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6.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9.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10.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1.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2.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3.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18" r:id="rId1"/>
    <p:sldMasterId id="2147484023" r:id="rId2"/>
    <p:sldMasterId id="2147484031" r:id="rId3"/>
    <p:sldMasterId id="2147484033" r:id="rId4"/>
    <p:sldMasterId id="2147484036" r:id="rId5"/>
    <p:sldMasterId id="2147483662" r:id="rId6"/>
    <p:sldMasterId id="2147483859" r:id="rId7"/>
    <p:sldMasterId id="2147483744" r:id="rId8"/>
    <p:sldMasterId id="2147483780" r:id="rId9"/>
    <p:sldMasterId id="2147483838" r:id="rId10"/>
    <p:sldMasterId id="2147483713" r:id="rId11"/>
    <p:sldMasterId id="2147483674" r:id="rId12"/>
    <p:sldMasterId id="2147483897" r:id="rId13"/>
    <p:sldMasterId id="2147483960" r:id="rId14"/>
  </p:sldMasterIdLst>
  <p:notesMasterIdLst>
    <p:notesMasterId r:id="rId128"/>
  </p:notesMasterIdLst>
  <p:handoutMasterIdLst>
    <p:handoutMasterId r:id="rId129"/>
  </p:handoutMasterIdLst>
  <p:sldIdLst>
    <p:sldId id="256" r:id="rId15"/>
    <p:sldId id="258" r:id="rId16"/>
    <p:sldId id="260" r:id="rId17"/>
    <p:sldId id="262" r:id="rId18"/>
    <p:sldId id="263" r:id="rId19"/>
    <p:sldId id="264" r:id="rId20"/>
    <p:sldId id="266" r:id="rId21"/>
    <p:sldId id="267" r:id="rId22"/>
    <p:sldId id="268" r:id="rId23"/>
    <p:sldId id="269" r:id="rId24"/>
    <p:sldId id="270" r:id="rId25"/>
    <p:sldId id="273" r:id="rId26"/>
    <p:sldId id="274" r:id="rId27"/>
    <p:sldId id="276" r:id="rId28"/>
    <p:sldId id="277" r:id="rId29"/>
    <p:sldId id="278" r:id="rId30"/>
    <p:sldId id="280" r:id="rId31"/>
    <p:sldId id="279" r:id="rId32"/>
    <p:sldId id="282" r:id="rId33"/>
    <p:sldId id="283" r:id="rId34"/>
    <p:sldId id="284" r:id="rId35"/>
    <p:sldId id="286" r:id="rId36"/>
    <p:sldId id="287" r:id="rId37"/>
    <p:sldId id="288" r:id="rId38"/>
    <p:sldId id="290" r:id="rId39"/>
    <p:sldId id="291" r:id="rId40"/>
    <p:sldId id="292" r:id="rId41"/>
    <p:sldId id="293" r:id="rId42"/>
    <p:sldId id="294" r:id="rId43"/>
    <p:sldId id="296" r:id="rId44"/>
    <p:sldId id="297" r:id="rId45"/>
    <p:sldId id="298" r:id="rId46"/>
    <p:sldId id="299" r:id="rId47"/>
    <p:sldId id="300" r:id="rId48"/>
    <p:sldId id="302" r:id="rId49"/>
    <p:sldId id="304" r:id="rId50"/>
    <p:sldId id="305" r:id="rId51"/>
    <p:sldId id="306" r:id="rId52"/>
    <p:sldId id="307" r:id="rId53"/>
    <p:sldId id="309" r:id="rId54"/>
    <p:sldId id="310" r:id="rId55"/>
    <p:sldId id="312" r:id="rId56"/>
    <p:sldId id="314" r:id="rId57"/>
    <p:sldId id="315" r:id="rId58"/>
    <p:sldId id="383" r:id="rId59"/>
    <p:sldId id="381" r:id="rId60"/>
    <p:sldId id="382" r:id="rId61"/>
    <p:sldId id="317" r:id="rId62"/>
    <p:sldId id="318" r:id="rId63"/>
    <p:sldId id="319" r:id="rId64"/>
    <p:sldId id="320" r:id="rId65"/>
    <p:sldId id="321" r:id="rId66"/>
    <p:sldId id="322" r:id="rId67"/>
    <p:sldId id="323" r:id="rId68"/>
    <p:sldId id="325" r:id="rId69"/>
    <p:sldId id="327" r:id="rId70"/>
    <p:sldId id="329" r:id="rId71"/>
    <p:sldId id="331" r:id="rId72"/>
    <p:sldId id="384" r:id="rId73"/>
    <p:sldId id="332" r:id="rId74"/>
    <p:sldId id="333" r:id="rId75"/>
    <p:sldId id="334" r:id="rId76"/>
    <p:sldId id="335" r:id="rId77"/>
    <p:sldId id="336" r:id="rId78"/>
    <p:sldId id="337" r:id="rId79"/>
    <p:sldId id="338" r:id="rId80"/>
    <p:sldId id="341" r:id="rId81"/>
    <p:sldId id="343" r:id="rId82"/>
    <p:sldId id="344" r:id="rId83"/>
    <p:sldId id="345" r:id="rId84"/>
    <p:sldId id="347" r:id="rId85"/>
    <p:sldId id="348" r:id="rId86"/>
    <p:sldId id="350" r:id="rId87"/>
    <p:sldId id="349" r:id="rId88"/>
    <p:sldId id="389" r:id="rId89"/>
    <p:sldId id="390" r:id="rId90"/>
    <p:sldId id="391" r:id="rId91"/>
    <p:sldId id="351" r:id="rId92"/>
    <p:sldId id="393" r:id="rId93"/>
    <p:sldId id="392" r:id="rId94"/>
    <p:sldId id="360" r:id="rId95"/>
    <p:sldId id="361" r:id="rId96"/>
    <p:sldId id="363" r:id="rId97"/>
    <p:sldId id="364" r:id="rId98"/>
    <p:sldId id="366" r:id="rId99"/>
    <p:sldId id="367" r:id="rId100"/>
    <p:sldId id="368" r:id="rId101"/>
    <p:sldId id="370" r:id="rId102"/>
    <p:sldId id="371" r:id="rId103"/>
    <p:sldId id="372" r:id="rId104"/>
    <p:sldId id="375" r:id="rId105"/>
    <p:sldId id="378" r:id="rId106"/>
    <p:sldId id="376" r:id="rId107"/>
    <p:sldId id="379" r:id="rId108"/>
    <p:sldId id="380" r:id="rId109"/>
    <p:sldId id="377" r:id="rId110"/>
    <p:sldId id="411" r:id="rId111"/>
    <p:sldId id="289" r:id="rId112"/>
    <p:sldId id="412" r:id="rId113"/>
    <p:sldId id="413" r:id="rId114"/>
    <p:sldId id="414" r:id="rId115"/>
    <p:sldId id="415" r:id="rId116"/>
    <p:sldId id="416" r:id="rId117"/>
    <p:sldId id="417" r:id="rId118"/>
    <p:sldId id="418" r:id="rId119"/>
    <p:sldId id="419" r:id="rId120"/>
    <p:sldId id="420" r:id="rId121"/>
    <p:sldId id="421" r:id="rId122"/>
    <p:sldId id="422" r:id="rId123"/>
    <p:sldId id="423" r:id="rId124"/>
    <p:sldId id="424" r:id="rId125"/>
    <p:sldId id="425" r:id="rId126"/>
    <p:sldId id="426" r:id="rId127"/>
  </p:sldIdLst>
  <p:sldSz cx="9144000" cy="6858000" type="screen4x3"/>
  <p:notesSz cx="6858000" cy="9144000"/>
  <p:custDataLst>
    <p:tags r:id="rId1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7BB3BE70-0594-47BB-AB0A-3D34899E352C}">
          <p14:sldIdLst>
            <p14:sldId id="256"/>
            <p14:sldId id="258"/>
            <p14:sldId id="260"/>
            <p14:sldId id="262"/>
            <p14:sldId id="263"/>
            <p14:sldId id="264"/>
            <p14:sldId id="266"/>
            <p14:sldId id="267"/>
            <p14:sldId id="268"/>
            <p14:sldId id="269"/>
            <p14:sldId id="270"/>
            <p14:sldId id="273"/>
            <p14:sldId id="274"/>
            <p14:sldId id="276"/>
            <p14:sldId id="277"/>
            <p14:sldId id="278"/>
            <p14:sldId id="280"/>
            <p14:sldId id="279"/>
            <p14:sldId id="282"/>
            <p14:sldId id="283"/>
            <p14:sldId id="284"/>
            <p14:sldId id="286"/>
            <p14:sldId id="287"/>
            <p14:sldId id="288"/>
            <p14:sldId id="290"/>
            <p14:sldId id="291"/>
            <p14:sldId id="292"/>
            <p14:sldId id="293"/>
            <p14:sldId id="294"/>
            <p14:sldId id="296"/>
            <p14:sldId id="297"/>
            <p14:sldId id="298"/>
            <p14:sldId id="299"/>
            <p14:sldId id="300"/>
            <p14:sldId id="302"/>
            <p14:sldId id="304"/>
            <p14:sldId id="305"/>
            <p14:sldId id="306"/>
            <p14:sldId id="307"/>
            <p14:sldId id="309"/>
            <p14:sldId id="310"/>
            <p14:sldId id="312"/>
            <p14:sldId id="314"/>
            <p14:sldId id="315"/>
            <p14:sldId id="383"/>
            <p14:sldId id="381"/>
            <p14:sldId id="382"/>
            <p14:sldId id="317"/>
            <p14:sldId id="318"/>
            <p14:sldId id="319"/>
            <p14:sldId id="320"/>
            <p14:sldId id="321"/>
            <p14:sldId id="322"/>
            <p14:sldId id="323"/>
            <p14:sldId id="325"/>
            <p14:sldId id="327"/>
            <p14:sldId id="329"/>
            <p14:sldId id="331"/>
            <p14:sldId id="384"/>
            <p14:sldId id="332"/>
            <p14:sldId id="333"/>
            <p14:sldId id="334"/>
            <p14:sldId id="335"/>
            <p14:sldId id="336"/>
            <p14:sldId id="337"/>
            <p14:sldId id="338"/>
            <p14:sldId id="341"/>
            <p14:sldId id="343"/>
            <p14:sldId id="344"/>
            <p14:sldId id="345"/>
            <p14:sldId id="347"/>
            <p14:sldId id="348"/>
            <p14:sldId id="350"/>
            <p14:sldId id="349"/>
            <p14:sldId id="389"/>
            <p14:sldId id="390"/>
            <p14:sldId id="391"/>
            <p14:sldId id="351"/>
            <p14:sldId id="393"/>
            <p14:sldId id="392"/>
            <p14:sldId id="360"/>
            <p14:sldId id="361"/>
            <p14:sldId id="363"/>
            <p14:sldId id="364"/>
            <p14:sldId id="366"/>
            <p14:sldId id="367"/>
            <p14:sldId id="368"/>
            <p14:sldId id="370"/>
            <p14:sldId id="371"/>
            <p14:sldId id="372"/>
            <p14:sldId id="375"/>
            <p14:sldId id="378"/>
            <p14:sldId id="376"/>
            <p14:sldId id="379"/>
            <p14:sldId id="380"/>
            <p14:sldId id="377"/>
            <p14:sldId id="411"/>
          </p14:sldIdLst>
        </p14:section>
        <p14:section name="Appendix: Image Descriptions for Unsighted Students" id="{5F34444D-E407-4A43-97EC-41C8B47B0725}">
          <p14:sldIdLst>
            <p14:sldId id="289"/>
            <p14:sldId id="412"/>
            <p14:sldId id="413"/>
            <p14:sldId id="414"/>
            <p14:sldId id="415"/>
            <p14:sldId id="416"/>
            <p14:sldId id="417"/>
            <p14:sldId id="418"/>
            <p14:sldId id="419"/>
            <p14:sldId id="420"/>
            <p14:sldId id="421"/>
            <p14:sldId id="422"/>
            <p14:sldId id="423"/>
            <p14:sldId id="424"/>
            <p14:sldId id="425"/>
            <p14:sldId id="426"/>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nesh Bysack" initials="GB" lastIdx="1" clrIdx="0">
    <p:extLst>
      <p:ext uri="{19B8F6BF-5375-455C-9EA6-DF929625EA0E}">
        <p15:presenceInfo xmlns:p15="http://schemas.microsoft.com/office/powerpoint/2012/main" userId="Ganesh Bysac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7E7"/>
    <a:srgbClr val="CBCBCB"/>
    <a:srgbClr val="6A6A6A"/>
    <a:srgbClr val="C00000"/>
    <a:srgbClr val="000000"/>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76" autoAdjust="0"/>
    <p:restoredTop sz="94291" autoAdjust="0"/>
  </p:normalViewPr>
  <p:slideViewPr>
    <p:cSldViewPr>
      <p:cViewPr varScale="1">
        <p:scale>
          <a:sx n="68" d="100"/>
          <a:sy n="68" d="100"/>
        </p:scale>
        <p:origin x="642" y="72"/>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5928"/>
    </p:cViewPr>
  </p:sorterViewPr>
  <p:notesViewPr>
    <p:cSldViewPr>
      <p:cViewPr varScale="1">
        <p:scale>
          <a:sx n="54" d="100"/>
          <a:sy n="54" d="100"/>
        </p:scale>
        <p:origin x="2046" y="4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3.xml"/><Relationship Id="rId21" Type="http://schemas.openxmlformats.org/officeDocument/2006/relationships/slide" Target="slides/slide7.xml"/><Relationship Id="rId42" Type="http://schemas.openxmlformats.org/officeDocument/2006/relationships/slide" Target="slides/slide28.xml"/><Relationship Id="rId63" Type="http://schemas.openxmlformats.org/officeDocument/2006/relationships/slide" Target="slides/slide49.xml"/><Relationship Id="rId84" Type="http://schemas.openxmlformats.org/officeDocument/2006/relationships/slide" Target="slides/slide70.xml"/><Relationship Id="rId16" Type="http://schemas.openxmlformats.org/officeDocument/2006/relationships/slide" Target="slides/slide2.xml"/><Relationship Id="rId107" Type="http://schemas.openxmlformats.org/officeDocument/2006/relationships/slide" Target="slides/slide93.xml"/><Relationship Id="rId11" Type="http://schemas.openxmlformats.org/officeDocument/2006/relationships/slideMaster" Target="slideMasters/slideMaster11.xml"/><Relationship Id="rId32" Type="http://schemas.openxmlformats.org/officeDocument/2006/relationships/slide" Target="slides/slide18.xml"/><Relationship Id="rId37" Type="http://schemas.openxmlformats.org/officeDocument/2006/relationships/slide" Target="slides/slide23.xml"/><Relationship Id="rId53" Type="http://schemas.openxmlformats.org/officeDocument/2006/relationships/slide" Target="slides/slide39.xml"/><Relationship Id="rId58" Type="http://schemas.openxmlformats.org/officeDocument/2006/relationships/slide" Target="slides/slide44.xml"/><Relationship Id="rId74" Type="http://schemas.openxmlformats.org/officeDocument/2006/relationships/slide" Target="slides/slide60.xml"/><Relationship Id="rId79" Type="http://schemas.openxmlformats.org/officeDocument/2006/relationships/slide" Target="slides/slide65.xml"/><Relationship Id="rId102" Type="http://schemas.openxmlformats.org/officeDocument/2006/relationships/slide" Target="slides/slide88.xml"/><Relationship Id="rId123" Type="http://schemas.openxmlformats.org/officeDocument/2006/relationships/slide" Target="slides/slide109.xml"/><Relationship Id="rId128" Type="http://schemas.openxmlformats.org/officeDocument/2006/relationships/notesMaster" Target="notesMasters/notesMaster1.xml"/><Relationship Id="rId5" Type="http://schemas.openxmlformats.org/officeDocument/2006/relationships/slideMaster" Target="slideMasters/slideMaster5.xml"/><Relationship Id="rId90" Type="http://schemas.openxmlformats.org/officeDocument/2006/relationships/slide" Target="slides/slide76.xml"/><Relationship Id="rId95" Type="http://schemas.openxmlformats.org/officeDocument/2006/relationships/slide" Target="slides/slide81.xml"/><Relationship Id="rId22" Type="http://schemas.openxmlformats.org/officeDocument/2006/relationships/slide" Target="slides/slide8.xml"/><Relationship Id="rId27" Type="http://schemas.openxmlformats.org/officeDocument/2006/relationships/slide" Target="slides/slide13.xml"/><Relationship Id="rId43" Type="http://schemas.openxmlformats.org/officeDocument/2006/relationships/slide" Target="slides/slide29.xml"/><Relationship Id="rId48" Type="http://schemas.openxmlformats.org/officeDocument/2006/relationships/slide" Target="slides/slide34.xml"/><Relationship Id="rId64" Type="http://schemas.openxmlformats.org/officeDocument/2006/relationships/slide" Target="slides/slide50.xml"/><Relationship Id="rId69" Type="http://schemas.openxmlformats.org/officeDocument/2006/relationships/slide" Target="slides/slide55.xml"/><Relationship Id="rId113" Type="http://schemas.openxmlformats.org/officeDocument/2006/relationships/slide" Target="slides/slide99.xml"/><Relationship Id="rId118" Type="http://schemas.openxmlformats.org/officeDocument/2006/relationships/slide" Target="slides/slide104.xml"/><Relationship Id="rId134" Type="http://schemas.openxmlformats.org/officeDocument/2006/relationships/theme" Target="theme/theme1.xml"/><Relationship Id="rId80" Type="http://schemas.openxmlformats.org/officeDocument/2006/relationships/slide" Target="slides/slide66.xml"/><Relationship Id="rId85" Type="http://schemas.openxmlformats.org/officeDocument/2006/relationships/slide" Target="slides/slide71.xml"/><Relationship Id="rId12" Type="http://schemas.openxmlformats.org/officeDocument/2006/relationships/slideMaster" Target="slideMasters/slideMaster12.xml"/><Relationship Id="rId17" Type="http://schemas.openxmlformats.org/officeDocument/2006/relationships/slide" Target="slides/slide3.xml"/><Relationship Id="rId33" Type="http://schemas.openxmlformats.org/officeDocument/2006/relationships/slide" Target="slides/slide19.xml"/><Relationship Id="rId38" Type="http://schemas.openxmlformats.org/officeDocument/2006/relationships/slide" Target="slides/slide24.xml"/><Relationship Id="rId59" Type="http://schemas.openxmlformats.org/officeDocument/2006/relationships/slide" Target="slides/slide45.xml"/><Relationship Id="rId103" Type="http://schemas.openxmlformats.org/officeDocument/2006/relationships/slide" Target="slides/slide89.xml"/><Relationship Id="rId108" Type="http://schemas.openxmlformats.org/officeDocument/2006/relationships/slide" Target="slides/slide94.xml"/><Relationship Id="rId124" Type="http://schemas.openxmlformats.org/officeDocument/2006/relationships/slide" Target="slides/slide110.xml"/><Relationship Id="rId129" Type="http://schemas.openxmlformats.org/officeDocument/2006/relationships/handoutMaster" Target="handoutMasters/handoutMaster1.xml"/><Relationship Id="rId54" Type="http://schemas.openxmlformats.org/officeDocument/2006/relationships/slide" Target="slides/slide40.xml"/><Relationship Id="rId70" Type="http://schemas.openxmlformats.org/officeDocument/2006/relationships/slide" Target="slides/slide56.xml"/><Relationship Id="rId75" Type="http://schemas.openxmlformats.org/officeDocument/2006/relationships/slide" Target="slides/slide61.xml"/><Relationship Id="rId91" Type="http://schemas.openxmlformats.org/officeDocument/2006/relationships/slide" Target="slides/slide77.xml"/><Relationship Id="rId96"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9.xml"/><Relationship Id="rId28" Type="http://schemas.openxmlformats.org/officeDocument/2006/relationships/slide" Target="slides/slide14.xml"/><Relationship Id="rId49" Type="http://schemas.openxmlformats.org/officeDocument/2006/relationships/slide" Target="slides/slide35.xml"/><Relationship Id="rId114" Type="http://schemas.openxmlformats.org/officeDocument/2006/relationships/slide" Target="slides/slide100.xml"/><Relationship Id="rId119" Type="http://schemas.openxmlformats.org/officeDocument/2006/relationships/slide" Target="slides/slide105.xml"/><Relationship Id="rId44" Type="http://schemas.openxmlformats.org/officeDocument/2006/relationships/slide" Target="slides/slide30.xml"/><Relationship Id="rId60" Type="http://schemas.openxmlformats.org/officeDocument/2006/relationships/slide" Target="slides/slide46.xml"/><Relationship Id="rId65" Type="http://schemas.openxmlformats.org/officeDocument/2006/relationships/slide" Target="slides/slide51.xml"/><Relationship Id="rId81" Type="http://schemas.openxmlformats.org/officeDocument/2006/relationships/slide" Target="slides/slide67.xml"/><Relationship Id="rId86" Type="http://schemas.openxmlformats.org/officeDocument/2006/relationships/slide" Target="slides/slide72.xml"/><Relationship Id="rId130" Type="http://schemas.openxmlformats.org/officeDocument/2006/relationships/tags" Target="tags/tag1.xml"/><Relationship Id="rId135" Type="http://schemas.openxmlformats.org/officeDocument/2006/relationships/tableStyles" Target="tableStyles.xml"/><Relationship Id="rId13" Type="http://schemas.openxmlformats.org/officeDocument/2006/relationships/slideMaster" Target="slideMasters/slideMaster13.xml"/><Relationship Id="rId18" Type="http://schemas.openxmlformats.org/officeDocument/2006/relationships/slide" Target="slides/slide4.xml"/><Relationship Id="rId39" Type="http://schemas.openxmlformats.org/officeDocument/2006/relationships/slide" Target="slides/slide25.xml"/><Relationship Id="rId109" Type="http://schemas.openxmlformats.org/officeDocument/2006/relationships/slide" Target="slides/slide9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97" Type="http://schemas.openxmlformats.org/officeDocument/2006/relationships/slide" Target="slides/slide83.xml"/><Relationship Id="rId104" Type="http://schemas.openxmlformats.org/officeDocument/2006/relationships/slide" Target="slides/slide90.xml"/><Relationship Id="rId120" Type="http://schemas.openxmlformats.org/officeDocument/2006/relationships/slide" Target="slides/slide106.xml"/><Relationship Id="rId125" Type="http://schemas.openxmlformats.org/officeDocument/2006/relationships/slide" Target="slides/slide111.xml"/><Relationship Id="rId7" Type="http://schemas.openxmlformats.org/officeDocument/2006/relationships/slideMaster" Target="slideMasters/slideMaster7.xml"/><Relationship Id="rId71" Type="http://schemas.openxmlformats.org/officeDocument/2006/relationships/slide" Target="slides/slide57.xml"/><Relationship Id="rId92" Type="http://schemas.openxmlformats.org/officeDocument/2006/relationships/slide" Target="slides/slide78.xml"/><Relationship Id="rId2" Type="http://schemas.openxmlformats.org/officeDocument/2006/relationships/slideMaster" Target="slideMasters/slideMaster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slide" Target="slides/slide73.xml"/><Relationship Id="rId110" Type="http://schemas.openxmlformats.org/officeDocument/2006/relationships/slide" Target="slides/slide96.xml"/><Relationship Id="rId115" Type="http://schemas.openxmlformats.org/officeDocument/2006/relationships/slide" Target="slides/slide101.xml"/><Relationship Id="rId131" Type="http://schemas.openxmlformats.org/officeDocument/2006/relationships/commentAuthors" Target="commentAuthors.xml"/><Relationship Id="rId61" Type="http://schemas.openxmlformats.org/officeDocument/2006/relationships/slide" Target="slides/slide47.xml"/><Relationship Id="rId82" Type="http://schemas.openxmlformats.org/officeDocument/2006/relationships/slide" Target="slides/slide68.xml"/><Relationship Id="rId19" Type="http://schemas.openxmlformats.org/officeDocument/2006/relationships/slide" Target="slides/slide5.xml"/><Relationship Id="rId14" Type="http://schemas.openxmlformats.org/officeDocument/2006/relationships/slideMaster" Target="slideMasters/slideMaster14.xml"/><Relationship Id="rId30" Type="http://schemas.openxmlformats.org/officeDocument/2006/relationships/slide" Target="slides/slide16.xml"/><Relationship Id="rId35" Type="http://schemas.openxmlformats.org/officeDocument/2006/relationships/slide" Target="slides/slide21.xml"/><Relationship Id="rId56" Type="http://schemas.openxmlformats.org/officeDocument/2006/relationships/slide" Target="slides/slide42.xml"/><Relationship Id="rId77" Type="http://schemas.openxmlformats.org/officeDocument/2006/relationships/slide" Target="slides/slide63.xml"/><Relationship Id="rId100" Type="http://schemas.openxmlformats.org/officeDocument/2006/relationships/slide" Target="slides/slide86.xml"/><Relationship Id="rId105" Type="http://schemas.openxmlformats.org/officeDocument/2006/relationships/slide" Target="slides/slide91.xml"/><Relationship Id="rId126" Type="http://schemas.openxmlformats.org/officeDocument/2006/relationships/slide" Target="slides/slide112.xml"/><Relationship Id="rId8" Type="http://schemas.openxmlformats.org/officeDocument/2006/relationships/slideMaster" Target="slideMasters/slideMaster8.xml"/><Relationship Id="rId51" Type="http://schemas.openxmlformats.org/officeDocument/2006/relationships/slide" Target="slides/slide37.xml"/><Relationship Id="rId72" Type="http://schemas.openxmlformats.org/officeDocument/2006/relationships/slide" Target="slides/slide58.xml"/><Relationship Id="rId93" Type="http://schemas.openxmlformats.org/officeDocument/2006/relationships/slide" Target="slides/slide79.xml"/><Relationship Id="rId98" Type="http://schemas.openxmlformats.org/officeDocument/2006/relationships/slide" Target="slides/slide84.xml"/><Relationship Id="rId121" Type="http://schemas.openxmlformats.org/officeDocument/2006/relationships/slide" Target="slides/slide107.xml"/><Relationship Id="rId3" Type="http://schemas.openxmlformats.org/officeDocument/2006/relationships/slideMaster" Target="slideMasters/slideMaster3.xml"/><Relationship Id="rId25" Type="http://schemas.openxmlformats.org/officeDocument/2006/relationships/slide" Target="slides/slide11.xml"/><Relationship Id="rId46" Type="http://schemas.openxmlformats.org/officeDocument/2006/relationships/slide" Target="slides/slide32.xml"/><Relationship Id="rId67" Type="http://schemas.openxmlformats.org/officeDocument/2006/relationships/slide" Target="slides/slide53.xml"/><Relationship Id="rId116" Type="http://schemas.openxmlformats.org/officeDocument/2006/relationships/slide" Target="slides/slide102.xml"/><Relationship Id="rId20" Type="http://schemas.openxmlformats.org/officeDocument/2006/relationships/slide" Target="slides/slide6.xml"/><Relationship Id="rId41" Type="http://schemas.openxmlformats.org/officeDocument/2006/relationships/slide" Target="slides/slide27.xml"/><Relationship Id="rId62" Type="http://schemas.openxmlformats.org/officeDocument/2006/relationships/slide" Target="slides/slide48.xml"/><Relationship Id="rId83" Type="http://schemas.openxmlformats.org/officeDocument/2006/relationships/slide" Target="slides/slide69.xml"/><Relationship Id="rId88" Type="http://schemas.openxmlformats.org/officeDocument/2006/relationships/slide" Target="slides/slide74.xml"/><Relationship Id="rId111" Type="http://schemas.openxmlformats.org/officeDocument/2006/relationships/slide" Target="slides/slide97.xml"/><Relationship Id="rId132" Type="http://schemas.openxmlformats.org/officeDocument/2006/relationships/presProps" Target="presProps.xml"/><Relationship Id="rId15" Type="http://schemas.openxmlformats.org/officeDocument/2006/relationships/slide" Target="slides/slide1.xml"/><Relationship Id="rId36" Type="http://schemas.openxmlformats.org/officeDocument/2006/relationships/slide" Target="slides/slide22.xml"/><Relationship Id="rId57" Type="http://schemas.openxmlformats.org/officeDocument/2006/relationships/slide" Target="slides/slide43.xml"/><Relationship Id="rId106" Type="http://schemas.openxmlformats.org/officeDocument/2006/relationships/slide" Target="slides/slide92.xml"/><Relationship Id="rId127" Type="http://schemas.openxmlformats.org/officeDocument/2006/relationships/slide" Target="slides/slide113.xml"/><Relationship Id="rId10" Type="http://schemas.openxmlformats.org/officeDocument/2006/relationships/slideMaster" Target="slideMasters/slideMaster10.xml"/><Relationship Id="rId31" Type="http://schemas.openxmlformats.org/officeDocument/2006/relationships/slide" Target="slides/slide17.xml"/><Relationship Id="rId52" Type="http://schemas.openxmlformats.org/officeDocument/2006/relationships/slide" Target="slides/slide38.xml"/><Relationship Id="rId73" Type="http://schemas.openxmlformats.org/officeDocument/2006/relationships/slide" Target="slides/slide59.xml"/><Relationship Id="rId78" Type="http://schemas.openxmlformats.org/officeDocument/2006/relationships/slide" Target="slides/slide64.xml"/><Relationship Id="rId94" Type="http://schemas.openxmlformats.org/officeDocument/2006/relationships/slide" Target="slides/slide80.xml"/><Relationship Id="rId99" Type="http://schemas.openxmlformats.org/officeDocument/2006/relationships/slide" Target="slides/slide85.xml"/><Relationship Id="rId101" Type="http://schemas.openxmlformats.org/officeDocument/2006/relationships/slide" Target="slides/slide87.xml"/><Relationship Id="rId122" Type="http://schemas.openxmlformats.org/officeDocument/2006/relationships/slide" Target="slides/slide108.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2.xml"/><Relationship Id="rId47" Type="http://schemas.openxmlformats.org/officeDocument/2006/relationships/slide" Target="slides/slide33.xml"/><Relationship Id="rId68" Type="http://schemas.openxmlformats.org/officeDocument/2006/relationships/slide" Target="slides/slide54.xml"/><Relationship Id="rId89" Type="http://schemas.openxmlformats.org/officeDocument/2006/relationships/slide" Target="slides/slide75.xml"/><Relationship Id="rId112" Type="http://schemas.openxmlformats.org/officeDocument/2006/relationships/slide" Target="slides/slide98.xml"/><Relationship Id="rId13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pPr/>
              <a:t>5/23/2020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pPr/>
              <a:t>‹#›</a:t>
            </a:fld>
            <a:endParaRPr lang="en-US" dirty="0"/>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pPr/>
              <a:t>5/23/2020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pPr/>
              <a:t>‹#›</a:t>
            </a:fld>
            <a:endParaRPr lang="en-US" dirty="0"/>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003D02-7E89-4EBF-B123-9C334E1BFEF7}" type="slidenum">
              <a:rPr lang="en-US" smtClean="0"/>
              <a:pPr/>
              <a:t>1</a:t>
            </a:fld>
            <a:endParaRPr lang="en-US" dirty="0"/>
          </a:p>
        </p:txBody>
      </p:sp>
    </p:spTree>
    <p:extLst>
      <p:ext uri="{BB962C8B-B14F-4D97-AF65-F5344CB8AC3E}">
        <p14:creationId xmlns:p14="http://schemas.microsoft.com/office/powerpoint/2010/main" val="3862114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24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A564CAA0-7C3D-4961-AB72-66FB8E485C07}" type="slidenum">
              <a:rPr lang="en-US" altLang="en-US"/>
              <a:pPr eaLnBrk="1" hangingPunct="1"/>
              <a:t>5</a:t>
            </a:fld>
            <a:endParaRPr lang="en-US" altLang="en-US" dirty="0"/>
          </a:p>
        </p:txBody>
      </p:sp>
    </p:spTree>
    <p:extLst>
      <p:ext uri="{BB962C8B-B14F-4D97-AF65-F5344CB8AC3E}">
        <p14:creationId xmlns:p14="http://schemas.microsoft.com/office/powerpoint/2010/main" val="1633587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B8C2CEED-C139-4ECA-B9EE-DECCB5D56B0B}" type="slidenum">
              <a:rPr lang="en-US" altLang="en-US"/>
              <a:pPr eaLnBrk="1" hangingPunct="1"/>
              <a:t>10</a:t>
            </a:fld>
            <a:endParaRPr lang="en-US" altLang="en-US" dirty="0"/>
          </a:p>
        </p:txBody>
      </p:sp>
    </p:spTree>
    <p:extLst>
      <p:ext uri="{BB962C8B-B14F-4D97-AF65-F5344CB8AC3E}">
        <p14:creationId xmlns:p14="http://schemas.microsoft.com/office/powerpoint/2010/main" val="1275656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D003D02-7E89-4EBF-B123-9C334E1BFEF7}" type="slidenum">
              <a:rPr lang="en-US" smtClean="0"/>
              <a:pPr/>
              <a:t>13</a:t>
            </a:fld>
            <a:endParaRPr lang="en-US" dirty="0"/>
          </a:p>
        </p:txBody>
      </p:sp>
    </p:spTree>
    <p:extLst>
      <p:ext uri="{BB962C8B-B14F-4D97-AF65-F5344CB8AC3E}">
        <p14:creationId xmlns:p14="http://schemas.microsoft.com/office/powerpoint/2010/main" val="1494786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003D02-7E89-4EBF-B123-9C334E1BFEF7}" type="slidenum">
              <a:rPr lang="en-US" smtClean="0"/>
              <a:pPr/>
              <a:t>44</a:t>
            </a:fld>
            <a:endParaRPr lang="en-US" dirty="0"/>
          </a:p>
        </p:txBody>
      </p:sp>
    </p:spTree>
    <p:extLst>
      <p:ext uri="{BB962C8B-B14F-4D97-AF65-F5344CB8AC3E}">
        <p14:creationId xmlns:p14="http://schemas.microsoft.com/office/powerpoint/2010/main" val="9237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003D02-7E89-4EBF-B123-9C334E1BFEF7}" type="slidenum">
              <a:rPr lang="en-US" smtClean="0"/>
              <a:pPr/>
              <a:t>45</a:t>
            </a:fld>
            <a:endParaRPr lang="en-US" dirty="0"/>
          </a:p>
        </p:txBody>
      </p:sp>
    </p:spTree>
    <p:extLst>
      <p:ext uri="{BB962C8B-B14F-4D97-AF65-F5344CB8AC3E}">
        <p14:creationId xmlns:p14="http://schemas.microsoft.com/office/powerpoint/2010/main" val="107861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269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71FFCB87-7B57-42A1-93F6-8D3BA43EE4D6}" type="slidenum">
              <a:rPr lang="en-US" altLang="en-US"/>
              <a:pPr eaLnBrk="1" hangingPunct="1"/>
              <a:t>65</a:t>
            </a:fld>
            <a:endParaRPr lang="en-US" altLang="en-US" dirty="0"/>
          </a:p>
        </p:txBody>
      </p:sp>
    </p:spTree>
    <p:extLst>
      <p:ext uri="{BB962C8B-B14F-4D97-AF65-F5344CB8AC3E}">
        <p14:creationId xmlns:p14="http://schemas.microsoft.com/office/powerpoint/2010/main" val="188449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FA154BAA-9F63-48FB-9CFC-B83D94A348F4}" type="slidenum">
              <a:rPr lang="en-US" altLang="en-US"/>
              <a:pPr eaLnBrk="1" hangingPunct="1"/>
              <a:t>90</a:t>
            </a:fld>
            <a:endParaRPr lang="en-US" altLang="en-US" dirty="0"/>
          </a:p>
        </p:txBody>
      </p:sp>
    </p:spTree>
    <p:extLst>
      <p:ext uri="{BB962C8B-B14F-4D97-AF65-F5344CB8AC3E}">
        <p14:creationId xmlns:p14="http://schemas.microsoft.com/office/powerpoint/2010/main" val="3204293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655766414"/>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3803713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206172033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4921454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6562608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09974784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12378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2511879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1500536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503961322"/>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313086318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108034981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RedTagline-Gray BG, Title &amp; Subtitle Left">
    <p:spTree>
      <p:nvGrpSpPr>
        <p:cNvPr id="1" name=""/>
        <p:cNvGrpSpPr/>
        <p:nvPr/>
      </p:nvGrpSpPr>
      <p:grpSpPr>
        <a:xfrm>
          <a:off x="0" y="0"/>
          <a:ext cx="0" cy="0"/>
          <a:chOff x="0" y="0"/>
          <a:chExt cx="0" cy="0"/>
        </a:xfrm>
      </p:grpSpPr>
      <p:sp>
        <p:nvSpPr>
          <p:cNvPr id="3" name="Content Placeholder 2"/>
          <p:cNvSpPr>
            <a:spLocks noGrp="1"/>
          </p:cNvSpPr>
          <p:nvPr>
            <p:ph sz="quarter" idx="12"/>
          </p:nvPr>
        </p:nvSpPr>
        <p:spPr>
          <a:xfrm>
            <a:off x="813091" y="1677345"/>
            <a:ext cx="4824412" cy="442387"/>
          </a:xfrm>
          <a:prstGeom prst="rect">
            <a:avLst/>
          </a:prstGeom>
        </p:spPr>
        <p:txBody>
          <a:bodyPr/>
          <a:lstStyle>
            <a:lvl1pPr algn="l">
              <a:buFontTx/>
              <a:buNone/>
              <a:defRPr sz="12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dirty="0"/>
              <a:t>Click to edit Master text styles</a:t>
            </a:r>
          </a:p>
        </p:txBody>
      </p:sp>
      <p:sp>
        <p:nvSpPr>
          <p:cNvPr id="5" name="Content Placeholder 2"/>
          <p:cNvSpPr>
            <a:spLocks noGrp="1"/>
          </p:cNvSpPr>
          <p:nvPr>
            <p:ph sz="quarter" idx="13"/>
          </p:nvPr>
        </p:nvSpPr>
        <p:spPr>
          <a:xfrm>
            <a:off x="813091" y="2610951"/>
            <a:ext cx="4824412" cy="442387"/>
          </a:xfrm>
          <a:prstGeom prst="rect">
            <a:avLst/>
          </a:prstGeom>
        </p:spPr>
        <p:txBody>
          <a:bodyPr/>
          <a:lstStyle>
            <a:lvl1pPr algn="l">
              <a:buFontTx/>
              <a:buNone/>
              <a:defRPr sz="12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dirty="0"/>
              <a:t>Click to edit Master text styles</a:t>
            </a:r>
          </a:p>
        </p:txBody>
      </p:sp>
      <p:sp>
        <p:nvSpPr>
          <p:cNvPr id="6" name="Content Placeholder 2"/>
          <p:cNvSpPr>
            <a:spLocks noGrp="1"/>
          </p:cNvSpPr>
          <p:nvPr>
            <p:ph sz="quarter" idx="14"/>
          </p:nvPr>
        </p:nvSpPr>
        <p:spPr>
          <a:xfrm>
            <a:off x="813227" y="3671116"/>
            <a:ext cx="4824412" cy="442387"/>
          </a:xfrm>
          <a:prstGeom prst="rect">
            <a:avLst/>
          </a:prstGeom>
        </p:spPr>
        <p:txBody>
          <a:bodyPr/>
          <a:lstStyle>
            <a:lvl1pPr algn="l">
              <a:buFontTx/>
              <a:buNone/>
              <a:defRPr sz="12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dirty="0"/>
              <a:t>Click to edit Master text styles</a:t>
            </a:r>
          </a:p>
        </p:txBody>
      </p:sp>
      <p:sp>
        <p:nvSpPr>
          <p:cNvPr id="7" name="Content Placeholder 2"/>
          <p:cNvSpPr>
            <a:spLocks noGrp="1"/>
          </p:cNvSpPr>
          <p:nvPr>
            <p:ph sz="quarter" idx="15"/>
          </p:nvPr>
        </p:nvSpPr>
        <p:spPr>
          <a:xfrm>
            <a:off x="813227" y="4509120"/>
            <a:ext cx="4824412" cy="442387"/>
          </a:xfrm>
          <a:prstGeom prst="rect">
            <a:avLst/>
          </a:prstGeom>
        </p:spPr>
        <p:txBody>
          <a:bodyPr/>
          <a:lstStyle>
            <a:lvl1pPr algn="l">
              <a:buFontTx/>
              <a:buNone/>
              <a:defRPr sz="12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dirty="0"/>
              <a:t>Click to edit Master text styles</a:t>
            </a:r>
          </a:p>
        </p:txBody>
      </p:sp>
      <p:sp>
        <p:nvSpPr>
          <p:cNvPr id="8" name="Title 7"/>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55748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80686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93956880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59920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74104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064D5B3C-9AF7-416A-8691-9907F919E0CC}" type="datetime1">
              <a:rPr lang="en-US" altLang="en-US"/>
              <a:pPr>
                <a:defRPr/>
              </a:pPr>
              <a:t>5/23/2020</a:t>
            </a:fld>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CCCE796-E577-4E8B-BB23-0A7F0B052F80}" type="slidenum">
              <a:rPr lang="en-US" altLang="en-US"/>
              <a:pPr>
                <a:defRPr/>
              </a:pPr>
              <a:t>‹#›</a:t>
            </a:fld>
            <a:endParaRPr lang="en-US" altLang="en-US" dirty="0"/>
          </a:p>
        </p:txBody>
      </p:sp>
    </p:spTree>
    <p:extLst>
      <p:ext uri="{BB962C8B-B14F-4D97-AF65-F5344CB8AC3E}">
        <p14:creationId xmlns:p14="http://schemas.microsoft.com/office/powerpoint/2010/main" val="21930721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lvl1pPr>
              <a:spcAft>
                <a:spcPts val="1200"/>
              </a:spcAft>
              <a:defRPr/>
            </a:lvl1pPr>
            <a:lvl2pPr>
              <a:spcAft>
                <a:spcPts val="1200"/>
              </a:spcAft>
              <a:defRPr/>
            </a:lvl2pPr>
            <a:lvl3pPr>
              <a:spcAft>
                <a:spcPts val="1200"/>
              </a:spcAft>
              <a:defRPr/>
            </a:lvl3pPr>
            <a:lvl4pPr>
              <a:spcAft>
                <a:spcPts val="1200"/>
              </a:spcAft>
              <a:defRPr/>
            </a:lvl4pPr>
            <a:lvl5pPr>
              <a:spcAft>
                <a:spcPts val="12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fld id="{BE322EBD-B635-419B-A185-143D11FA56C4}" type="datetime1">
              <a:rPr lang="en-US" altLang="en-US"/>
              <a:pPr>
                <a:defRPr/>
              </a:pPr>
              <a:t>5/23/2020</a:t>
            </a:fld>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A30B5CE-24DA-4336-9850-301417B7A0AE}" type="slidenum">
              <a:rPr lang="en-US" altLang="en-US"/>
              <a:pPr>
                <a:defRPr/>
              </a:pPr>
              <a:t>‹#›</a:t>
            </a:fld>
            <a:endParaRPr lang="en-US" altLang="en-US" dirty="0"/>
          </a:p>
        </p:txBody>
      </p:sp>
    </p:spTree>
    <p:extLst>
      <p:ext uri="{BB962C8B-B14F-4D97-AF65-F5344CB8AC3E}">
        <p14:creationId xmlns:p14="http://schemas.microsoft.com/office/powerpoint/2010/main" val="23019497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B43FD4C7-BAEC-449F-A804-FC4112ADBAC3}" type="datetime1">
              <a:rPr lang="en-US" altLang="en-US"/>
              <a:pPr>
                <a:defRPr/>
              </a:pPr>
              <a:t>5/23/2020</a:t>
            </a:fld>
            <a:endParaRPr lang="en-US" alt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2F1BA1C2-774E-4064-B41E-20718D71E4F4}" type="slidenum">
              <a:rPr lang="en-US" altLang="en-US"/>
              <a:pPr>
                <a:defRPr/>
              </a:pPr>
              <a:t>‹#›</a:t>
            </a:fld>
            <a:endParaRPr lang="en-US" altLang="en-US" dirty="0"/>
          </a:p>
        </p:txBody>
      </p:sp>
    </p:spTree>
    <p:extLst>
      <p:ext uri="{BB962C8B-B14F-4D97-AF65-F5344CB8AC3E}">
        <p14:creationId xmlns:p14="http://schemas.microsoft.com/office/powerpoint/2010/main" val="12039348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18B29391-CBBF-42AC-B987-810A8834784F}" type="datetime1">
              <a:rPr lang="en-US" altLang="en-US"/>
              <a:pPr>
                <a:defRPr/>
              </a:pPr>
              <a:t>5/23/2020</a:t>
            </a:fld>
            <a:endParaRPr lang="en-US"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1220E9A-2CB4-4D1A-8F7C-4061DE04F209}" type="slidenum">
              <a:rPr lang="en-US" altLang="en-US"/>
              <a:pPr>
                <a:defRPr/>
              </a:pPr>
              <a:t>‹#›</a:t>
            </a:fld>
            <a:endParaRPr lang="en-US" altLang="en-US" dirty="0"/>
          </a:p>
        </p:txBody>
      </p:sp>
    </p:spTree>
    <p:extLst>
      <p:ext uri="{BB962C8B-B14F-4D97-AF65-F5344CB8AC3E}">
        <p14:creationId xmlns:p14="http://schemas.microsoft.com/office/powerpoint/2010/main" val="26297359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DAF815D-2294-417A-8EFF-396F8A057447}" type="datetime1">
              <a:rPr lang="en-US" altLang="en-US"/>
              <a:pPr>
                <a:defRPr/>
              </a:pPr>
              <a:t>5/23/2020</a:t>
            </a:fld>
            <a:endParaRPr lang="en-US" alt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F7CF7B9-2008-4C4F-BA14-D6F512D74239}" type="slidenum">
              <a:rPr lang="en-US" altLang="en-US"/>
              <a:pPr>
                <a:defRPr/>
              </a:pPr>
              <a:t>‹#›</a:t>
            </a:fld>
            <a:endParaRPr lang="en-US" altLang="en-US" dirty="0"/>
          </a:p>
        </p:txBody>
      </p:sp>
    </p:spTree>
    <p:extLst>
      <p:ext uri="{BB962C8B-B14F-4D97-AF65-F5344CB8AC3E}">
        <p14:creationId xmlns:p14="http://schemas.microsoft.com/office/powerpoint/2010/main" val="1772911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678034331"/>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049732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848148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691689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76172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355271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294791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955695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1116013" y="4076700"/>
            <a:ext cx="2663825" cy="122396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NoBar-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9592" y="2636912"/>
            <a:ext cx="7886700" cy="1325563"/>
          </a:xfrm>
          <a:prstGeom prst="rect">
            <a:avLst/>
          </a:prstGeom>
        </p:spPr>
        <p:txBody>
          <a:bodyPr/>
          <a:lstStyle>
            <a:lvl1pPr>
              <a:defRPr sz="4000"/>
            </a:lvl1pPr>
          </a:lstStyle>
          <a:p>
            <a:r>
              <a:rPr lang="en-US" dirty="0"/>
              <a:t>Click to edit Master title style</a:t>
            </a:r>
            <a:endParaRPr lang="en-GB" dirty="0"/>
          </a:p>
        </p:txBody>
      </p:sp>
    </p:spTree>
    <p:extLst>
      <p:ext uri="{BB962C8B-B14F-4D97-AF65-F5344CB8AC3E}">
        <p14:creationId xmlns:p14="http://schemas.microsoft.com/office/powerpoint/2010/main" val="7847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NoBar-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628650" y="365125"/>
            <a:ext cx="7886700" cy="1325563"/>
          </a:xfrm>
          <a:prstGeom prst="rect">
            <a:avLst/>
          </a:prstGeom>
        </p:spPr>
        <p:txBody>
          <a:bodyPr/>
          <a:lstStyle>
            <a:lvl1pPr>
              <a:defRPr sz="3600"/>
            </a:lvl1pPr>
          </a:lstStyle>
          <a:p>
            <a:r>
              <a:rPr lang="en-US" dirty="0"/>
              <a:t>Click to edit Master title style</a:t>
            </a:r>
            <a:endParaRPr lang="en-GB" dirty="0"/>
          </a:p>
        </p:txBody>
      </p:sp>
      <p:sp>
        <p:nvSpPr>
          <p:cNvPr id="5" name="Content Placeholder 4"/>
          <p:cNvSpPr>
            <a:spLocks noGrp="1"/>
          </p:cNvSpPr>
          <p:nvPr>
            <p:ph sz="quarter" idx="10"/>
          </p:nvPr>
        </p:nvSpPr>
        <p:spPr>
          <a:xfrm>
            <a:off x="395288" y="2133600"/>
            <a:ext cx="8497887" cy="3095625"/>
          </a:xfrm>
          <a:prstGeom prst="rect">
            <a:avLst/>
          </a:prstGeo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7" name="Content Placeholder 6"/>
          <p:cNvSpPr>
            <a:spLocks noGrp="1"/>
          </p:cNvSpPr>
          <p:nvPr>
            <p:ph sz="quarter" idx="11"/>
          </p:nvPr>
        </p:nvSpPr>
        <p:spPr>
          <a:xfrm>
            <a:off x="6598937" y="6165304"/>
            <a:ext cx="2290723" cy="246132"/>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Tree>
    <p:extLst>
      <p:ext uri="{BB962C8B-B14F-4D97-AF65-F5344CB8AC3E}">
        <p14:creationId xmlns:p14="http://schemas.microsoft.com/office/powerpoint/2010/main" val="681474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102396229"/>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5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0"/>
          </p:nvPr>
        </p:nvSpPr>
        <p:spPr>
          <a:xfrm>
            <a:off x="1331913" y="3789363"/>
            <a:ext cx="7094537" cy="287337"/>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0" name="Content Placeholder 3"/>
          <p:cNvSpPr>
            <a:spLocks noGrp="1"/>
          </p:cNvSpPr>
          <p:nvPr>
            <p:ph sz="quarter" idx="11"/>
          </p:nvPr>
        </p:nvSpPr>
        <p:spPr>
          <a:xfrm>
            <a:off x="1331640" y="4150337"/>
            <a:ext cx="7094537" cy="287337"/>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1" name="Content Placeholder 3"/>
          <p:cNvSpPr>
            <a:spLocks noGrp="1"/>
          </p:cNvSpPr>
          <p:nvPr>
            <p:ph sz="quarter" idx="12"/>
          </p:nvPr>
        </p:nvSpPr>
        <p:spPr>
          <a:xfrm>
            <a:off x="1331640" y="4509815"/>
            <a:ext cx="7094537" cy="287337"/>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2" name="Content Placeholder 3"/>
          <p:cNvSpPr>
            <a:spLocks noGrp="1"/>
          </p:cNvSpPr>
          <p:nvPr>
            <p:ph sz="quarter" idx="13"/>
          </p:nvPr>
        </p:nvSpPr>
        <p:spPr>
          <a:xfrm>
            <a:off x="1331640" y="4898883"/>
            <a:ext cx="7094537" cy="287337"/>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3" name="Content Placeholder 3"/>
          <p:cNvSpPr>
            <a:spLocks noGrp="1"/>
          </p:cNvSpPr>
          <p:nvPr>
            <p:ph sz="quarter" idx="14"/>
          </p:nvPr>
        </p:nvSpPr>
        <p:spPr>
          <a:xfrm>
            <a:off x="1331640" y="5273437"/>
            <a:ext cx="7094537" cy="287337"/>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4" name="Content Placeholder 3"/>
          <p:cNvSpPr>
            <a:spLocks noGrp="1"/>
          </p:cNvSpPr>
          <p:nvPr>
            <p:ph sz="quarter" idx="15"/>
          </p:nvPr>
        </p:nvSpPr>
        <p:spPr>
          <a:xfrm>
            <a:off x="1331078" y="5661381"/>
            <a:ext cx="7094537" cy="287337"/>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5" name="Content Placeholder 3"/>
          <p:cNvSpPr>
            <a:spLocks noGrp="1"/>
          </p:cNvSpPr>
          <p:nvPr>
            <p:ph sz="quarter" idx="16"/>
          </p:nvPr>
        </p:nvSpPr>
        <p:spPr>
          <a:xfrm>
            <a:off x="1331640" y="6036497"/>
            <a:ext cx="7094537" cy="287337"/>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6" name="Content Placeholder 3"/>
          <p:cNvSpPr>
            <a:spLocks noGrp="1"/>
          </p:cNvSpPr>
          <p:nvPr>
            <p:ph sz="quarter" idx="17"/>
          </p:nvPr>
        </p:nvSpPr>
        <p:spPr>
          <a:xfrm>
            <a:off x="1346154" y="6382023"/>
            <a:ext cx="7094537" cy="287337"/>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7" name="TextBox 1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3320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4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0"/>
          </p:nvPr>
        </p:nvSpPr>
        <p:spPr>
          <a:xfrm>
            <a:off x="684213" y="3789363"/>
            <a:ext cx="1584325" cy="1295400"/>
          </a:xfrm>
          <a:prstGeom prst="rect">
            <a:avLst/>
          </a:prstGeom>
        </p:spPr>
        <p:txBody>
          <a:bodyPr/>
          <a:lstStyle/>
          <a:p>
            <a:endParaRPr lang="en-GB"/>
          </a:p>
        </p:txBody>
      </p:sp>
      <p:sp>
        <p:nvSpPr>
          <p:cNvPr id="10" name="Table Placeholder 9"/>
          <p:cNvSpPr>
            <a:spLocks noGrp="1"/>
          </p:cNvSpPr>
          <p:nvPr>
            <p:ph type="tbl" sz="quarter" idx="11"/>
          </p:nvPr>
        </p:nvSpPr>
        <p:spPr>
          <a:xfrm>
            <a:off x="2627313" y="3716338"/>
            <a:ext cx="1728787" cy="1441450"/>
          </a:xfrm>
          <a:prstGeom prst="rect">
            <a:avLst/>
          </a:prstGeom>
        </p:spPr>
        <p:txBody>
          <a:bodyPr/>
          <a:lstStyle/>
          <a:p>
            <a:endParaRPr lang="en-GB"/>
          </a:p>
        </p:txBody>
      </p:sp>
      <p:sp>
        <p:nvSpPr>
          <p:cNvPr id="11" name="Table Placeholder 9"/>
          <p:cNvSpPr>
            <a:spLocks noGrp="1"/>
          </p:cNvSpPr>
          <p:nvPr>
            <p:ph type="tbl" sz="quarter" idx="12"/>
          </p:nvPr>
        </p:nvSpPr>
        <p:spPr>
          <a:xfrm>
            <a:off x="4643413" y="3715742"/>
            <a:ext cx="1728787" cy="1441450"/>
          </a:xfrm>
          <a:prstGeom prst="rect">
            <a:avLst/>
          </a:prstGeom>
        </p:spPr>
        <p:txBody>
          <a:bodyPr/>
          <a:lstStyle/>
          <a:p>
            <a:endParaRPr lang="en-GB"/>
          </a:p>
        </p:txBody>
      </p:sp>
      <p:sp>
        <p:nvSpPr>
          <p:cNvPr id="9" name="TextBox 8"/>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70578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0"/>
          </p:nvPr>
        </p:nvSpPr>
        <p:spPr>
          <a:xfrm>
            <a:off x="827088" y="3716338"/>
            <a:ext cx="7489825" cy="360362"/>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0" name="Content Placeholder 3"/>
          <p:cNvSpPr>
            <a:spLocks noGrp="1"/>
          </p:cNvSpPr>
          <p:nvPr>
            <p:ph sz="quarter" idx="11"/>
          </p:nvPr>
        </p:nvSpPr>
        <p:spPr>
          <a:xfrm>
            <a:off x="827584" y="4150514"/>
            <a:ext cx="7489825" cy="360362"/>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1" name="Content Placeholder 3"/>
          <p:cNvSpPr>
            <a:spLocks noGrp="1"/>
          </p:cNvSpPr>
          <p:nvPr>
            <p:ph sz="quarter" idx="12"/>
          </p:nvPr>
        </p:nvSpPr>
        <p:spPr>
          <a:xfrm>
            <a:off x="846584" y="4588310"/>
            <a:ext cx="7489825" cy="360362"/>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2" name="Content Placeholder 3"/>
          <p:cNvSpPr>
            <a:spLocks noGrp="1"/>
          </p:cNvSpPr>
          <p:nvPr>
            <p:ph sz="quarter" idx="13"/>
          </p:nvPr>
        </p:nvSpPr>
        <p:spPr>
          <a:xfrm>
            <a:off x="859836" y="5039358"/>
            <a:ext cx="7489825" cy="360362"/>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9" name="TextBox 8"/>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1179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0"/>
          </p:nvPr>
        </p:nvSpPr>
        <p:spPr>
          <a:xfrm>
            <a:off x="1619250" y="3644900"/>
            <a:ext cx="2232025" cy="1800225"/>
          </a:xfrm>
          <a:prstGeom prst="rect">
            <a:avLst/>
          </a:prstGeom>
        </p:spPr>
        <p:txBody>
          <a:bodyPr/>
          <a:lstStyle/>
          <a:p>
            <a:endParaRPr lang="en-GB"/>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5615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3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0"/>
          </p:nvPr>
        </p:nvSpPr>
        <p:spPr>
          <a:xfrm>
            <a:off x="1619250" y="3644900"/>
            <a:ext cx="2232025" cy="1800225"/>
          </a:xfrm>
          <a:prstGeom prst="rect">
            <a:avLst/>
          </a:prstGeom>
        </p:spPr>
        <p:txBody>
          <a:bodyPr/>
          <a:lstStyle/>
          <a:p>
            <a:endParaRPr lang="en-GB"/>
          </a:p>
        </p:txBody>
      </p:sp>
      <p:sp>
        <p:nvSpPr>
          <p:cNvPr id="5" name="Table Placeholder 4"/>
          <p:cNvSpPr>
            <a:spLocks noGrp="1"/>
          </p:cNvSpPr>
          <p:nvPr>
            <p:ph type="tbl" sz="quarter" idx="11"/>
          </p:nvPr>
        </p:nvSpPr>
        <p:spPr>
          <a:xfrm>
            <a:off x="4356100" y="3644900"/>
            <a:ext cx="2376488" cy="1871663"/>
          </a:xfrm>
          <a:prstGeom prst="rect">
            <a:avLst/>
          </a:prstGeom>
        </p:spPr>
        <p:txBody>
          <a:bodyPr/>
          <a:lstStyle/>
          <a:p>
            <a:endParaRPr lang="en-GB"/>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87411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0" name="Table Placeholder 9"/>
          <p:cNvSpPr>
            <a:spLocks noGrp="1"/>
          </p:cNvSpPr>
          <p:nvPr>
            <p:ph type="tbl" sz="quarter" idx="10"/>
          </p:nvPr>
        </p:nvSpPr>
        <p:spPr>
          <a:xfrm>
            <a:off x="827088" y="3933825"/>
            <a:ext cx="2305050" cy="1798638"/>
          </a:xfrm>
          <a:prstGeom prst="rect">
            <a:avLst/>
          </a:prstGeom>
        </p:spPr>
        <p:txBody>
          <a:bodyPr/>
          <a:lstStyle/>
          <a:p>
            <a:endParaRPr lang="en-GB"/>
          </a:p>
        </p:txBody>
      </p:sp>
      <p:sp>
        <p:nvSpPr>
          <p:cNvPr id="12" name="Content Placeholder 11"/>
          <p:cNvSpPr>
            <a:spLocks noGrp="1"/>
          </p:cNvSpPr>
          <p:nvPr>
            <p:ph sz="quarter" idx="11"/>
          </p:nvPr>
        </p:nvSpPr>
        <p:spPr>
          <a:xfrm>
            <a:off x="3779838" y="4149725"/>
            <a:ext cx="4752975" cy="35939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3" name="Content Placeholder 11"/>
          <p:cNvSpPr>
            <a:spLocks noGrp="1"/>
          </p:cNvSpPr>
          <p:nvPr>
            <p:ph sz="quarter" idx="12"/>
          </p:nvPr>
        </p:nvSpPr>
        <p:spPr>
          <a:xfrm>
            <a:off x="3779912" y="4625877"/>
            <a:ext cx="4752975" cy="35939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9" name="TextBox 8"/>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59962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9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971550" y="4076701"/>
            <a:ext cx="5976938" cy="360412"/>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3"/>
          <p:cNvSpPr>
            <a:spLocks noGrp="1"/>
          </p:cNvSpPr>
          <p:nvPr>
            <p:ph sz="quarter" idx="18"/>
          </p:nvPr>
        </p:nvSpPr>
        <p:spPr>
          <a:xfrm>
            <a:off x="985552" y="4523824"/>
            <a:ext cx="5976938" cy="360412"/>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1172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0"/>
          </p:nvPr>
        </p:nvSpPr>
        <p:spPr>
          <a:xfrm>
            <a:off x="1403350" y="3789363"/>
            <a:ext cx="6121400" cy="575741"/>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0" name="Content Placeholder 3"/>
          <p:cNvSpPr>
            <a:spLocks noGrp="1"/>
          </p:cNvSpPr>
          <p:nvPr>
            <p:ph sz="quarter" idx="11"/>
          </p:nvPr>
        </p:nvSpPr>
        <p:spPr>
          <a:xfrm>
            <a:off x="1403648" y="4700944"/>
            <a:ext cx="6121400" cy="575741"/>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99090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7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827088" y="3213100"/>
            <a:ext cx="7489825" cy="431924"/>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0" name="Content Placeholder 3"/>
          <p:cNvSpPr>
            <a:spLocks noGrp="1"/>
          </p:cNvSpPr>
          <p:nvPr>
            <p:ph sz="quarter" idx="18"/>
          </p:nvPr>
        </p:nvSpPr>
        <p:spPr>
          <a:xfrm>
            <a:off x="827584" y="3746746"/>
            <a:ext cx="7489825" cy="431924"/>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1" name="Content Placeholder 3"/>
          <p:cNvSpPr>
            <a:spLocks noGrp="1"/>
          </p:cNvSpPr>
          <p:nvPr>
            <p:ph sz="quarter" idx="19"/>
          </p:nvPr>
        </p:nvSpPr>
        <p:spPr>
          <a:xfrm>
            <a:off x="842098" y="4293220"/>
            <a:ext cx="7489825" cy="431924"/>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2" name="Content Placeholder 3"/>
          <p:cNvSpPr>
            <a:spLocks noGrp="1"/>
          </p:cNvSpPr>
          <p:nvPr>
            <p:ph sz="quarter" idx="20"/>
          </p:nvPr>
        </p:nvSpPr>
        <p:spPr>
          <a:xfrm>
            <a:off x="842098" y="4840256"/>
            <a:ext cx="7489825" cy="431924"/>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3" name="Content Placeholder 3"/>
          <p:cNvSpPr>
            <a:spLocks noGrp="1"/>
          </p:cNvSpPr>
          <p:nvPr>
            <p:ph sz="quarter" idx="21"/>
          </p:nvPr>
        </p:nvSpPr>
        <p:spPr>
          <a:xfrm>
            <a:off x="827584" y="5416882"/>
            <a:ext cx="7489825" cy="431924"/>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p:txBody>
      </p:sp>
      <p:sp>
        <p:nvSpPr>
          <p:cNvPr id="14" name="TextBox 13"/>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5344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6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TextBox 4"/>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31775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272879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5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7"/>
          </p:nvPr>
        </p:nvSpPr>
        <p:spPr>
          <a:xfrm>
            <a:off x="1979613" y="3933825"/>
            <a:ext cx="2520950" cy="1655763"/>
          </a:xfrm>
          <a:prstGeom prst="rect">
            <a:avLst/>
          </a:prstGeom>
        </p:spPr>
        <p:txBody>
          <a:bodyPr/>
          <a:lstStyle/>
          <a:p>
            <a:endParaRPr lang="en-GB"/>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3353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4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0"/>
          </p:nvPr>
        </p:nvSpPr>
        <p:spPr>
          <a:xfrm>
            <a:off x="1868330" y="4479604"/>
            <a:ext cx="5850253" cy="491181"/>
          </a:xfrm>
          <a:prstGeom prst="rect">
            <a:avLst/>
          </a:prstGeom>
        </p:spPr>
        <p:txBody>
          <a:bodyPr/>
          <a:lstStyle>
            <a:lvl1pPr marL="0" indent="0">
              <a:buNone/>
              <a:defRPr sz="2000"/>
            </a:lvl1pPr>
          </a:lstStyle>
          <a:p>
            <a:pPr lvl="0"/>
            <a:endParaRPr lang="en-US" dirty="0"/>
          </a:p>
        </p:txBody>
      </p:sp>
      <p:sp>
        <p:nvSpPr>
          <p:cNvPr id="10" name="Content Placeholder 3"/>
          <p:cNvSpPr>
            <a:spLocks noGrp="1"/>
          </p:cNvSpPr>
          <p:nvPr>
            <p:ph sz="quarter" idx="11"/>
          </p:nvPr>
        </p:nvSpPr>
        <p:spPr>
          <a:xfrm>
            <a:off x="1864724" y="5056203"/>
            <a:ext cx="5850253" cy="491181"/>
          </a:xfrm>
          <a:prstGeom prst="rect">
            <a:avLst/>
          </a:prstGeom>
        </p:spPr>
        <p:txBody>
          <a:bodyPr/>
          <a:lstStyle>
            <a:lvl1pPr marL="0" indent="0">
              <a:buNone/>
              <a:defRPr sz="2000"/>
            </a:lvl1pPr>
          </a:lstStyle>
          <a:p>
            <a:pPr lvl="0"/>
            <a:endParaRPr lang="en-US" dirty="0"/>
          </a:p>
        </p:txBody>
      </p:sp>
      <p:sp>
        <p:nvSpPr>
          <p:cNvPr id="11" name="Content Placeholder 3"/>
          <p:cNvSpPr>
            <a:spLocks noGrp="1"/>
          </p:cNvSpPr>
          <p:nvPr>
            <p:ph sz="quarter" idx="12"/>
          </p:nvPr>
        </p:nvSpPr>
        <p:spPr>
          <a:xfrm>
            <a:off x="1893190" y="5617754"/>
            <a:ext cx="5850253" cy="491181"/>
          </a:xfrm>
          <a:prstGeom prst="rect">
            <a:avLst/>
          </a:prstGeom>
        </p:spPr>
        <p:txBody>
          <a:bodyPr/>
          <a:lstStyle>
            <a:lvl1pPr marL="0" indent="0">
              <a:buNone/>
              <a:defRPr sz="2000"/>
            </a:lvl1pPr>
          </a:lstStyle>
          <a:p>
            <a:pPr lvl="0"/>
            <a:endParaRPr lang="en-US" dirty="0"/>
          </a:p>
        </p:txBody>
      </p:sp>
      <p:sp>
        <p:nvSpPr>
          <p:cNvPr id="9" name="TextBox 8"/>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35058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3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971550" y="3789363"/>
            <a:ext cx="7129463" cy="360362"/>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3"/>
          <p:cNvSpPr>
            <a:spLocks noGrp="1"/>
          </p:cNvSpPr>
          <p:nvPr>
            <p:ph sz="quarter" idx="18"/>
          </p:nvPr>
        </p:nvSpPr>
        <p:spPr>
          <a:xfrm>
            <a:off x="971600" y="4250918"/>
            <a:ext cx="7129463" cy="360362"/>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6072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0"/>
          </p:nvPr>
        </p:nvSpPr>
        <p:spPr>
          <a:xfrm>
            <a:off x="900113" y="4149725"/>
            <a:ext cx="5472112" cy="35939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3"/>
          <p:cNvSpPr>
            <a:spLocks noGrp="1"/>
          </p:cNvSpPr>
          <p:nvPr>
            <p:ph sz="quarter" idx="11"/>
          </p:nvPr>
        </p:nvSpPr>
        <p:spPr>
          <a:xfrm>
            <a:off x="928620" y="4597411"/>
            <a:ext cx="5472112" cy="35939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1" name="Content Placeholder 3"/>
          <p:cNvSpPr>
            <a:spLocks noGrp="1"/>
          </p:cNvSpPr>
          <p:nvPr>
            <p:ph sz="quarter" idx="12"/>
          </p:nvPr>
        </p:nvSpPr>
        <p:spPr>
          <a:xfrm>
            <a:off x="942572" y="5057925"/>
            <a:ext cx="5472112" cy="35939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9" name="TextBox 8"/>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32997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971600" y="3933057"/>
            <a:ext cx="5400675" cy="288032"/>
          </a:xfrm>
          <a:prstGeom prst="rect">
            <a:avLst/>
          </a:prstGeom>
        </p:spPr>
        <p:txBody>
          <a:bodyPr/>
          <a:lstStyle>
            <a:lvl1pPr marL="0" indent="0">
              <a:buFontTx/>
              <a:buNone/>
              <a:defRPr sz="12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dirty="0"/>
              <a:t>Click to edit Master text styles</a:t>
            </a:r>
          </a:p>
        </p:txBody>
      </p:sp>
      <p:sp>
        <p:nvSpPr>
          <p:cNvPr id="10" name="Content Placeholder 3"/>
          <p:cNvSpPr>
            <a:spLocks noGrp="1"/>
          </p:cNvSpPr>
          <p:nvPr>
            <p:ph sz="quarter" idx="18"/>
          </p:nvPr>
        </p:nvSpPr>
        <p:spPr>
          <a:xfrm>
            <a:off x="998104" y="4300600"/>
            <a:ext cx="5400675" cy="288032"/>
          </a:xfrm>
          <a:prstGeom prst="rect">
            <a:avLst/>
          </a:prstGeom>
        </p:spPr>
        <p:txBody>
          <a:bodyPr/>
          <a:lstStyle>
            <a:lvl1pPr marL="0" indent="0">
              <a:buFontTx/>
              <a:buNone/>
              <a:defRPr sz="12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dirty="0"/>
              <a:t>Click to edit Master text styles</a:t>
            </a:r>
          </a:p>
        </p:txBody>
      </p:sp>
      <p:sp>
        <p:nvSpPr>
          <p:cNvPr id="11" name="Content Placeholder 3"/>
          <p:cNvSpPr>
            <a:spLocks noGrp="1"/>
          </p:cNvSpPr>
          <p:nvPr>
            <p:ph sz="quarter" idx="19"/>
          </p:nvPr>
        </p:nvSpPr>
        <p:spPr>
          <a:xfrm>
            <a:off x="1003852" y="4681396"/>
            <a:ext cx="5400675" cy="288032"/>
          </a:xfrm>
          <a:prstGeom prst="rect">
            <a:avLst/>
          </a:prstGeom>
        </p:spPr>
        <p:txBody>
          <a:bodyPr/>
          <a:lstStyle>
            <a:lvl1pPr marL="0" indent="0">
              <a:buFontTx/>
              <a:buNone/>
              <a:defRPr sz="12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dirty="0"/>
              <a:t>Click to edit Master text styles</a:t>
            </a:r>
          </a:p>
        </p:txBody>
      </p:sp>
      <p:sp>
        <p:nvSpPr>
          <p:cNvPr id="9" name="TextBox 8"/>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336639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0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7"/>
          </p:nvPr>
        </p:nvSpPr>
        <p:spPr>
          <a:xfrm>
            <a:off x="2484438" y="4076700"/>
            <a:ext cx="2773362" cy="1944688"/>
          </a:xfrm>
          <a:prstGeom prst="rect">
            <a:avLst/>
          </a:prstGeom>
        </p:spPr>
        <p:txBody>
          <a:bodyPr/>
          <a:lstStyle/>
          <a:p>
            <a:endParaRPr lang="en-GB"/>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86069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9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0"/>
          </p:nvPr>
        </p:nvSpPr>
        <p:spPr>
          <a:xfrm>
            <a:off x="2555875" y="4365625"/>
            <a:ext cx="2592388" cy="1727200"/>
          </a:xfrm>
          <a:prstGeom prst="rect">
            <a:avLst/>
          </a:prstGeom>
        </p:spPr>
        <p:txBody>
          <a:bodyPr/>
          <a:lstStyle/>
          <a:p>
            <a:endParaRPr lang="en-GB"/>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2532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970684" y="4185924"/>
            <a:ext cx="4300682" cy="357814"/>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3"/>
          <p:cNvSpPr>
            <a:spLocks noGrp="1"/>
          </p:cNvSpPr>
          <p:nvPr>
            <p:ph sz="quarter" idx="18"/>
          </p:nvPr>
        </p:nvSpPr>
        <p:spPr>
          <a:xfrm>
            <a:off x="971600" y="4641972"/>
            <a:ext cx="4300682" cy="357814"/>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85238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0"/>
          </p:nvPr>
        </p:nvSpPr>
        <p:spPr>
          <a:xfrm>
            <a:off x="900113" y="3789363"/>
            <a:ext cx="2592387" cy="1727200"/>
          </a:xfrm>
          <a:prstGeom prst="rect">
            <a:avLst/>
          </a:prstGeom>
        </p:spPr>
        <p:txBody>
          <a:bodyPr/>
          <a:lstStyle/>
          <a:p>
            <a:endParaRPr lang="en-GB"/>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5352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683568" y="3933056"/>
            <a:ext cx="5473700" cy="431800"/>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3"/>
          <p:cNvSpPr>
            <a:spLocks noGrp="1"/>
          </p:cNvSpPr>
          <p:nvPr>
            <p:ph sz="quarter" idx="18"/>
          </p:nvPr>
        </p:nvSpPr>
        <p:spPr>
          <a:xfrm>
            <a:off x="683568" y="4439049"/>
            <a:ext cx="5473700" cy="431800"/>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438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4168584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7"/>
          </p:nvPr>
        </p:nvSpPr>
        <p:spPr>
          <a:xfrm>
            <a:off x="1619250" y="3789363"/>
            <a:ext cx="2266950" cy="2087562"/>
          </a:xfrm>
          <a:prstGeom prst="rect">
            <a:avLst/>
          </a:prstGeom>
        </p:spPr>
        <p:txBody>
          <a:bodyPr/>
          <a:lstStyle/>
          <a:p>
            <a:endParaRPr lang="en-GB"/>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08133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0"/>
          </p:nvPr>
        </p:nvSpPr>
        <p:spPr>
          <a:xfrm>
            <a:off x="900113" y="4437063"/>
            <a:ext cx="3743325" cy="360089"/>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3"/>
          <p:cNvSpPr>
            <a:spLocks noGrp="1"/>
          </p:cNvSpPr>
          <p:nvPr>
            <p:ph sz="quarter" idx="11"/>
          </p:nvPr>
        </p:nvSpPr>
        <p:spPr>
          <a:xfrm>
            <a:off x="913544" y="4899266"/>
            <a:ext cx="3743325" cy="360089"/>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49079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5746182" y="6107681"/>
            <a:ext cx="2705781" cy="322413"/>
          </a:xfrm>
          <a:prstGeom prst="rect">
            <a:avLst/>
          </a:prstGeom>
        </p:spPr>
        <p:txBody>
          <a:bodyPr/>
          <a:lstStyle>
            <a:lvl1pPr marL="0" indent="0" algn="r">
              <a:buNone/>
              <a:defRPr sz="1200"/>
            </a:lvl1pPr>
            <a:lvl2pPr marL="457200" indent="0" algn="r">
              <a:buNone/>
              <a:defRPr sz="1200"/>
            </a:lvl2pPr>
            <a:lvl3pPr marL="914400" indent="0" algn="r">
              <a:buNone/>
              <a:defRPr sz="1200"/>
            </a:lvl3pPr>
            <a:lvl4pPr marL="1371600" indent="0" algn="r">
              <a:buNone/>
              <a:defRPr sz="1200"/>
            </a:lvl4pPr>
            <a:lvl5pPr marL="1828800" indent="0" algn="r">
              <a:buNone/>
              <a:defRPr sz="1200"/>
            </a:lvl5pPr>
          </a:lstStyle>
          <a:p>
            <a:pPr lvl="0"/>
            <a:r>
              <a:rPr lang="en-US" dirty="0"/>
              <a:t>Click to edit Master text styles</a:t>
            </a:r>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8117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8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5746182" y="6107681"/>
            <a:ext cx="2705781" cy="322413"/>
          </a:xfrm>
          <a:prstGeom prst="rect">
            <a:avLst/>
          </a:prstGeom>
        </p:spPr>
        <p:txBody>
          <a:bodyPr/>
          <a:lstStyle>
            <a:lvl1pPr marL="0" indent="0" algn="r">
              <a:buNone/>
              <a:defRPr sz="1200"/>
            </a:lvl1pPr>
            <a:lvl2pPr marL="457200" indent="0" algn="r">
              <a:buNone/>
              <a:defRPr sz="1200"/>
            </a:lvl2pPr>
            <a:lvl3pPr marL="914400" indent="0" algn="r">
              <a:buNone/>
              <a:defRPr sz="1200"/>
            </a:lvl3pPr>
            <a:lvl4pPr marL="1371600" indent="0" algn="r">
              <a:buNone/>
              <a:defRPr sz="1200"/>
            </a:lvl4pPr>
            <a:lvl5pPr marL="1828800" indent="0" algn="r">
              <a:buNone/>
              <a:defRPr sz="1200"/>
            </a:lvl5pPr>
          </a:lstStyle>
          <a:p>
            <a:pPr lvl="0"/>
            <a:r>
              <a:rPr lang="en-US" dirty="0"/>
              <a:t>Click to edit Master text styles</a:t>
            </a:r>
          </a:p>
        </p:txBody>
      </p:sp>
      <p:sp>
        <p:nvSpPr>
          <p:cNvPr id="7" name="Content Placeholder 3"/>
          <p:cNvSpPr>
            <a:spLocks noGrp="1"/>
          </p:cNvSpPr>
          <p:nvPr>
            <p:ph sz="quarter" idx="18"/>
          </p:nvPr>
        </p:nvSpPr>
        <p:spPr>
          <a:xfrm>
            <a:off x="5720669" y="5147193"/>
            <a:ext cx="2705781" cy="322413"/>
          </a:xfrm>
          <a:prstGeom prst="rect">
            <a:avLst/>
          </a:prstGeom>
        </p:spPr>
        <p:txBody>
          <a:bodyPr/>
          <a:lstStyle>
            <a:lvl1pPr marL="0" indent="0" algn="r">
              <a:buNone/>
              <a:defRPr sz="1200"/>
            </a:lvl1pPr>
            <a:lvl2pPr marL="457200" indent="0" algn="r">
              <a:buNone/>
              <a:defRPr sz="1200"/>
            </a:lvl2pPr>
            <a:lvl3pPr marL="914400" indent="0" algn="r">
              <a:buNone/>
              <a:defRPr sz="1200"/>
            </a:lvl3pPr>
            <a:lvl4pPr marL="1371600" indent="0" algn="r">
              <a:buNone/>
              <a:defRPr sz="1200"/>
            </a:lvl4pPr>
            <a:lvl5pPr marL="1828800" indent="0" algn="r">
              <a:buNone/>
              <a:defRPr sz="1200"/>
            </a:lvl5pPr>
          </a:lstStyle>
          <a:p>
            <a:pPr lvl="0"/>
            <a:r>
              <a:rPr lang="en-US" dirty="0"/>
              <a:t>Click to edit Master text styles</a:t>
            </a:r>
          </a:p>
        </p:txBody>
      </p:sp>
      <p:sp>
        <p:nvSpPr>
          <p:cNvPr id="9" name="Content Placeholder 3"/>
          <p:cNvSpPr>
            <a:spLocks noGrp="1"/>
          </p:cNvSpPr>
          <p:nvPr>
            <p:ph sz="quarter" idx="19"/>
          </p:nvPr>
        </p:nvSpPr>
        <p:spPr>
          <a:xfrm>
            <a:off x="5714639" y="4509118"/>
            <a:ext cx="2705781" cy="322413"/>
          </a:xfrm>
          <a:prstGeom prst="rect">
            <a:avLst/>
          </a:prstGeom>
        </p:spPr>
        <p:txBody>
          <a:bodyPr/>
          <a:lstStyle>
            <a:lvl1pPr marL="0" indent="0" algn="r">
              <a:buNone/>
              <a:defRPr sz="1200"/>
            </a:lvl1pPr>
            <a:lvl2pPr marL="457200" indent="0" algn="r">
              <a:buNone/>
              <a:defRPr sz="1200"/>
            </a:lvl2pPr>
            <a:lvl3pPr marL="914400" indent="0" algn="r">
              <a:buNone/>
              <a:defRPr sz="1200"/>
            </a:lvl3pPr>
            <a:lvl4pPr marL="1371600" indent="0" algn="r">
              <a:buNone/>
              <a:defRPr sz="1200"/>
            </a:lvl4pPr>
            <a:lvl5pPr marL="1828800" indent="0" algn="r">
              <a:buNone/>
              <a:defRPr sz="1200"/>
            </a:lvl5pPr>
          </a:lstStyle>
          <a:p>
            <a:pPr lvl="0"/>
            <a:r>
              <a:rPr lang="en-US" dirty="0"/>
              <a:t>Click to edit Master text styles</a:t>
            </a: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3729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NoBar-Title and Content">
    <p:spTree>
      <p:nvGrpSpPr>
        <p:cNvPr id="1" name=""/>
        <p:cNvGrpSpPr/>
        <p:nvPr/>
      </p:nvGrpSpPr>
      <p:grpSpPr>
        <a:xfrm>
          <a:off x="0" y="0"/>
          <a:ext cx="0" cy="0"/>
          <a:chOff x="0" y="0"/>
          <a:chExt cx="0" cy="0"/>
        </a:xfrm>
      </p:grpSpPr>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GB"/>
          </a:p>
        </p:txBody>
      </p:sp>
      <p:sp>
        <p:nvSpPr>
          <p:cNvPr id="5" name="TextBox 4"/>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8240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able Placeholder 3"/>
          <p:cNvSpPr>
            <a:spLocks noGrp="1"/>
          </p:cNvSpPr>
          <p:nvPr>
            <p:ph type="tbl" sz="quarter" idx="17"/>
          </p:nvPr>
        </p:nvSpPr>
        <p:spPr>
          <a:xfrm>
            <a:off x="1116013" y="4005263"/>
            <a:ext cx="2592387" cy="1727200"/>
          </a:xfrm>
          <a:prstGeom prst="rect">
            <a:avLst/>
          </a:prstGeom>
        </p:spPr>
        <p:txBody>
          <a:bodyPr/>
          <a:lstStyle/>
          <a:p>
            <a:endParaRPr lang="en-GB"/>
          </a:p>
        </p:txBody>
      </p:sp>
      <p:sp>
        <p:nvSpPr>
          <p:cNvPr id="7" name="TextBox 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71799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5" name="TextBox 14"/>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620235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4" name="Content Placeholder 13"/>
          <p:cNvSpPr>
            <a:spLocks noGrp="1"/>
          </p:cNvSpPr>
          <p:nvPr>
            <p:ph sz="quarter" idx="10"/>
          </p:nvPr>
        </p:nvSpPr>
        <p:spPr>
          <a:xfrm>
            <a:off x="827088" y="4724400"/>
            <a:ext cx="7345362" cy="28892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5" name="Content Placeholder 13"/>
          <p:cNvSpPr>
            <a:spLocks noGrp="1"/>
          </p:cNvSpPr>
          <p:nvPr>
            <p:ph sz="quarter" idx="11"/>
          </p:nvPr>
        </p:nvSpPr>
        <p:spPr>
          <a:xfrm>
            <a:off x="827584" y="5137299"/>
            <a:ext cx="7345362" cy="28892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1879768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6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4" name="Content Placeholder 13"/>
          <p:cNvSpPr>
            <a:spLocks noGrp="1"/>
          </p:cNvSpPr>
          <p:nvPr>
            <p:ph sz="quarter" idx="10"/>
          </p:nvPr>
        </p:nvSpPr>
        <p:spPr>
          <a:xfrm>
            <a:off x="827088" y="4724400"/>
            <a:ext cx="7345362" cy="28892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5" name="Content Placeholder 13"/>
          <p:cNvSpPr>
            <a:spLocks noGrp="1"/>
          </p:cNvSpPr>
          <p:nvPr>
            <p:ph sz="quarter" idx="11"/>
          </p:nvPr>
        </p:nvSpPr>
        <p:spPr>
          <a:xfrm>
            <a:off x="827584" y="5137299"/>
            <a:ext cx="7345362" cy="288925"/>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032428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0"/>
          </p:nvPr>
        </p:nvSpPr>
        <p:spPr>
          <a:xfrm>
            <a:off x="1907704" y="5157192"/>
            <a:ext cx="5761038" cy="288925"/>
          </a:xfrm>
          <a:prstGeom prst="rect">
            <a:avLst/>
          </a:prstGeom>
        </p:spPr>
        <p:txBody>
          <a:bodyPr/>
          <a:lstStyle>
            <a:lvl1pPr marL="0" indent="0">
              <a:buNone/>
              <a:defRPr sz="1100"/>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dirty="0"/>
              <a:t>Click to edit Master text styles</a:t>
            </a:r>
          </a:p>
        </p:txBody>
      </p:sp>
      <p:sp>
        <p:nvSpPr>
          <p:cNvPr id="13" name="Content Placeholder 4"/>
          <p:cNvSpPr>
            <a:spLocks noGrp="1"/>
          </p:cNvSpPr>
          <p:nvPr>
            <p:ph sz="quarter" idx="11"/>
          </p:nvPr>
        </p:nvSpPr>
        <p:spPr>
          <a:xfrm>
            <a:off x="1907704" y="5545367"/>
            <a:ext cx="5761038" cy="288925"/>
          </a:xfrm>
          <a:prstGeom prst="rect">
            <a:avLst/>
          </a:prstGeom>
        </p:spPr>
        <p:txBody>
          <a:bodyPr/>
          <a:lstStyle>
            <a:lvl1pPr marL="0" indent="0">
              <a:buNone/>
              <a:defRPr sz="1100"/>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dirty="0"/>
              <a:t>Click to edit Master text styles</a:t>
            </a:r>
          </a:p>
        </p:txBody>
      </p:sp>
      <p:sp>
        <p:nvSpPr>
          <p:cNvPr id="14" name="Content Placeholder 4"/>
          <p:cNvSpPr>
            <a:spLocks noGrp="1"/>
          </p:cNvSpPr>
          <p:nvPr>
            <p:ph sz="quarter" idx="12"/>
          </p:nvPr>
        </p:nvSpPr>
        <p:spPr>
          <a:xfrm>
            <a:off x="1907704" y="5977977"/>
            <a:ext cx="5761038" cy="288925"/>
          </a:xfrm>
          <a:prstGeom prst="rect">
            <a:avLst/>
          </a:prstGeom>
        </p:spPr>
        <p:txBody>
          <a:bodyPr/>
          <a:lstStyle>
            <a:lvl1pPr marL="0" indent="0">
              <a:buNone/>
              <a:defRPr sz="1100"/>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dirty="0"/>
              <a:t>Click to edit Master text styles</a:t>
            </a: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46328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6855979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2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1" name="Content Placeholder 10"/>
          <p:cNvSpPr>
            <a:spLocks noGrp="1"/>
          </p:cNvSpPr>
          <p:nvPr>
            <p:ph sz="quarter" idx="10"/>
          </p:nvPr>
        </p:nvSpPr>
        <p:spPr>
          <a:xfrm>
            <a:off x="755650" y="4005263"/>
            <a:ext cx="6624638" cy="503237"/>
          </a:xfrm>
          <a:prstGeom prst="rect">
            <a:avLst/>
          </a:prstGeom>
        </p:spPr>
        <p:txBody>
          <a:bodyPr/>
          <a:lstStyle>
            <a:lvl1pPr marL="0" indent="0">
              <a:buNone/>
              <a:defRPr sz="1500"/>
            </a:lvl1pPr>
            <a:lvl2pPr marL="457200" indent="0">
              <a:buNone/>
              <a:defRPr sz="1500"/>
            </a:lvl2pPr>
            <a:lvl3pPr marL="914400" indent="0">
              <a:buNone/>
              <a:defRPr sz="1500"/>
            </a:lvl3pPr>
            <a:lvl4pPr marL="1371600" indent="0">
              <a:buNone/>
              <a:defRPr sz="1500"/>
            </a:lvl4pPr>
            <a:lvl5pPr marL="1828800" indent="0">
              <a:buNone/>
              <a:defRPr sz="1500"/>
            </a:lvl5pPr>
          </a:lstStyle>
          <a:p>
            <a:pPr lvl="0"/>
            <a:r>
              <a:rPr lang="en-US" dirty="0"/>
              <a:t>Click to edit Master text styles</a:t>
            </a:r>
          </a:p>
        </p:txBody>
      </p:sp>
      <p:sp>
        <p:nvSpPr>
          <p:cNvPr id="12" name="Content Placeholder 10"/>
          <p:cNvSpPr>
            <a:spLocks noGrp="1"/>
          </p:cNvSpPr>
          <p:nvPr>
            <p:ph sz="quarter" idx="11"/>
          </p:nvPr>
        </p:nvSpPr>
        <p:spPr>
          <a:xfrm>
            <a:off x="784042" y="4583633"/>
            <a:ext cx="6624638" cy="503237"/>
          </a:xfrm>
          <a:prstGeom prst="rect">
            <a:avLst/>
          </a:prstGeom>
        </p:spPr>
        <p:txBody>
          <a:bodyPr/>
          <a:lstStyle>
            <a:lvl1pPr marL="0" indent="0">
              <a:buNone/>
              <a:defRPr sz="1500"/>
            </a:lvl1pPr>
            <a:lvl2pPr marL="457200" indent="0">
              <a:buNone/>
              <a:defRPr sz="1500"/>
            </a:lvl2pPr>
            <a:lvl3pPr marL="914400" indent="0">
              <a:buNone/>
              <a:defRPr sz="1500"/>
            </a:lvl3pPr>
            <a:lvl4pPr marL="1371600" indent="0">
              <a:buNone/>
              <a:defRPr sz="1500"/>
            </a:lvl4pPr>
            <a:lvl5pPr marL="1828800" indent="0">
              <a:buNone/>
              <a:defRPr sz="15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963607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1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0"/>
          </p:nvPr>
        </p:nvSpPr>
        <p:spPr>
          <a:xfrm>
            <a:off x="1804385" y="4797425"/>
            <a:ext cx="5905118" cy="431800"/>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4"/>
          <p:cNvSpPr>
            <a:spLocks noGrp="1"/>
          </p:cNvSpPr>
          <p:nvPr>
            <p:ph sz="quarter" idx="11"/>
          </p:nvPr>
        </p:nvSpPr>
        <p:spPr>
          <a:xfrm>
            <a:off x="1807230" y="5361202"/>
            <a:ext cx="5905118" cy="431800"/>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361431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0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0"/>
          </p:nvPr>
        </p:nvSpPr>
        <p:spPr>
          <a:xfrm>
            <a:off x="827088" y="4626333"/>
            <a:ext cx="3744912" cy="270746"/>
          </a:xfrm>
          <a:prstGeom prst="rect">
            <a:avLst/>
          </a:prstGeom>
        </p:spPr>
        <p:txBody>
          <a:bodyPr/>
          <a:lstStyle>
            <a:lvl1pPr marL="0" indent="0">
              <a:buNone/>
              <a:defRPr sz="100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Click to edit Master text styles</a:t>
            </a:r>
          </a:p>
        </p:txBody>
      </p:sp>
      <p:sp>
        <p:nvSpPr>
          <p:cNvPr id="8" name="Content Placeholder 4"/>
          <p:cNvSpPr>
            <a:spLocks noGrp="1"/>
          </p:cNvSpPr>
          <p:nvPr>
            <p:ph sz="quarter" idx="11"/>
          </p:nvPr>
        </p:nvSpPr>
        <p:spPr>
          <a:xfrm>
            <a:off x="827584" y="5011462"/>
            <a:ext cx="3744912" cy="270746"/>
          </a:xfrm>
          <a:prstGeom prst="rect">
            <a:avLst/>
          </a:prstGeom>
        </p:spPr>
        <p:txBody>
          <a:bodyPr/>
          <a:lstStyle>
            <a:lvl1pPr marL="0" indent="0">
              <a:buNone/>
              <a:defRPr sz="100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Click to edit Master text styles</a:t>
            </a: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410208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8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0"/>
          </p:nvPr>
        </p:nvSpPr>
        <p:spPr>
          <a:xfrm>
            <a:off x="900113" y="4724400"/>
            <a:ext cx="4176712" cy="360363"/>
          </a:xfrm>
          <a:prstGeom prst="rect">
            <a:avLst/>
          </a:prstGeom>
        </p:spPr>
        <p:txBody>
          <a:bodyPr/>
          <a:lstStyle>
            <a:lvl1pPr marL="0" indent="0">
              <a:buNone/>
              <a:defRPr sz="1500"/>
            </a:lvl1pPr>
            <a:lvl2pPr marL="457200" indent="0">
              <a:buNone/>
              <a:defRPr sz="1500"/>
            </a:lvl2pPr>
            <a:lvl3pPr marL="914400" indent="0">
              <a:buNone/>
              <a:defRPr sz="1500"/>
            </a:lvl3pPr>
            <a:lvl4pPr marL="1371600" indent="0">
              <a:buNone/>
              <a:defRPr sz="1500"/>
            </a:lvl4pPr>
            <a:lvl5pPr marL="1828800" indent="0">
              <a:buNone/>
              <a:defRPr sz="1500"/>
            </a:lvl5pPr>
          </a:lstStyle>
          <a:p>
            <a:pPr lvl="0"/>
            <a:r>
              <a:rPr lang="en-US" dirty="0"/>
              <a:t>Click to edit Master text styles</a:t>
            </a:r>
          </a:p>
        </p:txBody>
      </p:sp>
      <p:sp>
        <p:nvSpPr>
          <p:cNvPr id="8" name="Content Placeholder 4"/>
          <p:cNvSpPr>
            <a:spLocks noGrp="1"/>
          </p:cNvSpPr>
          <p:nvPr>
            <p:ph sz="quarter" idx="11"/>
          </p:nvPr>
        </p:nvSpPr>
        <p:spPr>
          <a:xfrm>
            <a:off x="928058" y="5186459"/>
            <a:ext cx="4176712" cy="360363"/>
          </a:xfrm>
          <a:prstGeom prst="rect">
            <a:avLst/>
          </a:prstGeom>
        </p:spPr>
        <p:txBody>
          <a:bodyPr/>
          <a:lstStyle>
            <a:lvl1pPr marL="0" indent="0" algn="r">
              <a:buNone/>
              <a:defRPr sz="1500"/>
            </a:lvl1pPr>
            <a:lvl2pPr marL="457200" indent="0">
              <a:buNone/>
              <a:defRPr sz="1500"/>
            </a:lvl2pPr>
            <a:lvl3pPr marL="914400" indent="0">
              <a:buNone/>
              <a:defRPr sz="1500"/>
            </a:lvl3pPr>
            <a:lvl4pPr marL="1371600" indent="0">
              <a:buNone/>
              <a:defRPr sz="1500"/>
            </a:lvl4pPr>
            <a:lvl5pPr marL="1828800" indent="0">
              <a:buNone/>
              <a:defRPr sz="1500"/>
            </a:lvl5pPr>
          </a:lstStyle>
          <a:p>
            <a:pPr lvl="0"/>
            <a:r>
              <a:rPr lang="en-US" dirty="0"/>
              <a:t>Click to edit Master text styles</a:t>
            </a: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883423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6" name="TextBox 5"/>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1298630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6" name="Content Placeholder 5"/>
          <p:cNvSpPr>
            <a:spLocks noGrp="1"/>
          </p:cNvSpPr>
          <p:nvPr>
            <p:ph sz="quarter" idx="10"/>
          </p:nvPr>
        </p:nvSpPr>
        <p:spPr>
          <a:xfrm>
            <a:off x="827088" y="4221163"/>
            <a:ext cx="4824412" cy="287957"/>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5"/>
          <p:cNvSpPr>
            <a:spLocks noGrp="1"/>
          </p:cNvSpPr>
          <p:nvPr>
            <p:ph sz="quarter" idx="11"/>
          </p:nvPr>
        </p:nvSpPr>
        <p:spPr>
          <a:xfrm>
            <a:off x="827584" y="4654337"/>
            <a:ext cx="4824412" cy="287957"/>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118391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6" name="Content Placeholder 5"/>
          <p:cNvSpPr>
            <a:spLocks noGrp="1"/>
          </p:cNvSpPr>
          <p:nvPr>
            <p:ph sz="quarter" idx="10"/>
          </p:nvPr>
        </p:nvSpPr>
        <p:spPr>
          <a:xfrm>
            <a:off x="827088" y="4221163"/>
            <a:ext cx="4824412" cy="287957"/>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5"/>
          <p:cNvSpPr>
            <a:spLocks noGrp="1"/>
          </p:cNvSpPr>
          <p:nvPr>
            <p:ph sz="quarter" idx="11"/>
          </p:nvPr>
        </p:nvSpPr>
        <p:spPr>
          <a:xfrm>
            <a:off x="827584" y="4654337"/>
            <a:ext cx="4824412" cy="287957"/>
          </a:xfrm>
          <a:prstGeom prst="rect">
            <a:avLst/>
          </a:prstGeom>
        </p:spPr>
        <p:txBody>
          <a:bodyPr/>
          <a:lstStyle>
            <a:lvl1pPr marL="0" indent="0" algn="l">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Content Placeholder 5"/>
          <p:cNvSpPr>
            <a:spLocks noGrp="1"/>
          </p:cNvSpPr>
          <p:nvPr>
            <p:ph sz="quarter" idx="12"/>
          </p:nvPr>
        </p:nvSpPr>
        <p:spPr>
          <a:xfrm>
            <a:off x="827584" y="5034007"/>
            <a:ext cx="4824412" cy="287957"/>
          </a:xfrm>
          <a:prstGeom prst="rect">
            <a:avLst/>
          </a:prstGeom>
        </p:spPr>
        <p:txBody>
          <a:bodyPr/>
          <a:lstStyle>
            <a:lvl1pPr marL="0" indent="0" algn="l">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1" name="Content Placeholder 5"/>
          <p:cNvSpPr>
            <a:spLocks noGrp="1"/>
          </p:cNvSpPr>
          <p:nvPr>
            <p:ph sz="quarter" idx="13"/>
          </p:nvPr>
        </p:nvSpPr>
        <p:spPr>
          <a:xfrm>
            <a:off x="867340" y="5426299"/>
            <a:ext cx="4824412" cy="287957"/>
          </a:xfrm>
          <a:prstGeom prst="rect">
            <a:avLst/>
          </a:prstGeom>
        </p:spPr>
        <p:txBody>
          <a:bodyPr/>
          <a:lstStyle>
            <a:lvl1pPr marL="0" indent="0" algn="l">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2" name="TextBox 11"/>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1490587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6" name="Content Placeholder 5"/>
          <p:cNvSpPr>
            <a:spLocks noGrp="1"/>
          </p:cNvSpPr>
          <p:nvPr>
            <p:ph sz="quarter" idx="10"/>
          </p:nvPr>
        </p:nvSpPr>
        <p:spPr>
          <a:xfrm>
            <a:off x="539750" y="4652963"/>
            <a:ext cx="4679950" cy="288205"/>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5"/>
          <p:cNvSpPr>
            <a:spLocks noGrp="1"/>
          </p:cNvSpPr>
          <p:nvPr>
            <p:ph sz="quarter" idx="11"/>
          </p:nvPr>
        </p:nvSpPr>
        <p:spPr>
          <a:xfrm>
            <a:off x="568018" y="5037593"/>
            <a:ext cx="4679950" cy="288205"/>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7716274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6" name="Content Placeholder 5"/>
          <p:cNvSpPr>
            <a:spLocks noGrp="1"/>
          </p:cNvSpPr>
          <p:nvPr>
            <p:ph sz="quarter" idx="10"/>
          </p:nvPr>
        </p:nvSpPr>
        <p:spPr>
          <a:xfrm>
            <a:off x="1116013" y="4900134"/>
            <a:ext cx="4032250" cy="297820"/>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5"/>
          <p:cNvSpPr>
            <a:spLocks noGrp="1"/>
          </p:cNvSpPr>
          <p:nvPr>
            <p:ph sz="quarter" idx="11"/>
          </p:nvPr>
        </p:nvSpPr>
        <p:spPr>
          <a:xfrm>
            <a:off x="1153716" y="5318854"/>
            <a:ext cx="4032250" cy="297820"/>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8083995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0"/>
          </p:nvPr>
        </p:nvSpPr>
        <p:spPr>
          <a:xfrm>
            <a:off x="1187624" y="4941168"/>
            <a:ext cx="2860124" cy="270268"/>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6" name="Content Placeholder 5"/>
          <p:cNvSpPr>
            <a:spLocks noGrp="1"/>
          </p:cNvSpPr>
          <p:nvPr>
            <p:ph sz="quarter" idx="11"/>
          </p:nvPr>
        </p:nvSpPr>
        <p:spPr>
          <a:xfrm>
            <a:off x="1024001" y="4381484"/>
            <a:ext cx="3928341" cy="327602"/>
          </a:xfrm>
          <a:prstGeom prst="rect">
            <a:avLst/>
          </a:prstGeom>
        </p:spPr>
        <p:txBody>
          <a:bodyPr/>
          <a:lstStyle>
            <a:lvl1pPr marL="0" indent="0">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99613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244736206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0"/>
          </p:nvPr>
        </p:nvSpPr>
        <p:spPr>
          <a:xfrm>
            <a:off x="1042988" y="5122234"/>
            <a:ext cx="6192837" cy="356859"/>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1" name="Content Placeholder 4"/>
          <p:cNvSpPr>
            <a:spLocks noGrp="1"/>
          </p:cNvSpPr>
          <p:nvPr>
            <p:ph sz="quarter" idx="11"/>
          </p:nvPr>
        </p:nvSpPr>
        <p:spPr>
          <a:xfrm>
            <a:off x="1043608" y="5561926"/>
            <a:ext cx="6192837" cy="356859"/>
          </a:xfrm>
          <a:prstGeom prst="rect">
            <a:avLst/>
          </a:prstGeom>
        </p:spPr>
        <p:txBody>
          <a:bodyPr/>
          <a:lstStyle>
            <a:lvl1pPr marL="0" indent="0" algn="r">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4695158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9_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lgn="l">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lgn="l">
              <a:spcAft>
                <a:spcPts val="800"/>
              </a:spcAft>
              <a:defRPr sz="2400"/>
            </a:lvl1pPr>
            <a:lvl2pPr algn="l">
              <a:spcAft>
                <a:spcPts val="800"/>
              </a:spcAft>
              <a:defRPr sz="2000"/>
            </a:lvl2pPr>
            <a:lvl3pPr algn="l">
              <a:spcAft>
                <a:spcPts val="800"/>
              </a:spcAft>
              <a:defRPr sz="1800"/>
            </a:lvl3pPr>
            <a:lvl4pPr algn="l">
              <a:spcAft>
                <a:spcPts val="800"/>
              </a:spcAft>
              <a:defRPr sz="1600"/>
            </a:lvl4pPr>
            <a:lvl5pPr algn="l">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lgn="l">
              <a:spcAft>
                <a:spcPts val="800"/>
              </a:spcAft>
              <a:defRPr sz="2400"/>
            </a:lvl1pPr>
            <a:lvl2pPr algn="l">
              <a:spcAft>
                <a:spcPts val="800"/>
              </a:spcAft>
              <a:defRPr sz="2000"/>
            </a:lvl2pPr>
            <a:lvl3pPr algn="l">
              <a:spcAft>
                <a:spcPts val="800"/>
              </a:spcAft>
              <a:defRPr sz="1800"/>
            </a:lvl3pPr>
            <a:lvl4pPr algn="l">
              <a:spcAft>
                <a:spcPts val="800"/>
              </a:spcAft>
              <a:defRPr sz="1600"/>
            </a:lvl4pPr>
            <a:lvl5pPr algn="l">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l" defTabSz="914400" eaLnBrk="0" hangingPunct="0">
              <a:spcBef>
                <a:spcPct val="50000"/>
              </a:spcBef>
              <a:buClrTx/>
              <a:buSzTx/>
              <a:buFontTx/>
              <a:buNone/>
              <a:defRPr/>
            </a:pPr>
            <a:fld id="{1AB9D471-E2D0-4D01-A060-524C8AD98946}" type="slidenum">
              <a:rPr lang="en-US" sz="900">
                <a:solidFill>
                  <a:srgbClr val="000000"/>
                </a:solidFill>
              </a:rPr>
              <a:pPr algn="l"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0"/>
          </p:nvPr>
        </p:nvSpPr>
        <p:spPr>
          <a:xfrm>
            <a:off x="1043608" y="4293096"/>
            <a:ext cx="6192837" cy="356859"/>
          </a:xfrm>
          <a:prstGeom prst="rect">
            <a:avLst/>
          </a:prstGeom>
        </p:spPr>
        <p:txBody>
          <a:bodyPr/>
          <a:lstStyle>
            <a:lvl1pPr marL="0" indent="0" algn="l">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1" name="Content Placeholder 4"/>
          <p:cNvSpPr>
            <a:spLocks noGrp="1"/>
          </p:cNvSpPr>
          <p:nvPr>
            <p:ph sz="quarter" idx="11"/>
          </p:nvPr>
        </p:nvSpPr>
        <p:spPr>
          <a:xfrm>
            <a:off x="1043608" y="4726155"/>
            <a:ext cx="6192837" cy="356859"/>
          </a:xfrm>
          <a:prstGeom prst="rect">
            <a:avLst/>
          </a:prstGeom>
        </p:spPr>
        <p:txBody>
          <a:bodyPr/>
          <a:lstStyle>
            <a:lvl1pPr marL="0" indent="0" algn="l">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8" name="Content Placeholder 4"/>
          <p:cNvSpPr>
            <a:spLocks noGrp="1"/>
          </p:cNvSpPr>
          <p:nvPr>
            <p:ph sz="quarter" idx="12"/>
          </p:nvPr>
        </p:nvSpPr>
        <p:spPr>
          <a:xfrm>
            <a:off x="1058122" y="5174887"/>
            <a:ext cx="6192837" cy="356859"/>
          </a:xfrm>
          <a:prstGeom prst="rect">
            <a:avLst/>
          </a:prstGeom>
        </p:spPr>
        <p:txBody>
          <a:bodyPr/>
          <a:lstStyle>
            <a:lvl1pPr marL="0" indent="0" algn="l">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0" name="Content Placeholder 4"/>
          <p:cNvSpPr>
            <a:spLocks noGrp="1"/>
          </p:cNvSpPr>
          <p:nvPr>
            <p:ph sz="quarter" idx="13"/>
          </p:nvPr>
        </p:nvSpPr>
        <p:spPr>
          <a:xfrm>
            <a:off x="1144082" y="5632220"/>
            <a:ext cx="6192837" cy="356859"/>
          </a:xfrm>
          <a:prstGeom prst="rect">
            <a:avLst/>
          </a:prstGeom>
        </p:spPr>
        <p:txBody>
          <a:bodyPr/>
          <a:lstStyle>
            <a:lvl1pPr marL="0" indent="0" algn="l">
              <a:buNone/>
              <a:defRPr sz="1200"/>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Click to edit Master text styles</a:t>
            </a:r>
          </a:p>
        </p:txBody>
      </p:sp>
      <p:sp>
        <p:nvSpPr>
          <p:cNvPr id="12" name="TextBox 11"/>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4511065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3" name="TextBox 12"/>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407346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7" name="Content Placeholder 6"/>
          <p:cNvSpPr>
            <a:spLocks noGrp="1"/>
          </p:cNvSpPr>
          <p:nvPr>
            <p:ph sz="quarter" idx="10"/>
          </p:nvPr>
        </p:nvSpPr>
        <p:spPr>
          <a:xfrm>
            <a:off x="684213" y="5174096"/>
            <a:ext cx="7127875" cy="326159"/>
          </a:xfrm>
          <a:prstGeom prst="rect">
            <a:avLst/>
          </a:prstGeo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13" name="Content Placeholder 6"/>
          <p:cNvSpPr>
            <a:spLocks noGrp="1"/>
          </p:cNvSpPr>
          <p:nvPr>
            <p:ph sz="quarter" idx="11"/>
          </p:nvPr>
        </p:nvSpPr>
        <p:spPr>
          <a:xfrm>
            <a:off x="698082" y="5580141"/>
            <a:ext cx="7127875" cy="326159"/>
          </a:xfrm>
          <a:prstGeom prst="rect">
            <a:avLst/>
          </a:prstGeo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750771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7" name="TextBox 16"/>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8737704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97504958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9100426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10" name="TextBox 9"/>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266110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
        <p:nvSpPr>
          <p:cNvPr id="7"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8" name="TextBox 7"/>
          <p:cNvSpPr txBox="1"/>
          <p:nvPr userDrawn="1"/>
        </p:nvSpPr>
        <p:spPr>
          <a:xfrm>
            <a:off x="402031" y="6636403"/>
            <a:ext cx="834005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70796311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5" Type="http://schemas.openxmlformats.org/officeDocument/2006/relationships/slideLayout" Target="../slideLayouts/slideLayout102.xml"/><Relationship Id="rId4" Type="http://schemas.openxmlformats.org/officeDocument/2006/relationships/slideLayout" Target="../slideLayouts/slideLayout101.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5" Type="http://schemas.openxmlformats.org/officeDocument/2006/relationships/slideLayout" Target="../slideLayouts/slideLayout109.xml"/><Relationship Id="rId4" Type="http://schemas.openxmlformats.org/officeDocument/2006/relationships/slideLayout" Target="../slideLayouts/slideLayout108.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4" Type="http://schemas.openxmlformats.org/officeDocument/2006/relationships/image" Target="../media/image6.png"/></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116.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119.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4" Type="http://schemas.openxmlformats.org/officeDocument/2006/relationships/theme" Target="../theme/theme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3.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image" Target="../media/image5.gif"/><Relationship Id="rId4" Type="http://schemas.openxmlformats.org/officeDocument/2006/relationships/slideLayout" Target="../slideLayouts/slideLayout33.xml"/><Relationship Id="rId9"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47" Type="http://schemas.openxmlformats.org/officeDocument/2006/relationships/slideLayout" Target="../slideLayouts/slideLayout83.xml"/><Relationship Id="rId50" Type="http://schemas.openxmlformats.org/officeDocument/2006/relationships/slideLayout" Target="../slideLayouts/slideLayout86.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9" Type="http://schemas.openxmlformats.org/officeDocument/2006/relationships/slideLayout" Target="../slideLayouts/slideLayout65.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45" Type="http://schemas.openxmlformats.org/officeDocument/2006/relationships/slideLayout" Target="../slideLayouts/slideLayout81.xml"/><Relationship Id="rId53" Type="http://schemas.openxmlformats.org/officeDocument/2006/relationships/theme" Target="../theme/theme8.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4" Type="http://schemas.openxmlformats.org/officeDocument/2006/relationships/slideLayout" Target="../slideLayouts/slideLayout80.xml"/><Relationship Id="rId52" Type="http://schemas.openxmlformats.org/officeDocument/2006/relationships/slideLayout" Target="../slideLayouts/slideLayout88.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slideLayout" Target="../slideLayouts/slideLayout79.xml"/><Relationship Id="rId48" Type="http://schemas.openxmlformats.org/officeDocument/2006/relationships/slideLayout" Target="../slideLayouts/slideLayout84.xml"/><Relationship Id="rId8" Type="http://schemas.openxmlformats.org/officeDocument/2006/relationships/slideLayout" Target="../slideLayouts/slideLayout44.xml"/><Relationship Id="rId51" Type="http://schemas.openxmlformats.org/officeDocument/2006/relationships/slideLayout" Target="../slideLayouts/slideLayout87.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46" Type="http://schemas.openxmlformats.org/officeDocument/2006/relationships/slideLayout" Target="../slideLayouts/slideLayout82.xml"/><Relationship Id="rId20" Type="http://schemas.openxmlformats.org/officeDocument/2006/relationships/slideLayout" Target="../slideLayouts/slideLayout56.xml"/><Relationship Id="rId41" Type="http://schemas.openxmlformats.org/officeDocument/2006/relationships/slideLayout" Target="../slideLayouts/slideLayout77.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49"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5" Type="http://schemas.openxmlformats.org/officeDocument/2006/relationships/slideLayout" Target="../slideLayouts/slideLayout93.xml"/><Relationship Id="rId10" Type="http://schemas.openxmlformats.org/officeDocument/2006/relationships/theme" Target="../theme/theme9.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48683144"/>
      </p:ext>
    </p:extLst>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70109937"/>
      </p:ext>
    </p:extLst>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42436581"/>
      </p:ext>
    </p:extLst>
  </p:cSld>
  <p:clrMap bg1="lt1" tx1="dk1" bg2="lt2" tx2="dk2" accent1="accent1" accent2="accent2" accent3="accent3" accent4="accent4" accent5="accent5" accent6="accent6" hlink="hlink" folHlink="folHlink"/>
  <p:sldLayoutIdLst>
    <p:sldLayoutId id="2147484032"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16945090"/>
      </p:ext>
    </p:extLst>
  </p:cSld>
  <p:clrMap bg1="lt1" tx1="dk1" bg2="lt2" tx2="dk2" accent1="accent1" accent2="accent2" accent3="accent3" accent4="accent4" accent5="accent5" accent6="accent6" hlink="hlink" folHlink="folHlink"/>
  <p:sldLayoutIdLst>
    <p:sldLayoutId id="2147484034" r:id="rId1"/>
    <p:sldLayoutId id="2147484035"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4258634004"/>
      </p:ext>
    </p:extLst>
  </p:cSld>
  <p:clrMap bg1="lt1" tx1="dk1" bg2="lt2" tx2="dk2" accent1="accent1" accent2="accent2" accent3="accent3" accent4="accent4" accent5="accent5" accent6="accent6" hlink="hlink" folHlink="folHlink"/>
  <p:sldLayoutIdLst>
    <p:sldLayoutId id="2147484037" r:id="rId1"/>
    <p:sldLayoutId id="214748403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Rectangle 2"/>
          <p:cNvSpPr/>
          <p:nvPr userDrawn="1"/>
        </p:nvSpPr>
        <p:spPr bwMode="auto">
          <a:xfrm>
            <a:off x="0" y="0"/>
            <a:ext cx="9144000" cy="279400"/>
          </a:xfrm>
          <a:prstGeom prst="rect">
            <a:avLst/>
          </a:prstGeom>
          <a:solidFill>
            <a:schemeClr val="bg1">
              <a:lumMod val="85000"/>
            </a:schemeClr>
          </a:solidFill>
          <a:ln>
            <a:noFill/>
          </a:ln>
          <a:effectLst/>
        </p:spPr>
        <p:txBody>
          <a:bodyPr lIns="90488" tIns="44450" rIns="90488" bIns="44450"/>
          <a:lstStyle/>
          <a:p>
            <a:pPr marL="169863" indent="-169863" defTabSz="914400" eaLnBrk="0" hangingPunct="0">
              <a:spcBef>
                <a:spcPct val="34000"/>
              </a:spcBef>
              <a:buFont typeface="Symbol" pitchFamily="18" charset="2"/>
              <a:buChar char="·"/>
              <a:defRPr/>
            </a:pPr>
            <a:endParaRPr lang="en-US" sz="1600" b="0" i="0" u="none" dirty="0">
              <a:solidFill>
                <a:srgbClr val="000000"/>
              </a:solidFill>
              <a:latin typeface="Arial" charset="0"/>
              <a:ea typeface="+mn-ea"/>
            </a:endParaRPr>
          </a:p>
        </p:txBody>
      </p:sp>
      <p:sp>
        <p:nvSpPr>
          <p:cNvPr id="4" name="Rectangle 3"/>
          <p:cNvSpPr/>
          <p:nvPr userDrawn="1"/>
        </p:nvSpPr>
        <p:spPr bwMode="auto">
          <a:xfrm>
            <a:off x="0" y="6604000"/>
            <a:ext cx="9144000" cy="254000"/>
          </a:xfrm>
          <a:prstGeom prst="rect">
            <a:avLst/>
          </a:prstGeom>
          <a:solidFill>
            <a:schemeClr val="bg1">
              <a:lumMod val="85000"/>
            </a:schemeClr>
          </a:solidFill>
          <a:ln>
            <a:noFill/>
          </a:ln>
          <a:effectLst/>
        </p:spPr>
        <p:txBody>
          <a:bodyPr lIns="90488" tIns="44450" rIns="90488" bIns="44450"/>
          <a:lstStyle/>
          <a:p>
            <a:pPr marL="169863" indent="-169863" defTabSz="914400" eaLnBrk="0" hangingPunct="0">
              <a:spcBef>
                <a:spcPct val="34000"/>
              </a:spcBef>
              <a:buFont typeface="Symbol" pitchFamily="18" charset="2"/>
              <a:buChar char="·"/>
              <a:defRPr/>
            </a:pPr>
            <a:endParaRPr lang="en-US" sz="1600" dirty="0">
              <a:solidFill>
                <a:srgbClr val="000000"/>
              </a:solidFill>
              <a:latin typeface="Arial" charset="0"/>
              <a:ea typeface="+mn-ea"/>
            </a:endParaRPr>
          </a:p>
        </p:txBody>
      </p:sp>
      <p:pic>
        <p:nvPicPr>
          <p:cNvPr id="5" name="Picture 3" descr="MHE-red-RGB-email-logo.png"/>
          <p:cNvPicPr>
            <a:picLocks noChangeAspect="1"/>
          </p:cNvPicPr>
          <p:nvPr userDrawn="1"/>
        </p:nvPicPr>
        <p:blipFill>
          <a:blip r:embed="rId15" cstate="print"/>
          <a:srcRect/>
          <a:stretch>
            <a:fillRect/>
          </a:stretch>
        </p:blipFill>
        <p:spPr bwMode="auto">
          <a:xfrm>
            <a:off x="88900" y="98425"/>
            <a:ext cx="612775" cy="612775"/>
          </a:xfrm>
          <a:prstGeom prst="rect">
            <a:avLst/>
          </a:prstGeom>
          <a:noFill/>
          <a:ln w="9525">
            <a:noFill/>
            <a:miter lim="800000"/>
            <a:headEnd/>
            <a:tailEnd/>
          </a:ln>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969" r:id="rId2"/>
    <p:sldLayoutId id="2147483777" r:id="rId3"/>
    <p:sldLayoutId id="2147483778" r:id="rId4"/>
    <p:sldLayoutId id="2147483779" r:id="rId5"/>
    <p:sldLayoutId id="2147483733" r:id="rId6"/>
    <p:sldLayoutId id="2147483734" r:id="rId7"/>
    <p:sldLayoutId id="2147483914" r:id="rId8"/>
    <p:sldLayoutId id="2147483964" r:id="rId9"/>
    <p:sldLayoutId id="2147483965" r:id="rId10"/>
    <p:sldLayoutId id="2147483966" r:id="rId11"/>
    <p:sldLayoutId id="2147483967" r:id="rId12"/>
    <p:sldLayoutId id="2147483968" r:id="rId13"/>
  </p:sldLayoutIdLst>
  <p:txStyles>
    <p:titleStyle>
      <a:lvl1pPr algn="ctr" defTabSz="457200" rtl="0" eaLnBrk="1" latinLnBrk="0" hangingPunct="1">
        <a:spcBef>
          <a:spcPct val="0"/>
        </a:spcBef>
        <a:buNone/>
        <a:defRPr sz="4400" b="0" i="0" u="none"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4013" r:id="rId2"/>
    <p:sldLayoutId id="2147484014" r:id="rId3"/>
    <p:sldLayoutId id="2147484011" r:id="rId4"/>
    <p:sldLayoutId id="2147484010" r:id="rId5"/>
    <p:sldLayoutId id="2147484008" r:id="rId6"/>
    <p:sldLayoutId id="2147484007" r:id="rId7"/>
    <p:sldLayoutId id="2147484009" r:id="rId8"/>
    <p:sldLayoutId id="2147484004" r:id="rId9"/>
    <p:sldLayoutId id="2147484001" r:id="rId10"/>
    <p:sldLayoutId id="2147484000" r:id="rId11"/>
    <p:sldLayoutId id="2147483999" r:id="rId12"/>
    <p:sldLayoutId id="2147483994" r:id="rId13"/>
    <p:sldLayoutId id="2147483993" r:id="rId14"/>
    <p:sldLayoutId id="2147483991" r:id="rId15"/>
    <p:sldLayoutId id="2147483989" r:id="rId16"/>
    <p:sldLayoutId id="2147483985" r:id="rId17"/>
    <p:sldLayoutId id="2147483984" r:id="rId18"/>
    <p:sldLayoutId id="2147483983" r:id="rId19"/>
    <p:sldLayoutId id="2147483981" r:id="rId20"/>
    <p:sldLayoutId id="2147483980" r:id="rId21"/>
    <p:sldLayoutId id="2147483978" r:id="rId22"/>
    <p:sldLayoutId id="2147483977" r:id="rId23"/>
    <p:sldLayoutId id="2147483975" r:id="rId24"/>
    <p:sldLayoutId id="2147483974" r:id="rId25"/>
    <p:sldLayoutId id="2147483973" r:id="rId26"/>
    <p:sldLayoutId id="2147484017" r:id="rId27"/>
    <p:sldLayoutId id="2147483972" r:id="rId28"/>
    <p:sldLayoutId id="2147483971" r:id="rId29"/>
    <p:sldLayoutId id="2147483896" r:id="rId30"/>
    <p:sldLayoutId id="2147483753" r:id="rId31"/>
    <p:sldLayoutId id="2147484006" r:id="rId32"/>
    <p:sldLayoutId id="2147484003" r:id="rId33"/>
    <p:sldLayoutId id="2147483998" r:id="rId34"/>
    <p:sldLayoutId id="2147483997" r:id="rId35"/>
    <p:sldLayoutId id="2147483996" r:id="rId36"/>
    <p:sldLayoutId id="2147483990" r:id="rId37"/>
    <p:sldLayoutId id="2147483987" r:id="rId38"/>
    <p:sldLayoutId id="2147483986" r:id="rId39"/>
    <p:sldLayoutId id="2147483988" r:id="rId40"/>
    <p:sldLayoutId id="2147483982" r:id="rId41"/>
    <p:sldLayoutId id="2147483979" r:id="rId42"/>
    <p:sldLayoutId id="2147483976" r:id="rId43"/>
    <p:sldLayoutId id="2147483970" r:id="rId44"/>
    <p:sldLayoutId id="2147484016" r:id="rId45"/>
    <p:sldLayoutId id="2147483908" r:id="rId46"/>
    <p:sldLayoutId id="2147483992" r:id="rId47"/>
    <p:sldLayoutId id="2147483950" r:id="rId48"/>
    <p:sldLayoutId id="2147483757" r:id="rId49"/>
    <p:sldLayoutId id="2147483877" r:id="rId50"/>
    <p:sldLayoutId id="2147483761" r:id="rId51"/>
    <p:sldLayoutId id="2147483800" r:id="rId5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7.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2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0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0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7.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55.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56.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09.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57.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71.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11.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72.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12.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86.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13.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96.xml"/><Relationship Id="rId1" Type="http://schemas.openxmlformats.org/officeDocument/2006/relationships/slideLayout" Target="../slideLayouts/slideLayout15.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slide" Target="slide100.xml"/></Relationships>
</file>

<file path=ppt/slides/_rels/slide14.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slide" Target="slide100.xml"/></Relationships>
</file>

<file path=ppt/slides/_rels/slide15.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15.jpeg"/><Relationship Id="rId1" Type="http://schemas.openxmlformats.org/officeDocument/2006/relationships/slideLayout" Target="../slideLayouts/slideLayout6.xml"/><Relationship Id="rId4" Type="http://schemas.openxmlformats.org/officeDocument/2006/relationships/slide" Target="slide10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18.jpg"/><Relationship Id="rId1" Type="http://schemas.openxmlformats.org/officeDocument/2006/relationships/slideLayout" Target="../slideLayouts/slideLayout5.xml"/><Relationship Id="rId4" Type="http://schemas.openxmlformats.org/officeDocument/2006/relationships/slide" Target="slide10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slide" Target="slide10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29.jpeg"/><Relationship Id="rId1" Type="http://schemas.openxmlformats.org/officeDocument/2006/relationships/slideLayout" Target="../slideLayouts/slideLayout5.xml"/><Relationship Id="rId4" Type="http://schemas.openxmlformats.org/officeDocument/2006/relationships/slide" Target="slide108.xml"/></Relationships>
</file>

<file path=ppt/slides/_rels/slide72.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slide" Target="slide11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slide" Target="slide11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1792" y="2420888"/>
            <a:ext cx="3035808" cy="1394084"/>
          </a:xfrm>
        </p:spPr>
        <p:txBody>
          <a:bodyPr anchor="b">
            <a:noAutofit/>
          </a:bodyPr>
          <a:lstStyle/>
          <a:p>
            <a:r>
              <a:rPr lang="en-US" altLang="en-US" dirty="0"/>
              <a:t>Chapter 22</a:t>
            </a:r>
            <a:endParaRPr lang="en-GB" dirty="0"/>
          </a:p>
        </p:txBody>
      </p:sp>
      <p:sp>
        <p:nvSpPr>
          <p:cNvPr id="3" name="Content Placeholder 2"/>
          <p:cNvSpPr>
            <a:spLocks noGrp="1"/>
          </p:cNvSpPr>
          <p:nvPr>
            <p:ph type="subTitle" idx="1"/>
          </p:nvPr>
        </p:nvSpPr>
        <p:spPr>
          <a:xfrm>
            <a:off x="621792" y="3861048"/>
            <a:ext cx="3035808" cy="936104"/>
          </a:xfrm>
        </p:spPr>
        <p:txBody>
          <a:bodyPr/>
          <a:lstStyle/>
          <a:p>
            <a:r>
              <a:rPr lang="en-IN" sz="2000" b="1" dirty="0"/>
              <a:t>Infectious Diseases Affecting the Gastrointestinal Tract</a:t>
            </a:r>
            <a:endParaRPr lang="en-US" sz="2000" b="1" dirty="0"/>
          </a:p>
        </p:txBody>
      </p:sp>
      <p:sp>
        <p:nvSpPr>
          <p:cNvPr id="7" name="Content Placeholder 6"/>
          <p:cNvSpPr>
            <a:spLocks noGrp="1"/>
          </p:cNvSpPr>
          <p:nvPr>
            <p:ph type="body" sz="quarter" idx="10"/>
          </p:nvPr>
        </p:nvSpPr>
        <p:spPr>
          <a:xfrm>
            <a:off x="621791" y="4947606"/>
            <a:ext cx="3043303" cy="569626"/>
          </a:xfrm>
        </p:spPr>
        <p:txBody>
          <a:bodyPr/>
          <a:lstStyle/>
          <a:p>
            <a:pPr>
              <a:spcBef>
                <a:spcPts val="300"/>
              </a:spcBef>
            </a:pPr>
            <a:r>
              <a:rPr lang="en-US" sz="1800" dirty="0"/>
              <a:t>Microbiology:</a:t>
            </a:r>
            <a:r>
              <a:rPr lang="en-US" sz="2000" dirty="0"/>
              <a:t> </a:t>
            </a:r>
            <a:r>
              <a:rPr lang="en-US" sz="1600" b="0" dirty="0"/>
              <a:t>A Systems Approach</a:t>
            </a:r>
          </a:p>
          <a:p>
            <a:pPr>
              <a:spcBef>
                <a:spcPts val="600"/>
              </a:spcBef>
            </a:pPr>
            <a:r>
              <a:rPr lang="en-IN" dirty="0"/>
              <a:t>SIXTH EDITION</a:t>
            </a:r>
          </a:p>
        </p:txBody>
      </p:sp>
      <p:pic>
        <p:nvPicPr>
          <p:cNvPr id="16" name="Picture Placeholder 15">
            <a:extLst>
              <a:ext uri="{FF2B5EF4-FFF2-40B4-BE49-F238E27FC236}">
                <a16:creationId xmlns:a16="http://schemas.microsoft.com/office/drawing/2014/main" id="{9BA93C22-33EA-4AC3-B06F-1B570E3D5E0E}"/>
              </a:ext>
              <a:ext uri="{C183D7F6-B498-43B3-948B-1728B52AA6E4}">
                <adec:decorative xmlns:adec="http://schemas.microsoft.com/office/drawing/2017/decorative" val="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83" b="83"/>
          <a:stretch>
            <a:fillRect/>
          </a:stretch>
        </p:blipFill>
        <p:spPr>
          <a:xfrm>
            <a:off x="4572000" y="1340768"/>
            <a:ext cx="4229100" cy="4976453"/>
          </a:xfrm>
        </p:spPr>
      </p:pic>
      <p:sp>
        <p:nvSpPr>
          <p:cNvPr id="9" name="Content Placeholder 8"/>
          <p:cNvSpPr>
            <a:spLocks noGrp="1"/>
          </p:cNvSpPr>
          <p:nvPr>
            <p:ph sz="quarter" idx="4294967295"/>
          </p:nvPr>
        </p:nvSpPr>
        <p:spPr>
          <a:xfrm>
            <a:off x="596900" y="6637338"/>
            <a:ext cx="8547100" cy="188912"/>
          </a:xfrm>
          <a:prstGeom prst="rect">
            <a:avLst/>
          </a:prstGeom>
        </p:spPr>
        <p:txBody>
          <a:bodyPr/>
          <a:lstStyle/>
          <a:p>
            <a:r>
              <a:rPr lang="en-GB" sz="800" dirty="0">
                <a:latin typeface="Verdana" panose="020B0604030504040204" pitchFamily="34" charset="0"/>
                <a:ea typeface="Verdana" panose="020B0604030504040204" pitchFamily="34" charset="0"/>
                <a:cs typeface="Verdana" panose="020B0604030504040204"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66358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altLang="en-US" dirty="0">
                <a:solidFill>
                  <a:schemeClr val="tx1"/>
                </a:solidFill>
              </a:rPr>
              <a:t>Concept Check – Section 22.2</a:t>
            </a:r>
          </a:p>
        </p:txBody>
      </p:sp>
      <p:sp>
        <p:nvSpPr>
          <p:cNvPr id="2051" name="Content Placeholder 2"/>
          <p:cNvSpPr>
            <a:spLocks noGrp="1"/>
          </p:cNvSpPr>
          <p:nvPr>
            <p:ph sz="quarter" idx="11"/>
          </p:nvPr>
        </p:nvSpPr>
        <p:spPr/>
        <p:txBody>
          <a:bodyPr rtlCol="0">
            <a:normAutofit/>
          </a:bodyPr>
          <a:lstStyle/>
          <a:p>
            <a:pPr>
              <a:spcBef>
                <a:spcPts val="600"/>
              </a:spcBef>
              <a:spcAft>
                <a:spcPts val="1200"/>
              </a:spcAft>
              <a:defRPr/>
            </a:pPr>
            <a:r>
              <a:rPr lang="en-US" sz="2600" dirty="0">
                <a:ea typeface="+mn-ea"/>
                <a:cs typeface="+mn-cs"/>
              </a:rPr>
              <a:t>True/False: The oral cavity is free of microorganisms.</a:t>
            </a:r>
          </a:p>
          <a:p>
            <a:pPr>
              <a:spcBef>
                <a:spcPts val="600"/>
              </a:spcBef>
              <a:spcAft>
                <a:spcPts val="0"/>
              </a:spcAft>
              <a:defRPr/>
            </a:pPr>
            <a:r>
              <a:rPr lang="en-US" sz="2600" dirty="0">
                <a:ea typeface="+mn-ea"/>
                <a:cs typeface="+mn-cs"/>
              </a:rPr>
              <a:t>True/False: The stomach and esophagus are free of microorganisms.</a:t>
            </a:r>
          </a:p>
          <a:p>
            <a:pPr>
              <a:spcBef>
                <a:spcPts val="600"/>
              </a:spcBef>
              <a:spcAft>
                <a:spcPts val="0"/>
              </a:spcAft>
              <a:defRPr/>
            </a:pPr>
            <a:r>
              <a:rPr lang="en-US" sz="2600" dirty="0">
                <a:ea typeface="+mn-ea"/>
                <a:cs typeface="+mn-cs"/>
              </a:rPr>
              <a:t>True/False: The accessory organs are free of microorganisms.</a:t>
            </a:r>
          </a:p>
          <a:p>
            <a:pPr>
              <a:spcBef>
                <a:spcPts val="600"/>
              </a:spcBef>
              <a:spcAft>
                <a:spcPts val="0"/>
              </a:spcAft>
              <a:defRPr/>
            </a:pPr>
            <a:r>
              <a:rPr lang="en-US" sz="2600" dirty="0">
                <a:ea typeface="+mn-ea"/>
                <a:cs typeface="+mn-cs"/>
              </a:rPr>
              <a:t>True/False: It is healthier to have 10 species of bacteria colonizing the gastrointestinal tract than 100 species.</a:t>
            </a:r>
          </a:p>
        </p:txBody>
      </p:sp>
    </p:spTree>
    <p:extLst>
      <p:ext uri="{BB962C8B-B14F-4D97-AF65-F5344CB8AC3E}">
        <p14:creationId xmlns:p14="http://schemas.microsoft.com/office/powerpoint/2010/main" val="322293337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Dental Caries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illustrates the anatomy of a tooth. The crown is the portion of the tooth above the gumline and includes the cusp with occlusal surface and enamel. There is the </a:t>
            </a:r>
            <a:r>
              <a:rPr lang="en-GB" dirty="0" err="1"/>
              <a:t>guingiva</a:t>
            </a:r>
            <a:r>
              <a:rPr lang="en-GB" dirty="0"/>
              <a:t> (gum) and gingival crevice where the gum comes up around the crown. The root is the portion below the gumline. From the inside working out there is blood vessels and nerves in pulp, pulp cavity, dentin, cementum, periodontal ligament, periodontal membrane, and bone/socket. At the very base of the root, the blood vessels extend out of the tooth from the root canal.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74278554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Stages in Plaque Development and </a:t>
            </a:r>
            <a:r>
              <a:rPr lang="en-US" altLang="en-US" dirty="0" err="1">
                <a:solidFill>
                  <a:schemeClr val="tx1"/>
                </a:solidFill>
              </a:rPr>
              <a:t>Cariogenesis</a:t>
            </a:r>
            <a:r>
              <a:rPr lang="en-US" altLang="en-US" dirty="0">
                <a:solidFill>
                  <a:schemeClr val="tx1"/>
                </a:solidFill>
              </a:rPr>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rabicParenR"/>
            </a:pPr>
            <a:r>
              <a:rPr lang="en-GB" dirty="0"/>
              <a:t>Pellicle formation.</a:t>
            </a:r>
          </a:p>
          <a:p>
            <a:pPr marL="342900" indent="-342900">
              <a:buAutoNum type="arabicParenR"/>
            </a:pPr>
            <a:r>
              <a:rPr lang="en-GB" dirty="0"/>
              <a:t>Initial colonization by bacteria and plaque formation.</a:t>
            </a:r>
          </a:p>
          <a:p>
            <a:pPr marL="342900" indent="-342900">
              <a:buAutoNum type="arabicParenR"/>
            </a:pPr>
            <a:r>
              <a:rPr lang="en-GB" dirty="0"/>
              <a:t>Acid formation and caries development. At the bottom of the figure is an illustration of progress and degrees of </a:t>
            </a:r>
            <a:r>
              <a:rPr lang="en-GB" dirty="0" err="1"/>
              <a:t>cariogenesis</a:t>
            </a:r>
            <a:r>
              <a:rPr lang="en-GB" dirty="0"/>
              <a:t> from first-degree caries where the enamel is affected, to second-degree caries where the dentin is penetrated, to third-degree caries which extend further into the tooth and expose the pulp.</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85800625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Macroscopic and Microscopic  Appearance of Plaque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GB" dirty="0"/>
              <a:t>Photo of heavy plaque accumulations at the junction of the tooth and gingiva.</a:t>
            </a:r>
          </a:p>
          <a:p>
            <a:pPr marL="342900" indent="-342900">
              <a:buAutoNum type="alphaLcParenBoth"/>
            </a:pPr>
            <a:r>
              <a:rPr lang="en-GB" dirty="0"/>
              <a:t>Scanning electron micrograph of the plaque biofilm with long, filamentous forms and plumper </a:t>
            </a:r>
            <a:r>
              <a:rPr lang="en-GB" dirty="0" err="1"/>
              <a:t>coocobacilli</a:t>
            </a:r>
            <a:r>
              <a:rPr lang="en-GB" dirty="0"/>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4889463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Stages in Soft Tissue Infection, Gingivitis, and Periodontitis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rabicParenR"/>
            </a:pPr>
            <a:r>
              <a:rPr lang="en-GB" dirty="0"/>
              <a:t>Normal, </a:t>
            </a:r>
            <a:r>
              <a:rPr lang="en-GB" dirty="0" err="1"/>
              <a:t>nondiseased</a:t>
            </a:r>
            <a:r>
              <a:rPr lang="en-GB" dirty="0"/>
              <a:t> state of tooth, gingiva, and bone.</a:t>
            </a:r>
          </a:p>
          <a:p>
            <a:pPr marL="342900" indent="-342900">
              <a:buAutoNum type="arabicParenR"/>
            </a:pPr>
            <a:r>
              <a:rPr lang="en-GB" dirty="0"/>
              <a:t>Calculus </a:t>
            </a:r>
            <a:r>
              <a:rPr lang="en-GB" dirty="0" err="1"/>
              <a:t>buildup</a:t>
            </a:r>
            <a:r>
              <a:rPr lang="en-GB" dirty="0"/>
              <a:t> and early gingivitis. This image shows the </a:t>
            </a:r>
            <a:r>
              <a:rPr lang="en-GB" dirty="0" err="1"/>
              <a:t>inflammed</a:t>
            </a:r>
            <a:r>
              <a:rPr lang="en-GB" dirty="0"/>
              <a:t> gingiva pulling away from the teeth and a pocket forming where food particles can get trapped.</a:t>
            </a:r>
          </a:p>
          <a:p>
            <a:pPr marL="342900" indent="-342900">
              <a:buAutoNum type="arabicParenR"/>
            </a:pPr>
            <a:r>
              <a:rPr lang="en-GB" dirty="0"/>
              <a:t>late stage periodontitis, with tissue destruction, deep pocket formation, loosening of teeth, and bone loss. This image shows increased inflammation, the gingiva pulling further away from the teeth, and bleeding gingiva. The deeper involvement increases the size of the pockets and can cause bone resorption severe enough to loosen the tooth in its socket. If the condition is allowed to progress, the tooth can be lost.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3643459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Effects of Paramyxoviruses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GB" dirty="0"/>
              <a:t>When they infect a host cell, paramyxoviruses induce the cell membranes of adjacent cells to fuse into large multinucleate giant cells, or syncytia. This particular paramyxovirus is the </a:t>
            </a:r>
            <a:r>
              <a:rPr lang="en-GB" dirty="0" err="1"/>
              <a:t>Nipah</a:t>
            </a:r>
            <a:r>
              <a:rPr lang="en-GB" dirty="0"/>
              <a:t> virus.</a:t>
            </a:r>
          </a:p>
          <a:p>
            <a:pPr marL="342900" indent="-342900">
              <a:buAutoNum type="alphaLcParenBoth"/>
            </a:pPr>
            <a:r>
              <a:rPr lang="en-GB" dirty="0"/>
              <a:t>This fusion allows direct passage of viruses from an infected cell to uninfected cells by communicating membranes. Through this means, the virus evades antibodies.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53924811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Appearance of the Large Intestinal Mucosa in </a:t>
            </a:r>
            <a:r>
              <a:rPr lang="en-US" altLang="en-US" i="1" dirty="0">
                <a:solidFill>
                  <a:schemeClr val="tx1"/>
                </a:solidFill>
              </a:rPr>
              <a:t>Shigella</a:t>
            </a:r>
            <a:r>
              <a:rPr lang="en-US" altLang="en-US" dirty="0">
                <a:solidFill>
                  <a:schemeClr val="tx1"/>
                </a:solidFill>
              </a:rPr>
              <a:t> Dysentery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shows a normal GI tract on the left and the effects of Shigella in the GI tract on the right. Note the patches of blood and mucus, the erosion of the lining, and the absence of perforation with Shigella.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65575820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Colon in </a:t>
            </a:r>
            <a:r>
              <a:rPr lang="en-US" altLang="en-US" i="1" dirty="0" err="1">
                <a:solidFill>
                  <a:schemeClr val="tx1"/>
                </a:solidFill>
              </a:rPr>
              <a:t>Clostridioides</a:t>
            </a:r>
            <a:r>
              <a:rPr lang="en-US" altLang="en-US" i="1" dirty="0">
                <a:solidFill>
                  <a:schemeClr val="tx1"/>
                </a:solidFill>
              </a:rPr>
              <a:t> difficile </a:t>
            </a:r>
            <a:r>
              <a:rPr lang="en-US" altLang="en-US" dirty="0">
                <a:solidFill>
                  <a:schemeClr val="tx1"/>
                </a:solidFill>
              </a:rPr>
              <a:t>Infection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GB" dirty="0"/>
              <a:t>Normal colon. </a:t>
            </a:r>
          </a:p>
          <a:p>
            <a:pPr marL="342900" indent="-342900">
              <a:buAutoNum type="alphaLcParenBoth"/>
            </a:pPr>
            <a:r>
              <a:rPr lang="en-GB" dirty="0"/>
              <a:t>A mild form of colitis with diffuse, inflammatory patches.</a:t>
            </a:r>
          </a:p>
          <a:p>
            <a:pPr marL="342900" indent="-342900">
              <a:buAutoNum type="alphaLcParenBoth"/>
            </a:pPr>
            <a:r>
              <a:rPr lang="en-GB" dirty="0"/>
              <a:t>Heavy, yellow plaques, or </a:t>
            </a:r>
            <a:r>
              <a:rPr lang="en-GB" dirty="0" err="1"/>
              <a:t>pseudomembranes</a:t>
            </a:r>
            <a:r>
              <a:rPr lang="en-GB" dirty="0"/>
              <a:t>, typical of more severe cases. Photographs were made by a sigmoidoscope, an instrument capable of photographing the interior of the colon.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0700269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i="1" dirty="0" err="1">
                <a:cs typeface="Arial" panose="020B0604020202020204" pitchFamily="34" charset="0"/>
              </a:rPr>
              <a:t>Cyclospora</a:t>
            </a:r>
            <a:r>
              <a:rPr lang="en-US" altLang="en-US" i="1" dirty="0">
                <a:cs typeface="Arial" panose="020B0604020202020204" pitchFamily="34" charset="0"/>
              </a:rPr>
              <a:t> </a:t>
            </a:r>
            <a:r>
              <a:rPr lang="en-US" i="1" dirty="0" err="1">
                <a:cs typeface="Arial" panose="020B0604020202020204" pitchFamily="34" charset="0"/>
              </a:rPr>
              <a:t>cayetanensis</a:t>
            </a:r>
            <a:r>
              <a:rPr lang="en-US" i="1" dirty="0">
                <a:cs typeface="Arial" panose="020B0604020202020204" pitchFamily="34" charset="0"/>
              </a:rPr>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GB" dirty="0"/>
              <a:t>The immature oocyst shed by infected people in their </a:t>
            </a:r>
            <a:r>
              <a:rPr lang="en-GB" dirty="0" err="1"/>
              <a:t>feces</a:t>
            </a:r>
            <a:r>
              <a:rPr lang="en-GB" dirty="0"/>
              <a:t>;</a:t>
            </a:r>
          </a:p>
          <a:p>
            <a:pPr marL="342900" indent="-342900">
              <a:buAutoNum type="alphaLcParenBoth"/>
            </a:pPr>
            <a:r>
              <a:rPr lang="en-GB" dirty="0"/>
              <a:t>the oocyst is beginning to sporulate; two sporocysts are visible;</a:t>
            </a:r>
          </a:p>
          <a:p>
            <a:pPr marL="342900" indent="-342900">
              <a:buAutoNum type="alphaLcParenBoth"/>
            </a:pPr>
            <a:r>
              <a:rPr lang="en-GB" dirty="0"/>
              <a:t>the oocyst has ruptured, releasing one of the sporocysts.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96819633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i="1" dirty="0">
                <a:cs typeface="Arial" panose="020B0604020202020204" pitchFamily="34" charset="0"/>
              </a:rPr>
              <a:t>Giardia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GB" dirty="0"/>
              <a:t>Schematic drawing.</a:t>
            </a:r>
          </a:p>
          <a:p>
            <a:pPr marL="342900" indent="-342900">
              <a:buAutoNum type="alphaLcParenBoth"/>
            </a:pPr>
            <a:r>
              <a:rPr lang="en-GB" dirty="0"/>
              <a:t>Scanning electron micrograph of intestinal surface, revealing (on the left) the lesion left behind by an adhesive disk of a </a:t>
            </a:r>
            <a:r>
              <a:rPr lang="en-GB" i="1" dirty="0"/>
              <a:t>Giardia</a:t>
            </a:r>
            <a:r>
              <a:rPr lang="en-GB" dirty="0"/>
              <a:t> that has detached. The trophozoite on the right is lying on its “back” and is revealing its adhesive disk.</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5083509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i="1" dirty="0">
                <a:cs typeface="Arial" panose="020B0604020202020204" pitchFamily="34" charset="0"/>
              </a:rPr>
              <a:t>Entamoeba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GB" dirty="0"/>
              <a:t>A trophozoite containing a single nucleus, a </a:t>
            </a:r>
            <a:r>
              <a:rPr lang="en-GB" dirty="0" err="1"/>
              <a:t>karyosome</a:t>
            </a:r>
            <a:r>
              <a:rPr lang="en-GB" dirty="0"/>
              <a:t>, and red blood cells.</a:t>
            </a:r>
          </a:p>
          <a:p>
            <a:pPr marL="342900" indent="-342900">
              <a:buAutoNum type="alphaLcParenBoth"/>
            </a:pPr>
            <a:r>
              <a:rPr lang="en-GB" dirty="0"/>
              <a:t>A mature cyst with four nuclei and two blocky </a:t>
            </a:r>
            <a:r>
              <a:rPr lang="en-GB" dirty="0" err="1"/>
              <a:t>chromatoidals</a:t>
            </a:r>
            <a:r>
              <a:rPr lang="en-GB" dirty="0"/>
              <a:t>.</a:t>
            </a:r>
          </a:p>
          <a:p>
            <a:pPr marL="342900" indent="-342900">
              <a:buAutoNum type="alphaLcParenBoth"/>
            </a:pPr>
            <a:r>
              <a:rPr lang="en-GB" dirty="0"/>
              <a:t>Stages in </a:t>
            </a:r>
            <a:r>
              <a:rPr lang="en-GB" dirty="0" err="1"/>
              <a:t>excystment</a:t>
            </a:r>
            <a:r>
              <a:rPr lang="en-GB" dirty="0"/>
              <a:t>. Divisions in the cyst create four separate cells, or metacysts, that differentiate into trophozoites and are released.</a:t>
            </a:r>
          </a:p>
          <a:p>
            <a:pPr marL="342900" indent="-342900">
              <a:buAutoNum type="alphaLcParenBoth"/>
            </a:pPr>
            <a:r>
              <a:rPr lang="en-GB" dirty="0"/>
              <a:t>Trophozoite of Entamoeba histolytica. Note the fringe of very fine pseudopods it uses to invade and feed on tissue.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742828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altLang="en-US" dirty="0">
                <a:solidFill>
                  <a:schemeClr val="tx1"/>
                </a:solidFill>
              </a:rPr>
              <a:t>Section 22.3:</a:t>
            </a:r>
            <a:br>
              <a:rPr lang="en-US" altLang="en-US" dirty="0">
                <a:solidFill>
                  <a:schemeClr val="tx1"/>
                </a:solidFill>
              </a:rPr>
            </a:br>
            <a:r>
              <a:rPr lang="en-US" altLang="en-US" dirty="0">
                <a:solidFill>
                  <a:schemeClr val="tx1"/>
                </a:solidFill>
              </a:rPr>
              <a:t>Gastrointestinal Diseases Caused by Microorganisms (</a:t>
            </a:r>
            <a:r>
              <a:rPr lang="en-US" altLang="en-US" dirty="0" err="1">
                <a:solidFill>
                  <a:schemeClr val="tx1"/>
                </a:solidFill>
              </a:rPr>
              <a:t>Nonhelminthic</a:t>
            </a:r>
            <a:r>
              <a:rPr lang="en-US" altLang="en-US" dirty="0">
                <a:solidFill>
                  <a:schemeClr val="tx1"/>
                </a:solidFill>
              </a:rPr>
              <a:t>) </a:t>
            </a:r>
            <a:r>
              <a:rPr lang="en-US" altLang="en-US" sz="1200" dirty="0">
                <a:solidFill>
                  <a:schemeClr val="tx1"/>
                </a:solidFill>
              </a:rPr>
              <a:t>1</a:t>
            </a:r>
          </a:p>
        </p:txBody>
      </p:sp>
      <p:sp>
        <p:nvSpPr>
          <p:cNvPr id="5" name="Content Placeholder 2"/>
          <p:cNvSpPr>
            <a:spLocks noGrp="1"/>
          </p:cNvSpPr>
          <p:nvPr>
            <p:ph sz="quarter" idx="11"/>
          </p:nvPr>
        </p:nvSpPr>
        <p:spPr/>
        <p:txBody>
          <a:bodyPr/>
          <a:lstStyle/>
          <a:p>
            <a:pPr marL="0" indent="0" eaLnBrk="1" hangingPunct="1">
              <a:buNone/>
            </a:pPr>
            <a:r>
              <a:rPr lang="en-US" altLang="en-US" u="sng" dirty="0"/>
              <a:t>Learning Outcomes</a:t>
            </a:r>
            <a:r>
              <a:rPr lang="en-US" altLang="en-US" sz="1200" u="sng" dirty="0"/>
              <a:t> 1</a:t>
            </a:r>
          </a:p>
          <a:p>
            <a:r>
              <a:rPr lang="en-US" altLang="en-US" dirty="0"/>
              <a:t>List the possible causative agents for the following infectious gastrointestinal conditions: dental caries, periodontal diseases, mumps, and gastric ulcers.</a:t>
            </a:r>
          </a:p>
          <a:p>
            <a:pPr eaLnBrk="1" hangingPunct="1"/>
            <a:r>
              <a:rPr lang="en-US" altLang="en-US" dirty="0"/>
              <a:t>Name nine bacterial and three nonbacterial causes of acute diarrhea, and identify the most common cause of foodborne illness in the United States.</a:t>
            </a:r>
          </a:p>
          <a:p>
            <a:r>
              <a:rPr lang="en-US" altLang="en-US" dirty="0"/>
              <a:t>Name one distinct feature for each of the acute diarrhea pathogens.</a:t>
            </a:r>
          </a:p>
        </p:txBody>
      </p:sp>
    </p:spTree>
    <p:extLst>
      <p:ext uri="{BB962C8B-B14F-4D97-AF65-F5344CB8AC3E}">
        <p14:creationId xmlns:p14="http://schemas.microsoft.com/office/powerpoint/2010/main" val="134379747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cs typeface="Arial" panose="020B0604020202020204" pitchFamily="34" charset="0"/>
              </a:rPr>
              <a:t>Basic Helminth Life and Transmission Cycles </a:t>
            </a:r>
            <a:r>
              <a:rPr lang="en-US" sz="1200" dirty="0">
                <a:cs typeface="Arial" panose="020B0604020202020204" pitchFamily="34" charset="0"/>
              </a:rPr>
              <a:t>1</a:t>
            </a:r>
            <a:r>
              <a:rPr lang="en-US" altLang="en-US" i="1" dirty="0">
                <a:cs typeface="Arial" panose="020B0604020202020204" pitchFamily="34" charset="0"/>
              </a:rPr>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In cycle A, the worm develops in the intestine; egg is released with </a:t>
            </a:r>
            <a:r>
              <a:rPr lang="en-GB" dirty="0" err="1"/>
              <a:t>feces</a:t>
            </a:r>
            <a:r>
              <a:rPr lang="en-GB" dirty="0"/>
              <a:t> into the environ-</a:t>
            </a:r>
            <a:r>
              <a:rPr lang="en-GB" dirty="0" err="1"/>
              <a:t>ment</a:t>
            </a:r>
            <a:r>
              <a:rPr lang="en-GB" dirty="0"/>
              <a:t>; eggs are ingested by new host and hatch in the intestine (examples: </a:t>
            </a:r>
            <a:r>
              <a:rPr lang="en-GB" i="1" dirty="0"/>
              <a:t>Ascaris, Trichuris</a:t>
            </a:r>
            <a:r>
              <a:rPr lang="en-GB" dirty="0"/>
              <a:t>). In cycle B, the worms mature in the intestine; eggs are released with </a:t>
            </a:r>
            <a:r>
              <a:rPr lang="en-GB" dirty="0" err="1"/>
              <a:t>feces</a:t>
            </a:r>
            <a:r>
              <a:rPr lang="en-GB" dirty="0"/>
              <a:t>; larvae hatch and develop in the environment; infection occurs through skin penetration by larvae (example: hookworms).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62151558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cs typeface="Arial" panose="020B0604020202020204" pitchFamily="34" charset="0"/>
              </a:rPr>
              <a:t>Basic Helminth Life and Transmission Cycles </a:t>
            </a:r>
            <a:r>
              <a:rPr lang="en-US" sz="1200" dirty="0">
                <a:cs typeface="Arial" panose="020B0604020202020204" pitchFamily="34" charset="0"/>
              </a:rPr>
              <a:t>2</a:t>
            </a:r>
            <a:r>
              <a:rPr lang="en-US" altLang="en-US" i="1" dirty="0">
                <a:cs typeface="Arial" panose="020B0604020202020204" pitchFamily="34" charset="0"/>
              </a:rPr>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In cycle C, the adult matures in human intestine; eggs are released with </a:t>
            </a:r>
            <a:r>
              <a:rPr lang="en-GB" dirty="0" err="1"/>
              <a:t>feces</a:t>
            </a:r>
            <a:r>
              <a:rPr lang="en-GB" dirty="0"/>
              <a:t> into the environment; eggs are eaten by grazing animals; larval forms encyst in tissue; humans eating animal flesh are infected (example: </a:t>
            </a:r>
            <a:r>
              <a:rPr lang="en-GB" i="1" dirty="0"/>
              <a:t>Taenia</a:t>
            </a:r>
            <a:r>
              <a:rPr lang="en-GB" dirty="0"/>
              <a:t>). In cycle D, eggs are released with </a:t>
            </a:r>
            <a:r>
              <a:rPr lang="en-GB" dirty="0" err="1"/>
              <a:t>feces</a:t>
            </a:r>
            <a:r>
              <a:rPr lang="en-GB" dirty="0"/>
              <a:t>; humans are infected through ingestion or direct penetration by larval phase (examples: </a:t>
            </a:r>
            <a:r>
              <a:rPr lang="en-GB" i="1" dirty="0"/>
              <a:t>Opisthorchis</a:t>
            </a:r>
            <a:r>
              <a:rPr lang="en-GB" dirty="0"/>
              <a:t> and </a:t>
            </a:r>
            <a:r>
              <a:rPr lang="en-GB" i="1" dirty="0"/>
              <a:t>Schistosoma</a:t>
            </a:r>
            <a:r>
              <a:rPr lang="en-GB" dirty="0"/>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9231334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Liver Disease: Schistosomiasis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sz="1800" dirty="0"/>
              <a:t>The life cycle of the schistosome is of the D type and is very complex (as shown in this figure). The cycle begins when infected humans release eggs into irrigated fields or ponds, either by deliberate fertilization with excreta or by defecating or urinating directly into the water. The egg hatches in the water and gives off an actively swimming ciliated larva called a </a:t>
            </a:r>
            <a:r>
              <a:rPr lang="en-GB" sz="1800" dirty="0" err="1"/>
              <a:t>miracidium</a:t>
            </a:r>
            <a:r>
              <a:rPr lang="en-GB" sz="1800" dirty="0"/>
              <a:t>, which instinctively swims to a snail and burrows into a vulnerable site, shedding its ciliated covering in the process. In the body of the snail, the </a:t>
            </a:r>
            <a:r>
              <a:rPr lang="en-GB" sz="1800" dirty="0" err="1"/>
              <a:t>miracidium</a:t>
            </a:r>
            <a:r>
              <a:rPr lang="en-GB" sz="1800" dirty="0"/>
              <a:t> multiplies into a larger, fork-tailed swimming larva called a cercaria. Cercariae are given off by the thousands into the water by infected snails. Upon contact with a human wading or bathing in water, cercariae attach themselves to the skin by ventral suckers and penetrate into hair follicles. They pass into small blood and lymphatic vessels and are carried to the liver. Here, the schistosomes achieve sexual maturity, and the male and female worms remain permanently entwined to facilitate mating. In time, the pair migrates to and lodges in small blood vessels at specific sites. While attached to these intravascular sites, the worms feed upon blood, and the female lays eggs that are eventually voided in </a:t>
            </a:r>
            <a:r>
              <a:rPr lang="en-GB" sz="1800" dirty="0" err="1"/>
              <a:t>feces</a:t>
            </a:r>
            <a:r>
              <a:rPr lang="en-GB" sz="1800" dirty="0"/>
              <a:t> or urine.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1314009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cs typeface="Arial" panose="020B0604020202020204" pitchFamily="34" charset="0"/>
              </a:rPr>
              <a:t>Infectious Diseases Affecting the Gastrointestinal Tract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sz="1600" dirty="0"/>
              <a:t>This illustration of the human body indicates the causal organisms for each of the diseases of the gastrointestinal tract covered in this chapter. Helminthic infections with neurological and muscular symptoms (head) are caused by Trichinella spiralis. Mumps (jaw) is caused by the Mumps virus. Dental caries are caused by Streptococcus </a:t>
            </a:r>
            <a:r>
              <a:rPr lang="en-GB" sz="1600" dirty="0" err="1"/>
              <a:t>mutans</a:t>
            </a:r>
            <a:r>
              <a:rPr lang="en-GB" sz="1600" dirty="0"/>
              <a:t>, S. </a:t>
            </a:r>
            <a:r>
              <a:rPr lang="en-GB" sz="1600" dirty="0" err="1"/>
              <a:t>sobrinus</a:t>
            </a:r>
            <a:r>
              <a:rPr lang="en-GB" sz="1600" dirty="0"/>
              <a:t>, and other bacteria. Periodontitis and necrotizing ulcerative diseases are caused by </a:t>
            </a:r>
            <a:r>
              <a:rPr lang="en-GB" sz="1600" dirty="0" err="1"/>
              <a:t>Tannerella</a:t>
            </a:r>
            <a:r>
              <a:rPr lang="en-GB" sz="1600" dirty="0"/>
              <a:t> forsythia, </a:t>
            </a:r>
            <a:r>
              <a:rPr lang="en-GB" sz="1600" dirty="0" err="1"/>
              <a:t>Aggregatibacter</a:t>
            </a:r>
            <a:r>
              <a:rPr lang="en-GB" sz="1600" dirty="0"/>
              <a:t> </a:t>
            </a:r>
            <a:r>
              <a:rPr lang="en-GB" sz="1600" dirty="0" err="1"/>
              <a:t>actinomycetemcomitans</a:t>
            </a:r>
            <a:r>
              <a:rPr lang="en-GB" sz="1600" dirty="0"/>
              <a:t>, </a:t>
            </a:r>
            <a:r>
              <a:rPr lang="en-GB" sz="1600" dirty="0" err="1"/>
              <a:t>Porphyromonas</a:t>
            </a:r>
            <a:r>
              <a:rPr lang="en-GB" sz="1600" dirty="0"/>
              <a:t> </a:t>
            </a:r>
            <a:r>
              <a:rPr lang="en-GB" sz="1600" dirty="0" err="1"/>
              <a:t>gingivalis</a:t>
            </a:r>
            <a:r>
              <a:rPr lang="en-GB" sz="1600" dirty="0"/>
              <a:t>, Treponema </a:t>
            </a:r>
            <a:r>
              <a:rPr lang="en-GB" sz="1600" dirty="0" err="1"/>
              <a:t>vincentii</a:t>
            </a:r>
            <a:r>
              <a:rPr lang="en-GB" sz="1600" dirty="0"/>
              <a:t>, </a:t>
            </a:r>
            <a:r>
              <a:rPr lang="en-GB" sz="1600" dirty="0" err="1"/>
              <a:t>Prevotella</a:t>
            </a:r>
            <a:r>
              <a:rPr lang="en-GB" sz="1600" dirty="0"/>
              <a:t> intermedia, and Fusobacterium. Helminthic infections with intestinal and migratory symptoms include Ascaris lumbricoides, </a:t>
            </a:r>
            <a:r>
              <a:rPr lang="en-GB" sz="1600" dirty="0" err="1"/>
              <a:t>Necator</a:t>
            </a:r>
            <a:r>
              <a:rPr lang="en-GB" sz="1600" dirty="0"/>
              <a:t> </a:t>
            </a:r>
            <a:r>
              <a:rPr lang="en-GB" sz="1600" dirty="0" err="1"/>
              <a:t>americanus</a:t>
            </a:r>
            <a:r>
              <a:rPr lang="en-GB" sz="1600" dirty="0"/>
              <a:t>, </a:t>
            </a:r>
            <a:r>
              <a:rPr lang="en-GB" sz="1600" dirty="0" err="1"/>
              <a:t>Ancylostoma</a:t>
            </a:r>
            <a:r>
              <a:rPr lang="en-GB" sz="1600" dirty="0"/>
              <a:t> duodenale, and </a:t>
            </a:r>
            <a:r>
              <a:rPr lang="en-GB" sz="1600" dirty="0" err="1"/>
              <a:t>Toxocara</a:t>
            </a:r>
            <a:r>
              <a:rPr lang="en-GB" sz="1600" dirty="0"/>
              <a:t> species. Gastritis and gastric ulcer are caused by Helicobacter pylori. Schistosomiasis is caused by Schistosoma </a:t>
            </a:r>
            <a:r>
              <a:rPr lang="en-GB" sz="1600" dirty="0" err="1"/>
              <a:t>mansoni</a:t>
            </a:r>
            <a:r>
              <a:rPr lang="en-GB" sz="1600" dirty="0"/>
              <a:t> and Schistosoma japonicum. Helminthic infections with liver and intestinal symptoms are caused by </a:t>
            </a:r>
            <a:r>
              <a:rPr lang="en-GB" sz="1600" dirty="0" err="1"/>
              <a:t>Opsithorchis</a:t>
            </a:r>
            <a:r>
              <a:rPr lang="en-GB" sz="1600" dirty="0"/>
              <a:t> </a:t>
            </a:r>
            <a:r>
              <a:rPr lang="en-GB" sz="1600" dirty="0" err="1"/>
              <a:t>sinensis</a:t>
            </a:r>
            <a:r>
              <a:rPr lang="en-GB" sz="1600" dirty="0"/>
              <a:t>, </a:t>
            </a:r>
            <a:r>
              <a:rPr lang="en-GB" sz="1600" dirty="0" err="1"/>
              <a:t>Chlonorchis</a:t>
            </a:r>
            <a:r>
              <a:rPr lang="en-GB" sz="1600" dirty="0"/>
              <a:t> </a:t>
            </a:r>
            <a:r>
              <a:rPr lang="en-GB" sz="1600" dirty="0" err="1"/>
              <a:t>sinensis</a:t>
            </a:r>
            <a:r>
              <a:rPr lang="en-GB" sz="1600" dirty="0"/>
              <a:t>, and </a:t>
            </a:r>
            <a:r>
              <a:rPr lang="en-GB" sz="1600" dirty="0" err="1"/>
              <a:t>Fasciola</a:t>
            </a:r>
            <a:r>
              <a:rPr lang="en-GB" sz="1600" dirty="0"/>
              <a:t> hepatica. Acute </a:t>
            </a:r>
            <a:r>
              <a:rPr lang="en-GB" sz="1600" dirty="0" err="1"/>
              <a:t>diarrhea</a:t>
            </a:r>
            <a:r>
              <a:rPr lang="en-GB" sz="1600" dirty="0"/>
              <a:t> is caused by Salmonella, Shigella, E. coli STEC, other E. coli, Campylobacter, Clostridium difficile, Vibrio cholera, other Vibrio spp., Cryptosporidium, Rotavirus, and Norovirus. Chronic </a:t>
            </a:r>
            <a:r>
              <a:rPr lang="en-GB" sz="1600" dirty="0" err="1"/>
              <a:t>Diarrhea</a:t>
            </a:r>
            <a:r>
              <a:rPr lang="en-GB" sz="1600" dirty="0"/>
              <a:t> is caused by EAEC, </a:t>
            </a:r>
            <a:r>
              <a:rPr lang="en-GB" sz="1600" dirty="0" err="1"/>
              <a:t>Cyclospora</a:t>
            </a:r>
            <a:r>
              <a:rPr lang="en-GB" sz="1600" dirty="0"/>
              <a:t> </a:t>
            </a:r>
            <a:r>
              <a:rPr lang="en-GB" sz="1600" dirty="0" err="1"/>
              <a:t>cayetanensis</a:t>
            </a:r>
            <a:r>
              <a:rPr lang="en-GB" sz="1600" dirty="0"/>
              <a:t>, Giardia lamblia, and Entamoeba histolytica. Acute </a:t>
            </a:r>
            <a:r>
              <a:rPr lang="en-GB" sz="1600" dirty="0" err="1"/>
              <a:t>diarrhea</a:t>
            </a:r>
            <a:r>
              <a:rPr lang="en-GB" sz="1600" dirty="0"/>
              <a:t> and/or vomiting (food poisoning) are caused by Staphylococcus aureus, Bacillus cereus, and Clostridium perfringens. Helminthic infections causing intestinal distress as the primary symptom are caused by Trichuris </a:t>
            </a:r>
            <a:r>
              <a:rPr lang="en-GB" sz="1600" dirty="0" err="1"/>
              <a:t>trichiura</a:t>
            </a:r>
            <a:r>
              <a:rPr lang="en-GB" sz="1600" dirty="0"/>
              <a:t>, Enterobius vermicularis, Taenia </a:t>
            </a:r>
            <a:r>
              <a:rPr lang="en-GB" sz="1600" dirty="0" err="1"/>
              <a:t>solium</a:t>
            </a:r>
            <a:r>
              <a:rPr lang="en-GB" sz="1600" dirty="0"/>
              <a:t>, Diphyllobothrium latum, and </a:t>
            </a:r>
            <a:r>
              <a:rPr lang="en-GB" sz="1600" dirty="0" err="1"/>
              <a:t>Hymenolepis</a:t>
            </a:r>
            <a:r>
              <a:rPr lang="en-GB" sz="1600" dirty="0"/>
              <a:t>. And Hepatitis is caused by Hepatitis A or E or Hepatitis B or C.</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958681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22.3:</a:t>
            </a:r>
            <a:br>
              <a:rPr lang="en-US" altLang="en-US" dirty="0">
                <a:solidFill>
                  <a:schemeClr val="tx1"/>
                </a:solidFill>
              </a:rPr>
            </a:br>
            <a:r>
              <a:rPr lang="en-US" altLang="en-US" dirty="0">
                <a:solidFill>
                  <a:schemeClr val="tx1"/>
                </a:solidFill>
              </a:rPr>
              <a:t>Gastrointestinal Diseases Caused by Microorganisms (Nonhelminthic) </a:t>
            </a:r>
            <a:r>
              <a:rPr lang="en-US" altLang="en-US" sz="1200" dirty="0">
                <a:solidFill>
                  <a:schemeClr val="tx1"/>
                </a:solidFill>
              </a:rPr>
              <a:t>2</a:t>
            </a:r>
            <a:endParaRPr lang="en-GB" sz="1200" dirty="0">
              <a:solidFill>
                <a:schemeClr val="tx1"/>
              </a:solidFill>
            </a:endParaRPr>
          </a:p>
        </p:txBody>
      </p:sp>
      <p:sp>
        <p:nvSpPr>
          <p:cNvPr id="19459" name="Content Placeholder 2"/>
          <p:cNvSpPr>
            <a:spLocks noGrp="1"/>
          </p:cNvSpPr>
          <p:nvPr>
            <p:ph sz="quarter" idx="11"/>
          </p:nvPr>
        </p:nvSpPr>
        <p:spPr/>
        <p:txBody>
          <a:bodyPr/>
          <a:lstStyle/>
          <a:p>
            <a:pPr>
              <a:buNone/>
            </a:pPr>
            <a:r>
              <a:rPr lang="en-US" altLang="en-US" u="sng" dirty="0"/>
              <a:t>Learning Outcomes</a:t>
            </a:r>
            <a:r>
              <a:rPr lang="en-US" altLang="en-US" sz="1200" u="sng" dirty="0"/>
              <a:t> 2</a:t>
            </a:r>
          </a:p>
          <a:p>
            <a:pPr>
              <a:spcBef>
                <a:spcPts val="600"/>
              </a:spcBef>
            </a:pPr>
            <a:r>
              <a:rPr lang="en-US" altLang="en-US" dirty="0"/>
              <a:t>Differentiate between food poisoning and foodborne infection.</a:t>
            </a:r>
          </a:p>
          <a:p>
            <a:pPr>
              <a:spcBef>
                <a:spcPts val="600"/>
              </a:spcBef>
            </a:pPr>
            <a:r>
              <a:rPr lang="en-US" altLang="en-US" dirty="0"/>
              <a:t>Identify three causative agents for chronic diarrhea.</a:t>
            </a:r>
          </a:p>
          <a:p>
            <a:pPr eaLnBrk="1" hangingPunct="1">
              <a:spcBef>
                <a:spcPts val="600"/>
              </a:spcBef>
            </a:pPr>
            <a:r>
              <a:rPr lang="en-US" altLang="en-US" dirty="0"/>
              <a:t>Differentiate among the main types of hepatitis and discuss causative agents, modes of transmission, diagnostic techniques, prevention, and treatment of each.</a:t>
            </a:r>
          </a:p>
        </p:txBody>
      </p:sp>
    </p:spTree>
    <p:extLst>
      <p:ext uri="{BB962C8B-B14F-4D97-AF65-F5344CB8AC3E}">
        <p14:creationId xmlns:p14="http://schemas.microsoft.com/office/powerpoint/2010/main" val="3049215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solidFill>
                  <a:schemeClr val="tx1"/>
                </a:solidFill>
              </a:rPr>
              <a:t>Dental Caries </a:t>
            </a:r>
          </a:p>
        </p:txBody>
      </p:sp>
      <p:sp>
        <p:nvSpPr>
          <p:cNvPr id="8" name="Content Placeholder 2"/>
          <p:cNvSpPr>
            <a:spLocks noGrp="1"/>
          </p:cNvSpPr>
          <p:nvPr>
            <p:ph sz="quarter" idx="11"/>
          </p:nvPr>
        </p:nvSpPr>
        <p:spPr>
          <a:xfrm>
            <a:off x="342900" y="1276709"/>
            <a:ext cx="4229100" cy="4971691"/>
          </a:xfrm>
        </p:spPr>
        <p:txBody>
          <a:bodyPr rtlCol="0">
            <a:normAutofit fontScale="85000" lnSpcReduction="10000"/>
          </a:bodyPr>
          <a:lstStyle/>
          <a:p>
            <a:pPr marL="0" indent="0">
              <a:lnSpc>
                <a:spcPct val="110000"/>
              </a:lnSpc>
              <a:spcBef>
                <a:spcPts val="600"/>
              </a:spcBef>
              <a:spcAft>
                <a:spcPts val="600"/>
              </a:spcAft>
              <a:buFont typeface="Arial"/>
              <a:buNone/>
              <a:defRPr/>
            </a:pPr>
            <a:r>
              <a:rPr lang="en-US" sz="2800" dirty="0"/>
              <a:t>The most common infectious disease of human beings</a:t>
            </a:r>
          </a:p>
          <a:p>
            <a:pPr marL="342900" indent="-342900">
              <a:lnSpc>
                <a:spcPct val="110000"/>
              </a:lnSpc>
              <a:spcBef>
                <a:spcPts val="600"/>
              </a:spcBef>
              <a:spcAft>
                <a:spcPts val="0"/>
              </a:spcAft>
              <a:buFont typeface="Arial" panose="020B0604020202020204" pitchFamily="34" charset="0"/>
              <a:buChar char="•"/>
              <a:defRPr/>
            </a:pPr>
            <a:r>
              <a:rPr lang="en-US" sz="2600" dirty="0"/>
              <a:t>Dissolution of the tooth surface due to the metabolic action of bacteria</a:t>
            </a:r>
          </a:p>
          <a:p>
            <a:pPr marL="342900" indent="-342900">
              <a:lnSpc>
                <a:spcPct val="110000"/>
              </a:lnSpc>
              <a:spcBef>
                <a:spcPts val="600"/>
              </a:spcBef>
              <a:spcAft>
                <a:spcPts val="0"/>
              </a:spcAft>
              <a:buFont typeface="Arial" panose="020B0604020202020204" pitchFamily="34" charset="0"/>
              <a:buChar char="•"/>
              <a:defRPr/>
            </a:pPr>
            <a:r>
              <a:rPr lang="en-US" sz="2600" dirty="0"/>
              <a:t>Results in minor to complete disruption of enamel</a:t>
            </a:r>
          </a:p>
          <a:p>
            <a:pPr marL="342900" indent="-342900">
              <a:lnSpc>
                <a:spcPct val="110000"/>
              </a:lnSpc>
              <a:spcBef>
                <a:spcPts val="600"/>
              </a:spcBef>
              <a:spcAft>
                <a:spcPts val="0"/>
              </a:spcAft>
              <a:buFont typeface="Arial" panose="020B0604020202020204" pitchFamily="34" charset="0"/>
              <a:buChar char="•"/>
              <a:defRPr/>
            </a:pPr>
            <a:r>
              <a:rPr lang="en-US" sz="2600" i="1" dirty="0"/>
              <a:t>Streptococcus</a:t>
            </a:r>
            <a:r>
              <a:rPr lang="en-US" sz="2600" dirty="0"/>
              <a:t> </a:t>
            </a:r>
            <a:r>
              <a:rPr lang="en-US" sz="2600" i="1" dirty="0" err="1"/>
              <a:t>mutans</a:t>
            </a:r>
            <a:r>
              <a:rPr lang="en-US" sz="2600" dirty="0"/>
              <a:t> and S. </a:t>
            </a:r>
            <a:r>
              <a:rPr lang="en-US" sz="2600" i="1" dirty="0" err="1"/>
              <a:t>sobrinus</a:t>
            </a:r>
            <a:r>
              <a:rPr lang="en-US" sz="2600" dirty="0"/>
              <a:t> are the main causes</a:t>
            </a:r>
          </a:p>
          <a:p>
            <a:pPr marL="342900" indent="-342900">
              <a:lnSpc>
                <a:spcPct val="110000"/>
              </a:lnSpc>
              <a:spcBef>
                <a:spcPts val="600"/>
              </a:spcBef>
              <a:spcAft>
                <a:spcPts val="0"/>
              </a:spcAft>
              <a:buFont typeface="Arial" panose="020B0604020202020204" pitchFamily="34" charset="0"/>
              <a:buChar char="•"/>
              <a:defRPr/>
            </a:pPr>
            <a:r>
              <a:rPr lang="en-US" sz="2600" dirty="0"/>
              <a:t>Incidence varies according to carbohydrate consumption, oral hygiene, and genetic factors</a:t>
            </a:r>
          </a:p>
        </p:txBody>
      </p:sp>
      <p:pic>
        <p:nvPicPr>
          <p:cNvPr id="9" name="Content Placeholder 8" descr="The anatomy of a tooth.">
            <a:extLst>
              <a:ext uri="{FF2B5EF4-FFF2-40B4-BE49-F238E27FC236}">
                <a16:creationId xmlns:a16="http://schemas.microsoft.com/office/drawing/2014/main" id="{E9C16803-F2E2-4C82-9E93-28E928E68764}"/>
              </a:ext>
            </a:extLst>
          </p:cNvPr>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t="4793"/>
          <a:stretch/>
        </p:blipFill>
        <p:spPr>
          <a:xfrm>
            <a:off x="4572000" y="1426091"/>
            <a:ext cx="4381500" cy="4500305"/>
          </a:xfrm>
          <a:prstGeom prst="rect">
            <a:avLst/>
          </a:prstGeom>
        </p:spPr>
      </p:pic>
      <p:sp>
        <p:nvSpPr>
          <p:cNvPr id="5" name="Text Placeholder 5">
            <a:extLst>
              <a:ext uri="{FF2B5EF4-FFF2-40B4-BE49-F238E27FC236}">
                <a16:creationId xmlns:a16="http://schemas.microsoft.com/office/drawing/2014/main" id="{3BAD2E21-C37D-4CBA-A1F1-154B87DD6132}"/>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561111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95536" y="188640"/>
            <a:ext cx="3581028" cy="1728192"/>
          </a:xfrm>
        </p:spPr>
        <p:txBody>
          <a:bodyPr/>
          <a:lstStyle/>
          <a:p>
            <a:r>
              <a:rPr lang="en-US" altLang="en-US" dirty="0">
                <a:solidFill>
                  <a:schemeClr val="tx1"/>
                </a:solidFill>
              </a:rPr>
              <a:t>Stages in Plaque Development and </a:t>
            </a:r>
            <a:r>
              <a:rPr lang="en-US" altLang="en-US" dirty="0" err="1">
                <a:solidFill>
                  <a:schemeClr val="tx1"/>
                </a:solidFill>
              </a:rPr>
              <a:t>Cariogenesis</a:t>
            </a:r>
            <a:endParaRPr lang="en-US" altLang="en-US" dirty="0">
              <a:solidFill>
                <a:schemeClr val="tx1"/>
              </a:solidFill>
            </a:endParaRPr>
          </a:p>
        </p:txBody>
      </p:sp>
      <p:pic>
        <p:nvPicPr>
          <p:cNvPr id="7" name="Content Placeholder 6" descr="Illustration of a microscopic view of pellicle and plaque formation, acidification, and destruction of tooth enamel.">
            <a:extLst>
              <a:ext uri="{FF2B5EF4-FFF2-40B4-BE49-F238E27FC236}">
                <a16:creationId xmlns:a16="http://schemas.microsoft.com/office/drawing/2014/main" id="{9AD8D817-3AE8-4447-AB7A-518927C6A4B7}"/>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t="4193"/>
          <a:stretch/>
        </p:blipFill>
        <p:spPr>
          <a:xfrm>
            <a:off x="4499992" y="692696"/>
            <a:ext cx="3978847" cy="5652000"/>
          </a:xfrm>
        </p:spPr>
      </p:pic>
      <p:sp>
        <p:nvSpPr>
          <p:cNvPr id="4" name="Text Placeholder 5">
            <a:extLst>
              <a:ext uri="{FF2B5EF4-FFF2-40B4-BE49-F238E27FC236}">
                <a16:creationId xmlns:a16="http://schemas.microsoft.com/office/drawing/2014/main" id="{81EC4B22-E0BA-450C-B5F1-E26211A00B4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206839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solidFill>
                  <a:schemeClr val="tx1"/>
                </a:solidFill>
              </a:rPr>
              <a:t>Macroscopic and Microscopic  Appearance of Plaque</a:t>
            </a:r>
          </a:p>
        </p:txBody>
      </p:sp>
      <p:pic>
        <p:nvPicPr>
          <p:cNvPr id="8" name="Content Placeholder 7" descr="Photo of plaque on teeth and a scanning electron micrograph of the involved bacteria.">
            <a:extLst>
              <a:ext uri="{FF2B5EF4-FFF2-40B4-BE49-F238E27FC236}">
                <a16:creationId xmlns:a16="http://schemas.microsoft.com/office/drawing/2014/main" id="{52A57697-B182-4C31-9D1F-54CD0EFA1C5F}"/>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8437" b="3798"/>
          <a:stretch/>
        </p:blipFill>
        <p:spPr>
          <a:xfrm>
            <a:off x="460083" y="2060847"/>
            <a:ext cx="8223834" cy="3312369"/>
          </a:xfrm>
        </p:spPr>
      </p:pic>
      <p:sp>
        <p:nvSpPr>
          <p:cNvPr id="5" name="Text Placeholder 4">
            <a:extLst>
              <a:ext uri="{FF2B5EF4-FFF2-40B4-BE49-F238E27FC236}">
                <a16:creationId xmlns:a16="http://schemas.microsoft.com/office/drawing/2014/main" id="{CD873A58-AF18-4B15-8BEF-499C65D0B9E4}"/>
              </a:ext>
            </a:extLst>
          </p:cNvPr>
          <p:cNvSpPr>
            <a:spLocks noGrp="1"/>
          </p:cNvSpPr>
          <p:nvPr>
            <p:ph type="body" sz="quarter" idx="30"/>
          </p:nvPr>
        </p:nvSpPr>
        <p:spPr/>
        <p:txBody>
          <a:bodyPr/>
          <a:lstStyle/>
          <a:p>
            <a:r>
              <a:rPr lang="en-IN" i="1" dirty="0"/>
              <a:t>(a) BSIP/</a:t>
            </a:r>
            <a:r>
              <a:rPr lang="en-IN" i="1" dirty="0" err="1"/>
              <a:t>Phototake</a:t>
            </a:r>
            <a:r>
              <a:rPr lang="en-IN" i="1" dirty="0"/>
              <a:t>; (b) Steve </a:t>
            </a:r>
            <a:r>
              <a:rPr lang="en-IN" i="1" dirty="0" err="1"/>
              <a:t>Gschmeissner</a:t>
            </a:r>
            <a:r>
              <a:rPr lang="en-IN" i="1" dirty="0"/>
              <a:t>/SPL/Getty Images </a:t>
            </a:r>
            <a:endParaRPr lang="en-IN" dirty="0"/>
          </a:p>
        </p:txBody>
      </p:sp>
      <p:sp>
        <p:nvSpPr>
          <p:cNvPr id="6" name="Text Placeholder 5">
            <a:extLst>
              <a:ext uri="{FF2B5EF4-FFF2-40B4-BE49-F238E27FC236}">
                <a16:creationId xmlns:a16="http://schemas.microsoft.com/office/drawing/2014/main" id="{9A89A892-8CFC-49AA-A639-698CD55DC3C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6642744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solidFill>
                  <a:schemeClr val="tx1"/>
                </a:solidFill>
              </a:rPr>
              <a:t>Dental Caries Disease Table</a:t>
            </a:r>
          </a:p>
        </p:txBody>
      </p:sp>
      <p:graphicFrame>
        <p:nvGraphicFramePr>
          <p:cNvPr id="7" name="Table Placeholder 8"/>
          <p:cNvGraphicFramePr>
            <a:graphicFrameLocks noGrp="1"/>
          </p:cNvGraphicFramePr>
          <p:nvPr>
            <p:ph sz="quarter" idx="11"/>
            <p:extLst>
              <p:ext uri="{D42A27DB-BD31-4B8C-83A1-F6EECF244321}">
                <p14:modId xmlns:p14="http://schemas.microsoft.com/office/powerpoint/2010/main" val="137117527"/>
              </p:ext>
            </p:extLst>
          </p:nvPr>
        </p:nvGraphicFramePr>
        <p:xfrm>
          <a:off x="1235050" y="1630467"/>
          <a:ext cx="6673899" cy="3597065"/>
        </p:xfrm>
        <a:graphic>
          <a:graphicData uri="http://schemas.openxmlformats.org/drawingml/2006/table">
            <a:tbl>
              <a:tblPr firstRow="1" bandRow="1">
                <a:tableStyleId>{2D5ABB26-0587-4C30-8999-92F81FD0307C}</a:tableStyleId>
              </a:tblPr>
              <a:tblGrid>
                <a:gridCol w="3361531">
                  <a:extLst>
                    <a:ext uri="{9D8B030D-6E8A-4147-A177-3AD203B41FA5}">
                      <a16:colId xmlns:a16="http://schemas.microsoft.com/office/drawing/2014/main" val="20000"/>
                    </a:ext>
                  </a:extLst>
                </a:gridCol>
                <a:gridCol w="3312368">
                  <a:extLst>
                    <a:ext uri="{9D8B030D-6E8A-4147-A177-3AD203B41FA5}">
                      <a16:colId xmlns:a16="http://schemas.microsoft.com/office/drawing/2014/main" val="20001"/>
                    </a:ext>
                  </a:extLst>
                </a:gridCol>
              </a:tblGrid>
              <a:tr h="583017">
                <a:tc>
                  <a:txBody>
                    <a:bodyPr/>
                    <a:lstStyle/>
                    <a:p>
                      <a:r>
                        <a:rPr lang="en-US" sz="1600" b="1" u="none" strike="noStrike" kern="1200" baseline="0" dirty="0"/>
                        <a:t>Causative Organism(s)</a:t>
                      </a:r>
                      <a:endParaRPr lang="en-US" sz="1600" b="1"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b="0" i="0" u="none" strike="noStrike" kern="1200" baseline="0" dirty="0"/>
                        <a:t>A </a:t>
                      </a:r>
                      <a:r>
                        <a:rPr lang="en-US" sz="1600" b="0" i="0" u="none" strike="noStrike" kern="1200" baseline="0" dirty="0" err="1"/>
                        <a:t>polymicrobial</a:t>
                      </a:r>
                      <a:r>
                        <a:rPr lang="en-US" sz="1600" b="0" i="0" u="none" strike="noStrike" kern="1200" baseline="0" dirty="0"/>
                        <a:t> mixture of acid-producing bacteria</a:t>
                      </a:r>
                      <a:endParaRPr lang="en-US" sz="1600" b="0"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590297">
                <a:tc>
                  <a:txBody>
                    <a:bodyPr/>
                    <a:lstStyle/>
                    <a:p>
                      <a:r>
                        <a:rPr lang="en-US" sz="1600" b="1" u="none" strike="noStrike" kern="1200" baseline="0" dirty="0"/>
                        <a:t>Common Modes of Transmission</a:t>
                      </a:r>
                      <a:endParaRPr lang="en-US" sz="1600" b="1"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u="none" strike="noStrike" kern="1200" baseline="0" dirty="0"/>
                        <a:t>Direct contact 	</a:t>
                      </a:r>
                      <a:endParaRPr lang="en-US" sz="1600" b="0"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3153">
                <a:tc>
                  <a:txBody>
                    <a:bodyPr/>
                    <a:lstStyle/>
                    <a:p>
                      <a:r>
                        <a:rPr lang="en-US" sz="1600" b="1" u="none" strike="noStrike" kern="1200" baseline="0" dirty="0"/>
                        <a:t>Virulence Factors</a:t>
                      </a:r>
                      <a:endParaRPr lang="en-US" sz="1600" b="1"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Adhesion, acid production </a:t>
                      </a:r>
                      <a:endParaRPr lang="en-US" sz="1600" b="0"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333153">
                <a:tc>
                  <a:txBody>
                    <a:bodyPr/>
                    <a:lstStyle/>
                    <a:p>
                      <a:r>
                        <a:rPr lang="en-US" sz="1600" b="1" u="none" strike="noStrike" kern="1200" baseline="0" dirty="0"/>
                        <a:t>Culture/Diagnosis </a:t>
                      </a:r>
                      <a:endParaRPr lang="en-US" sz="1600" b="1"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b="0" i="0" u="none" strike="noStrike" kern="1200" baseline="0" dirty="0">
                          <a:solidFill>
                            <a:schemeClr val="dk1"/>
                          </a:solidFill>
                          <a:latin typeface="+mn-lt"/>
                          <a:ea typeface="+mn-ea"/>
                          <a:cs typeface="+mn-cs"/>
                        </a:rPr>
                        <a:t>N/A</a:t>
                      </a: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579877">
                <a:tc>
                  <a:txBody>
                    <a:bodyPr/>
                    <a:lstStyle/>
                    <a:p>
                      <a:r>
                        <a:rPr lang="en-US" sz="1600" b="1" u="none" strike="noStrike" kern="1200" baseline="0" dirty="0"/>
                        <a:t>Prevention</a:t>
                      </a:r>
                      <a:endParaRPr lang="en-US" sz="1600" b="1"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Oral hygiene, fluoride supplementation </a:t>
                      </a:r>
                      <a:endParaRPr lang="en-US" sz="1600" b="0"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590297">
                <a:tc>
                  <a:txBody>
                    <a:bodyPr/>
                    <a:lstStyle/>
                    <a:p>
                      <a:r>
                        <a:rPr lang="en-US" sz="1600" b="1" u="none" strike="noStrike" kern="1200" baseline="0" dirty="0"/>
                        <a:t>Treatment</a:t>
                      </a:r>
                      <a:endParaRPr lang="en-US" sz="1600" b="1"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u="none" strike="noStrike" kern="1200" baseline="0" dirty="0"/>
                        <a:t>Removal of diseased tooth material </a:t>
                      </a:r>
                      <a:endParaRPr lang="en-US" sz="1600" b="0"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583017">
                <a:tc>
                  <a:txBody>
                    <a:bodyPr/>
                    <a:lstStyle/>
                    <a:p>
                      <a:r>
                        <a:rPr lang="en-US" sz="1600" b="1" u="none" strike="noStrike" kern="1200" baseline="0" dirty="0"/>
                        <a:t>Epidemiological Features </a:t>
                      </a:r>
                      <a:endParaRPr lang="en-US" sz="1600" b="1"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Globally, 60% to 90% prevalence in school-age children </a:t>
                      </a:r>
                      <a:endParaRPr lang="en-US" sz="1600" b="0" i="0" u="none" strike="noStrike" kern="1200" baseline="0" dirty="0">
                        <a:solidFill>
                          <a:schemeClr val="dk1"/>
                        </a:solidFill>
                        <a:latin typeface="+mn-lt"/>
                        <a:ea typeface="+mn-ea"/>
                        <a:cs typeface="+mn-cs"/>
                      </a:endParaRPr>
                    </a:p>
                  </a:txBody>
                  <a:tcPr marL="124793" marR="12479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904843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solidFill>
                  <a:schemeClr val="tx1"/>
                </a:solidFill>
              </a:rPr>
              <a:t>Stages in Soft Tissue Infection, Gingivitis, and Periodontitis</a:t>
            </a:r>
          </a:p>
        </p:txBody>
      </p:sp>
      <p:pic>
        <p:nvPicPr>
          <p:cNvPr id="8" name="Content Placeholder 7" descr="This figure shows the stages of soft-tissue infection, gingivitis, and periodontitis.">
            <a:extLst>
              <a:ext uri="{FF2B5EF4-FFF2-40B4-BE49-F238E27FC236}">
                <a16:creationId xmlns:a16="http://schemas.microsoft.com/office/drawing/2014/main" id="{4462D907-A128-4393-B9D9-FC26E080ACC9}"/>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t="5751"/>
          <a:stretch/>
        </p:blipFill>
        <p:spPr>
          <a:xfrm>
            <a:off x="241792" y="1700808"/>
            <a:ext cx="8660416" cy="3680993"/>
          </a:xfrm>
        </p:spPr>
      </p:pic>
      <p:sp>
        <p:nvSpPr>
          <p:cNvPr id="4" name="Text Placeholder 5">
            <a:extLst>
              <a:ext uri="{FF2B5EF4-FFF2-40B4-BE49-F238E27FC236}">
                <a16:creationId xmlns:a16="http://schemas.microsoft.com/office/drawing/2014/main" id="{5FBBFB3C-B66E-4B2E-AC25-93E437C8662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612168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solidFill>
                  <a:schemeClr val="tx1"/>
                </a:solidFill>
              </a:rPr>
              <a:t>Periodontitis</a:t>
            </a:r>
          </a:p>
        </p:txBody>
      </p:sp>
      <p:sp>
        <p:nvSpPr>
          <p:cNvPr id="3" name="Content Placeholder 2"/>
          <p:cNvSpPr>
            <a:spLocks noGrp="1"/>
          </p:cNvSpPr>
          <p:nvPr>
            <p:ph sz="quarter" idx="11"/>
          </p:nvPr>
        </p:nvSpPr>
        <p:spPr/>
        <p:txBody>
          <a:bodyPr rtlCol="0">
            <a:normAutofit fontScale="92500" lnSpcReduction="10000"/>
          </a:bodyPr>
          <a:lstStyle/>
          <a:p>
            <a:pPr marL="0" indent="0">
              <a:spcAft>
                <a:spcPts val="0"/>
              </a:spcAft>
              <a:buNone/>
              <a:defRPr/>
            </a:pPr>
            <a:r>
              <a:rPr lang="en-US" sz="2800" b="1" dirty="0">
                <a:ea typeface="+mn-ea"/>
                <a:cs typeface="+mn-cs"/>
              </a:rPr>
              <a:t>Initial stage</a:t>
            </a:r>
            <a:r>
              <a:rPr lang="en-IN" sz="2800" dirty="0"/>
              <a:t>—</a:t>
            </a:r>
            <a:r>
              <a:rPr lang="en-US" sz="2800" b="1" dirty="0">
                <a:ea typeface="+mn-ea"/>
                <a:cs typeface="+mn-cs"/>
              </a:rPr>
              <a:t>Gingivitis:</a:t>
            </a:r>
            <a:r>
              <a:rPr lang="en-US" sz="2800" dirty="0">
                <a:ea typeface="+mn-ea"/>
                <a:cs typeface="+mn-cs"/>
              </a:rPr>
              <a:t> </a:t>
            </a:r>
          </a:p>
          <a:p>
            <a:pPr marL="342900" indent="-342900">
              <a:spcBef>
                <a:spcPts val="600"/>
              </a:spcBef>
              <a:spcAft>
                <a:spcPts val="0"/>
              </a:spcAft>
              <a:buFont typeface="Arial" panose="020B0604020202020204" pitchFamily="34" charset="0"/>
              <a:buChar char="•"/>
              <a:defRPr/>
            </a:pPr>
            <a:r>
              <a:rPr lang="en-US" dirty="0">
                <a:ea typeface="+mn-ea"/>
              </a:rPr>
              <a:t>Swelling, loss of normal contour, patches of redness, and increased bleeding</a:t>
            </a:r>
          </a:p>
          <a:p>
            <a:pPr marL="342900" indent="-342900">
              <a:spcBef>
                <a:spcPts val="600"/>
              </a:spcBef>
              <a:spcAft>
                <a:spcPts val="0"/>
              </a:spcAft>
              <a:buFont typeface="Arial" panose="020B0604020202020204" pitchFamily="34" charset="0"/>
              <a:buChar char="•"/>
              <a:defRPr/>
            </a:pPr>
            <a:r>
              <a:rPr lang="en-US" dirty="0">
                <a:ea typeface="+mn-ea"/>
              </a:rPr>
              <a:t>Spaces or pockets develop between the tooth and gingiva</a:t>
            </a:r>
          </a:p>
          <a:p>
            <a:pPr marL="342900" indent="-342900">
              <a:spcBef>
                <a:spcPts val="600"/>
              </a:spcBef>
              <a:spcAft>
                <a:spcPts val="0"/>
              </a:spcAft>
              <a:buFont typeface="Arial" panose="020B0604020202020204" pitchFamily="34" charset="0"/>
              <a:buChar char="•"/>
              <a:defRPr/>
            </a:pPr>
            <a:r>
              <a:rPr lang="en-US" dirty="0">
                <a:ea typeface="+mn-ea"/>
              </a:rPr>
              <a:t>Disease extends into the periodontal membrane and cementum</a:t>
            </a:r>
          </a:p>
          <a:p>
            <a:pPr marL="342900" indent="-342900">
              <a:spcBef>
                <a:spcPts val="600"/>
              </a:spcBef>
              <a:spcAft>
                <a:spcPts val="0"/>
              </a:spcAft>
              <a:buFont typeface="Arial" panose="020B0604020202020204" pitchFamily="34" charset="0"/>
              <a:buChar char="•"/>
              <a:defRPr/>
            </a:pPr>
            <a:r>
              <a:rPr lang="en-US" dirty="0">
                <a:ea typeface="+mn-ea"/>
              </a:rPr>
              <a:t>Deeper involvement increases the size of pockets, causes bone resorption, and tooth loss</a:t>
            </a:r>
          </a:p>
        </p:txBody>
      </p:sp>
      <p:pic>
        <p:nvPicPr>
          <p:cNvPr id="8" name="Content Placeholder 7" descr="Photo of advanced periodontal disease with calculus identified.">
            <a:extLst>
              <a:ext uri="{FF2B5EF4-FFF2-40B4-BE49-F238E27FC236}">
                <a16:creationId xmlns:a16="http://schemas.microsoft.com/office/drawing/2014/main" id="{A7850D9C-FB15-4B01-A29A-8FF1BCDA60A2}"/>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7906" b="2897"/>
          <a:stretch/>
        </p:blipFill>
        <p:spPr>
          <a:xfrm>
            <a:off x="4355976" y="1844824"/>
            <a:ext cx="4695418" cy="2962462"/>
          </a:xfrm>
        </p:spPr>
      </p:pic>
      <p:sp>
        <p:nvSpPr>
          <p:cNvPr id="6" name="Text Placeholder 5">
            <a:extLst>
              <a:ext uri="{FF2B5EF4-FFF2-40B4-BE49-F238E27FC236}">
                <a16:creationId xmlns:a16="http://schemas.microsoft.com/office/drawing/2014/main" id="{AAC15B47-E367-4184-B9B5-5E91F0E19D79}"/>
              </a:ext>
            </a:extLst>
          </p:cNvPr>
          <p:cNvSpPr>
            <a:spLocks noGrp="1"/>
          </p:cNvSpPr>
          <p:nvPr>
            <p:ph type="body" sz="quarter" idx="30"/>
          </p:nvPr>
        </p:nvSpPr>
        <p:spPr/>
        <p:txBody>
          <a:bodyPr/>
          <a:lstStyle/>
          <a:p>
            <a:r>
              <a:rPr lang="en-IN" i="1" dirty="0"/>
              <a:t>Daniel </a:t>
            </a:r>
            <a:r>
              <a:rPr lang="en-IN" i="1" dirty="0" err="1"/>
              <a:t>Zgombic</a:t>
            </a:r>
            <a:r>
              <a:rPr lang="en-IN" i="1" dirty="0"/>
              <a:t>/E+/Getty Images </a:t>
            </a:r>
            <a:endParaRPr lang="en-IN" dirty="0"/>
          </a:p>
        </p:txBody>
      </p:sp>
    </p:spTree>
    <p:extLst>
      <p:ext uri="{BB962C8B-B14F-4D97-AF65-F5344CB8AC3E}">
        <p14:creationId xmlns:p14="http://schemas.microsoft.com/office/powerpoint/2010/main" val="4007188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rtlCol="0">
            <a:noAutofit/>
          </a:bodyPr>
          <a:lstStyle/>
          <a:p>
            <a:pPr>
              <a:defRPr/>
            </a:pPr>
            <a:r>
              <a:rPr lang="en-US" dirty="0">
                <a:solidFill>
                  <a:schemeClr val="tx1"/>
                </a:solidFill>
              </a:rPr>
              <a:t>Necrotizing Ulcerative Gingivitis and Periodontitis</a:t>
            </a:r>
          </a:p>
        </p:txBody>
      </p:sp>
      <p:sp>
        <p:nvSpPr>
          <p:cNvPr id="28675" name="Content Placeholder 2"/>
          <p:cNvSpPr>
            <a:spLocks noGrp="1"/>
          </p:cNvSpPr>
          <p:nvPr>
            <p:ph sz="quarter" idx="11"/>
          </p:nvPr>
        </p:nvSpPr>
        <p:spPr/>
        <p:txBody>
          <a:bodyPr/>
          <a:lstStyle/>
          <a:p>
            <a:pPr eaLnBrk="1" hangingPunct="1">
              <a:lnSpc>
                <a:spcPct val="90000"/>
              </a:lnSpc>
              <a:spcBef>
                <a:spcPts val="600"/>
              </a:spcBef>
              <a:spcAft>
                <a:spcPts val="600"/>
              </a:spcAft>
            </a:pPr>
            <a:r>
              <a:rPr lang="en-US" altLang="en-US" dirty="0"/>
              <a:t>Commonly referred to as “trench mouth” reflecting the poor dental health of soldiers in World War I</a:t>
            </a:r>
          </a:p>
          <a:p>
            <a:pPr eaLnBrk="1" hangingPunct="1">
              <a:lnSpc>
                <a:spcPct val="90000"/>
              </a:lnSpc>
              <a:spcBef>
                <a:spcPts val="600"/>
              </a:spcBef>
              <a:spcAft>
                <a:spcPts val="600"/>
              </a:spcAft>
            </a:pPr>
            <a:r>
              <a:rPr lang="en-US" altLang="en-US" dirty="0"/>
              <a:t>Synergistic infections involving </a:t>
            </a:r>
            <a:r>
              <a:rPr lang="en-US" altLang="en-US" i="1" dirty="0"/>
              <a:t>Treponema vincentii, Prevotella intermedia, </a:t>
            </a:r>
            <a:r>
              <a:rPr lang="en-US" altLang="en-US" dirty="0"/>
              <a:t>and </a:t>
            </a:r>
            <a:r>
              <a:rPr lang="en-US" altLang="en-US" i="1" dirty="0"/>
              <a:t>Fusobacterium </a:t>
            </a:r>
            <a:r>
              <a:rPr lang="en-US" altLang="en-US" dirty="0"/>
              <a:t>species</a:t>
            </a:r>
          </a:p>
          <a:p>
            <a:pPr eaLnBrk="1" hangingPunct="1">
              <a:lnSpc>
                <a:spcPct val="90000"/>
              </a:lnSpc>
              <a:spcBef>
                <a:spcPts val="600"/>
              </a:spcBef>
              <a:spcAft>
                <a:spcPts val="600"/>
              </a:spcAft>
            </a:pPr>
            <a:r>
              <a:rPr lang="en-US" altLang="en-US" dirty="0"/>
              <a:t>Severe pain, bleeding, pseudomembrane formation, and necrosis</a:t>
            </a:r>
          </a:p>
        </p:txBody>
      </p:sp>
    </p:spTree>
    <p:extLst>
      <p:ext uri="{BB962C8B-B14F-4D97-AF65-F5344CB8AC3E}">
        <p14:creationId xmlns:p14="http://schemas.microsoft.com/office/powerpoint/2010/main" val="2310818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a:solidFill>
                  <a:schemeClr val="tx1"/>
                </a:solidFill>
              </a:rPr>
              <a:t>Section 22.1:</a:t>
            </a:r>
            <a:br>
              <a:rPr lang="en-US" altLang="en-US" dirty="0">
                <a:solidFill>
                  <a:schemeClr val="tx1"/>
                </a:solidFill>
              </a:rPr>
            </a:br>
            <a:r>
              <a:rPr lang="en-US" altLang="en-US" dirty="0">
                <a:solidFill>
                  <a:schemeClr val="tx1"/>
                </a:solidFill>
              </a:rPr>
              <a:t>The Gastrointestinal Tract and Its Defenses</a:t>
            </a:r>
          </a:p>
        </p:txBody>
      </p:sp>
      <p:sp>
        <p:nvSpPr>
          <p:cNvPr id="5" name="Content Placeholder 2"/>
          <p:cNvSpPr>
            <a:spLocks noGrp="1"/>
          </p:cNvSpPr>
          <p:nvPr>
            <p:ph sz="quarter" idx="11"/>
          </p:nvPr>
        </p:nvSpPr>
        <p:spPr/>
        <p:txBody>
          <a:bodyPr/>
          <a:lstStyle/>
          <a:p>
            <a:pPr marL="0" indent="0" eaLnBrk="1" hangingPunct="1">
              <a:buNone/>
            </a:pPr>
            <a:r>
              <a:rPr lang="en-US" altLang="en-US" u="sng" dirty="0"/>
              <a:t>Learning Outcomes</a:t>
            </a:r>
          </a:p>
          <a:p>
            <a:pPr eaLnBrk="1" hangingPunct="1">
              <a:spcBef>
                <a:spcPts val="600"/>
              </a:spcBef>
            </a:pPr>
            <a:r>
              <a:rPr lang="en-US" altLang="en-US" dirty="0"/>
              <a:t>Draw or describe the anatomical features of the gastrointestinal tract.</a:t>
            </a:r>
          </a:p>
          <a:p>
            <a:pPr eaLnBrk="1" hangingPunct="1">
              <a:spcBef>
                <a:spcPts val="600"/>
              </a:spcBef>
            </a:pPr>
            <a:r>
              <a:rPr lang="en-US" altLang="en-US" dirty="0"/>
              <a:t>List the natural defenses present in the gastrointestinal tract.</a:t>
            </a:r>
          </a:p>
        </p:txBody>
      </p:sp>
    </p:spTree>
    <p:extLst>
      <p:ext uri="{BB962C8B-B14F-4D97-AF65-F5344CB8AC3E}">
        <p14:creationId xmlns:p14="http://schemas.microsoft.com/office/powerpoint/2010/main" val="2175664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ltLang="en-US" dirty="0">
                <a:solidFill>
                  <a:schemeClr val="tx1"/>
                </a:solidFill>
              </a:rPr>
              <a:t>Disease Table of Periodontal Diseases</a:t>
            </a:r>
          </a:p>
        </p:txBody>
      </p:sp>
      <p:graphicFrame>
        <p:nvGraphicFramePr>
          <p:cNvPr id="5" name="Table Placeholder 4"/>
          <p:cNvGraphicFramePr>
            <a:graphicFrameLocks noGrp="1"/>
          </p:cNvGraphicFramePr>
          <p:nvPr>
            <p:ph sz="quarter" idx="11"/>
            <p:extLst>
              <p:ext uri="{D42A27DB-BD31-4B8C-83A1-F6EECF244321}">
                <p14:modId xmlns:p14="http://schemas.microsoft.com/office/powerpoint/2010/main" val="2224646060"/>
              </p:ext>
            </p:extLst>
          </p:nvPr>
        </p:nvGraphicFramePr>
        <p:xfrm>
          <a:off x="342900" y="1276350"/>
          <a:ext cx="8458392" cy="5015524"/>
        </p:xfrm>
        <a:graphic>
          <a:graphicData uri="http://schemas.openxmlformats.org/drawingml/2006/table">
            <a:tbl>
              <a:tblPr firstRow="1" bandRow="1">
                <a:tableStyleId>{073A0DAA-6AF3-43AB-8588-CEC1D06C72B9}</a:tableStyleId>
              </a:tblPr>
              <a:tblGrid>
                <a:gridCol w="1903139">
                  <a:extLst>
                    <a:ext uri="{9D8B030D-6E8A-4147-A177-3AD203B41FA5}">
                      <a16:colId xmlns:a16="http://schemas.microsoft.com/office/drawing/2014/main" val="20000"/>
                    </a:ext>
                  </a:extLst>
                </a:gridCol>
                <a:gridCol w="3735790">
                  <a:extLst>
                    <a:ext uri="{9D8B030D-6E8A-4147-A177-3AD203B41FA5}">
                      <a16:colId xmlns:a16="http://schemas.microsoft.com/office/drawing/2014/main" val="20001"/>
                    </a:ext>
                  </a:extLst>
                </a:gridCol>
                <a:gridCol w="2819463">
                  <a:extLst>
                    <a:ext uri="{9D8B030D-6E8A-4147-A177-3AD203B41FA5}">
                      <a16:colId xmlns:a16="http://schemas.microsoft.com/office/drawing/2014/main" val="20002"/>
                    </a:ext>
                  </a:extLst>
                </a:gridCol>
              </a:tblGrid>
              <a:tr h="551311">
                <a:tc>
                  <a:txBody>
                    <a:bodyPr/>
                    <a:lstStyle/>
                    <a:p>
                      <a:r>
                        <a:rPr lang="en-US" sz="1400" dirty="0"/>
                        <a:t>Disease</a:t>
                      </a:r>
                      <a:endParaRPr lang="en-US" sz="1400" b="1" dirty="0"/>
                    </a:p>
                  </a:txBody>
                  <a:tcPr marL="89508" marR="89508"/>
                </a:tc>
                <a:tc>
                  <a:txBody>
                    <a:bodyPr/>
                    <a:lstStyle/>
                    <a:p>
                      <a:r>
                        <a:rPr lang="en-US" sz="1400" u="none" strike="noStrike" kern="1200" baseline="0" dirty="0"/>
                        <a:t>Periodontitis </a:t>
                      </a:r>
                      <a:endParaRPr lang="en-US" sz="1400" b="0" i="0" u="none" strike="noStrike" kern="1200" baseline="0" dirty="0">
                        <a:solidFill>
                          <a:schemeClr val="tx1"/>
                        </a:solidFill>
                        <a:latin typeface="+mn-lt"/>
                        <a:ea typeface="+mn-ea"/>
                        <a:cs typeface="+mn-cs"/>
                      </a:endParaRPr>
                    </a:p>
                  </a:txBody>
                  <a:tcPr marL="89508" marR="89508"/>
                </a:tc>
                <a:tc>
                  <a:txBody>
                    <a:bodyPr/>
                    <a:lstStyle/>
                    <a:p>
                      <a:r>
                        <a:rPr lang="en-US" sz="1400" u="none" strike="noStrike" kern="1200" baseline="0" dirty="0"/>
                        <a:t>Necrotizing Ulcerative Gingivitis and Periodontitis</a:t>
                      </a:r>
                      <a:endParaRPr lang="en-US" sz="1400" b="0" i="0" u="none" strike="noStrike" kern="1200" baseline="0" dirty="0">
                        <a:solidFill>
                          <a:schemeClr val="tx1"/>
                        </a:solidFill>
                        <a:latin typeface="+mn-lt"/>
                        <a:ea typeface="+mn-ea"/>
                        <a:cs typeface="+mn-cs"/>
                      </a:endParaRPr>
                    </a:p>
                  </a:txBody>
                  <a:tcPr marL="89508" marR="89508"/>
                </a:tc>
                <a:extLst>
                  <a:ext uri="{0D108BD9-81ED-4DB2-BD59-A6C34878D82A}">
                    <a16:rowId xmlns:a16="http://schemas.microsoft.com/office/drawing/2014/main" val="10000"/>
                  </a:ext>
                </a:extLst>
              </a:tr>
              <a:tr h="1046999">
                <a:tc>
                  <a:txBody>
                    <a:bodyPr/>
                    <a:lstStyle/>
                    <a:p>
                      <a:r>
                        <a:rPr lang="en-US" sz="1400" b="1" u="none" strike="noStrike" kern="1200" baseline="0" dirty="0"/>
                        <a:t>Causative Organisms</a:t>
                      </a:r>
                      <a:endParaRPr lang="en-US" sz="1400" b="1"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Polymicrobial community including some or all of </a:t>
                      </a:r>
                      <a:r>
                        <a:rPr lang="en-US" sz="1400" i="1" u="none" strike="noStrike" kern="1200" baseline="0" dirty="0"/>
                        <a:t>Tannerella forsythia, Aggregatibacter actinomycetemcomitans, Porphyromonas gingivalis</a:t>
                      </a:r>
                      <a:r>
                        <a:rPr lang="en-US" sz="1400" u="none" strike="noStrike" kern="1200" baseline="0" dirty="0"/>
                        <a:t>, others</a:t>
                      </a:r>
                      <a:endParaRPr lang="en-US" sz="1400" b="0"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Polymicrobial community (</a:t>
                      </a:r>
                      <a:r>
                        <a:rPr lang="en-US" sz="1400" i="1" u="none" strike="noStrike" kern="1200" baseline="0" dirty="0"/>
                        <a:t>Treponema vincentii, Prevotella intermedia, Fusobacterium </a:t>
                      </a:r>
                      <a:r>
                        <a:rPr lang="en-US" sz="1400" u="none" strike="noStrike" kern="1200" baseline="0" dirty="0"/>
                        <a:t>species)</a:t>
                      </a:r>
                      <a:endParaRPr lang="en-US" sz="1400" b="0" i="0" u="none" strike="noStrike" kern="1200" baseline="0" dirty="0">
                        <a:solidFill>
                          <a:schemeClr val="dk1"/>
                        </a:solidFill>
                        <a:latin typeface="+mn-lt"/>
                        <a:ea typeface="+mn-ea"/>
                        <a:cs typeface="+mn-cs"/>
                      </a:endParaRPr>
                    </a:p>
                  </a:txBody>
                  <a:tcPr marL="89508" marR="89508"/>
                </a:tc>
                <a:extLst>
                  <a:ext uri="{0D108BD9-81ED-4DB2-BD59-A6C34878D82A}">
                    <a16:rowId xmlns:a16="http://schemas.microsoft.com/office/drawing/2014/main" val="10001"/>
                  </a:ext>
                </a:extLst>
              </a:tr>
              <a:tr h="593261">
                <a:tc>
                  <a:txBody>
                    <a:bodyPr/>
                    <a:lstStyle/>
                    <a:p>
                      <a:r>
                        <a:rPr lang="en-US" sz="1400" b="1" u="none" strike="noStrike" kern="1200" baseline="0" dirty="0"/>
                        <a:t>Common Modes of Transmission</a:t>
                      </a:r>
                      <a:endParaRPr lang="en-US" sz="1400" b="1"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N/A</a:t>
                      </a:r>
                      <a:endParaRPr lang="en-US" sz="1400" b="0" i="0" u="none" strike="noStrike" kern="1200" baseline="0" dirty="0">
                        <a:solidFill>
                          <a:schemeClr val="dk1"/>
                        </a:solidFill>
                        <a:latin typeface="+mn-lt"/>
                        <a:ea typeface="+mn-ea"/>
                        <a:cs typeface="+mn-cs"/>
                      </a:endParaRPr>
                    </a:p>
                  </a:txBody>
                  <a:tcPr marL="89508" marR="89508"/>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u="none" strike="noStrike" kern="1200" baseline="0" dirty="0"/>
                        <a:t>N/A</a:t>
                      </a:r>
                      <a:endParaRPr lang="en-US" sz="1400" b="0" i="0" u="none" strike="noStrike" kern="1200" baseline="0" dirty="0">
                        <a:solidFill>
                          <a:schemeClr val="dk1"/>
                        </a:solidFill>
                        <a:latin typeface="+mn-lt"/>
                        <a:ea typeface="+mn-ea"/>
                        <a:cs typeface="+mn-cs"/>
                      </a:endParaRPr>
                    </a:p>
                  </a:txBody>
                  <a:tcPr marL="89508" marR="89508"/>
                </a:tc>
                <a:extLst>
                  <a:ext uri="{0D108BD9-81ED-4DB2-BD59-A6C34878D82A}">
                    <a16:rowId xmlns:a16="http://schemas.microsoft.com/office/drawing/2014/main" val="10002"/>
                  </a:ext>
                </a:extLst>
              </a:tr>
              <a:tr h="530310">
                <a:tc>
                  <a:txBody>
                    <a:bodyPr/>
                    <a:lstStyle/>
                    <a:p>
                      <a:r>
                        <a:rPr lang="en-US" sz="1400" b="1" u="none" strike="noStrike" kern="1200" baseline="0" dirty="0"/>
                        <a:t>Virulence Factors </a:t>
                      </a:r>
                      <a:endParaRPr lang="en-US" sz="1400" b="1"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Induction of inflammation, enzymatic destruction of tissues </a:t>
                      </a:r>
                      <a:endParaRPr lang="en-US" sz="1400" b="0"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Inflammation, invasiveness </a:t>
                      </a:r>
                      <a:endParaRPr lang="en-US" sz="1400" b="0" i="0" u="none" strike="noStrike" kern="1200" baseline="0" dirty="0">
                        <a:solidFill>
                          <a:schemeClr val="dk1"/>
                        </a:solidFill>
                        <a:latin typeface="+mn-lt"/>
                        <a:ea typeface="+mn-ea"/>
                        <a:cs typeface="+mn-cs"/>
                      </a:endParaRPr>
                    </a:p>
                  </a:txBody>
                  <a:tcPr marL="89508" marR="89508"/>
                </a:tc>
                <a:extLst>
                  <a:ext uri="{0D108BD9-81ED-4DB2-BD59-A6C34878D82A}">
                    <a16:rowId xmlns:a16="http://schemas.microsoft.com/office/drawing/2014/main" val="10003"/>
                  </a:ext>
                </a:extLst>
              </a:tr>
              <a:tr h="376679">
                <a:tc>
                  <a:txBody>
                    <a:bodyPr/>
                    <a:lstStyle/>
                    <a:p>
                      <a:r>
                        <a:rPr lang="en-US" sz="1400" b="1" u="none" strike="noStrike" kern="1200" baseline="0" dirty="0"/>
                        <a:t>Culture/Diagnosis </a:t>
                      </a:r>
                      <a:endParaRPr lang="en-US" sz="1400" b="1" i="0" u="none" strike="noStrike" kern="1200" baseline="0" dirty="0">
                        <a:solidFill>
                          <a:schemeClr val="dk1"/>
                        </a:solidFill>
                        <a:latin typeface="+mn-lt"/>
                        <a:ea typeface="+mn-ea"/>
                        <a:cs typeface="+mn-cs"/>
                      </a:endParaRPr>
                    </a:p>
                  </a:txBody>
                  <a:tcPr marL="89508" marR="89508"/>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u="none" strike="noStrike" kern="1200" baseline="0" dirty="0"/>
                        <a:t>N/A</a:t>
                      </a:r>
                      <a:endParaRPr lang="en-US" sz="1400" b="0" i="0" u="none" strike="noStrike" kern="1200" baseline="0" dirty="0">
                        <a:solidFill>
                          <a:schemeClr val="dk1"/>
                        </a:solidFill>
                        <a:latin typeface="+mn-lt"/>
                        <a:ea typeface="+mn-ea"/>
                        <a:cs typeface="+mn-cs"/>
                      </a:endParaRPr>
                    </a:p>
                  </a:txBody>
                  <a:tcPr marL="89508" marR="89508"/>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u="none" strike="noStrike" kern="1200" baseline="0" dirty="0"/>
                        <a:t>N/A</a:t>
                      </a:r>
                      <a:endParaRPr lang="en-US" sz="1400" b="0" i="0" u="none" strike="noStrike" kern="1200" baseline="0" dirty="0">
                        <a:solidFill>
                          <a:schemeClr val="dk1"/>
                        </a:solidFill>
                        <a:latin typeface="+mn-lt"/>
                        <a:ea typeface="+mn-ea"/>
                        <a:cs typeface="+mn-cs"/>
                      </a:endParaRPr>
                    </a:p>
                  </a:txBody>
                  <a:tcPr marL="89508" marR="89508"/>
                </a:tc>
                <a:extLst>
                  <a:ext uri="{0D108BD9-81ED-4DB2-BD59-A6C34878D82A}">
                    <a16:rowId xmlns:a16="http://schemas.microsoft.com/office/drawing/2014/main" val="10004"/>
                  </a:ext>
                </a:extLst>
              </a:tr>
              <a:tr h="376679">
                <a:tc>
                  <a:txBody>
                    <a:bodyPr/>
                    <a:lstStyle/>
                    <a:p>
                      <a:r>
                        <a:rPr lang="en-US" sz="1400" b="1" u="none" strike="noStrike" kern="1200" baseline="0" dirty="0"/>
                        <a:t>Prevention </a:t>
                      </a:r>
                      <a:endParaRPr lang="en-US" sz="1400" b="1"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Oral hygiene </a:t>
                      </a:r>
                      <a:endParaRPr lang="en-US" sz="1400" b="0"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Oral hygiene </a:t>
                      </a:r>
                      <a:endParaRPr lang="en-US" sz="1400" b="0" i="0" u="none" strike="noStrike" kern="1200" baseline="0" dirty="0">
                        <a:solidFill>
                          <a:schemeClr val="dk1"/>
                        </a:solidFill>
                        <a:latin typeface="+mn-lt"/>
                        <a:ea typeface="+mn-ea"/>
                        <a:cs typeface="+mn-cs"/>
                      </a:endParaRPr>
                    </a:p>
                  </a:txBody>
                  <a:tcPr marL="89508" marR="89508"/>
                </a:tc>
                <a:extLst>
                  <a:ext uri="{0D108BD9-81ED-4DB2-BD59-A6C34878D82A}">
                    <a16:rowId xmlns:a16="http://schemas.microsoft.com/office/drawing/2014/main" val="10005"/>
                  </a:ext>
                </a:extLst>
              </a:tr>
              <a:tr h="878110">
                <a:tc>
                  <a:txBody>
                    <a:bodyPr/>
                    <a:lstStyle/>
                    <a:p>
                      <a:r>
                        <a:rPr lang="en-US" sz="1400" b="1" u="none" strike="noStrike" kern="1200" baseline="0" dirty="0"/>
                        <a:t>Treatment </a:t>
                      </a:r>
                      <a:endParaRPr lang="en-US" sz="1400" b="1"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Removal of plaque and calculus, gum reconstruction, possibly anti-inflammatory treatments </a:t>
                      </a:r>
                      <a:endParaRPr lang="en-US" sz="1400" b="0"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Debridement of damaged tissue, possibly antibiotics</a:t>
                      </a:r>
                      <a:endParaRPr lang="en-US" sz="1400" b="0" i="0" u="none" strike="noStrike" kern="1200" baseline="0" dirty="0">
                        <a:solidFill>
                          <a:schemeClr val="dk1"/>
                        </a:solidFill>
                        <a:latin typeface="+mn-lt"/>
                        <a:ea typeface="+mn-ea"/>
                        <a:cs typeface="+mn-cs"/>
                      </a:endParaRPr>
                    </a:p>
                  </a:txBody>
                  <a:tcPr marL="89508" marR="89508"/>
                </a:tc>
                <a:extLst>
                  <a:ext uri="{0D108BD9-81ED-4DB2-BD59-A6C34878D82A}">
                    <a16:rowId xmlns:a16="http://schemas.microsoft.com/office/drawing/2014/main" val="10006"/>
                  </a:ext>
                </a:extLst>
              </a:tr>
              <a:tr h="662175">
                <a:tc>
                  <a:txBody>
                    <a:bodyPr/>
                    <a:lstStyle/>
                    <a:p>
                      <a:r>
                        <a:rPr lang="en-US" sz="1400" b="1" u="none" strike="noStrike" kern="1200" baseline="0" dirty="0"/>
                        <a:t>Epidemiological Features </a:t>
                      </a:r>
                      <a:endParaRPr lang="en-US" sz="1400" b="1"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United States: smokers = 11%, nonsmokers = 2%; internationally: 10% to 15% of adults</a:t>
                      </a:r>
                      <a:endParaRPr lang="en-US" sz="1400" b="0" i="0" u="none" strike="noStrike" kern="1200" baseline="0" dirty="0">
                        <a:solidFill>
                          <a:schemeClr val="dk1"/>
                        </a:solidFill>
                        <a:latin typeface="+mn-lt"/>
                        <a:ea typeface="+mn-ea"/>
                        <a:cs typeface="+mn-cs"/>
                      </a:endParaRPr>
                    </a:p>
                  </a:txBody>
                  <a:tcPr marL="89508" marR="89508"/>
                </a:tc>
                <a:tc>
                  <a:txBody>
                    <a:bodyPr/>
                    <a:lstStyle/>
                    <a:p>
                      <a:r>
                        <a:rPr lang="en-US" sz="1400" u="none" strike="noStrike" kern="1200" baseline="0" dirty="0"/>
                        <a:t>N/A</a:t>
                      </a:r>
                      <a:endParaRPr lang="en-US" sz="1400" b="0" i="0" u="none" strike="noStrike" kern="1200" baseline="0" dirty="0">
                        <a:solidFill>
                          <a:schemeClr val="dk1"/>
                        </a:solidFill>
                        <a:latin typeface="+mn-lt"/>
                        <a:ea typeface="+mn-ea"/>
                        <a:cs typeface="+mn-cs"/>
                      </a:endParaRPr>
                    </a:p>
                  </a:txBody>
                  <a:tcPr marL="89508" marR="89508"/>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21778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solidFill>
                  <a:schemeClr val="tx1"/>
                </a:solidFill>
              </a:rPr>
              <a:t>Mumps</a:t>
            </a:r>
          </a:p>
        </p:txBody>
      </p:sp>
      <p:pic>
        <p:nvPicPr>
          <p:cNvPr id="8" name="Content Placeholder 7" descr="&quot;Photo of a child with characteristics swollen parotid glands of mumps.&quot;">
            <a:extLst>
              <a:ext uri="{FF2B5EF4-FFF2-40B4-BE49-F238E27FC236}">
                <a16:creationId xmlns:a16="http://schemas.microsoft.com/office/drawing/2014/main" id="{C4B73414-19BC-4C7F-8B21-61AF74759F1A}"/>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l="53171" t="4856" b="3421"/>
          <a:stretch/>
        </p:blipFill>
        <p:spPr>
          <a:xfrm>
            <a:off x="331118" y="1419974"/>
            <a:ext cx="4076700" cy="4085476"/>
          </a:xfrm>
        </p:spPr>
      </p:pic>
      <p:sp>
        <p:nvSpPr>
          <p:cNvPr id="3" name="Content Placeholder 2">
            <a:extLst>
              <a:ext uri="{FF2B5EF4-FFF2-40B4-BE49-F238E27FC236}">
                <a16:creationId xmlns:a16="http://schemas.microsoft.com/office/drawing/2014/main" id="{1C679170-1F1A-478F-87D0-2049AB8F7DB5}"/>
              </a:ext>
            </a:extLst>
          </p:cNvPr>
          <p:cNvSpPr>
            <a:spLocks noGrp="1"/>
          </p:cNvSpPr>
          <p:nvPr>
            <p:ph sz="quarter" idx="14"/>
          </p:nvPr>
        </p:nvSpPr>
        <p:spPr/>
        <p:txBody>
          <a:bodyPr/>
          <a:lstStyle/>
          <a:p>
            <a:r>
              <a:rPr lang="en-US" altLang="en-US" dirty="0"/>
              <a:t>Signs and symptoms:</a:t>
            </a:r>
          </a:p>
          <a:p>
            <a:pPr marL="342900" indent="-342900">
              <a:buFont typeface="Arial" panose="020B0604020202020204" pitchFamily="34" charset="0"/>
              <a:buChar char="•"/>
            </a:pPr>
            <a:r>
              <a:rPr lang="en-US" altLang="en-US" sz="2000" dirty="0"/>
              <a:t>Fever, nasal discharge, muscle pain, malaise</a:t>
            </a:r>
          </a:p>
          <a:p>
            <a:pPr marL="342900" indent="-342900">
              <a:buFont typeface="Arial" panose="020B0604020202020204" pitchFamily="34" charset="0"/>
              <a:buChar char="•"/>
            </a:pPr>
            <a:r>
              <a:rPr lang="en-US" altLang="en-US" sz="2000" dirty="0"/>
              <a:t>Inflammation of the salivary glands producing gopherlike swelling of cheeks</a:t>
            </a:r>
          </a:p>
          <a:p>
            <a:pPr marL="342900" indent="-342900">
              <a:buFont typeface="Arial" panose="020B0604020202020204" pitchFamily="34" charset="0"/>
              <a:buChar char="•"/>
            </a:pPr>
            <a:r>
              <a:rPr lang="en-US" altLang="en-US" sz="2000" dirty="0"/>
              <a:t>Can invade other organs: testes, ovaries, thyroid gland, pancreas, meninges, heart, and kidney</a:t>
            </a:r>
          </a:p>
          <a:p>
            <a:pPr marL="709613" lvl="1">
              <a:tabLst>
                <a:tab pos="628650" algn="l"/>
              </a:tabLst>
            </a:pPr>
            <a:r>
              <a:rPr lang="en-US" altLang="en-US" sz="2000" dirty="0"/>
              <a:t>20% to 30% of young adult males, the virus localizes in the epididymis and testes, but does not cause sterility</a:t>
            </a:r>
          </a:p>
          <a:p>
            <a:pPr marL="342900" indent="-342900">
              <a:buFont typeface="Arial" panose="020B0604020202020204" pitchFamily="34" charset="0"/>
              <a:buChar char="•"/>
            </a:pPr>
            <a:r>
              <a:rPr lang="en-US" altLang="en-US" sz="2000" dirty="0"/>
              <a:t>Prevented by MMR vaccine</a:t>
            </a:r>
          </a:p>
          <a:p>
            <a:endParaRPr lang="en-IN" sz="2000" dirty="0"/>
          </a:p>
        </p:txBody>
      </p:sp>
      <p:sp>
        <p:nvSpPr>
          <p:cNvPr id="10" name="Text Placeholder 9">
            <a:extLst>
              <a:ext uri="{FF2B5EF4-FFF2-40B4-BE49-F238E27FC236}">
                <a16:creationId xmlns:a16="http://schemas.microsoft.com/office/drawing/2014/main" id="{B736DC1C-E477-417C-B4A8-662897EDE71F}"/>
              </a:ext>
            </a:extLst>
          </p:cNvPr>
          <p:cNvSpPr>
            <a:spLocks noGrp="1"/>
          </p:cNvSpPr>
          <p:nvPr>
            <p:ph type="body" sz="quarter" idx="30"/>
          </p:nvPr>
        </p:nvSpPr>
        <p:spPr/>
        <p:txBody>
          <a:bodyPr/>
          <a:lstStyle/>
          <a:p>
            <a:r>
              <a:rPr lang="en-US" i="1" dirty="0"/>
              <a:t>Source: Centers for Disease Control and Prevention</a:t>
            </a:r>
            <a:endParaRPr lang="en-IN" i="1" dirty="0"/>
          </a:p>
        </p:txBody>
      </p:sp>
    </p:spTree>
    <p:extLst>
      <p:ext uri="{BB962C8B-B14F-4D97-AF65-F5344CB8AC3E}">
        <p14:creationId xmlns:p14="http://schemas.microsoft.com/office/powerpoint/2010/main" val="23247051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solidFill>
                  <a:schemeClr val="tx1"/>
                </a:solidFill>
              </a:rPr>
              <a:t>Effects of Paramyxoviruses</a:t>
            </a:r>
          </a:p>
        </p:txBody>
      </p:sp>
      <p:pic>
        <p:nvPicPr>
          <p:cNvPr id="12" name="Content Placeholder 11" descr="Illustration of paramyxoviruses invading and moving between cells.">
            <a:extLst>
              <a:ext uri="{FF2B5EF4-FFF2-40B4-BE49-F238E27FC236}">
                <a16:creationId xmlns:a16="http://schemas.microsoft.com/office/drawing/2014/main" id="{B6CA8CC5-C4EE-4EF6-B212-9DDFA5C63B59}"/>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t="4336" b="3123"/>
          <a:stretch/>
        </p:blipFill>
        <p:spPr>
          <a:xfrm>
            <a:off x="1165772" y="1276350"/>
            <a:ext cx="6812455" cy="4362450"/>
          </a:xfrm>
        </p:spPr>
      </p:pic>
      <p:sp>
        <p:nvSpPr>
          <p:cNvPr id="19" name="Text Placeholder 18">
            <a:extLst>
              <a:ext uri="{FF2B5EF4-FFF2-40B4-BE49-F238E27FC236}">
                <a16:creationId xmlns:a16="http://schemas.microsoft.com/office/drawing/2014/main" id="{B4F81E41-F5D0-4C54-8011-C7B06EC1BDDC}"/>
              </a:ext>
            </a:extLst>
          </p:cNvPr>
          <p:cNvSpPr>
            <a:spLocks noGrp="1"/>
          </p:cNvSpPr>
          <p:nvPr>
            <p:ph type="body" sz="quarter" idx="30"/>
          </p:nvPr>
        </p:nvSpPr>
        <p:spPr/>
        <p:txBody>
          <a:bodyPr/>
          <a:lstStyle/>
          <a:p>
            <a:r>
              <a:rPr lang="en-US" i="1" dirty="0"/>
              <a:t>(a) Source: Brian W. J. </a:t>
            </a:r>
            <a:r>
              <a:rPr lang="en-US" i="1" dirty="0" err="1"/>
              <a:t>Mahy</a:t>
            </a:r>
            <a:r>
              <a:rPr lang="en-US" i="1" dirty="0"/>
              <a:t>, BSc, MA, PhD, ScD, DSc/Centers for Disease Control</a:t>
            </a:r>
            <a:endParaRPr lang="en-GB" i="1" dirty="0"/>
          </a:p>
        </p:txBody>
      </p:sp>
      <p:sp>
        <p:nvSpPr>
          <p:cNvPr id="5" name="Text Placeholder 5">
            <a:extLst>
              <a:ext uri="{FF2B5EF4-FFF2-40B4-BE49-F238E27FC236}">
                <a16:creationId xmlns:a16="http://schemas.microsoft.com/office/drawing/2014/main" id="{96AC9D91-D4D9-49E0-A859-D0136CE9AF4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39658788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solidFill>
                  <a:schemeClr val="tx1"/>
                </a:solidFill>
              </a:rPr>
              <a:t>Mumps Disease Table</a:t>
            </a:r>
          </a:p>
        </p:txBody>
      </p:sp>
      <p:graphicFrame>
        <p:nvGraphicFramePr>
          <p:cNvPr id="7" name="Table Placeholder 4"/>
          <p:cNvGraphicFramePr>
            <a:graphicFrameLocks noGrp="1"/>
          </p:cNvGraphicFramePr>
          <p:nvPr>
            <p:ph sz="quarter" idx="11"/>
            <p:extLst>
              <p:ext uri="{D42A27DB-BD31-4B8C-83A1-F6EECF244321}">
                <p14:modId xmlns:p14="http://schemas.microsoft.com/office/powerpoint/2010/main" val="1722083887"/>
              </p:ext>
            </p:extLst>
          </p:nvPr>
        </p:nvGraphicFramePr>
        <p:xfrm>
          <a:off x="1300479" y="1301722"/>
          <a:ext cx="6543042" cy="4254555"/>
        </p:xfrm>
        <a:graphic>
          <a:graphicData uri="http://schemas.openxmlformats.org/drawingml/2006/table">
            <a:tbl>
              <a:tblPr firstRow="1" bandRow="1">
                <a:tableStyleId>{2D5ABB26-0587-4C30-8999-92F81FD0307C}</a:tableStyleId>
              </a:tblPr>
              <a:tblGrid>
                <a:gridCol w="3271521">
                  <a:extLst>
                    <a:ext uri="{9D8B030D-6E8A-4147-A177-3AD203B41FA5}">
                      <a16:colId xmlns:a16="http://schemas.microsoft.com/office/drawing/2014/main" val="20000"/>
                    </a:ext>
                  </a:extLst>
                </a:gridCol>
                <a:gridCol w="3271521">
                  <a:extLst>
                    <a:ext uri="{9D8B030D-6E8A-4147-A177-3AD203B41FA5}">
                      <a16:colId xmlns:a16="http://schemas.microsoft.com/office/drawing/2014/main" val="20001"/>
                    </a:ext>
                  </a:extLst>
                </a:gridCol>
              </a:tblGrid>
              <a:tr h="662539">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Mumps virus (genus </a:t>
                      </a:r>
                      <a:r>
                        <a:rPr lang="en-US" sz="1600" b="0" i="1" u="none" strike="noStrike" kern="1200" baseline="0" dirty="0">
                          <a:solidFill>
                            <a:schemeClr val="dk1"/>
                          </a:solidFill>
                          <a:latin typeface="+mn-lt"/>
                          <a:ea typeface="+mn-ea"/>
                          <a:cs typeface="+mn-cs"/>
                        </a:rPr>
                        <a:t>Paramyxovirus</a:t>
                      </a:r>
                      <a:r>
                        <a:rPr lang="en-US" sz="1600" b="0" i="0" u="none" strike="noStrike" kern="1200" baseline="0" dirty="0">
                          <a:solidFill>
                            <a:schemeClr val="dk1"/>
                          </a:solidFill>
                          <a:latin typeface="+mn-lt"/>
                          <a:ea typeface="+mn-ea"/>
                          <a:cs typeface="+mn-cs"/>
                        </a:rPr>
                        <a:t>) </a:t>
                      </a: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0"/>
                  </a:ext>
                </a:extLst>
              </a:tr>
              <a:tr h="648072">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Droplet contact</a:t>
                      </a: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1"/>
                  </a:ext>
                </a:extLst>
              </a:tr>
              <a:tr h="576064">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Spike-induced syncytium formation </a:t>
                      </a: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2"/>
                  </a:ext>
                </a:extLst>
              </a:tr>
              <a:tr h="296024">
                <a:tc>
                  <a:txBody>
                    <a:bodyPr/>
                    <a:lstStyle/>
                    <a:p>
                      <a:r>
                        <a:rPr lang="en-US" sz="1600" b="1" i="0" u="none" strike="noStrike" kern="1200" baseline="0" dirty="0">
                          <a:solidFill>
                            <a:schemeClr val="dk1"/>
                          </a:solidFill>
                          <a:latin typeface="+mn-lt"/>
                          <a:ea typeface="+mn-ea"/>
                          <a:cs typeface="+mn-cs"/>
                        </a:rPr>
                        <a:t>Culture/Diagnosis </a:t>
                      </a:r>
                      <a:endParaRPr lang="en-US" sz="1600" b="0" i="0" u="none" strike="noStrike" kern="1200" baseline="0" dirty="0">
                        <a:solidFill>
                          <a:schemeClr val="dk1"/>
                        </a:solidFill>
                        <a:latin typeface="+mn-lt"/>
                        <a:ea typeface="+mn-ea"/>
                        <a:cs typeface="+mn-cs"/>
                      </a:endParaRP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ELISA for Ab; PCR </a:t>
                      </a: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3"/>
                  </a:ext>
                </a:extLst>
              </a:tr>
              <a:tr h="362312">
                <a:tc>
                  <a:txBody>
                    <a:bodyPr/>
                    <a:lstStyle/>
                    <a:p>
                      <a:r>
                        <a:rPr lang="en-US" sz="1600" b="1" i="0" u="none" strike="noStrike" kern="1200" baseline="0" dirty="0">
                          <a:solidFill>
                            <a:schemeClr val="dk1"/>
                          </a:solidFill>
                          <a:latin typeface="+mn-lt"/>
                          <a:ea typeface="+mn-ea"/>
                          <a:cs typeface="+mn-cs"/>
                        </a:rPr>
                        <a:t>Prevention</a:t>
                      </a:r>
                      <a:endParaRPr lang="en-US" sz="1600" b="0" i="0" u="none" strike="noStrike" kern="1200" baseline="0" dirty="0">
                        <a:solidFill>
                          <a:schemeClr val="dk1"/>
                        </a:solidFill>
                        <a:latin typeface="+mn-lt"/>
                        <a:ea typeface="+mn-ea"/>
                        <a:cs typeface="+mn-cs"/>
                      </a:endParaRP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MMR live attenuated vaccine </a:t>
                      </a: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4"/>
                  </a:ext>
                </a:extLst>
              </a:tr>
              <a:tr h="356592">
                <a:tc>
                  <a:txBody>
                    <a:bodyPr/>
                    <a:lstStyle/>
                    <a:p>
                      <a:r>
                        <a:rPr lang="en-US" sz="1600" b="1" i="0" u="none" strike="noStrike" kern="1200" baseline="0" dirty="0">
                          <a:solidFill>
                            <a:schemeClr val="dk1"/>
                          </a:solidFill>
                          <a:latin typeface="+mn-lt"/>
                          <a:ea typeface="+mn-ea"/>
                          <a:cs typeface="+mn-cs"/>
                        </a:rPr>
                        <a:t>Treatment</a:t>
                      </a:r>
                      <a:endParaRPr lang="en-US" sz="1600" b="0" i="0" u="none" strike="noStrike" kern="1200" baseline="0" dirty="0">
                        <a:solidFill>
                          <a:schemeClr val="dk1"/>
                        </a:solidFill>
                        <a:latin typeface="+mn-lt"/>
                        <a:ea typeface="+mn-ea"/>
                        <a:cs typeface="+mn-cs"/>
                      </a:endParaRP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Supportive </a:t>
                      </a: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5"/>
                  </a:ext>
                </a:extLst>
              </a:tr>
              <a:tr h="775103">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United States: fluctuates between a few hundred cases a year and a few thousand; internationally: epidemic peaks every 2 to 5 years </a:t>
                      </a:r>
                    </a:p>
                  </a:txBody>
                  <a:tcPr marL="127838" marR="12783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60794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solidFill>
                  <a:schemeClr val="tx1"/>
                </a:solidFill>
              </a:rPr>
              <a:t>Gastritis and Gastric Ulcers</a:t>
            </a:r>
          </a:p>
        </p:txBody>
      </p:sp>
      <p:pic>
        <p:nvPicPr>
          <p:cNvPr id="8" name="Content Placeholder 7" descr="Photo of endoscopy view of a duodenal ulcer caused by Helicobacter.">
            <a:extLst>
              <a:ext uri="{FF2B5EF4-FFF2-40B4-BE49-F238E27FC236}">
                <a16:creationId xmlns:a16="http://schemas.microsoft.com/office/drawing/2014/main" id="{EBB421F1-1F08-42E2-8C6B-88215078D60A}"/>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7311" b="5693"/>
          <a:stretch/>
        </p:blipFill>
        <p:spPr>
          <a:xfrm>
            <a:off x="354141" y="1808634"/>
            <a:ext cx="3921645" cy="3888432"/>
          </a:xfrm>
        </p:spPr>
      </p:pic>
      <p:sp>
        <p:nvSpPr>
          <p:cNvPr id="3" name="Content Placeholder 2">
            <a:extLst>
              <a:ext uri="{FF2B5EF4-FFF2-40B4-BE49-F238E27FC236}">
                <a16:creationId xmlns:a16="http://schemas.microsoft.com/office/drawing/2014/main" id="{8E0AEFC1-1947-4E5E-8DC1-0AFA0BE00A2D}"/>
              </a:ext>
            </a:extLst>
          </p:cNvPr>
          <p:cNvSpPr>
            <a:spLocks noGrp="1"/>
          </p:cNvSpPr>
          <p:nvPr>
            <p:ph sz="quarter" idx="14"/>
          </p:nvPr>
        </p:nvSpPr>
        <p:spPr/>
        <p:txBody>
          <a:bodyPr/>
          <a:lstStyle/>
          <a:p>
            <a:pPr>
              <a:lnSpc>
                <a:spcPct val="90000"/>
              </a:lnSpc>
            </a:pPr>
            <a:r>
              <a:rPr lang="en-US" altLang="en-US" b="1" dirty="0">
                <a:latin typeface="Calibri" panose="020F0502020204030204" pitchFamily="34" charset="0"/>
              </a:rPr>
              <a:t>Gastritis:</a:t>
            </a:r>
            <a:r>
              <a:rPr lang="en-US" altLang="en-US" dirty="0">
                <a:latin typeface="Calibri" panose="020F0502020204030204" pitchFamily="34" charset="0"/>
              </a:rPr>
              <a:t> sharp or burning pain emanating from the abdomen</a:t>
            </a:r>
          </a:p>
          <a:p>
            <a:pPr>
              <a:lnSpc>
                <a:spcPct val="90000"/>
              </a:lnSpc>
            </a:pPr>
            <a:r>
              <a:rPr lang="en-US" altLang="en-US" b="1" dirty="0">
                <a:latin typeface="Calibri" panose="020F0502020204030204" pitchFamily="34" charset="0"/>
              </a:rPr>
              <a:t>Gastric or peptic ulcers: </a:t>
            </a:r>
            <a:r>
              <a:rPr lang="en-US" altLang="en-US" dirty="0">
                <a:latin typeface="Calibri" panose="020F0502020204030204" pitchFamily="34" charset="0"/>
              </a:rPr>
              <a:t>lesions in the mucosa of the stomach or uppermost portion of the small intestine</a:t>
            </a:r>
          </a:p>
          <a:p>
            <a:pPr>
              <a:lnSpc>
                <a:spcPct val="90000"/>
              </a:lnSpc>
            </a:pPr>
            <a:r>
              <a:rPr lang="en-US" altLang="en-US" b="1" dirty="0">
                <a:latin typeface="Calibri" panose="020F0502020204030204" pitchFamily="34" charset="0"/>
              </a:rPr>
              <a:t>Causative agent: </a:t>
            </a:r>
            <a:r>
              <a:rPr lang="en-US" altLang="en-US" i="1" dirty="0">
                <a:latin typeface="Calibri" panose="020F0502020204030204" pitchFamily="34" charset="0"/>
              </a:rPr>
              <a:t>Helicobacter pylori</a:t>
            </a:r>
          </a:p>
          <a:p>
            <a:pPr marL="342900" indent="-342900">
              <a:lnSpc>
                <a:spcPct val="90000"/>
              </a:lnSpc>
              <a:buFont typeface="Arial" panose="020B0604020202020204" pitchFamily="34" charset="0"/>
              <a:buChar char="•"/>
            </a:pPr>
            <a:r>
              <a:rPr lang="en-US" altLang="en-US" dirty="0">
                <a:latin typeface="Calibri" panose="020F0502020204030204" pitchFamily="34" charset="0"/>
              </a:rPr>
              <a:t>Infects ½ of the world’s population</a:t>
            </a:r>
          </a:p>
          <a:p>
            <a:pPr marL="342900" indent="-342900">
              <a:lnSpc>
                <a:spcPct val="90000"/>
              </a:lnSpc>
              <a:buFont typeface="Arial" panose="020B0604020202020204" pitchFamily="34" charset="0"/>
              <a:buChar char="•"/>
            </a:pPr>
            <a:r>
              <a:rPr lang="en-US" altLang="en-US" dirty="0">
                <a:latin typeface="Calibri" panose="020F0502020204030204" pitchFamily="34" charset="0"/>
              </a:rPr>
              <a:t>Best treatment is </a:t>
            </a:r>
            <a:r>
              <a:rPr lang="en-US" dirty="0"/>
              <a:t>clarithromycin </a:t>
            </a:r>
            <a:endParaRPr lang="en-US" altLang="en-US" dirty="0">
              <a:latin typeface="Calibri" panose="020F0502020204030204" pitchFamily="34" charset="0"/>
            </a:endParaRPr>
          </a:p>
          <a:p>
            <a:endParaRPr lang="en-IN" dirty="0"/>
          </a:p>
        </p:txBody>
      </p:sp>
      <p:sp>
        <p:nvSpPr>
          <p:cNvPr id="5" name="Text Placeholder 4">
            <a:extLst>
              <a:ext uri="{FF2B5EF4-FFF2-40B4-BE49-F238E27FC236}">
                <a16:creationId xmlns:a16="http://schemas.microsoft.com/office/drawing/2014/main" id="{2467B854-33A7-44AE-AF12-CBE0194B5542}"/>
              </a:ext>
            </a:extLst>
          </p:cNvPr>
          <p:cNvSpPr>
            <a:spLocks noGrp="1"/>
          </p:cNvSpPr>
          <p:nvPr>
            <p:ph type="body" sz="quarter" idx="30"/>
          </p:nvPr>
        </p:nvSpPr>
        <p:spPr/>
        <p:txBody>
          <a:bodyPr/>
          <a:lstStyle/>
          <a:p>
            <a:r>
              <a:rPr lang="en-US" i="1" dirty="0"/>
              <a:t>Image courtesy of Robert D. Fusco, MD, Three Rivers Endoscopy Center, Moon Township, PA www.gihealth.com </a:t>
            </a:r>
            <a:endParaRPr lang="en-IN" dirty="0"/>
          </a:p>
        </p:txBody>
      </p:sp>
    </p:spTree>
    <p:extLst>
      <p:ext uri="{BB962C8B-B14F-4D97-AF65-F5344CB8AC3E}">
        <p14:creationId xmlns:p14="http://schemas.microsoft.com/office/powerpoint/2010/main" val="924957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solidFill>
                  <a:schemeClr val="tx1"/>
                </a:solidFill>
              </a:rPr>
              <a:t>Gastritis and Gastric Ulcers Disease Table</a:t>
            </a:r>
          </a:p>
        </p:txBody>
      </p:sp>
      <p:graphicFrame>
        <p:nvGraphicFramePr>
          <p:cNvPr id="7" name="Table Placeholder 3"/>
          <p:cNvGraphicFramePr>
            <a:graphicFrameLocks noGrp="1"/>
          </p:cNvGraphicFramePr>
          <p:nvPr>
            <p:ph sz="quarter" idx="11"/>
            <p:extLst>
              <p:ext uri="{D42A27DB-BD31-4B8C-83A1-F6EECF244321}">
                <p14:modId xmlns:p14="http://schemas.microsoft.com/office/powerpoint/2010/main" val="1108019284"/>
              </p:ext>
            </p:extLst>
          </p:nvPr>
        </p:nvGraphicFramePr>
        <p:xfrm>
          <a:off x="1534505" y="1484811"/>
          <a:ext cx="6074990" cy="3888377"/>
        </p:xfrm>
        <a:graphic>
          <a:graphicData uri="http://schemas.openxmlformats.org/drawingml/2006/table">
            <a:tbl>
              <a:tblPr firstRow="1" bandRow="1">
                <a:tableStyleId>{2D5ABB26-0587-4C30-8999-92F81FD0307C}</a:tableStyleId>
              </a:tblPr>
              <a:tblGrid>
                <a:gridCol w="3122662">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tblGrid>
              <a:tr h="358727">
                <a:tc>
                  <a:txBody>
                    <a:bodyPr/>
                    <a:lstStyle/>
                    <a:p>
                      <a:r>
                        <a:rPr lang="en-US" sz="1600" b="1" u="none" strike="noStrike" kern="1200" baseline="0" dirty="0"/>
                        <a:t>Causative Organism(s)</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i="1" u="none" strike="noStrike" kern="1200" baseline="0" dirty="0"/>
                        <a:t>Helicobacter pylori </a:t>
                      </a:r>
                      <a:r>
                        <a:rPr lang="en-US" sz="1600" u="none" strike="noStrike" kern="1200" baseline="0" dirty="0"/>
                        <a:t>	</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627772">
                <a:tc>
                  <a:txBody>
                    <a:bodyPr/>
                    <a:lstStyle/>
                    <a:p>
                      <a:r>
                        <a:rPr lang="en-US" sz="1600" b="1" u="none" strike="noStrike" kern="1200" baseline="0" dirty="0"/>
                        <a:t>Common Modes of Transmission</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Oral-oral or oral-fecal route likely</a:t>
                      </a: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58727">
                <a:tc>
                  <a:txBody>
                    <a:bodyPr/>
                    <a:lstStyle/>
                    <a:p>
                      <a:r>
                        <a:rPr lang="en-US" sz="1600" b="1" u="none" strike="noStrike" kern="1200" baseline="0" dirty="0"/>
                        <a:t>Virulence Factors</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Adhesins, urease </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627772">
                <a:tc>
                  <a:txBody>
                    <a:bodyPr/>
                    <a:lstStyle/>
                    <a:p>
                      <a:r>
                        <a:rPr lang="en-US" sz="1600" b="1" u="none" strike="noStrike" kern="1200" baseline="0" dirty="0"/>
                        <a:t>Culture/Diagnosis </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u="none" strike="noStrike" kern="1200" baseline="0" dirty="0"/>
                        <a:t>Direct antigen test on stool; urea breath test </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58727">
                <a:tc>
                  <a:txBody>
                    <a:bodyPr/>
                    <a:lstStyle/>
                    <a:p>
                      <a:r>
                        <a:rPr lang="en-US" sz="1600" b="1" u="none" strike="noStrike" kern="1200" baseline="0" dirty="0"/>
                        <a:t>Prevention</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None</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390790">
                <a:tc>
                  <a:txBody>
                    <a:bodyPr/>
                    <a:lstStyle/>
                    <a:p>
                      <a:r>
                        <a:rPr lang="en-US" sz="1600" b="1" u="none" strike="noStrike" kern="1200" baseline="0" dirty="0"/>
                        <a:t>Treatment</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Clarithromycin</a:t>
                      </a:r>
                      <a:r>
                        <a:rPr lang="en-US" sz="1600" u="none" strike="noStrike" kern="1200" baseline="0" dirty="0"/>
                        <a:t>	</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1165862">
                <a:tc>
                  <a:txBody>
                    <a:bodyPr/>
                    <a:lstStyle/>
                    <a:p>
                      <a:r>
                        <a:rPr lang="en-US" sz="1600" b="1" u="none" strike="noStrike" kern="1200" baseline="0" dirty="0"/>
                        <a:t>Epidemiological Features </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United States: infection (not disease) rates at 35% of adults; internationally: infection rates at 50% </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68637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solidFill>
                  <a:schemeClr val="tx1"/>
                </a:solidFill>
              </a:rPr>
              <a:t>Acute Diarrhea </a:t>
            </a:r>
            <a:br>
              <a:rPr lang="en-US" dirty="0">
                <a:solidFill>
                  <a:schemeClr val="tx1"/>
                </a:solidFill>
              </a:rPr>
            </a:br>
            <a:r>
              <a:rPr lang="en-US" dirty="0">
                <a:solidFill>
                  <a:schemeClr val="tx1"/>
                </a:solidFill>
              </a:rPr>
              <a:t>(With or Without Vomiting)</a:t>
            </a:r>
          </a:p>
        </p:txBody>
      </p:sp>
      <mc:AlternateContent xmlns:mc="http://schemas.openxmlformats.org/markup-compatibility/2006" xmlns:a14="http://schemas.microsoft.com/office/drawing/2010/main">
        <mc:Choice Requires="a14">
          <p:sp>
            <p:nvSpPr>
              <p:cNvPr id="37891" name="Content Placeholder 2"/>
              <p:cNvSpPr>
                <a:spLocks noGrp="1"/>
              </p:cNvSpPr>
              <p:nvPr>
                <p:ph sz="quarter" idx="11"/>
              </p:nvPr>
            </p:nvSpPr>
            <p:spPr/>
            <p:txBody>
              <a:bodyPr/>
              <a:lstStyle/>
              <a:p>
                <a:pPr marL="0" indent="0" eaLnBrk="1" hangingPunct="1">
                  <a:lnSpc>
                    <a:spcPct val="90000"/>
                  </a:lnSpc>
                  <a:buNone/>
                </a:pPr>
                <a:r>
                  <a:rPr lang="en-US" altLang="en-US" dirty="0"/>
                  <a:t>Diarrhea: </a:t>
                </a:r>
              </a:p>
              <a:p>
                <a:pPr marL="342900" indent="-342900">
                  <a:lnSpc>
                    <a:spcPct val="90000"/>
                  </a:lnSpc>
                  <a:buFont typeface="Arial" panose="020B0604020202020204" pitchFamily="34" charset="0"/>
                  <a:buChar char="•"/>
                </a:pPr>
                <a:r>
                  <a:rPr lang="en-US" altLang="en-US" dirty="0"/>
                  <a:t>Defined as three or more loose stools in a 24-hour period</a:t>
                </a:r>
              </a:p>
              <a:p>
                <a:pPr marL="342900" indent="-342900">
                  <a:lnSpc>
                    <a:spcPct val="90000"/>
                  </a:lnSpc>
                  <a:buFont typeface="Arial" panose="020B0604020202020204" pitchFamily="34" charset="0"/>
                  <a:buChar char="•"/>
                </a:pPr>
                <a:r>
                  <a:rPr lang="en-US" altLang="en-US" dirty="0"/>
                  <a:t>United States: average of 1.2 to 1.9 cases per person per year</a:t>
                </a:r>
              </a:p>
              <a:p>
                <a:pPr marL="706438" lvl="1">
                  <a:lnSpc>
                    <a:spcPct val="90000"/>
                  </a:lnSpc>
                </a:pPr>
                <a14:m>
                  <m:oMath xmlns:m="http://schemas.openxmlformats.org/officeDocument/2006/math">
                    <m:f>
                      <m:fPr>
                        <m:type m:val="skw"/>
                        <m:ctrlPr>
                          <a:rPr lang="en-IN"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a14:m>
                <a:r>
                  <a:rPr lang="en-US" altLang="en-US" dirty="0"/>
                  <a:t> transmitted by contaminated food</a:t>
                </a:r>
              </a:p>
              <a:p>
                <a:pPr marL="342900" indent="-342900">
                  <a:lnSpc>
                    <a:spcPct val="90000"/>
                  </a:lnSpc>
                  <a:buFont typeface="Arial" panose="020B0604020202020204" pitchFamily="34" charset="0"/>
                  <a:buChar char="•"/>
                </a:pPr>
                <a:r>
                  <a:rPr lang="en-US" altLang="en-US" dirty="0"/>
                  <a:t>In tropical countries, children experience more than 10 episodes per year</a:t>
                </a:r>
              </a:p>
              <a:p>
                <a:pPr marL="342900" indent="-342900">
                  <a:lnSpc>
                    <a:spcPct val="90000"/>
                  </a:lnSpc>
                  <a:buFont typeface="Arial" panose="020B0604020202020204" pitchFamily="34" charset="0"/>
                  <a:buChar char="•"/>
                </a:pPr>
                <a:r>
                  <a:rPr lang="en-US" altLang="en-US" dirty="0"/>
                  <a:t>More than 700,000 children die from diarrhea per year, mostly in developing countries</a:t>
                </a:r>
              </a:p>
            </p:txBody>
          </p:sp>
        </mc:Choice>
        <mc:Fallback xmlns="">
          <p:sp>
            <p:nvSpPr>
              <p:cNvPr id="37891" name="Content Placeholder 2"/>
              <p:cNvSpPr>
                <a:spLocks noGrp="1" noRot="1" noChangeAspect="1" noMove="1" noResize="1" noEditPoints="1" noAdjustHandles="1" noChangeArrowheads="1" noChangeShapeType="1" noTextEdit="1"/>
              </p:cNvSpPr>
              <p:nvPr>
                <p:ph sz="quarter" idx="11"/>
              </p:nvPr>
            </p:nvSpPr>
            <p:spPr>
              <a:blipFill>
                <a:blip r:embed="rId2"/>
                <a:stretch>
                  <a:fillRect l="-1081" t="-1593"/>
                </a:stretch>
              </a:blipFill>
            </p:spPr>
            <p:txBody>
              <a:bodyPr/>
              <a:lstStyle/>
              <a:p>
                <a:r>
                  <a:rPr lang="en-IN">
                    <a:noFill/>
                  </a:rPr>
                  <a:t> </a:t>
                </a:r>
              </a:p>
            </p:txBody>
          </p:sp>
        </mc:Fallback>
      </mc:AlternateContent>
    </p:spTree>
    <p:extLst>
      <p:ext uri="{BB962C8B-B14F-4D97-AF65-F5344CB8AC3E}">
        <p14:creationId xmlns:p14="http://schemas.microsoft.com/office/powerpoint/2010/main" val="1600569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solidFill>
                  <a:schemeClr val="tx1"/>
                </a:solidFill>
              </a:rPr>
              <a:t>The Most Common and the Most Deadly</a:t>
            </a:r>
            <a:br>
              <a:rPr lang="en-US" dirty="0">
                <a:solidFill>
                  <a:schemeClr val="tx1"/>
                </a:solidFill>
              </a:rPr>
            </a:br>
            <a:r>
              <a:rPr lang="en-US" dirty="0">
                <a:solidFill>
                  <a:schemeClr val="tx1"/>
                </a:solidFill>
              </a:rPr>
              <a:t>Causes of Foodborne Illness in the U.S.</a:t>
            </a:r>
          </a:p>
        </p:txBody>
      </p:sp>
      <p:pic>
        <p:nvPicPr>
          <p:cNvPr id="9" name="Content Placeholder 8">
            <a:extLst>
              <a:ext uri="{FF2B5EF4-FFF2-40B4-BE49-F238E27FC236}">
                <a16:creationId xmlns:a16="http://schemas.microsoft.com/office/drawing/2014/main" id="{A556A5C6-612F-4D96-B5E9-3C99D6293F3B}"/>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t="4193" b="1774"/>
          <a:stretch/>
        </p:blipFill>
        <p:spPr>
          <a:xfrm>
            <a:off x="2795691" y="1301651"/>
            <a:ext cx="3552617" cy="5064715"/>
          </a:xfrm>
        </p:spPr>
      </p:pic>
      <p:sp>
        <p:nvSpPr>
          <p:cNvPr id="7" name="Text Placeholder 6">
            <a:extLst>
              <a:ext uri="{FF2B5EF4-FFF2-40B4-BE49-F238E27FC236}">
                <a16:creationId xmlns:a16="http://schemas.microsoft.com/office/drawing/2014/main" id="{6128289F-D621-4731-8FFF-F12218A864A8}"/>
              </a:ext>
            </a:extLst>
          </p:cNvPr>
          <p:cNvSpPr>
            <a:spLocks noGrp="1"/>
          </p:cNvSpPr>
          <p:nvPr>
            <p:ph type="body" sz="quarter" idx="30"/>
          </p:nvPr>
        </p:nvSpPr>
        <p:spPr/>
        <p:txBody>
          <a:bodyPr/>
          <a:lstStyle/>
          <a:p>
            <a:r>
              <a:rPr lang="en-IN" i="1" dirty="0"/>
              <a:t>Source: CDC</a:t>
            </a:r>
            <a:endParaRPr lang="en-IN" dirty="0"/>
          </a:p>
        </p:txBody>
      </p:sp>
    </p:spTree>
    <p:extLst>
      <p:ext uri="{BB962C8B-B14F-4D97-AF65-F5344CB8AC3E}">
        <p14:creationId xmlns:p14="http://schemas.microsoft.com/office/powerpoint/2010/main" val="1948498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i="1" dirty="0">
                <a:solidFill>
                  <a:schemeClr val="tx1"/>
                </a:solidFill>
              </a:rPr>
              <a:t>Salmonella</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cs typeface="+mn-cs"/>
                  </a:rPr>
                  <a:t>H, O, and K antigens are used to identify gram-negative enterics:</a:t>
                </a:r>
              </a:p>
              <a:p>
                <a:pPr marL="342900" indent="-342900">
                  <a:spcBef>
                    <a:spcPts val="600"/>
                  </a:spcBef>
                  <a:spcAft>
                    <a:spcPts val="600"/>
                  </a:spcAft>
                  <a:buFont typeface="Arial" panose="020B0604020202020204" pitchFamily="34" charset="0"/>
                  <a:buChar char="•"/>
                  <a:defRPr/>
                </a:pPr>
                <a:r>
                  <a:rPr lang="en-US" dirty="0">
                    <a:ea typeface="+mn-ea"/>
                  </a:rPr>
                  <a:t>H: flagellar antigen</a:t>
                </a:r>
              </a:p>
              <a:p>
                <a:pPr marL="342900" indent="-342900">
                  <a:spcBef>
                    <a:spcPts val="600"/>
                  </a:spcBef>
                  <a:spcAft>
                    <a:spcPts val="600"/>
                  </a:spcAft>
                  <a:buFont typeface="Arial" panose="020B0604020202020204" pitchFamily="34" charset="0"/>
                  <a:buChar char="•"/>
                  <a:defRPr/>
                </a:pPr>
                <a:r>
                  <a:rPr lang="en-US" dirty="0">
                    <a:ea typeface="+mn-ea"/>
                  </a:rPr>
                  <a:t>K: capsular antigen</a:t>
                </a:r>
              </a:p>
              <a:p>
                <a:pPr marL="342900" indent="-342900">
                  <a:spcBef>
                    <a:spcPts val="600"/>
                  </a:spcBef>
                  <a:spcAft>
                    <a:spcPts val="600"/>
                  </a:spcAft>
                  <a:buFont typeface="Arial" panose="020B0604020202020204" pitchFamily="34" charset="0"/>
                  <a:buChar char="•"/>
                  <a:defRPr/>
                </a:pPr>
                <a:r>
                  <a:rPr lang="en-US" dirty="0">
                    <a:ea typeface="+mn-ea"/>
                  </a:rPr>
                  <a:t>O: cell wall antigen</a:t>
                </a:r>
              </a:p>
              <a:p>
                <a:pPr marL="0" indent="0">
                  <a:spcBef>
                    <a:spcPts val="600"/>
                  </a:spcBef>
                  <a:spcAft>
                    <a:spcPts val="600"/>
                  </a:spcAft>
                  <a:buNone/>
                  <a:defRPr/>
                </a:pPr>
                <a:r>
                  <a:rPr lang="en-US" dirty="0">
                    <a:ea typeface="+mn-ea"/>
                    <a:cs typeface="+mn-cs"/>
                  </a:rPr>
                  <a:t>Ferment glucose with acid and gas production</a:t>
                </a:r>
              </a:p>
              <a:p>
                <a:pPr marL="342900" indent="-342900">
                  <a:spcBef>
                    <a:spcPts val="600"/>
                  </a:spcBef>
                  <a:spcAft>
                    <a:spcPts val="600"/>
                  </a:spcAft>
                  <a:buFont typeface="Arial" panose="020B0604020202020204" pitchFamily="34" charset="0"/>
                  <a:buChar char="•"/>
                  <a:defRPr/>
                </a:pPr>
                <a:r>
                  <a:rPr lang="en-US" dirty="0">
                    <a:ea typeface="+mn-ea"/>
                  </a:rPr>
                  <a:t>Produce </a:t>
                </a:r>
                <a14:m>
                  <m:oMath xmlns:m="http://schemas.openxmlformats.org/officeDocument/2006/math">
                    <m:sSub>
                      <m:sSubPr>
                        <m:ctrlPr>
                          <a:rPr lang="en-US" i="1" smtClean="0">
                            <a:latin typeface="Cambria Math" panose="02040503050406030204" pitchFamily="18" charset="0"/>
                            <a:ea typeface="+mn-ea"/>
                          </a:rPr>
                        </m:ctrlPr>
                      </m:sSubPr>
                      <m:e>
                        <m:r>
                          <m:rPr>
                            <m:sty m:val="p"/>
                          </m:rPr>
                          <a:rPr lang="en-GB" b="0" i="0" smtClean="0">
                            <a:latin typeface="Cambria Math" panose="02040503050406030204" pitchFamily="18" charset="0"/>
                            <a:ea typeface="+mn-ea"/>
                          </a:rPr>
                          <m:t>H</m:t>
                        </m:r>
                      </m:e>
                      <m:sub>
                        <m:r>
                          <a:rPr lang="en-GB" b="0" i="0" smtClean="0">
                            <a:latin typeface="Cambria Math" panose="02040503050406030204" pitchFamily="18" charset="0"/>
                            <a:ea typeface="+mn-ea"/>
                          </a:rPr>
                          <m:t>2</m:t>
                        </m:r>
                      </m:sub>
                    </m:sSub>
                    <m:r>
                      <m:rPr>
                        <m:sty m:val="p"/>
                      </m:rPr>
                      <a:rPr lang="en-GB" b="0" i="0" smtClean="0">
                        <a:latin typeface="Cambria Math" panose="02040503050406030204" pitchFamily="18" charset="0"/>
                        <a:ea typeface="+mn-ea"/>
                      </a:rPr>
                      <m:t>S</m:t>
                    </m:r>
                  </m:oMath>
                </a14:m>
                <a:r>
                  <a:rPr lang="en-US" dirty="0">
                    <a:ea typeface="+mn-ea"/>
                  </a:rPr>
                  <a:t> but not urease</a:t>
                </a:r>
              </a:p>
              <a:p>
                <a:pPr marL="342900" indent="-342900">
                  <a:spcBef>
                    <a:spcPts val="600"/>
                  </a:spcBef>
                  <a:spcAft>
                    <a:spcPts val="600"/>
                  </a:spcAft>
                  <a:buFont typeface="Arial" panose="020B0604020202020204" pitchFamily="34" charset="0"/>
                  <a:buChar char="•"/>
                  <a:defRPr/>
                </a:pPr>
                <a:r>
                  <a:rPr lang="en-US" dirty="0">
                    <a:ea typeface="+mn-ea"/>
                  </a:rPr>
                  <a:t>Grow readily on lab media and survive inhospitable environments</a:t>
                </a:r>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blipFill>
                <a:blip r:embed="rId2"/>
                <a:stretch>
                  <a:fillRect l="-1081" t="-858"/>
                </a:stretch>
              </a:blipFill>
            </p:spPr>
            <p:txBody>
              <a:bodyPr/>
              <a:lstStyle/>
              <a:p>
                <a:r>
                  <a:rPr lang="en-IN">
                    <a:noFill/>
                  </a:rPr>
                  <a:t> </a:t>
                </a:r>
              </a:p>
            </p:txBody>
          </p:sp>
        </mc:Fallback>
      </mc:AlternateContent>
    </p:spTree>
    <p:extLst>
      <p:ext uri="{BB962C8B-B14F-4D97-AF65-F5344CB8AC3E}">
        <p14:creationId xmlns:p14="http://schemas.microsoft.com/office/powerpoint/2010/main" val="32864320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i="1" dirty="0">
                <a:solidFill>
                  <a:schemeClr val="tx1"/>
                </a:solidFill>
              </a:rPr>
              <a:t>Salmonella</a:t>
            </a:r>
            <a:r>
              <a:rPr lang="en-US" altLang="en-US" dirty="0">
                <a:solidFill>
                  <a:schemeClr val="tx1"/>
                </a:solidFill>
              </a:rPr>
              <a:t> Signs and Symptoms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p:txBody>
              <a:bodyPr rtlCol="0">
                <a:normAutofit/>
              </a:bodyPr>
              <a:lstStyle/>
              <a:p>
                <a:pPr marL="0" indent="0">
                  <a:spcBef>
                    <a:spcPts val="600"/>
                  </a:spcBef>
                  <a:spcAft>
                    <a:spcPts val="0"/>
                  </a:spcAft>
                  <a:buNone/>
                  <a:defRPr/>
                </a:pPr>
                <a:r>
                  <a:rPr lang="en-US" sz="2800" dirty="0">
                    <a:ea typeface="+mn-ea"/>
                    <a:cs typeface="+mn-cs"/>
                  </a:rPr>
                  <a:t>Signs and symptoms:</a:t>
                </a:r>
              </a:p>
              <a:p>
                <a:pPr marL="342900" indent="-342900">
                  <a:spcBef>
                    <a:spcPts val="600"/>
                  </a:spcBef>
                  <a:spcAft>
                    <a:spcPts val="0"/>
                  </a:spcAft>
                  <a:buFont typeface="Arial" panose="020B0604020202020204" pitchFamily="34" charset="0"/>
                  <a:buChar char="•"/>
                  <a:defRPr/>
                </a:pPr>
                <a:r>
                  <a:rPr lang="en-US" dirty="0">
                    <a:ea typeface="+mn-ea"/>
                  </a:rPr>
                  <a:t>1 million cases and 400 deaths a year due to </a:t>
                </a:r>
                <a:r>
                  <a:rPr lang="en-US" i="1" dirty="0">
                    <a:ea typeface="+mn-ea"/>
                  </a:rPr>
                  <a:t>Salmonella</a:t>
                </a:r>
              </a:p>
              <a:p>
                <a:pPr marL="342900" indent="-342900">
                  <a:spcBef>
                    <a:spcPts val="600"/>
                  </a:spcBef>
                  <a:spcAft>
                    <a:spcPts val="0"/>
                  </a:spcAft>
                  <a:buFont typeface="Arial" panose="020B0604020202020204" pitchFamily="34" charset="0"/>
                  <a:buChar char="•"/>
                  <a:defRPr/>
                </a:pPr>
                <a:r>
                  <a:rPr lang="en-US" dirty="0">
                    <a:ea typeface="+mn-ea"/>
                  </a:rPr>
                  <a:t>Enteric fever or gastroenteritis: can range from mild diarrhea to fever and septicemia</a:t>
                </a:r>
              </a:p>
              <a:p>
                <a:pPr marL="342900" indent="-342900">
                  <a:spcBef>
                    <a:spcPts val="600"/>
                  </a:spcBef>
                  <a:spcAft>
                    <a:spcPts val="0"/>
                  </a:spcAft>
                  <a:buFont typeface="Arial" panose="020B0604020202020204" pitchFamily="34" charset="0"/>
                  <a:buChar char="•"/>
                  <a:defRPr/>
                </a:pPr>
                <a:r>
                  <a:rPr lang="en-US" dirty="0">
                    <a:ea typeface="+mn-ea"/>
                  </a:rPr>
                  <a:t>Typhoid fever: progressive, invasive infection that eventually leads to septicemia characterized by fever, diarrhea, and abdominal pain</a:t>
                </a:r>
              </a:p>
              <a:p>
                <a:pPr marL="0" indent="0">
                  <a:spcBef>
                    <a:spcPts val="600"/>
                  </a:spcBef>
                  <a:spcAft>
                    <a:spcPts val="0"/>
                  </a:spcAft>
                  <a:buNone/>
                  <a:defRPr/>
                </a:pPr>
                <a:r>
                  <a:rPr lang="en-US" sz="2800" dirty="0"/>
                  <a:t>Ability to cause disease is dependent on its ability to adhere to gut mucosa</a:t>
                </a:r>
              </a:p>
              <a:p>
                <a:pPr marL="342900" indent="-342900">
                  <a:spcBef>
                    <a:spcPts val="600"/>
                  </a:spcBef>
                  <a:spcAft>
                    <a:spcPts val="0"/>
                  </a:spcAft>
                  <a:buFont typeface="Arial" panose="020B0604020202020204" pitchFamily="34" charset="0"/>
                  <a:buChar char="•"/>
                  <a:defRPr/>
                </a:pPr>
                <a:r>
                  <a:rPr lang="en-US" dirty="0"/>
                  <a:t>Has a high </a:t>
                </a:r>
                <a14:m>
                  <m:oMath xmlns:m="http://schemas.openxmlformats.org/officeDocument/2006/math">
                    <m:sSub>
                      <m:sSubPr>
                        <m:ctrlPr>
                          <a:rPr lang="en-US" i="1">
                            <a:latin typeface="Cambria Math" panose="02040503050406030204" pitchFamily="18" charset="0"/>
                          </a:rPr>
                        </m:ctrlPr>
                      </m:sSubPr>
                      <m:e>
                        <m:r>
                          <m:rPr>
                            <m:sty m:val="p"/>
                          </m:rPr>
                          <a:rPr lang="en-GB">
                            <a:latin typeface="Cambria Math" panose="02040503050406030204" pitchFamily="18" charset="0"/>
                          </a:rPr>
                          <m:t>ID</m:t>
                        </m:r>
                      </m:e>
                      <m:sub>
                        <m:r>
                          <a:rPr lang="en-GB" i="1">
                            <a:latin typeface="Cambria Math" panose="02040503050406030204" pitchFamily="18" charset="0"/>
                          </a:rPr>
                          <m:t>50</m:t>
                        </m:r>
                      </m:sub>
                    </m:sSub>
                  </m:oMath>
                </a14:m>
                <a:endParaRPr lang="en-US" baseline="-250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blipFill>
                <a:blip r:embed="rId2"/>
                <a:stretch>
                  <a:fillRect l="-1441" t="-1225" r="-1945"/>
                </a:stretch>
              </a:blipFill>
            </p:spPr>
            <p:txBody>
              <a:bodyPr/>
              <a:lstStyle/>
              <a:p>
                <a:r>
                  <a:rPr lang="en-IN">
                    <a:noFill/>
                  </a:rPr>
                  <a:t> </a:t>
                </a:r>
              </a:p>
            </p:txBody>
          </p:sp>
        </mc:Fallback>
      </mc:AlternateContent>
    </p:spTree>
    <p:extLst>
      <p:ext uri="{BB962C8B-B14F-4D97-AF65-F5344CB8AC3E}">
        <p14:creationId xmlns:p14="http://schemas.microsoft.com/office/powerpoint/2010/main" val="2463437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defTabSz="914400"/>
            <a:r>
              <a:rPr lang="en-US" altLang="en-US" sz="2400" b="1" dirty="0">
                <a:solidFill>
                  <a:schemeClr val="tx1"/>
                </a:solidFill>
              </a:rPr>
              <a:t>The Gastrointestinal Tract</a:t>
            </a:r>
          </a:p>
        </p:txBody>
      </p:sp>
      <p:sp>
        <p:nvSpPr>
          <p:cNvPr id="6147" name="Content Placeholder 2"/>
          <p:cNvSpPr>
            <a:spLocks noGrp="1"/>
          </p:cNvSpPr>
          <p:nvPr>
            <p:ph sz="quarter" idx="11"/>
          </p:nvPr>
        </p:nvSpPr>
        <p:spPr>
          <a:xfrm>
            <a:off x="342900" y="1276709"/>
            <a:ext cx="4432554" cy="4168515"/>
          </a:xfrm>
        </p:spPr>
        <p:txBody>
          <a:bodyPr/>
          <a:lstStyle/>
          <a:p>
            <a:pPr eaLnBrk="1" hangingPunct="1"/>
            <a:r>
              <a:rPr lang="en-US" altLang="en-US" sz="2600" b="1" dirty="0"/>
              <a:t>Eight main segments: </a:t>
            </a:r>
            <a:r>
              <a:rPr lang="en-US" altLang="en-US" sz="2600" dirty="0"/>
              <a:t>mouth, pharynx, esophagus, stomach, small intestine, large intestine, rectum, anus</a:t>
            </a:r>
          </a:p>
          <a:p>
            <a:pPr eaLnBrk="1" hangingPunct="1">
              <a:spcAft>
                <a:spcPts val="1500"/>
              </a:spcAft>
            </a:pPr>
            <a:r>
              <a:rPr lang="en-US" altLang="en-US" sz="2600" b="1" dirty="0"/>
              <a:t>Four accessory organs: </a:t>
            </a:r>
            <a:r>
              <a:rPr lang="en-US" altLang="en-US" sz="2600" dirty="0"/>
              <a:t>salivary glands, liver, gallbladder, pancreas</a:t>
            </a:r>
          </a:p>
        </p:txBody>
      </p:sp>
      <p:pic>
        <p:nvPicPr>
          <p:cNvPr id="23" name="Content Placeholder 22" descr="Illustration of the major organs of the digestive system.">
            <a:extLst>
              <a:ext uri="{FF2B5EF4-FFF2-40B4-BE49-F238E27FC236}">
                <a16:creationId xmlns:a16="http://schemas.microsoft.com/office/drawing/2014/main" id="{4283B7C2-DA06-40EF-9E70-6ACBD54BB648}"/>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4363"/>
          <a:stretch/>
        </p:blipFill>
        <p:spPr>
          <a:xfrm>
            <a:off x="5004048" y="1104812"/>
            <a:ext cx="4025645" cy="5193391"/>
          </a:xfrm>
        </p:spPr>
      </p:pic>
      <p:sp>
        <p:nvSpPr>
          <p:cNvPr id="5" name="Text Placeholder 5">
            <a:extLst>
              <a:ext uri="{FF2B5EF4-FFF2-40B4-BE49-F238E27FC236}">
                <a16:creationId xmlns:a16="http://schemas.microsoft.com/office/drawing/2014/main" id="{1E047088-65DD-46D6-ADA3-70B50ABFA33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3825638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i="1" dirty="0">
                <a:solidFill>
                  <a:schemeClr val="tx1"/>
                </a:solidFill>
              </a:rPr>
              <a:t>Shigella</a:t>
            </a:r>
          </a:p>
        </p:txBody>
      </p:sp>
      <p:sp>
        <p:nvSpPr>
          <p:cNvPr id="43011" name="Content Placeholder 2"/>
          <p:cNvSpPr>
            <a:spLocks noGrp="1"/>
          </p:cNvSpPr>
          <p:nvPr>
            <p:ph sz="quarter" idx="11"/>
          </p:nvPr>
        </p:nvSpPr>
        <p:spPr/>
        <p:txBody>
          <a:bodyPr/>
          <a:lstStyle/>
          <a:p>
            <a:pPr marL="0" indent="0" eaLnBrk="1" hangingPunct="1">
              <a:lnSpc>
                <a:spcPct val="90000"/>
              </a:lnSpc>
              <a:spcBef>
                <a:spcPts val="600"/>
              </a:spcBef>
              <a:buNone/>
            </a:pPr>
            <a:r>
              <a:rPr lang="en-US" altLang="en-US" dirty="0"/>
              <a:t>Gram-negative, straight rods, nonmotile, and non-endospore-forming</a:t>
            </a:r>
          </a:p>
          <a:p>
            <a:pPr marL="342900" indent="-342900">
              <a:lnSpc>
                <a:spcPct val="90000"/>
              </a:lnSpc>
              <a:spcBef>
                <a:spcPts val="600"/>
              </a:spcBef>
              <a:buFont typeface="Arial" panose="020B0604020202020204" pitchFamily="34" charset="0"/>
              <a:buChar char="•"/>
            </a:pPr>
            <a:r>
              <a:rPr lang="en-US" altLang="en-US" i="1" dirty="0" err="1"/>
              <a:t>Shigella</a:t>
            </a:r>
            <a:r>
              <a:rPr lang="en-US" altLang="en-US" i="1" dirty="0"/>
              <a:t> </a:t>
            </a:r>
            <a:r>
              <a:rPr lang="en-US" altLang="en-US" i="1" dirty="0" err="1"/>
              <a:t>dysenteriae</a:t>
            </a:r>
            <a:r>
              <a:rPr lang="en-US" altLang="en-US" dirty="0"/>
              <a:t>: most severe form; uncommon in the United States and occurs primarily in the Eastern Hemisphere</a:t>
            </a:r>
          </a:p>
          <a:p>
            <a:pPr marL="0" indent="0" eaLnBrk="1" hangingPunct="1">
              <a:lnSpc>
                <a:spcPct val="90000"/>
              </a:lnSpc>
              <a:spcBef>
                <a:spcPts val="600"/>
              </a:spcBef>
              <a:buNone/>
            </a:pPr>
            <a:r>
              <a:rPr lang="en-US" altLang="en-US" dirty="0"/>
              <a:t>Symptoms:</a:t>
            </a:r>
          </a:p>
          <a:p>
            <a:pPr marL="342900" indent="-342900">
              <a:lnSpc>
                <a:spcPct val="90000"/>
              </a:lnSpc>
              <a:spcBef>
                <a:spcPts val="600"/>
              </a:spcBef>
              <a:buFont typeface="Arial" panose="020B0604020202020204" pitchFamily="34" charset="0"/>
              <a:buChar char="•"/>
            </a:pPr>
            <a:r>
              <a:rPr lang="en-US" altLang="en-US" dirty="0"/>
              <a:t>Frequent, watery stools, fever, and intense abdominal pain</a:t>
            </a:r>
          </a:p>
          <a:p>
            <a:pPr marL="342900" indent="-342900">
              <a:lnSpc>
                <a:spcPct val="90000"/>
              </a:lnSpc>
              <a:spcBef>
                <a:spcPts val="600"/>
              </a:spcBef>
              <a:buFont typeface="Arial" panose="020B0604020202020204" pitchFamily="34" charset="0"/>
              <a:buChar char="•"/>
            </a:pPr>
            <a:r>
              <a:rPr lang="en-US" altLang="en-US" dirty="0"/>
              <a:t>Nausea and vomiting are common</a:t>
            </a:r>
          </a:p>
          <a:p>
            <a:pPr marL="342900" indent="-342900">
              <a:lnSpc>
                <a:spcPct val="90000"/>
              </a:lnSpc>
              <a:spcBef>
                <a:spcPts val="600"/>
              </a:spcBef>
              <a:buFont typeface="Arial" panose="020B0604020202020204" pitchFamily="34" charset="0"/>
              <a:buChar char="•"/>
            </a:pPr>
            <a:r>
              <a:rPr lang="en-US" altLang="en-US" b="1" dirty="0"/>
              <a:t>Dysentery: </a:t>
            </a:r>
            <a:r>
              <a:rPr lang="en-US" altLang="en-US" dirty="0"/>
              <a:t>diarrhea containing blood</a:t>
            </a:r>
            <a:endParaRPr lang="en-US" altLang="en-US" b="1" dirty="0"/>
          </a:p>
        </p:txBody>
      </p:sp>
    </p:spTree>
    <p:extLst>
      <p:ext uri="{BB962C8B-B14F-4D97-AF65-F5344CB8AC3E}">
        <p14:creationId xmlns:p14="http://schemas.microsoft.com/office/powerpoint/2010/main" val="1968771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i="1" dirty="0">
                <a:solidFill>
                  <a:schemeClr val="tx1"/>
                </a:solidFill>
              </a:rPr>
              <a:t>Shigella </a:t>
            </a:r>
            <a:r>
              <a:rPr lang="en-US" altLang="en-US" dirty="0">
                <a:solidFill>
                  <a:schemeClr val="tx1"/>
                </a:solidFill>
              </a:rPr>
              <a:t>Pathogenesis and Virulence Factors</a:t>
            </a:r>
          </a:p>
        </p:txBody>
      </p:sp>
      <p:sp>
        <p:nvSpPr>
          <p:cNvPr id="3" name="Content Placeholder 2"/>
          <p:cNvSpPr>
            <a:spLocks noGrp="1"/>
          </p:cNvSpPr>
          <p:nvPr>
            <p:ph sz="quarter" idx="11"/>
          </p:nvPr>
        </p:nvSpPr>
        <p:spPr/>
        <p:txBody>
          <a:bodyPr rtlCol="0">
            <a:normAutofit/>
          </a:bodyPr>
          <a:lstStyle/>
          <a:p>
            <a:pPr>
              <a:spcBef>
                <a:spcPts val="600"/>
              </a:spcBef>
              <a:spcAft>
                <a:spcPts val="600"/>
              </a:spcAft>
              <a:defRPr/>
            </a:pPr>
            <a:r>
              <a:rPr lang="en-US" sz="2600" dirty="0">
                <a:ea typeface="+mn-ea"/>
              </a:rPr>
              <a:t>Invades the villus cells of the large intestine, but does not perforate the intestine or invade the blood</a:t>
            </a:r>
          </a:p>
          <a:p>
            <a:pPr>
              <a:spcBef>
                <a:spcPts val="600"/>
              </a:spcBef>
              <a:spcAft>
                <a:spcPts val="600"/>
              </a:spcAft>
              <a:defRPr/>
            </a:pPr>
            <a:r>
              <a:rPr lang="en-US" sz="2600" dirty="0">
                <a:ea typeface="+mn-ea"/>
              </a:rPr>
              <a:t>Release of endotoxin causes fever</a:t>
            </a:r>
          </a:p>
          <a:p>
            <a:pPr>
              <a:spcBef>
                <a:spcPts val="600"/>
              </a:spcBef>
              <a:spcAft>
                <a:spcPts val="600"/>
              </a:spcAft>
              <a:defRPr/>
            </a:pPr>
            <a:r>
              <a:rPr lang="en-US" sz="2600" b="1" dirty="0">
                <a:ea typeface="+mn-ea"/>
              </a:rPr>
              <a:t>Enterotoxin:</a:t>
            </a:r>
            <a:r>
              <a:rPr lang="en-US" sz="2600" dirty="0">
                <a:ea typeface="+mn-ea"/>
              </a:rPr>
              <a:t> affects the entire GI tract, damages the mucosa and villi, and gives rise to bleeding and secretion of mucus</a:t>
            </a:r>
          </a:p>
          <a:p>
            <a:pPr>
              <a:spcBef>
                <a:spcPts val="600"/>
              </a:spcBef>
              <a:spcAft>
                <a:spcPts val="600"/>
              </a:spcAft>
              <a:defRPr/>
            </a:pPr>
            <a:r>
              <a:rPr lang="en-US" sz="2600" b="1" dirty="0">
                <a:ea typeface="+mn-ea"/>
              </a:rPr>
              <a:t>Shiga toxin:</a:t>
            </a:r>
            <a:r>
              <a:rPr lang="en-US" sz="2600" dirty="0">
                <a:ea typeface="+mn-ea"/>
              </a:rPr>
              <a:t> responsible for more serious damage to the intestine as well as systemic effects</a:t>
            </a:r>
            <a:endParaRPr lang="en-US" sz="2600" b="1" dirty="0">
              <a:ea typeface="+mn-ea"/>
            </a:endParaRPr>
          </a:p>
        </p:txBody>
      </p:sp>
    </p:spTree>
    <p:extLst>
      <p:ext uri="{BB962C8B-B14F-4D97-AF65-F5344CB8AC3E}">
        <p14:creationId xmlns:p14="http://schemas.microsoft.com/office/powerpoint/2010/main" val="38545131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solidFill>
                  <a:schemeClr val="tx1"/>
                </a:solidFill>
              </a:rPr>
              <a:t>Appearance of the Large Intestinal Mucosa in </a:t>
            </a:r>
            <a:r>
              <a:rPr lang="en-US" altLang="en-US" i="1" dirty="0">
                <a:solidFill>
                  <a:schemeClr val="tx1"/>
                </a:solidFill>
              </a:rPr>
              <a:t>Shigella</a:t>
            </a:r>
            <a:r>
              <a:rPr lang="en-US" altLang="en-US" dirty="0">
                <a:solidFill>
                  <a:schemeClr val="tx1"/>
                </a:solidFill>
              </a:rPr>
              <a:t> Dysentery</a:t>
            </a:r>
          </a:p>
        </p:txBody>
      </p:sp>
      <p:pic>
        <p:nvPicPr>
          <p:cNvPr id="8" name="Content Placeholder 7" descr="Illustrations and photos of appearance of a normal GI tract and the large intestinal mucosa seen in Shigella dysentery.">
            <a:extLst>
              <a:ext uri="{FF2B5EF4-FFF2-40B4-BE49-F238E27FC236}">
                <a16:creationId xmlns:a16="http://schemas.microsoft.com/office/drawing/2014/main" id="{2C5D13E7-E523-4D71-9C06-577B98A1F2DC}"/>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l="1110" t="12906" b="3884"/>
          <a:stretch/>
        </p:blipFill>
        <p:spPr>
          <a:xfrm>
            <a:off x="398397" y="1556792"/>
            <a:ext cx="8347206" cy="3744416"/>
          </a:xfrm>
        </p:spPr>
      </p:pic>
      <p:sp>
        <p:nvSpPr>
          <p:cNvPr id="5" name="Text Placeholder 4">
            <a:extLst>
              <a:ext uri="{FF2B5EF4-FFF2-40B4-BE49-F238E27FC236}">
                <a16:creationId xmlns:a16="http://schemas.microsoft.com/office/drawing/2014/main" id="{24F4C5E9-6AF8-4088-A2E6-1D9CBD690BCF}"/>
              </a:ext>
            </a:extLst>
          </p:cNvPr>
          <p:cNvSpPr>
            <a:spLocks noGrp="1"/>
          </p:cNvSpPr>
          <p:nvPr>
            <p:ph type="body" sz="quarter" idx="30"/>
          </p:nvPr>
        </p:nvSpPr>
        <p:spPr/>
        <p:txBody>
          <a:bodyPr/>
          <a:lstStyle/>
          <a:p>
            <a:r>
              <a:rPr lang="en-US" i="1" dirty="0"/>
              <a:t>(a) </a:t>
            </a:r>
            <a:r>
              <a:rPr lang="en-US" i="1" dirty="0" err="1"/>
              <a:t>Gastrolab</a:t>
            </a:r>
            <a:r>
              <a:rPr lang="en-US" i="1" dirty="0"/>
              <a:t>/Science Source; (b) Source: Centers for Disease Control and Prevention </a:t>
            </a:r>
            <a:endParaRPr lang="en-IN" dirty="0"/>
          </a:p>
        </p:txBody>
      </p:sp>
      <p:sp>
        <p:nvSpPr>
          <p:cNvPr id="6" name="Text Placeholder 5">
            <a:extLst>
              <a:ext uri="{FF2B5EF4-FFF2-40B4-BE49-F238E27FC236}">
                <a16:creationId xmlns:a16="http://schemas.microsoft.com/office/drawing/2014/main" id="{5298DC18-2B74-4F61-9C08-141BF24B6CD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4331183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solidFill>
                  <a:schemeClr val="tx1"/>
                </a:solidFill>
              </a:rPr>
              <a:t>Shiga-Toxin-Producing </a:t>
            </a:r>
            <a:r>
              <a:rPr lang="en-IN" i="1" dirty="0">
                <a:solidFill>
                  <a:schemeClr val="tx1"/>
                </a:solidFill>
              </a:rPr>
              <a:t>Escherichia</a:t>
            </a:r>
            <a:r>
              <a:rPr lang="en-US" altLang="en-US" i="1" dirty="0">
                <a:solidFill>
                  <a:schemeClr val="tx1"/>
                </a:solidFill>
              </a:rPr>
              <a:t> coli </a:t>
            </a:r>
            <a:r>
              <a:rPr lang="en-US" altLang="en-US" dirty="0">
                <a:solidFill>
                  <a:schemeClr val="tx1"/>
                </a:solidFill>
              </a:rPr>
              <a:t>(STEC)</a:t>
            </a:r>
          </a:p>
        </p:txBody>
      </p:sp>
      <p:sp>
        <p:nvSpPr>
          <p:cNvPr id="3" name="Content Placeholder 2"/>
          <p:cNvSpPr>
            <a:spLocks noGrp="1"/>
          </p:cNvSpPr>
          <p:nvPr>
            <p:ph sz="quarter" idx="11"/>
          </p:nvPr>
        </p:nvSpPr>
        <p:spPr/>
        <p:txBody>
          <a:bodyPr rtlCol="0">
            <a:normAutofit/>
          </a:bodyPr>
          <a:lstStyle/>
          <a:p>
            <a:pPr marL="0" indent="0">
              <a:spcAft>
                <a:spcPts val="0"/>
              </a:spcAft>
              <a:buNone/>
              <a:defRPr/>
            </a:pPr>
            <a:r>
              <a:rPr lang="en-US" sz="2600" i="1" dirty="0">
                <a:ea typeface="+mn-ea"/>
                <a:cs typeface="+mn-cs"/>
              </a:rPr>
              <a:t>E. coli </a:t>
            </a:r>
            <a:r>
              <a:rPr lang="en-US" sz="2600" dirty="0">
                <a:ea typeface="+mn-ea"/>
                <a:cs typeface="+mn-cs"/>
              </a:rPr>
              <a:t>O157:H7</a:t>
            </a:r>
          </a:p>
          <a:p>
            <a:pPr marL="342900" indent="-342900">
              <a:spcBef>
                <a:spcPts val="600"/>
              </a:spcBef>
              <a:spcAft>
                <a:spcPts val="600"/>
              </a:spcAft>
              <a:buFont typeface="Arial" panose="020B0604020202020204" pitchFamily="34" charset="0"/>
              <a:buChar char="•"/>
              <a:defRPr/>
            </a:pPr>
            <a:r>
              <a:rPr lang="en-US" sz="2600" dirty="0">
                <a:ea typeface="+mn-ea"/>
              </a:rPr>
              <a:t>Symptoms range from mild gastroenteritis </a:t>
            </a:r>
            <a:r>
              <a:rPr lang="en-US" sz="2600" dirty="0"/>
              <a:t>with</a:t>
            </a:r>
            <a:r>
              <a:rPr lang="en-US" sz="2600" dirty="0">
                <a:ea typeface="+mn-ea"/>
              </a:rPr>
              <a:t> fever to bloody diarrhea</a:t>
            </a:r>
          </a:p>
          <a:p>
            <a:pPr marL="342900" indent="-342900">
              <a:spcBef>
                <a:spcPts val="600"/>
              </a:spcBef>
              <a:spcAft>
                <a:spcPts val="600"/>
              </a:spcAft>
              <a:buFont typeface="Arial" panose="020B0604020202020204" pitchFamily="34" charset="0"/>
              <a:buChar char="•"/>
              <a:defRPr/>
            </a:pPr>
            <a:r>
              <a:rPr lang="en-US" sz="2600" b="1" dirty="0">
                <a:ea typeface="+mn-ea"/>
              </a:rPr>
              <a:t>Hemolytic uremic syndrome:</a:t>
            </a:r>
            <a:r>
              <a:rPr lang="en-US" sz="2600" dirty="0">
                <a:ea typeface="+mn-ea"/>
              </a:rPr>
              <a:t> severe hemolytic anemia that can cause kidney damage and failure</a:t>
            </a:r>
          </a:p>
          <a:p>
            <a:pPr marL="342900" indent="-342900">
              <a:spcBef>
                <a:spcPts val="600"/>
              </a:spcBef>
              <a:spcAft>
                <a:spcPts val="600"/>
              </a:spcAft>
              <a:buFont typeface="Arial" panose="020B0604020202020204" pitchFamily="34" charset="0"/>
              <a:buChar char="•"/>
              <a:defRPr/>
            </a:pPr>
            <a:r>
              <a:rPr lang="en-US" sz="2600" dirty="0">
                <a:ea typeface="+mn-ea"/>
              </a:rPr>
              <a:t>Toxins identical to shiga toxins produced by </a:t>
            </a:r>
            <a:r>
              <a:rPr lang="en-US" sz="2600" i="1" dirty="0">
                <a:ea typeface="+mn-ea"/>
              </a:rPr>
              <a:t>Shigella</a:t>
            </a:r>
          </a:p>
          <a:p>
            <a:pPr marL="342900" indent="-342900">
              <a:spcBef>
                <a:spcPts val="600"/>
              </a:spcBef>
              <a:spcAft>
                <a:spcPts val="600"/>
              </a:spcAft>
              <a:buFont typeface="Arial" panose="020B0604020202020204" pitchFamily="34" charset="0"/>
              <a:buChar char="•"/>
              <a:defRPr/>
            </a:pPr>
            <a:r>
              <a:rPr lang="en-US" sz="2600" dirty="0">
                <a:ea typeface="+mn-ea"/>
              </a:rPr>
              <a:t>Transmission through the ingestion of undercooked beef and other contaminated foods and beverages</a:t>
            </a:r>
          </a:p>
        </p:txBody>
      </p:sp>
    </p:spTree>
    <p:extLst>
      <p:ext uri="{BB962C8B-B14F-4D97-AF65-F5344CB8AC3E}">
        <p14:creationId xmlns:p14="http://schemas.microsoft.com/office/powerpoint/2010/main" val="3291632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solidFill>
                  <a:schemeClr val="tx1"/>
                </a:solidFill>
              </a:rPr>
              <a:t>Other </a:t>
            </a:r>
            <a:r>
              <a:rPr lang="en-US" altLang="en-US" i="1" dirty="0">
                <a:solidFill>
                  <a:schemeClr val="tx1"/>
                </a:solidFill>
              </a:rPr>
              <a:t>E. coli</a:t>
            </a:r>
          </a:p>
        </p:txBody>
      </p:sp>
      <p:sp>
        <p:nvSpPr>
          <p:cNvPr id="47107" name="Content Placeholder 2"/>
          <p:cNvSpPr>
            <a:spLocks noGrp="1"/>
          </p:cNvSpPr>
          <p:nvPr>
            <p:ph sz="quarter" idx="11"/>
          </p:nvPr>
        </p:nvSpPr>
        <p:spPr/>
        <p:txBody>
          <a:bodyPr/>
          <a:lstStyle/>
          <a:p>
            <a:pPr eaLnBrk="1" hangingPunct="1">
              <a:lnSpc>
                <a:spcPct val="90000"/>
              </a:lnSpc>
              <a:spcBef>
                <a:spcPts val="0"/>
              </a:spcBef>
              <a:spcAft>
                <a:spcPts val="600"/>
              </a:spcAft>
            </a:pPr>
            <a:r>
              <a:rPr lang="en-US" altLang="en-US" dirty="0"/>
              <a:t>Enterotoxigenic </a:t>
            </a:r>
            <a:r>
              <a:rPr lang="en-US" altLang="en-US" i="1" dirty="0"/>
              <a:t>E. coli </a:t>
            </a:r>
            <a:r>
              <a:rPr lang="en-US" altLang="en-US" dirty="0"/>
              <a:t>(ETEC): traveler’s diarrhea, watery diarrhea, low-grade fever, nausea, and vomiting</a:t>
            </a:r>
          </a:p>
          <a:p>
            <a:pPr eaLnBrk="1" hangingPunct="1">
              <a:lnSpc>
                <a:spcPct val="90000"/>
              </a:lnSpc>
              <a:spcBef>
                <a:spcPts val="0"/>
              </a:spcBef>
              <a:spcAft>
                <a:spcPts val="600"/>
              </a:spcAft>
            </a:pPr>
            <a:r>
              <a:rPr lang="en-US" altLang="en-US" dirty="0" err="1"/>
              <a:t>Enteroinvasive</a:t>
            </a:r>
            <a:r>
              <a:rPr lang="en-US" altLang="en-US" dirty="0"/>
              <a:t> </a:t>
            </a:r>
            <a:r>
              <a:rPr lang="en-US" altLang="en-US" i="1" dirty="0"/>
              <a:t>E. coli</a:t>
            </a:r>
            <a:r>
              <a:rPr lang="en-US" altLang="en-US" dirty="0"/>
              <a:t> (EIEC): bacillary dysentery, blood and mucus in the stool, more common in developing countries</a:t>
            </a:r>
          </a:p>
          <a:p>
            <a:pPr eaLnBrk="1" hangingPunct="1">
              <a:lnSpc>
                <a:spcPct val="90000"/>
              </a:lnSpc>
              <a:spcBef>
                <a:spcPts val="0"/>
              </a:spcBef>
              <a:spcAft>
                <a:spcPts val="600"/>
              </a:spcAft>
            </a:pPr>
            <a:r>
              <a:rPr lang="en-US" altLang="en-US" dirty="0"/>
              <a:t>Enteropathogenic </a:t>
            </a:r>
            <a:r>
              <a:rPr lang="en-US" altLang="en-US" i="1" dirty="0"/>
              <a:t>E. coli</a:t>
            </a:r>
            <a:r>
              <a:rPr lang="en-US" altLang="en-US" dirty="0"/>
              <a:t> (EPEC): profuse, watery diarrhea, with fever and vomiting, produce effacement of gut surfaces</a:t>
            </a:r>
          </a:p>
          <a:p>
            <a:pPr>
              <a:spcBef>
                <a:spcPts val="0"/>
              </a:spcBef>
              <a:spcAft>
                <a:spcPts val="600"/>
              </a:spcAft>
            </a:pPr>
            <a:r>
              <a:rPr lang="en-US" altLang="en-US" dirty="0"/>
              <a:t>Enteroaggregative </a:t>
            </a:r>
            <a:r>
              <a:rPr lang="en-US" altLang="en-US" i="1" dirty="0"/>
              <a:t>E. coli</a:t>
            </a:r>
            <a:r>
              <a:rPr lang="en-US" altLang="en-US" dirty="0"/>
              <a:t> (EAEC): causes chronic diarrhea in young children and patients with AIDS </a:t>
            </a:r>
          </a:p>
          <a:p>
            <a:pPr>
              <a:spcBef>
                <a:spcPts val="0"/>
              </a:spcBef>
              <a:spcAft>
                <a:spcPts val="600"/>
              </a:spcAft>
            </a:pPr>
            <a:r>
              <a:rPr lang="en-US" altLang="en-US" dirty="0"/>
              <a:t>Diffusely adherent </a:t>
            </a:r>
            <a:r>
              <a:rPr lang="en-US" altLang="en-US" i="1" dirty="0"/>
              <a:t>E. coli</a:t>
            </a:r>
            <a:r>
              <a:rPr lang="en-US" altLang="en-US" dirty="0"/>
              <a:t> (DAEC): typically associated with the development of urinary tract infections in addition to acute diarrhea in the developing world</a:t>
            </a:r>
          </a:p>
        </p:txBody>
      </p:sp>
    </p:spTree>
    <p:extLst>
      <p:ext uri="{BB962C8B-B14F-4D97-AF65-F5344CB8AC3E}">
        <p14:creationId xmlns:p14="http://schemas.microsoft.com/office/powerpoint/2010/main" val="41496906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i="1" dirty="0">
                <a:solidFill>
                  <a:schemeClr val="tx1"/>
                </a:solidFill>
              </a:rPr>
              <a:t>Campylobacter</a:t>
            </a:r>
          </a:p>
        </p:txBody>
      </p:sp>
      <p:pic>
        <p:nvPicPr>
          <p:cNvPr id="13" name="Content Placeholder 12" descr="Scanning electron micrograph of Campylobacter.">
            <a:extLst>
              <a:ext uri="{FF2B5EF4-FFF2-40B4-BE49-F238E27FC236}">
                <a16:creationId xmlns:a16="http://schemas.microsoft.com/office/drawing/2014/main" id="{BAC4EE17-C7EC-4466-92BA-14E1D7052C9A}"/>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t="6685" b="4756"/>
          <a:stretch/>
        </p:blipFill>
        <p:spPr>
          <a:xfrm>
            <a:off x="342900" y="1791953"/>
            <a:ext cx="4459268" cy="3274094"/>
          </a:xfrm>
        </p:spPr>
      </p:pic>
      <p:sp>
        <p:nvSpPr>
          <p:cNvPr id="11" name="Content Placeholder 10">
            <a:extLst>
              <a:ext uri="{FF2B5EF4-FFF2-40B4-BE49-F238E27FC236}">
                <a16:creationId xmlns:a16="http://schemas.microsoft.com/office/drawing/2014/main" id="{65CF9B19-5332-4E25-BDD6-677572B093B4}"/>
              </a:ext>
            </a:extLst>
          </p:cNvPr>
          <p:cNvSpPr>
            <a:spLocks noGrp="1"/>
          </p:cNvSpPr>
          <p:nvPr>
            <p:ph sz="quarter" idx="14"/>
          </p:nvPr>
        </p:nvSpPr>
        <p:spPr>
          <a:xfrm>
            <a:off x="4724400" y="1196752"/>
            <a:ext cx="4076700" cy="4991100"/>
          </a:xfrm>
        </p:spPr>
        <p:txBody>
          <a:bodyPr/>
          <a:lstStyle/>
          <a:p>
            <a:pPr>
              <a:lnSpc>
                <a:spcPct val="90000"/>
              </a:lnSpc>
              <a:spcBef>
                <a:spcPts val="600"/>
              </a:spcBef>
              <a:defRPr/>
            </a:pPr>
            <a:r>
              <a:rPr lang="en-US" sz="2000" dirty="0"/>
              <a:t>Most common cause of bacterial diarrhea in the United States</a:t>
            </a:r>
          </a:p>
          <a:p>
            <a:pPr marL="342900" indent="-342900">
              <a:lnSpc>
                <a:spcPct val="90000"/>
              </a:lnSpc>
              <a:spcBef>
                <a:spcPts val="600"/>
              </a:spcBef>
              <a:spcAft>
                <a:spcPts val="0"/>
              </a:spcAft>
              <a:buFont typeface="Arial" panose="020B0604020202020204" pitchFamily="34" charset="0"/>
              <a:buChar char="•"/>
              <a:defRPr/>
            </a:pPr>
            <a:r>
              <a:rPr lang="en-US" sz="2000" dirty="0"/>
              <a:t>Frequent watery stools, fever, vomiting, headaches, and severe abdominal pain</a:t>
            </a:r>
          </a:p>
          <a:p>
            <a:pPr marL="342900" indent="-342900">
              <a:lnSpc>
                <a:spcPct val="90000"/>
              </a:lnSpc>
              <a:spcBef>
                <a:spcPts val="600"/>
              </a:spcBef>
              <a:spcAft>
                <a:spcPts val="0"/>
              </a:spcAft>
              <a:buFont typeface="Arial" panose="020B0604020202020204" pitchFamily="34" charset="0"/>
              <a:buChar char="•"/>
              <a:defRPr/>
            </a:pPr>
            <a:r>
              <a:rPr lang="en-US" sz="2000" dirty="0"/>
              <a:t>Symptoms may last longer than 2 weeks and recur</a:t>
            </a:r>
          </a:p>
          <a:p>
            <a:pPr>
              <a:lnSpc>
                <a:spcPct val="90000"/>
              </a:lnSpc>
              <a:spcBef>
                <a:spcPts val="600"/>
              </a:spcBef>
              <a:defRPr/>
            </a:pPr>
            <a:r>
              <a:rPr lang="en-US" sz="2000" dirty="0"/>
              <a:t>Slender, curved, or spiral gram-negative bacteria with polar flagella</a:t>
            </a:r>
          </a:p>
          <a:p>
            <a:pPr marL="342900" indent="-342900">
              <a:lnSpc>
                <a:spcPct val="90000"/>
              </a:lnSpc>
              <a:spcBef>
                <a:spcPts val="600"/>
              </a:spcBef>
              <a:spcAft>
                <a:spcPts val="0"/>
              </a:spcAft>
              <a:buFont typeface="Arial" panose="020B0604020202020204" pitchFamily="34" charset="0"/>
              <a:buChar char="•"/>
              <a:defRPr/>
            </a:pPr>
            <a:r>
              <a:rPr lang="en-US" sz="2000" dirty="0"/>
              <a:t>Microaerophilic inhabitants of the intestinal and genitourinary tracts and oral cavities of animals and humans</a:t>
            </a:r>
          </a:p>
        </p:txBody>
      </p:sp>
      <p:sp>
        <p:nvSpPr>
          <p:cNvPr id="5" name="Text Placeholder 4">
            <a:extLst>
              <a:ext uri="{FF2B5EF4-FFF2-40B4-BE49-F238E27FC236}">
                <a16:creationId xmlns:a16="http://schemas.microsoft.com/office/drawing/2014/main" id="{AA65487B-4A35-41A8-B72D-CF86E63E597C}"/>
              </a:ext>
            </a:extLst>
          </p:cNvPr>
          <p:cNvSpPr>
            <a:spLocks noGrp="1"/>
          </p:cNvSpPr>
          <p:nvPr>
            <p:ph type="body" sz="quarter" idx="30"/>
          </p:nvPr>
        </p:nvSpPr>
        <p:spPr/>
        <p:txBody>
          <a:bodyPr/>
          <a:lstStyle/>
          <a:p>
            <a:r>
              <a:rPr lang="en-US" i="1" dirty="0"/>
              <a:t>Source: Photo by De Wood, digital colorization by Stephen Ausmus, USDA-ARS</a:t>
            </a:r>
            <a:endParaRPr lang="en-IN" dirty="0"/>
          </a:p>
        </p:txBody>
      </p:sp>
    </p:spTree>
    <p:extLst>
      <p:ext uri="{BB962C8B-B14F-4D97-AF65-F5344CB8AC3E}">
        <p14:creationId xmlns:p14="http://schemas.microsoft.com/office/powerpoint/2010/main" val="2527726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i="1" dirty="0" err="1">
                <a:solidFill>
                  <a:schemeClr val="tx1"/>
                </a:solidFill>
              </a:rPr>
              <a:t>Clostridioides</a:t>
            </a:r>
            <a:r>
              <a:rPr lang="en-US" altLang="en-US" i="1" dirty="0">
                <a:solidFill>
                  <a:schemeClr val="tx1"/>
                </a:solidFill>
              </a:rPr>
              <a:t> difficile</a:t>
            </a:r>
          </a:p>
        </p:txBody>
      </p:sp>
      <p:sp>
        <p:nvSpPr>
          <p:cNvPr id="3" name="Content Placeholder 2"/>
          <p:cNvSpPr>
            <a:spLocks noGrp="1"/>
          </p:cNvSpPr>
          <p:nvPr>
            <p:ph sz="quarter" idx="11"/>
          </p:nvPr>
        </p:nvSpPr>
        <p:spPr/>
        <p:txBody>
          <a:bodyPr rtlCol="0">
            <a:normAutofit/>
          </a:bodyPr>
          <a:lstStyle/>
          <a:p>
            <a:pPr marL="0" indent="0">
              <a:spcAft>
                <a:spcPts val="0"/>
              </a:spcAft>
              <a:buNone/>
              <a:defRPr/>
            </a:pPr>
            <a:r>
              <a:rPr lang="en-US" dirty="0">
                <a:ea typeface="+mn-ea"/>
                <a:cs typeface="+mn-cs"/>
              </a:rPr>
              <a:t>Gram-positive, endospore-forming rod found as normal biota of the intestine</a:t>
            </a:r>
          </a:p>
          <a:p>
            <a:pPr marL="342900" indent="-342900">
              <a:spcBef>
                <a:spcPts val="600"/>
              </a:spcBef>
              <a:spcAft>
                <a:spcPts val="600"/>
              </a:spcAft>
              <a:buFont typeface="Arial" panose="020B0604020202020204" pitchFamily="34" charset="0"/>
              <a:buChar char="•"/>
              <a:defRPr/>
            </a:pPr>
            <a:r>
              <a:rPr lang="en-US" dirty="0">
                <a:ea typeface="+mn-ea"/>
              </a:rPr>
              <a:t>Pseudomembranous colitis, antibiotic-associated colitis</a:t>
            </a:r>
          </a:p>
          <a:p>
            <a:pPr marL="342900" indent="-342900">
              <a:spcBef>
                <a:spcPts val="600"/>
              </a:spcBef>
              <a:spcAft>
                <a:spcPts val="600"/>
              </a:spcAft>
              <a:buFont typeface="Arial" panose="020B0604020202020204" pitchFamily="34" charset="0"/>
              <a:buChar char="•"/>
              <a:defRPr/>
            </a:pPr>
            <a:r>
              <a:rPr lang="en-US" dirty="0">
                <a:ea typeface="+mn-ea"/>
              </a:rPr>
              <a:t>Precipitated by therapy with broad-spectrum antibiotics</a:t>
            </a:r>
          </a:p>
          <a:p>
            <a:pPr marL="342900" indent="-342900">
              <a:spcBef>
                <a:spcPts val="600"/>
              </a:spcBef>
              <a:spcAft>
                <a:spcPts val="600"/>
              </a:spcAft>
              <a:buFont typeface="Arial" panose="020B0604020202020204" pitchFamily="34" charset="0"/>
              <a:buChar char="•"/>
              <a:defRPr/>
            </a:pPr>
            <a:r>
              <a:rPr lang="en-US" dirty="0">
                <a:ea typeface="+mn-ea"/>
              </a:rPr>
              <a:t>Enterotoxins A and B cause necrosis in the wall of the intestine</a:t>
            </a:r>
          </a:p>
          <a:p>
            <a:pPr marL="342900" indent="-342900">
              <a:spcBef>
                <a:spcPts val="600"/>
              </a:spcBef>
              <a:spcAft>
                <a:spcPts val="600"/>
              </a:spcAft>
              <a:buFont typeface="Arial" panose="020B0604020202020204" pitchFamily="34" charset="0"/>
              <a:buChar char="•"/>
              <a:defRPr/>
            </a:pPr>
            <a:r>
              <a:rPr lang="en-US" dirty="0">
                <a:ea typeface="+mn-ea"/>
              </a:rPr>
              <a:t>Treatment:</a:t>
            </a:r>
          </a:p>
          <a:p>
            <a:pPr lvl="2">
              <a:spcBef>
                <a:spcPts val="600"/>
              </a:spcBef>
              <a:spcAft>
                <a:spcPts val="600"/>
              </a:spcAft>
              <a:defRPr/>
            </a:pPr>
            <a:r>
              <a:rPr lang="en-US" sz="2400" dirty="0">
                <a:ea typeface="+mn-ea"/>
              </a:rPr>
              <a:t>Withdrawal of antibiotics, replacement of fluids</a:t>
            </a:r>
          </a:p>
          <a:p>
            <a:pPr lvl="2">
              <a:spcBef>
                <a:spcPts val="600"/>
              </a:spcBef>
              <a:spcAft>
                <a:spcPts val="600"/>
              </a:spcAft>
              <a:defRPr/>
            </a:pPr>
            <a:r>
              <a:rPr lang="en-US" sz="2400" dirty="0">
                <a:ea typeface="+mn-ea"/>
              </a:rPr>
              <a:t>Metronidazole</a:t>
            </a:r>
          </a:p>
          <a:p>
            <a:pPr lvl="2">
              <a:spcBef>
                <a:spcPts val="600"/>
              </a:spcBef>
              <a:spcAft>
                <a:spcPts val="600"/>
              </a:spcAft>
              <a:defRPr/>
            </a:pPr>
            <a:r>
              <a:rPr lang="en-US" sz="2400" dirty="0">
                <a:ea typeface="+mn-ea"/>
              </a:rPr>
              <a:t>Fecal transplant</a:t>
            </a:r>
          </a:p>
        </p:txBody>
      </p:sp>
    </p:spTree>
    <p:extLst>
      <p:ext uri="{BB962C8B-B14F-4D97-AF65-F5344CB8AC3E}">
        <p14:creationId xmlns:p14="http://schemas.microsoft.com/office/powerpoint/2010/main" val="42339353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dirty="0">
                <a:solidFill>
                  <a:schemeClr val="tx1"/>
                </a:solidFill>
              </a:rPr>
              <a:t>Colon in </a:t>
            </a:r>
            <a:r>
              <a:rPr lang="en-US" altLang="en-US" i="1" dirty="0" err="1">
                <a:solidFill>
                  <a:schemeClr val="tx1"/>
                </a:solidFill>
              </a:rPr>
              <a:t>Clostridioides</a:t>
            </a:r>
            <a:r>
              <a:rPr lang="en-US" altLang="en-US" i="1" dirty="0">
                <a:solidFill>
                  <a:schemeClr val="tx1"/>
                </a:solidFill>
              </a:rPr>
              <a:t> difficile </a:t>
            </a:r>
            <a:r>
              <a:rPr lang="en-US" altLang="en-US" dirty="0">
                <a:solidFill>
                  <a:schemeClr val="tx1"/>
                </a:solidFill>
              </a:rPr>
              <a:t>Infection</a:t>
            </a:r>
          </a:p>
        </p:txBody>
      </p:sp>
      <p:pic>
        <p:nvPicPr>
          <p:cNvPr id="12" name="Content Placeholder 11" descr="Photos of a normal colon and two colons with colitis.">
            <a:extLst>
              <a:ext uri="{FF2B5EF4-FFF2-40B4-BE49-F238E27FC236}">
                <a16:creationId xmlns:a16="http://schemas.microsoft.com/office/drawing/2014/main" id="{523C0F4C-FA2A-40B6-883E-7B28D8331566}"/>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9406" b="5935"/>
          <a:stretch/>
        </p:blipFill>
        <p:spPr>
          <a:xfrm>
            <a:off x="903993" y="1664804"/>
            <a:ext cx="7336014" cy="3528392"/>
          </a:xfrm>
        </p:spPr>
      </p:pic>
      <p:sp>
        <p:nvSpPr>
          <p:cNvPr id="10" name="Text Placeholder 9">
            <a:extLst>
              <a:ext uri="{FF2B5EF4-FFF2-40B4-BE49-F238E27FC236}">
                <a16:creationId xmlns:a16="http://schemas.microsoft.com/office/drawing/2014/main" id="{3882644E-209D-4E67-8ADE-83CF1AEFBFC8}"/>
              </a:ext>
            </a:extLst>
          </p:cNvPr>
          <p:cNvSpPr>
            <a:spLocks noGrp="1"/>
          </p:cNvSpPr>
          <p:nvPr>
            <p:ph type="body" sz="quarter" idx="30"/>
          </p:nvPr>
        </p:nvSpPr>
        <p:spPr/>
        <p:txBody>
          <a:bodyPr/>
          <a:lstStyle/>
          <a:p>
            <a:r>
              <a:rPr lang="en-US" i="1" dirty="0"/>
              <a:t>(a) David Musher/Science Source; (b) Courtesy Fred Pittman </a:t>
            </a:r>
            <a:endParaRPr lang="en-IN" dirty="0"/>
          </a:p>
        </p:txBody>
      </p:sp>
      <p:sp>
        <p:nvSpPr>
          <p:cNvPr id="5" name="Text Placeholder 5">
            <a:extLst>
              <a:ext uri="{FF2B5EF4-FFF2-40B4-BE49-F238E27FC236}">
                <a16:creationId xmlns:a16="http://schemas.microsoft.com/office/drawing/2014/main" id="{1098A1FD-C60E-4950-ADB7-BC7EEC67B68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3637292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dirty="0">
                <a:solidFill>
                  <a:schemeClr val="tx1"/>
                </a:solidFill>
              </a:rPr>
              <a:t>Vibrio cholerae</a:t>
            </a:r>
          </a:p>
        </p:txBody>
      </p:sp>
      <p:pic>
        <p:nvPicPr>
          <p:cNvPr id="8" name="Content Placeholder 7" descr="Image of Vibrio cholerae showing the characteristic curved shape of this bacterium.">
            <a:extLst>
              <a:ext uri="{FF2B5EF4-FFF2-40B4-BE49-F238E27FC236}">
                <a16:creationId xmlns:a16="http://schemas.microsoft.com/office/drawing/2014/main" id="{C01DD1A9-8DE9-4BB6-BC62-8239FE97E4A2}"/>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t="4032" b="2801"/>
          <a:stretch/>
        </p:blipFill>
        <p:spPr>
          <a:xfrm>
            <a:off x="539552" y="1130600"/>
            <a:ext cx="3630930" cy="4596799"/>
          </a:xfrm>
        </p:spPr>
      </p:pic>
      <p:sp>
        <p:nvSpPr>
          <p:cNvPr id="3" name="Content Placeholder 2">
            <a:extLst>
              <a:ext uri="{FF2B5EF4-FFF2-40B4-BE49-F238E27FC236}">
                <a16:creationId xmlns:a16="http://schemas.microsoft.com/office/drawing/2014/main" id="{968116B3-CBAF-4EE6-A50E-C965568BEE7E}"/>
              </a:ext>
            </a:extLst>
          </p:cNvPr>
          <p:cNvSpPr>
            <a:spLocks noGrp="1"/>
          </p:cNvSpPr>
          <p:nvPr>
            <p:ph sz="quarter" idx="14"/>
          </p:nvPr>
        </p:nvSpPr>
        <p:spPr>
          <a:xfrm>
            <a:off x="4724400" y="764704"/>
            <a:ext cx="4076700" cy="5483696"/>
          </a:xfrm>
        </p:spPr>
        <p:txBody>
          <a:bodyPr/>
          <a:lstStyle/>
          <a:p>
            <a:pPr>
              <a:lnSpc>
                <a:spcPct val="90000"/>
              </a:lnSpc>
              <a:spcAft>
                <a:spcPts val="600"/>
              </a:spcAft>
            </a:pPr>
            <a:r>
              <a:rPr lang="en-US" altLang="en-US" sz="2200" dirty="0"/>
              <a:t>Comma-shaped rod with single polar flagellum</a:t>
            </a:r>
          </a:p>
          <a:p>
            <a:pPr>
              <a:lnSpc>
                <a:spcPct val="90000"/>
              </a:lnSpc>
              <a:spcAft>
                <a:spcPts val="600"/>
              </a:spcAft>
            </a:pPr>
            <a:r>
              <a:rPr lang="en-US" altLang="en-US" sz="2200" dirty="0"/>
              <a:t>Signs and symptoms:</a:t>
            </a:r>
          </a:p>
          <a:p>
            <a:pPr marL="342900" indent="-342900">
              <a:lnSpc>
                <a:spcPct val="90000"/>
              </a:lnSpc>
              <a:spcAft>
                <a:spcPts val="600"/>
              </a:spcAft>
              <a:buFont typeface="Arial" panose="020B0604020202020204" pitchFamily="34" charset="0"/>
              <a:buChar char="•"/>
            </a:pPr>
            <a:r>
              <a:rPr lang="en-US" altLang="en-US" sz="2200" dirty="0"/>
              <a:t>Vomiting, copious watery feces, “rice-water stool”</a:t>
            </a:r>
          </a:p>
          <a:p>
            <a:pPr marL="342900" indent="-342900">
              <a:lnSpc>
                <a:spcPct val="90000"/>
              </a:lnSpc>
              <a:spcAft>
                <a:spcPts val="600"/>
              </a:spcAft>
              <a:buFont typeface="Arial" panose="020B0604020202020204" pitchFamily="34" charset="0"/>
              <a:buChar char="•"/>
            </a:pPr>
            <a:r>
              <a:rPr lang="en-US" altLang="en-US" sz="2200" dirty="0"/>
              <a:t>Fluid losses of 1 liter per hour in severe cases</a:t>
            </a:r>
          </a:p>
          <a:p>
            <a:pPr marL="342900" indent="-342900">
              <a:lnSpc>
                <a:spcPct val="90000"/>
              </a:lnSpc>
              <a:spcAft>
                <a:spcPts val="600"/>
              </a:spcAft>
              <a:buFont typeface="Arial" panose="020B0604020202020204" pitchFamily="34" charset="0"/>
              <a:buChar char="•"/>
            </a:pPr>
            <a:r>
              <a:rPr lang="en-US" altLang="en-US" sz="2200" dirty="0"/>
              <a:t>Loss of blood volume, acidosis, potassium depletion, muscle cramps, severe thirst, flaccid skin, and sunken eyes; convulsions and coma in young children </a:t>
            </a:r>
          </a:p>
          <a:p>
            <a:pPr marL="342900" indent="-342900">
              <a:lnSpc>
                <a:spcPct val="90000"/>
              </a:lnSpc>
              <a:spcAft>
                <a:spcPts val="600"/>
              </a:spcAft>
              <a:buFont typeface="Arial" panose="020B0604020202020204" pitchFamily="34" charset="0"/>
              <a:buChar char="•"/>
            </a:pPr>
            <a:r>
              <a:rPr lang="en-US" altLang="en-US" sz="2200" dirty="0"/>
              <a:t>Hypotension, tachycardia, cyanosis, shock</a:t>
            </a:r>
          </a:p>
          <a:p>
            <a:pPr marL="342900" indent="-342900">
              <a:lnSpc>
                <a:spcPct val="90000"/>
              </a:lnSpc>
              <a:spcAft>
                <a:spcPts val="600"/>
              </a:spcAft>
              <a:buFont typeface="Arial" panose="020B0604020202020204" pitchFamily="34" charset="0"/>
              <a:buChar char="•"/>
            </a:pPr>
            <a:r>
              <a:rPr lang="en-US" altLang="en-US" sz="2200" dirty="0"/>
              <a:t>55% to 70% mortality rate</a:t>
            </a:r>
          </a:p>
          <a:p>
            <a:endParaRPr lang="en-IN" sz="2200" dirty="0"/>
          </a:p>
        </p:txBody>
      </p:sp>
      <p:sp>
        <p:nvSpPr>
          <p:cNvPr id="5" name="Text Placeholder 4">
            <a:extLst>
              <a:ext uri="{FF2B5EF4-FFF2-40B4-BE49-F238E27FC236}">
                <a16:creationId xmlns:a16="http://schemas.microsoft.com/office/drawing/2014/main" id="{0E762E74-C1D9-4CDD-98A7-C278A9147EE0}"/>
              </a:ext>
            </a:extLst>
          </p:cNvPr>
          <p:cNvSpPr>
            <a:spLocks noGrp="1"/>
          </p:cNvSpPr>
          <p:nvPr>
            <p:ph type="body" sz="quarter" idx="30"/>
          </p:nvPr>
        </p:nvSpPr>
        <p:spPr/>
        <p:txBody>
          <a:bodyPr/>
          <a:lstStyle/>
          <a:p>
            <a:r>
              <a:rPr lang="en-US" i="1" dirty="0"/>
              <a:t>Source: Janice Haney </a:t>
            </a:r>
            <a:r>
              <a:rPr lang="en-US" i="1" dirty="0" err="1"/>
              <a:t>Carr</a:t>
            </a:r>
            <a:r>
              <a:rPr lang="en-US" i="1" dirty="0"/>
              <a:t>/Centers for Disease Control and Prevention </a:t>
            </a:r>
            <a:endParaRPr lang="en-IN" dirty="0"/>
          </a:p>
        </p:txBody>
      </p:sp>
    </p:spTree>
    <p:extLst>
      <p:ext uri="{BB962C8B-B14F-4D97-AF65-F5344CB8AC3E}">
        <p14:creationId xmlns:p14="http://schemas.microsoft.com/office/powerpoint/2010/main" val="21358543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dirty="0">
                <a:solidFill>
                  <a:schemeClr val="tx1"/>
                </a:solidFill>
              </a:rPr>
              <a:t>Additional </a:t>
            </a:r>
            <a:r>
              <a:rPr lang="en-US" altLang="en-US" i="1" dirty="0">
                <a:solidFill>
                  <a:schemeClr val="tx1"/>
                </a:solidFill>
              </a:rPr>
              <a:t>Vibrio cholerae </a:t>
            </a:r>
            <a:r>
              <a:rPr lang="en-US" altLang="en-US" dirty="0">
                <a:solidFill>
                  <a:schemeClr val="tx1"/>
                </a:solidFill>
              </a:rPr>
              <a:t>Details</a:t>
            </a:r>
          </a:p>
        </p:txBody>
      </p:sp>
      <p:sp>
        <p:nvSpPr>
          <p:cNvPr id="2" name="Content Placeholder 1"/>
          <p:cNvSpPr>
            <a:spLocks noGrp="1"/>
          </p:cNvSpPr>
          <p:nvPr>
            <p:ph sz="quarter" idx="11"/>
          </p:nvPr>
        </p:nvSpPr>
        <p:spPr/>
        <p:txBody>
          <a:bodyPr/>
          <a:lstStyle/>
          <a:p>
            <a:pPr>
              <a:spcAft>
                <a:spcPts val="800"/>
              </a:spcAft>
            </a:pPr>
            <a:r>
              <a:rPr lang="en-US" altLang="en-US" dirty="0"/>
              <a:t>Pathogenesis and virulence factors:</a:t>
            </a:r>
          </a:p>
          <a:p>
            <a:pPr marL="342900" indent="-342900">
              <a:spcAft>
                <a:spcPts val="800"/>
              </a:spcAft>
              <a:buFont typeface="Arial" panose="020B0604020202020204" pitchFamily="34" charset="0"/>
              <a:buChar char="•"/>
            </a:pPr>
            <a:r>
              <a:rPr lang="en-US" altLang="en-US" dirty="0"/>
              <a:t>Cholera toxin: disrupts the normal physiology of intestinal cells, causing them to shed large amounts of electrolytes into the intestine</a:t>
            </a:r>
          </a:p>
          <a:p>
            <a:pPr>
              <a:spcAft>
                <a:spcPts val="900"/>
              </a:spcAft>
            </a:pPr>
            <a:r>
              <a:rPr lang="en-US" altLang="en-US" dirty="0"/>
              <a:t>Transmission and epidemiology:</a:t>
            </a:r>
          </a:p>
          <a:p>
            <a:pPr marL="342900" indent="-342900">
              <a:spcAft>
                <a:spcPts val="800"/>
              </a:spcAft>
              <a:buFont typeface="Arial" panose="020B0604020202020204" pitchFamily="34" charset="0"/>
              <a:buChar char="•"/>
            </a:pPr>
            <a:r>
              <a:rPr lang="en-US" altLang="en-US" dirty="0"/>
              <a:t>Warm, monsoon, alkaline, and saline conditions favor growth of </a:t>
            </a:r>
            <a:r>
              <a:rPr lang="en-US" altLang="en-US" i="1" dirty="0"/>
              <a:t>Vibrio</a:t>
            </a:r>
          </a:p>
          <a:p>
            <a:pPr>
              <a:spcAft>
                <a:spcPts val="800"/>
              </a:spcAft>
            </a:pPr>
            <a:r>
              <a:rPr lang="en-US" altLang="en-US" dirty="0"/>
              <a:t>Treatment: Oral rehydration therapy</a:t>
            </a:r>
          </a:p>
        </p:txBody>
      </p:sp>
    </p:spTree>
    <p:extLst>
      <p:ext uri="{BB962C8B-B14F-4D97-AF65-F5344CB8AC3E}">
        <p14:creationId xmlns:p14="http://schemas.microsoft.com/office/powerpoint/2010/main" val="1054547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a:solidFill>
                  <a:schemeClr val="tx1"/>
                </a:solidFill>
              </a:rPr>
              <a:t>Defenses Against a Heavy Load of Microorganisms</a:t>
            </a:r>
            <a:endParaRPr lang="en-US" altLang="en-US" dirty="0">
              <a:solidFill>
                <a:schemeClr val="tx1"/>
              </a:solidFill>
            </a:endParaRPr>
          </a:p>
        </p:txBody>
      </p:sp>
      <p:sp>
        <p:nvSpPr>
          <p:cNvPr id="3" name="Content Placeholder 2"/>
          <p:cNvSpPr>
            <a:spLocks noGrp="1"/>
          </p:cNvSpPr>
          <p:nvPr>
            <p:ph sz="quarter" idx="11"/>
          </p:nvPr>
        </p:nvSpPr>
        <p:spPr/>
        <p:txBody>
          <a:bodyPr rtlCol="0">
            <a:normAutofit/>
          </a:bodyPr>
          <a:lstStyle/>
          <a:p>
            <a:pPr>
              <a:spcBef>
                <a:spcPts val="600"/>
              </a:spcBef>
              <a:spcAft>
                <a:spcPts val="0"/>
              </a:spcAft>
              <a:defRPr/>
            </a:pPr>
            <a:r>
              <a:rPr lang="en-US" sz="2600" dirty="0">
                <a:ea typeface="+mn-ea"/>
              </a:rPr>
              <a:t>Layer of mucus</a:t>
            </a:r>
          </a:p>
          <a:p>
            <a:pPr>
              <a:spcBef>
                <a:spcPts val="600"/>
              </a:spcBef>
              <a:spcAft>
                <a:spcPts val="0"/>
              </a:spcAft>
              <a:defRPr/>
            </a:pPr>
            <a:r>
              <a:rPr lang="en-US" sz="2600" dirty="0">
                <a:ea typeface="+mn-ea"/>
              </a:rPr>
              <a:t>Secretory IgA</a:t>
            </a:r>
          </a:p>
          <a:p>
            <a:pPr>
              <a:spcBef>
                <a:spcPts val="600"/>
              </a:spcBef>
              <a:spcAft>
                <a:spcPts val="0"/>
              </a:spcAft>
              <a:defRPr/>
            </a:pPr>
            <a:r>
              <a:rPr lang="en-US" sz="2600" dirty="0">
                <a:ea typeface="+mn-ea"/>
              </a:rPr>
              <a:t>Peristalsis keeps microbes moving</a:t>
            </a:r>
          </a:p>
          <a:p>
            <a:pPr>
              <a:spcBef>
                <a:spcPts val="600"/>
              </a:spcBef>
              <a:spcAft>
                <a:spcPts val="0"/>
              </a:spcAft>
              <a:defRPr/>
            </a:pPr>
            <a:r>
              <a:rPr lang="en-US" sz="2600" dirty="0">
                <a:ea typeface="+mn-ea"/>
              </a:rPr>
              <a:t>Saliva: lysozyme, lactoferrin</a:t>
            </a:r>
          </a:p>
          <a:p>
            <a:pPr>
              <a:spcBef>
                <a:spcPts val="600"/>
              </a:spcBef>
              <a:spcAft>
                <a:spcPts val="0"/>
              </a:spcAft>
              <a:defRPr/>
            </a:pPr>
            <a:r>
              <a:rPr lang="en-US" sz="2600" dirty="0">
                <a:ea typeface="+mn-ea"/>
              </a:rPr>
              <a:t>Stomach: extremely low pH</a:t>
            </a:r>
          </a:p>
          <a:p>
            <a:pPr>
              <a:spcBef>
                <a:spcPts val="600"/>
              </a:spcBef>
              <a:spcAft>
                <a:spcPts val="0"/>
              </a:spcAft>
              <a:defRPr/>
            </a:pPr>
            <a:r>
              <a:rPr lang="en-US" sz="2600" dirty="0">
                <a:ea typeface="+mn-ea"/>
              </a:rPr>
              <a:t>Bile is antimicrobial</a:t>
            </a:r>
          </a:p>
          <a:p>
            <a:pPr>
              <a:spcBef>
                <a:spcPts val="600"/>
              </a:spcBef>
              <a:spcAft>
                <a:spcPts val="0"/>
              </a:spcAft>
              <a:defRPr/>
            </a:pPr>
            <a:r>
              <a:rPr lang="en-US" sz="2600" dirty="0">
                <a:ea typeface="+mn-ea"/>
              </a:rPr>
              <a:t>GALT</a:t>
            </a:r>
          </a:p>
        </p:txBody>
      </p:sp>
    </p:spTree>
    <p:extLst>
      <p:ext uri="{BB962C8B-B14F-4D97-AF65-F5344CB8AC3E}">
        <p14:creationId xmlns:p14="http://schemas.microsoft.com/office/powerpoint/2010/main" val="4029438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i="1" dirty="0">
                <a:solidFill>
                  <a:schemeClr val="tx1"/>
                </a:solidFill>
              </a:rPr>
              <a:t>Cryptosporidium</a:t>
            </a:r>
          </a:p>
        </p:txBody>
      </p:sp>
      <p:sp>
        <p:nvSpPr>
          <p:cNvPr id="3" name="Content Placeholder 2"/>
          <p:cNvSpPr>
            <a:spLocks noGrp="1"/>
          </p:cNvSpPr>
          <p:nvPr>
            <p:ph sz="quarter" idx="11"/>
          </p:nvPr>
        </p:nvSpPr>
        <p:spPr>
          <a:xfrm>
            <a:off x="323528" y="1276709"/>
            <a:ext cx="8458200" cy="4971691"/>
          </a:xfrm>
        </p:spPr>
        <p:txBody>
          <a:bodyPr rtlCol="0">
            <a:normAutofit/>
          </a:bodyPr>
          <a:lstStyle/>
          <a:p>
            <a:pPr marL="0" indent="0">
              <a:spcBef>
                <a:spcPts val="600"/>
              </a:spcBef>
              <a:spcAft>
                <a:spcPts val="600"/>
              </a:spcAft>
              <a:buNone/>
              <a:defRPr/>
            </a:pPr>
            <a:r>
              <a:rPr lang="en-US" dirty="0">
                <a:ea typeface="+mn-ea"/>
                <a:cs typeface="+mn-cs"/>
              </a:rPr>
              <a:t>Intestinal apicomplexan protozoan</a:t>
            </a:r>
          </a:p>
          <a:p>
            <a:pPr marL="342900" indent="-342900">
              <a:spcBef>
                <a:spcPts val="600"/>
              </a:spcBef>
              <a:spcAft>
                <a:spcPts val="600"/>
              </a:spcAft>
              <a:buFont typeface="Arial" panose="020B0604020202020204" pitchFamily="34" charset="0"/>
              <a:buChar char="•"/>
              <a:defRPr/>
            </a:pPr>
            <a:r>
              <a:rPr lang="en-US" dirty="0">
                <a:ea typeface="+mn-ea"/>
              </a:rPr>
              <a:t>Hardy intestinal oocyst as well as a tissue phase</a:t>
            </a:r>
          </a:p>
          <a:p>
            <a:pPr marL="342900" indent="-342900">
              <a:spcBef>
                <a:spcPts val="600"/>
              </a:spcBef>
              <a:spcAft>
                <a:spcPts val="600"/>
              </a:spcAft>
              <a:buFont typeface="Arial" panose="020B0604020202020204" pitchFamily="34" charset="0"/>
              <a:buChar char="•"/>
              <a:defRPr/>
            </a:pPr>
            <a:r>
              <a:rPr lang="en-US" dirty="0">
                <a:ea typeface="+mn-ea"/>
              </a:rPr>
              <a:t>Penetrates intestinal cell walls and lives intracellularly</a:t>
            </a:r>
          </a:p>
          <a:p>
            <a:pPr marL="342900" indent="-342900">
              <a:spcBef>
                <a:spcPts val="600"/>
              </a:spcBef>
              <a:spcAft>
                <a:spcPts val="600"/>
              </a:spcAft>
              <a:buFont typeface="Arial" panose="020B0604020202020204" pitchFamily="34" charset="0"/>
              <a:buChar char="•"/>
              <a:defRPr/>
            </a:pPr>
            <a:r>
              <a:rPr lang="en-US" dirty="0">
                <a:ea typeface="+mn-ea"/>
              </a:rPr>
              <a:t>Oocysts are highly infectious and resistant to chlorine treatment</a:t>
            </a:r>
          </a:p>
          <a:p>
            <a:pPr marL="342900" indent="-342900">
              <a:spcBef>
                <a:spcPts val="600"/>
              </a:spcBef>
              <a:spcAft>
                <a:spcPts val="600"/>
              </a:spcAft>
              <a:buFont typeface="Arial" panose="020B0604020202020204" pitchFamily="34" charset="0"/>
              <a:buChar char="•"/>
              <a:defRPr/>
            </a:pPr>
            <a:r>
              <a:rPr lang="en-US" dirty="0">
                <a:ea typeface="+mn-ea"/>
              </a:rPr>
              <a:t>Symptoms: headache, sweating, vomiting, severe abdominal cramps, diarrhea</a:t>
            </a:r>
          </a:p>
          <a:p>
            <a:pPr marL="342900" indent="-342900">
              <a:spcBef>
                <a:spcPts val="600"/>
              </a:spcBef>
              <a:spcAft>
                <a:spcPts val="600"/>
              </a:spcAft>
              <a:buFont typeface="Arial" panose="020B0604020202020204" pitchFamily="34" charset="0"/>
              <a:buChar char="•"/>
              <a:defRPr/>
            </a:pPr>
            <a:r>
              <a:rPr lang="en-US" dirty="0">
                <a:ea typeface="+mn-ea"/>
              </a:rPr>
              <a:t>Outbreaks associated with swimming pools </a:t>
            </a:r>
          </a:p>
        </p:txBody>
      </p:sp>
    </p:spTree>
    <p:extLst>
      <p:ext uri="{BB962C8B-B14F-4D97-AF65-F5344CB8AC3E}">
        <p14:creationId xmlns:p14="http://schemas.microsoft.com/office/powerpoint/2010/main" val="39571850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algn="l"/>
            <a:r>
              <a:rPr lang="en-US" altLang="en-US" sz="2400" b="1" dirty="0">
                <a:solidFill>
                  <a:schemeClr val="tx1"/>
                </a:solidFill>
              </a:rPr>
              <a:t>Micrographs of </a:t>
            </a:r>
            <a:r>
              <a:rPr lang="en-US" altLang="en-US" sz="2400" b="1" i="1" dirty="0">
                <a:solidFill>
                  <a:schemeClr val="tx1"/>
                </a:solidFill>
              </a:rPr>
              <a:t>Cryptosporidium</a:t>
            </a:r>
          </a:p>
        </p:txBody>
      </p:sp>
      <p:sp>
        <p:nvSpPr>
          <p:cNvPr id="5" name="Content Placeholder 4">
            <a:extLst>
              <a:ext uri="{FF2B5EF4-FFF2-40B4-BE49-F238E27FC236}">
                <a16:creationId xmlns:a16="http://schemas.microsoft.com/office/drawing/2014/main" id="{9A55D52E-53C4-4689-8B30-84C45A195C68}"/>
              </a:ext>
            </a:extLst>
          </p:cNvPr>
          <p:cNvSpPr>
            <a:spLocks noGrp="1"/>
          </p:cNvSpPr>
          <p:nvPr>
            <p:ph sz="quarter" idx="11"/>
          </p:nvPr>
        </p:nvSpPr>
        <p:spPr>
          <a:xfrm>
            <a:off x="342900" y="1276710"/>
            <a:ext cx="4079106" cy="612476"/>
          </a:xfrm>
        </p:spPr>
        <p:txBody>
          <a:bodyPr/>
          <a:lstStyle/>
          <a:p>
            <a:r>
              <a:rPr lang="en-US" sz="2200" dirty="0"/>
              <a:t>SEM of </a:t>
            </a:r>
            <a:r>
              <a:rPr lang="en-US" sz="2200" i="1" dirty="0"/>
              <a:t>Cryptosporidium </a:t>
            </a:r>
            <a:r>
              <a:rPr lang="en-US" sz="2200" dirty="0"/>
              <a:t>(green) attached to the intestinal epithelium</a:t>
            </a:r>
          </a:p>
        </p:txBody>
      </p:sp>
      <p:pic>
        <p:nvPicPr>
          <p:cNvPr id="15" name="Content Placeholder 14" descr="Scanning electron micrograph of Cryptosporidium attached to the intestinal epithelium.">
            <a:extLst>
              <a:ext uri="{FF2B5EF4-FFF2-40B4-BE49-F238E27FC236}">
                <a16:creationId xmlns:a16="http://schemas.microsoft.com/office/drawing/2014/main" id="{BDF95A7E-E775-4695-9D2C-0DFE2230FFCE}"/>
              </a:ext>
            </a:extLst>
          </p:cNvPr>
          <p:cNvPicPr>
            <a:picLocks noGrp="1" noChangeAspect="1"/>
          </p:cNvPicPr>
          <p:nvPr>
            <p:ph sz="quarter" idx="15"/>
          </p:nvPr>
        </p:nvPicPr>
        <p:blipFill rotWithShape="1">
          <a:blip r:embed="rId2" cstate="print">
            <a:extLst>
              <a:ext uri="{28A0092B-C50C-407E-A947-70E740481C1C}">
                <a14:useLocalDpi xmlns:a14="http://schemas.microsoft.com/office/drawing/2010/main" val="0"/>
              </a:ext>
            </a:extLst>
          </a:blip>
          <a:srcRect t="6280" b="2617"/>
          <a:stretch/>
        </p:blipFill>
        <p:spPr>
          <a:xfrm>
            <a:off x="322910" y="2554531"/>
            <a:ext cx="3848483" cy="2931071"/>
          </a:xfrm>
        </p:spPr>
      </p:pic>
      <p:sp>
        <p:nvSpPr>
          <p:cNvPr id="7" name="Content Placeholder 6">
            <a:extLst>
              <a:ext uri="{FF2B5EF4-FFF2-40B4-BE49-F238E27FC236}">
                <a16:creationId xmlns:a16="http://schemas.microsoft.com/office/drawing/2014/main" id="{7AA2BC4E-19E0-47C7-B1FE-0FF7484F012A}"/>
              </a:ext>
            </a:extLst>
          </p:cNvPr>
          <p:cNvSpPr>
            <a:spLocks noGrp="1"/>
          </p:cNvSpPr>
          <p:nvPr>
            <p:ph sz="quarter" idx="14"/>
          </p:nvPr>
        </p:nvSpPr>
        <p:spPr>
          <a:xfrm>
            <a:off x="4402016" y="1276710"/>
            <a:ext cx="4399084" cy="649138"/>
          </a:xfrm>
        </p:spPr>
        <p:txBody>
          <a:bodyPr/>
          <a:lstStyle/>
          <a:p>
            <a:r>
              <a:rPr lang="en-US" sz="2200" dirty="0"/>
              <a:t>Micrograph of </a:t>
            </a:r>
            <a:r>
              <a:rPr lang="en-US" sz="2200" i="1" dirty="0"/>
              <a:t>Cryptosporidium </a:t>
            </a:r>
            <a:r>
              <a:rPr lang="en-US" sz="2200" dirty="0"/>
              <a:t>merozoites penetrating the intestinal mucosa</a:t>
            </a:r>
          </a:p>
        </p:txBody>
      </p:sp>
      <p:pic>
        <p:nvPicPr>
          <p:cNvPr id="17" name="Content Placeholder 16" descr="A micrograph of Cryptosporidium merozoites in the act of penetrating the intestinal mucosa.">
            <a:extLst>
              <a:ext uri="{FF2B5EF4-FFF2-40B4-BE49-F238E27FC236}">
                <a16:creationId xmlns:a16="http://schemas.microsoft.com/office/drawing/2014/main" id="{1FD007D1-01B2-4998-8ED6-1D8318EB8072}"/>
              </a:ext>
            </a:extLst>
          </p:cNvPr>
          <p:cNvPicPr>
            <a:picLocks noGrp="1" noChangeAspect="1"/>
          </p:cNvPicPr>
          <p:nvPr>
            <p:ph sz="quarter" idx="16"/>
          </p:nvPr>
        </p:nvPicPr>
        <p:blipFill rotWithShape="1">
          <a:blip r:embed="rId3" cstate="print">
            <a:extLst>
              <a:ext uri="{28A0092B-C50C-407E-A947-70E740481C1C}">
                <a14:useLocalDpi xmlns:a14="http://schemas.microsoft.com/office/drawing/2010/main" val="0"/>
              </a:ext>
            </a:extLst>
          </a:blip>
          <a:srcRect t="6904" b="4011"/>
          <a:stretch/>
        </p:blipFill>
        <p:spPr>
          <a:xfrm>
            <a:off x="4422006" y="2883864"/>
            <a:ext cx="3848483" cy="2601738"/>
          </a:xfrm>
        </p:spPr>
      </p:pic>
      <p:sp>
        <p:nvSpPr>
          <p:cNvPr id="2" name="Text Placeholder 1"/>
          <p:cNvSpPr>
            <a:spLocks noGrp="1"/>
          </p:cNvSpPr>
          <p:nvPr>
            <p:ph type="body" sz="quarter" idx="29"/>
          </p:nvPr>
        </p:nvSpPr>
        <p:spPr>
          <a:xfrm>
            <a:off x="2195736" y="6998406"/>
            <a:ext cx="6312160" cy="116632"/>
          </a:xfrm>
        </p:spPr>
        <p:txBody>
          <a:bodyPr/>
          <a:lstStyle/>
          <a:p>
            <a:endParaRPr lang="en-IN" dirty="0"/>
          </a:p>
          <a:p>
            <a:r>
              <a:rPr lang="en-US" i="1" dirty="0" err="1"/>
              <a:t>Moredun</a:t>
            </a:r>
            <a:r>
              <a:rPr lang="en-US" i="1" dirty="0"/>
              <a:t> Animal Health Ltd./Science Source, London School of Hygiene &amp; Tropical Medicine/Science Source </a:t>
            </a:r>
            <a:endParaRPr lang="en-US" dirty="0"/>
          </a:p>
          <a:p>
            <a:endParaRPr lang="en-US" dirty="0"/>
          </a:p>
        </p:txBody>
      </p:sp>
    </p:spTree>
    <p:extLst>
      <p:ext uri="{BB962C8B-B14F-4D97-AF65-F5344CB8AC3E}">
        <p14:creationId xmlns:p14="http://schemas.microsoft.com/office/powerpoint/2010/main" val="12354639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dirty="0">
                <a:solidFill>
                  <a:schemeClr val="tx1"/>
                </a:solidFill>
              </a:rPr>
              <a:t>Rotavirus</a:t>
            </a:r>
          </a:p>
        </p:txBody>
      </p:sp>
      <p:sp>
        <p:nvSpPr>
          <p:cNvPr id="59395" name="Content Placeholder 2"/>
          <p:cNvSpPr>
            <a:spLocks noGrp="1"/>
          </p:cNvSpPr>
          <p:nvPr>
            <p:ph sz="quarter" idx="11"/>
          </p:nvPr>
        </p:nvSpPr>
        <p:spPr/>
        <p:txBody>
          <a:bodyPr/>
          <a:lstStyle/>
          <a:p>
            <a:pPr marL="0" indent="0" eaLnBrk="1" hangingPunct="1">
              <a:lnSpc>
                <a:spcPct val="80000"/>
              </a:lnSpc>
              <a:buNone/>
            </a:pPr>
            <a:r>
              <a:rPr lang="en-US" altLang="en-US" sz="2200" dirty="0"/>
              <a:t>Double-stranded RNA genome with both an inner and outer capsid</a:t>
            </a:r>
          </a:p>
          <a:p>
            <a:pPr marL="0" indent="0" eaLnBrk="1" hangingPunct="1">
              <a:lnSpc>
                <a:spcPct val="80000"/>
              </a:lnSpc>
              <a:buNone/>
            </a:pPr>
            <a:r>
              <a:rPr lang="en-US" altLang="en-US" sz="2200" dirty="0"/>
              <a:t>Primary cause of morbidity and mortality resulting from diarrhea</a:t>
            </a:r>
          </a:p>
          <a:p>
            <a:pPr marL="342900" indent="-342900">
              <a:lnSpc>
                <a:spcPct val="80000"/>
              </a:lnSpc>
              <a:buFont typeface="Arial" panose="020B0604020202020204" pitchFamily="34" charset="0"/>
              <a:buChar char="•"/>
            </a:pPr>
            <a:r>
              <a:rPr lang="en-US" altLang="en-US" sz="2200" dirty="0"/>
              <a:t>2</a:t>
            </a:r>
            <a:r>
              <a:rPr lang="en-IN" altLang="en-US" sz="2200" dirty="0"/>
              <a:t> to </a:t>
            </a:r>
            <a:r>
              <a:rPr lang="en-US" altLang="en-US" sz="2200" dirty="0"/>
              <a:t>3 million cases per year, 70,000 hospitalizations</a:t>
            </a:r>
          </a:p>
          <a:p>
            <a:pPr marL="342900" indent="-342900">
              <a:lnSpc>
                <a:spcPct val="80000"/>
              </a:lnSpc>
              <a:buFont typeface="Arial" panose="020B0604020202020204" pitchFamily="34" charset="0"/>
              <a:buChar char="•"/>
            </a:pPr>
            <a:r>
              <a:rPr lang="en-US" altLang="en-US" sz="2200" dirty="0"/>
              <a:t>Transmitted by fecal</a:t>
            </a:r>
            <a:r>
              <a:rPr lang="en-IN" altLang="en-US" sz="2200" dirty="0"/>
              <a:t>-</a:t>
            </a:r>
            <a:r>
              <a:rPr lang="en-US" altLang="en-US" sz="2200" dirty="0"/>
              <a:t>oral route, including contaminated food, water, and fomites</a:t>
            </a:r>
          </a:p>
          <a:p>
            <a:pPr marL="342900" indent="-342900">
              <a:lnSpc>
                <a:spcPct val="80000"/>
              </a:lnSpc>
              <a:buFont typeface="Arial" panose="020B0604020202020204" pitchFamily="34" charset="0"/>
              <a:buChar char="•"/>
            </a:pPr>
            <a:r>
              <a:rPr lang="en-US" altLang="en-US" sz="2200" dirty="0"/>
              <a:t>Children treated with ORT</a:t>
            </a:r>
          </a:p>
          <a:p>
            <a:pPr marL="342900" indent="-342900">
              <a:lnSpc>
                <a:spcPct val="80000"/>
              </a:lnSpc>
              <a:buFont typeface="Arial" panose="020B0604020202020204" pitchFamily="34" charset="0"/>
              <a:buChar char="•"/>
            </a:pPr>
            <a:r>
              <a:rPr lang="en-US" altLang="en-US" sz="2200" dirty="0" err="1"/>
              <a:t>RotaTeq</a:t>
            </a:r>
            <a:r>
              <a:rPr lang="en-US" altLang="en-US" sz="2200" dirty="0"/>
              <a:t> and </a:t>
            </a:r>
            <a:r>
              <a:rPr lang="en-US" altLang="en-US" sz="2200" dirty="0" err="1"/>
              <a:t>Rotarix</a:t>
            </a:r>
            <a:r>
              <a:rPr lang="en-US" altLang="en-US" sz="2200" dirty="0"/>
              <a:t> are live attenuated vaccines</a:t>
            </a:r>
          </a:p>
        </p:txBody>
      </p:sp>
      <p:pic>
        <p:nvPicPr>
          <p:cNvPr id="8" name="Content Placeholder 7" descr="Rotavirus visible in fecal sample from a child with gastroenteritis showing the “spoked-wheel” morphology of the virus.">
            <a:extLst>
              <a:ext uri="{FF2B5EF4-FFF2-40B4-BE49-F238E27FC236}">
                <a16:creationId xmlns:a16="http://schemas.microsoft.com/office/drawing/2014/main" id="{D10D44C2-5E80-485A-88D7-A8A0AC76B02C}"/>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7394" b="3133"/>
          <a:stretch/>
        </p:blipFill>
        <p:spPr>
          <a:xfrm>
            <a:off x="4419600" y="1988841"/>
            <a:ext cx="4418099" cy="3024336"/>
          </a:xfrm>
        </p:spPr>
      </p:pic>
      <p:sp>
        <p:nvSpPr>
          <p:cNvPr id="5" name="Text Placeholder 4">
            <a:extLst>
              <a:ext uri="{FF2B5EF4-FFF2-40B4-BE49-F238E27FC236}">
                <a16:creationId xmlns:a16="http://schemas.microsoft.com/office/drawing/2014/main" id="{5249E6F9-441E-415C-88A8-8FB141421CF3}"/>
              </a:ext>
            </a:extLst>
          </p:cNvPr>
          <p:cNvSpPr>
            <a:spLocks noGrp="1"/>
          </p:cNvSpPr>
          <p:nvPr>
            <p:ph type="body" sz="quarter" idx="30"/>
          </p:nvPr>
        </p:nvSpPr>
        <p:spPr/>
        <p:txBody>
          <a:bodyPr/>
          <a:lstStyle/>
          <a:p>
            <a:r>
              <a:rPr lang="en-IN" i="1" dirty="0"/>
              <a:t>Source: </a:t>
            </a:r>
            <a:r>
              <a:rPr lang="en-IN" i="1" dirty="0" err="1"/>
              <a:t>Centers</a:t>
            </a:r>
            <a:r>
              <a:rPr lang="en-IN" i="1" dirty="0"/>
              <a:t> for Disease Control/</a:t>
            </a:r>
            <a:r>
              <a:rPr lang="en-IN" i="1" dirty="0" err="1"/>
              <a:t>Dr.</a:t>
            </a:r>
            <a:r>
              <a:rPr lang="en-IN" i="1" dirty="0"/>
              <a:t> Erskine Palmer &amp; Byron Skinner </a:t>
            </a:r>
            <a:endParaRPr lang="en-IN" dirty="0"/>
          </a:p>
        </p:txBody>
      </p:sp>
    </p:spTree>
    <p:extLst>
      <p:ext uri="{BB962C8B-B14F-4D97-AF65-F5344CB8AC3E}">
        <p14:creationId xmlns:p14="http://schemas.microsoft.com/office/powerpoint/2010/main" val="21405610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eaLnBrk="1" hangingPunct="1"/>
            <a:r>
              <a:rPr lang="en-US" altLang="en-US" dirty="0">
                <a:solidFill>
                  <a:schemeClr val="tx1"/>
                </a:solidFill>
              </a:rPr>
              <a:t>Norovirus</a:t>
            </a:r>
          </a:p>
        </p:txBody>
      </p:sp>
      <p:sp>
        <p:nvSpPr>
          <p:cNvPr id="61443" name="Content Placeholder 2"/>
          <p:cNvSpPr>
            <a:spLocks noGrp="1"/>
          </p:cNvSpPr>
          <p:nvPr>
            <p:ph sz="quarter" idx="11"/>
          </p:nvPr>
        </p:nvSpPr>
        <p:spPr>
          <a:xfrm>
            <a:off x="342900" y="1308793"/>
            <a:ext cx="8458200" cy="4971691"/>
          </a:xfrm>
        </p:spPr>
        <p:txBody>
          <a:bodyPr/>
          <a:lstStyle/>
          <a:p>
            <a:pPr marL="0" indent="0" eaLnBrk="1" hangingPunct="1">
              <a:buNone/>
            </a:pPr>
            <a:r>
              <a:rPr lang="en-US" altLang="en-US" dirty="0"/>
              <a:t>Most common cause of foodborne disease in the United States</a:t>
            </a:r>
          </a:p>
          <a:p>
            <a:pPr marL="342900" indent="-342900">
              <a:buFont typeface="Arial" panose="020B0604020202020204" pitchFamily="34" charset="0"/>
              <a:buChar char="•"/>
            </a:pPr>
            <a:r>
              <a:rPr lang="en-US" altLang="en-US" dirty="0"/>
              <a:t>Fecal</a:t>
            </a:r>
            <a:r>
              <a:rPr lang="en-IN" altLang="en-US" dirty="0"/>
              <a:t>-</a:t>
            </a:r>
            <a:r>
              <a:rPr lang="en-US" altLang="en-US" dirty="0"/>
              <a:t>oral transmission or via contamination of food and water</a:t>
            </a:r>
          </a:p>
          <a:p>
            <a:pPr marL="342900" indent="-342900">
              <a:buFont typeface="Arial" panose="020B0604020202020204" pitchFamily="34" charset="0"/>
              <a:buChar char="•"/>
            </a:pPr>
            <a:r>
              <a:rPr lang="en-US" altLang="en-US" dirty="0"/>
              <a:t>Profuse, watery diarrhea for 3 to 5 days, vomiting in the early stages, mild fever</a:t>
            </a:r>
          </a:p>
          <a:p>
            <a:pPr marL="342900" indent="-342900">
              <a:buFont typeface="Arial" panose="020B0604020202020204" pitchFamily="34" charset="0"/>
              <a:buChar char="•"/>
            </a:pPr>
            <a:r>
              <a:rPr lang="en-US" altLang="en-US" dirty="0"/>
              <a:t>Low infectious dose: 1 to 20 viruses</a:t>
            </a:r>
          </a:p>
          <a:p>
            <a:pPr marL="342900" indent="-342900">
              <a:buFont typeface="Arial" panose="020B0604020202020204" pitchFamily="34" charset="0"/>
              <a:buChar char="•"/>
            </a:pPr>
            <a:r>
              <a:rPr lang="en-US" altLang="en-US" dirty="0"/>
              <a:t>Many outbreaks associated with cruise ships</a:t>
            </a:r>
          </a:p>
        </p:txBody>
      </p:sp>
    </p:spTree>
    <p:extLst>
      <p:ext uri="{BB962C8B-B14F-4D97-AF65-F5344CB8AC3E}">
        <p14:creationId xmlns:p14="http://schemas.microsoft.com/office/powerpoint/2010/main" val="4647623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solidFill>
                  <a:schemeClr val="tx1"/>
                </a:solidFill>
              </a:rPr>
              <a:t>Bacterial Causes of Acute Diarrhea </a:t>
            </a:r>
            <a:r>
              <a:rPr lang="en-US" altLang="en-US" sz="1200" dirty="0">
                <a:solidFill>
                  <a:schemeClr val="tx1"/>
                </a:solidFill>
              </a:rPr>
              <a:t>1</a:t>
            </a:r>
            <a:endParaRPr lang="en-US" sz="1200" dirty="0">
              <a:solidFill>
                <a:schemeClr val="tx1"/>
              </a:solidFill>
            </a:endParaRPr>
          </a:p>
        </p:txBody>
      </p:sp>
      <mc:AlternateContent xmlns:mc="http://schemas.openxmlformats.org/markup-compatibility/2006" xmlns:a14="http://schemas.microsoft.com/office/drawing/2010/main">
        <mc:Choice Requires="a14">
          <p:graphicFrame>
            <p:nvGraphicFramePr>
              <p:cNvPr id="8" name="Table Placeholder 5"/>
              <p:cNvGraphicFramePr>
                <a:graphicFrameLocks noGrp="1"/>
              </p:cNvGraphicFramePr>
              <p:nvPr>
                <p:ph sz="quarter" idx="11"/>
                <p:extLst>
                  <p:ext uri="{D42A27DB-BD31-4B8C-83A1-F6EECF244321}">
                    <p14:modId xmlns:p14="http://schemas.microsoft.com/office/powerpoint/2010/main" val="3625892669"/>
                  </p:ext>
                </p:extLst>
              </p:nvPr>
            </p:nvGraphicFramePr>
            <p:xfrm>
              <a:off x="107504" y="836712"/>
              <a:ext cx="8972550" cy="5948182"/>
            </p:xfrm>
            <a:graphic>
              <a:graphicData uri="http://schemas.openxmlformats.org/drawingml/2006/table">
                <a:tbl>
                  <a:tblPr firstRow="1" bandRow="1">
                    <a:tableStyleId>{2D5ABB26-0587-4C30-8999-92F81FD0307C}</a:tableStyleId>
                  </a:tblPr>
                  <a:tblGrid>
                    <a:gridCol w="1624744">
                      <a:extLst>
                        <a:ext uri="{9D8B030D-6E8A-4147-A177-3AD203B41FA5}">
                          <a16:colId xmlns:a16="http://schemas.microsoft.com/office/drawing/2014/main" val="20000"/>
                        </a:ext>
                      </a:extLst>
                    </a:gridCol>
                    <a:gridCol w="2911760">
                      <a:extLst>
                        <a:ext uri="{9D8B030D-6E8A-4147-A177-3AD203B41FA5}">
                          <a16:colId xmlns:a16="http://schemas.microsoft.com/office/drawing/2014/main" val="20001"/>
                        </a:ext>
                      </a:extLst>
                    </a:gridCol>
                    <a:gridCol w="1864314">
                      <a:extLst>
                        <a:ext uri="{9D8B030D-6E8A-4147-A177-3AD203B41FA5}">
                          <a16:colId xmlns:a16="http://schemas.microsoft.com/office/drawing/2014/main" val="20002"/>
                        </a:ext>
                      </a:extLst>
                    </a:gridCol>
                    <a:gridCol w="2571732">
                      <a:extLst>
                        <a:ext uri="{9D8B030D-6E8A-4147-A177-3AD203B41FA5}">
                          <a16:colId xmlns:a16="http://schemas.microsoft.com/office/drawing/2014/main" val="20003"/>
                        </a:ext>
                      </a:extLst>
                    </a:gridCol>
                  </a:tblGrid>
                  <a:tr h="414777">
                    <a:tc>
                      <a:txBody>
                        <a:bodyPr/>
                        <a:lstStyle/>
                        <a:p>
                          <a:pPr>
                            <a:lnSpc>
                              <a:spcPts val="1400"/>
                            </a:lnSpc>
                          </a:pPr>
                          <a:r>
                            <a:rPr lang="en-US" sz="1200" b="1" u="none" strike="noStrike" kern="1200" baseline="0" dirty="0">
                              <a:latin typeface="+mn-lt"/>
                            </a:rPr>
                            <a:t>Causative Organisms</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i="1" u="none" strike="noStrike" kern="1200" baseline="0" dirty="0">
                              <a:latin typeface="+mn-lt"/>
                            </a:rPr>
                            <a:t>Salmonella</a:t>
                          </a:r>
                          <a:endParaRPr lang="en-US" sz="1200" b="0" i="1"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i="1" u="none" strike="noStrike" kern="1200" baseline="0" dirty="0">
                              <a:latin typeface="+mn-lt"/>
                            </a:rPr>
                            <a:t>Shigella</a:t>
                          </a:r>
                          <a:endParaRPr lang="en-US" sz="1200" b="0" i="1"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Shiga toxin-producing </a:t>
                          </a:r>
                          <a:r>
                            <a:rPr lang="en-US" sz="1200" i="1" u="none" strike="noStrike" kern="1200" baseline="0" dirty="0">
                              <a:latin typeface="+mn-lt"/>
                            </a:rPr>
                            <a:t>E. coli </a:t>
                          </a:r>
                          <a:r>
                            <a:rPr lang="en-US" sz="1200" u="none" strike="noStrike" kern="1200" baseline="0" dirty="0">
                              <a:latin typeface="+mn-lt"/>
                            </a:rPr>
                            <a:t>(O157:H7 and others)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425165">
                    <a:tc>
                      <a:txBody>
                        <a:bodyPr/>
                        <a:lstStyle/>
                        <a:p>
                          <a:pPr>
                            <a:lnSpc>
                              <a:spcPts val="1400"/>
                            </a:lnSpc>
                          </a:pPr>
                          <a:r>
                            <a:rPr lang="en-US" sz="1200" b="1" u="none" strike="noStrike" kern="1200" baseline="0" dirty="0">
                              <a:latin typeface="+mn-lt"/>
                            </a:rPr>
                            <a:t>Common Modes of Transmission</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Vehicle (food, beverage), fecal</a:t>
                          </a:r>
                          <a:r>
                            <a:rPr lang="en-IN" sz="1200" u="none" strike="noStrike" kern="1200" baseline="0" dirty="0">
                              <a:latin typeface="+mn-lt"/>
                            </a:rPr>
                            <a:t>-</a:t>
                          </a:r>
                          <a:r>
                            <a:rPr lang="en-US" sz="1200" u="none" strike="noStrike" kern="1200" baseline="0" dirty="0">
                              <a:latin typeface="+mn-lt"/>
                            </a:rPr>
                            <a:t>oral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Fecal</a:t>
                          </a:r>
                          <a:r>
                            <a:rPr lang="en-IN" sz="1200" u="none" strike="noStrike" kern="1200" baseline="0" dirty="0">
                              <a:latin typeface="+mn-lt"/>
                            </a:rPr>
                            <a:t>-</a:t>
                          </a:r>
                          <a:r>
                            <a:rPr lang="en-US" sz="1200" u="none" strike="noStrike" kern="1200" baseline="0" dirty="0">
                              <a:latin typeface="+mn-lt"/>
                            </a:rPr>
                            <a:t>oral, direct contact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Vehicle (food, beverage), fecal</a:t>
                          </a:r>
                          <a:r>
                            <a:rPr lang="en-IN" sz="1200" u="none" strike="noStrike" kern="1200" baseline="0" dirty="0">
                              <a:latin typeface="+mn-lt"/>
                            </a:rPr>
                            <a:t>-</a:t>
                          </a:r>
                          <a:r>
                            <a:rPr lang="en-US" sz="1200" u="none" strike="noStrike" kern="1200" baseline="0" dirty="0">
                              <a:latin typeface="+mn-lt"/>
                            </a:rPr>
                            <a:t>oral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577618">
                    <a:tc>
                      <a:txBody>
                        <a:bodyPr/>
                        <a:lstStyle/>
                        <a:p>
                          <a:pPr>
                            <a:lnSpc>
                              <a:spcPts val="1400"/>
                            </a:lnSpc>
                          </a:pPr>
                          <a:r>
                            <a:rPr lang="en-US" sz="1200" b="1" u="none" strike="noStrike" kern="1200" baseline="0" dirty="0">
                              <a:latin typeface="+mn-lt"/>
                            </a:rPr>
                            <a:t>Virulence Factors </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Adhesins, endotoxin</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Endotoxin, enterotoxin, shiga toxins in some strains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Shiga toxins; proteins for attachment, secretion, effacement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414777">
                    <a:tc>
                      <a:txBody>
                        <a:bodyPr/>
                        <a:lstStyle/>
                        <a:p>
                          <a:pPr>
                            <a:lnSpc>
                              <a:spcPts val="1400"/>
                            </a:lnSpc>
                          </a:pPr>
                          <a:r>
                            <a:rPr lang="en-US" sz="1200" b="1" u="none" strike="noStrike" kern="1200" baseline="0" dirty="0">
                              <a:latin typeface="+mn-lt"/>
                            </a:rPr>
                            <a:t>Culture/ Diagnosis</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Stool culture, not usually necessary</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Stool culture; antigen testing for shiga toxin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Stool culture, antigen testing for shiga toxin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577618">
                    <a:tc>
                      <a:txBody>
                        <a:bodyPr/>
                        <a:lstStyle/>
                        <a:p>
                          <a:pPr>
                            <a:lnSpc>
                              <a:spcPts val="1400"/>
                            </a:lnSpc>
                          </a:pPr>
                          <a:r>
                            <a:rPr lang="en-US" sz="1200" b="1" u="none" strike="noStrike" kern="1200" baseline="0" dirty="0">
                              <a:latin typeface="+mn-lt"/>
                            </a:rPr>
                            <a:t>Prevention</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Food hygiene and personal hygiene</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Food hygiene and personal hygiene</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Avoid live </a:t>
                          </a:r>
                          <a:r>
                            <a:rPr lang="en-US" sz="1200" i="1" u="none" strike="noStrike" kern="1200" baseline="0" dirty="0">
                              <a:latin typeface="+mn-lt"/>
                            </a:rPr>
                            <a:t>E. coli </a:t>
                          </a:r>
                          <a:r>
                            <a:rPr lang="en-US" sz="1200" u="none" strike="noStrike" kern="1200" baseline="0" dirty="0">
                              <a:latin typeface="+mn-lt"/>
                            </a:rPr>
                            <a:t>(cook meat and clean vegetables); stay aware of food recalls</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1066138">
                    <a:tc>
                      <a:txBody>
                        <a:bodyPr/>
                        <a:lstStyle/>
                        <a:p>
                          <a:pPr>
                            <a:lnSpc>
                              <a:spcPts val="1400"/>
                            </a:lnSpc>
                          </a:pPr>
                          <a:r>
                            <a:rPr lang="en-US" sz="1200" b="1" u="none" strike="noStrike" kern="1200" baseline="0" dirty="0">
                              <a:latin typeface="+mn-lt"/>
                            </a:rPr>
                            <a:t>Treatment</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Rehydration; no antibiotic for uncomplicated disease; in complicated disease ciprofloxacin; resistant </a:t>
                          </a:r>
                          <a:r>
                            <a:rPr lang="en-US" sz="1200" i="1" u="none" strike="noStrike" kern="1200" baseline="0" dirty="0">
                              <a:latin typeface="+mn-lt"/>
                            </a:rPr>
                            <a:t>Salmonella</a:t>
                          </a:r>
                          <a:r>
                            <a:rPr lang="en-US" sz="1200" u="none" strike="noStrike" kern="1200" baseline="0" dirty="0">
                              <a:latin typeface="+mn-lt"/>
                            </a:rPr>
                            <a:t> is considered a </a:t>
                          </a:r>
                          <a:r>
                            <a:rPr lang="en-US" sz="1200" b="1" u="none" strike="noStrike" kern="1200" baseline="0" dirty="0">
                              <a:latin typeface="+mn-lt"/>
                            </a:rPr>
                            <a:t>Serious Threat </a:t>
                          </a:r>
                          <a:r>
                            <a:rPr lang="en-US" sz="1200" u="none" strike="noStrike" kern="1200" baseline="0" dirty="0">
                              <a:latin typeface="+mn-lt"/>
                            </a:rPr>
                            <a:t>by the CDC</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Ciprofloxacin; drug-resistant </a:t>
                          </a:r>
                          <a:r>
                            <a:rPr lang="en-US" sz="1200" i="1" u="none" strike="noStrike" kern="1200" baseline="0" dirty="0" err="1">
                              <a:latin typeface="+mn-lt"/>
                            </a:rPr>
                            <a:t>Shigella</a:t>
                          </a:r>
                          <a:r>
                            <a:rPr lang="en-US" sz="1200" u="none" strike="noStrike" kern="1200" baseline="0" dirty="0">
                              <a:latin typeface="+mn-lt"/>
                            </a:rPr>
                            <a:t> is in the CDC’s </a:t>
                          </a:r>
                          <a:r>
                            <a:rPr lang="en-US" sz="1200" b="1" u="none" strike="noStrike" kern="1200" baseline="0" dirty="0">
                              <a:latin typeface="+mn-lt"/>
                            </a:rPr>
                            <a:t>Serious Threat</a:t>
                          </a:r>
                          <a:r>
                            <a:rPr lang="en-US" sz="1200" u="none" strike="noStrike" kern="1200" baseline="0" dirty="0">
                              <a:latin typeface="+mn-lt"/>
                            </a:rPr>
                            <a:t> category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Antibiotics contraindicated, supportive measures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298988">
                    <a:tc>
                      <a:txBody>
                        <a:bodyPr/>
                        <a:lstStyle/>
                        <a:p>
                          <a:pPr>
                            <a:lnSpc>
                              <a:spcPts val="1400"/>
                            </a:lnSpc>
                          </a:pPr>
                          <a:r>
                            <a:rPr lang="en-US" sz="1200" b="1" u="none" strike="noStrike" kern="1200" baseline="0" dirty="0">
                              <a:latin typeface="+mn-lt"/>
                            </a:rPr>
                            <a:t>Fever Present</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latin typeface="+mn-lt"/>
                            </a:rPr>
                            <a:t>Usually</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latin typeface="+mn-lt"/>
                            </a:rPr>
                            <a:t>Often</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latin typeface="+mn-lt"/>
                            </a:rPr>
                            <a:t>Often</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348500">
                    <a:tc>
                      <a:txBody>
                        <a:bodyPr/>
                        <a:lstStyle/>
                        <a:p>
                          <a:pPr>
                            <a:lnSpc>
                              <a:spcPts val="1400"/>
                            </a:lnSpc>
                          </a:pPr>
                          <a:r>
                            <a:rPr lang="en-US" sz="1200" b="1" u="none" strike="noStrike" kern="1200" baseline="0" dirty="0">
                              <a:latin typeface="+mn-lt"/>
                            </a:rPr>
                            <a:t>Blood in Stool</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latin typeface="+mn-lt"/>
                            </a:rPr>
                            <a:t>Sometimes</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latin typeface="+mn-lt"/>
                            </a:rPr>
                            <a:t>Often</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latin typeface="+mn-lt"/>
                            </a:rPr>
                            <a:t>Usually</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r h="414777">
                    <a:tc>
                      <a:txBody>
                        <a:bodyPr/>
                        <a:lstStyle/>
                        <a:p>
                          <a:pPr>
                            <a:lnSpc>
                              <a:spcPts val="1400"/>
                            </a:lnSpc>
                          </a:pPr>
                          <a:r>
                            <a:rPr lang="en-US" sz="1200" b="1" u="none" strike="noStrike" kern="1200" baseline="0" dirty="0">
                              <a:latin typeface="+mn-lt"/>
                            </a:rPr>
                            <a:t>Distinctive Features</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Often associated with chickens, reptiles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Very low </a:t>
                          </a:r>
                          <a14:m>
                            <m:oMath xmlns:m="http://schemas.openxmlformats.org/officeDocument/2006/math">
                              <m:r>
                                <m:rPr>
                                  <m:sty m:val="p"/>
                                </m:rPr>
                                <a:rPr lang="en-US" sz="1200" i="0" u="none" strike="noStrike" kern="1200" baseline="0" dirty="0" smtClean="0">
                                  <a:latin typeface="Cambria Math" panose="02040503050406030204" pitchFamily="18" charset="0"/>
                                </a:rPr>
                                <m:t>ID</m:t>
                              </m:r>
                              <m:r>
                                <a:rPr lang="en-US" sz="1200" i="0" u="none" strike="noStrike" kern="1200" baseline="-25000" dirty="0">
                                  <a:latin typeface="Cambria Math" panose="02040503050406030204" pitchFamily="18" charset="0"/>
                                </a:rPr>
                                <m:t>50</m:t>
                              </m:r>
                              <m:r>
                                <a:rPr lang="en-US" sz="1200" i="0" u="none" strike="noStrike" kern="1200" baseline="0" dirty="0">
                                  <a:latin typeface="Cambria Math" panose="02040503050406030204" pitchFamily="18" charset="0"/>
                                </a:rPr>
                                <m:t> </m:t>
                              </m:r>
                            </m:oMath>
                          </a14:m>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Hemolytic uremic syndrome (HUS)</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8"/>
                      </a:ext>
                    </a:extLst>
                  </a:tr>
                  <a:tr h="1228979">
                    <a:tc>
                      <a:txBody>
                        <a:bodyPr/>
                        <a:lstStyle/>
                        <a:p>
                          <a:pPr>
                            <a:lnSpc>
                              <a:spcPts val="1400"/>
                            </a:lnSpc>
                          </a:pPr>
                          <a:r>
                            <a:rPr lang="en-US" sz="1200" b="1" u="none" strike="noStrike" kern="1200" baseline="0" dirty="0">
                              <a:latin typeface="+mn-lt"/>
                            </a:rPr>
                            <a:t>Epidemiological Features</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United States: +/– 1.2</a:t>
                          </a:r>
                        </a:p>
                        <a:p>
                          <a:pPr>
                            <a:lnSpc>
                              <a:spcPts val="1400"/>
                            </a:lnSpc>
                          </a:pPr>
                          <a:r>
                            <a:rPr lang="en-US" sz="1200" u="none" strike="noStrike" kern="1200" baseline="0" dirty="0">
                              <a:latin typeface="+mn-lt"/>
                            </a:rPr>
                            <a:t>million cases/</a:t>
                          </a:r>
                          <a:r>
                            <a:rPr lang="en-US" sz="1200" u="none" strike="noStrike" kern="1200" baseline="0" dirty="0" err="1">
                              <a:latin typeface="+mn-lt"/>
                            </a:rPr>
                            <a:t>yr</a:t>
                          </a:r>
                          <a:r>
                            <a:rPr lang="en-US" sz="1200" u="none" strike="noStrike" kern="1200" baseline="0" dirty="0">
                              <a:latin typeface="+mn-lt"/>
                            </a:rPr>
                            <a:t>; 20%</a:t>
                          </a:r>
                        </a:p>
                        <a:p>
                          <a:pPr>
                            <a:lnSpc>
                              <a:spcPts val="1400"/>
                            </a:lnSpc>
                          </a:pPr>
                          <a:r>
                            <a:rPr lang="en-US" sz="1200" u="none" strike="noStrike" kern="1200" baseline="0" dirty="0">
                              <a:latin typeface="+mn-lt"/>
                            </a:rPr>
                            <a:t>of all cases require</a:t>
                          </a:r>
                        </a:p>
                        <a:p>
                          <a:pPr>
                            <a:lnSpc>
                              <a:spcPts val="1400"/>
                            </a:lnSpc>
                          </a:pPr>
                          <a:r>
                            <a:rPr lang="en-US" sz="1200" u="none" strike="noStrike" kern="1200" baseline="0" dirty="0">
                              <a:latin typeface="+mn-lt"/>
                            </a:rPr>
                            <a:t>hospitalization; death</a:t>
                          </a:r>
                        </a:p>
                        <a:p>
                          <a:pPr>
                            <a:lnSpc>
                              <a:spcPts val="1400"/>
                            </a:lnSpc>
                          </a:pPr>
                          <a:r>
                            <a:rPr lang="en-US" sz="1200" u="none" strike="noStrike" kern="1200" baseline="0" dirty="0">
                              <a:latin typeface="+mn-lt"/>
                            </a:rPr>
                            <a:t>rate of 0.6%; </a:t>
                          </a:r>
                          <a:r>
                            <a:rPr lang="en-US" sz="1200" b="1" u="none" strike="noStrike" kern="1200" baseline="0" dirty="0">
                              <a:latin typeface="+mn-lt"/>
                            </a:rPr>
                            <a:t>Category B Bioterrorism Agent</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United States: estimated 450,000 cases per year; internationally: 165 million cases per year; </a:t>
                          </a:r>
                          <a:r>
                            <a:rPr lang="en-US" sz="1200" b="1" u="none" strike="noStrike" kern="1200" baseline="0" dirty="0">
                              <a:latin typeface="+mn-lt"/>
                            </a:rPr>
                            <a:t>Category B Bioterrorism Agent</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Internationally: causes HUS in 10% of patients; 25% of HUS patients suffer neurological complications, 50% have chronic renal sequelae; </a:t>
                          </a:r>
                          <a:r>
                            <a:rPr lang="en-US" sz="1200" b="1" u="none" strike="noStrike" kern="1200" baseline="0" dirty="0">
                              <a:latin typeface="+mn-lt"/>
                            </a:rPr>
                            <a:t>Category B Bioterrorism Agent</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9"/>
                      </a:ext>
                    </a:extLst>
                  </a:tr>
                </a:tbl>
              </a:graphicData>
            </a:graphic>
          </p:graphicFrame>
        </mc:Choice>
        <mc:Fallback xmlns="">
          <p:graphicFrame>
            <p:nvGraphicFramePr>
              <p:cNvPr id="8" name="Table Placeholder 5"/>
              <p:cNvGraphicFramePr>
                <a:graphicFrameLocks noGrp="1"/>
              </p:cNvGraphicFramePr>
              <p:nvPr>
                <p:ph sz="quarter" idx="11"/>
                <p:extLst>
                  <p:ext uri="{D42A27DB-BD31-4B8C-83A1-F6EECF244321}">
                    <p14:modId xmlns:p14="http://schemas.microsoft.com/office/powerpoint/2010/main" val="3625892669"/>
                  </p:ext>
                </p:extLst>
              </p:nvPr>
            </p:nvGraphicFramePr>
            <p:xfrm>
              <a:off x="107504" y="836712"/>
              <a:ext cx="8972550" cy="5948182"/>
            </p:xfrm>
            <a:graphic>
              <a:graphicData uri="http://schemas.openxmlformats.org/drawingml/2006/table">
                <a:tbl>
                  <a:tblPr firstRow="1" bandRow="1">
                    <a:tableStyleId>{2D5ABB26-0587-4C30-8999-92F81FD0307C}</a:tableStyleId>
                  </a:tblPr>
                  <a:tblGrid>
                    <a:gridCol w="1624744">
                      <a:extLst>
                        <a:ext uri="{9D8B030D-6E8A-4147-A177-3AD203B41FA5}">
                          <a16:colId xmlns:a16="http://schemas.microsoft.com/office/drawing/2014/main" val="20000"/>
                        </a:ext>
                      </a:extLst>
                    </a:gridCol>
                    <a:gridCol w="2911760">
                      <a:extLst>
                        <a:ext uri="{9D8B030D-6E8A-4147-A177-3AD203B41FA5}">
                          <a16:colId xmlns:a16="http://schemas.microsoft.com/office/drawing/2014/main" val="20001"/>
                        </a:ext>
                      </a:extLst>
                    </a:gridCol>
                    <a:gridCol w="1864314">
                      <a:extLst>
                        <a:ext uri="{9D8B030D-6E8A-4147-A177-3AD203B41FA5}">
                          <a16:colId xmlns:a16="http://schemas.microsoft.com/office/drawing/2014/main" val="20002"/>
                        </a:ext>
                      </a:extLst>
                    </a:gridCol>
                    <a:gridCol w="2571732">
                      <a:extLst>
                        <a:ext uri="{9D8B030D-6E8A-4147-A177-3AD203B41FA5}">
                          <a16:colId xmlns:a16="http://schemas.microsoft.com/office/drawing/2014/main" val="20003"/>
                        </a:ext>
                      </a:extLst>
                    </a:gridCol>
                  </a:tblGrid>
                  <a:tr h="447040">
                    <a:tc>
                      <a:txBody>
                        <a:bodyPr/>
                        <a:lstStyle/>
                        <a:p>
                          <a:pPr>
                            <a:lnSpc>
                              <a:spcPts val="1400"/>
                            </a:lnSpc>
                          </a:pPr>
                          <a:r>
                            <a:rPr lang="en-US" sz="1200" b="1" u="none" strike="noStrike" kern="1200" baseline="0" dirty="0">
                              <a:latin typeface="+mn-lt"/>
                            </a:rPr>
                            <a:t>Causative Organisms</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i="1" u="none" strike="noStrike" kern="1200" baseline="0" dirty="0">
                              <a:latin typeface="+mn-lt"/>
                            </a:rPr>
                            <a:t>Salmonella</a:t>
                          </a:r>
                          <a:endParaRPr lang="en-US" sz="1200" b="0" i="1"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i="1" u="none" strike="noStrike" kern="1200" baseline="0" dirty="0">
                              <a:latin typeface="+mn-lt"/>
                            </a:rPr>
                            <a:t>Shigella</a:t>
                          </a:r>
                          <a:endParaRPr lang="en-US" sz="1200" b="0" i="1"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Shiga toxin-producing </a:t>
                          </a:r>
                          <a:r>
                            <a:rPr lang="en-US" sz="1200" i="1" u="none" strike="noStrike" kern="1200" baseline="0" dirty="0">
                              <a:latin typeface="+mn-lt"/>
                            </a:rPr>
                            <a:t>E. coli </a:t>
                          </a:r>
                          <a:r>
                            <a:rPr lang="en-US" sz="1200" u="none" strike="noStrike" kern="1200" baseline="0" dirty="0">
                              <a:latin typeface="+mn-lt"/>
                            </a:rPr>
                            <a:t>(O157:H7 and others)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447040">
                    <a:tc>
                      <a:txBody>
                        <a:bodyPr/>
                        <a:lstStyle/>
                        <a:p>
                          <a:pPr>
                            <a:lnSpc>
                              <a:spcPts val="1400"/>
                            </a:lnSpc>
                          </a:pPr>
                          <a:r>
                            <a:rPr lang="en-US" sz="1200" b="1" u="none" strike="noStrike" kern="1200" baseline="0" dirty="0">
                              <a:latin typeface="+mn-lt"/>
                            </a:rPr>
                            <a:t>Common Modes of Transmission</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Vehicle (food, beverage), fecal</a:t>
                          </a:r>
                          <a:r>
                            <a:rPr lang="en-IN" sz="1200" u="none" strike="noStrike" kern="1200" baseline="0" dirty="0">
                              <a:latin typeface="+mn-lt"/>
                            </a:rPr>
                            <a:t>-</a:t>
                          </a:r>
                          <a:r>
                            <a:rPr lang="en-US" sz="1200" u="none" strike="noStrike" kern="1200" baseline="0" dirty="0">
                              <a:latin typeface="+mn-lt"/>
                            </a:rPr>
                            <a:t>oral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Fecal</a:t>
                          </a:r>
                          <a:r>
                            <a:rPr lang="en-IN" sz="1200" u="none" strike="noStrike" kern="1200" baseline="0" dirty="0">
                              <a:latin typeface="+mn-lt"/>
                            </a:rPr>
                            <a:t>-</a:t>
                          </a:r>
                          <a:r>
                            <a:rPr lang="en-US" sz="1200" u="none" strike="noStrike" kern="1200" baseline="0" dirty="0">
                              <a:latin typeface="+mn-lt"/>
                            </a:rPr>
                            <a:t>oral, direct contact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Vehicle (food, beverage), fecal</a:t>
                          </a:r>
                          <a:r>
                            <a:rPr lang="en-IN" sz="1200" u="none" strike="noStrike" kern="1200" baseline="0" dirty="0">
                              <a:latin typeface="+mn-lt"/>
                            </a:rPr>
                            <a:t>-</a:t>
                          </a:r>
                          <a:r>
                            <a:rPr lang="en-US" sz="1200" u="none" strike="noStrike" kern="1200" baseline="0" dirty="0">
                              <a:latin typeface="+mn-lt"/>
                            </a:rPr>
                            <a:t>oral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624840">
                    <a:tc>
                      <a:txBody>
                        <a:bodyPr/>
                        <a:lstStyle/>
                        <a:p>
                          <a:pPr>
                            <a:lnSpc>
                              <a:spcPts val="1400"/>
                            </a:lnSpc>
                          </a:pPr>
                          <a:r>
                            <a:rPr lang="en-US" sz="1200" b="1" u="none" strike="noStrike" kern="1200" baseline="0" dirty="0">
                              <a:latin typeface="+mn-lt"/>
                            </a:rPr>
                            <a:t>Virulence Factors </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Adhesins, endotoxin</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Endotoxin, enterotoxin, shiga toxins in some strains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Shiga toxins; proteins for attachment, secretion, effacement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447040">
                    <a:tc>
                      <a:txBody>
                        <a:bodyPr/>
                        <a:lstStyle/>
                        <a:p>
                          <a:pPr>
                            <a:lnSpc>
                              <a:spcPts val="1400"/>
                            </a:lnSpc>
                          </a:pPr>
                          <a:r>
                            <a:rPr lang="en-US" sz="1200" b="1" u="none" strike="noStrike" kern="1200" baseline="0" dirty="0">
                              <a:latin typeface="+mn-lt"/>
                            </a:rPr>
                            <a:t>Culture/ Diagnosis</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Stool culture, not usually necessary</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Stool culture; antigen testing for shiga toxin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Stool culture, antigen testing for shiga toxin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624840">
                    <a:tc>
                      <a:txBody>
                        <a:bodyPr/>
                        <a:lstStyle/>
                        <a:p>
                          <a:pPr>
                            <a:lnSpc>
                              <a:spcPts val="1400"/>
                            </a:lnSpc>
                          </a:pPr>
                          <a:r>
                            <a:rPr lang="en-US" sz="1200" b="1" u="none" strike="noStrike" kern="1200" baseline="0" dirty="0">
                              <a:latin typeface="+mn-lt"/>
                            </a:rPr>
                            <a:t>Prevention</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Food hygiene and personal hygiene</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Food hygiene and personal hygiene</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Avoid live </a:t>
                          </a:r>
                          <a:r>
                            <a:rPr lang="en-US" sz="1200" i="1" u="none" strike="noStrike" kern="1200" baseline="0" dirty="0">
                              <a:latin typeface="+mn-lt"/>
                            </a:rPr>
                            <a:t>E. coli </a:t>
                          </a:r>
                          <a:r>
                            <a:rPr lang="en-US" sz="1200" u="none" strike="noStrike" kern="1200" baseline="0" dirty="0">
                              <a:latin typeface="+mn-lt"/>
                            </a:rPr>
                            <a:t>(cook meat and clean vegetables); stay aware of food recalls</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1066138">
                    <a:tc>
                      <a:txBody>
                        <a:bodyPr/>
                        <a:lstStyle/>
                        <a:p>
                          <a:pPr>
                            <a:lnSpc>
                              <a:spcPts val="1400"/>
                            </a:lnSpc>
                          </a:pPr>
                          <a:r>
                            <a:rPr lang="en-US" sz="1200" b="1" u="none" strike="noStrike" kern="1200" baseline="0" dirty="0">
                              <a:latin typeface="+mn-lt"/>
                            </a:rPr>
                            <a:t>Treatment</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Rehydration; no antibiotic for uncomplicated disease; in complicated disease ciprofloxacin; resistant </a:t>
                          </a:r>
                          <a:r>
                            <a:rPr lang="en-US" sz="1200" i="1" u="none" strike="noStrike" kern="1200" baseline="0" dirty="0">
                              <a:latin typeface="+mn-lt"/>
                            </a:rPr>
                            <a:t>Salmonella</a:t>
                          </a:r>
                          <a:r>
                            <a:rPr lang="en-US" sz="1200" u="none" strike="noStrike" kern="1200" baseline="0" dirty="0">
                              <a:latin typeface="+mn-lt"/>
                            </a:rPr>
                            <a:t> is considered a </a:t>
                          </a:r>
                          <a:r>
                            <a:rPr lang="en-US" sz="1200" b="1" u="none" strike="noStrike" kern="1200" baseline="0" dirty="0">
                              <a:latin typeface="+mn-lt"/>
                            </a:rPr>
                            <a:t>Serious Threat </a:t>
                          </a:r>
                          <a:r>
                            <a:rPr lang="en-US" sz="1200" u="none" strike="noStrike" kern="1200" baseline="0" dirty="0">
                              <a:latin typeface="+mn-lt"/>
                            </a:rPr>
                            <a:t>by the CDC</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Ciprofloxacin; drug-resistant </a:t>
                          </a:r>
                          <a:r>
                            <a:rPr lang="en-US" sz="1200" i="1" u="none" strike="noStrike" kern="1200" baseline="0" dirty="0" err="1">
                              <a:latin typeface="+mn-lt"/>
                            </a:rPr>
                            <a:t>Shigella</a:t>
                          </a:r>
                          <a:r>
                            <a:rPr lang="en-US" sz="1200" u="none" strike="noStrike" kern="1200" baseline="0" dirty="0">
                              <a:latin typeface="+mn-lt"/>
                            </a:rPr>
                            <a:t> is in the CDC’s </a:t>
                          </a:r>
                          <a:r>
                            <a:rPr lang="en-US" sz="1200" b="1" u="none" strike="noStrike" kern="1200" baseline="0" dirty="0">
                              <a:latin typeface="+mn-lt"/>
                            </a:rPr>
                            <a:t>Serious Threat</a:t>
                          </a:r>
                          <a:r>
                            <a:rPr lang="en-US" sz="1200" u="none" strike="noStrike" kern="1200" baseline="0" dirty="0">
                              <a:latin typeface="+mn-lt"/>
                            </a:rPr>
                            <a:t> category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Antibiotics contraindicated, supportive measures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298988">
                    <a:tc>
                      <a:txBody>
                        <a:bodyPr/>
                        <a:lstStyle/>
                        <a:p>
                          <a:pPr>
                            <a:lnSpc>
                              <a:spcPts val="1400"/>
                            </a:lnSpc>
                          </a:pPr>
                          <a:r>
                            <a:rPr lang="en-US" sz="1200" b="1" u="none" strike="noStrike" kern="1200" baseline="0" dirty="0">
                              <a:latin typeface="+mn-lt"/>
                            </a:rPr>
                            <a:t>Fever Present</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latin typeface="+mn-lt"/>
                            </a:rPr>
                            <a:t>Usually</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latin typeface="+mn-lt"/>
                            </a:rPr>
                            <a:t>Often</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latin typeface="+mn-lt"/>
                            </a:rPr>
                            <a:t>Often</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348500">
                    <a:tc>
                      <a:txBody>
                        <a:bodyPr/>
                        <a:lstStyle/>
                        <a:p>
                          <a:pPr>
                            <a:lnSpc>
                              <a:spcPts val="1400"/>
                            </a:lnSpc>
                          </a:pPr>
                          <a:r>
                            <a:rPr lang="en-US" sz="1200" b="1" u="none" strike="noStrike" kern="1200" baseline="0" dirty="0">
                              <a:latin typeface="+mn-lt"/>
                            </a:rPr>
                            <a:t>Blood in Stool</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latin typeface="+mn-lt"/>
                            </a:rPr>
                            <a:t>Sometimes</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latin typeface="+mn-lt"/>
                            </a:rPr>
                            <a:t>Often</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latin typeface="+mn-lt"/>
                            </a:rPr>
                            <a:t>Usually</a:t>
                          </a: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r h="414777">
                    <a:tc>
                      <a:txBody>
                        <a:bodyPr/>
                        <a:lstStyle/>
                        <a:p>
                          <a:pPr>
                            <a:lnSpc>
                              <a:spcPts val="1400"/>
                            </a:lnSpc>
                          </a:pPr>
                          <a:r>
                            <a:rPr lang="en-US" sz="1200" b="1" u="none" strike="noStrike" kern="1200" baseline="0" dirty="0">
                              <a:latin typeface="+mn-lt"/>
                            </a:rPr>
                            <a:t>Distinctive Features</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u="none" strike="noStrike" kern="1200" baseline="0" dirty="0">
                              <a:latin typeface="+mn-lt"/>
                            </a:rPr>
                            <a:t>Often associated with chickens, reptiles </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endParaRPr lang="en-US"/>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3"/>
                          <a:stretch>
                            <a:fillRect l="-243791" t="-1042647" r="-138562" b="-300000"/>
                          </a:stretch>
                        </a:blipFill>
                      </a:tcPr>
                    </a:tc>
                    <a:tc>
                      <a:txBody>
                        <a:bodyPr/>
                        <a:lstStyle/>
                        <a:p>
                          <a:pPr>
                            <a:lnSpc>
                              <a:spcPts val="1400"/>
                            </a:lnSpc>
                          </a:pPr>
                          <a:r>
                            <a:rPr lang="en-US" sz="1200" u="none" strike="noStrike" kern="1200" baseline="0" dirty="0">
                              <a:latin typeface="+mn-lt"/>
                            </a:rPr>
                            <a:t>Hemolytic uremic syndrome (HUS)</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8"/>
                      </a:ext>
                    </a:extLst>
                  </a:tr>
                  <a:tr h="1228979">
                    <a:tc>
                      <a:txBody>
                        <a:bodyPr/>
                        <a:lstStyle/>
                        <a:p>
                          <a:pPr>
                            <a:lnSpc>
                              <a:spcPts val="1400"/>
                            </a:lnSpc>
                          </a:pPr>
                          <a:r>
                            <a:rPr lang="en-US" sz="1200" b="1" u="none" strike="noStrike" kern="1200" baseline="0" dirty="0">
                              <a:latin typeface="+mn-lt"/>
                            </a:rPr>
                            <a:t>Epidemiological Features</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United States: +/– 1.2</a:t>
                          </a:r>
                        </a:p>
                        <a:p>
                          <a:pPr>
                            <a:lnSpc>
                              <a:spcPts val="1400"/>
                            </a:lnSpc>
                          </a:pPr>
                          <a:r>
                            <a:rPr lang="en-US" sz="1200" u="none" strike="noStrike" kern="1200" baseline="0" dirty="0">
                              <a:latin typeface="+mn-lt"/>
                            </a:rPr>
                            <a:t>million cases/</a:t>
                          </a:r>
                          <a:r>
                            <a:rPr lang="en-US" sz="1200" u="none" strike="noStrike" kern="1200" baseline="0" dirty="0" err="1">
                              <a:latin typeface="+mn-lt"/>
                            </a:rPr>
                            <a:t>yr</a:t>
                          </a:r>
                          <a:r>
                            <a:rPr lang="en-US" sz="1200" u="none" strike="noStrike" kern="1200" baseline="0" dirty="0">
                              <a:latin typeface="+mn-lt"/>
                            </a:rPr>
                            <a:t>; 20%</a:t>
                          </a:r>
                        </a:p>
                        <a:p>
                          <a:pPr>
                            <a:lnSpc>
                              <a:spcPts val="1400"/>
                            </a:lnSpc>
                          </a:pPr>
                          <a:r>
                            <a:rPr lang="en-US" sz="1200" u="none" strike="noStrike" kern="1200" baseline="0" dirty="0">
                              <a:latin typeface="+mn-lt"/>
                            </a:rPr>
                            <a:t>of all cases require</a:t>
                          </a:r>
                        </a:p>
                        <a:p>
                          <a:pPr>
                            <a:lnSpc>
                              <a:spcPts val="1400"/>
                            </a:lnSpc>
                          </a:pPr>
                          <a:r>
                            <a:rPr lang="en-US" sz="1200" u="none" strike="noStrike" kern="1200" baseline="0" dirty="0">
                              <a:latin typeface="+mn-lt"/>
                            </a:rPr>
                            <a:t>hospitalization; death</a:t>
                          </a:r>
                        </a:p>
                        <a:p>
                          <a:pPr>
                            <a:lnSpc>
                              <a:spcPts val="1400"/>
                            </a:lnSpc>
                          </a:pPr>
                          <a:r>
                            <a:rPr lang="en-US" sz="1200" u="none" strike="noStrike" kern="1200" baseline="0" dirty="0">
                              <a:latin typeface="+mn-lt"/>
                            </a:rPr>
                            <a:t>rate of 0.6%; </a:t>
                          </a:r>
                          <a:r>
                            <a:rPr lang="en-US" sz="1200" b="1" u="none" strike="noStrike" kern="1200" baseline="0" dirty="0">
                              <a:latin typeface="+mn-lt"/>
                            </a:rPr>
                            <a:t>Category B Bioterrorism Agent</a:t>
                          </a:r>
                          <a:endParaRPr lang="en-US" sz="1200" b="1"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United States: estimated 450,000 cases per year; internationally: 165 million cases per year; </a:t>
                          </a:r>
                          <a:r>
                            <a:rPr lang="en-US" sz="1200" b="1" u="none" strike="noStrike" kern="1200" baseline="0" dirty="0">
                              <a:latin typeface="+mn-lt"/>
                            </a:rPr>
                            <a:t>Category B Bioterrorism Agent</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u="none" strike="noStrike" kern="1200" baseline="0" dirty="0">
                              <a:latin typeface="+mn-lt"/>
                            </a:rPr>
                            <a:t>Internationally: causes HUS in 10% of patients; 25% of HUS patients suffer neurological complications, 50% have chronic renal sequelae; </a:t>
                          </a:r>
                          <a:r>
                            <a:rPr lang="en-US" sz="1200" b="1" u="none" strike="noStrike" kern="1200" baseline="0" dirty="0">
                              <a:latin typeface="+mn-lt"/>
                            </a:rPr>
                            <a:t>Category B Bioterrorism Agent</a:t>
                          </a:r>
                          <a:endParaRPr lang="en-US" sz="1200" b="0" i="0" u="none" strike="noStrike" kern="1200" baseline="0" dirty="0">
                            <a:solidFill>
                              <a:schemeClr val="dk1"/>
                            </a:solidFill>
                            <a:latin typeface="+mn-lt"/>
                            <a:ea typeface="+mn-ea"/>
                            <a:cs typeface="+mn-cs"/>
                          </a:endParaRPr>
                        </a:p>
                      </a:txBody>
                      <a:tcPr marL="86489" marR="8648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9"/>
                      </a:ext>
                    </a:extLst>
                  </a:tr>
                </a:tbl>
              </a:graphicData>
            </a:graphic>
          </p:graphicFrame>
        </mc:Fallback>
      </mc:AlternateContent>
    </p:spTree>
    <p:extLst>
      <p:ext uri="{BB962C8B-B14F-4D97-AF65-F5344CB8AC3E}">
        <p14:creationId xmlns:p14="http://schemas.microsoft.com/office/powerpoint/2010/main" val="6418938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chor="ctr">
            <a:noAutofit/>
          </a:bodyPr>
          <a:lstStyle/>
          <a:p>
            <a:pPr>
              <a:defRPr/>
            </a:pPr>
            <a:r>
              <a:rPr lang="en-US" dirty="0">
                <a:solidFill>
                  <a:schemeClr val="tx1"/>
                </a:solidFill>
              </a:rPr>
              <a:t>Bacterial Causes of Acute Diarrhea </a:t>
            </a:r>
            <a:r>
              <a:rPr lang="en-US" altLang="en-US" sz="1200" dirty="0">
                <a:solidFill>
                  <a:schemeClr val="tx1"/>
                </a:solidFill>
              </a:rPr>
              <a:t>2</a:t>
            </a:r>
            <a:endParaRPr lang="en-US" sz="1200" dirty="0">
              <a:solidFill>
                <a:schemeClr val="tx1"/>
              </a:solidFill>
            </a:endParaRPr>
          </a:p>
        </p:txBody>
      </p:sp>
      <p:graphicFrame>
        <p:nvGraphicFramePr>
          <p:cNvPr id="8" name="Table Placeholder 5"/>
          <p:cNvGraphicFramePr>
            <a:graphicFrameLocks noGrp="1"/>
          </p:cNvGraphicFramePr>
          <p:nvPr>
            <p:ph sz="quarter" idx="11"/>
            <p:extLst>
              <p:ext uri="{D42A27DB-BD31-4B8C-83A1-F6EECF244321}">
                <p14:modId xmlns:p14="http://schemas.microsoft.com/office/powerpoint/2010/main" val="4189570651"/>
              </p:ext>
            </p:extLst>
          </p:nvPr>
        </p:nvGraphicFramePr>
        <p:xfrm>
          <a:off x="342900" y="980728"/>
          <a:ext cx="8458658" cy="5517592"/>
        </p:xfrm>
        <a:graphic>
          <a:graphicData uri="http://schemas.openxmlformats.org/drawingml/2006/table">
            <a:tbl>
              <a:tblPr firstRow="1" bandRow="1">
                <a:tableStyleId>{2D5ABB26-0587-4C30-8999-92F81FD0307C}</a:tableStyleId>
              </a:tblPr>
              <a:tblGrid>
                <a:gridCol w="1420788">
                  <a:extLst>
                    <a:ext uri="{9D8B030D-6E8A-4147-A177-3AD203B41FA5}">
                      <a16:colId xmlns:a16="http://schemas.microsoft.com/office/drawing/2014/main" val="20000"/>
                    </a:ext>
                  </a:extLst>
                </a:gridCol>
                <a:gridCol w="2383236">
                  <a:extLst>
                    <a:ext uri="{9D8B030D-6E8A-4147-A177-3AD203B41FA5}">
                      <a16:colId xmlns:a16="http://schemas.microsoft.com/office/drawing/2014/main" val="20001"/>
                    </a:ext>
                  </a:extLst>
                </a:gridCol>
                <a:gridCol w="2409286">
                  <a:extLst>
                    <a:ext uri="{9D8B030D-6E8A-4147-A177-3AD203B41FA5}">
                      <a16:colId xmlns:a16="http://schemas.microsoft.com/office/drawing/2014/main" val="20002"/>
                    </a:ext>
                  </a:extLst>
                </a:gridCol>
                <a:gridCol w="2245348">
                  <a:extLst>
                    <a:ext uri="{9D8B030D-6E8A-4147-A177-3AD203B41FA5}">
                      <a16:colId xmlns:a16="http://schemas.microsoft.com/office/drawing/2014/main" val="20003"/>
                    </a:ext>
                  </a:extLst>
                </a:gridCol>
              </a:tblGrid>
              <a:tr h="438868">
                <a:tc>
                  <a:txBody>
                    <a:bodyPr/>
                    <a:lstStyle/>
                    <a:p>
                      <a:pPr>
                        <a:lnSpc>
                          <a:spcPts val="1400"/>
                        </a:lnSpc>
                      </a:pPr>
                      <a:r>
                        <a:rPr lang="en-US" sz="1200" b="1" i="0" u="none" strike="noStrike" kern="1200" baseline="0" dirty="0">
                          <a:solidFill>
                            <a:schemeClr val="dk1"/>
                          </a:solidFill>
                          <a:latin typeface="+mn-lt"/>
                          <a:ea typeface="+mn-ea"/>
                          <a:cs typeface="+mn-cs"/>
                        </a:rPr>
                        <a:t>Causative Organisms</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Other </a:t>
                      </a:r>
                      <a:r>
                        <a:rPr lang="en-US" sz="1200" b="0" i="1" u="none" strike="noStrike" kern="1200" baseline="0" dirty="0">
                          <a:solidFill>
                            <a:schemeClr val="dk1"/>
                          </a:solidFill>
                          <a:latin typeface="+mn-lt"/>
                          <a:ea typeface="+mn-ea"/>
                          <a:cs typeface="+mn-cs"/>
                        </a:rPr>
                        <a:t>E. coli </a:t>
                      </a:r>
                      <a:r>
                        <a:rPr lang="en-US" sz="1200" b="0" i="0" u="none" strike="noStrike" kern="1200" baseline="0" dirty="0">
                          <a:solidFill>
                            <a:schemeClr val="dk1"/>
                          </a:solidFill>
                          <a:latin typeface="+mn-lt"/>
                          <a:ea typeface="+mn-ea"/>
                          <a:cs typeface="+mn-cs"/>
                        </a:rPr>
                        <a:t>(non-shiga-toxin-producing)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1" u="none" strike="noStrike" kern="1200" baseline="0" dirty="0">
                          <a:solidFill>
                            <a:schemeClr val="dk1"/>
                          </a:solidFill>
                          <a:latin typeface="+mn-lt"/>
                          <a:ea typeface="+mn-ea"/>
                          <a:cs typeface="+mn-cs"/>
                        </a:rPr>
                        <a:t>Campylobacter </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1" u="none" strike="noStrike" kern="1200" baseline="0" dirty="0" err="1">
                          <a:solidFill>
                            <a:schemeClr val="dk1"/>
                          </a:solidFill>
                          <a:latin typeface="+mn-lt"/>
                          <a:ea typeface="+mn-ea"/>
                          <a:cs typeface="+mn-cs"/>
                        </a:rPr>
                        <a:t>Clostridioides</a:t>
                      </a:r>
                      <a:r>
                        <a:rPr lang="en-US" sz="1200" b="0" i="1" u="none" strike="noStrike" kern="1200" baseline="0" dirty="0">
                          <a:solidFill>
                            <a:schemeClr val="dk1"/>
                          </a:solidFill>
                          <a:latin typeface="+mn-lt"/>
                          <a:ea typeface="+mn-ea"/>
                          <a:cs typeface="+mn-cs"/>
                        </a:rPr>
                        <a:t> difficile </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613457">
                <a:tc>
                  <a:txBody>
                    <a:bodyPr/>
                    <a:lstStyle/>
                    <a:p>
                      <a:pPr>
                        <a:lnSpc>
                          <a:spcPts val="1400"/>
                        </a:lnSpc>
                      </a:pPr>
                      <a:r>
                        <a:rPr lang="en-US" sz="1200" b="1" i="0" u="none" strike="noStrike" kern="1200" baseline="0" dirty="0">
                          <a:solidFill>
                            <a:schemeClr val="dk1"/>
                          </a:solidFill>
                          <a:latin typeface="+mn-lt"/>
                          <a:ea typeface="+mn-ea"/>
                          <a:cs typeface="+mn-cs"/>
                        </a:rPr>
                        <a:t>Common Modes of Transmission</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Vehicle, fecal</a:t>
                      </a:r>
                      <a:r>
                        <a:rPr lang="en-IN" sz="1200" b="0" i="0" u="none" strike="noStrike" kern="1200" baseline="0" dirty="0">
                          <a:solidFill>
                            <a:schemeClr val="dk1"/>
                          </a:solidFill>
                          <a:latin typeface="+mn-lt"/>
                          <a:ea typeface="+mn-ea"/>
                          <a:cs typeface="+mn-cs"/>
                        </a:rPr>
                        <a:t>-</a:t>
                      </a:r>
                      <a:r>
                        <a:rPr lang="en-US" sz="1200" b="0" i="0" u="none" strike="noStrike" kern="1200" baseline="0" dirty="0">
                          <a:solidFill>
                            <a:schemeClr val="dk1"/>
                          </a:solidFill>
                          <a:latin typeface="+mn-lt"/>
                          <a:ea typeface="+mn-ea"/>
                          <a:cs typeface="+mn-cs"/>
                        </a:rPr>
                        <a:t>oral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Vehicle (food, water), fecal</a:t>
                      </a:r>
                      <a:r>
                        <a:rPr lang="en-IN" sz="1200" b="0" i="0" u="none" strike="noStrike" kern="1200" baseline="0" dirty="0">
                          <a:solidFill>
                            <a:schemeClr val="dk1"/>
                          </a:solidFill>
                          <a:latin typeface="+mn-lt"/>
                          <a:ea typeface="+mn-ea"/>
                          <a:cs typeface="+mn-cs"/>
                        </a:rPr>
                        <a:t>-</a:t>
                      </a:r>
                      <a:r>
                        <a:rPr lang="en-US" sz="1200" b="0" i="0" u="none" strike="noStrike" kern="1200" baseline="0" dirty="0">
                          <a:solidFill>
                            <a:schemeClr val="dk1"/>
                          </a:solidFill>
                          <a:latin typeface="+mn-lt"/>
                          <a:ea typeface="+mn-ea"/>
                          <a:cs typeface="+mn-cs"/>
                        </a:rPr>
                        <a:t>oral</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Endogenous (normal biota)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804626">
                <a:tc>
                  <a:txBody>
                    <a:bodyPr/>
                    <a:lstStyle/>
                    <a:p>
                      <a:pPr>
                        <a:lnSpc>
                          <a:spcPts val="1400"/>
                        </a:lnSpc>
                      </a:pPr>
                      <a:r>
                        <a:rPr lang="en-US" sz="1200" b="1" i="0" u="none" strike="noStrike" kern="1200" baseline="0" dirty="0">
                          <a:solidFill>
                            <a:schemeClr val="dk1"/>
                          </a:solidFill>
                          <a:latin typeface="+mn-lt"/>
                          <a:ea typeface="+mn-ea"/>
                          <a:cs typeface="+mn-cs"/>
                        </a:rPr>
                        <a:t>Virulence Factors </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Various: proteins for attachment, secretion, effacement; heat-labile and/or heat-stable exotoxins; invasiveness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Adhesins, exotoxin, induction of autoimmunity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Enterotoxins A and B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613457">
                <a:tc>
                  <a:txBody>
                    <a:bodyPr/>
                    <a:lstStyle/>
                    <a:p>
                      <a:pPr>
                        <a:lnSpc>
                          <a:spcPts val="1400"/>
                        </a:lnSpc>
                      </a:pPr>
                      <a:r>
                        <a:rPr lang="en-US" sz="1200" b="1" i="0" u="none" strike="noStrike" kern="1200" baseline="0" dirty="0">
                          <a:solidFill>
                            <a:schemeClr val="dk1"/>
                          </a:solidFill>
                          <a:latin typeface="+mn-lt"/>
                          <a:ea typeface="+mn-ea"/>
                          <a:cs typeface="+mn-cs"/>
                        </a:rPr>
                        <a:t>Culture/ Diagnosis</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Stool culture not usually necessary in absence of blood, fever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Stool culture not usually necessary; dark-field microscopy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Stool culture, PCR, ELISA demonstration of toxins in stool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76494">
                <a:tc>
                  <a:txBody>
                    <a:bodyPr/>
                    <a:lstStyle/>
                    <a:p>
                      <a:pPr>
                        <a:lnSpc>
                          <a:spcPts val="1400"/>
                        </a:lnSpc>
                      </a:pPr>
                      <a:r>
                        <a:rPr lang="en-US" sz="1200" b="1" i="0" u="none" strike="noStrike" kern="1200" baseline="0" dirty="0">
                          <a:solidFill>
                            <a:schemeClr val="dk1"/>
                          </a:solidFill>
                          <a:latin typeface="+mn-lt"/>
                          <a:ea typeface="+mn-ea"/>
                          <a:cs typeface="+mn-cs"/>
                        </a:rPr>
                        <a:t>Prevention</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Food and personal hygiene</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Food and personal hygiene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N/A</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1006839">
                <a:tc>
                  <a:txBody>
                    <a:bodyPr/>
                    <a:lstStyle/>
                    <a:p>
                      <a:pPr>
                        <a:lnSpc>
                          <a:spcPts val="1400"/>
                        </a:lnSpc>
                      </a:pPr>
                      <a:r>
                        <a:rPr lang="en-US" sz="1200" b="1" i="0" u="none" strike="noStrike" kern="1200" baseline="0" dirty="0">
                          <a:solidFill>
                            <a:schemeClr val="dk1"/>
                          </a:solidFill>
                          <a:latin typeface="+mn-lt"/>
                          <a:ea typeface="+mn-ea"/>
                          <a:cs typeface="+mn-cs"/>
                        </a:rPr>
                        <a:t>Treatment</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Rehydration, antimotility agent</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Rehydration; azithromycin in severe cases (antibiotic resistance rising; resistant </a:t>
                      </a:r>
                      <a:r>
                        <a:rPr lang="en-US" sz="1200" b="0" i="1" u="none" strike="noStrike" kern="1200" baseline="0" dirty="0">
                          <a:solidFill>
                            <a:schemeClr val="dk1"/>
                          </a:solidFill>
                          <a:latin typeface="+mn-lt"/>
                          <a:ea typeface="+mn-ea"/>
                          <a:cs typeface="+mn-cs"/>
                        </a:rPr>
                        <a:t>Campylobacter </a:t>
                      </a:r>
                      <a:r>
                        <a:rPr lang="en-US" sz="1200" b="0" i="0" u="none" strike="noStrike" kern="1200" baseline="0" dirty="0">
                          <a:solidFill>
                            <a:schemeClr val="dk1"/>
                          </a:solidFill>
                          <a:latin typeface="+mn-lt"/>
                          <a:ea typeface="+mn-ea"/>
                          <a:cs typeface="+mn-cs"/>
                        </a:rPr>
                        <a:t>is in CDC’s </a:t>
                      </a:r>
                      <a:r>
                        <a:rPr lang="en-US" sz="1200" b="1" i="0" u="none" strike="noStrike" kern="1200" baseline="0" dirty="0">
                          <a:solidFill>
                            <a:schemeClr val="dk1"/>
                          </a:solidFill>
                          <a:latin typeface="+mn-lt"/>
                          <a:ea typeface="+mn-ea"/>
                          <a:cs typeface="+mn-cs"/>
                        </a:rPr>
                        <a:t>Serious Threat </a:t>
                      </a:r>
                      <a:r>
                        <a:rPr lang="en-US" sz="1200" b="0" i="0" u="none" strike="noStrike" kern="1200" baseline="0" dirty="0">
                          <a:solidFill>
                            <a:schemeClr val="dk1"/>
                          </a:solidFill>
                          <a:latin typeface="+mn-lt"/>
                          <a:ea typeface="+mn-ea"/>
                          <a:cs typeface="+mn-cs"/>
                        </a:rPr>
                        <a:t>category)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Metronidazole in mild cases; vancomycin for severe; fecal transplants; resistant strains are in the CDC’s </a:t>
                      </a:r>
                      <a:r>
                        <a:rPr lang="en-US" sz="1200" b="1" i="0" u="none" strike="noStrike" kern="1200" baseline="0" dirty="0">
                          <a:solidFill>
                            <a:schemeClr val="dk1"/>
                          </a:solidFill>
                          <a:latin typeface="+mn-lt"/>
                          <a:ea typeface="+mn-ea"/>
                          <a:cs typeface="+mn-cs"/>
                        </a:rPr>
                        <a:t>Urgent Threat </a:t>
                      </a:r>
                      <a:r>
                        <a:rPr lang="en-US" sz="1200" b="0" i="0" u="none" strike="noStrike" kern="1200" baseline="0" dirty="0">
                          <a:solidFill>
                            <a:schemeClr val="dk1"/>
                          </a:solidFill>
                          <a:latin typeface="+mn-lt"/>
                          <a:ea typeface="+mn-ea"/>
                          <a:cs typeface="+mn-cs"/>
                        </a:rPr>
                        <a:t>category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272965">
                <a:tc>
                  <a:txBody>
                    <a:bodyPr/>
                    <a:lstStyle/>
                    <a:p>
                      <a:pPr>
                        <a:lnSpc>
                          <a:spcPts val="1400"/>
                        </a:lnSpc>
                      </a:pPr>
                      <a:r>
                        <a:rPr lang="en-US" sz="1200" b="1" i="0" u="none" strike="noStrike" kern="1200" baseline="0" dirty="0">
                          <a:solidFill>
                            <a:schemeClr val="dk1"/>
                          </a:solidFill>
                          <a:latin typeface="+mn-lt"/>
                          <a:ea typeface="+mn-ea"/>
                          <a:cs typeface="+mn-cs"/>
                        </a:rPr>
                        <a:t>Fever Present</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t>Sometimes</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t>Usually</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dirty="0"/>
                        <a:t>Sometimes</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303099">
                <a:tc>
                  <a:txBody>
                    <a:bodyPr/>
                    <a:lstStyle/>
                    <a:p>
                      <a:pPr>
                        <a:lnSpc>
                          <a:spcPts val="1400"/>
                        </a:lnSpc>
                      </a:pPr>
                      <a:r>
                        <a:rPr lang="en-US" sz="1200" b="1" i="0" u="none" strike="noStrike" kern="1200" baseline="0" dirty="0">
                          <a:solidFill>
                            <a:schemeClr val="dk1"/>
                          </a:solidFill>
                          <a:latin typeface="+mn-lt"/>
                          <a:ea typeface="+mn-ea"/>
                          <a:cs typeface="+mn-cs"/>
                        </a:rPr>
                        <a:t>Blood in Stool</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t>Sometimes</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t>No</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dirty="0"/>
                        <a:t>Not usually; mucus prominent</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r h="438868">
                <a:tc>
                  <a:txBody>
                    <a:bodyPr/>
                    <a:lstStyle/>
                    <a:p>
                      <a:pPr>
                        <a:lnSpc>
                          <a:spcPts val="1400"/>
                        </a:lnSpc>
                      </a:pPr>
                      <a:r>
                        <a:rPr lang="en-US" sz="1200" b="1" i="0" u="none" strike="noStrike" kern="1200" baseline="0" dirty="0">
                          <a:solidFill>
                            <a:schemeClr val="dk1"/>
                          </a:solidFill>
                          <a:latin typeface="+mn-lt"/>
                          <a:ea typeface="+mn-ea"/>
                          <a:cs typeface="+mn-cs"/>
                        </a:rPr>
                        <a:t>Distinctive Features</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ETEC, EIEC, EPEC, DAEC, EAEC</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Guillain-Barré syndrome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200" b="0" i="0" u="none" strike="noStrike" kern="1200" baseline="0" dirty="0">
                          <a:solidFill>
                            <a:schemeClr val="dk1"/>
                          </a:solidFill>
                          <a:latin typeface="+mn-lt"/>
                          <a:ea typeface="+mn-ea"/>
                          <a:cs typeface="+mn-cs"/>
                        </a:rPr>
                        <a:t>Associated with disruption of normal biota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8"/>
                  </a:ext>
                </a:extLst>
              </a:tr>
              <a:tr h="639024">
                <a:tc>
                  <a:txBody>
                    <a:bodyPr/>
                    <a:lstStyle/>
                    <a:p>
                      <a:pPr>
                        <a:lnSpc>
                          <a:spcPts val="1400"/>
                        </a:lnSpc>
                      </a:pPr>
                      <a:r>
                        <a:rPr lang="en-US" sz="1200" b="1" i="0" u="none" strike="noStrike" kern="1200" baseline="0" dirty="0">
                          <a:solidFill>
                            <a:schemeClr val="dk1"/>
                          </a:solidFill>
                          <a:latin typeface="+mn-lt"/>
                          <a:ea typeface="+mn-ea"/>
                          <a:cs typeface="+mn-cs"/>
                        </a:rPr>
                        <a:t>Epidemiological Features</a:t>
                      </a:r>
                      <a:endParaRPr lang="en-US" sz="1200" b="0" i="0" u="none" strike="noStrike" kern="1200" baseline="0" dirty="0">
                        <a:solidFill>
                          <a:schemeClr val="dk1"/>
                        </a:solidFill>
                        <a:latin typeface="+mn-lt"/>
                        <a:ea typeface="+mn-ea"/>
                        <a:cs typeface="+mn-cs"/>
                      </a:endParaRP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N/A</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United States: 1.3 million cases per year; internationally: 400 million cases per year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200" b="0" i="0" u="none" strike="noStrike" kern="1200" baseline="0" dirty="0">
                          <a:solidFill>
                            <a:schemeClr val="dk1"/>
                          </a:solidFill>
                          <a:latin typeface="+mn-lt"/>
                          <a:ea typeface="+mn-ea"/>
                          <a:cs typeface="+mn-cs"/>
                        </a:rPr>
                        <a:t>United States: 500,000 cases per year </a:t>
                      </a:r>
                    </a:p>
                  </a:txBody>
                  <a:tcPr marL="86503" marR="86503" marT="42748" marB="4274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6683374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solidFill>
                  <a:schemeClr val="tx1"/>
                </a:solidFill>
              </a:rPr>
              <a:t>Bacterial Causes of Acute Diarrhea </a:t>
            </a:r>
            <a:r>
              <a:rPr lang="en-US" altLang="en-US" sz="1200" dirty="0">
                <a:solidFill>
                  <a:schemeClr val="tx1"/>
                </a:solidFill>
              </a:rPr>
              <a:t>3</a:t>
            </a:r>
            <a:endParaRPr lang="en-US" sz="1200" dirty="0">
              <a:solidFill>
                <a:schemeClr val="tx1"/>
              </a:solidFill>
            </a:endParaRPr>
          </a:p>
        </p:txBody>
      </p:sp>
      <p:graphicFrame>
        <p:nvGraphicFramePr>
          <p:cNvPr id="7" name="Table Placeholder 5"/>
          <p:cNvGraphicFramePr>
            <a:graphicFrameLocks noGrp="1"/>
          </p:cNvGraphicFramePr>
          <p:nvPr>
            <p:ph sz="quarter" idx="11"/>
            <p:extLst>
              <p:ext uri="{D42A27DB-BD31-4B8C-83A1-F6EECF244321}">
                <p14:modId xmlns:p14="http://schemas.microsoft.com/office/powerpoint/2010/main" val="1972897611"/>
              </p:ext>
            </p:extLst>
          </p:nvPr>
        </p:nvGraphicFramePr>
        <p:xfrm>
          <a:off x="342900" y="1124744"/>
          <a:ext cx="8458616" cy="5244077"/>
        </p:xfrm>
        <a:graphic>
          <a:graphicData uri="http://schemas.openxmlformats.org/drawingml/2006/table">
            <a:tbl>
              <a:tblPr firstRow="1" bandRow="1">
                <a:tableStyleId>{2D5ABB26-0587-4C30-8999-92F81FD0307C}</a:tableStyleId>
              </a:tblPr>
              <a:tblGrid>
                <a:gridCol w="2341224">
                  <a:extLst>
                    <a:ext uri="{9D8B030D-6E8A-4147-A177-3AD203B41FA5}">
                      <a16:colId xmlns:a16="http://schemas.microsoft.com/office/drawing/2014/main" val="20000"/>
                    </a:ext>
                  </a:extLst>
                </a:gridCol>
                <a:gridCol w="3247504">
                  <a:extLst>
                    <a:ext uri="{9D8B030D-6E8A-4147-A177-3AD203B41FA5}">
                      <a16:colId xmlns:a16="http://schemas.microsoft.com/office/drawing/2014/main" val="20001"/>
                    </a:ext>
                  </a:extLst>
                </a:gridCol>
                <a:gridCol w="2869888">
                  <a:extLst>
                    <a:ext uri="{9D8B030D-6E8A-4147-A177-3AD203B41FA5}">
                      <a16:colId xmlns:a16="http://schemas.microsoft.com/office/drawing/2014/main" val="20002"/>
                    </a:ext>
                  </a:extLst>
                </a:gridCol>
              </a:tblGrid>
              <a:tr h="363883">
                <a:tc>
                  <a:txBody>
                    <a:bodyPr/>
                    <a:lstStyle/>
                    <a:p>
                      <a:r>
                        <a:rPr lang="en-US" sz="1400" b="1" i="0" u="none" strike="noStrike" kern="1200" baseline="0" dirty="0">
                          <a:solidFill>
                            <a:schemeClr val="dk1"/>
                          </a:solidFill>
                          <a:latin typeface="+mn-lt"/>
                          <a:ea typeface="+mn-ea"/>
                          <a:cs typeface="+mn-cs"/>
                        </a:rPr>
                        <a:t>Causative Organisms</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b="0" i="1" u="none" strike="noStrike" kern="1200" baseline="0" dirty="0">
                          <a:solidFill>
                            <a:schemeClr val="dk1"/>
                          </a:solidFill>
                          <a:latin typeface="+mn-lt"/>
                          <a:ea typeface="+mn-ea"/>
                          <a:cs typeface="+mn-cs"/>
                        </a:rPr>
                        <a:t>Vibrio cholerae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b="0" i="0" u="none" strike="noStrike" kern="1200" baseline="0" dirty="0">
                          <a:solidFill>
                            <a:schemeClr val="dk1"/>
                          </a:solidFill>
                          <a:latin typeface="+mn-lt"/>
                          <a:ea typeface="+mn-ea"/>
                          <a:cs typeface="+mn-cs"/>
                        </a:rPr>
                        <a:t>Non-cholera </a:t>
                      </a:r>
                      <a:r>
                        <a:rPr lang="en-US" sz="1400" b="0" i="1" u="none" strike="noStrike" kern="1200" baseline="0" dirty="0">
                          <a:solidFill>
                            <a:schemeClr val="dk1"/>
                          </a:solidFill>
                          <a:latin typeface="+mn-lt"/>
                          <a:ea typeface="+mn-ea"/>
                          <a:cs typeface="+mn-cs"/>
                        </a:rPr>
                        <a:t>Vibrio </a:t>
                      </a:r>
                      <a:r>
                        <a:rPr lang="en-US" sz="1400" b="0" i="0" u="none" strike="noStrike" kern="1200" baseline="0" dirty="0">
                          <a:solidFill>
                            <a:schemeClr val="dk1"/>
                          </a:solidFill>
                          <a:latin typeface="+mn-lt"/>
                          <a:ea typeface="+mn-ea"/>
                          <a:cs typeface="+mn-cs"/>
                        </a:rPr>
                        <a:t>species</a:t>
                      </a:r>
                      <a:r>
                        <a:rPr lang="en-US" sz="1400" b="0" i="1" u="none" strike="noStrike" kern="1200" baseline="0" dirty="0">
                          <a:solidFill>
                            <a:schemeClr val="dk1"/>
                          </a:solidFill>
                          <a:latin typeface="+mn-lt"/>
                          <a:ea typeface="+mn-ea"/>
                          <a:cs typeface="+mn-cs"/>
                        </a:rPr>
                        <a:t>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0"/>
                  </a:ext>
                </a:extLst>
              </a:tr>
              <a:tr h="636795">
                <a:tc>
                  <a:txBody>
                    <a:bodyPr/>
                    <a:lstStyle/>
                    <a:p>
                      <a:r>
                        <a:rPr lang="en-US" sz="1400" b="1" i="0" u="none" strike="noStrike" kern="1200" baseline="0" dirty="0">
                          <a:solidFill>
                            <a:schemeClr val="dk1"/>
                          </a:solidFill>
                          <a:latin typeface="+mn-lt"/>
                          <a:ea typeface="+mn-ea"/>
                          <a:cs typeface="+mn-cs"/>
                        </a:rPr>
                        <a:t>Common Modes of Transmission</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b="0" i="0" u="none" strike="noStrike" kern="1200" baseline="0" dirty="0">
                          <a:solidFill>
                            <a:schemeClr val="dk1"/>
                          </a:solidFill>
                          <a:latin typeface="+mn-lt"/>
                          <a:ea typeface="+mn-ea"/>
                          <a:cs typeface="+mn-cs"/>
                        </a:rPr>
                        <a:t>Vehicle (water and some foods), fecal</a:t>
                      </a:r>
                      <a:r>
                        <a:rPr lang="en-IN" sz="1400" b="0" i="0" u="none" strike="noStrike" kern="1200" baseline="0" dirty="0">
                          <a:solidFill>
                            <a:schemeClr val="dk1"/>
                          </a:solidFill>
                          <a:latin typeface="+mn-lt"/>
                          <a:ea typeface="+mn-ea"/>
                          <a:cs typeface="+mn-cs"/>
                        </a:rPr>
                        <a:t>-</a:t>
                      </a:r>
                      <a:r>
                        <a:rPr lang="en-US" sz="1400" b="0" i="0" u="none" strike="noStrike" kern="1200" baseline="0" dirty="0">
                          <a:solidFill>
                            <a:schemeClr val="dk1"/>
                          </a:solidFill>
                          <a:latin typeface="+mn-lt"/>
                          <a:ea typeface="+mn-ea"/>
                          <a:cs typeface="+mn-cs"/>
                        </a:rPr>
                        <a:t>oral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b="0" i="0" u="none" strike="noStrike" kern="1200" baseline="0" dirty="0">
                          <a:solidFill>
                            <a:schemeClr val="dk1"/>
                          </a:solidFill>
                          <a:latin typeface="+mn-lt"/>
                          <a:ea typeface="+mn-ea"/>
                          <a:cs typeface="+mn-cs"/>
                        </a:rPr>
                        <a:t>Vehicle (food or natural bodies of water)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1"/>
                  </a:ext>
                </a:extLst>
              </a:tr>
              <a:tr h="391633">
                <a:tc>
                  <a:txBody>
                    <a:bodyPr/>
                    <a:lstStyle/>
                    <a:p>
                      <a:r>
                        <a:rPr lang="en-US" sz="1400" b="1" i="0" u="none" strike="noStrike" kern="1200" baseline="0" dirty="0">
                          <a:solidFill>
                            <a:schemeClr val="dk1"/>
                          </a:solidFill>
                          <a:latin typeface="+mn-lt"/>
                          <a:ea typeface="+mn-ea"/>
                          <a:cs typeface="+mn-cs"/>
                        </a:rPr>
                        <a:t>Virulence Factors </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b="0" i="0" u="none" strike="noStrike" kern="1200" baseline="0" dirty="0">
                          <a:solidFill>
                            <a:schemeClr val="dk1"/>
                          </a:solidFill>
                          <a:latin typeface="+mn-lt"/>
                          <a:ea typeface="+mn-ea"/>
                          <a:cs typeface="+mn-cs"/>
                        </a:rPr>
                        <a:t>Cholera toxin (CT)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b="0" i="0" u="none" strike="noStrike" kern="1200" baseline="0" dirty="0">
                          <a:solidFill>
                            <a:schemeClr val="dk1"/>
                          </a:solidFill>
                          <a:latin typeface="+mn-lt"/>
                          <a:ea typeface="+mn-ea"/>
                          <a:cs typeface="+mn-cs"/>
                        </a:rPr>
                        <a:t>N/A</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2"/>
                  </a:ext>
                </a:extLst>
              </a:tr>
              <a:tr h="837254">
                <a:tc>
                  <a:txBody>
                    <a:bodyPr/>
                    <a:lstStyle/>
                    <a:p>
                      <a:r>
                        <a:rPr lang="en-US" sz="1400" b="1" i="0" u="none" strike="noStrike" kern="1200" baseline="0" dirty="0">
                          <a:solidFill>
                            <a:schemeClr val="dk1"/>
                          </a:solidFill>
                          <a:latin typeface="+mn-lt"/>
                          <a:ea typeface="+mn-ea"/>
                          <a:cs typeface="+mn-cs"/>
                        </a:rPr>
                        <a:t>Culture/Diagnosis</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b="0" i="0" u="none" strike="noStrike" kern="1200" baseline="0" dirty="0">
                          <a:solidFill>
                            <a:schemeClr val="dk1"/>
                          </a:solidFill>
                          <a:latin typeface="+mn-lt"/>
                          <a:ea typeface="+mn-ea"/>
                          <a:cs typeface="+mn-cs"/>
                        </a:rPr>
                        <a:t>Clinical diagnosis, microscopic techniques, serological detection of antitoxin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b="0" i="0" u="none" strike="noStrike" kern="1200" baseline="0" dirty="0">
                          <a:solidFill>
                            <a:schemeClr val="dk1"/>
                          </a:solidFill>
                          <a:latin typeface="+mn-lt"/>
                          <a:ea typeface="+mn-ea"/>
                          <a:cs typeface="+mn-cs"/>
                        </a:rPr>
                        <a:t>Culture of stool or blood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3"/>
                  </a:ext>
                </a:extLst>
              </a:tr>
              <a:tr h="363883">
                <a:tc>
                  <a:txBody>
                    <a:bodyPr/>
                    <a:lstStyle/>
                    <a:p>
                      <a:r>
                        <a:rPr lang="en-US" sz="1400" b="1" i="0" u="none" strike="noStrike" kern="1200" baseline="0" dirty="0">
                          <a:solidFill>
                            <a:schemeClr val="dk1"/>
                          </a:solidFill>
                          <a:latin typeface="+mn-lt"/>
                          <a:ea typeface="+mn-ea"/>
                          <a:cs typeface="+mn-cs"/>
                        </a:rPr>
                        <a:t>Prevention</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b="0" i="0" u="none" strike="noStrike" kern="1200" baseline="0" dirty="0">
                          <a:solidFill>
                            <a:schemeClr val="dk1"/>
                          </a:solidFill>
                          <a:latin typeface="+mn-lt"/>
                          <a:ea typeface="+mn-ea"/>
                          <a:cs typeface="+mn-cs"/>
                        </a:rPr>
                        <a:t>Water and food hygiene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b="0" i="0" u="none" strike="noStrike" kern="1200" baseline="0" dirty="0">
                          <a:solidFill>
                            <a:schemeClr val="dk1"/>
                          </a:solidFill>
                          <a:latin typeface="+mn-lt"/>
                          <a:ea typeface="+mn-ea"/>
                          <a:cs typeface="+mn-cs"/>
                        </a:rPr>
                        <a:t>Avoiding raw shellfish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4"/>
                  </a:ext>
                </a:extLst>
              </a:tr>
              <a:tr h="636795">
                <a:tc>
                  <a:txBody>
                    <a:bodyPr/>
                    <a:lstStyle/>
                    <a:p>
                      <a:r>
                        <a:rPr lang="en-US" sz="1400" b="1" i="0" u="none" strike="noStrike" kern="1200" baseline="0" dirty="0">
                          <a:solidFill>
                            <a:schemeClr val="dk1"/>
                          </a:solidFill>
                          <a:latin typeface="+mn-lt"/>
                          <a:ea typeface="+mn-ea"/>
                          <a:cs typeface="+mn-cs"/>
                        </a:rPr>
                        <a:t>Treatment</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b="0" i="0" u="none" strike="noStrike" kern="1200" baseline="0" dirty="0">
                          <a:solidFill>
                            <a:schemeClr val="dk1"/>
                          </a:solidFill>
                          <a:latin typeface="+mn-lt"/>
                          <a:ea typeface="+mn-ea"/>
                          <a:cs typeface="+mn-cs"/>
                        </a:rPr>
                        <a:t>Rehydration and possibly doxycycline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b="0" i="0" u="none" strike="noStrike" kern="1200" baseline="0" dirty="0">
                          <a:solidFill>
                            <a:schemeClr val="dk1"/>
                          </a:solidFill>
                          <a:latin typeface="+mn-lt"/>
                          <a:ea typeface="+mn-ea"/>
                          <a:cs typeface="+mn-cs"/>
                        </a:rPr>
                        <a:t>Doxycycline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5"/>
                  </a:ext>
                </a:extLst>
              </a:tr>
              <a:tr h="363883">
                <a:tc>
                  <a:txBody>
                    <a:bodyPr/>
                    <a:lstStyle/>
                    <a:p>
                      <a:r>
                        <a:rPr lang="en-US" sz="1400" b="1" i="0" u="none" strike="noStrike" kern="1200" baseline="0" dirty="0">
                          <a:solidFill>
                            <a:schemeClr val="dk1"/>
                          </a:solidFill>
                          <a:latin typeface="+mn-lt"/>
                          <a:ea typeface="+mn-ea"/>
                          <a:cs typeface="+mn-cs"/>
                        </a:rPr>
                        <a:t>Fever Present</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dirty="0"/>
                        <a:t>No</a:t>
                      </a: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dirty="0"/>
                        <a:t>Yes</a:t>
                      </a: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6"/>
                  </a:ext>
                </a:extLst>
              </a:tr>
              <a:tr h="363883">
                <a:tc>
                  <a:txBody>
                    <a:bodyPr/>
                    <a:lstStyle/>
                    <a:p>
                      <a:r>
                        <a:rPr lang="en-US" sz="1400" b="1" i="0" u="none" strike="noStrike" kern="1200" baseline="0" dirty="0">
                          <a:solidFill>
                            <a:schemeClr val="dk1"/>
                          </a:solidFill>
                          <a:latin typeface="+mn-lt"/>
                          <a:ea typeface="+mn-ea"/>
                          <a:cs typeface="+mn-cs"/>
                        </a:rPr>
                        <a:t>Blood in Stool</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dirty="0"/>
                        <a:t>No</a:t>
                      </a: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dirty="0"/>
                        <a:t>No</a:t>
                      </a: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7"/>
                  </a:ext>
                </a:extLst>
              </a:tr>
              <a:tr h="376360">
                <a:tc>
                  <a:txBody>
                    <a:bodyPr/>
                    <a:lstStyle/>
                    <a:p>
                      <a:r>
                        <a:rPr lang="en-US" sz="1400" b="1" i="0" u="none" strike="noStrike" kern="1200" baseline="0" dirty="0">
                          <a:solidFill>
                            <a:schemeClr val="dk1"/>
                          </a:solidFill>
                          <a:latin typeface="+mn-lt"/>
                          <a:ea typeface="+mn-ea"/>
                          <a:cs typeface="+mn-cs"/>
                        </a:rPr>
                        <a:t>Distinctive Features</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b="0" i="0" u="none" strike="noStrike" kern="1200" baseline="0" dirty="0">
                          <a:solidFill>
                            <a:schemeClr val="dk1"/>
                          </a:solidFill>
                          <a:latin typeface="+mn-lt"/>
                          <a:ea typeface="+mn-ea"/>
                          <a:cs typeface="+mn-cs"/>
                        </a:rPr>
                        <a:t>Rice-water stools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400" b="0" i="0" u="none" strike="noStrike" kern="1200" baseline="0" dirty="0">
                          <a:solidFill>
                            <a:schemeClr val="dk1"/>
                          </a:solidFill>
                          <a:latin typeface="+mn-lt"/>
                          <a:ea typeface="+mn-ea"/>
                          <a:cs typeface="+mn-cs"/>
                        </a:rPr>
                        <a:t>Sepsis can follow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8"/>
                  </a:ext>
                </a:extLst>
              </a:tr>
              <a:tr h="909708">
                <a:tc>
                  <a:txBody>
                    <a:bodyPr/>
                    <a:lstStyle/>
                    <a:p>
                      <a:r>
                        <a:rPr lang="en-US" sz="1400" b="1" i="0" u="none" strike="noStrike" kern="1200" baseline="0" dirty="0">
                          <a:solidFill>
                            <a:schemeClr val="dk1"/>
                          </a:solidFill>
                          <a:latin typeface="+mn-lt"/>
                          <a:ea typeface="+mn-ea"/>
                          <a:cs typeface="+mn-cs"/>
                        </a:rPr>
                        <a:t>Epidemiological Features</a:t>
                      </a:r>
                      <a:endParaRPr lang="en-US" sz="1400" b="0" i="0" u="none" strike="noStrike" kern="1200" baseline="0" dirty="0">
                        <a:solidFill>
                          <a:schemeClr val="dk1"/>
                        </a:solidFill>
                        <a:latin typeface="+mn-lt"/>
                        <a:ea typeface="+mn-ea"/>
                        <a:cs typeface="+mn-cs"/>
                      </a:endParaRPr>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b="0" i="0" u="none" strike="noStrike" kern="1200" baseline="0" dirty="0">
                          <a:solidFill>
                            <a:schemeClr val="dk1"/>
                          </a:solidFill>
                          <a:latin typeface="+mn-lt"/>
                          <a:ea typeface="+mn-ea"/>
                          <a:cs typeface="+mn-cs"/>
                        </a:rPr>
                        <a:t>Global estimate: 21,000 to 143,000 deaths annually; </a:t>
                      </a:r>
                      <a:r>
                        <a:rPr lang="en-US" sz="1400" b="1" i="0" u="none" strike="noStrike" kern="1200" baseline="0" dirty="0">
                          <a:solidFill>
                            <a:schemeClr val="dk1"/>
                          </a:solidFill>
                          <a:latin typeface="+mn-lt"/>
                          <a:ea typeface="+mn-ea"/>
                          <a:cs typeface="+mn-cs"/>
                        </a:rPr>
                        <a:t>Category B Bioterrorism Agent</a:t>
                      </a:r>
                      <a:endParaRPr lang="en-US" sz="1400" b="1"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400" b="0" i="0" u="none" strike="noStrike" kern="1200" baseline="0" dirty="0">
                          <a:solidFill>
                            <a:schemeClr val="dk1"/>
                          </a:solidFill>
                          <a:latin typeface="+mn-lt"/>
                          <a:ea typeface="+mn-ea"/>
                          <a:cs typeface="+mn-cs"/>
                        </a:rPr>
                        <a:t>Cause 90% of seafood-related deaths in the United States </a:t>
                      </a:r>
                      <a:endParaRPr lang="en-US" sz="1400" dirty="0"/>
                    </a:p>
                  </a:txBody>
                  <a:tcPr marL="95904" marR="9590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5520907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solidFill>
                  <a:schemeClr val="tx1"/>
                </a:solidFill>
              </a:rPr>
              <a:t>Nonbacterial Causes of Acute Diarrhea</a:t>
            </a:r>
          </a:p>
        </p:txBody>
      </p:sp>
      <p:graphicFrame>
        <p:nvGraphicFramePr>
          <p:cNvPr id="7" name="Table Placeholder 5"/>
          <p:cNvGraphicFramePr>
            <a:graphicFrameLocks noGrp="1"/>
          </p:cNvGraphicFramePr>
          <p:nvPr>
            <p:ph sz="quarter" idx="11"/>
            <p:extLst>
              <p:ext uri="{D42A27DB-BD31-4B8C-83A1-F6EECF244321}">
                <p14:modId xmlns:p14="http://schemas.microsoft.com/office/powerpoint/2010/main" val="2205165458"/>
              </p:ext>
            </p:extLst>
          </p:nvPr>
        </p:nvGraphicFramePr>
        <p:xfrm>
          <a:off x="342900" y="1276350"/>
          <a:ext cx="8458944" cy="5020326"/>
        </p:xfrm>
        <a:graphic>
          <a:graphicData uri="http://schemas.openxmlformats.org/drawingml/2006/table">
            <a:tbl>
              <a:tblPr firstRow="1" bandRow="1">
                <a:tableStyleId>{2D5ABB26-0587-4C30-8999-92F81FD0307C}</a:tableStyleId>
              </a:tblPr>
              <a:tblGrid>
                <a:gridCol w="2114736">
                  <a:extLst>
                    <a:ext uri="{9D8B030D-6E8A-4147-A177-3AD203B41FA5}">
                      <a16:colId xmlns:a16="http://schemas.microsoft.com/office/drawing/2014/main" val="20000"/>
                    </a:ext>
                  </a:extLst>
                </a:gridCol>
                <a:gridCol w="2114736">
                  <a:extLst>
                    <a:ext uri="{9D8B030D-6E8A-4147-A177-3AD203B41FA5}">
                      <a16:colId xmlns:a16="http://schemas.microsoft.com/office/drawing/2014/main" val="20001"/>
                    </a:ext>
                  </a:extLst>
                </a:gridCol>
                <a:gridCol w="2114736">
                  <a:extLst>
                    <a:ext uri="{9D8B030D-6E8A-4147-A177-3AD203B41FA5}">
                      <a16:colId xmlns:a16="http://schemas.microsoft.com/office/drawing/2014/main" val="20002"/>
                    </a:ext>
                  </a:extLst>
                </a:gridCol>
                <a:gridCol w="2114736">
                  <a:extLst>
                    <a:ext uri="{9D8B030D-6E8A-4147-A177-3AD203B41FA5}">
                      <a16:colId xmlns:a16="http://schemas.microsoft.com/office/drawing/2014/main" val="20003"/>
                    </a:ext>
                  </a:extLst>
                </a:gridCol>
              </a:tblGrid>
              <a:tr h="332282">
                <a:tc>
                  <a:txBody>
                    <a:bodyPr/>
                    <a:lstStyle/>
                    <a:p>
                      <a:pPr>
                        <a:lnSpc>
                          <a:spcPts val="1400"/>
                        </a:lnSpc>
                      </a:pPr>
                      <a:r>
                        <a:rPr lang="en-US" sz="1400" b="1" u="none" strike="noStrike" kern="1200" baseline="0" dirty="0"/>
                        <a:t>Causative Organisms</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i="1" u="none" strike="noStrike" kern="1200" baseline="0" dirty="0"/>
                        <a:t>Cryptosporidium</a:t>
                      </a:r>
                      <a:r>
                        <a:rPr lang="en-US" sz="1400" u="none" strike="noStrike" kern="1200" baseline="0" dirty="0"/>
                        <a:t>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Rotavirus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Norovirus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504056">
                <a:tc>
                  <a:txBody>
                    <a:bodyPr/>
                    <a:lstStyle/>
                    <a:p>
                      <a:pPr>
                        <a:lnSpc>
                          <a:spcPts val="1400"/>
                        </a:lnSpc>
                      </a:pPr>
                      <a:r>
                        <a:rPr lang="en-US" sz="1400" b="1" u="none" strike="noStrike" kern="1200" baseline="0" dirty="0"/>
                        <a:t>Common Modes of Transmission</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Vehicle (water, food), fecal</a:t>
                      </a:r>
                      <a:r>
                        <a:rPr lang="en-IN" sz="1400" u="none" strike="noStrike" kern="1200" baseline="0" dirty="0"/>
                        <a:t>-</a:t>
                      </a:r>
                      <a:r>
                        <a:rPr lang="en-US" sz="1400" u="none" strike="noStrike" kern="1200" baseline="0" dirty="0"/>
                        <a:t>oral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Fecal</a:t>
                      </a:r>
                      <a:r>
                        <a:rPr lang="en-IN" sz="1400" u="none" strike="noStrike" kern="1200" baseline="0" dirty="0"/>
                        <a:t>-</a:t>
                      </a:r>
                      <a:r>
                        <a:rPr lang="en-US" sz="1400" u="none" strike="noStrike" kern="1200" baseline="0" dirty="0"/>
                        <a:t>oral, vehicle, fomite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Indirect, vehicle (food), direct contact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432048">
                <a:tc>
                  <a:txBody>
                    <a:bodyPr/>
                    <a:lstStyle/>
                    <a:p>
                      <a:pPr>
                        <a:lnSpc>
                          <a:spcPts val="1400"/>
                        </a:lnSpc>
                      </a:pPr>
                      <a:r>
                        <a:rPr lang="en-US" sz="1400" b="1" u="none" strike="noStrike" kern="1200" baseline="0" dirty="0"/>
                        <a:t>Virulence Factors </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Intracellular growth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N/A</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Limited immunity to reinfection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479920">
                <a:tc>
                  <a:txBody>
                    <a:bodyPr/>
                    <a:lstStyle/>
                    <a:p>
                      <a:pPr>
                        <a:lnSpc>
                          <a:spcPts val="1400"/>
                        </a:lnSpc>
                      </a:pPr>
                      <a:r>
                        <a:rPr lang="en-US" sz="1400" b="1" u="none" strike="noStrike" kern="1200" baseline="0" dirty="0"/>
                        <a:t>Culture/Diagnosis</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Acid-fast staining, ruling out bacteria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Rapid antigen test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Rapid antigen test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432048">
                <a:tc>
                  <a:txBody>
                    <a:bodyPr/>
                    <a:lstStyle/>
                    <a:p>
                      <a:pPr>
                        <a:lnSpc>
                          <a:spcPts val="1400"/>
                        </a:lnSpc>
                      </a:pPr>
                      <a:r>
                        <a:rPr lang="en-US" sz="1400" b="1" u="none" strike="noStrike" kern="1200" baseline="0" dirty="0"/>
                        <a:t>Prevention</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Water treatment, proper food handling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Oral live-virus vaccine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Hygiene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623936">
                <a:tc>
                  <a:txBody>
                    <a:bodyPr/>
                    <a:lstStyle/>
                    <a:p>
                      <a:pPr>
                        <a:lnSpc>
                          <a:spcPts val="1400"/>
                        </a:lnSpc>
                      </a:pPr>
                      <a:r>
                        <a:rPr lang="en-US" sz="1400" b="1" u="none" strike="noStrike" kern="1200" baseline="0" dirty="0"/>
                        <a:t>Treatment</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None or nitazoxanide in immunocompetent patients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Rehydration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Rehydration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349992">
                <a:tc>
                  <a:txBody>
                    <a:bodyPr/>
                    <a:lstStyle/>
                    <a:p>
                      <a:pPr>
                        <a:lnSpc>
                          <a:spcPts val="1400"/>
                        </a:lnSpc>
                      </a:pPr>
                      <a:r>
                        <a:rPr lang="en-US" sz="1400" b="1" u="none" strike="noStrike" kern="1200" baseline="0" dirty="0"/>
                        <a:t>Fever Present</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dirty="0"/>
                        <a:t>Often</a:t>
                      </a: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dirty="0"/>
                        <a:t>Often</a:t>
                      </a: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dirty="0"/>
                        <a:t>Sometimes</a:t>
                      </a: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407676">
                <a:tc>
                  <a:txBody>
                    <a:bodyPr/>
                    <a:lstStyle/>
                    <a:p>
                      <a:pPr>
                        <a:lnSpc>
                          <a:spcPts val="1400"/>
                        </a:lnSpc>
                      </a:pPr>
                      <a:r>
                        <a:rPr lang="en-US" sz="1400" b="1" u="none" strike="noStrike" kern="1200" baseline="0" dirty="0"/>
                        <a:t>Blood in Stool</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Not usually</a:t>
                      </a: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No</a:t>
                      </a: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No</a:t>
                      </a: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r h="384412">
                <a:tc>
                  <a:txBody>
                    <a:bodyPr/>
                    <a:lstStyle/>
                    <a:p>
                      <a:pPr>
                        <a:lnSpc>
                          <a:spcPts val="1400"/>
                        </a:lnSpc>
                      </a:pPr>
                      <a:r>
                        <a:rPr lang="en-US" sz="1400" b="1" u="none" strike="noStrike" kern="1200" baseline="0" dirty="0"/>
                        <a:t>Distinctive Features</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Resistant to chlorine disinfection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Severe in infants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Resistant to disinfection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8"/>
                  </a:ext>
                </a:extLst>
              </a:tr>
              <a:tr h="553796">
                <a:tc>
                  <a:txBody>
                    <a:bodyPr/>
                    <a:lstStyle/>
                    <a:p>
                      <a:pPr>
                        <a:lnSpc>
                          <a:spcPts val="1400"/>
                        </a:lnSpc>
                      </a:pPr>
                      <a:r>
                        <a:rPr lang="en-US" sz="1400" b="1" u="none" strike="noStrike" kern="1200" baseline="0" dirty="0"/>
                        <a:t>Epidemiological Features</a:t>
                      </a:r>
                      <a:endParaRPr lang="en-US" sz="1400" b="1" i="0" u="none" strike="noStrike" kern="1200" baseline="0" dirty="0">
                        <a:solidFill>
                          <a:schemeClr val="dk1"/>
                        </a:solidFill>
                        <a:latin typeface="+mn-lt"/>
                        <a:ea typeface="+mn-ea"/>
                        <a:cs typeface="+mn-cs"/>
                      </a:endParaRPr>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United States: estimated 748,000 cases per year; 30% seropositive; </a:t>
                      </a:r>
                      <a:r>
                        <a:rPr lang="en-US" sz="1400" b="1" u="none" strike="noStrike" kern="1200" baseline="0" dirty="0"/>
                        <a:t>Category B Bioterrorism Agent</a:t>
                      </a:r>
                      <a:endParaRPr lang="en-US" sz="1400" b="1"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United States: 2 to 3 million cases per year; internationally: 125 million cases of infantile diarrhea annually </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United States: second most common cause of foodborne illness hospitalizations</a:t>
                      </a:r>
                      <a:endParaRPr lang="en-US" sz="1400" dirty="0"/>
                    </a:p>
                  </a:txBody>
                  <a:tcPr marL="88774" marR="8877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6460443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solidFill>
                  <a:schemeClr val="tx1"/>
                </a:solidFill>
              </a:rPr>
              <a:t>Acute Diarrhea with Vomiting Caused by Exotoxins</a:t>
            </a:r>
          </a:p>
        </p:txBody>
      </p:sp>
      <p:sp>
        <p:nvSpPr>
          <p:cNvPr id="3"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b="1" dirty="0">
                <a:ea typeface="+mn-ea"/>
                <a:cs typeface="+mn-cs"/>
              </a:rPr>
              <a:t>Food poisoning:</a:t>
            </a:r>
          </a:p>
          <a:p>
            <a:pPr marL="342900" indent="-342900">
              <a:spcBef>
                <a:spcPts val="600"/>
              </a:spcBef>
              <a:spcAft>
                <a:spcPts val="600"/>
              </a:spcAft>
              <a:buFont typeface="Arial" panose="020B0604020202020204" pitchFamily="34" charset="0"/>
              <a:buChar char="•"/>
              <a:defRPr/>
            </a:pPr>
            <a:r>
              <a:rPr lang="en-US" dirty="0">
                <a:ea typeface="+mn-ea"/>
              </a:rPr>
              <a:t>Nausea and vomiting accompanied by diarrhea, often companions that shared a meal suffer the same fate</a:t>
            </a:r>
          </a:p>
          <a:p>
            <a:pPr marL="342900" indent="-342900">
              <a:spcBef>
                <a:spcPts val="600"/>
              </a:spcBef>
              <a:spcAft>
                <a:spcPts val="600"/>
              </a:spcAft>
              <a:buFont typeface="Arial" panose="020B0604020202020204" pitchFamily="34" charset="0"/>
              <a:buChar char="•"/>
              <a:defRPr/>
            </a:pPr>
            <a:r>
              <a:rPr lang="en-US" dirty="0">
                <a:ea typeface="+mn-ea"/>
              </a:rPr>
              <a:t>Symptoms in the gut caused by a preformed exotoxin</a:t>
            </a:r>
          </a:p>
          <a:p>
            <a:pPr marL="342900" indent="-342900">
              <a:spcBef>
                <a:spcPts val="600"/>
              </a:spcBef>
              <a:spcAft>
                <a:spcPts val="600"/>
              </a:spcAft>
              <a:buFont typeface="Arial" panose="020B0604020202020204" pitchFamily="34" charset="0"/>
              <a:buChar char="•"/>
              <a:defRPr/>
            </a:pPr>
            <a:r>
              <a:rPr lang="en-US" dirty="0">
                <a:ea typeface="+mn-ea"/>
              </a:rPr>
              <a:t>Occasionally comes from nonmicrobial sources such as fish, shellfish, or mushrooms</a:t>
            </a:r>
          </a:p>
          <a:p>
            <a:pPr marL="342900" indent="-342900">
              <a:spcBef>
                <a:spcPts val="600"/>
              </a:spcBef>
              <a:spcAft>
                <a:spcPts val="600"/>
              </a:spcAft>
              <a:buFont typeface="Arial" panose="020B0604020202020204" pitchFamily="34" charset="0"/>
              <a:buChar char="•"/>
              <a:defRPr/>
            </a:pPr>
            <a:r>
              <a:rPr lang="en-US" b="1" dirty="0">
                <a:ea typeface="+mn-ea"/>
              </a:rPr>
              <a:t>Intoxication</a:t>
            </a:r>
            <a:r>
              <a:rPr lang="en-US" dirty="0">
                <a:ea typeface="+mn-ea"/>
              </a:rPr>
              <a:t> rather than </a:t>
            </a:r>
            <a:r>
              <a:rPr lang="en-US" b="1" dirty="0">
                <a:ea typeface="+mn-ea"/>
              </a:rPr>
              <a:t>infection</a:t>
            </a:r>
          </a:p>
        </p:txBody>
      </p:sp>
    </p:spTree>
    <p:extLst>
      <p:ext uri="{BB962C8B-B14F-4D97-AF65-F5344CB8AC3E}">
        <p14:creationId xmlns:p14="http://schemas.microsoft.com/office/powerpoint/2010/main" val="22239680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i="1" dirty="0">
                <a:solidFill>
                  <a:schemeClr val="tx1"/>
                </a:solidFill>
              </a:rPr>
              <a:t>Staphylococcus aureus</a:t>
            </a:r>
            <a:r>
              <a:rPr lang="en-US" dirty="0">
                <a:solidFill>
                  <a:schemeClr val="tx1"/>
                </a:solidFill>
              </a:rPr>
              <a:t> Exotoxin</a:t>
            </a:r>
          </a:p>
        </p:txBody>
      </p:sp>
      <p:sp>
        <p:nvSpPr>
          <p:cNvPr id="65539" name="Content Placeholder 2"/>
          <p:cNvSpPr>
            <a:spLocks noGrp="1"/>
          </p:cNvSpPr>
          <p:nvPr>
            <p:ph sz="quarter" idx="11"/>
          </p:nvPr>
        </p:nvSpPr>
        <p:spPr/>
        <p:txBody>
          <a:bodyPr/>
          <a:lstStyle/>
          <a:p>
            <a:pPr marL="0" indent="0" eaLnBrk="1" hangingPunct="1">
              <a:lnSpc>
                <a:spcPct val="90000"/>
              </a:lnSpc>
              <a:spcBef>
                <a:spcPts val="600"/>
              </a:spcBef>
              <a:buNone/>
            </a:pPr>
            <a:r>
              <a:rPr lang="en-US" altLang="en-US" dirty="0"/>
              <a:t>Associated with custards, sauces, cream pastries, processed meats, chicken salad, or ham</a:t>
            </a:r>
          </a:p>
          <a:p>
            <a:pPr marL="342900" indent="-342900">
              <a:lnSpc>
                <a:spcPct val="90000"/>
              </a:lnSpc>
              <a:spcBef>
                <a:spcPts val="600"/>
              </a:spcBef>
              <a:buFont typeface="Arial" panose="020B0604020202020204" pitchFamily="34" charset="0"/>
              <a:buChar char="•"/>
            </a:pPr>
            <a:r>
              <a:rPr lang="en-US" altLang="en-US" i="1" dirty="0"/>
              <a:t>S. aureus </a:t>
            </a:r>
            <a:r>
              <a:rPr lang="en-US" altLang="en-US" dirty="0"/>
              <a:t>thrives due to high salt tolerance</a:t>
            </a:r>
          </a:p>
          <a:p>
            <a:pPr marL="342900" indent="-342900">
              <a:lnSpc>
                <a:spcPct val="90000"/>
              </a:lnSpc>
              <a:spcBef>
                <a:spcPts val="600"/>
              </a:spcBef>
              <a:buFont typeface="Arial" panose="020B0604020202020204" pitchFamily="34" charset="0"/>
              <a:buChar char="•"/>
            </a:pPr>
            <a:r>
              <a:rPr lang="en-US" altLang="en-US" dirty="0"/>
              <a:t>Enterotoxin is heat stable and induces symptoms of cramping, nausea, vomiting, and diarrhea</a:t>
            </a:r>
          </a:p>
          <a:p>
            <a:pPr marL="342900" indent="-342900">
              <a:lnSpc>
                <a:spcPct val="90000"/>
              </a:lnSpc>
              <a:spcBef>
                <a:spcPts val="600"/>
              </a:spcBef>
              <a:buFont typeface="Arial" panose="020B0604020202020204" pitchFamily="34" charset="0"/>
              <a:buChar char="•"/>
            </a:pPr>
            <a:r>
              <a:rPr lang="en-US" altLang="en-US" dirty="0"/>
              <a:t>Onset within 1</a:t>
            </a:r>
            <a:r>
              <a:rPr lang="en-IN" altLang="en-US" dirty="0"/>
              <a:t> to </a:t>
            </a:r>
            <a:r>
              <a:rPr lang="en-US" altLang="en-US" dirty="0"/>
              <a:t>6 hours, recovery within 24 hours</a:t>
            </a:r>
          </a:p>
          <a:p>
            <a:pPr marL="342900" indent="-342900">
              <a:lnSpc>
                <a:spcPct val="90000"/>
              </a:lnSpc>
              <a:spcBef>
                <a:spcPts val="600"/>
              </a:spcBef>
              <a:buFont typeface="Arial" panose="020B0604020202020204" pitchFamily="34" charset="0"/>
              <a:buChar char="•"/>
            </a:pPr>
            <a:r>
              <a:rPr lang="en-US" altLang="en-US" dirty="0"/>
              <a:t>Self-limiting, antibiotics not warranted</a:t>
            </a:r>
          </a:p>
        </p:txBody>
      </p:sp>
    </p:spTree>
    <p:extLst>
      <p:ext uri="{BB962C8B-B14F-4D97-AF65-F5344CB8AC3E}">
        <p14:creationId xmlns:p14="http://schemas.microsoft.com/office/powerpoint/2010/main" val="893315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dirty="0">
                <a:solidFill>
                  <a:schemeClr val="tx1"/>
                </a:solidFill>
              </a:rPr>
              <a:t>Concept Check – Section 22.1</a:t>
            </a:r>
          </a:p>
        </p:txBody>
      </p:sp>
      <p:sp>
        <p:nvSpPr>
          <p:cNvPr id="2" name="Content Placeholder 1"/>
          <p:cNvSpPr>
            <a:spLocks noGrp="1"/>
          </p:cNvSpPr>
          <p:nvPr>
            <p:ph sz="quarter" idx="11"/>
          </p:nvPr>
        </p:nvSpPr>
        <p:spPr/>
        <p:txBody>
          <a:bodyPr/>
          <a:lstStyle/>
          <a:p>
            <a:pPr marL="514350" indent="-514350">
              <a:buFont typeface="+mj-lt"/>
              <a:buAutoNum type="arabicPeriod"/>
            </a:pPr>
            <a:r>
              <a:rPr lang="en-US" sz="2800" dirty="0"/>
              <a:t>True/False: The mouth is one of the eight sections of the gastrointestinal system.</a:t>
            </a:r>
          </a:p>
          <a:p>
            <a:pPr marL="514350" indent="-514350">
              <a:buFont typeface="+mj-lt"/>
              <a:buAutoNum type="arabicPeriod"/>
            </a:pPr>
            <a:r>
              <a:rPr lang="en-US" sz="2800" dirty="0"/>
              <a:t>The four accessory organs are </a:t>
            </a:r>
            <a:r>
              <a:rPr lang="en-US" sz="2800" u="sng" dirty="0">
                <a:solidFill>
                  <a:schemeClr val="bg1"/>
                </a:solidFill>
                <a:uFill>
                  <a:solidFill>
                    <a:schemeClr val="tx1"/>
                  </a:solidFill>
                </a:uFill>
                <a:ea typeface="ＭＳ Ｐゴシック" charset="0"/>
              </a:rPr>
              <a:t>B </a:t>
            </a:r>
            <a:r>
              <a:rPr lang="en-US" sz="2800" u="sng" dirty="0" err="1">
                <a:solidFill>
                  <a:schemeClr val="bg1"/>
                </a:solidFill>
                <a:uFill>
                  <a:solidFill>
                    <a:schemeClr val="tx1"/>
                  </a:solidFill>
                </a:uFill>
                <a:ea typeface="ＭＳ Ｐゴシック" charset="0"/>
              </a:rPr>
              <a:t>al_ank</a:t>
            </a:r>
            <a:r>
              <a:rPr lang="en-US" sz="2800" dirty="0"/>
              <a:t>, </a:t>
            </a:r>
            <a:r>
              <a:rPr lang="en-US" sz="2800" u="sng" dirty="0">
                <a:solidFill>
                  <a:schemeClr val="bg1"/>
                </a:solidFill>
                <a:uFill>
                  <a:solidFill>
                    <a:schemeClr val="tx1"/>
                  </a:solidFill>
                </a:uFill>
                <a:ea typeface="ＭＳ Ｐゴシック" charset="0"/>
              </a:rPr>
              <a:t>B </a:t>
            </a:r>
            <a:r>
              <a:rPr lang="en-US" sz="2800" u="sng" dirty="0" err="1">
                <a:solidFill>
                  <a:schemeClr val="bg1"/>
                </a:solidFill>
                <a:uFill>
                  <a:solidFill>
                    <a:schemeClr val="tx1"/>
                  </a:solidFill>
                </a:uFill>
                <a:ea typeface="ＭＳ Ｐゴシック" charset="0"/>
              </a:rPr>
              <a:t>al_an_k</a:t>
            </a:r>
            <a:r>
              <a:rPr lang="en-US" sz="2800" dirty="0"/>
              <a:t>, </a:t>
            </a:r>
            <a:r>
              <a:rPr lang="en-US" sz="2800" u="sng" dirty="0">
                <a:solidFill>
                  <a:schemeClr val="bg1"/>
                </a:solidFill>
                <a:uFill>
                  <a:solidFill>
                    <a:schemeClr val="tx1"/>
                  </a:solidFill>
                </a:uFill>
                <a:ea typeface="ＭＳ Ｐゴシック" charset="0"/>
              </a:rPr>
              <a:t>B </a:t>
            </a:r>
            <a:r>
              <a:rPr lang="en-US" sz="2800" u="sng" dirty="0" err="1">
                <a:solidFill>
                  <a:schemeClr val="bg1"/>
                </a:solidFill>
                <a:uFill>
                  <a:solidFill>
                    <a:schemeClr val="tx1"/>
                  </a:solidFill>
                </a:uFill>
                <a:ea typeface="ＭＳ Ｐゴシック" charset="0"/>
              </a:rPr>
              <a:t>alank</a:t>
            </a:r>
            <a:r>
              <a:rPr lang="en-US" sz="2800" dirty="0"/>
              <a:t>, and </a:t>
            </a:r>
            <a:r>
              <a:rPr lang="en-US" sz="2800" u="sng" dirty="0">
                <a:solidFill>
                  <a:schemeClr val="bg1"/>
                </a:solidFill>
                <a:uFill>
                  <a:solidFill>
                    <a:schemeClr val="tx1"/>
                  </a:solidFill>
                </a:uFill>
                <a:ea typeface="ＭＳ Ｐゴシック" charset="0"/>
              </a:rPr>
              <a:t>B </a:t>
            </a:r>
            <a:r>
              <a:rPr lang="en-US" sz="2800" u="sng" dirty="0" err="1">
                <a:solidFill>
                  <a:schemeClr val="bg1"/>
                </a:solidFill>
                <a:uFill>
                  <a:solidFill>
                    <a:schemeClr val="tx1"/>
                  </a:solidFill>
                </a:uFill>
                <a:ea typeface="ＭＳ Ｐゴシック" charset="0"/>
              </a:rPr>
              <a:t>al_an_k</a:t>
            </a:r>
            <a:r>
              <a:rPr lang="en-US" sz="2800" dirty="0"/>
              <a:t>.</a:t>
            </a:r>
            <a:endParaRPr lang="en-GB" sz="2800" dirty="0"/>
          </a:p>
          <a:p>
            <a:pPr marL="514350" indent="-514350">
              <a:buFont typeface="+mj-lt"/>
              <a:buAutoNum type="arabicPeriod"/>
            </a:pPr>
            <a:r>
              <a:rPr lang="en-US" sz="2800" dirty="0"/>
              <a:t>True/False: IgG is a protective antibody found in the gastrointestinal system.</a:t>
            </a:r>
          </a:p>
          <a:p>
            <a:pPr marL="514350" indent="-514350">
              <a:buFont typeface="+mj-lt"/>
              <a:buAutoNum type="arabicPeriod"/>
            </a:pPr>
            <a:r>
              <a:rPr lang="en-US" sz="2800" dirty="0"/>
              <a:t>Saliva contains </a:t>
            </a:r>
            <a:r>
              <a:rPr lang="en-US" sz="2800" u="sng" dirty="0">
                <a:solidFill>
                  <a:schemeClr val="bg1"/>
                </a:solidFill>
                <a:uFill>
                  <a:solidFill>
                    <a:schemeClr val="tx1"/>
                  </a:solidFill>
                </a:uFill>
                <a:ea typeface="ＭＳ Ｐゴシック" charset="0"/>
              </a:rPr>
              <a:t>B </a:t>
            </a:r>
            <a:r>
              <a:rPr lang="en-US" sz="2800" u="sng" dirty="0" err="1">
                <a:solidFill>
                  <a:schemeClr val="bg1"/>
                </a:solidFill>
                <a:uFill>
                  <a:solidFill>
                    <a:schemeClr val="tx1"/>
                  </a:solidFill>
                </a:uFill>
                <a:ea typeface="ＭＳ Ｐゴシック" charset="0"/>
              </a:rPr>
              <a:t>al_an_k</a:t>
            </a:r>
            <a:r>
              <a:rPr lang="en-US" sz="2800" dirty="0"/>
              <a:t> and </a:t>
            </a:r>
            <a:r>
              <a:rPr lang="en-US" sz="2800" u="sng" dirty="0">
                <a:solidFill>
                  <a:schemeClr val="bg1"/>
                </a:solidFill>
                <a:uFill>
                  <a:solidFill>
                    <a:schemeClr val="tx1"/>
                  </a:solidFill>
                </a:uFill>
                <a:ea typeface="ＭＳ Ｐゴシック" charset="0"/>
              </a:rPr>
              <a:t>B </a:t>
            </a:r>
            <a:r>
              <a:rPr lang="en-US" sz="2800" u="sng" dirty="0" err="1">
                <a:solidFill>
                  <a:schemeClr val="bg1"/>
                </a:solidFill>
                <a:uFill>
                  <a:solidFill>
                    <a:schemeClr val="tx1"/>
                  </a:solidFill>
                </a:uFill>
                <a:ea typeface="ＭＳ Ｐゴシック" charset="0"/>
              </a:rPr>
              <a:t>al_an_k</a:t>
            </a:r>
            <a:r>
              <a:rPr lang="en-US" sz="2800" u="sng" dirty="0">
                <a:solidFill>
                  <a:schemeClr val="bg1"/>
                </a:solidFill>
                <a:uFill>
                  <a:solidFill>
                    <a:schemeClr val="tx1"/>
                  </a:solidFill>
                </a:uFill>
                <a:ea typeface="ＭＳ Ｐゴシック" charset="0"/>
              </a:rPr>
              <a:t> </a:t>
            </a:r>
            <a:r>
              <a:rPr lang="en-GB" sz="2800" dirty="0"/>
              <a:t>, </a:t>
            </a:r>
            <a:r>
              <a:rPr lang="en-US" sz="2800" dirty="0"/>
              <a:t>which are</a:t>
            </a:r>
            <a:r>
              <a:rPr lang="en-GB" sz="2800" dirty="0"/>
              <a:t> </a:t>
            </a:r>
            <a:r>
              <a:rPr lang="en-US" sz="2800" dirty="0"/>
              <a:t>both antibacterial.</a:t>
            </a:r>
          </a:p>
          <a:p>
            <a:pPr marL="514350" indent="-514350">
              <a:buFont typeface="+mj-lt"/>
              <a:buAutoNum type="arabicPeriod"/>
            </a:pPr>
            <a:endParaRPr lang="en-GB" sz="2800" dirty="0"/>
          </a:p>
          <a:p>
            <a:pPr marL="514350" indent="-514350">
              <a:buFont typeface="+mj-lt"/>
              <a:buAutoNum type="arabicPeriod"/>
            </a:pPr>
            <a:endParaRPr lang="en-US" sz="2800" dirty="0"/>
          </a:p>
          <a:p>
            <a:pPr marL="514350" indent="-514350">
              <a:buFont typeface="+mj-lt"/>
              <a:buAutoNum type="arabicPeriod"/>
            </a:pPr>
            <a:endParaRPr lang="en-GB" sz="2800" dirty="0"/>
          </a:p>
          <a:p>
            <a:pPr marL="514350" indent="-514350">
              <a:buFont typeface="+mj-lt"/>
              <a:buAutoNum type="arabicPeriod"/>
            </a:pPr>
            <a:endParaRPr lang="en-US" sz="2800" dirty="0"/>
          </a:p>
        </p:txBody>
      </p:sp>
    </p:spTree>
    <p:extLst>
      <p:ext uri="{BB962C8B-B14F-4D97-AF65-F5344CB8AC3E}">
        <p14:creationId xmlns:p14="http://schemas.microsoft.com/office/powerpoint/2010/main" val="23945254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pPr eaLnBrk="1" hangingPunct="1"/>
            <a:r>
              <a:rPr lang="en-US" altLang="en-US" i="1" dirty="0">
                <a:solidFill>
                  <a:schemeClr val="tx1"/>
                </a:solidFill>
              </a:rPr>
              <a:t>Bacillus cereus</a:t>
            </a:r>
            <a:r>
              <a:rPr lang="en-US" altLang="en-US" dirty="0">
                <a:solidFill>
                  <a:schemeClr val="tx1"/>
                </a:solidFill>
              </a:rPr>
              <a:t> Exotoxin</a:t>
            </a:r>
          </a:p>
        </p:txBody>
      </p:sp>
      <p:sp>
        <p:nvSpPr>
          <p:cNvPr id="3" name="Content Placeholder 2"/>
          <p:cNvSpPr>
            <a:spLocks noGrp="1"/>
          </p:cNvSpPr>
          <p:nvPr>
            <p:ph sz="quarter" idx="11"/>
          </p:nvPr>
        </p:nvSpPr>
        <p:spPr>
          <a:xfrm>
            <a:off x="342900" y="1276709"/>
            <a:ext cx="8621588" cy="4971691"/>
          </a:xfrm>
        </p:spPr>
        <p:txBody>
          <a:bodyPr rtlCol="0">
            <a:normAutofit/>
          </a:bodyPr>
          <a:lstStyle/>
          <a:p>
            <a:pPr marL="0" indent="0">
              <a:spcBef>
                <a:spcPts val="600"/>
              </a:spcBef>
              <a:spcAft>
                <a:spcPts val="600"/>
              </a:spcAft>
              <a:buNone/>
              <a:defRPr/>
            </a:pPr>
            <a:r>
              <a:rPr lang="en-US" dirty="0">
                <a:ea typeface="+mn-ea"/>
                <a:cs typeface="+mn-cs"/>
              </a:rPr>
              <a:t>Sporulating gram-positive bacterium that lives in the soil</a:t>
            </a:r>
          </a:p>
          <a:p>
            <a:pPr marL="342900" indent="-342900">
              <a:spcBef>
                <a:spcPts val="600"/>
              </a:spcBef>
              <a:spcAft>
                <a:spcPts val="600"/>
              </a:spcAft>
              <a:buFont typeface="Arial" panose="020B0604020202020204" pitchFamily="34" charset="0"/>
              <a:buChar char="•"/>
              <a:defRPr/>
            </a:pPr>
            <a:r>
              <a:rPr lang="en-US" b="1" dirty="0">
                <a:ea typeface="+mn-ea"/>
              </a:rPr>
              <a:t>Emetic</a:t>
            </a:r>
            <a:r>
              <a:rPr lang="en-US" dirty="0">
                <a:ea typeface="+mn-ea"/>
              </a:rPr>
              <a:t> (</a:t>
            </a:r>
            <a:r>
              <a:rPr lang="en-US" dirty="0"/>
              <a:t>vomiting) </a:t>
            </a:r>
            <a:r>
              <a:rPr lang="en-US" dirty="0">
                <a:ea typeface="+mn-ea"/>
              </a:rPr>
              <a:t>form most frequently tied to fried rice that has been cooked and kept warm for long periods of time</a:t>
            </a:r>
          </a:p>
          <a:p>
            <a:pPr marL="342900" indent="-342900">
              <a:spcBef>
                <a:spcPts val="600"/>
              </a:spcBef>
              <a:spcAft>
                <a:spcPts val="600"/>
              </a:spcAft>
              <a:buFont typeface="Arial" panose="020B0604020202020204" pitchFamily="34" charset="0"/>
              <a:buChar char="•"/>
              <a:defRPr/>
            </a:pPr>
            <a:r>
              <a:rPr lang="en-US" dirty="0">
                <a:ea typeface="+mn-ea"/>
              </a:rPr>
              <a:t>Diarrheal form associated with cooked meats or vegetables held at a warm temperature for long periods of time</a:t>
            </a:r>
          </a:p>
          <a:p>
            <a:pPr lvl="2">
              <a:spcBef>
                <a:spcPts val="600"/>
              </a:spcBef>
              <a:spcAft>
                <a:spcPts val="600"/>
              </a:spcAft>
              <a:tabLst>
                <a:tab pos="652463" algn="l"/>
              </a:tabLst>
              <a:defRPr/>
            </a:pPr>
            <a:r>
              <a:rPr lang="en-US" sz="2400" dirty="0">
                <a:ea typeface="+mn-ea"/>
              </a:rPr>
              <a:t>Profuse, watery diarrhea that lasts about 24 hours</a:t>
            </a:r>
          </a:p>
        </p:txBody>
      </p:sp>
    </p:spTree>
    <p:extLst>
      <p:ext uri="{BB962C8B-B14F-4D97-AF65-F5344CB8AC3E}">
        <p14:creationId xmlns:p14="http://schemas.microsoft.com/office/powerpoint/2010/main" val="15157781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eaLnBrk="1" hangingPunct="1"/>
            <a:r>
              <a:rPr lang="en-US" altLang="en-US" i="1" dirty="0">
                <a:solidFill>
                  <a:schemeClr val="tx1"/>
                </a:solidFill>
              </a:rPr>
              <a:t>Clostridium perfringens</a:t>
            </a:r>
            <a:r>
              <a:rPr lang="en-US" altLang="en-US" dirty="0">
                <a:solidFill>
                  <a:schemeClr val="tx1"/>
                </a:solidFill>
              </a:rPr>
              <a:t> Exotoxin</a:t>
            </a:r>
          </a:p>
        </p:txBody>
      </p:sp>
      <p:sp>
        <p:nvSpPr>
          <p:cNvPr id="67587" name="Content Placeholder 2"/>
          <p:cNvSpPr>
            <a:spLocks noGrp="1"/>
          </p:cNvSpPr>
          <p:nvPr>
            <p:ph sz="quarter" idx="11"/>
          </p:nvPr>
        </p:nvSpPr>
        <p:spPr/>
        <p:txBody>
          <a:bodyPr/>
          <a:lstStyle/>
          <a:p>
            <a:pPr marL="0" indent="0" eaLnBrk="1" hangingPunct="1">
              <a:lnSpc>
                <a:spcPct val="80000"/>
              </a:lnSpc>
              <a:spcBef>
                <a:spcPts val="600"/>
              </a:spcBef>
              <a:buNone/>
            </a:pPr>
            <a:r>
              <a:rPr lang="en-US" altLang="en-US" dirty="0"/>
              <a:t>Also the causative agent of gas gangrene</a:t>
            </a:r>
          </a:p>
          <a:p>
            <a:pPr marL="0" indent="0" eaLnBrk="1" hangingPunct="1">
              <a:lnSpc>
                <a:spcPct val="80000"/>
              </a:lnSpc>
              <a:spcBef>
                <a:spcPts val="600"/>
              </a:spcBef>
              <a:buNone/>
            </a:pPr>
            <a:r>
              <a:rPr lang="en-US" altLang="en-US" dirty="0"/>
              <a:t>Contaminates meat, fish, and beans that have not been cooked thoroughly enough to destroy endospores</a:t>
            </a:r>
          </a:p>
          <a:p>
            <a:pPr marL="342900" indent="-342900">
              <a:lnSpc>
                <a:spcPct val="80000"/>
              </a:lnSpc>
              <a:spcBef>
                <a:spcPts val="600"/>
              </a:spcBef>
              <a:buFont typeface="Arial" panose="020B0604020202020204" pitchFamily="34" charset="0"/>
              <a:buChar char="•"/>
            </a:pPr>
            <a:r>
              <a:rPr lang="en-US" altLang="en-US" dirty="0"/>
              <a:t>Endospores germinate in foods, </a:t>
            </a:r>
            <a:r>
              <a:rPr lang="en-US" altLang="en-US" i="1" dirty="0"/>
              <a:t>C. perfringens </a:t>
            </a:r>
            <a:r>
              <a:rPr lang="en-US" altLang="en-US" dirty="0"/>
              <a:t>cells enter the small intestine and release exotoxin</a:t>
            </a:r>
          </a:p>
          <a:p>
            <a:pPr marL="342900" indent="-342900">
              <a:lnSpc>
                <a:spcPct val="80000"/>
              </a:lnSpc>
              <a:spcBef>
                <a:spcPts val="600"/>
              </a:spcBef>
              <a:buFont typeface="Arial" panose="020B0604020202020204" pitchFamily="34" charset="0"/>
              <a:buChar char="•"/>
            </a:pPr>
            <a:r>
              <a:rPr lang="en-US" altLang="en-US" dirty="0"/>
              <a:t>Abdominal pain, diarrhea, and nausea in 8</a:t>
            </a:r>
            <a:r>
              <a:rPr lang="en-IN" altLang="en-US" dirty="0"/>
              <a:t> to </a:t>
            </a:r>
            <a:r>
              <a:rPr lang="en-US" altLang="en-US" dirty="0"/>
              <a:t>16 hours</a:t>
            </a:r>
          </a:p>
          <a:p>
            <a:pPr marL="342900" indent="-342900">
              <a:lnSpc>
                <a:spcPct val="80000"/>
              </a:lnSpc>
              <a:spcBef>
                <a:spcPts val="600"/>
              </a:spcBef>
              <a:buFont typeface="Arial" panose="020B0604020202020204" pitchFamily="34" charset="0"/>
              <a:buChar char="•"/>
            </a:pPr>
            <a:r>
              <a:rPr lang="en-US" altLang="en-US" dirty="0"/>
              <a:t>Also causes enterocolitis similar to that caused by </a:t>
            </a:r>
            <a:r>
              <a:rPr lang="en-US" altLang="en-US" i="1" dirty="0"/>
              <a:t>C. difficile</a:t>
            </a:r>
            <a:endParaRPr lang="en-US" altLang="en-US" dirty="0"/>
          </a:p>
        </p:txBody>
      </p:sp>
    </p:spTree>
    <p:extLst>
      <p:ext uri="{BB962C8B-B14F-4D97-AF65-F5344CB8AC3E}">
        <p14:creationId xmlns:p14="http://schemas.microsoft.com/office/powerpoint/2010/main" val="18666056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solidFill>
                  <a:schemeClr val="tx1"/>
                </a:solidFill>
              </a:rPr>
              <a:t>Acute Diarrhea with Vomiting Caused by Exotoxins (Food Poisoning)</a:t>
            </a:r>
          </a:p>
        </p:txBody>
      </p:sp>
      <p:graphicFrame>
        <p:nvGraphicFramePr>
          <p:cNvPr id="8" name="Table Placeholder 5"/>
          <p:cNvGraphicFramePr>
            <a:graphicFrameLocks noGrp="1"/>
          </p:cNvGraphicFramePr>
          <p:nvPr>
            <p:ph sz="quarter" idx="11"/>
            <p:extLst>
              <p:ext uri="{D42A27DB-BD31-4B8C-83A1-F6EECF244321}">
                <p14:modId xmlns:p14="http://schemas.microsoft.com/office/powerpoint/2010/main" val="439403166"/>
              </p:ext>
            </p:extLst>
          </p:nvPr>
        </p:nvGraphicFramePr>
        <p:xfrm>
          <a:off x="342900" y="1276350"/>
          <a:ext cx="8457960" cy="4892565"/>
        </p:xfrm>
        <a:graphic>
          <a:graphicData uri="http://schemas.openxmlformats.org/drawingml/2006/table">
            <a:tbl>
              <a:tblPr firstRow="1" bandRow="1">
                <a:tableStyleId>{2D5ABB26-0587-4C30-8999-92F81FD0307C}</a:tableStyleId>
              </a:tblPr>
              <a:tblGrid>
                <a:gridCol w="2010499">
                  <a:extLst>
                    <a:ext uri="{9D8B030D-6E8A-4147-A177-3AD203B41FA5}">
                      <a16:colId xmlns:a16="http://schemas.microsoft.com/office/drawing/2014/main" val="20000"/>
                    </a:ext>
                  </a:extLst>
                </a:gridCol>
                <a:gridCol w="2218481">
                  <a:extLst>
                    <a:ext uri="{9D8B030D-6E8A-4147-A177-3AD203B41FA5}">
                      <a16:colId xmlns:a16="http://schemas.microsoft.com/office/drawing/2014/main" val="20001"/>
                    </a:ext>
                  </a:extLst>
                </a:gridCol>
                <a:gridCol w="2114490">
                  <a:extLst>
                    <a:ext uri="{9D8B030D-6E8A-4147-A177-3AD203B41FA5}">
                      <a16:colId xmlns:a16="http://schemas.microsoft.com/office/drawing/2014/main" val="20002"/>
                    </a:ext>
                  </a:extLst>
                </a:gridCol>
                <a:gridCol w="2114490">
                  <a:extLst>
                    <a:ext uri="{9D8B030D-6E8A-4147-A177-3AD203B41FA5}">
                      <a16:colId xmlns:a16="http://schemas.microsoft.com/office/drawing/2014/main" val="20003"/>
                    </a:ext>
                  </a:extLst>
                </a:gridCol>
              </a:tblGrid>
              <a:tr h="442271">
                <a:tc>
                  <a:txBody>
                    <a:bodyPr/>
                    <a:lstStyle/>
                    <a:p>
                      <a:pPr>
                        <a:lnSpc>
                          <a:spcPts val="1400"/>
                        </a:lnSpc>
                      </a:pPr>
                      <a:r>
                        <a:rPr lang="en-US" sz="1400" b="1" u="none" strike="noStrike" kern="1200" baseline="0" dirty="0"/>
                        <a:t>Causative Organisms</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i="1" u="none" strike="noStrike" kern="1200" baseline="0" dirty="0"/>
                        <a:t>Staphylococcus aureus </a:t>
                      </a:r>
                      <a:r>
                        <a:rPr lang="en-US" sz="1400" u="none" strike="noStrike" kern="1200" baseline="0" dirty="0"/>
                        <a:t>exotoxin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i="1" u="none" strike="noStrike" kern="1200" baseline="0" dirty="0"/>
                        <a:t>Bacillus cereus </a:t>
                      </a:r>
                      <a:r>
                        <a:rPr lang="en-US" sz="1400" u="none" strike="noStrike" kern="1200" baseline="0" dirty="0"/>
                        <a:t>exotoxin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i="1" u="none" strike="noStrike" kern="1200" baseline="0" dirty="0"/>
                        <a:t>Clostridium </a:t>
                      </a:r>
                      <a:r>
                        <a:rPr lang="en-US" sz="1400" i="1" u="none" strike="noStrike" kern="1200" baseline="0" dirty="0" err="1"/>
                        <a:t>perfringens</a:t>
                      </a:r>
                      <a:r>
                        <a:rPr lang="en-US" sz="1400" i="1" u="none" strike="noStrike" kern="1200" baseline="0" dirty="0"/>
                        <a:t> </a:t>
                      </a:r>
                      <a:r>
                        <a:rPr lang="en-US" sz="1400" u="none" strike="noStrike" kern="1200" baseline="0" dirty="0"/>
                        <a:t>exotoxin </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462556">
                <a:tc>
                  <a:txBody>
                    <a:bodyPr/>
                    <a:lstStyle/>
                    <a:p>
                      <a:pPr>
                        <a:lnSpc>
                          <a:spcPts val="1400"/>
                        </a:lnSpc>
                      </a:pPr>
                      <a:r>
                        <a:rPr lang="en-US" sz="1400" b="1" u="none" strike="noStrike" kern="1200" baseline="0" dirty="0"/>
                        <a:t>Common Modes of Transmission</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Vehicle (food)</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marL="0" marR="0" indent="0" algn="l" defTabSz="457200" rtl="0" eaLnBrk="1" fontAlgn="auto" latinLnBrk="0" hangingPunct="1">
                        <a:lnSpc>
                          <a:spcPts val="1400"/>
                        </a:lnSpc>
                        <a:spcBef>
                          <a:spcPts val="0"/>
                        </a:spcBef>
                        <a:spcAft>
                          <a:spcPts val="0"/>
                        </a:spcAft>
                        <a:buClrTx/>
                        <a:buSzTx/>
                        <a:buFontTx/>
                        <a:buNone/>
                        <a:tabLst/>
                        <a:defRPr/>
                      </a:pPr>
                      <a:r>
                        <a:rPr lang="en-US" sz="1400" u="none" strike="noStrike" kern="1200" baseline="0" dirty="0"/>
                        <a:t>Vehicle (food)</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marL="0" marR="0" indent="0" algn="l" defTabSz="457200" rtl="0" eaLnBrk="1" fontAlgn="auto" latinLnBrk="0" hangingPunct="1">
                        <a:lnSpc>
                          <a:spcPts val="1400"/>
                        </a:lnSpc>
                        <a:spcBef>
                          <a:spcPts val="0"/>
                        </a:spcBef>
                        <a:spcAft>
                          <a:spcPts val="0"/>
                        </a:spcAft>
                        <a:buClrTx/>
                        <a:buSzTx/>
                        <a:buFontTx/>
                        <a:buNone/>
                        <a:tabLst/>
                        <a:defRPr/>
                      </a:pPr>
                      <a:r>
                        <a:rPr lang="en-US" sz="1400" u="none" strike="noStrike" kern="1200" baseline="0" dirty="0"/>
                        <a:t>Vehicle (food)</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442271">
                <a:tc>
                  <a:txBody>
                    <a:bodyPr/>
                    <a:lstStyle/>
                    <a:p>
                      <a:pPr>
                        <a:lnSpc>
                          <a:spcPts val="1400"/>
                        </a:lnSpc>
                      </a:pPr>
                      <a:r>
                        <a:rPr lang="en-US" sz="1400" b="1" u="none" strike="noStrike" kern="1200" baseline="0" dirty="0"/>
                        <a:t>Virulence Factors</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Heat-stable exotoxin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Heat-stable toxin, heat-labile toxin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Heat-labile toxin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630759">
                <a:tc>
                  <a:txBody>
                    <a:bodyPr/>
                    <a:lstStyle/>
                    <a:p>
                      <a:pPr>
                        <a:lnSpc>
                          <a:spcPts val="1400"/>
                        </a:lnSpc>
                      </a:pPr>
                      <a:r>
                        <a:rPr lang="en-US" sz="1400" b="1" u="none" strike="noStrike" kern="1200" baseline="0" dirty="0"/>
                        <a:t>Culture/Diagnosis </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Usually based on epidemiological evidence 	</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Microscopic analysis of food or stool</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Detection of toxin in stool</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55989">
                <a:tc>
                  <a:txBody>
                    <a:bodyPr/>
                    <a:lstStyle/>
                    <a:p>
                      <a:pPr>
                        <a:lnSpc>
                          <a:spcPts val="1400"/>
                        </a:lnSpc>
                      </a:pPr>
                      <a:r>
                        <a:rPr lang="en-US" sz="1400" b="1" u="none" strike="noStrike" kern="1200" baseline="0" dirty="0"/>
                        <a:t>Prevention</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Proper food handling</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marL="0" marR="0" indent="0" algn="l" defTabSz="457200" rtl="0" eaLnBrk="1" fontAlgn="auto" latinLnBrk="0" hangingPunct="1">
                        <a:lnSpc>
                          <a:spcPts val="1400"/>
                        </a:lnSpc>
                        <a:spcBef>
                          <a:spcPts val="0"/>
                        </a:spcBef>
                        <a:spcAft>
                          <a:spcPts val="0"/>
                        </a:spcAft>
                        <a:buClrTx/>
                        <a:buSzTx/>
                        <a:buFontTx/>
                        <a:buNone/>
                        <a:tabLst/>
                        <a:defRPr/>
                      </a:pPr>
                      <a:r>
                        <a:rPr lang="en-US" sz="1400" u="none" strike="noStrike" kern="1200" baseline="0" dirty="0"/>
                        <a:t>Proper food handling</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marL="0" marR="0" indent="0" algn="l" defTabSz="457200" rtl="0" eaLnBrk="1" fontAlgn="auto" latinLnBrk="0" hangingPunct="1">
                        <a:lnSpc>
                          <a:spcPts val="1400"/>
                        </a:lnSpc>
                        <a:spcBef>
                          <a:spcPts val="0"/>
                        </a:spcBef>
                        <a:spcAft>
                          <a:spcPts val="0"/>
                        </a:spcAft>
                        <a:buClrTx/>
                        <a:buSzTx/>
                        <a:buFontTx/>
                        <a:buNone/>
                        <a:tabLst/>
                        <a:defRPr/>
                      </a:pPr>
                      <a:r>
                        <a:rPr lang="en-US" sz="1400" u="none" strike="noStrike" kern="1200" baseline="0" dirty="0"/>
                        <a:t>Proper food handling</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414939">
                <a:tc>
                  <a:txBody>
                    <a:bodyPr/>
                    <a:lstStyle/>
                    <a:p>
                      <a:pPr>
                        <a:lnSpc>
                          <a:spcPts val="1400"/>
                        </a:lnSpc>
                      </a:pPr>
                      <a:r>
                        <a:rPr lang="en-US" sz="1400" b="1" u="none" strike="noStrike" kern="1200" baseline="0" dirty="0"/>
                        <a:t>Treatment</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Supportive</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Supportive</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Supportive</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355989">
                <a:tc>
                  <a:txBody>
                    <a:bodyPr/>
                    <a:lstStyle/>
                    <a:p>
                      <a:pPr>
                        <a:lnSpc>
                          <a:spcPts val="1400"/>
                        </a:lnSpc>
                      </a:pPr>
                      <a:r>
                        <a:rPr lang="en-US" sz="1400" b="1" u="none" strike="noStrike" kern="1200" baseline="0" dirty="0"/>
                        <a:t>Fever Present</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dirty="0"/>
                        <a:t>Not usually</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dirty="0"/>
                        <a:t>Not usually</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dirty="0"/>
                        <a:t>Not usually</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355989">
                <a:tc>
                  <a:txBody>
                    <a:bodyPr/>
                    <a:lstStyle/>
                    <a:p>
                      <a:pPr>
                        <a:lnSpc>
                          <a:spcPts val="1400"/>
                        </a:lnSpc>
                      </a:pPr>
                      <a:r>
                        <a:rPr lang="en-US" sz="1400" b="1" u="none" strike="noStrike" kern="1200" baseline="0" dirty="0"/>
                        <a:t>Blood in Stool</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No</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No</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dirty="0"/>
                        <a:t>No</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r h="619624">
                <a:tc>
                  <a:txBody>
                    <a:bodyPr/>
                    <a:lstStyle/>
                    <a:p>
                      <a:pPr>
                        <a:lnSpc>
                          <a:spcPts val="1400"/>
                        </a:lnSpc>
                      </a:pPr>
                      <a:r>
                        <a:rPr lang="en-US" sz="1400" b="1" u="none" strike="noStrike" kern="1200" baseline="0" dirty="0"/>
                        <a:t>Distinctive Features</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Suspect in foods with high salt or sugar content</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Two forms: emetic and diarrheal </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u="none" strike="noStrike" kern="1200" baseline="0" dirty="0"/>
                        <a:t>Acute abdominal pain </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8"/>
                  </a:ext>
                </a:extLst>
              </a:tr>
              <a:tr h="614649">
                <a:tc>
                  <a:txBody>
                    <a:bodyPr/>
                    <a:lstStyle/>
                    <a:p>
                      <a:pPr>
                        <a:lnSpc>
                          <a:spcPts val="1400"/>
                        </a:lnSpc>
                      </a:pPr>
                      <a:r>
                        <a:rPr lang="en-US" sz="1400" b="1" u="none" strike="noStrike" kern="1200" baseline="0" dirty="0"/>
                        <a:t>Epidemiological Features</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United States: estimated 240,000 cases per year; </a:t>
                      </a:r>
                      <a:r>
                        <a:rPr lang="en-US" sz="1400" b="1" u="none" strike="noStrike" kern="1200" baseline="0" dirty="0"/>
                        <a:t>Category B Bioterrorism Agent</a:t>
                      </a:r>
                      <a:endParaRPr lang="en-US" sz="1400" b="1"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United States: estimated 63,000 cases per year</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u="none" strike="noStrike" kern="1200" baseline="0" dirty="0"/>
                        <a:t>United States: estimated 966,000 cases per year</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9219862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en-US" altLang="en-US" dirty="0">
                <a:solidFill>
                  <a:schemeClr val="tx1"/>
                </a:solidFill>
              </a:rPr>
              <a:t>Chronic Diarrhea</a:t>
            </a:r>
          </a:p>
        </p:txBody>
      </p:sp>
      <p:sp>
        <p:nvSpPr>
          <p:cNvPr id="69635" name="Content Placeholder 2"/>
          <p:cNvSpPr>
            <a:spLocks noGrp="1"/>
          </p:cNvSpPr>
          <p:nvPr>
            <p:ph sz="quarter" idx="11"/>
          </p:nvPr>
        </p:nvSpPr>
        <p:spPr/>
        <p:txBody>
          <a:bodyPr/>
          <a:lstStyle/>
          <a:p>
            <a:pPr marL="0" indent="0" eaLnBrk="1" hangingPunct="1">
              <a:spcBef>
                <a:spcPts val="600"/>
              </a:spcBef>
              <a:buNone/>
            </a:pPr>
            <a:r>
              <a:rPr lang="en-US" altLang="en-US" dirty="0"/>
              <a:t>Diarrhea lasting longer than 14 days</a:t>
            </a:r>
          </a:p>
          <a:p>
            <a:pPr marL="0" indent="0">
              <a:spcBef>
                <a:spcPts val="600"/>
              </a:spcBef>
              <a:buNone/>
            </a:pPr>
            <a:r>
              <a:rPr lang="en-US" altLang="en-US" dirty="0"/>
              <a:t>Can have an infectious or noninfectious cause</a:t>
            </a:r>
          </a:p>
          <a:p>
            <a:pPr marL="342900" indent="-342900">
              <a:spcBef>
                <a:spcPts val="600"/>
              </a:spcBef>
              <a:buFont typeface="Arial" panose="020B0604020202020204" pitchFamily="34" charset="0"/>
              <a:buChar char="•"/>
            </a:pPr>
            <a:r>
              <a:rPr lang="en-US" altLang="en-US" dirty="0"/>
              <a:t>Irritable bowel syndrome, ulcerative colitis</a:t>
            </a:r>
          </a:p>
          <a:p>
            <a:pPr marL="0" indent="0">
              <a:spcBef>
                <a:spcPts val="600"/>
              </a:spcBef>
              <a:buNone/>
            </a:pPr>
            <a:r>
              <a:rPr lang="en-US" altLang="en-US" dirty="0"/>
              <a:t>Microbes in this section cause chronic diarrhea in otherwise healthy people</a:t>
            </a:r>
          </a:p>
        </p:txBody>
      </p:sp>
    </p:spTree>
    <p:extLst>
      <p:ext uri="{BB962C8B-B14F-4D97-AF65-F5344CB8AC3E}">
        <p14:creationId xmlns:p14="http://schemas.microsoft.com/office/powerpoint/2010/main" val="39955110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dirty="0">
                <a:solidFill>
                  <a:schemeClr val="tx1"/>
                </a:solidFill>
              </a:rPr>
              <a:t>Enteroaggregative </a:t>
            </a:r>
            <a:r>
              <a:rPr lang="en-US" altLang="en-US" i="1" dirty="0">
                <a:solidFill>
                  <a:schemeClr val="tx1"/>
                </a:solidFill>
              </a:rPr>
              <a:t>E. coli</a:t>
            </a:r>
          </a:p>
        </p:txBody>
      </p:sp>
      <p:sp>
        <p:nvSpPr>
          <p:cNvPr id="70659" name="Content Placeholder 2"/>
          <p:cNvSpPr>
            <a:spLocks noGrp="1"/>
          </p:cNvSpPr>
          <p:nvPr>
            <p:ph sz="quarter" idx="11"/>
          </p:nvPr>
        </p:nvSpPr>
        <p:spPr/>
        <p:txBody>
          <a:bodyPr/>
          <a:lstStyle/>
          <a:p>
            <a:r>
              <a:rPr lang="en-US" altLang="en-US" sz="2600" dirty="0"/>
              <a:t>Associated with chronic disease, particularly in children </a:t>
            </a:r>
          </a:p>
          <a:p>
            <a:r>
              <a:rPr lang="en-US" altLang="en-US" sz="2600" dirty="0"/>
              <a:t>Adheres to human cells in aggregates rather than single cells</a:t>
            </a:r>
          </a:p>
          <a:p>
            <a:r>
              <a:rPr lang="en-US" altLang="en-US" sz="2600" dirty="0"/>
              <a:t>Stimulates large amounts of mucus in the gut</a:t>
            </a:r>
          </a:p>
          <a:p>
            <a:r>
              <a:rPr lang="en-US" altLang="en-US" sz="2600" dirty="0"/>
              <a:t>Transmission through food and water</a:t>
            </a:r>
          </a:p>
        </p:txBody>
      </p:sp>
      <p:pic>
        <p:nvPicPr>
          <p:cNvPr id="8" name="Content Placeholder 7" descr="Photo of enteroaggregative E. coli adhering to epithelial cells.">
            <a:extLst>
              <a:ext uri="{FF2B5EF4-FFF2-40B4-BE49-F238E27FC236}">
                <a16:creationId xmlns:a16="http://schemas.microsoft.com/office/drawing/2014/main" id="{3A7B2AE9-70D6-48C6-A641-A0AE7EE595F1}"/>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8620" b="3233"/>
          <a:stretch/>
        </p:blipFill>
        <p:spPr>
          <a:xfrm>
            <a:off x="4331708" y="1716504"/>
            <a:ext cx="4690898" cy="3031959"/>
          </a:xfrm>
        </p:spPr>
      </p:pic>
      <p:sp>
        <p:nvSpPr>
          <p:cNvPr id="10" name="Text Placeholder 9">
            <a:extLst>
              <a:ext uri="{FF2B5EF4-FFF2-40B4-BE49-F238E27FC236}">
                <a16:creationId xmlns:a16="http://schemas.microsoft.com/office/drawing/2014/main" id="{B8A9F9B2-1F57-41CF-9120-61D30A190F33}"/>
              </a:ext>
            </a:extLst>
          </p:cNvPr>
          <p:cNvSpPr>
            <a:spLocks noGrp="1"/>
          </p:cNvSpPr>
          <p:nvPr>
            <p:ph type="body" sz="quarter" idx="30"/>
          </p:nvPr>
        </p:nvSpPr>
        <p:spPr/>
        <p:txBody>
          <a:bodyPr/>
          <a:lstStyle/>
          <a:p>
            <a:r>
              <a:rPr lang="en-IN" i="1" dirty="0"/>
              <a:t>Iruka Okeke</a:t>
            </a:r>
          </a:p>
        </p:txBody>
      </p:sp>
    </p:spTree>
    <p:extLst>
      <p:ext uri="{BB962C8B-B14F-4D97-AF65-F5344CB8AC3E}">
        <p14:creationId xmlns:p14="http://schemas.microsoft.com/office/powerpoint/2010/main" val="15806223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altLang="en-US" i="1" dirty="0">
                <a:ea typeface="+mn-ea"/>
                <a:cs typeface="Arial" panose="020B0604020202020204" pitchFamily="34" charset="0"/>
              </a:rPr>
              <a:t>Cyclospora </a:t>
            </a:r>
            <a:r>
              <a:rPr lang="en-US" i="1" dirty="0" err="1">
                <a:ea typeface="+mn-ea"/>
                <a:cs typeface="Arial" panose="020B0604020202020204" pitchFamily="34" charset="0"/>
              </a:rPr>
              <a:t>cayetanensis</a:t>
            </a:r>
            <a:endParaRPr lang="en-US" altLang="en-US" i="1" dirty="0">
              <a:ea typeface="+mn-ea"/>
              <a:cs typeface="Arial" panose="020B0604020202020204" pitchFamily="34" charset="0"/>
            </a:endParaRPr>
          </a:p>
        </p:txBody>
      </p:sp>
      <p:sp>
        <p:nvSpPr>
          <p:cNvPr id="3" name="Content Placeholder 2"/>
          <p:cNvSpPr>
            <a:spLocks noGrp="1"/>
          </p:cNvSpPr>
          <p:nvPr>
            <p:ph sz="quarter" idx="11"/>
          </p:nvPr>
        </p:nvSpPr>
        <p:spPr/>
        <p:txBody>
          <a:bodyPr rtlCol="0">
            <a:noAutofit/>
          </a:bodyPr>
          <a:lstStyle/>
          <a:p>
            <a:pPr>
              <a:spcBef>
                <a:spcPts val="600"/>
              </a:spcBef>
              <a:spcAft>
                <a:spcPts val="0"/>
              </a:spcAft>
              <a:defRPr/>
            </a:pPr>
            <a:r>
              <a:rPr lang="en-US" dirty="0"/>
              <a:t>Emerging pathogen; numerous outbreaks in the United States and Canada in the last few decades</a:t>
            </a:r>
          </a:p>
          <a:p>
            <a:pPr>
              <a:spcBef>
                <a:spcPts val="600"/>
              </a:spcBef>
              <a:spcAft>
                <a:spcPts val="0"/>
              </a:spcAft>
              <a:defRPr/>
            </a:pPr>
            <a:r>
              <a:rPr lang="en-US" dirty="0"/>
              <a:t>Fecal</a:t>
            </a:r>
            <a:r>
              <a:rPr lang="en-IN" dirty="0"/>
              <a:t>-</a:t>
            </a:r>
            <a:r>
              <a:rPr lang="en-US" dirty="0"/>
              <a:t>oral transmission and through the consumption of fresh produce and water contaminated with feces</a:t>
            </a:r>
          </a:p>
          <a:p>
            <a:pPr>
              <a:spcBef>
                <a:spcPts val="600"/>
              </a:spcBef>
              <a:spcAft>
                <a:spcPts val="0"/>
              </a:spcAft>
              <a:defRPr/>
            </a:pPr>
            <a:r>
              <a:rPr lang="en-US" dirty="0"/>
              <a:t>Oocysts are not observable in the feces, but can be visualized when exposed to UV light</a:t>
            </a:r>
          </a:p>
          <a:p>
            <a:pPr>
              <a:spcBef>
                <a:spcPts val="600"/>
              </a:spcBef>
              <a:spcAft>
                <a:spcPts val="0"/>
              </a:spcAft>
              <a:defRPr/>
            </a:pPr>
            <a:r>
              <a:rPr lang="en-US" dirty="0"/>
              <a:t>Symptoms: watery diarrhea, stomach cramps, bloating, fever, muscle aches</a:t>
            </a:r>
          </a:p>
        </p:txBody>
      </p:sp>
      <p:pic>
        <p:nvPicPr>
          <p:cNvPr id="11" name="Content Placeholder 10" descr="Three oocyst photos, one immature, one sporulating, and one releasing sporocysts.">
            <a:extLst>
              <a:ext uri="{FF2B5EF4-FFF2-40B4-BE49-F238E27FC236}">
                <a16:creationId xmlns:a16="http://schemas.microsoft.com/office/drawing/2014/main" id="{873FD6D7-74FC-474D-9AC5-171E2500CCA5}"/>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8233" b="4961"/>
          <a:stretch/>
        </p:blipFill>
        <p:spPr>
          <a:xfrm>
            <a:off x="3773422" y="4283139"/>
            <a:ext cx="5096735" cy="1941840"/>
          </a:xfrm>
        </p:spPr>
      </p:pic>
      <p:sp>
        <p:nvSpPr>
          <p:cNvPr id="9" name="Text Placeholder 8">
            <a:extLst>
              <a:ext uri="{FF2B5EF4-FFF2-40B4-BE49-F238E27FC236}">
                <a16:creationId xmlns:a16="http://schemas.microsoft.com/office/drawing/2014/main" id="{7AF654D2-D405-453F-AC4F-9DE412BA6EC3}"/>
              </a:ext>
            </a:extLst>
          </p:cNvPr>
          <p:cNvSpPr>
            <a:spLocks noGrp="1"/>
          </p:cNvSpPr>
          <p:nvPr>
            <p:ph type="body" sz="quarter" idx="30"/>
          </p:nvPr>
        </p:nvSpPr>
        <p:spPr/>
        <p:txBody>
          <a:bodyPr/>
          <a:lstStyle/>
          <a:p>
            <a:r>
              <a:rPr lang="fr-FR" i="1" dirty="0"/>
              <a:t>(a–c) Source: CDC/DPDM</a:t>
            </a:r>
            <a:endParaRPr lang="en-IN" dirty="0"/>
          </a:p>
        </p:txBody>
      </p:sp>
      <p:sp>
        <p:nvSpPr>
          <p:cNvPr id="6" name="Text Placeholder 5">
            <a:extLst>
              <a:ext uri="{FF2B5EF4-FFF2-40B4-BE49-F238E27FC236}">
                <a16:creationId xmlns:a16="http://schemas.microsoft.com/office/drawing/2014/main" id="{CFA0BA64-DF35-48D9-9E78-21808626A65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4312742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altLang="en-US" i="1" dirty="0">
                <a:ea typeface="+mn-ea"/>
                <a:cs typeface="Arial" panose="020B0604020202020204" pitchFamily="34" charset="0"/>
              </a:rPr>
              <a:t>Giardia</a:t>
            </a:r>
          </a:p>
        </p:txBody>
      </p:sp>
      <p:sp>
        <p:nvSpPr>
          <p:cNvPr id="3" name="Content Placeholder 2"/>
          <p:cNvSpPr>
            <a:spLocks noGrp="1"/>
          </p:cNvSpPr>
          <p:nvPr>
            <p:ph sz="quarter" idx="11"/>
          </p:nvPr>
        </p:nvSpPr>
        <p:spPr/>
        <p:txBody>
          <a:bodyPr rtlCol="0">
            <a:noAutofit/>
          </a:bodyPr>
          <a:lstStyle/>
          <a:p>
            <a:pPr marL="0" indent="0">
              <a:spcBef>
                <a:spcPts val="600"/>
              </a:spcBef>
              <a:spcAft>
                <a:spcPts val="0"/>
              </a:spcAft>
              <a:buNone/>
              <a:defRPr/>
            </a:pPr>
            <a:r>
              <a:rPr lang="en-US" sz="2000" dirty="0">
                <a:ea typeface="+mn-ea"/>
              </a:rPr>
              <a:t>Pathogenic flagellated protozoan</a:t>
            </a:r>
          </a:p>
          <a:p>
            <a:pPr>
              <a:spcBef>
                <a:spcPts val="600"/>
              </a:spcBef>
              <a:spcAft>
                <a:spcPts val="0"/>
              </a:spcAft>
              <a:defRPr/>
            </a:pPr>
            <a:r>
              <a:rPr lang="en-US" sz="2000" dirty="0">
                <a:ea typeface="+mn-ea"/>
              </a:rPr>
              <a:t>Signs and symptoms: diarrhea of long duration, abdominal pain, flatulence; greasy, malodorous stools</a:t>
            </a:r>
          </a:p>
          <a:p>
            <a:pPr>
              <a:spcBef>
                <a:spcPts val="600"/>
              </a:spcBef>
              <a:spcAft>
                <a:spcPts val="0"/>
              </a:spcAft>
              <a:defRPr/>
            </a:pPr>
            <a:r>
              <a:rPr lang="en-US" sz="2000" dirty="0">
                <a:ea typeface="+mn-ea"/>
              </a:rPr>
              <a:t>Complex epidemiological pattern:</a:t>
            </a:r>
          </a:p>
          <a:p>
            <a:pPr marL="457200" indent="-457200">
              <a:spcBef>
                <a:spcPts val="600"/>
              </a:spcBef>
              <a:spcAft>
                <a:spcPts val="0"/>
              </a:spcAft>
              <a:buFont typeface="Arial" panose="020B0604020202020204" pitchFamily="34" charset="0"/>
              <a:buChar char="•"/>
              <a:defRPr/>
            </a:pPr>
            <a:r>
              <a:rPr lang="en-US" sz="2000" dirty="0">
                <a:ea typeface="+mn-ea"/>
              </a:rPr>
              <a:t>Isolated from beavers, cattle, coyotes, cats, and human carriers</a:t>
            </a:r>
          </a:p>
          <a:p>
            <a:pPr marL="457200" indent="-457200">
              <a:spcBef>
                <a:spcPts val="600"/>
              </a:spcBef>
              <a:spcAft>
                <a:spcPts val="0"/>
              </a:spcAft>
              <a:buFont typeface="Arial" panose="020B0604020202020204" pitchFamily="34" charset="0"/>
              <a:buChar char="•"/>
              <a:defRPr/>
            </a:pPr>
            <a:r>
              <a:rPr lang="en-US" sz="2000" dirty="0">
                <a:ea typeface="+mn-ea"/>
              </a:rPr>
              <a:t>Cysts survive for up to 2 months in the environment</a:t>
            </a:r>
          </a:p>
          <a:p>
            <a:pPr marL="457200" indent="-457200">
              <a:spcBef>
                <a:spcPts val="600"/>
              </a:spcBef>
              <a:spcAft>
                <a:spcPts val="0"/>
              </a:spcAft>
              <a:buFont typeface="Arial" panose="020B0604020202020204" pitchFamily="34" charset="0"/>
              <a:buChar char="•"/>
              <a:defRPr/>
            </a:pPr>
            <a:r>
              <a:rPr lang="en-US" sz="2000" dirty="0">
                <a:ea typeface="+mn-ea"/>
              </a:rPr>
              <a:t>Epidemics traced to water from mountain streams as well as chlorinated municipal water</a:t>
            </a:r>
          </a:p>
        </p:txBody>
      </p:sp>
      <p:pic>
        <p:nvPicPr>
          <p:cNvPr id="15" name="Content Placeholder 14" descr="Schematic drawings and SEM of Giardia cyst and trophozoite.">
            <a:extLst>
              <a:ext uri="{FF2B5EF4-FFF2-40B4-BE49-F238E27FC236}">
                <a16:creationId xmlns:a16="http://schemas.microsoft.com/office/drawing/2014/main" id="{43A76652-B121-4634-B61C-0787525A71CF}"/>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4722" b="2609"/>
          <a:stretch/>
        </p:blipFill>
        <p:spPr>
          <a:xfrm>
            <a:off x="4468586" y="1738559"/>
            <a:ext cx="4562583" cy="3380882"/>
          </a:xfrm>
        </p:spPr>
      </p:pic>
      <p:sp>
        <p:nvSpPr>
          <p:cNvPr id="9" name="Text Placeholder 8">
            <a:extLst>
              <a:ext uri="{FF2B5EF4-FFF2-40B4-BE49-F238E27FC236}">
                <a16:creationId xmlns:a16="http://schemas.microsoft.com/office/drawing/2014/main" id="{09395425-E3AB-4119-BA44-2885B19C2C7B}"/>
              </a:ext>
            </a:extLst>
          </p:cNvPr>
          <p:cNvSpPr>
            <a:spLocks noGrp="1"/>
          </p:cNvSpPr>
          <p:nvPr>
            <p:ph type="body" sz="quarter" idx="30"/>
          </p:nvPr>
        </p:nvSpPr>
        <p:spPr/>
        <p:txBody>
          <a:bodyPr/>
          <a:lstStyle/>
          <a:p>
            <a:r>
              <a:rPr lang="da-DK" i="1" dirty="0"/>
              <a:t>Source: CDC/Dr. Stan Erlandsen </a:t>
            </a:r>
            <a:endParaRPr lang="en-IN" dirty="0"/>
          </a:p>
        </p:txBody>
      </p:sp>
      <p:sp>
        <p:nvSpPr>
          <p:cNvPr id="6" name="Text Placeholder 5">
            <a:extLst>
              <a:ext uri="{FF2B5EF4-FFF2-40B4-BE49-F238E27FC236}">
                <a16:creationId xmlns:a16="http://schemas.microsoft.com/office/drawing/2014/main" id="{CFDE2DB6-9D8A-4891-B982-C9DF7E6C354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6194879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altLang="en-US" i="1" dirty="0">
                <a:ea typeface="+mn-ea"/>
                <a:cs typeface="Arial" panose="020B0604020202020204" pitchFamily="34" charset="0"/>
              </a:rPr>
              <a:t>Entamoeba</a:t>
            </a:r>
          </a:p>
        </p:txBody>
      </p:sp>
      <p:sp>
        <p:nvSpPr>
          <p:cNvPr id="3" name="Content Placeholder 2"/>
          <p:cNvSpPr>
            <a:spLocks noGrp="1"/>
          </p:cNvSpPr>
          <p:nvPr>
            <p:ph sz="quarter" idx="11"/>
          </p:nvPr>
        </p:nvSpPr>
        <p:spPr/>
        <p:txBody>
          <a:bodyPr rtlCol="0">
            <a:noAutofit/>
          </a:bodyPr>
          <a:lstStyle/>
          <a:p>
            <a:pPr>
              <a:spcBef>
                <a:spcPts val="624"/>
              </a:spcBef>
              <a:spcAft>
                <a:spcPts val="0"/>
              </a:spcAft>
              <a:defRPr/>
            </a:pPr>
            <a:r>
              <a:rPr lang="en-US" sz="2000" dirty="0">
                <a:ea typeface="+mn-ea"/>
                <a:cs typeface="+mn-cs"/>
              </a:rPr>
              <a:t>Exists in intestinal and extraintestinal forms</a:t>
            </a:r>
          </a:p>
          <a:p>
            <a:pPr>
              <a:spcAft>
                <a:spcPts val="0"/>
              </a:spcAft>
              <a:defRPr/>
            </a:pPr>
            <a:r>
              <a:rPr lang="en-US" sz="2000" dirty="0">
                <a:ea typeface="+mn-ea"/>
              </a:rPr>
              <a:t>Targets the cecum, appendix, colon, and rectum</a:t>
            </a:r>
          </a:p>
          <a:p>
            <a:pPr>
              <a:spcAft>
                <a:spcPts val="0"/>
              </a:spcAft>
              <a:defRPr/>
            </a:pPr>
            <a:r>
              <a:rPr lang="en-US" sz="2000" dirty="0">
                <a:ea typeface="+mn-ea"/>
              </a:rPr>
              <a:t>Actively penetrates deeper layers of mucosa</a:t>
            </a:r>
          </a:p>
          <a:p>
            <a:pPr>
              <a:spcAft>
                <a:spcPts val="0"/>
              </a:spcAft>
              <a:defRPr/>
            </a:pPr>
            <a:r>
              <a:rPr lang="en-US" sz="2000" dirty="0">
                <a:ea typeface="+mn-ea"/>
              </a:rPr>
              <a:t>Dysentery: bloody, mucus-filled stools</a:t>
            </a:r>
          </a:p>
          <a:p>
            <a:pPr>
              <a:spcAft>
                <a:spcPts val="0"/>
              </a:spcAft>
              <a:defRPr/>
            </a:pPr>
            <a:r>
              <a:rPr lang="en-US" sz="2000" dirty="0">
                <a:ea typeface="+mn-ea"/>
              </a:rPr>
              <a:t>Abdominal pain, diarrhea, fever, and weight loss</a:t>
            </a:r>
          </a:p>
          <a:p>
            <a:pPr>
              <a:spcAft>
                <a:spcPts val="0"/>
              </a:spcAft>
              <a:defRPr/>
            </a:pPr>
            <a:r>
              <a:rPr lang="en-US" sz="2000" dirty="0">
                <a:ea typeface="+mn-ea"/>
              </a:rPr>
              <a:t>Can lead to hemorrhage, perforation, appendicitis, and </a:t>
            </a:r>
            <a:r>
              <a:rPr lang="en-US" sz="2000" dirty="0" err="1">
                <a:ea typeface="+mn-ea"/>
              </a:rPr>
              <a:t>amoebomas</a:t>
            </a:r>
            <a:r>
              <a:rPr lang="en-US" sz="2000" dirty="0">
                <a:ea typeface="+mn-ea"/>
              </a:rPr>
              <a:t> </a:t>
            </a:r>
          </a:p>
          <a:p>
            <a:pPr>
              <a:spcAft>
                <a:spcPts val="0"/>
              </a:spcAft>
              <a:defRPr/>
            </a:pPr>
            <a:r>
              <a:rPr lang="en-US" sz="2000" dirty="0">
                <a:ea typeface="+mn-ea"/>
              </a:rPr>
              <a:t>Humans are primary hosts; infection through food and water contaminated with cysts</a:t>
            </a:r>
          </a:p>
        </p:txBody>
      </p:sp>
      <p:pic>
        <p:nvPicPr>
          <p:cNvPr id="13" name="Content Placeholder 12" descr="Lice cycle of Entamoeba histolytica.">
            <a:extLst>
              <a:ext uri="{FF2B5EF4-FFF2-40B4-BE49-F238E27FC236}">
                <a16:creationId xmlns:a16="http://schemas.microsoft.com/office/drawing/2014/main" id="{602DE6E8-B612-4E32-933A-D7EC183732BD}"/>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4842" b="3798"/>
          <a:stretch/>
        </p:blipFill>
        <p:spPr>
          <a:xfrm>
            <a:off x="4427984" y="1916832"/>
            <a:ext cx="4578658" cy="3312368"/>
          </a:xfrm>
        </p:spPr>
      </p:pic>
      <p:sp>
        <p:nvSpPr>
          <p:cNvPr id="9" name="Text Placeholder 8">
            <a:extLst>
              <a:ext uri="{FF2B5EF4-FFF2-40B4-BE49-F238E27FC236}">
                <a16:creationId xmlns:a16="http://schemas.microsoft.com/office/drawing/2014/main" id="{E22F882D-99DB-44FC-A0AF-2E9186800B1D}"/>
              </a:ext>
            </a:extLst>
          </p:cNvPr>
          <p:cNvSpPr>
            <a:spLocks noGrp="1"/>
          </p:cNvSpPr>
          <p:nvPr>
            <p:ph type="body" sz="quarter" idx="30"/>
          </p:nvPr>
        </p:nvSpPr>
        <p:spPr/>
        <p:txBody>
          <a:bodyPr/>
          <a:lstStyle/>
          <a:p>
            <a:r>
              <a:rPr lang="en-US" i="1" dirty="0"/>
              <a:t>Eye of Science/Science Source</a:t>
            </a:r>
            <a:endParaRPr lang="en-IN" dirty="0"/>
          </a:p>
        </p:txBody>
      </p:sp>
      <p:sp>
        <p:nvSpPr>
          <p:cNvPr id="6" name="Text Placeholder 5">
            <a:extLst>
              <a:ext uri="{FF2B5EF4-FFF2-40B4-BE49-F238E27FC236}">
                <a16:creationId xmlns:a16="http://schemas.microsoft.com/office/drawing/2014/main" id="{143BB9D5-5D7A-4240-A0D1-CBAB7FCA062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033771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eaLnBrk="1" hangingPunct="1"/>
            <a:r>
              <a:rPr lang="en-US" altLang="en-US" dirty="0">
                <a:ea typeface="+mn-ea"/>
                <a:cs typeface="Arial" panose="020B0604020202020204" pitchFamily="34" charset="0"/>
              </a:rPr>
              <a:t>Chronic Diarrhea </a:t>
            </a:r>
            <a:r>
              <a:rPr lang="en-US" altLang="en-US" sz="1200" dirty="0">
                <a:ea typeface="+mn-ea"/>
                <a:cs typeface="Arial" panose="020B0604020202020204" pitchFamily="34" charset="0"/>
              </a:rPr>
              <a:t>1</a:t>
            </a:r>
          </a:p>
        </p:txBody>
      </p:sp>
      <p:graphicFrame>
        <p:nvGraphicFramePr>
          <p:cNvPr id="7" name="Table Placeholder 4"/>
          <p:cNvGraphicFramePr>
            <a:graphicFrameLocks noGrp="1"/>
          </p:cNvGraphicFramePr>
          <p:nvPr>
            <p:ph sz="quarter" idx="11"/>
            <p:extLst>
              <p:ext uri="{D42A27DB-BD31-4B8C-83A1-F6EECF244321}">
                <p14:modId xmlns:p14="http://schemas.microsoft.com/office/powerpoint/2010/main" val="3665533866"/>
              </p:ext>
            </p:extLst>
          </p:nvPr>
        </p:nvGraphicFramePr>
        <p:xfrm>
          <a:off x="251520" y="1154965"/>
          <a:ext cx="8712968" cy="5377305"/>
        </p:xfrm>
        <a:graphic>
          <a:graphicData uri="http://schemas.openxmlformats.org/drawingml/2006/table">
            <a:tbl>
              <a:tblPr firstRow="1" bandRow="1">
                <a:tableStyleId>{2D5ABB26-0587-4C30-8999-92F81FD0307C}</a:tableStyleId>
              </a:tblPr>
              <a:tblGrid>
                <a:gridCol w="2304256">
                  <a:extLst>
                    <a:ext uri="{9D8B030D-6E8A-4147-A177-3AD203B41FA5}">
                      <a16:colId xmlns:a16="http://schemas.microsoft.com/office/drawing/2014/main" val="20000"/>
                    </a:ext>
                  </a:extLst>
                </a:gridCol>
                <a:gridCol w="3456384">
                  <a:extLst>
                    <a:ext uri="{9D8B030D-6E8A-4147-A177-3AD203B41FA5}">
                      <a16:colId xmlns:a16="http://schemas.microsoft.com/office/drawing/2014/main" val="20001"/>
                    </a:ext>
                  </a:extLst>
                </a:gridCol>
                <a:gridCol w="2952328">
                  <a:extLst>
                    <a:ext uri="{9D8B030D-6E8A-4147-A177-3AD203B41FA5}">
                      <a16:colId xmlns:a16="http://schemas.microsoft.com/office/drawing/2014/main" val="20002"/>
                    </a:ext>
                  </a:extLst>
                </a:gridCol>
              </a:tblGrid>
              <a:tr h="369455">
                <a:tc>
                  <a:txBody>
                    <a:bodyPr/>
                    <a:lstStyle/>
                    <a:p>
                      <a:r>
                        <a:rPr lang="en-US" sz="1400" b="1" u="none" strike="noStrike" kern="1200" baseline="0" dirty="0"/>
                        <a:t>Causative Organisms</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1" u="none" strike="noStrike" kern="1200" baseline="0" dirty="0"/>
                        <a:t>Enteroaggregative </a:t>
                      </a:r>
                      <a:r>
                        <a:rPr lang="en-US" sz="1400" b="1" i="1" u="none" strike="noStrike" kern="1200" baseline="0" dirty="0"/>
                        <a:t>E. coli </a:t>
                      </a:r>
                      <a:r>
                        <a:rPr lang="en-US" sz="1400" b="1" u="none" strike="noStrike" kern="1200" baseline="0" dirty="0"/>
                        <a:t>(EAEC)</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1" i="1" u="none" strike="noStrike" kern="1200" baseline="0" dirty="0"/>
                        <a:t>Cyclospora cayetanensis</a:t>
                      </a:r>
                      <a:endParaRPr lang="en-US" sz="1400" b="1" i="1"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648848">
                <a:tc>
                  <a:txBody>
                    <a:bodyPr/>
                    <a:lstStyle/>
                    <a:p>
                      <a:r>
                        <a:rPr lang="en-US" sz="1400" b="1" u="none" strike="noStrike" kern="1200" baseline="0" dirty="0"/>
                        <a:t>Common Modes of Transmission</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Vehicle (food, water), fecal</a:t>
                      </a:r>
                      <a:r>
                        <a:rPr lang="en-IN" sz="1400" u="none" strike="noStrike" kern="1200" baseline="0" dirty="0"/>
                        <a:t>-</a:t>
                      </a:r>
                      <a:r>
                        <a:rPr lang="en-US" sz="1400" u="none" strike="noStrike" kern="1200" baseline="0" dirty="0"/>
                        <a:t>oral</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Fecal</a:t>
                      </a:r>
                      <a:r>
                        <a:rPr lang="en-IN" sz="1400" u="none" strike="noStrike" kern="1200" baseline="0" dirty="0"/>
                        <a:t>-</a:t>
                      </a:r>
                      <a:r>
                        <a:rPr lang="en-US" sz="1400" u="none" strike="noStrike" kern="1200" baseline="0" dirty="0"/>
                        <a:t>oral, vehicle </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9455">
                <a:tc>
                  <a:txBody>
                    <a:bodyPr/>
                    <a:lstStyle/>
                    <a:p>
                      <a:r>
                        <a:rPr lang="en-US" sz="1400" b="1" u="none" strike="noStrike" kern="1200" baseline="0" dirty="0"/>
                        <a:t>Virulence Factors </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u="none" strike="noStrike" kern="1200" baseline="0" dirty="0"/>
                        <a:t>?</a:t>
                      </a:r>
                      <a:endParaRPr lang="en-US" sz="1400" dirty="0"/>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u="none" strike="noStrike" kern="1200" baseline="0" dirty="0"/>
                        <a:t>Invasiveness</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648841">
                <a:tc>
                  <a:txBody>
                    <a:bodyPr/>
                    <a:lstStyle/>
                    <a:p>
                      <a:r>
                        <a:rPr lang="en-US" sz="1400" b="1" u="none" strike="noStrike" kern="1200" baseline="0" dirty="0"/>
                        <a:t>Culture/Diagnosis</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Difficult to distinguish from other </a:t>
                      </a:r>
                      <a:r>
                        <a:rPr lang="en-US" sz="1400" i="1" u="none" strike="noStrike" kern="1200" baseline="0" dirty="0"/>
                        <a:t>E. coli </a:t>
                      </a:r>
                      <a:endParaRPr lang="en-US" sz="1400" b="0" i="1"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Stool examination, PCR</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654619">
                <a:tc>
                  <a:txBody>
                    <a:bodyPr/>
                    <a:lstStyle/>
                    <a:p>
                      <a:r>
                        <a:rPr lang="en-US" sz="1400" b="1" u="none" strike="noStrike" kern="1200" baseline="0" dirty="0"/>
                        <a:t>Prevention</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u="none" strike="noStrike" kern="1200" baseline="0" dirty="0"/>
                        <a:t>?</a:t>
                      </a:r>
                      <a:endParaRPr lang="en-US" sz="1400" dirty="0"/>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u="none" strike="noStrike" kern="1200" baseline="0" dirty="0"/>
                        <a:t>Washing, cooking food, personal hygiene </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369455">
                <a:tc>
                  <a:txBody>
                    <a:bodyPr/>
                    <a:lstStyle/>
                    <a:p>
                      <a:r>
                        <a:rPr lang="en-US" sz="1400" b="1" u="none" strike="noStrike" kern="1200" baseline="0" dirty="0"/>
                        <a:t>Treatment</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Rehydration, or ciprofioxacin</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TMP-SMZ</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369455">
                <a:tc>
                  <a:txBody>
                    <a:bodyPr/>
                    <a:lstStyle/>
                    <a:p>
                      <a:r>
                        <a:rPr lang="en-US" sz="1400" b="1" u="none" strike="noStrike" kern="1200" baseline="0" dirty="0"/>
                        <a:t>Fever Present</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dirty="0"/>
                        <a:t>No</a:t>
                      </a: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dirty="0"/>
                        <a:t>Usually</a:t>
                      </a: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424857">
                <a:tc>
                  <a:txBody>
                    <a:bodyPr/>
                    <a:lstStyle/>
                    <a:p>
                      <a:r>
                        <a:rPr lang="en-US" sz="1400" b="1" u="none" strike="noStrike" kern="1200" baseline="0" dirty="0"/>
                        <a:t>Blood in Stool</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Sometimes, mucus also </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dirty="0"/>
                        <a:t>No</a:t>
                      </a: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r h="369455">
                <a:tc>
                  <a:txBody>
                    <a:bodyPr/>
                    <a:lstStyle/>
                    <a:p>
                      <a:r>
                        <a:rPr lang="en-US" sz="1400" b="1" u="none" strike="noStrike" kern="1200" baseline="0" dirty="0"/>
                        <a:t>Distinctive Features</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u="none" strike="noStrike" kern="1200" baseline="0" dirty="0"/>
                        <a:t>Chronic in the malnourished 	</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N/A</a:t>
                      </a: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8"/>
                  </a:ext>
                </a:extLst>
              </a:tr>
              <a:tr h="1152865">
                <a:tc>
                  <a:txBody>
                    <a:bodyPr/>
                    <a:lstStyle/>
                    <a:p>
                      <a:r>
                        <a:rPr lang="en-US" sz="1400" b="1" u="none" strike="noStrike" kern="1200" baseline="0" dirty="0"/>
                        <a:t>Epidemiological Features</a:t>
                      </a:r>
                      <a:endParaRPr lang="en-US" sz="1400" b="1"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Developing countries: 87% of chronic diarrhea in children &gt;2 years old</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United States: estimated 16,000 cases per year; internationally: endemic in 27 countries, mostly tropical </a:t>
                      </a:r>
                      <a:endParaRPr lang="en-US" sz="1400" b="0" i="0" u="none" strike="noStrike" kern="1200" baseline="0" dirty="0">
                        <a:solidFill>
                          <a:schemeClr val="dk1"/>
                        </a:solidFill>
                        <a:latin typeface="+mn-lt"/>
                        <a:ea typeface="+mn-ea"/>
                        <a:cs typeface="+mn-cs"/>
                      </a:endParaRPr>
                    </a:p>
                  </a:txBody>
                  <a:tcPr marL="95043" marR="9504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7160726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eaLnBrk="1" hangingPunct="1"/>
            <a:r>
              <a:rPr lang="en-US" altLang="en-US" dirty="0">
                <a:ea typeface="+mn-ea"/>
                <a:cs typeface="Arial" panose="020B0604020202020204" pitchFamily="34" charset="0"/>
              </a:rPr>
              <a:t>Chronic Diarrhea </a:t>
            </a:r>
            <a:r>
              <a:rPr lang="en-US" altLang="en-US" sz="1200" dirty="0">
                <a:ea typeface="+mn-ea"/>
                <a:cs typeface="Arial" panose="020B0604020202020204" pitchFamily="34" charset="0"/>
              </a:rPr>
              <a:t>2</a:t>
            </a:r>
          </a:p>
        </p:txBody>
      </p:sp>
      <p:graphicFrame>
        <p:nvGraphicFramePr>
          <p:cNvPr id="7" name="Table Placeholder 3"/>
          <p:cNvGraphicFramePr>
            <a:graphicFrameLocks noGrp="1"/>
          </p:cNvGraphicFramePr>
          <p:nvPr>
            <p:ph sz="quarter" idx="11"/>
            <p:extLst>
              <p:ext uri="{D42A27DB-BD31-4B8C-83A1-F6EECF244321}">
                <p14:modId xmlns:p14="http://schemas.microsoft.com/office/powerpoint/2010/main" val="3092886157"/>
              </p:ext>
            </p:extLst>
          </p:nvPr>
        </p:nvGraphicFramePr>
        <p:xfrm>
          <a:off x="342900" y="983411"/>
          <a:ext cx="8458392" cy="5473078"/>
        </p:xfrm>
        <a:graphic>
          <a:graphicData uri="http://schemas.openxmlformats.org/drawingml/2006/table">
            <a:tbl>
              <a:tblPr firstRow="1" bandRow="1">
                <a:tableStyleId>{2D5ABB26-0587-4C30-8999-92F81FD0307C}</a:tableStyleId>
              </a:tblPr>
              <a:tblGrid>
                <a:gridCol w="2467030">
                  <a:extLst>
                    <a:ext uri="{9D8B030D-6E8A-4147-A177-3AD203B41FA5}">
                      <a16:colId xmlns:a16="http://schemas.microsoft.com/office/drawing/2014/main" val="20000"/>
                    </a:ext>
                  </a:extLst>
                </a:gridCol>
                <a:gridCol w="3171898">
                  <a:extLst>
                    <a:ext uri="{9D8B030D-6E8A-4147-A177-3AD203B41FA5}">
                      <a16:colId xmlns:a16="http://schemas.microsoft.com/office/drawing/2014/main" val="20001"/>
                    </a:ext>
                  </a:extLst>
                </a:gridCol>
                <a:gridCol w="2819464">
                  <a:extLst>
                    <a:ext uri="{9D8B030D-6E8A-4147-A177-3AD203B41FA5}">
                      <a16:colId xmlns:a16="http://schemas.microsoft.com/office/drawing/2014/main" val="20002"/>
                    </a:ext>
                  </a:extLst>
                </a:gridCol>
              </a:tblGrid>
              <a:tr h="338731">
                <a:tc>
                  <a:txBody>
                    <a:bodyPr/>
                    <a:lstStyle/>
                    <a:p>
                      <a:r>
                        <a:rPr lang="en-US" sz="1400" b="1" i="0" u="none" strike="noStrike" kern="1200" baseline="0" dirty="0">
                          <a:solidFill>
                            <a:schemeClr val="dk1"/>
                          </a:solidFill>
                          <a:latin typeface="+mn-lt"/>
                          <a:ea typeface="+mn-ea"/>
                          <a:cs typeface="+mn-cs"/>
                        </a:rPr>
                        <a:t>Causative Organisms</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1" i="1" u="none" strike="noStrike" kern="1200" baseline="0" dirty="0">
                          <a:solidFill>
                            <a:schemeClr val="dk1"/>
                          </a:solidFill>
                          <a:latin typeface="+mn-lt"/>
                          <a:ea typeface="+mn-ea"/>
                          <a:cs typeface="+mn-cs"/>
                        </a:rPr>
                        <a:t>Giardia lamblia</a:t>
                      </a:r>
                      <a:endParaRPr lang="en-US" sz="1400" b="1"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1" i="1" u="none" strike="noStrike" kern="1200" baseline="0" dirty="0">
                          <a:solidFill>
                            <a:schemeClr val="dk1"/>
                          </a:solidFill>
                          <a:latin typeface="+mn-lt"/>
                          <a:ea typeface="+mn-ea"/>
                          <a:cs typeface="+mn-cs"/>
                        </a:rPr>
                        <a:t>Entamoeba histolytica</a:t>
                      </a:r>
                      <a:endParaRPr lang="en-US" sz="1400" b="1"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615875">
                <a:tc>
                  <a:txBody>
                    <a:bodyPr/>
                    <a:lstStyle/>
                    <a:p>
                      <a:r>
                        <a:rPr lang="en-US" sz="1400" b="1" i="0" u="none" strike="noStrike" kern="1200" baseline="0" dirty="0">
                          <a:solidFill>
                            <a:schemeClr val="dk1"/>
                          </a:solidFill>
                          <a:latin typeface="+mn-lt"/>
                          <a:ea typeface="+mn-ea"/>
                          <a:cs typeface="+mn-cs"/>
                        </a:rPr>
                        <a:t>Common Modes of Transmission</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Vehicle, fecal</a:t>
                      </a:r>
                      <a:r>
                        <a:rPr lang="en-IN" sz="1400" b="0" i="0" u="none" strike="noStrike" kern="1200" baseline="0" dirty="0">
                          <a:solidFill>
                            <a:schemeClr val="dk1"/>
                          </a:solidFill>
                          <a:latin typeface="+mn-lt"/>
                          <a:ea typeface="+mn-ea"/>
                          <a:cs typeface="+mn-cs"/>
                        </a:rPr>
                        <a:t>-</a:t>
                      </a:r>
                      <a:r>
                        <a:rPr lang="en-US" sz="1400" b="0" i="0" u="none" strike="noStrike" kern="1200" baseline="0" dirty="0">
                          <a:solidFill>
                            <a:schemeClr val="dk1"/>
                          </a:solidFill>
                          <a:latin typeface="+mn-lt"/>
                          <a:ea typeface="+mn-ea"/>
                          <a:cs typeface="+mn-cs"/>
                        </a:rPr>
                        <a:t>oral, direct and indirect contact</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Vehicle, fecal</a:t>
                      </a:r>
                      <a:r>
                        <a:rPr lang="en-IN" sz="1400" b="0" i="0" u="none" strike="noStrike" kern="1200" baseline="0" dirty="0">
                          <a:solidFill>
                            <a:schemeClr val="dk1"/>
                          </a:solidFill>
                          <a:latin typeface="+mn-lt"/>
                          <a:ea typeface="+mn-ea"/>
                          <a:cs typeface="+mn-cs"/>
                        </a:rPr>
                        <a:t>-</a:t>
                      </a:r>
                      <a:r>
                        <a:rPr lang="en-US" sz="1400" b="0" i="0" u="none" strike="noStrike" kern="1200" baseline="0" dirty="0">
                          <a:solidFill>
                            <a:schemeClr val="dk1"/>
                          </a:solidFill>
                          <a:latin typeface="+mn-lt"/>
                          <a:ea typeface="+mn-ea"/>
                          <a:cs typeface="+mn-cs"/>
                        </a:rPr>
                        <a:t>oral</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585082">
                <a:tc>
                  <a:txBody>
                    <a:bodyPr/>
                    <a:lstStyle/>
                    <a:p>
                      <a:r>
                        <a:rPr lang="en-US" sz="1400" b="1" i="0" u="none" strike="noStrike" kern="1200" baseline="0" dirty="0">
                          <a:solidFill>
                            <a:schemeClr val="dk1"/>
                          </a:solidFill>
                          <a:latin typeface="+mn-lt"/>
                          <a:ea typeface="+mn-ea"/>
                          <a:cs typeface="+mn-cs"/>
                        </a:rPr>
                        <a:t>Virulence Factors </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Attachment to intestines alters mucosa </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Lytic enzymes, induction of apoptosis, invasiveness</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585082">
                <a:tc>
                  <a:txBody>
                    <a:bodyPr/>
                    <a:lstStyle/>
                    <a:p>
                      <a:r>
                        <a:rPr lang="en-US" sz="1400" b="1" i="0" u="none" strike="noStrike" kern="1200" baseline="0" dirty="0">
                          <a:solidFill>
                            <a:schemeClr val="dk1"/>
                          </a:solidFill>
                          <a:latin typeface="+mn-lt"/>
                          <a:ea typeface="+mn-ea"/>
                          <a:cs typeface="+mn-cs"/>
                        </a:rPr>
                        <a:t>Culture/Diagnosis</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Stool examination, ELISA</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PCR, stool examination, ELISA, serology</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56625">
                <a:tc>
                  <a:txBody>
                    <a:bodyPr/>
                    <a:lstStyle/>
                    <a:p>
                      <a:r>
                        <a:rPr lang="en-US" sz="1400" b="1" i="0" u="none" strike="noStrike" kern="1200" baseline="0" dirty="0">
                          <a:solidFill>
                            <a:schemeClr val="dk1"/>
                          </a:solidFill>
                          <a:latin typeface="+mn-lt"/>
                          <a:ea typeface="+mn-ea"/>
                          <a:cs typeface="+mn-cs"/>
                        </a:rPr>
                        <a:t>Prevention</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Water hygiene, personal hygiene</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Water hygiene, personal hygiene</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350959">
                <a:tc>
                  <a:txBody>
                    <a:bodyPr/>
                    <a:lstStyle/>
                    <a:p>
                      <a:r>
                        <a:rPr lang="en-US" sz="1400" b="1" i="0" u="none" strike="noStrike" kern="1200" baseline="0" dirty="0">
                          <a:solidFill>
                            <a:schemeClr val="dk1"/>
                          </a:solidFill>
                          <a:latin typeface="+mn-lt"/>
                          <a:ea typeface="+mn-ea"/>
                          <a:cs typeface="+mn-cs"/>
                        </a:rPr>
                        <a:t>Treatment</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Tinidazole, nitazoxanide 	</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Metronidazole or chloroquine</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391316">
                <a:tc>
                  <a:txBody>
                    <a:bodyPr/>
                    <a:lstStyle/>
                    <a:p>
                      <a:r>
                        <a:rPr lang="en-US" sz="1400" b="1" i="0" u="none" strike="noStrike" kern="1200" baseline="0" dirty="0">
                          <a:solidFill>
                            <a:schemeClr val="dk1"/>
                          </a:solidFill>
                          <a:latin typeface="+mn-lt"/>
                          <a:ea typeface="+mn-ea"/>
                          <a:cs typeface="+mn-cs"/>
                        </a:rPr>
                        <a:t>Fever Present</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Not usually</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dirty="0"/>
                        <a:t>Yes</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622087">
                <a:tc>
                  <a:txBody>
                    <a:bodyPr/>
                    <a:lstStyle/>
                    <a:p>
                      <a:r>
                        <a:rPr lang="en-US" sz="1400" b="1" i="0" u="none" strike="noStrike" kern="1200" baseline="0" dirty="0">
                          <a:solidFill>
                            <a:schemeClr val="dk1"/>
                          </a:solidFill>
                          <a:latin typeface="+mn-lt"/>
                          <a:ea typeface="+mn-ea"/>
                          <a:cs typeface="+mn-cs"/>
                        </a:rPr>
                        <a:t>Blood in Stool</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No, mucus present (greasy and malodorous)</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dirty="0"/>
                        <a:t>Yes</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r h="530041">
                <a:tc>
                  <a:txBody>
                    <a:bodyPr/>
                    <a:lstStyle/>
                    <a:p>
                      <a:r>
                        <a:rPr lang="en-US" sz="1400" b="1" i="0" u="none" strike="noStrike" kern="1200" baseline="0" dirty="0">
                          <a:solidFill>
                            <a:schemeClr val="dk1"/>
                          </a:solidFill>
                          <a:latin typeface="+mn-lt"/>
                          <a:ea typeface="+mn-ea"/>
                          <a:cs typeface="+mn-cs"/>
                        </a:rPr>
                        <a:t>Distinctive Features</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Frequently occurs in backpackers, campers </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N/A</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8"/>
                  </a:ext>
                </a:extLst>
              </a:tr>
              <a:tr h="1097280">
                <a:tc>
                  <a:txBody>
                    <a:bodyPr/>
                    <a:lstStyle/>
                    <a:p>
                      <a:r>
                        <a:rPr lang="en-US" sz="1400" b="1" i="0" u="none" strike="noStrike" kern="1200" baseline="0" dirty="0">
                          <a:solidFill>
                            <a:schemeClr val="dk1"/>
                          </a:solidFill>
                          <a:latin typeface="+mn-lt"/>
                          <a:ea typeface="+mn-ea"/>
                          <a:cs typeface="+mn-cs"/>
                        </a:rPr>
                        <a:t>Epidemiological Features</a:t>
                      </a:r>
                      <a:endParaRPr lang="en-US" sz="1400" b="0" i="0" u="none" strike="noStrike" kern="1200" baseline="0" dirty="0">
                        <a:solidFill>
                          <a:schemeClr val="dk1"/>
                        </a:solidFill>
                        <a:latin typeface="+mn-lt"/>
                        <a:ea typeface="+mn-ea"/>
                        <a:cs typeface="+mn-cs"/>
                      </a:endParaRP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United States: estimated 1.2 million cases per year; internationally: prevalence rates from 2% to 5% in industrialized world</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Internationally: 40,000 to 100,000 deaths annually </a:t>
                      </a:r>
                    </a:p>
                  </a:txBody>
                  <a:tcPr marL="89508" marR="895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65428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altLang="en-US" dirty="0">
                <a:solidFill>
                  <a:schemeClr val="tx1"/>
                </a:solidFill>
              </a:rPr>
              <a:t>Section 22.2:</a:t>
            </a:r>
            <a:br>
              <a:rPr lang="en-US" altLang="en-US" dirty="0">
                <a:solidFill>
                  <a:schemeClr val="tx1"/>
                </a:solidFill>
              </a:rPr>
            </a:br>
            <a:r>
              <a:rPr lang="en-US" altLang="en-US" dirty="0">
                <a:solidFill>
                  <a:schemeClr val="tx1"/>
                </a:solidFill>
              </a:rPr>
              <a:t>Normal Biota of the Gastrointestinal Tract</a:t>
            </a:r>
          </a:p>
        </p:txBody>
      </p:sp>
      <p:sp>
        <p:nvSpPr>
          <p:cNvPr id="5" name="Content Placeholder 2"/>
          <p:cNvSpPr>
            <a:spLocks noGrp="1"/>
          </p:cNvSpPr>
          <p:nvPr>
            <p:ph sz="quarter" idx="11"/>
          </p:nvPr>
        </p:nvSpPr>
        <p:spPr/>
        <p:txBody>
          <a:bodyPr/>
          <a:lstStyle/>
          <a:p>
            <a:pPr marL="0" indent="0" eaLnBrk="1" hangingPunct="1">
              <a:buNone/>
            </a:pPr>
            <a:r>
              <a:rPr lang="en-US" altLang="en-US" u="sng" dirty="0"/>
              <a:t>Learning Outcomes</a:t>
            </a:r>
          </a:p>
          <a:p>
            <a:pPr eaLnBrk="1" hangingPunct="1"/>
            <a:r>
              <a:rPr lang="en-US" altLang="en-US" dirty="0"/>
              <a:t>List the types of normal biota presently known to occupy the various regions of the gastrointestinal tract.</a:t>
            </a:r>
          </a:p>
          <a:p>
            <a:pPr eaLnBrk="1" hangingPunct="1"/>
            <a:r>
              <a:rPr lang="en-US" altLang="en-US" dirty="0"/>
              <a:t>Summarize the known functions of the gastrointestinal microbiota and the role they may play in disease development.</a:t>
            </a:r>
          </a:p>
        </p:txBody>
      </p:sp>
    </p:spTree>
    <p:extLst>
      <p:ext uri="{BB962C8B-B14F-4D97-AF65-F5344CB8AC3E}">
        <p14:creationId xmlns:p14="http://schemas.microsoft.com/office/powerpoint/2010/main" val="6739958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pPr eaLnBrk="1" hangingPunct="1"/>
            <a:r>
              <a:rPr lang="en-US" altLang="en-US" dirty="0">
                <a:ea typeface="+mn-ea"/>
                <a:cs typeface="Arial" panose="020B0604020202020204" pitchFamily="34" charset="0"/>
              </a:rPr>
              <a:t>Hepatitis</a:t>
            </a:r>
          </a:p>
        </p:txBody>
      </p:sp>
      <p:sp>
        <p:nvSpPr>
          <p:cNvPr id="79875" name="Content Placeholder 2"/>
          <p:cNvSpPr>
            <a:spLocks noGrp="1"/>
          </p:cNvSpPr>
          <p:nvPr>
            <p:ph sz="quarter" idx="11"/>
          </p:nvPr>
        </p:nvSpPr>
        <p:spPr/>
        <p:txBody>
          <a:bodyPr/>
          <a:lstStyle/>
          <a:p>
            <a:pPr marL="0" indent="0" eaLnBrk="1" hangingPunct="1">
              <a:spcBef>
                <a:spcPts val="600"/>
              </a:spcBef>
              <a:buNone/>
            </a:pPr>
            <a:r>
              <a:rPr lang="en-US" altLang="en-US" dirty="0"/>
              <a:t>Inflammatory disease of the liver:</a:t>
            </a:r>
          </a:p>
          <a:p>
            <a:pPr marL="342900" indent="-342900">
              <a:spcBef>
                <a:spcPts val="600"/>
              </a:spcBef>
              <a:buFont typeface="Arial" panose="020B0604020202020204" pitchFamily="34" charset="0"/>
              <a:buChar char="•"/>
            </a:pPr>
            <a:r>
              <a:rPr lang="en-US" altLang="en-US" dirty="0"/>
              <a:t>Necrosis of hepatocytes</a:t>
            </a:r>
          </a:p>
          <a:p>
            <a:pPr marL="342900" indent="-342900">
              <a:spcBef>
                <a:spcPts val="600"/>
              </a:spcBef>
              <a:buFont typeface="Arial" panose="020B0604020202020204" pitchFamily="34" charset="0"/>
              <a:buChar char="•"/>
            </a:pPr>
            <a:r>
              <a:rPr lang="en-US" altLang="en-US" dirty="0"/>
              <a:t>Response by mononuclear white blood cells that swells and disrupts the liver architecture</a:t>
            </a:r>
          </a:p>
          <a:p>
            <a:pPr marL="342900" indent="-342900">
              <a:spcBef>
                <a:spcPts val="600"/>
              </a:spcBef>
              <a:buFont typeface="Arial" panose="020B0604020202020204" pitchFamily="34" charset="0"/>
              <a:buChar char="•"/>
            </a:pPr>
            <a:r>
              <a:rPr lang="en-US" altLang="en-US" dirty="0"/>
              <a:t>Interferes with excretion of bile pigments and causes bilirubin to accumulate in blood and tissues, causing </a:t>
            </a:r>
            <a:r>
              <a:rPr lang="en-US" altLang="en-US" b="1" dirty="0"/>
              <a:t>jaundice</a:t>
            </a:r>
            <a:endParaRPr lang="en-US" altLang="en-US" dirty="0"/>
          </a:p>
        </p:txBody>
      </p:sp>
    </p:spTree>
    <p:extLst>
      <p:ext uri="{BB962C8B-B14F-4D97-AF65-F5344CB8AC3E}">
        <p14:creationId xmlns:p14="http://schemas.microsoft.com/office/powerpoint/2010/main" val="9134476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342900" y="259830"/>
            <a:ext cx="8458200" cy="678611"/>
          </a:xfrm>
        </p:spPr>
        <p:txBody>
          <a:bodyPr/>
          <a:lstStyle/>
          <a:p>
            <a:pPr eaLnBrk="1" hangingPunct="1"/>
            <a:r>
              <a:rPr lang="en-US" altLang="en-US" dirty="0">
                <a:ea typeface="+mn-ea"/>
                <a:cs typeface="Arial" panose="020B0604020202020204" pitchFamily="34" charset="0"/>
              </a:rPr>
              <a:t>Hepatitis A Virus</a:t>
            </a:r>
          </a:p>
        </p:txBody>
      </p:sp>
      <p:sp>
        <p:nvSpPr>
          <p:cNvPr id="3" name="Content Placeholder 2"/>
          <p:cNvSpPr>
            <a:spLocks noGrp="1"/>
          </p:cNvSpPr>
          <p:nvPr>
            <p:ph sz="quarter" idx="11"/>
          </p:nvPr>
        </p:nvSpPr>
        <p:spPr/>
        <p:txBody>
          <a:bodyPr rtlCol="0">
            <a:normAutofit/>
          </a:bodyPr>
          <a:lstStyle/>
          <a:p>
            <a:pPr>
              <a:spcBef>
                <a:spcPts val="600"/>
              </a:spcBef>
              <a:spcAft>
                <a:spcPts val="0"/>
              </a:spcAft>
              <a:defRPr/>
            </a:pPr>
            <a:r>
              <a:rPr lang="en-US" dirty="0">
                <a:ea typeface="+mn-ea"/>
                <a:cs typeface="+mn-cs"/>
              </a:rPr>
              <a:t>Non-enveloped, single-stranded RNA enterovirus</a:t>
            </a:r>
          </a:p>
          <a:p>
            <a:pPr>
              <a:spcBef>
                <a:spcPts val="600"/>
              </a:spcBef>
              <a:spcAft>
                <a:spcPts val="0"/>
              </a:spcAft>
              <a:defRPr/>
            </a:pPr>
            <a:r>
              <a:rPr lang="en-US" dirty="0">
                <a:ea typeface="+mn-ea"/>
                <a:cs typeface="+mn-cs"/>
              </a:rPr>
              <a:t>Signs and symptoms:</a:t>
            </a:r>
          </a:p>
          <a:p>
            <a:pPr lvl="2">
              <a:spcBef>
                <a:spcPts val="600"/>
              </a:spcBef>
              <a:spcAft>
                <a:spcPts val="0"/>
              </a:spcAft>
              <a:defRPr/>
            </a:pPr>
            <a:r>
              <a:rPr lang="en-US" sz="2400" dirty="0">
                <a:ea typeface="+mn-ea"/>
              </a:rPr>
              <a:t>Subclinical or vague, flu-like symptoms</a:t>
            </a:r>
          </a:p>
          <a:p>
            <a:pPr lvl="2">
              <a:spcBef>
                <a:spcPts val="600"/>
              </a:spcBef>
              <a:spcAft>
                <a:spcPts val="1200"/>
              </a:spcAft>
              <a:defRPr/>
            </a:pPr>
            <a:r>
              <a:rPr lang="en-US" sz="2400" dirty="0">
                <a:ea typeface="+mn-ea"/>
              </a:rPr>
              <a:t>Jaundice in only 10% of cases</a:t>
            </a:r>
          </a:p>
          <a:p>
            <a:pPr>
              <a:spcBef>
                <a:spcPts val="600"/>
              </a:spcBef>
              <a:spcAft>
                <a:spcPts val="0"/>
              </a:spcAft>
              <a:defRPr/>
            </a:pPr>
            <a:r>
              <a:rPr lang="en-US" dirty="0">
                <a:ea typeface="+mn-ea"/>
                <a:cs typeface="+mn-cs"/>
              </a:rPr>
              <a:t>Transmission and epidemiology:</a:t>
            </a:r>
          </a:p>
          <a:p>
            <a:pPr lvl="2">
              <a:spcBef>
                <a:spcPts val="600"/>
              </a:spcBef>
              <a:spcAft>
                <a:spcPts val="1200"/>
              </a:spcAft>
              <a:tabLst>
                <a:tab pos="652463" algn="l"/>
              </a:tabLst>
              <a:defRPr/>
            </a:pPr>
            <a:r>
              <a:rPr lang="en-US" sz="2400" dirty="0">
                <a:ea typeface="+mn-ea"/>
              </a:rPr>
              <a:t>Fecal</a:t>
            </a:r>
            <a:r>
              <a:rPr lang="en-IN" sz="2400" dirty="0"/>
              <a:t>-</a:t>
            </a:r>
            <a:r>
              <a:rPr lang="en-US" sz="2400" dirty="0">
                <a:ea typeface="+mn-ea"/>
              </a:rPr>
              <a:t>oral route, associated with deficient personal hygiene and lack of public health measures</a:t>
            </a:r>
          </a:p>
          <a:p>
            <a:pPr>
              <a:spcBef>
                <a:spcPts val="600"/>
              </a:spcBef>
              <a:spcAft>
                <a:spcPts val="0"/>
              </a:spcAft>
              <a:defRPr/>
            </a:pPr>
            <a:r>
              <a:rPr lang="en-US" dirty="0">
                <a:ea typeface="+mn-ea"/>
                <a:cs typeface="+mn-cs"/>
              </a:rPr>
              <a:t>Immunizations are available</a:t>
            </a:r>
          </a:p>
        </p:txBody>
      </p:sp>
    </p:spTree>
    <p:extLst>
      <p:ext uri="{BB962C8B-B14F-4D97-AF65-F5344CB8AC3E}">
        <p14:creationId xmlns:p14="http://schemas.microsoft.com/office/powerpoint/2010/main" val="42256613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eaLnBrk="1" hangingPunct="1"/>
            <a:r>
              <a:rPr lang="en-US" altLang="en-US" dirty="0">
                <a:ea typeface="+mn-ea"/>
                <a:cs typeface="Arial" panose="020B0604020202020204" pitchFamily="34" charset="0"/>
              </a:rPr>
              <a:t>Hepatitis B Virus</a:t>
            </a:r>
          </a:p>
        </p:txBody>
      </p:sp>
      <p:sp>
        <p:nvSpPr>
          <p:cNvPr id="3" name="Content Placeholder 2"/>
          <p:cNvSpPr>
            <a:spLocks noGrp="1"/>
          </p:cNvSpPr>
          <p:nvPr>
            <p:ph sz="quarter" idx="11"/>
          </p:nvPr>
        </p:nvSpPr>
        <p:spPr/>
        <p:txBody>
          <a:bodyPr rtlCol="0">
            <a:noAutofit/>
          </a:bodyPr>
          <a:lstStyle/>
          <a:p>
            <a:pPr>
              <a:spcBef>
                <a:spcPts val="600"/>
              </a:spcBef>
              <a:spcAft>
                <a:spcPts val="0"/>
              </a:spcAft>
              <a:defRPr/>
            </a:pPr>
            <a:r>
              <a:rPr lang="en-US" dirty="0">
                <a:ea typeface="+mn-ea"/>
                <a:cs typeface="+mn-cs"/>
              </a:rPr>
              <a:t>Enveloped DNA virus</a:t>
            </a:r>
          </a:p>
          <a:p>
            <a:pPr>
              <a:spcBef>
                <a:spcPts val="600"/>
              </a:spcBef>
              <a:spcAft>
                <a:spcPts val="0"/>
              </a:spcAft>
              <a:defRPr/>
            </a:pPr>
            <a:r>
              <a:rPr lang="en-US" dirty="0">
                <a:ea typeface="+mn-ea"/>
                <a:cs typeface="+mn-cs"/>
              </a:rPr>
              <a:t>Signs and symptoms:</a:t>
            </a:r>
          </a:p>
          <a:p>
            <a:pPr lvl="2">
              <a:spcBef>
                <a:spcPts val="600"/>
              </a:spcBef>
              <a:spcAft>
                <a:spcPts val="0"/>
              </a:spcAft>
              <a:defRPr/>
            </a:pPr>
            <a:r>
              <a:rPr lang="en-US" sz="2400" dirty="0">
                <a:ea typeface="+mn-ea"/>
              </a:rPr>
              <a:t>Fever, chills, malaise, anorexia, abdominal discomfort, diarrhea, nausea</a:t>
            </a:r>
          </a:p>
          <a:p>
            <a:pPr lvl="2">
              <a:spcBef>
                <a:spcPts val="600"/>
              </a:spcBef>
              <a:spcAft>
                <a:spcPts val="0"/>
              </a:spcAft>
              <a:defRPr/>
            </a:pPr>
            <a:r>
              <a:rPr lang="en-US" sz="2400" dirty="0">
                <a:ea typeface="+mn-ea"/>
              </a:rPr>
              <a:t>Rashes and arthritis may occur</a:t>
            </a:r>
          </a:p>
          <a:p>
            <a:pPr lvl="2">
              <a:spcBef>
                <a:spcPts val="600"/>
              </a:spcBef>
              <a:spcAft>
                <a:spcPts val="1200"/>
              </a:spcAft>
              <a:defRPr/>
            </a:pPr>
            <a:r>
              <a:rPr lang="en-US" sz="2400" dirty="0">
                <a:ea typeface="+mn-ea"/>
              </a:rPr>
              <a:t>Cause of </a:t>
            </a:r>
            <a:r>
              <a:rPr lang="en-US" sz="2400" b="1" dirty="0">
                <a:ea typeface="+mn-ea"/>
              </a:rPr>
              <a:t>hepatocellular carcinoma	</a:t>
            </a:r>
          </a:p>
          <a:p>
            <a:pPr>
              <a:spcBef>
                <a:spcPts val="600"/>
              </a:spcBef>
              <a:spcAft>
                <a:spcPts val="0"/>
              </a:spcAft>
              <a:defRPr/>
            </a:pPr>
            <a:r>
              <a:rPr lang="en-US" dirty="0">
                <a:ea typeface="+mn-ea"/>
                <a:cs typeface="+mn-cs"/>
              </a:rPr>
              <a:t>Transmitted by minute amounts of blood</a:t>
            </a:r>
          </a:p>
          <a:p>
            <a:pPr>
              <a:spcBef>
                <a:spcPts val="600"/>
              </a:spcBef>
              <a:spcAft>
                <a:spcPts val="0"/>
              </a:spcAft>
              <a:defRPr/>
            </a:pPr>
            <a:r>
              <a:rPr lang="en-US" dirty="0">
                <a:ea typeface="+mn-ea"/>
                <a:cs typeface="+mn-cs"/>
              </a:rPr>
              <a:t>An effective vaccine is available</a:t>
            </a:r>
          </a:p>
          <a:p>
            <a:pPr lvl="2">
              <a:spcBef>
                <a:spcPts val="600"/>
              </a:spcBef>
              <a:spcAft>
                <a:spcPts val="0"/>
              </a:spcAft>
              <a:tabLst>
                <a:tab pos="152400" algn="l"/>
              </a:tabLst>
              <a:defRPr/>
            </a:pPr>
            <a:r>
              <a:rPr lang="en-US" sz="2400" dirty="0"/>
              <a:t>Especially important for medical and dental workers and students, patients receiving multiple transfusions, </a:t>
            </a:r>
            <a:r>
              <a:rPr lang="en-US" sz="2400" dirty="0" err="1"/>
              <a:t>immunodeficient</a:t>
            </a:r>
            <a:r>
              <a:rPr lang="en-US" sz="2400" dirty="0"/>
              <a:t> persons, and cancer patients</a:t>
            </a:r>
            <a:endParaRPr lang="en-US" sz="2400" dirty="0">
              <a:ea typeface="+mn-ea"/>
            </a:endParaRPr>
          </a:p>
        </p:txBody>
      </p:sp>
    </p:spTree>
    <p:extLst>
      <p:ext uri="{BB962C8B-B14F-4D97-AF65-F5344CB8AC3E}">
        <p14:creationId xmlns:p14="http://schemas.microsoft.com/office/powerpoint/2010/main" val="5647413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eaLnBrk="1" hangingPunct="1"/>
            <a:r>
              <a:rPr lang="en-US" altLang="en-US" dirty="0">
                <a:ea typeface="+mn-ea"/>
                <a:cs typeface="Arial" panose="020B0604020202020204" pitchFamily="34" charset="0"/>
              </a:rPr>
              <a:t>Hepatitis C Virus</a:t>
            </a:r>
          </a:p>
        </p:txBody>
      </p:sp>
      <p:sp>
        <p:nvSpPr>
          <p:cNvPr id="82947" name="Content Placeholder 2"/>
          <p:cNvSpPr>
            <a:spLocks noGrp="1"/>
          </p:cNvSpPr>
          <p:nvPr>
            <p:ph sz="quarter" idx="11"/>
          </p:nvPr>
        </p:nvSpPr>
        <p:spPr/>
        <p:txBody>
          <a:bodyPr/>
          <a:lstStyle/>
          <a:p>
            <a:pPr eaLnBrk="1" hangingPunct="1">
              <a:lnSpc>
                <a:spcPct val="80000"/>
              </a:lnSpc>
              <a:spcBef>
                <a:spcPts val="600"/>
              </a:spcBef>
            </a:pPr>
            <a:r>
              <a:rPr lang="en-US" altLang="en-US" dirty="0"/>
              <a:t>Silent epidemic: 3.5 million Americans infected</a:t>
            </a:r>
          </a:p>
          <a:p>
            <a:pPr eaLnBrk="1" hangingPunct="1">
              <a:lnSpc>
                <a:spcPct val="80000"/>
              </a:lnSpc>
              <a:spcBef>
                <a:spcPts val="600"/>
              </a:spcBef>
            </a:pPr>
            <a:r>
              <a:rPr lang="en-US" altLang="en-US" dirty="0"/>
              <a:t>Signs and symptoms:</a:t>
            </a:r>
          </a:p>
          <a:p>
            <a:pPr lvl="2">
              <a:lnSpc>
                <a:spcPct val="80000"/>
              </a:lnSpc>
              <a:spcBef>
                <a:spcPts val="600"/>
              </a:spcBef>
            </a:pPr>
            <a:r>
              <a:rPr lang="en-US" altLang="en-US" sz="2400" dirty="0"/>
              <a:t>Similar to hepatitis B virus</a:t>
            </a:r>
          </a:p>
          <a:p>
            <a:pPr lvl="2">
              <a:lnSpc>
                <a:spcPct val="80000"/>
              </a:lnSpc>
              <a:spcBef>
                <a:spcPts val="600"/>
              </a:spcBef>
            </a:pPr>
            <a:r>
              <a:rPr lang="en-US" altLang="en-US" sz="2400" dirty="0"/>
              <a:t>75 to 85% remain infected indefinitely</a:t>
            </a:r>
          </a:p>
          <a:p>
            <a:pPr eaLnBrk="1" hangingPunct="1">
              <a:lnSpc>
                <a:spcPct val="80000"/>
              </a:lnSpc>
              <a:spcBef>
                <a:spcPts val="600"/>
              </a:spcBef>
            </a:pPr>
            <a:r>
              <a:rPr lang="en-US" altLang="en-US" dirty="0"/>
              <a:t>Transmission and epidemiology:</a:t>
            </a:r>
          </a:p>
          <a:p>
            <a:pPr lvl="2">
              <a:lnSpc>
                <a:spcPct val="80000"/>
              </a:lnSpc>
              <a:spcBef>
                <a:spcPts val="600"/>
              </a:spcBef>
              <a:tabLst>
                <a:tab pos="403225" algn="l"/>
              </a:tabLst>
            </a:pPr>
            <a:r>
              <a:rPr lang="en-US" altLang="en-US" sz="2400" dirty="0"/>
              <a:t>Blood transfusions, needle sharing</a:t>
            </a:r>
          </a:p>
          <a:p>
            <a:pPr eaLnBrk="1" hangingPunct="1">
              <a:lnSpc>
                <a:spcPct val="80000"/>
              </a:lnSpc>
              <a:spcBef>
                <a:spcPts val="600"/>
              </a:spcBef>
            </a:pPr>
            <a:r>
              <a:rPr lang="en-US" altLang="en-US" dirty="0"/>
              <a:t>Treatment:</a:t>
            </a:r>
          </a:p>
          <a:p>
            <a:pPr lvl="2">
              <a:lnSpc>
                <a:spcPct val="80000"/>
              </a:lnSpc>
              <a:spcBef>
                <a:spcPts val="600"/>
              </a:spcBef>
            </a:pPr>
            <a:r>
              <a:rPr lang="en-US" altLang="en-US" sz="2400" dirty="0"/>
              <a:t>No vaccine available</a:t>
            </a:r>
          </a:p>
          <a:p>
            <a:pPr lvl="2">
              <a:spcBef>
                <a:spcPts val="600"/>
              </a:spcBef>
            </a:pPr>
            <a:r>
              <a:rPr lang="en-US" sz="2400" dirty="0"/>
              <a:t>Two-drug regimen: Sofosbuvir (a nucleotide analog that "fools" the RNA polymerase of the virus) and </a:t>
            </a:r>
            <a:r>
              <a:rPr lang="en-US" sz="2400" dirty="0" err="1"/>
              <a:t>simeprevir</a:t>
            </a:r>
            <a:r>
              <a:rPr lang="en-US" sz="2400" dirty="0"/>
              <a:t> (a protease inhibitor)</a:t>
            </a:r>
          </a:p>
        </p:txBody>
      </p:sp>
    </p:spTree>
    <p:extLst>
      <p:ext uri="{BB962C8B-B14F-4D97-AF65-F5344CB8AC3E}">
        <p14:creationId xmlns:p14="http://schemas.microsoft.com/office/powerpoint/2010/main" val="26588802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altLang="en-US" dirty="0">
                <a:ea typeface="+mn-ea"/>
                <a:cs typeface="Arial" panose="020B0604020202020204" pitchFamily="34" charset="0"/>
              </a:rPr>
              <a:t>Hepatitis Disease Table</a:t>
            </a:r>
          </a:p>
        </p:txBody>
      </p:sp>
      <p:graphicFrame>
        <p:nvGraphicFramePr>
          <p:cNvPr id="7" name="Table Placeholder 4"/>
          <p:cNvGraphicFramePr>
            <a:graphicFrameLocks noGrp="1"/>
          </p:cNvGraphicFramePr>
          <p:nvPr>
            <p:ph sz="quarter" idx="11"/>
            <p:extLst>
              <p:ext uri="{D42A27DB-BD31-4B8C-83A1-F6EECF244321}">
                <p14:modId xmlns:p14="http://schemas.microsoft.com/office/powerpoint/2010/main" val="2725318580"/>
              </p:ext>
            </p:extLst>
          </p:nvPr>
        </p:nvGraphicFramePr>
        <p:xfrm>
          <a:off x="342900" y="1052736"/>
          <a:ext cx="8459488" cy="5514013"/>
        </p:xfrm>
        <a:graphic>
          <a:graphicData uri="http://schemas.openxmlformats.org/drawingml/2006/table">
            <a:tbl>
              <a:tblPr firstRow="1" bandRow="1">
                <a:tableStyleId>{2D5ABB26-0587-4C30-8999-92F81FD0307C}</a:tableStyleId>
              </a:tblPr>
              <a:tblGrid>
                <a:gridCol w="1780828">
                  <a:extLst>
                    <a:ext uri="{9D8B030D-6E8A-4147-A177-3AD203B41FA5}">
                      <a16:colId xmlns:a16="http://schemas.microsoft.com/office/drawing/2014/main" val="20000"/>
                    </a:ext>
                  </a:extLst>
                </a:gridCol>
                <a:gridCol w="2448916">
                  <a:extLst>
                    <a:ext uri="{9D8B030D-6E8A-4147-A177-3AD203B41FA5}">
                      <a16:colId xmlns:a16="http://schemas.microsoft.com/office/drawing/2014/main" val="20001"/>
                    </a:ext>
                  </a:extLst>
                </a:gridCol>
                <a:gridCol w="2114872">
                  <a:extLst>
                    <a:ext uri="{9D8B030D-6E8A-4147-A177-3AD203B41FA5}">
                      <a16:colId xmlns:a16="http://schemas.microsoft.com/office/drawing/2014/main" val="20002"/>
                    </a:ext>
                  </a:extLst>
                </a:gridCol>
                <a:gridCol w="2114872">
                  <a:extLst>
                    <a:ext uri="{9D8B030D-6E8A-4147-A177-3AD203B41FA5}">
                      <a16:colId xmlns:a16="http://schemas.microsoft.com/office/drawing/2014/main" val="20003"/>
                    </a:ext>
                  </a:extLst>
                </a:gridCol>
              </a:tblGrid>
              <a:tr h="432049">
                <a:tc>
                  <a:txBody>
                    <a:bodyPr/>
                    <a:lstStyle/>
                    <a:p>
                      <a:pPr>
                        <a:lnSpc>
                          <a:spcPts val="1400"/>
                        </a:lnSpc>
                      </a:pPr>
                      <a:r>
                        <a:rPr lang="en-US" sz="1400" b="1" i="0" u="none" strike="noStrike" kern="1200" baseline="0" dirty="0">
                          <a:solidFill>
                            <a:schemeClr val="dk1"/>
                          </a:solidFill>
                          <a:latin typeface="+mn-lt"/>
                          <a:ea typeface="+mn-ea"/>
                          <a:cs typeface="+mn-cs"/>
                        </a:rPr>
                        <a:t>Causative Organisms</a:t>
                      </a:r>
                      <a:endParaRPr lang="en-US" sz="1400" b="0" i="0" u="none" strike="noStrike" kern="1200" baseline="0" dirty="0">
                        <a:solidFill>
                          <a:schemeClr val="dk1"/>
                        </a:solidFill>
                        <a:latin typeface="+mn-lt"/>
                        <a:ea typeface="+mn-ea"/>
                        <a:cs typeface="+mn-cs"/>
                      </a:endParaRP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pt-BR" sz="1400" b="0" i="0" u="none" strike="noStrike" kern="1200" baseline="0" dirty="0">
                          <a:solidFill>
                            <a:schemeClr val="dk1"/>
                          </a:solidFill>
                          <a:latin typeface="+mn-lt"/>
                          <a:ea typeface="+mn-ea"/>
                          <a:cs typeface="+mn-cs"/>
                        </a:rPr>
                        <a:t>Hepatitis A or E virus</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Hepatitis B virus </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Hepatitis C virus</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792088">
                <a:tc>
                  <a:txBody>
                    <a:bodyPr/>
                    <a:lstStyle/>
                    <a:p>
                      <a:pPr>
                        <a:lnSpc>
                          <a:spcPts val="1400"/>
                        </a:lnSpc>
                      </a:pPr>
                      <a:r>
                        <a:rPr lang="en-US" sz="1400" b="1" i="0" u="none" strike="noStrike" kern="1200" baseline="0" dirty="0">
                          <a:solidFill>
                            <a:schemeClr val="dk1"/>
                          </a:solidFill>
                          <a:latin typeface="+mn-lt"/>
                          <a:ea typeface="+mn-ea"/>
                          <a:cs typeface="+mn-cs"/>
                        </a:rPr>
                        <a:t>Common Modes of Transmission</a:t>
                      </a:r>
                      <a:endParaRPr lang="en-US" sz="1400" b="0" i="0" u="none" strike="noStrike" kern="1200" baseline="0" dirty="0">
                        <a:solidFill>
                          <a:schemeClr val="dk1"/>
                        </a:solidFill>
                        <a:latin typeface="+mn-lt"/>
                        <a:ea typeface="+mn-ea"/>
                        <a:cs typeface="+mn-cs"/>
                      </a:endParaRP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Fecal</a:t>
                      </a:r>
                      <a:r>
                        <a:rPr lang="en-IN" sz="1400" b="0" i="0" u="none" strike="noStrike" kern="1200" baseline="0" dirty="0">
                          <a:solidFill>
                            <a:schemeClr val="dk1"/>
                          </a:solidFill>
                          <a:latin typeface="+mn-lt"/>
                          <a:ea typeface="+mn-ea"/>
                          <a:cs typeface="+mn-cs"/>
                        </a:rPr>
                        <a:t>-</a:t>
                      </a:r>
                      <a:r>
                        <a:rPr lang="en-US" sz="1400" b="0" i="0" u="none" strike="noStrike" kern="1200" baseline="0" dirty="0">
                          <a:solidFill>
                            <a:schemeClr val="dk1"/>
                          </a:solidFill>
                          <a:latin typeface="+mn-lt"/>
                          <a:ea typeface="+mn-ea"/>
                          <a:cs typeface="+mn-cs"/>
                        </a:rPr>
                        <a:t>oral, vehicle</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Parenteral (blood contact), direct contact (especially sexual), vertical</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Parenteral (blood contact), vertical</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432048">
                <a:tc>
                  <a:txBody>
                    <a:bodyPr/>
                    <a:lstStyle/>
                    <a:p>
                      <a:pPr>
                        <a:lnSpc>
                          <a:spcPts val="1400"/>
                        </a:lnSpc>
                      </a:pPr>
                      <a:r>
                        <a:rPr lang="en-US" sz="1400" b="1" i="0" u="none" strike="noStrike" kern="1200" baseline="0" dirty="0">
                          <a:solidFill>
                            <a:schemeClr val="dk1"/>
                          </a:solidFill>
                          <a:latin typeface="+mn-lt"/>
                          <a:ea typeface="+mn-ea"/>
                          <a:cs typeface="+mn-cs"/>
                        </a:rPr>
                        <a:t>Virulence Factors</a:t>
                      </a:r>
                      <a:endParaRPr lang="en-US" sz="1400" b="0" i="0" u="none" strike="noStrike" kern="1200" baseline="0" dirty="0">
                        <a:solidFill>
                          <a:schemeClr val="dk1"/>
                        </a:solidFill>
                        <a:latin typeface="+mn-lt"/>
                        <a:ea typeface="+mn-ea"/>
                        <a:cs typeface="+mn-cs"/>
                      </a:endParaRP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N/A</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Latency</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fr-FR" sz="1400" b="0" i="0" u="none" strike="noStrike" kern="1200" baseline="0" dirty="0">
                          <a:solidFill>
                            <a:schemeClr val="dk1"/>
                          </a:solidFill>
                          <a:latin typeface="+mn-lt"/>
                          <a:ea typeface="+mn-ea"/>
                          <a:cs typeface="+mn-cs"/>
                        </a:rPr>
                        <a:t>Core protein suppresses immune function?</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432048">
                <a:tc>
                  <a:txBody>
                    <a:bodyPr/>
                    <a:lstStyle/>
                    <a:p>
                      <a:pPr>
                        <a:lnSpc>
                          <a:spcPts val="1400"/>
                        </a:lnSpc>
                      </a:pPr>
                      <a:r>
                        <a:rPr lang="en-US" sz="1400" b="1" i="0" u="none" strike="noStrike" kern="1200" baseline="0" dirty="0">
                          <a:solidFill>
                            <a:schemeClr val="dk1"/>
                          </a:solidFill>
                          <a:latin typeface="+mn-lt"/>
                          <a:ea typeface="+mn-ea"/>
                          <a:cs typeface="+mn-cs"/>
                        </a:rPr>
                        <a:t>Culture/ Diagnosis</a:t>
                      </a:r>
                      <a:endParaRPr lang="en-US" sz="1400" b="0" i="0" u="none" strike="noStrike" kern="1200" baseline="0" dirty="0">
                        <a:solidFill>
                          <a:schemeClr val="dk1"/>
                        </a:solidFill>
                        <a:latin typeface="+mn-lt"/>
                        <a:ea typeface="+mn-ea"/>
                        <a:cs typeface="+mn-cs"/>
                      </a:endParaRP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IgM serology</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ELISA</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Serology, also PCR</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401921">
                <a:tc>
                  <a:txBody>
                    <a:bodyPr/>
                    <a:lstStyle/>
                    <a:p>
                      <a:pPr>
                        <a:lnSpc>
                          <a:spcPts val="1400"/>
                        </a:lnSpc>
                      </a:pPr>
                      <a:r>
                        <a:rPr lang="en-US" sz="1400" b="1" i="0" u="none" strike="noStrike" kern="1200" baseline="0" dirty="0">
                          <a:solidFill>
                            <a:schemeClr val="dk1"/>
                          </a:solidFill>
                          <a:latin typeface="+mn-lt"/>
                          <a:ea typeface="+mn-ea"/>
                          <a:cs typeface="+mn-cs"/>
                        </a:rPr>
                        <a:t>Prevention</a:t>
                      </a:r>
                      <a:endParaRPr lang="en-US" sz="1400" b="0" i="0" u="none" strike="noStrike" kern="1200" baseline="0" dirty="0">
                        <a:solidFill>
                          <a:schemeClr val="dk1"/>
                        </a:solidFill>
                        <a:latin typeface="+mn-lt"/>
                        <a:ea typeface="+mn-ea"/>
                        <a:cs typeface="+mn-cs"/>
                      </a:endParaRP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Hepatitis A vaccine or combined; HAV/ HBV vaccine </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HBV recombinant vaccine </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N/A</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521801">
                <a:tc>
                  <a:txBody>
                    <a:bodyPr/>
                    <a:lstStyle/>
                    <a:p>
                      <a:pPr>
                        <a:lnSpc>
                          <a:spcPts val="1400"/>
                        </a:lnSpc>
                      </a:pPr>
                      <a:r>
                        <a:rPr lang="en-US" sz="1400" b="1" i="0" u="none" strike="noStrike" kern="1200" baseline="0" dirty="0">
                          <a:solidFill>
                            <a:schemeClr val="dk1"/>
                          </a:solidFill>
                          <a:latin typeface="+mn-lt"/>
                          <a:ea typeface="+mn-ea"/>
                          <a:cs typeface="+mn-cs"/>
                        </a:rPr>
                        <a:t>Treatment</a:t>
                      </a:r>
                      <a:endParaRPr lang="en-US" sz="1400" b="0" i="0" u="none" strike="noStrike" kern="1200" baseline="0" dirty="0">
                        <a:solidFill>
                          <a:schemeClr val="dk1"/>
                        </a:solidFill>
                        <a:latin typeface="+mn-lt"/>
                        <a:ea typeface="+mn-ea"/>
                        <a:cs typeface="+mn-cs"/>
                      </a:endParaRP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HAV: hepatitis A vaccine or immune globulin; HEV: immune globulin</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Interferon, tenofovir, or entecavir</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Sofosbuvir + simeprevir </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443925">
                <a:tc>
                  <a:txBody>
                    <a:bodyPr/>
                    <a:lstStyle/>
                    <a:p>
                      <a:pPr>
                        <a:lnSpc>
                          <a:spcPts val="1400"/>
                        </a:lnSpc>
                      </a:pPr>
                      <a:r>
                        <a:rPr lang="en-US" sz="1400" b="1" i="0" u="none" strike="noStrike" kern="1200" baseline="0" dirty="0">
                          <a:solidFill>
                            <a:schemeClr val="dk1"/>
                          </a:solidFill>
                          <a:latin typeface="+mn-lt"/>
                          <a:ea typeface="+mn-ea"/>
                          <a:cs typeface="+mn-cs"/>
                        </a:rPr>
                        <a:t>Incubation Period</a:t>
                      </a:r>
                      <a:endParaRPr lang="en-US" sz="1400" b="0" i="0" u="none" strike="noStrike" kern="1200" baseline="0" dirty="0">
                        <a:solidFill>
                          <a:schemeClr val="dk1"/>
                        </a:solidFill>
                        <a:latin typeface="+mn-lt"/>
                        <a:ea typeface="+mn-ea"/>
                        <a:cs typeface="+mn-cs"/>
                      </a:endParaRP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2 to 4 weeks</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1 to 6 months</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400" b="0" i="0" u="none" strike="noStrike" kern="1200" baseline="0" dirty="0">
                          <a:solidFill>
                            <a:schemeClr val="dk1"/>
                          </a:solidFill>
                          <a:latin typeface="+mn-lt"/>
                          <a:ea typeface="+mn-ea"/>
                          <a:cs typeface="+mn-cs"/>
                        </a:rPr>
                        <a:t>2 to 8 weeks</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1650464">
                <a:tc>
                  <a:txBody>
                    <a:bodyPr/>
                    <a:lstStyle/>
                    <a:p>
                      <a:pPr>
                        <a:lnSpc>
                          <a:spcPts val="1400"/>
                        </a:lnSpc>
                      </a:pPr>
                      <a:r>
                        <a:rPr lang="en-US" sz="1400" b="1" i="0" u="none" strike="noStrike" kern="1200" baseline="0" dirty="0">
                          <a:solidFill>
                            <a:schemeClr val="dk1"/>
                          </a:solidFill>
                          <a:latin typeface="+mn-lt"/>
                          <a:ea typeface="+mn-ea"/>
                          <a:cs typeface="+mn-cs"/>
                        </a:rPr>
                        <a:t>Epidemiological Features</a:t>
                      </a:r>
                      <a:endParaRPr lang="en-US" sz="1400" b="0" i="0" u="none" strike="noStrike" kern="1200" baseline="0" dirty="0">
                        <a:solidFill>
                          <a:schemeClr val="dk1"/>
                        </a:solidFill>
                        <a:latin typeface="+mn-lt"/>
                        <a:ea typeface="+mn-ea"/>
                        <a:cs typeface="+mn-cs"/>
                      </a:endParaRP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Hepatitis A, United States: 20,000 cases annually and 40% of adults show evidence of prior infection; internationally: 1.4 million cases per year; hepatitis E, internationally: 20 million infections per year; 60% in E and SE Asia 	</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United States: 19,000 new cases per year; 800,000 to 2.2 million have chronic infection; internationally: 240 million</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400" b="0" i="0" u="none" strike="noStrike" kern="1200" baseline="0" dirty="0">
                          <a:solidFill>
                            <a:schemeClr val="dk1"/>
                          </a:solidFill>
                          <a:latin typeface="+mn-lt"/>
                          <a:ea typeface="+mn-ea"/>
                          <a:cs typeface="+mn-cs"/>
                        </a:rPr>
                        <a:t>United States: estimated 30,000 new diagnoses per year; internationally: 150 million chronically infected</a:t>
                      </a:r>
                    </a:p>
                  </a:txBody>
                  <a:tcPr marL="88052" marR="8805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449089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eaLnBrk="1" hangingPunct="1"/>
            <a:r>
              <a:rPr lang="en-US" altLang="en-US" dirty="0">
                <a:ea typeface="+mn-ea"/>
                <a:cs typeface="Arial" panose="020B0604020202020204" pitchFamily="34" charset="0"/>
              </a:rPr>
              <a:t>Concept Check – Section 22.3</a:t>
            </a:r>
          </a:p>
        </p:txBody>
      </p:sp>
      <p:sp>
        <p:nvSpPr>
          <p:cNvPr id="2" name="Content Placeholder 1"/>
          <p:cNvSpPr>
            <a:spLocks noGrp="1"/>
          </p:cNvSpPr>
          <p:nvPr>
            <p:ph sz="quarter" idx="11"/>
          </p:nvPr>
        </p:nvSpPr>
        <p:spPr/>
        <p:txBody>
          <a:bodyPr/>
          <a:lstStyle/>
          <a:p>
            <a:pPr marL="457200" indent="-457200">
              <a:spcBef>
                <a:spcPts val="600"/>
              </a:spcBef>
              <a:spcAft>
                <a:spcPts val="600"/>
              </a:spcAft>
              <a:buFont typeface="+mj-lt"/>
              <a:buAutoNum type="arabicPeriod"/>
              <a:defRPr/>
            </a:pPr>
            <a:r>
              <a:rPr lang="en-US" dirty="0">
                <a:ea typeface="ＭＳ Ｐゴシック" charset="0"/>
              </a:rPr>
              <a:t>True/False: Tooth decay is the most common infectious disease of human beings.</a:t>
            </a:r>
          </a:p>
          <a:p>
            <a:pPr marL="457200" indent="-457200">
              <a:spcBef>
                <a:spcPts val="600"/>
              </a:spcBef>
              <a:spcAft>
                <a:spcPts val="600"/>
              </a:spcAft>
              <a:buFont typeface="+mj-lt"/>
              <a:buAutoNum type="arabicPeriod"/>
              <a:defRPr/>
            </a:pPr>
            <a:r>
              <a:rPr lang="en-US" dirty="0">
                <a:ea typeface="ＭＳ Ｐゴシック" charset="0"/>
              </a:rPr>
              <a:t>True/False: Gastritis and gastric ulcers result from stress and eating spicy food.</a:t>
            </a:r>
          </a:p>
          <a:p>
            <a:pPr marL="457200" indent="-457200">
              <a:spcBef>
                <a:spcPts val="600"/>
              </a:spcBef>
              <a:spcAft>
                <a:spcPts val="600"/>
              </a:spcAft>
              <a:buFont typeface="+mj-lt"/>
              <a:buAutoNum type="arabicPeriod"/>
              <a:defRPr/>
            </a:pPr>
            <a:r>
              <a:rPr lang="en-US" dirty="0">
                <a:ea typeface="ＭＳ Ｐゴシック" charset="0"/>
              </a:rPr>
              <a:t>True/False: In order for disease to result, an individual has to ingest a high number of </a:t>
            </a:r>
            <a:r>
              <a:rPr lang="en-US" i="1" dirty="0">
                <a:ea typeface="ＭＳ Ｐゴシック" charset="0"/>
              </a:rPr>
              <a:t>Salmonella</a:t>
            </a:r>
            <a:r>
              <a:rPr lang="en-US" dirty="0">
                <a:ea typeface="ＭＳ Ｐゴシック" charset="0"/>
              </a:rPr>
              <a:t>.</a:t>
            </a:r>
          </a:p>
          <a:p>
            <a:pPr marL="457200" indent="-457200">
              <a:spcBef>
                <a:spcPts val="600"/>
              </a:spcBef>
              <a:spcAft>
                <a:spcPts val="600"/>
              </a:spcAft>
              <a:buFont typeface="+mj-lt"/>
              <a:buAutoNum type="arabicPeriod"/>
              <a:defRPr/>
            </a:pPr>
            <a:r>
              <a:rPr lang="en-US" dirty="0">
                <a:ea typeface="ＭＳ Ｐゴシック" charset="0"/>
              </a:rPr>
              <a:t>True/False: Ground beef is more dangerous than steaks or other cuts of meat for the transmission of </a:t>
            </a:r>
            <a:r>
              <a:rPr lang="en-US" i="1" dirty="0">
                <a:ea typeface="ＭＳ Ｐゴシック" charset="0"/>
              </a:rPr>
              <a:t>E. coli </a:t>
            </a:r>
            <a:r>
              <a:rPr lang="en-US" dirty="0">
                <a:ea typeface="ＭＳ Ｐゴシック" charset="0"/>
              </a:rPr>
              <a:t>O157:H7.</a:t>
            </a:r>
          </a:p>
          <a:p>
            <a:pPr marL="457200" indent="-457200">
              <a:spcBef>
                <a:spcPts val="600"/>
              </a:spcBef>
              <a:spcAft>
                <a:spcPts val="600"/>
              </a:spcAft>
              <a:buFont typeface="+mj-lt"/>
              <a:buAutoNum type="arabicPeriod"/>
              <a:defRPr/>
            </a:pPr>
            <a:r>
              <a:rPr lang="en-US" dirty="0">
                <a:ea typeface="ＭＳ Ｐゴシック" charset="0"/>
              </a:rPr>
              <a:t> </a:t>
            </a:r>
            <a:r>
              <a:rPr lang="en-US" u="sng" dirty="0">
                <a:solidFill>
                  <a:schemeClr val="bg1"/>
                </a:solidFill>
                <a:uFill>
                  <a:solidFill>
                    <a:schemeClr val="tx1"/>
                  </a:solidFill>
                </a:uFill>
                <a:ea typeface="ＭＳ Ｐゴシック" charset="0"/>
              </a:rPr>
              <a:t>Blank </a:t>
            </a:r>
            <a:r>
              <a:rPr lang="en-US" dirty="0">
                <a:ea typeface="ＭＳ Ｐゴシック" charset="0"/>
              </a:rPr>
              <a:t> </a:t>
            </a:r>
            <a:r>
              <a:rPr lang="en-US" u="sng" dirty="0">
                <a:solidFill>
                  <a:schemeClr val="bg1"/>
                </a:solidFill>
                <a:uFill>
                  <a:solidFill>
                    <a:schemeClr val="tx1"/>
                  </a:solidFill>
                </a:uFill>
                <a:ea typeface="ＭＳ Ｐゴシック" charset="0"/>
              </a:rPr>
              <a:t> Blank </a:t>
            </a:r>
            <a:r>
              <a:rPr lang="en-US" dirty="0">
                <a:ea typeface="ＭＳ Ｐゴシック" charset="0"/>
              </a:rPr>
              <a:t> is the most common bacterial cause of diarrhea in the United States.</a:t>
            </a:r>
          </a:p>
          <a:p>
            <a:pPr marL="457200" indent="-457200">
              <a:spcBef>
                <a:spcPts val="600"/>
              </a:spcBef>
              <a:spcAft>
                <a:spcPts val="600"/>
              </a:spcAft>
              <a:buFont typeface="+mj-lt"/>
              <a:buAutoNum type="arabicPeriod"/>
              <a:defRPr/>
            </a:pPr>
            <a:endParaRPr lang="en-US" dirty="0">
              <a:ea typeface="ＭＳ Ｐゴシック" charset="0"/>
            </a:endParaRPr>
          </a:p>
        </p:txBody>
      </p:sp>
    </p:spTree>
    <p:extLst>
      <p:ext uri="{BB962C8B-B14F-4D97-AF65-F5344CB8AC3E}">
        <p14:creationId xmlns:p14="http://schemas.microsoft.com/office/powerpoint/2010/main" val="1911108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a:defRPr/>
            </a:pPr>
            <a:r>
              <a:rPr lang="en-US" altLang="en-US" dirty="0">
                <a:ea typeface="+mn-ea"/>
                <a:cs typeface="Arial" panose="020B0604020202020204" pitchFamily="34" charset="0"/>
              </a:rPr>
              <a:t>Section 22.4: Gastrointestinal Tract Diseases Caused by Helminths </a:t>
            </a:r>
            <a:r>
              <a:rPr lang="en-US" altLang="en-US" sz="1200" dirty="0">
                <a:ea typeface="+mn-ea"/>
                <a:cs typeface="Arial" panose="020B0604020202020204" pitchFamily="34" charset="0"/>
              </a:rPr>
              <a:t>1</a:t>
            </a:r>
          </a:p>
        </p:txBody>
      </p:sp>
      <p:sp>
        <p:nvSpPr>
          <p:cNvPr id="5" name="Content Placeholder 2"/>
          <p:cNvSpPr>
            <a:spLocks noGrp="1"/>
          </p:cNvSpPr>
          <p:nvPr>
            <p:ph sz="quarter" idx="11"/>
          </p:nvPr>
        </p:nvSpPr>
        <p:spPr/>
        <p:txBody>
          <a:bodyPr/>
          <a:lstStyle/>
          <a:p>
            <a:pPr marL="0" indent="0" eaLnBrk="1" hangingPunct="1">
              <a:spcBef>
                <a:spcPts val="600"/>
              </a:spcBef>
              <a:buNone/>
            </a:pPr>
            <a:r>
              <a:rPr lang="en-US" altLang="en-US" u="sng" dirty="0"/>
              <a:t>Learning Outcomes</a:t>
            </a:r>
            <a:r>
              <a:rPr lang="en-US" altLang="en-US" sz="1200" u="sng" dirty="0"/>
              <a:t> 1</a:t>
            </a:r>
          </a:p>
          <a:p>
            <a:pPr eaLnBrk="1" hangingPunct="1">
              <a:spcBef>
                <a:spcPts val="600"/>
              </a:spcBef>
            </a:pPr>
            <a:r>
              <a:rPr lang="en-US" altLang="en-US" dirty="0"/>
              <a:t>Describe some distinguishing characteristics and commonalities seen in helminthic infections.</a:t>
            </a:r>
          </a:p>
          <a:p>
            <a:pPr eaLnBrk="1" hangingPunct="1">
              <a:spcBef>
                <a:spcPts val="600"/>
              </a:spcBef>
            </a:pPr>
            <a:r>
              <a:rPr lang="en-US" altLang="en-US" dirty="0"/>
              <a:t>List four helminths that cause primarily intestinal symptoms, and identify which life cycle each follows and one unique fact about each helminth.</a:t>
            </a:r>
          </a:p>
          <a:p>
            <a:pPr>
              <a:spcBef>
                <a:spcPts val="600"/>
              </a:spcBef>
            </a:pPr>
            <a:r>
              <a:rPr lang="en-US" altLang="en-US" dirty="0"/>
              <a:t>List three helminths that cause intestinal symptoms that may be accompanied by migratory symptoms, identifying which life cycle each follows, and one unique fact about each </a:t>
            </a:r>
            <a:r>
              <a:rPr lang="en-US" altLang="en-US" dirty="0" err="1"/>
              <a:t>helminth</a:t>
            </a:r>
            <a:r>
              <a:rPr lang="en-US" altLang="en-US" dirty="0"/>
              <a:t>.</a:t>
            </a:r>
          </a:p>
        </p:txBody>
      </p:sp>
    </p:spTree>
    <p:extLst>
      <p:ext uri="{BB962C8B-B14F-4D97-AF65-F5344CB8AC3E}">
        <p14:creationId xmlns:p14="http://schemas.microsoft.com/office/powerpoint/2010/main" val="368552579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eaLnBrk="1" hangingPunct="1"/>
            <a:r>
              <a:rPr lang="en-US" altLang="en-US" dirty="0">
                <a:ea typeface="+mn-ea"/>
                <a:cs typeface="Arial" panose="020B0604020202020204" pitchFamily="34" charset="0"/>
              </a:rPr>
              <a:t>Section 22.4: Gastrointestinal Tract Diseases Caused by Helminths </a:t>
            </a:r>
            <a:r>
              <a:rPr lang="en-US" altLang="en-US" sz="1200" dirty="0">
                <a:ea typeface="+mn-ea"/>
                <a:cs typeface="Arial" panose="020B0604020202020204" pitchFamily="34" charset="0"/>
              </a:rPr>
              <a:t>2</a:t>
            </a:r>
          </a:p>
        </p:txBody>
      </p:sp>
      <p:sp>
        <p:nvSpPr>
          <p:cNvPr id="3" name="Content Placeholder 2"/>
          <p:cNvSpPr>
            <a:spLocks noGrp="1"/>
          </p:cNvSpPr>
          <p:nvPr>
            <p:ph sz="quarter" idx="11"/>
          </p:nvPr>
        </p:nvSpPr>
        <p:spPr/>
        <p:txBody>
          <a:bodyPr rtlCol="0">
            <a:normAutofit/>
          </a:bodyPr>
          <a:lstStyle/>
          <a:p>
            <a:pPr>
              <a:spcBef>
                <a:spcPts val="600"/>
              </a:spcBef>
              <a:spcAft>
                <a:spcPts val="0"/>
              </a:spcAft>
              <a:buNone/>
              <a:defRPr/>
            </a:pPr>
            <a:r>
              <a:rPr lang="en-US" altLang="en-US" u="sng" dirty="0"/>
              <a:t>Learning Outcomes</a:t>
            </a:r>
            <a:r>
              <a:rPr lang="en-US" altLang="en-US" sz="1200" u="sng" dirty="0"/>
              <a:t> 2</a:t>
            </a:r>
            <a:r>
              <a:rPr lang="en-US" altLang="en-US" u="sng" dirty="0"/>
              <a:t> </a:t>
            </a:r>
          </a:p>
          <a:p>
            <a:pPr>
              <a:spcBef>
                <a:spcPts val="600"/>
              </a:spcBef>
              <a:spcAft>
                <a:spcPts val="0"/>
              </a:spcAft>
              <a:defRPr/>
            </a:pPr>
            <a:r>
              <a:rPr lang="en-US" dirty="0">
                <a:ea typeface="+mn-ea"/>
                <a:cs typeface="+mn-cs"/>
              </a:rPr>
              <a:t>Identify the most dangerous outcome of </a:t>
            </a:r>
            <a:r>
              <a:rPr lang="en-US" i="1" dirty="0">
                <a:ea typeface="+mn-ea"/>
                <a:cs typeface="+mn-cs"/>
              </a:rPr>
              <a:t>Taenia solium</a:t>
            </a:r>
            <a:r>
              <a:rPr lang="en-US" dirty="0">
                <a:ea typeface="+mn-ea"/>
                <a:cs typeface="+mn-cs"/>
              </a:rPr>
              <a:t> infection.</a:t>
            </a:r>
          </a:p>
          <a:p>
            <a:pPr>
              <a:spcBef>
                <a:spcPts val="600"/>
              </a:spcBef>
              <a:spcAft>
                <a:spcPts val="0"/>
              </a:spcAft>
              <a:defRPr/>
            </a:pPr>
            <a:r>
              <a:rPr lang="en-US" dirty="0">
                <a:ea typeface="+mn-ea"/>
                <a:cs typeface="+mn-cs"/>
              </a:rPr>
              <a:t>List the modes of transmission for each of the helminthic infections resulting in liver and intestinal symptoms. These are infections caused by </a:t>
            </a:r>
            <a:r>
              <a:rPr lang="en-US" i="1" dirty="0">
                <a:ea typeface="+mn-ea"/>
                <a:cs typeface="+mn-cs"/>
              </a:rPr>
              <a:t>Opsichorthis sinensis, Clonorchis sinensis, </a:t>
            </a:r>
            <a:r>
              <a:rPr lang="en-US" dirty="0">
                <a:ea typeface="+mn-ea"/>
                <a:cs typeface="+mn-cs"/>
              </a:rPr>
              <a:t>and </a:t>
            </a:r>
            <a:r>
              <a:rPr lang="en-US" i="1" dirty="0">
                <a:ea typeface="+mn-ea"/>
                <a:cs typeface="+mn-cs"/>
              </a:rPr>
              <a:t>Fasciola hepatica</a:t>
            </a:r>
            <a:r>
              <a:rPr lang="en-US" dirty="0">
                <a:ea typeface="+mn-ea"/>
                <a:cs typeface="+mn-cs"/>
              </a:rPr>
              <a:t>.</a:t>
            </a:r>
          </a:p>
          <a:p>
            <a:pPr>
              <a:spcBef>
                <a:spcPts val="600"/>
              </a:spcBef>
              <a:spcAft>
                <a:spcPts val="0"/>
              </a:spcAft>
              <a:defRPr/>
            </a:pPr>
            <a:r>
              <a:rPr lang="en-US" dirty="0">
                <a:ea typeface="+mn-ea"/>
                <a:cs typeface="+mn-cs"/>
              </a:rPr>
              <a:t>Describe the type of disease caused by </a:t>
            </a:r>
            <a:r>
              <a:rPr lang="en-US" i="1" dirty="0">
                <a:ea typeface="+mn-ea"/>
                <a:cs typeface="+mn-cs"/>
              </a:rPr>
              <a:t>Trichinella</a:t>
            </a:r>
            <a:r>
              <a:rPr lang="en-US" dirty="0">
                <a:ea typeface="+mn-ea"/>
                <a:cs typeface="+mn-cs"/>
              </a:rPr>
              <a:t> species.</a:t>
            </a:r>
          </a:p>
          <a:p>
            <a:pPr>
              <a:spcBef>
                <a:spcPts val="600"/>
              </a:spcBef>
              <a:spcAft>
                <a:spcPts val="0"/>
              </a:spcAft>
              <a:defRPr/>
            </a:pPr>
            <a:r>
              <a:rPr lang="en-US" altLang="en-US" dirty="0"/>
              <a:t>Diagram the life cycle of </a:t>
            </a:r>
            <a:r>
              <a:rPr lang="en-US" altLang="en-US" i="1" dirty="0"/>
              <a:t>Schistosoma masoni</a:t>
            </a:r>
            <a:r>
              <a:rPr lang="en-US" altLang="en-US" dirty="0"/>
              <a:t> and </a:t>
            </a:r>
            <a:r>
              <a:rPr lang="en-US" altLang="en-US" i="1" dirty="0"/>
              <a:t>S. japonicum</a:t>
            </a:r>
            <a:r>
              <a:rPr lang="en-US" altLang="en-US" dirty="0"/>
              <a:t>, and describe the importance of these organisms in world health.</a:t>
            </a:r>
          </a:p>
        </p:txBody>
      </p:sp>
    </p:spTree>
    <p:extLst>
      <p:ext uri="{BB962C8B-B14F-4D97-AF65-F5344CB8AC3E}">
        <p14:creationId xmlns:p14="http://schemas.microsoft.com/office/powerpoint/2010/main" val="41654758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ea typeface="+mn-ea"/>
                <a:cs typeface="Arial" panose="020B0604020202020204" pitchFamily="34" charset="0"/>
              </a:rPr>
              <a:t>Gastrointestinal Tract Diseases caused by Helminths</a:t>
            </a:r>
          </a:p>
        </p:txBody>
      </p:sp>
      <p:sp>
        <p:nvSpPr>
          <p:cNvPr id="94210" name="Content Placeholder 2"/>
          <p:cNvSpPr>
            <a:spLocks noGrp="1"/>
          </p:cNvSpPr>
          <p:nvPr>
            <p:ph sz="quarter" idx="11"/>
          </p:nvPr>
        </p:nvSpPr>
        <p:spPr/>
        <p:txBody>
          <a:bodyPr>
            <a:normAutofit/>
          </a:bodyPr>
          <a:lstStyle/>
          <a:p>
            <a:pPr eaLnBrk="1" hangingPunct="1">
              <a:spcBef>
                <a:spcPts val="600"/>
              </a:spcBef>
              <a:defRPr/>
            </a:pPr>
            <a:r>
              <a:rPr lang="en-US" dirty="0">
                <a:ea typeface="ＭＳ Ｐゴシック" charset="0"/>
              </a:rPr>
              <a:t>Amazing diversity among helminths that parasitize humans</a:t>
            </a:r>
          </a:p>
          <a:p>
            <a:pPr eaLnBrk="1" hangingPunct="1">
              <a:spcBef>
                <a:spcPts val="600"/>
              </a:spcBef>
              <a:defRPr/>
            </a:pPr>
            <a:r>
              <a:rPr lang="en-US" dirty="0">
                <a:ea typeface="ＭＳ Ｐゴシック" charset="0"/>
              </a:rPr>
              <a:t>Eosinophilia is a hallmark of helminthic infection</a:t>
            </a:r>
          </a:p>
          <a:p>
            <a:pPr eaLnBrk="1" hangingPunct="1">
              <a:spcBef>
                <a:spcPts val="600"/>
              </a:spcBef>
              <a:defRPr/>
            </a:pPr>
            <a:r>
              <a:rPr lang="en-US" dirty="0">
                <a:ea typeface="ＭＳ Ｐゴシック" charset="0"/>
              </a:rPr>
              <a:t>Neglected tropical infections:</a:t>
            </a:r>
          </a:p>
          <a:p>
            <a:pPr lvl="2">
              <a:spcBef>
                <a:spcPts val="600"/>
              </a:spcBef>
              <a:defRPr/>
            </a:pPr>
            <a:r>
              <a:rPr lang="en-US" sz="2400" dirty="0">
                <a:ea typeface="ＭＳ Ｐゴシック" charset="0"/>
              </a:rPr>
              <a:t>Cause a large burden of disease in the poorest countries in the world</a:t>
            </a:r>
          </a:p>
          <a:p>
            <a:pPr lvl="2">
              <a:spcBef>
                <a:spcPts val="600"/>
              </a:spcBef>
              <a:defRPr/>
            </a:pPr>
            <a:r>
              <a:rPr lang="en-US" sz="2400" dirty="0">
                <a:ea typeface="ＭＳ Ｐゴシック" charset="0"/>
              </a:rPr>
              <a:t>Receive the least recognition and research funding</a:t>
            </a:r>
          </a:p>
        </p:txBody>
      </p:sp>
    </p:spTree>
    <p:extLst>
      <p:ext uri="{BB962C8B-B14F-4D97-AF65-F5344CB8AC3E}">
        <p14:creationId xmlns:p14="http://schemas.microsoft.com/office/powerpoint/2010/main" val="5104500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ea typeface="+mn-ea"/>
                <a:cs typeface="Arial" panose="020B0604020202020204" pitchFamily="34" charset="0"/>
              </a:rPr>
              <a:t>General Clinical Considerations</a:t>
            </a:r>
          </a:p>
        </p:txBody>
      </p:sp>
      <p:sp>
        <p:nvSpPr>
          <p:cNvPr id="3" name="Content Placeholder 2"/>
          <p:cNvSpPr>
            <a:spLocks noGrp="1"/>
          </p:cNvSpPr>
          <p:nvPr>
            <p:ph sz="quarter" idx="11"/>
          </p:nvPr>
        </p:nvSpPr>
        <p:spPr/>
        <p:txBody>
          <a:bodyPr/>
          <a:lstStyle/>
          <a:p>
            <a:pPr>
              <a:spcBef>
                <a:spcPts val="600"/>
              </a:spcBef>
              <a:spcAft>
                <a:spcPts val="800"/>
              </a:spcAft>
              <a:defRPr/>
            </a:pPr>
            <a:r>
              <a:rPr lang="en-US" dirty="0">
                <a:ea typeface="ＭＳ Ｐゴシック" charset="0"/>
              </a:rPr>
              <a:t>Pathogenesis and virulence factors:</a:t>
            </a:r>
          </a:p>
          <a:p>
            <a:pPr marL="342900" indent="-342900">
              <a:spcBef>
                <a:spcPts val="600"/>
              </a:spcBef>
              <a:spcAft>
                <a:spcPts val="800"/>
              </a:spcAft>
              <a:buFont typeface="Arial" panose="020B0604020202020204" pitchFamily="34" charset="0"/>
              <a:buChar char="•"/>
              <a:defRPr/>
            </a:pPr>
            <a:r>
              <a:rPr lang="en-US" dirty="0">
                <a:ea typeface="ＭＳ Ｐゴシック" charset="0"/>
              </a:rPr>
              <a:t>Specialized mouthparts for attachment and feeding, enzymes to liquefy and penetrate tissues, cuticle for protection from host defenses</a:t>
            </a:r>
          </a:p>
          <a:p>
            <a:pPr marL="342900" indent="-342900">
              <a:spcBef>
                <a:spcPts val="600"/>
              </a:spcBef>
              <a:spcAft>
                <a:spcPts val="800"/>
              </a:spcAft>
              <a:buFont typeface="Arial" panose="020B0604020202020204" pitchFamily="34" charset="0"/>
              <a:buChar char="•"/>
              <a:defRPr/>
            </a:pPr>
            <a:r>
              <a:rPr lang="en-US" b="1" dirty="0">
                <a:ea typeface="ＭＳ Ｐゴシック" charset="0"/>
              </a:rPr>
              <a:t>Definitive host: </a:t>
            </a:r>
            <a:r>
              <a:rPr lang="en-US" dirty="0">
                <a:ea typeface="ＭＳ Ｐゴシック" charset="0"/>
              </a:rPr>
              <a:t>host in which the adult worm reproduces sexually</a:t>
            </a:r>
          </a:p>
          <a:p>
            <a:pPr>
              <a:spcBef>
                <a:spcPts val="600"/>
              </a:spcBef>
              <a:spcAft>
                <a:spcPts val="800"/>
              </a:spcAft>
              <a:defRPr/>
            </a:pPr>
            <a:r>
              <a:rPr lang="en-US" dirty="0">
                <a:ea typeface="ＭＳ Ｐゴシック" charset="0"/>
              </a:rPr>
              <a:t>Diagnosis:</a:t>
            </a:r>
          </a:p>
          <a:p>
            <a:pPr marL="342900" indent="-342900">
              <a:spcBef>
                <a:spcPts val="600"/>
              </a:spcBef>
              <a:spcAft>
                <a:spcPts val="800"/>
              </a:spcAft>
              <a:buFont typeface="Arial" panose="020B0604020202020204" pitchFamily="34" charset="0"/>
              <a:buChar char="•"/>
              <a:defRPr/>
            </a:pPr>
            <a:r>
              <a:rPr lang="en-US" dirty="0">
                <a:ea typeface="ＭＳ Ｐゴシック" charset="0"/>
              </a:rPr>
              <a:t>Eosinophilia</a:t>
            </a:r>
          </a:p>
          <a:p>
            <a:pPr marL="342900" indent="-342900">
              <a:spcBef>
                <a:spcPts val="600"/>
              </a:spcBef>
              <a:spcAft>
                <a:spcPts val="800"/>
              </a:spcAft>
              <a:buFont typeface="Arial" panose="020B0604020202020204" pitchFamily="34" charset="0"/>
              <a:buChar char="•"/>
              <a:defRPr/>
            </a:pPr>
            <a:r>
              <a:rPr lang="en-US" dirty="0">
                <a:ea typeface="ＭＳ Ｐゴシック" charset="0"/>
              </a:rPr>
              <a:t>Discovery of eggs, larvae, or adult worms in stool or tissues</a:t>
            </a:r>
          </a:p>
        </p:txBody>
      </p:sp>
    </p:spTree>
    <p:extLst>
      <p:ext uri="{BB962C8B-B14F-4D97-AF65-F5344CB8AC3E}">
        <p14:creationId xmlns:p14="http://schemas.microsoft.com/office/powerpoint/2010/main" val="560682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spcAft>
                <a:spcPts val="0"/>
              </a:spcAft>
              <a:defRPr/>
            </a:pPr>
            <a:r>
              <a:rPr lang="en-US" dirty="0">
                <a:solidFill>
                  <a:schemeClr val="tx1"/>
                </a:solidFill>
              </a:rPr>
              <a:t>Human Microbiome Project (HMP)</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p:txBody>
              <a:bodyPr rtlCol="0">
                <a:normAutofit/>
              </a:bodyPr>
              <a:lstStyle/>
              <a:p>
                <a:pPr>
                  <a:spcBef>
                    <a:spcPts val="600"/>
                  </a:spcBef>
                  <a:spcAft>
                    <a:spcPts val="0"/>
                  </a:spcAft>
                  <a:defRPr/>
                </a:pPr>
                <a:r>
                  <a:rPr lang="en-US" sz="2600" dirty="0">
                    <a:ea typeface="+mn-ea"/>
                  </a:rPr>
                  <a:t>Microbial composition varies between individuals</a:t>
                </a:r>
              </a:p>
              <a:p>
                <a:pPr>
                  <a:spcBef>
                    <a:spcPts val="600"/>
                  </a:spcBef>
                  <a:spcAft>
                    <a:spcPts val="0"/>
                  </a:spcAft>
                  <a:defRPr/>
                </a:pPr>
                <a:r>
                  <a:rPr lang="en-US" sz="2600" dirty="0">
                    <a:ea typeface="+mn-ea"/>
                  </a:rPr>
                  <a:t>Oral cavity: 600 species of bacteria</a:t>
                </a:r>
              </a:p>
              <a:p>
                <a:pPr>
                  <a:spcBef>
                    <a:spcPts val="600"/>
                  </a:spcBef>
                  <a:spcAft>
                    <a:spcPts val="0"/>
                  </a:spcAft>
                  <a:defRPr/>
                </a:pPr>
                <a:r>
                  <a:rPr lang="en-US" sz="2600" dirty="0">
                    <a:ea typeface="+mn-ea"/>
                  </a:rPr>
                  <a:t>Esophagus and stomach: 200 species of organisms</a:t>
                </a:r>
              </a:p>
              <a:p>
                <a:pPr>
                  <a:spcBef>
                    <a:spcPts val="600"/>
                  </a:spcBef>
                  <a:spcAft>
                    <a:spcPts val="0"/>
                  </a:spcAft>
                  <a:defRPr/>
                </a:pPr>
                <a:r>
                  <a:rPr lang="en-US" sz="2600" dirty="0">
                    <a:ea typeface="+mn-ea"/>
                  </a:rPr>
                  <a:t>Large intestine: </a:t>
                </a:r>
                <a14:m>
                  <m:oMath xmlns:m="http://schemas.openxmlformats.org/officeDocument/2006/math">
                    <m:r>
                      <a:rPr lang="en-US" sz="2600" i="0" dirty="0" smtClean="0">
                        <a:latin typeface="Cambria Math" panose="02040503050406030204" pitchFamily="18" charset="0"/>
                        <a:ea typeface="+mn-ea"/>
                      </a:rPr>
                      <m:t>10</m:t>
                    </m:r>
                    <m:r>
                      <a:rPr lang="en-US" sz="2600" i="0" baseline="30000" dirty="0">
                        <a:latin typeface="Cambria Math" panose="02040503050406030204" pitchFamily="18" charset="0"/>
                        <a:ea typeface="+mn-ea"/>
                      </a:rPr>
                      <m:t>11</m:t>
                    </m:r>
                  </m:oMath>
                </a14:m>
                <a:r>
                  <a:rPr lang="en-US" sz="2600" dirty="0">
                    <a:ea typeface="+mn-ea"/>
                  </a:rPr>
                  <a:t> microbes per gram of contents</a:t>
                </a:r>
              </a:p>
              <a:p>
                <a:pPr>
                  <a:spcBef>
                    <a:spcPts val="600"/>
                  </a:spcBef>
                  <a:spcAft>
                    <a:spcPts val="0"/>
                  </a:spcAft>
                  <a:defRPr/>
                </a:pPr>
                <a:r>
                  <a:rPr lang="en-US" sz="2600" dirty="0">
                    <a:ea typeface="+mn-ea"/>
                  </a:rPr>
                  <a:t>Accessory organs: free of resident microorganisms</a:t>
                </a:r>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blipFill rotWithShape="0">
                <a:blip r:embed="rId2"/>
                <a:stretch>
                  <a:fillRect l="-1297" t="-1103"/>
                </a:stretch>
              </a:blipFill>
            </p:spPr>
            <p:txBody>
              <a:bodyPr/>
              <a:lstStyle/>
              <a:p>
                <a:r>
                  <a:rPr lang="en-IN">
                    <a:noFill/>
                  </a:rPr>
                  <a:t> </a:t>
                </a:r>
              </a:p>
            </p:txBody>
          </p:sp>
        </mc:Fallback>
      </mc:AlternateContent>
    </p:spTree>
    <p:extLst>
      <p:ext uri="{BB962C8B-B14F-4D97-AF65-F5344CB8AC3E}">
        <p14:creationId xmlns:p14="http://schemas.microsoft.com/office/powerpoint/2010/main" val="5396724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ea typeface="+mn-ea"/>
                <a:cs typeface="Arial" panose="020B0604020202020204" pitchFamily="34" charset="0"/>
              </a:rPr>
              <a:t>Prevention and Treatment</a:t>
            </a:r>
          </a:p>
        </p:txBody>
      </p:sp>
      <p:sp>
        <p:nvSpPr>
          <p:cNvPr id="94210" name="Content Placeholder 2"/>
          <p:cNvSpPr>
            <a:spLocks noGrp="1"/>
          </p:cNvSpPr>
          <p:nvPr>
            <p:ph sz="quarter" idx="11"/>
          </p:nvPr>
        </p:nvSpPr>
        <p:spPr/>
        <p:txBody>
          <a:bodyPr>
            <a:normAutofit/>
          </a:bodyPr>
          <a:lstStyle/>
          <a:p>
            <a:pPr>
              <a:spcBef>
                <a:spcPts val="600"/>
              </a:spcBef>
              <a:defRPr/>
            </a:pPr>
            <a:r>
              <a:rPr lang="en-US" dirty="0">
                <a:ea typeface="ＭＳ Ｐゴシック" charset="0"/>
                <a:cs typeface="Calibri" panose="020F0502020204030204" pitchFamily="34" charset="0"/>
              </a:rPr>
              <a:t>No vaccines available</a:t>
            </a:r>
          </a:p>
          <a:p>
            <a:pPr>
              <a:spcBef>
                <a:spcPts val="600"/>
              </a:spcBef>
              <a:defRPr/>
            </a:pPr>
            <a:r>
              <a:rPr lang="en-US" dirty="0">
                <a:ea typeface="ＭＳ Ｐゴシック" charset="0"/>
                <a:cs typeface="Calibri" panose="020F0502020204030204" pitchFamily="34" charset="0"/>
              </a:rPr>
              <a:t>Regular treatment with antihelminthic drugs</a:t>
            </a:r>
          </a:p>
          <a:p>
            <a:pPr>
              <a:spcBef>
                <a:spcPts val="600"/>
              </a:spcBef>
              <a:defRPr/>
            </a:pPr>
            <a:r>
              <a:rPr lang="en-US" dirty="0">
                <a:ea typeface="ＭＳ Ｐゴシック" charset="0"/>
                <a:cs typeface="Calibri" panose="020F0502020204030204" pitchFamily="34" charset="0"/>
              </a:rPr>
              <a:t>Proper sewage disposal</a:t>
            </a:r>
          </a:p>
          <a:p>
            <a:pPr>
              <a:spcBef>
                <a:spcPts val="600"/>
              </a:spcBef>
              <a:defRPr/>
            </a:pPr>
            <a:r>
              <a:rPr lang="en-US" dirty="0">
                <a:ea typeface="ＭＳ Ｐゴシック" charset="0"/>
                <a:cs typeface="Calibri" panose="020F0502020204030204" pitchFamily="34" charset="0"/>
              </a:rPr>
              <a:t>Avoiding using human feces as fertilizer</a:t>
            </a:r>
          </a:p>
          <a:p>
            <a:pPr>
              <a:spcBef>
                <a:spcPts val="600"/>
              </a:spcBef>
              <a:defRPr/>
            </a:pPr>
            <a:r>
              <a:rPr lang="en-US" dirty="0">
                <a:ea typeface="ＭＳ Ｐゴシック" charset="0"/>
                <a:cs typeface="Calibri" panose="020F0502020204030204" pitchFamily="34" charset="0"/>
              </a:rPr>
              <a:t>Disinfection of the water supply</a:t>
            </a:r>
          </a:p>
          <a:p>
            <a:pPr>
              <a:spcBef>
                <a:spcPts val="600"/>
              </a:spcBef>
              <a:defRPr/>
            </a:pPr>
            <a:r>
              <a:rPr lang="en-US" dirty="0">
                <a:ea typeface="ＭＳ Ｐゴシック" charset="0"/>
                <a:cs typeface="Calibri" panose="020F0502020204030204" pitchFamily="34" charset="0"/>
              </a:rPr>
              <a:t>Thoroughly washing and cooking vegetables and meats</a:t>
            </a:r>
          </a:p>
          <a:p>
            <a:pPr>
              <a:spcBef>
                <a:spcPts val="600"/>
              </a:spcBef>
              <a:defRPr/>
            </a:pPr>
            <a:r>
              <a:rPr lang="en-US" dirty="0">
                <a:ea typeface="ＭＳ Ｐゴシック" charset="0"/>
                <a:cs typeface="Calibri" panose="020F0502020204030204" pitchFamily="34" charset="0"/>
              </a:rPr>
              <a:t>Freezing food</a:t>
            </a:r>
          </a:p>
        </p:txBody>
      </p:sp>
    </p:spTree>
    <p:extLst>
      <p:ext uri="{BB962C8B-B14F-4D97-AF65-F5344CB8AC3E}">
        <p14:creationId xmlns:p14="http://schemas.microsoft.com/office/powerpoint/2010/main" val="17792721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ea typeface="+mn-ea"/>
                <a:cs typeface="Arial" panose="020B0604020202020204" pitchFamily="34" charset="0"/>
              </a:rPr>
              <a:t>Basic Helminth Life and Transmission Cycles </a:t>
            </a:r>
            <a:r>
              <a:rPr lang="en-US" sz="1200" dirty="0">
                <a:ea typeface="+mn-ea"/>
                <a:cs typeface="Arial" panose="020B0604020202020204" pitchFamily="34" charset="0"/>
              </a:rPr>
              <a:t>1</a:t>
            </a:r>
          </a:p>
        </p:txBody>
      </p:sp>
      <p:pic>
        <p:nvPicPr>
          <p:cNvPr id="11" name="Content Placeholder 10" descr="Illustrations of helminth life cycles A and B.">
            <a:extLst>
              <a:ext uri="{FF2B5EF4-FFF2-40B4-BE49-F238E27FC236}">
                <a16:creationId xmlns:a16="http://schemas.microsoft.com/office/drawing/2014/main" id="{721604CB-CC01-4E7C-A0A5-C7984F0E645D}"/>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t="5084"/>
          <a:stretch/>
        </p:blipFill>
        <p:spPr>
          <a:xfrm>
            <a:off x="210135" y="1063235"/>
            <a:ext cx="8723729" cy="4731529"/>
          </a:xfrm>
        </p:spPr>
      </p:pic>
      <p:sp>
        <p:nvSpPr>
          <p:cNvPr id="4" name="Text Placeholder 5">
            <a:extLst>
              <a:ext uri="{FF2B5EF4-FFF2-40B4-BE49-F238E27FC236}">
                <a16:creationId xmlns:a16="http://schemas.microsoft.com/office/drawing/2014/main" id="{180D99F0-1544-4074-8530-8D6A51785D7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0618761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ea typeface="+mn-ea"/>
                <a:cs typeface="Arial" panose="020B0604020202020204" pitchFamily="34" charset="0"/>
              </a:rPr>
              <a:t>Basic Helminth Life and Transmission Cycles </a:t>
            </a:r>
            <a:r>
              <a:rPr lang="en-US" sz="1200" dirty="0">
                <a:ea typeface="+mn-ea"/>
                <a:cs typeface="Arial" panose="020B0604020202020204" pitchFamily="34" charset="0"/>
              </a:rPr>
              <a:t>2</a:t>
            </a:r>
          </a:p>
        </p:txBody>
      </p:sp>
      <p:pic>
        <p:nvPicPr>
          <p:cNvPr id="11" name="Content Placeholder 10" descr="Illustrations of helminth life cycles C and D.">
            <a:extLst>
              <a:ext uri="{FF2B5EF4-FFF2-40B4-BE49-F238E27FC236}">
                <a16:creationId xmlns:a16="http://schemas.microsoft.com/office/drawing/2014/main" id="{BC551D27-9AE9-4540-9F07-2F4BBACC3554}"/>
              </a:ext>
            </a:extLst>
          </p:cNvPr>
          <p:cNvPicPr>
            <a:picLocks noGrp="1" noChangeAspect="1"/>
          </p:cNvPicPr>
          <p:nvPr>
            <p:ph sz="quarter" idx="11"/>
          </p:nvPr>
        </p:nvPicPr>
        <p:blipFill rotWithShape="1">
          <a:blip r:embed="rId2" cstate="print">
            <a:extLst>
              <a:ext uri="{28A0092B-C50C-407E-A947-70E740481C1C}">
                <a14:useLocalDpi xmlns:a14="http://schemas.microsoft.com/office/drawing/2010/main" val="0"/>
              </a:ext>
            </a:extLst>
          </a:blip>
          <a:srcRect t="5103"/>
          <a:stretch/>
        </p:blipFill>
        <p:spPr>
          <a:xfrm>
            <a:off x="210600" y="1049254"/>
            <a:ext cx="8722800" cy="4759492"/>
          </a:xfrm>
        </p:spPr>
      </p:pic>
      <p:sp>
        <p:nvSpPr>
          <p:cNvPr id="4" name="Text Placeholder 5">
            <a:extLst>
              <a:ext uri="{FF2B5EF4-FFF2-40B4-BE49-F238E27FC236}">
                <a16:creationId xmlns:a16="http://schemas.microsoft.com/office/drawing/2014/main" id="{AB3492CA-77B1-4AB2-BF25-55395D1B1C2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7558190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a:defRPr/>
            </a:pPr>
            <a:r>
              <a:rPr lang="en-US" altLang="en-US" i="1" dirty="0">
                <a:ea typeface="+mn-ea"/>
                <a:cs typeface="Arial" panose="020B0604020202020204" pitchFamily="34" charset="0"/>
              </a:rPr>
              <a:t>Enterobius vermicularis</a:t>
            </a:r>
          </a:p>
        </p:txBody>
      </p:sp>
      <p:sp>
        <p:nvSpPr>
          <p:cNvPr id="98307" name="Content Placeholder 2"/>
          <p:cNvSpPr>
            <a:spLocks noGrp="1"/>
          </p:cNvSpPr>
          <p:nvPr>
            <p:ph sz="quarter" idx="11"/>
          </p:nvPr>
        </p:nvSpPr>
        <p:spPr/>
        <p:txBody>
          <a:bodyPr/>
          <a:lstStyle/>
          <a:p>
            <a:pPr marL="0" indent="0" eaLnBrk="1" hangingPunct="1">
              <a:spcBef>
                <a:spcPts val="600"/>
              </a:spcBef>
              <a:buNone/>
            </a:pPr>
            <a:r>
              <a:rPr lang="en-US" altLang="en-US" dirty="0">
                <a:cs typeface="Calibri" panose="020F0502020204030204" pitchFamily="34" charset="0"/>
              </a:rPr>
              <a:t>Pinworm:</a:t>
            </a:r>
          </a:p>
          <a:p>
            <a:pPr marL="342900" indent="-342900">
              <a:spcBef>
                <a:spcPts val="600"/>
              </a:spcBef>
              <a:buFont typeface="Arial" panose="020B0604020202020204" pitchFamily="34" charset="0"/>
              <a:buChar char="•"/>
            </a:pPr>
            <a:r>
              <a:rPr lang="en-US" altLang="en-US" dirty="0">
                <a:cs typeface="Calibri" panose="020F0502020204030204" pitchFamily="34" charset="0"/>
              </a:rPr>
              <a:t>Most common worm disease of children in temperate zones</a:t>
            </a:r>
          </a:p>
          <a:p>
            <a:pPr marL="342900" indent="-342900">
              <a:spcBef>
                <a:spcPts val="600"/>
              </a:spcBef>
              <a:buFont typeface="Arial" panose="020B0604020202020204" pitchFamily="34" charset="0"/>
              <a:buChar char="•"/>
            </a:pPr>
            <a:r>
              <a:rPr lang="en-US" altLang="en-US" dirty="0">
                <a:cs typeface="Calibri" panose="020F0502020204030204" pitchFamily="34" charset="0"/>
              </a:rPr>
              <a:t>Life Cycle A</a:t>
            </a:r>
          </a:p>
          <a:p>
            <a:pPr marL="342900" indent="-342900">
              <a:spcBef>
                <a:spcPts val="600"/>
              </a:spcBef>
              <a:buFont typeface="Arial" panose="020B0604020202020204" pitchFamily="34" charset="0"/>
              <a:buChar char="•"/>
            </a:pPr>
            <a:r>
              <a:rPr lang="en-US" altLang="en-US" dirty="0">
                <a:cs typeface="Calibri" panose="020F0502020204030204" pitchFamily="34" charset="0"/>
              </a:rPr>
              <a:t>Hallmark symptom: pronounced anal itching</a:t>
            </a:r>
          </a:p>
          <a:p>
            <a:pPr marL="342900" indent="-342900">
              <a:spcBef>
                <a:spcPts val="600"/>
              </a:spcBef>
              <a:buFont typeface="Arial" panose="020B0604020202020204" pitchFamily="34" charset="0"/>
              <a:buChar char="•"/>
            </a:pPr>
            <a:r>
              <a:rPr lang="en-US" altLang="en-US" dirty="0">
                <a:cs typeface="Calibri" panose="020F0502020204030204" pitchFamily="34" charset="0"/>
              </a:rPr>
              <a:t>Infection is not fatal and most cases are asymptomatic</a:t>
            </a:r>
          </a:p>
        </p:txBody>
      </p:sp>
    </p:spTree>
    <p:extLst>
      <p:ext uri="{BB962C8B-B14F-4D97-AF65-F5344CB8AC3E}">
        <p14:creationId xmlns:p14="http://schemas.microsoft.com/office/powerpoint/2010/main" val="10495277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a:defRPr/>
            </a:pPr>
            <a:r>
              <a:rPr lang="en-US" altLang="en-US" i="1" dirty="0">
                <a:ea typeface="+mn-ea"/>
                <a:cs typeface="Arial" panose="020B0604020202020204" pitchFamily="34" charset="0"/>
              </a:rPr>
              <a:t>Trichuris trichuria</a:t>
            </a:r>
          </a:p>
        </p:txBody>
      </p:sp>
      <p:sp>
        <p:nvSpPr>
          <p:cNvPr id="97283" name="Content Placeholder 2"/>
          <p:cNvSpPr>
            <a:spLocks noGrp="1"/>
          </p:cNvSpPr>
          <p:nvPr>
            <p:ph sz="quarter" idx="11"/>
          </p:nvPr>
        </p:nvSpPr>
        <p:spPr/>
        <p:txBody>
          <a:bodyPr/>
          <a:lstStyle/>
          <a:p>
            <a:pPr marL="0" indent="0" eaLnBrk="1" hangingPunct="1">
              <a:lnSpc>
                <a:spcPct val="90000"/>
              </a:lnSpc>
              <a:spcBef>
                <a:spcPts val="600"/>
              </a:spcBef>
              <a:buNone/>
            </a:pPr>
            <a:r>
              <a:rPr lang="en-US" altLang="en-US" dirty="0"/>
              <a:t>Whipworm:</a:t>
            </a:r>
          </a:p>
          <a:p>
            <a:pPr marL="342900" indent="-342900">
              <a:lnSpc>
                <a:spcPct val="90000"/>
              </a:lnSpc>
              <a:spcBef>
                <a:spcPts val="600"/>
              </a:spcBef>
              <a:buFont typeface="Arial" panose="020B0604020202020204" pitchFamily="34" charset="0"/>
              <a:buChar char="•"/>
            </a:pPr>
            <a:r>
              <a:rPr lang="en-US" altLang="en-US" dirty="0"/>
              <a:t>Life Cycle A</a:t>
            </a:r>
          </a:p>
          <a:p>
            <a:pPr marL="342900" indent="-342900">
              <a:lnSpc>
                <a:spcPct val="90000"/>
              </a:lnSpc>
              <a:spcBef>
                <a:spcPts val="600"/>
              </a:spcBef>
              <a:buFont typeface="Arial" panose="020B0604020202020204" pitchFamily="34" charset="0"/>
              <a:buChar char="•"/>
            </a:pPr>
            <a:r>
              <a:rPr lang="en-US" altLang="en-US" dirty="0"/>
              <a:t>Humans are the sole host</a:t>
            </a:r>
          </a:p>
          <a:p>
            <a:pPr marL="342900" indent="-342900">
              <a:lnSpc>
                <a:spcPct val="90000"/>
              </a:lnSpc>
              <a:spcBef>
                <a:spcPts val="600"/>
              </a:spcBef>
              <a:buFont typeface="Arial" panose="020B0604020202020204" pitchFamily="34" charset="0"/>
              <a:buChar char="•"/>
            </a:pPr>
            <a:r>
              <a:rPr lang="en-US" altLang="en-US" dirty="0"/>
              <a:t>Highest incidence in the tropics and subtropics that have poor sanitation</a:t>
            </a:r>
          </a:p>
          <a:p>
            <a:pPr marL="342900" indent="-342900">
              <a:lnSpc>
                <a:spcPct val="90000"/>
              </a:lnSpc>
              <a:spcBef>
                <a:spcPts val="600"/>
              </a:spcBef>
              <a:buFont typeface="Arial" panose="020B0604020202020204" pitchFamily="34" charset="0"/>
              <a:buChar char="•"/>
            </a:pPr>
            <a:r>
              <a:rPr lang="en-US" altLang="en-US" dirty="0"/>
              <a:t>Females lay 3000 to 5000 eggs daily in the bowel</a:t>
            </a:r>
          </a:p>
          <a:p>
            <a:pPr marL="342900" indent="-342900">
              <a:lnSpc>
                <a:spcPct val="90000"/>
              </a:lnSpc>
              <a:spcBef>
                <a:spcPts val="600"/>
              </a:spcBef>
              <a:buFont typeface="Arial" panose="020B0604020202020204" pitchFamily="34" charset="0"/>
              <a:buChar char="•"/>
            </a:pPr>
            <a:r>
              <a:rPr lang="en-US" altLang="en-US" dirty="0"/>
              <a:t>Symptoms: localized hemorrhage of the bowel, dysentery, loss of muscle tone, rectal prolapse (can be fatal in children)</a:t>
            </a:r>
          </a:p>
        </p:txBody>
      </p:sp>
    </p:spTree>
    <p:extLst>
      <p:ext uri="{BB962C8B-B14F-4D97-AF65-F5344CB8AC3E}">
        <p14:creationId xmlns:p14="http://schemas.microsoft.com/office/powerpoint/2010/main" val="58698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pPr>
              <a:defRPr/>
            </a:pPr>
            <a:r>
              <a:rPr lang="en-US" altLang="en-US" i="1" dirty="0">
                <a:ea typeface="+mn-ea"/>
                <a:cs typeface="Arial" panose="020B0604020202020204" pitchFamily="34" charset="0"/>
              </a:rPr>
              <a:t>Diphyllobothrium latum</a:t>
            </a:r>
          </a:p>
        </p:txBody>
      </p:sp>
      <p:sp>
        <p:nvSpPr>
          <p:cNvPr id="99330" name="Content Placeholder 2"/>
          <p:cNvSpPr>
            <a:spLocks noGrp="1"/>
          </p:cNvSpPr>
          <p:nvPr>
            <p:ph sz="quarter" idx="11"/>
          </p:nvPr>
        </p:nvSpPr>
        <p:spPr/>
        <p:txBody>
          <a:bodyPr>
            <a:normAutofit/>
          </a:bodyPr>
          <a:lstStyle/>
          <a:p>
            <a:pPr eaLnBrk="1" hangingPunct="1">
              <a:spcBef>
                <a:spcPts val="600"/>
              </a:spcBef>
              <a:defRPr/>
            </a:pPr>
            <a:r>
              <a:rPr lang="en-US" dirty="0">
                <a:ea typeface="ＭＳ Ｐゴシック" charset="0"/>
              </a:rPr>
              <a:t>Tapeworm:</a:t>
            </a:r>
          </a:p>
          <a:p>
            <a:pPr marL="342900" indent="-342900">
              <a:spcBef>
                <a:spcPts val="600"/>
              </a:spcBef>
              <a:buFont typeface="Arial" panose="020B0604020202020204" pitchFamily="34" charset="0"/>
              <a:buChar char="•"/>
              <a:defRPr/>
            </a:pPr>
            <a:r>
              <a:rPr lang="en-US" dirty="0">
                <a:ea typeface="ＭＳ Ｐゴシック" charset="0"/>
              </a:rPr>
              <a:t>Humans are definitive host</a:t>
            </a:r>
          </a:p>
          <a:p>
            <a:pPr marL="342900" indent="-342900">
              <a:spcBef>
                <a:spcPts val="600"/>
              </a:spcBef>
              <a:buFont typeface="Arial" panose="020B0604020202020204" pitchFamily="34" charset="0"/>
              <a:buChar char="•"/>
              <a:defRPr/>
            </a:pPr>
            <a:r>
              <a:rPr lang="en-US" dirty="0">
                <a:ea typeface="ＭＳ Ｐゴシック" charset="0"/>
              </a:rPr>
              <a:t>Has an intermediate fish host:</a:t>
            </a:r>
          </a:p>
          <a:p>
            <a:pPr lvl="2">
              <a:spcBef>
                <a:spcPts val="600"/>
              </a:spcBef>
              <a:defRPr/>
            </a:pPr>
            <a:r>
              <a:rPr lang="en-US" sz="2400" dirty="0">
                <a:ea typeface="ＭＳ Ｐゴシック" charset="0"/>
              </a:rPr>
              <a:t>Can be transmitted in sushi and sashimi</a:t>
            </a:r>
          </a:p>
          <a:p>
            <a:pPr lvl="2">
              <a:spcBef>
                <a:spcPts val="600"/>
              </a:spcBef>
              <a:defRPr/>
            </a:pPr>
            <a:r>
              <a:rPr lang="en-US" sz="2400" dirty="0">
                <a:ea typeface="ＭＳ Ｐゴシック" charset="0"/>
              </a:rPr>
              <a:t>Also transmitted through undercooked or smoked trout, perch, or pike</a:t>
            </a:r>
          </a:p>
          <a:p>
            <a:pPr marL="342900" indent="-342900">
              <a:spcBef>
                <a:spcPts val="600"/>
              </a:spcBef>
              <a:buFont typeface="Arial" panose="020B0604020202020204" pitchFamily="34" charset="0"/>
              <a:buChar char="•"/>
              <a:defRPr/>
            </a:pPr>
            <a:r>
              <a:rPr lang="en-US" dirty="0">
                <a:ea typeface="ＭＳ Ｐゴシック" charset="0"/>
              </a:rPr>
              <a:t>Common in the Great Lakes, Alaska, and Canada</a:t>
            </a:r>
          </a:p>
          <a:p>
            <a:pPr marL="342900" indent="-342900">
              <a:spcBef>
                <a:spcPts val="600"/>
              </a:spcBef>
              <a:buFont typeface="Arial" panose="020B0604020202020204" pitchFamily="34" charset="0"/>
              <a:buChar char="•"/>
              <a:defRPr/>
            </a:pPr>
            <a:r>
              <a:rPr lang="en-US" dirty="0">
                <a:ea typeface="ＭＳ Ｐゴシック" charset="0"/>
              </a:rPr>
              <a:t>Symptoms: abdominal discomfort or nausea, anemia</a:t>
            </a:r>
          </a:p>
        </p:txBody>
      </p:sp>
    </p:spTree>
    <p:extLst>
      <p:ext uri="{BB962C8B-B14F-4D97-AF65-F5344CB8AC3E}">
        <p14:creationId xmlns:p14="http://schemas.microsoft.com/office/powerpoint/2010/main" val="10986210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pPr>
              <a:defRPr/>
            </a:pPr>
            <a:r>
              <a:rPr lang="en-US" altLang="en-US" dirty="0">
                <a:ea typeface="+mn-ea"/>
                <a:cs typeface="Arial" panose="020B0604020202020204" pitchFamily="34" charset="0"/>
              </a:rPr>
              <a:t>Intestinal Distress Disease Table</a:t>
            </a:r>
          </a:p>
        </p:txBody>
      </p:sp>
      <p:graphicFrame>
        <p:nvGraphicFramePr>
          <p:cNvPr id="7" name="Table Placeholder 4"/>
          <p:cNvGraphicFramePr>
            <a:graphicFrameLocks noGrp="1"/>
          </p:cNvGraphicFramePr>
          <p:nvPr>
            <p:ph sz="quarter" idx="11"/>
            <p:extLst>
              <p:ext uri="{D42A27DB-BD31-4B8C-83A1-F6EECF244321}">
                <p14:modId xmlns:p14="http://schemas.microsoft.com/office/powerpoint/2010/main" val="1642363269"/>
              </p:ext>
            </p:extLst>
          </p:nvPr>
        </p:nvGraphicFramePr>
        <p:xfrm>
          <a:off x="343141" y="887432"/>
          <a:ext cx="8457959" cy="5709920"/>
        </p:xfrm>
        <a:graphic>
          <a:graphicData uri="http://schemas.openxmlformats.org/drawingml/2006/table">
            <a:tbl>
              <a:tblPr firstRow="1" bandRow="1">
                <a:tableStyleId>{2D5ABB26-0587-4C30-8999-92F81FD0307C}</a:tableStyleId>
              </a:tblPr>
              <a:tblGrid>
                <a:gridCol w="1455878">
                  <a:extLst>
                    <a:ext uri="{9D8B030D-6E8A-4147-A177-3AD203B41FA5}">
                      <a16:colId xmlns:a16="http://schemas.microsoft.com/office/drawing/2014/main" val="20000"/>
                    </a:ext>
                  </a:extLst>
                </a:gridCol>
                <a:gridCol w="1663861">
                  <a:extLst>
                    <a:ext uri="{9D8B030D-6E8A-4147-A177-3AD203B41FA5}">
                      <a16:colId xmlns:a16="http://schemas.microsoft.com/office/drawing/2014/main" val="20001"/>
                    </a:ext>
                  </a:extLst>
                </a:gridCol>
                <a:gridCol w="1871844">
                  <a:extLst>
                    <a:ext uri="{9D8B030D-6E8A-4147-A177-3AD203B41FA5}">
                      <a16:colId xmlns:a16="http://schemas.microsoft.com/office/drawing/2014/main" val="20002"/>
                    </a:ext>
                  </a:extLst>
                </a:gridCol>
                <a:gridCol w="1774784">
                  <a:extLst>
                    <a:ext uri="{9D8B030D-6E8A-4147-A177-3AD203B41FA5}">
                      <a16:colId xmlns:a16="http://schemas.microsoft.com/office/drawing/2014/main" val="20003"/>
                    </a:ext>
                  </a:extLst>
                </a:gridCol>
                <a:gridCol w="1691592">
                  <a:extLst>
                    <a:ext uri="{9D8B030D-6E8A-4147-A177-3AD203B41FA5}">
                      <a16:colId xmlns:a16="http://schemas.microsoft.com/office/drawing/2014/main" val="20004"/>
                    </a:ext>
                  </a:extLst>
                </a:gridCol>
              </a:tblGrid>
              <a:tr h="624200">
                <a:tc>
                  <a:txBody>
                    <a:bodyPr/>
                    <a:lstStyle/>
                    <a:p>
                      <a:pPr>
                        <a:lnSpc>
                          <a:spcPts val="1400"/>
                        </a:lnSpc>
                      </a:pPr>
                      <a:r>
                        <a:rPr lang="en-US" sz="1300" b="1" i="0" u="none" strike="noStrike" kern="1200" baseline="0" dirty="0">
                          <a:solidFill>
                            <a:schemeClr val="dk1"/>
                          </a:solidFill>
                          <a:latin typeface="+mn-lt"/>
                          <a:ea typeface="+mn-ea"/>
                          <a:cs typeface="+mn-cs"/>
                        </a:rPr>
                        <a:t>Causative Organisms</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1" u="none" strike="noStrike" kern="1200" baseline="0" dirty="0">
                          <a:solidFill>
                            <a:schemeClr val="dk1"/>
                          </a:solidFill>
                          <a:latin typeface="+mn-lt"/>
                          <a:ea typeface="+mn-ea"/>
                          <a:cs typeface="+mn-cs"/>
                        </a:rPr>
                        <a:t>Enterobius vermicularis </a:t>
                      </a:r>
                      <a:r>
                        <a:rPr lang="en-US" sz="1300" b="0" i="0" u="none" strike="noStrike" kern="1200" baseline="0" dirty="0">
                          <a:solidFill>
                            <a:schemeClr val="dk1"/>
                          </a:solidFill>
                          <a:latin typeface="+mn-lt"/>
                          <a:ea typeface="+mn-ea"/>
                          <a:cs typeface="+mn-cs"/>
                        </a:rPr>
                        <a:t>(pinworm)</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1" u="none" strike="noStrike" kern="1200" baseline="0" dirty="0">
                          <a:solidFill>
                            <a:schemeClr val="dk1"/>
                          </a:solidFill>
                          <a:latin typeface="+mn-lt"/>
                          <a:ea typeface="+mn-ea"/>
                          <a:cs typeface="+mn-cs"/>
                        </a:rPr>
                        <a:t>Trichuris trichiura </a:t>
                      </a:r>
                      <a:r>
                        <a:rPr lang="en-US" sz="1300" b="0" i="0" u="none" strike="noStrike" kern="1200" baseline="0" dirty="0">
                          <a:solidFill>
                            <a:schemeClr val="dk1"/>
                          </a:solidFill>
                          <a:latin typeface="+mn-lt"/>
                          <a:ea typeface="+mn-ea"/>
                          <a:cs typeface="+mn-cs"/>
                        </a:rPr>
                        <a:t>(whipworm)</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1" u="none" strike="noStrike" kern="1200" baseline="0" dirty="0">
                          <a:solidFill>
                            <a:schemeClr val="dk1"/>
                          </a:solidFill>
                          <a:latin typeface="+mn-lt"/>
                          <a:ea typeface="+mn-ea"/>
                          <a:cs typeface="+mn-cs"/>
                        </a:rPr>
                        <a:t>Diphyllobothrium latum </a:t>
                      </a:r>
                      <a:r>
                        <a:rPr lang="en-US" sz="1300" b="0" i="0" u="none" strike="noStrike" kern="1200" baseline="0" dirty="0">
                          <a:solidFill>
                            <a:schemeClr val="dk1"/>
                          </a:solidFill>
                          <a:latin typeface="+mn-lt"/>
                          <a:ea typeface="+mn-ea"/>
                          <a:cs typeface="+mn-cs"/>
                        </a:rPr>
                        <a:t>(fish tapeworm)</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1" u="none" strike="noStrike" kern="1200" baseline="0" dirty="0">
                          <a:solidFill>
                            <a:schemeClr val="dk1"/>
                          </a:solidFill>
                          <a:latin typeface="+mn-lt"/>
                          <a:ea typeface="+mn-ea"/>
                          <a:cs typeface="+mn-cs"/>
                        </a:rPr>
                        <a:t>Hymenolepis nana </a:t>
                      </a:r>
                      <a:r>
                        <a:rPr lang="en-US" sz="1300" b="0" i="0" u="none" strike="noStrike" kern="1200" baseline="0" dirty="0">
                          <a:solidFill>
                            <a:schemeClr val="dk1"/>
                          </a:solidFill>
                          <a:latin typeface="+mn-lt"/>
                          <a:ea typeface="+mn-ea"/>
                          <a:cs typeface="+mn-cs"/>
                        </a:rPr>
                        <a:t>and </a:t>
                      </a:r>
                      <a:r>
                        <a:rPr lang="en-US" sz="1300" b="0" i="1" u="none" strike="noStrike" kern="1200" baseline="0" dirty="0">
                          <a:solidFill>
                            <a:schemeClr val="dk1"/>
                          </a:solidFill>
                          <a:latin typeface="+mn-lt"/>
                          <a:ea typeface="+mn-ea"/>
                          <a:cs typeface="+mn-cs"/>
                        </a:rPr>
                        <a:t>H. diminuta</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785376">
                <a:tc>
                  <a:txBody>
                    <a:bodyPr/>
                    <a:lstStyle/>
                    <a:p>
                      <a:pPr>
                        <a:lnSpc>
                          <a:spcPts val="1400"/>
                        </a:lnSpc>
                      </a:pPr>
                      <a:r>
                        <a:rPr lang="en-US" sz="1300" b="1" i="0" u="none" strike="noStrike" kern="1200" baseline="0" dirty="0">
                          <a:solidFill>
                            <a:schemeClr val="dk1"/>
                          </a:solidFill>
                          <a:latin typeface="+mn-lt"/>
                          <a:ea typeface="+mn-ea"/>
                          <a:cs typeface="+mn-cs"/>
                        </a:rPr>
                        <a:t>Common Modes of Transmission</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Cycle A: vehicle (food, water), fomites, self-inoculation</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Cycle A: vehicle (soil), fecal</a:t>
                      </a:r>
                      <a:r>
                        <a:rPr lang="en-IN" sz="1300" b="0" i="0" u="none" strike="noStrike" kern="1200" baseline="0" dirty="0">
                          <a:solidFill>
                            <a:schemeClr val="dk1"/>
                          </a:solidFill>
                          <a:latin typeface="+mn-lt"/>
                          <a:ea typeface="+mn-ea"/>
                          <a:cs typeface="+mn-cs"/>
                        </a:rPr>
                        <a:t>-</a:t>
                      </a:r>
                      <a:r>
                        <a:rPr lang="en-US" sz="1300" b="0" i="0" u="none" strike="noStrike" kern="1200" baseline="0" dirty="0">
                          <a:solidFill>
                            <a:schemeClr val="dk1"/>
                          </a:solidFill>
                          <a:latin typeface="+mn-lt"/>
                          <a:ea typeface="+mn-ea"/>
                          <a:cs typeface="+mn-cs"/>
                        </a:rPr>
                        <a:t>oral</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Cycle C: vehicle (seafood)</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Cycle C: vehicle (ingesting insects), fecal</a:t>
                      </a:r>
                      <a:r>
                        <a:rPr lang="en-IN" sz="1300" b="0" i="0" u="none" strike="noStrike" kern="1200" baseline="0" dirty="0">
                          <a:solidFill>
                            <a:schemeClr val="dk1"/>
                          </a:solidFill>
                          <a:latin typeface="+mn-lt"/>
                          <a:ea typeface="+mn-ea"/>
                          <a:cs typeface="+mn-cs"/>
                        </a:rPr>
                        <a:t>-</a:t>
                      </a:r>
                      <a:r>
                        <a:rPr lang="en-US" sz="1300" b="0" i="0" u="none" strike="noStrike" kern="1200" baseline="0" dirty="0">
                          <a:solidFill>
                            <a:schemeClr val="dk1"/>
                          </a:solidFill>
                          <a:latin typeface="+mn-lt"/>
                          <a:ea typeface="+mn-ea"/>
                          <a:cs typeface="+mn-cs"/>
                        </a:rPr>
                        <a:t>oral</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441344">
                <a:tc>
                  <a:txBody>
                    <a:bodyPr/>
                    <a:lstStyle/>
                    <a:p>
                      <a:pPr>
                        <a:lnSpc>
                          <a:spcPts val="1400"/>
                        </a:lnSpc>
                      </a:pPr>
                      <a:r>
                        <a:rPr lang="en-US" sz="1300" b="1" i="0" u="none" strike="noStrike" kern="1200" baseline="0" dirty="0">
                          <a:solidFill>
                            <a:schemeClr val="dk1"/>
                          </a:solidFill>
                          <a:latin typeface="+mn-lt"/>
                          <a:ea typeface="+mn-ea"/>
                          <a:cs typeface="+mn-cs"/>
                        </a:rPr>
                        <a:t>Virulence Factors</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N/A</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Burrowing and invasiveness</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Vitamin B</a:t>
                      </a:r>
                      <a:r>
                        <a:rPr lang="en-US" sz="1300" b="0" i="0" u="none" strike="noStrike" kern="1200" baseline="-25000" dirty="0">
                          <a:solidFill>
                            <a:schemeClr val="dk1"/>
                          </a:solidFill>
                          <a:latin typeface="+mn-lt"/>
                          <a:ea typeface="+mn-ea"/>
                          <a:cs typeface="+mn-cs"/>
                        </a:rPr>
                        <a:t>12</a:t>
                      </a:r>
                      <a:r>
                        <a:rPr lang="en-US" sz="1300" b="0" i="0" u="none" strike="noStrike" kern="1200" baseline="0" dirty="0">
                          <a:solidFill>
                            <a:schemeClr val="dk1"/>
                          </a:solidFill>
                          <a:latin typeface="+mn-lt"/>
                          <a:ea typeface="+mn-ea"/>
                          <a:cs typeface="+mn-cs"/>
                        </a:rPr>
                        <a:t> usage</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N/A</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624200">
                <a:tc>
                  <a:txBody>
                    <a:bodyPr/>
                    <a:lstStyle/>
                    <a:p>
                      <a:pPr>
                        <a:lnSpc>
                          <a:spcPts val="1400"/>
                        </a:lnSpc>
                      </a:pPr>
                      <a:r>
                        <a:rPr lang="en-US" sz="1300" b="1" i="0" u="none" strike="noStrike" kern="1200" baseline="0" dirty="0">
                          <a:solidFill>
                            <a:schemeClr val="dk1"/>
                          </a:solidFill>
                          <a:latin typeface="+mn-lt"/>
                          <a:ea typeface="+mn-ea"/>
                          <a:cs typeface="+mn-cs"/>
                        </a:rPr>
                        <a:t>Culture/ Diagnosis</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Adhesive tape + microscopy</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Blood count, serology, egg or worm detection</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Blood count, serology, egg or worm detection</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Blood count, serology, egg or worm detection </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441344">
                <a:tc>
                  <a:txBody>
                    <a:bodyPr/>
                    <a:lstStyle/>
                    <a:p>
                      <a:pPr>
                        <a:lnSpc>
                          <a:spcPts val="1400"/>
                        </a:lnSpc>
                      </a:pPr>
                      <a:r>
                        <a:rPr lang="en-US" sz="1300" b="1" i="0" u="none" strike="noStrike" kern="1200" baseline="0" dirty="0">
                          <a:solidFill>
                            <a:schemeClr val="dk1"/>
                          </a:solidFill>
                          <a:latin typeface="+mn-lt"/>
                          <a:ea typeface="+mn-ea"/>
                          <a:cs typeface="+mn-cs"/>
                        </a:rPr>
                        <a:t>Prevention</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Hygiene</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Hygiene, sanitation</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Cook meat</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Hygienic environment</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441344">
                <a:tc>
                  <a:txBody>
                    <a:bodyPr/>
                    <a:lstStyle/>
                    <a:p>
                      <a:pPr>
                        <a:lnSpc>
                          <a:spcPts val="1400"/>
                        </a:lnSpc>
                      </a:pPr>
                      <a:r>
                        <a:rPr lang="en-US" sz="1300" b="1" i="0" u="none" strike="noStrike" kern="1200" baseline="0" dirty="0">
                          <a:solidFill>
                            <a:schemeClr val="dk1"/>
                          </a:solidFill>
                          <a:latin typeface="+mn-lt"/>
                          <a:ea typeface="+mn-ea"/>
                          <a:cs typeface="+mn-cs"/>
                        </a:rPr>
                        <a:t>Treatment</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Mebendazole, piperazine</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Mebendazole</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Praziquantel</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Praziquantel</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613360">
                <a:tc>
                  <a:txBody>
                    <a:bodyPr/>
                    <a:lstStyle/>
                    <a:p>
                      <a:pPr>
                        <a:lnSpc>
                          <a:spcPts val="1400"/>
                        </a:lnSpc>
                      </a:pPr>
                      <a:r>
                        <a:rPr lang="en-US" sz="1300" b="1" i="0" u="none" strike="noStrike" kern="1200" baseline="0" dirty="0">
                          <a:solidFill>
                            <a:schemeClr val="dk1"/>
                          </a:solidFill>
                          <a:latin typeface="+mn-lt"/>
                          <a:ea typeface="+mn-ea"/>
                          <a:cs typeface="+mn-cs"/>
                        </a:rPr>
                        <a:t>Distinctive Features</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Common in the United States</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Humans sole host </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Largest human tapeworm (up to 30 feet long); anemia</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ts val="1400"/>
                        </a:lnSpc>
                      </a:pPr>
                      <a:r>
                        <a:rPr lang="en-US" sz="1300" b="0" i="0" u="none" strike="noStrike" kern="1200" baseline="0" dirty="0">
                          <a:solidFill>
                            <a:schemeClr val="dk1"/>
                          </a:solidFill>
                          <a:latin typeface="+mn-lt"/>
                          <a:ea typeface="+mn-ea"/>
                          <a:cs typeface="+mn-cs"/>
                        </a:rPr>
                        <a:t>Most common tapeworm infection</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1645456">
                <a:tc>
                  <a:txBody>
                    <a:bodyPr/>
                    <a:lstStyle/>
                    <a:p>
                      <a:pPr>
                        <a:lnSpc>
                          <a:spcPts val="1400"/>
                        </a:lnSpc>
                      </a:pPr>
                      <a:r>
                        <a:rPr lang="en-US" sz="1300" b="1" i="0" u="none" strike="noStrike" kern="1200" baseline="0" dirty="0">
                          <a:solidFill>
                            <a:schemeClr val="dk1"/>
                          </a:solidFill>
                          <a:latin typeface="+mn-lt"/>
                          <a:ea typeface="+mn-ea"/>
                          <a:cs typeface="+mn-cs"/>
                        </a:rPr>
                        <a:t>Epidemiological Features</a:t>
                      </a:r>
                      <a:endParaRPr lang="en-US" sz="13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United States: up to 40 million cases per year	</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United States: prevalence approx. 0.1%; internationally: prevalence as high as 80% in Southeast Asia, Africa, the Caribbean, and Central and South America</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Estimated 20 million infections worldwide</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ts val="1400"/>
                        </a:lnSpc>
                      </a:pPr>
                      <a:r>
                        <a:rPr lang="en-US" sz="1300" b="0" i="0" u="none" strike="noStrike" kern="1200" baseline="0" dirty="0">
                          <a:solidFill>
                            <a:schemeClr val="dk1"/>
                          </a:solidFill>
                          <a:latin typeface="+mn-lt"/>
                          <a:ea typeface="+mn-ea"/>
                          <a:cs typeface="+mn-cs"/>
                        </a:rPr>
                        <a:t>United States: prevalence approximately 0.4%; internationally: the single most prevalent tapeworm infection</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743109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pPr>
              <a:defRPr/>
            </a:pPr>
            <a:r>
              <a:rPr lang="en-US" altLang="en-US" i="1" dirty="0">
                <a:ea typeface="+mn-ea"/>
                <a:cs typeface="Arial" panose="020B0604020202020204" pitchFamily="34" charset="0"/>
              </a:rPr>
              <a:t>Ascaris lumbricoides</a:t>
            </a:r>
          </a:p>
        </p:txBody>
      </p:sp>
      <p:sp>
        <p:nvSpPr>
          <p:cNvPr id="2" name="Content Placeholder 2"/>
          <p:cNvSpPr>
            <a:spLocks noGrp="1"/>
          </p:cNvSpPr>
          <p:nvPr>
            <p:ph sz="quarter" idx="11"/>
          </p:nvPr>
        </p:nvSpPr>
        <p:spPr>
          <a:xfrm>
            <a:off x="342899" y="1276709"/>
            <a:ext cx="4521669" cy="5276491"/>
          </a:xfrm>
        </p:spPr>
        <p:txBody>
          <a:bodyPr>
            <a:noAutofit/>
          </a:bodyPr>
          <a:lstStyle/>
          <a:p>
            <a:pPr eaLnBrk="1" hangingPunct="1">
              <a:defRPr/>
            </a:pPr>
            <a:r>
              <a:rPr lang="en-US" sz="2200" dirty="0">
                <a:ea typeface="ＭＳ Ｐゴシック" charset="0"/>
              </a:rPr>
              <a:t>Giant intestinal roundworm</a:t>
            </a:r>
          </a:p>
          <a:p>
            <a:pPr marL="457200" indent="-457200">
              <a:lnSpc>
                <a:spcPct val="110000"/>
              </a:lnSpc>
              <a:buFont typeface="Arial" panose="020B0604020202020204" pitchFamily="34" charset="0"/>
              <a:buChar char="•"/>
              <a:defRPr/>
            </a:pPr>
            <a:r>
              <a:rPr lang="en-US" sz="2200" dirty="0">
                <a:ea typeface="ＭＳ Ｐゴシック" charset="0"/>
              </a:rPr>
              <a:t>Larval and adult stages in humans, embryonic eggs expelled in feces</a:t>
            </a:r>
          </a:p>
          <a:p>
            <a:pPr marL="457200" indent="-457200">
              <a:lnSpc>
                <a:spcPct val="110000"/>
              </a:lnSpc>
              <a:buFont typeface="Arial" panose="020B0604020202020204" pitchFamily="34" charset="0"/>
              <a:buChar char="•"/>
              <a:defRPr/>
            </a:pPr>
            <a:r>
              <a:rPr lang="en-US" sz="2200" dirty="0">
                <a:ea typeface="ＭＳ Ｐゴシック" charset="0"/>
              </a:rPr>
              <a:t>Penetrate intestinal wall and enter lymphatic and circulatory systems</a:t>
            </a:r>
          </a:p>
          <a:p>
            <a:pPr marL="457200" indent="-457200">
              <a:lnSpc>
                <a:spcPct val="110000"/>
              </a:lnSpc>
              <a:buFont typeface="Arial" panose="020B0604020202020204" pitchFamily="34" charset="0"/>
              <a:buChar char="•"/>
              <a:defRPr/>
            </a:pPr>
            <a:r>
              <a:rPr lang="en-US" sz="2200" dirty="0">
                <a:ea typeface="ＭＳ Ｐゴシック" charset="0"/>
              </a:rPr>
              <a:t>Swept into the heart and arrive at capillaries in the lungs</a:t>
            </a:r>
          </a:p>
          <a:p>
            <a:pPr marL="457200" indent="-457200">
              <a:lnSpc>
                <a:spcPct val="110000"/>
              </a:lnSpc>
              <a:buFont typeface="Arial" panose="020B0604020202020204" pitchFamily="34" charset="0"/>
              <a:buChar char="•"/>
              <a:defRPr/>
            </a:pPr>
            <a:r>
              <a:rPr lang="en-US" sz="2200" dirty="0">
                <a:ea typeface="ＭＳ Ｐゴシック" charset="0"/>
              </a:rPr>
              <a:t>Migrate up the respiratory tree to the glottis</a:t>
            </a:r>
          </a:p>
          <a:p>
            <a:pPr marL="457200" indent="-457200">
              <a:lnSpc>
                <a:spcPct val="110000"/>
              </a:lnSpc>
              <a:buFont typeface="Arial" panose="020B0604020202020204" pitchFamily="34" charset="0"/>
              <a:buChar char="•"/>
              <a:defRPr/>
            </a:pPr>
            <a:r>
              <a:rPr lang="en-US" sz="2200" dirty="0">
                <a:ea typeface="ＭＳ Ｐゴシック" charset="0"/>
              </a:rPr>
              <a:t>Worms are swallowed and return to the small intestine</a:t>
            </a:r>
          </a:p>
        </p:txBody>
      </p:sp>
      <p:pic>
        <p:nvPicPr>
          <p:cNvPr id="12" name="Content Placeholder 11" descr="Photo of a mass of Ascaris lumbricoides worms.">
            <a:extLst>
              <a:ext uri="{FF2B5EF4-FFF2-40B4-BE49-F238E27FC236}">
                <a16:creationId xmlns:a16="http://schemas.microsoft.com/office/drawing/2014/main" id="{9C6832C1-4ECF-4BBB-A54B-2046C68DCFF6}"/>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8132" b="4552"/>
          <a:stretch/>
        </p:blipFill>
        <p:spPr>
          <a:xfrm>
            <a:off x="4864569" y="1926169"/>
            <a:ext cx="3936531" cy="3005661"/>
          </a:xfrm>
        </p:spPr>
      </p:pic>
      <p:sp>
        <p:nvSpPr>
          <p:cNvPr id="10" name="Text Placeholder 9">
            <a:extLst>
              <a:ext uri="{FF2B5EF4-FFF2-40B4-BE49-F238E27FC236}">
                <a16:creationId xmlns:a16="http://schemas.microsoft.com/office/drawing/2014/main" id="{38087321-69D4-4CF7-8E62-B77DA63CAF6B}"/>
              </a:ext>
            </a:extLst>
          </p:cNvPr>
          <p:cNvSpPr>
            <a:spLocks noGrp="1"/>
          </p:cNvSpPr>
          <p:nvPr>
            <p:ph type="body" sz="quarter" idx="30"/>
          </p:nvPr>
        </p:nvSpPr>
        <p:spPr/>
        <p:txBody>
          <a:bodyPr/>
          <a:lstStyle/>
          <a:p>
            <a:r>
              <a:rPr lang="en-US" i="1" dirty="0"/>
              <a:t>Source: Centers for Disease Control/James </a:t>
            </a:r>
            <a:r>
              <a:rPr lang="en-US" i="1" dirty="0" err="1"/>
              <a:t>Gatheny</a:t>
            </a:r>
            <a:r>
              <a:rPr lang="en-US" i="1" dirty="0"/>
              <a:t> </a:t>
            </a:r>
            <a:endParaRPr lang="en-IN" dirty="0"/>
          </a:p>
        </p:txBody>
      </p:sp>
    </p:spTree>
    <p:extLst>
      <p:ext uri="{BB962C8B-B14F-4D97-AF65-F5344CB8AC3E}">
        <p14:creationId xmlns:p14="http://schemas.microsoft.com/office/powerpoint/2010/main" val="16854706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pPr>
              <a:defRPr/>
            </a:pPr>
            <a:r>
              <a:rPr lang="en-US" altLang="en-US" i="1" dirty="0">
                <a:ea typeface="+mn-ea"/>
                <a:cs typeface="Arial" panose="020B0604020202020204" pitchFamily="34" charset="0"/>
              </a:rPr>
              <a:t>Taenia </a:t>
            </a:r>
            <a:r>
              <a:rPr lang="en-US" altLang="en-US" i="1" dirty="0" err="1">
                <a:ea typeface="+mn-ea"/>
                <a:cs typeface="Arial" panose="020B0604020202020204" pitchFamily="34" charset="0"/>
              </a:rPr>
              <a:t>solium</a:t>
            </a:r>
            <a:endParaRPr lang="en-US" altLang="en-US" i="1" dirty="0">
              <a:ea typeface="+mn-ea"/>
              <a:cs typeface="Arial" panose="020B0604020202020204" pitchFamily="34" charset="0"/>
            </a:endParaRPr>
          </a:p>
        </p:txBody>
      </p:sp>
      <p:sp>
        <p:nvSpPr>
          <p:cNvPr id="2" name="Content Placeholder 2"/>
          <p:cNvSpPr>
            <a:spLocks noGrp="1"/>
          </p:cNvSpPr>
          <p:nvPr>
            <p:ph sz="quarter" idx="11"/>
          </p:nvPr>
        </p:nvSpPr>
        <p:spPr/>
        <p:txBody>
          <a:bodyPr>
            <a:normAutofit/>
          </a:bodyPr>
          <a:lstStyle/>
          <a:p>
            <a:pPr eaLnBrk="1" hangingPunct="1">
              <a:defRPr/>
            </a:pPr>
            <a:r>
              <a:rPr lang="en-US" dirty="0">
                <a:ea typeface="ＭＳ Ｐゴシック" charset="0"/>
              </a:rPr>
              <a:t>Tapeworm:</a:t>
            </a:r>
          </a:p>
          <a:p>
            <a:pPr marL="342900" indent="-342900">
              <a:buFont typeface="Arial" panose="020B0604020202020204" pitchFamily="34" charset="0"/>
              <a:buChar char="•"/>
              <a:defRPr/>
            </a:pPr>
            <a:r>
              <a:rPr lang="en-US" dirty="0">
                <a:ea typeface="ＭＳ Ｐゴシック" charset="0"/>
              </a:rPr>
              <a:t>Adult worms are up to 5 meters long</a:t>
            </a:r>
          </a:p>
          <a:p>
            <a:pPr marL="342900" indent="-342900">
              <a:buFont typeface="Arial" panose="020B0604020202020204" pitchFamily="34" charset="0"/>
              <a:buChar char="•"/>
              <a:defRPr/>
            </a:pPr>
            <a:r>
              <a:rPr lang="en-US" dirty="0">
                <a:ea typeface="ＭＳ Ｐゴシック" charset="0"/>
              </a:rPr>
              <a:t>Distributed worldwide, but concentrated in areas where humans live in close proximity with pigs or eat undercooked pork</a:t>
            </a:r>
          </a:p>
          <a:p>
            <a:pPr marL="342900" indent="-342900">
              <a:buFont typeface="Arial" panose="020B0604020202020204" pitchFamily="34" charset="0"/>
              <a:buChar char="•"/>
              <a:defRPr/>
            </a:pPr>
            <a:r>
              <a:rPr lang="en-US" dirty="0">
                <a:ea typeface="ＭＳ Ｐゴシック" charset="0"/>
              </a:rPr>
              <a:t>Life Cycle C</a:t>
            </a:r>
          </a:p>
          <a:p>
            <a:pPr marL="342900" indent="-342900">
              <a:buFont typeface="Arial" panose="020B0604020202020204" pitchFamily="34" charset="0"/>
              <a:buChar char="•"/>
              <a:defRPr/>
            </a:pPr>
            <a:r>
              <a:rPr lang="en-US" dirty="0">
                <a:ea typeface="ＭＳ Ｐゴシック" charset="0"/>
              </a:rPr>
              <a:t>Cysticercosis occurs when humans ingest tapeworm eggs rather than infected meat</a:t>
            </a:r>
          </a:p>
        </p:txBody>
      </p:sp>
      <p:pic>
        <p:nvPicPr>
          <p:cNvPr id="21" name="Content Placeholder 20" descr="Tapeworm scolex showing sucker and hooklets.&#10;Photo of adult Taenia saginata, 5 meters in length.">
            <a:extLst>
              <a:ext uri="{FF2B5EF4-FFF2-40B4-BE49-F238E27FC236}">
                <a16:creationId xmlns:a16="http://schemas.microsoft.com/office/drawing/2014/main" id="{BAAF4691-8FD5-4CC7-898C-5A6D86429DF8}"/>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3090" b="3198"/>
          <a:stretch/>
        </p:blipFill>
        <p:spPr>
          <a:xfrm>
            <a:off x="6300192" y="696095"/>
            <a:ext cx="2743199" cy="5465809"/>
          </a:xfrm>
        </p:spPr>
      </p:pic>
      <p:sp>
        <p:nvSpPr>
          <p:cNvPr id="19" name="Text Placeholder 18">
            <a:extLst>
              <a:ext uri="{FF2B5EF4-FFF2-40B4-BE49-F238E27FC236}">
                <a16:creationId xmlns:a16="http://schemas.microsoft.com/office/drawing/2014/main" id="{1A5EAE73-0463-408C-8AE5-73DA369363DE}"/>
              </a:ext>
            </a:extLst>
          </p:cNvPr>
          <p:cNvSpPr>
            <a:spLocks noGrp="1"/>
          </p:cNvSpPr>
          <p:nvPr>
            <p:ph type="body" sz="quarter" idx="30"/>
          </p:nvPr>
        </p:nvSpPr>
        <p:spPr/>
        <p:txBody>
          <a:bodyPr/>
          <a:lstStyle/>
          <a:p>
            <a:r>
              <a:rPr lang="it-IT" i="1" dirty="0"/>
              <a:t>(a) Cultura Creative/Alamy; (b) Dr. Dickson D. Despommier </a:t>
            </a:r>
            <a:endParaRPr lang="en-IN" dirty="0"/>
          </a:p>
        </p:txBody>
      </p:sp>
    </p:spTree>
    <p:extLst>
      <p:ext uri="{BB962C8B-B14F-4D97-AF65-F5344CB8AC3E}">
        <p14:creationId xmlns:p14="http://schemas.microsoft.com/office/powerpoint/2010/main" val="15739464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defRPr/>
            </a:pPr>
            <a:r>
              <a:rPr lang="en-US" dirty="0">
                <a:ea typeface="+mn-ea"/>
                <a:cs typeface="Arial" panose="020B0604020202020204" pitchFamily="34" charset="0"/>
              </a:rPr>
              <a:t>Cysticercosis</a:t>
            </a:r>
          </a:p>
        </p:txBody>
      </p:sp>
      <p:graphicFrame>
        <p:nvGraphicFramePr>
          <p:cNvPr id="12" name="Table Placeholder 6"/>
          <p:cNvGraphicFramePr>
            <a:graphicFrameLocks noGrp="1"/>
          </p:cNvGraphicFramePr>
          <p:nvPr>
            <p:ph sz="quarter" idx="11"/>
            <p:extLst>
              <p:ext uri="{D42A27DB-BD31-4B8C-83A1-F6EECF244321}">
                <p14:modId xmlns:p14="http://schemas.microsoft.com/office/powerpoint/2010/main" val="937116973"/>
              </p:ext>
            </p:extLst>
          </p:nvPr>
        </p:nvGraphicFramePr>
        <p:xfrm>
          <a:off x="342900" y="1276350"/>
          <a:ext cx="5237212" cy="4969593"/>
        </p:xfrm>
        <a:graphic>
          <a:graphicData uri="http://schemas.openxmlformats.org/drawingml/2006/table">
            <a:tbl>
              <a:tblPr firstRow="1" bandRow="1">
                <a:tableStyleId>{2D5ABB26-0587-4C30-8999-92F81FD0307C}</a:tableStyleId>
              </a:tblPr>
              <a:tblGrid>
                <a:gridCol w="1924844">
                  <a:extLst>
                    <a:ext uri="{9D8B030D-6E8A-4147-A177-3AD203B41FA5}">
                      <a16:colId xmlns:a16="http://schemas.microsoft.com/office/drawing/2014/main" val="20000"/>
                    </a:ext>
                  </a:extLst>
                </a:gridCol>
                <a:gridCol w="3312368">
                  <a:extLst>
                    <a:ext uri="{9D8B030D-6E8A-4147-A177-3AD203B41FA5}">
                      <a16:colId xmlns:a16="http://schemas.microsoft.com/office/drawing/2014/main" val="20001"/>
                    </a:ext>
                  </a:extLst>
                </a:gridCol>
              </a:tblGrid>
              <a:tr h="552700">
                <a:tc>
                  <a:txBody>
                    <a:bodyPr/>
                    <a:lstStyle/>
                    <a:p>
                      <a:r>
                        <a:rPr lang="en-US" sz="1400" u="none" strike="noStrike" kern="1200" baseline="0" dirty="0"/>
                        <a:t>Causative Organism</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i="1" u="none" strike="noStrike" kern="1200" baseline="0" dirty="0"/>
                        <a:t>Taenia solium </a:t>
                      </a:r>
                      <a:r>
                        <a:rPr lang="en-US" sz="1400" u="none" strike="noStrike" kern="1200" baseline="0" dirty="0"/>
                        <a:t>(pork tapeworm)</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549644">
                <a:tc>
                  <a:txBody>
                    <a:bodyPr/>
                    <a:lstStyle/>
                    <a:p>
                      <a:r>
                        <a:rPr lang="en-US" sz="1400" u="none" strike="noStrike" kern="1200" baseline="0" dirty="0"/>
                        <a:t>Common Modes of Transmission</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Cycle C: vehicle (pork), fecal-oral</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0564">
                <a:tc>
                  <a:txBody>
                    <a:bodyPr/>
                    <a:lstStyle/>
                    <a:p>
                      <a:r>
                        <a:rPr lang="en-US" sz="1400" u="none" strike="noStrike" kern="1200" baseline="0" dirty="0"/>
                        <a:t>Virulence Factors</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N/A</a:t>
                      </a: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617373">
                <a:tc>
                  <a:txBody>
                    <a:bodyPr/>
                    <a:lstStyle/>
                    <a:p>
                      <a:r>
                        <a:rPr lang="en-US" sz="1400" u="none" strike="noStrike" kern="1200" baseline="0" dirty="0"/>
                        <a:t>Culture/ Diagnosis</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Blood count, serology, egg, or worm detection</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95920">
                <a:tc>
                  <a:txBody>
                    <a:bodyPr/>
                    <a:lstStyle/>
                    <a:p>
                      <a:r>
                        <a:rPr lang="en-US" sz="1400" u="none" strike="noStrike" kern="1200" baseline="0" dirty="0"/>
                        <a:t>Prevention</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u="none" strike="noStrike" kern="1200" baseline="0" dirty="0"/>
                        <a:t>Cook meat, avoid pig feces</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395920">
                <a:tc>
                  <a:txBody>
                    <a:bodyPr/>
                    <a:lstStyle/>
                    <a:p>
                      <a:r>
                        <a:rPr lang="en-US" sz="1400" u="none" strike="noStrike" kern="1200" baseline="0" dirty="0"/>
                        <a:t>Treatment</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Praziquantel</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1178359">
                <a:tc>
                  <a:txBody>
                    <a:bodyPr/>
                    <a:lstStyle/>
                    <a:p>
                      <a:r>
                        <a:rPr lang="en-US" sz="1400" u="none" strike="noStrike" kern="1200" baseline="0" dirty="0"/>
                        <a:t>Distinctive Features</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u="none" strike="noStrike" kern="1200" baseline="0" dirty="0"/>
                        <a:t>Ingesting larvae embedded in pork leads to intestinal tapeworms: ingesting eggs (fecal-oral route) causes cysticercosis, larval cysts embedded in tissue of new host 	</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949113">
                <a:tc>
                  <a:txBody>
                    <a:bodyPr/>
                    <a:lstStyle/>
                    <a:p>
                      <a:r>
                        <a:rPr lang="en-US" sz="1400" u="none" strike="noStrike" kern="1200" baseline="0" dirty="0"/>
                        <a:t>Epidemiological Features </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u="none" strike="noStrike" kern="1200" baseline="0" dirty="0"/>
                        <a:t>United States: considered a </a:t>
                      </a:r>
                      <a:r>
                        <a:rPr lang="en-US" sz="1400" b="1" u="none" strike="noStrike" kern="1200" baseline="0" dirty="0"/>
                        <a:t>neglected parasitic infection</a:t>
                      </a:r>
                      <a:r>
                        <a:rPr lang="en-US" sz="1400" u="none" strike="noStrike" kern="1200" baseline="0" dirty="0"/>
                        <a:t>, common cause of seizures; internationally: very common in Latin America and Asia </a:t>
                      </a:r>
                      <a:endParaRPr lang="en-US" sz="1400" b="0" i="0" u="none" strike="noStrike" kern="1200" baseline="0" dirty="0">
                        <a:solidFill>
                          <a:schemeClr val="dk1"/>
                        </a:solidFill>
                        <a:latin typeface="+mn-lt"/>
                        <a:ea typeface="+mn-ea"/>
                        <a:cs typeface="+mn-cs"/>
                      </a:endParaRPr>
                    </a:p>
                  </a:txBody>
                  <a:tcPr marL="122957" marR="12295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bl>
          </a:graphicData>
        </a:graphic>
      </p:graphicFrame>
      <p:pic>
        <p:nvPicPr>
          <p:cNvPr id="16" name="Content Placeholder 15" descr="Photo of cysticerci in the brain caused by Taenia solium.">
            <a:extLst>
              <a:ext uri="{FF2B5EF4-FFF2-40B4-BE49-F238E27FC236}">
                <a16:creationId xmlns:a16="http://schemas.microsoft.com/office/drawing/2014/main" id="{594BE43B-3863-4DCF-83E0-CC095569C776}"/>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6939" b="5323"/>
          <a:stretch/>
        </p:blipFill>
        <p:spPr>
          <a:xfrm>
            <a:off x="5773484" y="1844824"/>
            <a:ext cx="3256714" cy="2196235"/>
          </a:xfrm>
        </p:spPr>
      </p:pic>
      <p:sp>
        <p:nvSpPr>
          <p:cNvPr id="14" name="Text Placeholder 13">
            <a:extLst>
              <a:ext uri="{FF2B5EF4-FFF2-40B4-BE49-F238E27FC236}">
                <a16:creationId xmlns:a16="http://schemas.microsoft.com/office/drawing/2014/main" id="{A96BA8D6-0294-4625-90F0-4B0E99387B65}"/>
              </a:ext>
            </a:extLst>
          </p:cNvPr>
          <p:cNvSpPr>
            <a:spLocks noGrp="1"/>
          </p:cNvSpPr>
          <p:nvPr>
            <p:ph type="body" sz="quarter" idx="30"/>
          </p:nvPr>
        </p:nvSpPr>
        <p:spPr/>
        <p:txBody>
          <a:bodyPr/>
          <a:lstStyle/>
          <a:p>
            <a:r>
              <a:rPr lang="en-US" i="1" dirty="0"/>
              <a:t>PR </a:t>
            </a:r>
            <a:r>
              <a:rPr lang="en-US" i="1" dirty="0" err="1"/>
              <a:t>Bouree</a:t>
            </a:r>
            <a:r>
              <a:rPr lang="en-US" i="1" dirty="0"/>
              <a:t>/age </a:t>
            </a:r>
            <a:r>
              <a:rPr lang="en-US" i="1" dirty="0" err="1"/>
              <a:t>fotostock</a:t>
            </a:r>
            <a:r>
              <a:rPr lang="en-US" i="1" dirty="0"/>
              <a:t>; (INSET) Science Photo Library/Getty Images </a:t>
            </a:r>
            <a:endParaRPr lang="en-IN" dirty="0"/>
          </a:p>
        </p:txBody>
      </p:sp>
    </p:spTree>
    <p:extLst>
      <p:ext uri="{BB962C8B-B14F-4D97-AF65-F5344CB8AC3E}">
        <p14:creationId xmlns:p14="http://schemas.microsoft.com/office/powerpoint/2010/main" val="599753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solidFill>
                  <a:schemeClr val="tx1"/>
                </a:solidFill>
              </a:rPr>
              <a:t>Normal Biota of the Gastrointestinal Tract</a:t>
            </a:r>
          </a:p>
        </p:txBody>
      </p:sp>
      <p:sp>
        <p:nvSpPr>
          <p:cNvPr id="13315" name="Content Placeholder 2"/>
          <p:cNvSpPr>
            <a:spLocks noGrp="1"/>
          </p:cNvSpPr>
          <p:nvPr>
            <p:ph sz="quarter" idx="11"/>
          </p:nvPr>
        </p:nvSpPr>
        <p:spPr/>
        <p:txBody>
          <a:bodyPr/>
          <a:lstStyle/>
          <a:p>
            <a:pPr marL="0" indent="0" eaLnBrk="1" hangingPunct="1">
              <a:buNone/>
            </a:pPr>
            <a:r>
              <a:rPr lang="en-US" altLang="en-US" dirty="0"/>
              <a:t>Functions of normal gut biota:</a:t>
            </a:r>
          </a:p>
          <a:p>
            <a:pPr marL="342900" indent="-342900">
              <a:buFont typeface="Arial" panose="020B0604020202020204" pitchFamily="34" charset="0"/>
              <a:buChar char="•"/>
            </a:pPr>
            <a:r>
              <a:rPr lang="en-US" altLang="en-US" dirty="0"/>
              <a:t>Protective function</a:t>
            </a:r>
          </a:p>
          <a:p>
            <a:pPr marL="342900" indent="-342900">
              <a:buFont typeface="Arial" panose="020B0604020202020204" pitchFamily="34" charset="0"/>
              <a:buChar char="•"/>
            </a:pPr>
            <a:r>
              <a:rPr lang="en-US" altLang="en-US" dirty="0"/>
              <a:t>Teach immune system to react properly to microbial antigens</a:t>
            </a:r>
          </a:p>
          <a:p>
            <a:pPr marL="342900" indent="-342900">
              <a:buFont typeface="Arial" panose="020B0604020202020204" pitchFamily="34" charset="0"/>
              <a:buChar char="•"/>
            </a:pPr>
            <a:r>
              <a:rPr lang="en-US" altLang="en-US" dirty="0"/>
              <a:t>Aid digestion and provide nutrients</a:t>
            </a:r>
          </a:p>
          <a:p>
            <a:pPr marL="342900" indent="-342900">
              <a:buFont typeface="Arial" panose="020B0604020202020204" pitchFamily="34" charset="0"/>
              <a:buChar char="•"/>
            </a:pPr>
            <a:r>
              <a:rPr lang="en-US" altLang="en-US" dirty="0"/>
              <a:t>A diverse gut microbiome is associated with health</a:t>
            </a:r>
          </a:p>
        </p:txBody>
      </p:sp>
    </p:spTree>
    <p:extLst>
      <p:ext uri="{BB962C8B-B14F-4D97-AF65-F5344CB8AC3E}">
        <p14:creationId xmlns:p14="http://schemas.microsoft.com/office/powerpoint/2010/main" val="10183882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defRPr/>
            </a:pPr>
            <a:r>
              <a:rPr lang="en-US" dirty="0">
                <a:ea typeface="+mn-ea"/>
                <a:cs typeface="Arial" panose="020B0604020202020204" pitchFamily="34" charset="0"/>
              </a:rPr>
              <a:t>Intestinal Distress Plus Migratory Symptoms</a:t>
            </a:r>
          </a:p>
        </p:txBody>
      </p:sp>
      <p:graphicFrame>
        <p:nvGraphicFramePr>
          <p:cNvPr id="7" name="Table Placeholder 3"/>
          <p:cNvGraphicFramePr>
            <a:graphicFrameLocks noGrp="1"/>
          </p:cNvGraphicFramePr>
          <p:nvPr>
            <p:ph sz="quarter" idx="11"/>
            <p:extLst>
              <p:ext uri="{D42A27DB-BD31-4B8C-83A1-F6EECF244321}">
                <p14:modId xmlns:p14="http://schemas.microsoft.com/office/powerpoint/2010/main" val="2624464042"/>
              </p:ext>
            </p:extLst>
          </p:nvPr>
        </p:nvGraphicFramePr>
        <p:xfrm>
          <a:off x="342900" y="1052736"/>
          <a:ext cx="8457960" cy="5537063"/>
        </p:xfrm>
        <a:graphic>
          <a:graphicData uri="http://schemas.openxmlformats.org/drawingml/2006/table">
            <a:tbl>
              <a:tblPr firstRow="1" bandRow="1">
                <a:tableStyleId>{2D5ABB26-0587-4C30-8999-92F81FD0307C}</a:tableStyleId>
              </a:tblPr>
              <a:tblGrid>
                <a:gridCol w="1564804">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2212636">
                  <a:extLst>
                    <a:ext uri="{9D8B030D-6E8A-4147-A177-3AD203B41FA5}">
                      <a16:colId xmlns:a16="http://schemas.microsoft.com/office/drawing/2014/main" val="20003"/>
                    </a:ext>
                  </a:extLst>
                </a:gridCol>
              </a:tblGrid>
              <a:tr h="684564">
                <a:tc>
                  <a:txBody>
                    <a:bodyPr/>
                    <a:lstStyle/>
                    <a:p>
                      <a:pPr>
                        <a:lnSpc>
                          <a:spcPct val="100000"/>
                        </a:lnSpc>
                      </a:pPr>
                      <a:r>
                        <a:rPr lang="en-US" sz="1400" u="none" strike="noStrike" kern="1200" baseline="0" dirty="0"/>
                        <a:t>Causative Organisms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i="1" u="none" strike="noStrike" kern="1200" baseline="0" dirty="0"/>
                        <a:t>Toxocara</a:t>
                      </a:r>
                      <a:r>
                        <a:rPr lang="en-US" sz="1400" u="none" strike="noStrike" kern="1200" baseline="0" dirty="0"/>
                        <a:t> species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i="1" u="none" strike="noStrike" kern="1200" baseline="0" dirty="0"/>
                        <a:t>Ascaris lumbricoides </a:t>
                      </a:r>
                      <a:r>
                        <a:rPr lang="en-US" sz="1400" u="none" strike="noStrike" kern="1200" baseline="0" dirty="0"/>
                        <a:t>(intestinal roundworm)</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i="1" u="none" strike="noStrike" kern="1200" baseline="0" dirty="0"/>
                        <a:t>Necator americanus </a:t>
                      </a:r>
                      <a:r>
                        <a:rPr lang="en-US" sz="1400" u="none" strike="noStrike" kern="1200" baseline="0" dirty="0"/>
                        <a:t>and </a:t>
                      </a:r>
                      <a:r>
                        <a:rPr lang="en-US" sz="1400" i="1" u="none" strike="noStrike" kern="1200" baseline="0" dirty="0"/>
                        <a:t>Ancylostoma duodenale </a:t>
                      </a:r>
                      <a:r>
                        <a:rPr lang="en-US" sz="1400" u="none" strike="noStrike" kern="1200" baseline="0" dirty="0"/>
                        <a:t>(hookworms)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684564">
                <a:tc>
                  <a:txBody>
                    <a:bodyPr/>
                    <a:lstStyle/>
                    <a:p>
                      <a:pPr>
                        <a:lnSpc>
                          <a:spcPct val="100000"/>
                        </a:lnSpc>
                      </a:pPr>
                      <a:r>
                        <a:rPr lang="en-US" sz="1400" u="none" strike="noStrike" kern="1200" baseline="0" dirty="0"/>
                        <a:t>Common Modes of Transmission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Cycle A: dog or cat feces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Cycle A: vehicle (soil/fecal</a:t>
                      </a:r>
                      <a:r>
                        <a:rPr lang="en-IN" sz="1400" u="none" strike="noStrike" kern="1200" baseline="0" dirty="0"/>
                        <a:t>-</a:t>
                      </a:r>
                      <a:r>
                        <a:rPr lang="en-US" sz="1400" u="none" strike="noStrike" kern="1200" baseline="0" dirty="0"/>
                        <a:t>oral), fomites, self-inoculation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fr-FR" sz="1400" u="none" strike="noStrike" kern="1200" baseline="0" dirty="0"/>
                        <a:t>Cycle B: vehicle (soil), fomite</a:t>
                      </a:r>
                      <a:endParaRPr lang="fr-FR"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884229">
                <a:tc>
                  <a:txBody>
                    <a:bodyPr/>
                    <a:lstStyle/>
                    <a:p>
                      <a:pPr>
                        <a:lnSpc>
                          <a:spcPct val="100000"/>
                        </a:lnSpc>
                      </a:pPr>
                      <a:r>
                        <a:rPr lang="en-US" sz="1400" u="none" strike="noStrike" kern="1200" baseline="0" dirty="0"/>
                        <a:t>Virulence Factors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b="0" i="0" u="none" strike="noStrike" kern="1200" baseline="0" dirty="0">
                          <a:solidFill>
                            <a:schemeClr val="dk1"/>
                          </a:solidFill>
                          <a:latin typeface="+mn-lt"/>
                          <a:ea typeface="+mn-ea"/>
                          <a:cs typeface="+mn-cs"/>
                        </a:rPr>
                        <a:t>N/A</a:t>
                      </a: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u="none" strike="noStrike" kern="1200" baseline="0" dirty="0"/>
                        <a:t>Induction of hypersensitivity, adult worm migration, abdominal obstruction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u="none" strike="noStrike" kern="1200" baseline="0" dirty="0"/>
                        <a:t>Induction of hypersensitivity, adult worm migration, abdominal obstruction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484900">
                <a:tc>
                  <a:txBody>
                    <a:bodyPr/>
                    <a:lstStyle/>
                    <a:p>
                      <a:pPr>
                        <a:lnSpc>
                          <a:spcPct val="100000"/>
                        </a:lnSpc>
                      </a:pPr>
                      <a:r>
                        <a:rPr lang="en-US" sz="1400" u="none" strike="noStrike" kern="1200" baseline="0" dirty="0"/>
                        <a:t>Culture/ Diagnosis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Blood count, serology, egg or worm detection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Blood count, serology, egg or worm detection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Blood count, serology, egg or worm detection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285235">
                <a:tc>
                  <a:txBody>
                    <a:bodyPr/>
                    <a:lstStyle/>
                    <a:p>
                      <a:pPr>
                        <a:lnSpc>
                          <a:spcPct val="100000"/>
                        </a:lnSpc>
                      </a:pPr>
                      <a:r>
                        <a:rPr lang="en-US" sz="1400" u="none" strike="noStrike" kern="1200" baseline="0" dirty="0"/>
                        <a:t>Prevention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u="none" strike="noStrike" kern="1200" baseline="0" dirty="0"/>
                        <a:t>Hygiene</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u="none" strike="noStrike" kern="1200" baseline="0" dirty="0"/>
                        <a:t>Hygiene</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u="none" strike="noStrike" kern="1200" baseline="0" dirty="0"/>
                        <a:t>Sanitation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285235">
                <a:tc>
                  <a:txBody>
                    <a:bodyPr/>
                    <a:lstStyle/>
                    <a:p>
                      <a:pPr>
                        <a:lnSpc>
                          <a:spcPct val="100000"/>
                        </a:lnSpc>
                      </a:pPr>
                      <a:r>
                        <a:rPr lang="en-US" sz="1400" u="none" strike="noStrike" kern="1200" baseline="0" dirty="0"/>
                        <a:t>Treatment</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Albendazole</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Albendazole</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Albendazole</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484900">
                <a:tc>
                  <a:txBody>
                    <a:bodyPr/>
                    <a:lstStyle/>
                    <a:p>
                      <a:pPr>
                        <a:lnSpc>
                          <a:spcPct val="100000"/>
                        </a:lnSpc>
                      </a:pPr>
                      <a:r>
                        <a:rPr lang="en-US" sz="1400" u="none" strike="noStrike" kern="1200" baseline="0" dirty="0"/>
                        <a:t>Distinctive Features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u="none" strike="noStrike" kern="1200" baseline="0" dirty="0"/>
                        <a:t>Can cause migration symptoms or blindness </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u="none" strike="noStrike" kern="1200" baseline="0" dirty="0"/>
                        <a:t>Most cases mild, unnoticed</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nSpc>
                          <a:spcPct val="100000"/>
                        </a:lnSpc>
                      </a:pPr>
                      <a:r>
                        <a:rPr lang="en-US" sz="1400" u="none" strike="noStrike" kern="1200" baseline="0" dirty="0"/>
                        <a:t>Penetrates skin, serious intestinal symptoms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1483223">
                <a:tc>
                  <a:txBody>
                    <a:bodyPr/>
                    <a:lstStyle/>
                    <a:p>
                      <a:pPr>
                        <a:lnSpc>
                          <a:spcPct val="100000"/>
                        </a:lnSpc>
                      </a:pPr>
                      <a:r>
                        <a:rPr lang="en-US" sz="1400" u="none" strike="noStrike" kern="1200" baseline="0" dirty="0"/>
                        <a:t>Epidemiological Features</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Nearly 100% of newborn puppies in the United States are infected; 14% of people in United States have been infected; considered a </a:t>
                      </a:r>
                      <a:r>
                        <a:rPr lang="en-US" sz="1400" b="1" u="none" strike="noStrike" kern="1200" baseline="0" dirty="0"/>
                        <a:t>neglected parasitic infection</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Internationally: up to 25% prevalence, 80,000 to 100,000 deaths per year</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nSpc>
                          <a:spcPct val="100000"/>
                        </a:lnSpc>
                      </a:pPr>
                      <a:r>
                        <a:rPr lang="en-US" sz="1400" u="none" strike="noStrike" kern="1200" baseline="0" dirty="0"/>
                        <a:t>United States: widespread in Southeast until early 1900s; internationally: 800 million infected</a:t>
                      </a:r>
                      <a:endParaRPr lang="en-US" sz="1400" b="0" i="0" u="none" strike="noStrike" kern="1200" baseline="0" dirty="0">
                        <a:solidFill>
                          <a:schemeClr val="dk1"/>
                        </a:solidFill>
                        <a:latin typeface="+mn-lt"/>
                        <a:ea typeface="+mn-ea"/>
                        <a:cs typeface="+mn-cs"/>
                      </a:endParaRPr>
                    </a:p>
                  </a:txBody>
                  <a:tcPr marL="88036" marR="8803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908838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i="1" dirty="0">
                <a:ea typeface="+mn-ea"/>
                <a:cs typeface="Arial" panose="020B0604020202020204" pitchFamily="34" charset="0"/>
              </a:rPr>
              <a:t>Opsithorcis </a:t>
            </a:r>
            <a:r>
              <a:rPr lang="en-US" i="1" dirty="0" err="1">
                <a:ea typeface="+mn-ea"/>
                <a:cs typeface="Arial" panose="020B0604020202020204" pitchFamily="34" charset="0"/>
              </a:rPr>
              <a:t>sinensis</a:t>
            </a:r>
            <a:r>
              <a:rPr lang="en-US" i="1" dirty="0">
                <a:ea typeface="+mn-ea"/>
                <a:cs typeface="Arial" panose="020B0604020202020204" pitchFamily="34" charset="0"/>
              </a:rPr>
              <a:t> and Clonorchis sinensis</a:t>
            </a:r>
          </a:p>
        </p:txBody>
      </p:sp>
      <p:sp>
        <p:nvSpPr>
          <p:cNvPr id="105474" name="Content Placeholder 2"/>
          <p:cNvSpPr>
            <a:spLocks noGrp="1"/>
          </p:cNvSpPr>
          <p:nvPr>
            <p:ph sz="quarter" idx="11"/>
          </p:nvPr>
        </p:nvSpPr>
        <p:spPr/>
        <p:txBody>
          <a:bodyPr>
            <a:normAutofit/>
          </a:bodyPr>
          <a:lstStyle/>
          <a:p>
            <a:pPr marL="0" indent="0" eaLnBrk="1" hangingPunct="1">
              <a:spcBef>
                <a:spcPts val="600"/>
              </a:spcBef>
              <a:buNone/>
              <a:defRPr/>
            </a:pPr>
            <a:r>
              <a:rPr lang="en-US" dirty="0">
                <a:ea typeface="ＭＳ Ｐゴシック" charset="0"/>
              </a:rPr>
              <a:t>Both known as Chinese liver flukes</a:t>
            </a:r>
          </a:p>
          <a:p>
            <a:pPr marL="0" indent="0">
              <a:spcBef>
                <a:spcPts val="600"/>
              </a:spcBef>
              <a:buNone/>
              <a:defRPr/>
            </a:pPr>
            <a:r>
              <a:rPr lang="en-US" dirty="0">
                <a:ea typeface="ＭＳ Ｐゴシック" charset="0"/>
              </a:rPr>
              <a:t>Life Cycle D</a:t>
            </a:r>
          </a:p>
          <a:p>
            <a:pPr marL="0" indent="0">
              <a:spcBef>
                <a:spcPts val="600"/>
              </a:spcBef>
              <a:buNone/>
              <a:defRPr/>
            </a:pPr>
            <a:r>
              <a:rPr lang="en-US" dirty="0">
                <a:ea typeface="ＭＳ Ｐゴシック" charset="0"/>
              </a:rPr>
              <a:t>Larvae hatch and crawl into the bile duct, shed eggs into the intestinal tract</a:t>
            </a:r>
          </a:p>
          <a:p>
            <a:pPr marL="0" indent="0">
              <a:spcBef>
                <a:spcPts val="600"/>
              </a:spcBef>
              <a:buNone/>
              <a:defRPr/>
            </a:pPr>
            <a:r>
              <a:rPr lang="en-US" dirty="0">
                <a:ea typeface="ＭＳ Ｐゴシック" charset="0"/>
              </a:rPr>
              <a:t>Symptoms:</a:t>
            </a:r>
          </a:p>
          <a:p>
            <a:pPr marL="342900" indent="-342900">
              <a:spcBef>
                <a:spcPts val="600"/>
              </a:spcBef>
              <a:buFont typeface="Arial" panose="020B0604020202020204" pitchFamily="34" charset="0"/>
              <a:buChar char="•"/>
              <a:defRPr/>
            </a:pPr>
            <a:r>
              <a:rPr lang="en-US" dirty="0">
                <a:ea typeface="ＭＳ Ｐゴシック" charset="0"/>
              </a:rPr>
              <a:t>Slow to develop</a:t>
            </a:r>
          </a:p>
          <a:p>
            <a:pPr marL="342900" indent="-342900">
              <a:spcBef>
                <a:spcPts val="600"/>
              </a:spcBef>
              <a:buFont typeface="Arial" panose="020B0604020202020204" pitchFamily="34" charset="0"/>
              <a:buChar char="•"/>
              <a:defRPr/>
            </a:pPr>
            <a:r>
              <a:rPr lang="en-US" dirty="0">
                <a:ea typeface="ＭＳ Ｐゴシック" charset="0"/>
              </a:rPr>
              <a:t>Thickening of the lining of the bile duct, granuloma formation in areas of the liver</a:t>
            </a:r>
          </a:p>
          <a:p>
            <a:pPr marL="342900" indent="-342900">
              <a:spcBef>
                <a:spcPts val="600"/>
              </a:spcBef>
              <a:buFont typeface="Arial" panose="020B0604020202020204" pitchFamily="34" charset="0"/>
              <a:buChar char="•"/>
              <a:defRPr/>
            </a:pPr>
            <a:r>
              <a:rPr lang="en-US" dirty="0">
                <a:ea typeface="ＭＳ Ｐゴシック" charset="0"/>
              </a:rPr>
              <a:t>Bile duct may be blocked</a:t>
            </a:r>
          </a:p>
        </p:txBody>
      </p:sp>
    </p:spTree>
    <p:extLst>
      <p:ext uri="{BB962C8B-B14F-4D97-AF65-F5344CB8AC3E}">
        <p14:creationId xmlns:p14="http://schemas.microsoft.com/office/powerpoint/2010/main" val="3522002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a:defRPr/>
            </a:pPr>
            <a:r>
              <a:rPr lang="en-US" altLang="en-US" i="1" dirty="0">
                <a:ea typeface="+mn-ea"/>
                <a:cs typeface="Arial" panose="020B0604020202020204" pitchFamily="34" charset="0"/>
              </a:rPr>
              <a:t>Fasciola hepatica</a:t>
            </a:r>
          </a:p>
        </p:txBody>
      </p:sp>
      <p:sp>
        <p:nvSpPr>
          <p:cNvPr id="106498" name="Content Placeholder 2"/>
          <p:cNvSpPr>
            <a:spLocks noGrp="1"/>
          </p:cNvSpPr>
          <p:nvPr>
            <p:ph sz="quarter" idx="11"/>
          </p:nvPr>
        </p:nvSpPr>
        <p:spPr/>
        <p:txBody>
          <a:bodyPr>
            <a:noAutofit/>
          </a:bodyPr>
          <a:lstStyle/>
          <a:p>
            <a:pPr marL="0" indent="0" eaLnBrk="1" hangingPunct="1">
              <a:spcBef>
                <a:spcPts val="600"/>
              </a:spcBef>
              <a:buNone/>
              <a:defRPr/>
            </a:pPr>
            <a:r>
              <a:rPr lang="en-US" sz="2200" dirty="0">
                <a:ea typeface="ＭＳ Ｐゴシック" charset="0"/>
              </a:rPr>
              <a:t>Liver fluke common in sheep, cattle, goats, and other mammals</a:t>
            </a:r>
          </a:p>
          <a:p>
            <a:pPr marL="342900" indent="-342900">
              <a:spcBef>
                <a:spcPts val="600"/>
              </a:spcBef>
              <a:buFont typeface="Arial" panose="020B0604020202020204" pitchFamily="34" charset="0"/>
              <a:buChar char="•"/>
              <a:defRPr/>
            </a:pPr>
            <a:r>
              <a:rPr lang="en-US" sz="2200" dirty="0">
                <a:ea typeface="ＭＳ Ｐゴシック" charset="0"/>
              </a:rPr>
              <a:t>Outbreaks associated with eating wild watercress</a:t>
            </a:r>
          </a:p>
          <a:p>
            <a:pPr marL="342900" indent="-342900">
              <a:spcBef>
                <a:spcPts val="600"/>
              </a:spcBef>
              <a:buFont typeface="Arial" panose="020B0604020202020204" pitchFamily="34" charset="0"/>
              <a:buChar char="•"/>
              <a:defRPr/>
            </a:pPr>
            <a:r>
              <a:rPr lang="en-US" sz="2200" dirty="0">
                <a:ea typeface="ＭＳ Ｐゴシック" charset="0"/>
              </a:rPr>
              <a:t>Complex life cycle, mammal is the definitive host</a:t>
            </a:r>
          </a:p>
          <a:p>
            <a:pPr marL="342900" indent="-342900">
              <a:spcBef>
                <a:spcPts val="600"/>
              </a:spcBef>
              <a:buFont typeface="Arial" panose="020B0604020202020204" pitchFamily="34" charset="0"/>
              <a:buChar char="•"/>
              <a:defRPr/>
            </a:pPr>
            <a:r>
              <a:rPr lang="en-US" sz="2200" dirty="0">
                <a:ea typeface="ＭＳ Ｐゴシック" charset="0"/>
              </a:rPr>
              <a:t>Symptoms: vomiting, diarrhea, hepatomegaly, and bile obstruction if infected with a large number of flukes</a:t>
            </a:r>
          </a:p>
        </p:txBody>
      </p:sp>
      <p:pic>
        <p:nvPicPr>
          <p:cNvPr id="11" name="Content Placeholder 10" descr="Magnification of an immature fluke with oral sucker, ovary, testis, and digestive gland identified.">
            <a:extLst>
              <a:ext uri="{FF2B5EF4-FFF2-40B4-BE49-F238E27FC236}">
                <a16:creationId xmlns:a16="http://schemas.microsoft.com/office/drawing/2014/main" id="{E0743EF4-3305-4676-B3B4-FBED47063AB4}"/>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5590" b="3046"/>
          <a:stretch/>
        </p:blipFill>
        <p:spPr>
          <a:xfrm>
            <a:off x="4724402" y="1533832"/>
            <a:ext cx="4229113" cy="4203291"/>
          </a:xfrm>
        </p:spPr>
      </p:pic>
      <p:sp>
        <p:nvSpPr>
          <p:cNvPr id="9" name="Text Placeholder 8">
            <a:extLst>
              <a:ext uri="{FF2B5EF4-FFF2-40B4-BE49-F238E27FC236}">
                <a16:creationId xmlns:a16="http://schemas.microsoft.com/office/drawing/2014/main" id="{910A6561-8735-4110-9728-1AC8D8D3F2B6}"/>
              </a:ext>
            </a:extLst>
          </p:cNvPr>
          <p:cNvSpPr>
            <a:spLocks noGrp="1"/>
          </p:cNvSpPr>
          <p:nvPr>
            <p:ph type="body" sz="quarter" idx="30"/>
          </p:nvPr>
        </p:nvSpPr>
        <p:spPr/>
        <p:txBody>
          <a:bodyPr/>
          <a:lstStyle/>
          <a:p>
            <a:r>
              <a:rPr lang="en-IN" i="1" dirty="0"/>
              <a:t>Science Photo Library/</a:t>
            </a:r>
            <a:r>
              <a:rPr lang="en-IN" i="1" dirty="0" err="1"/>
              <a:t>Alamy</a:t>
            </a:r>
            <a:r>
              <a:rPr lang="en-IN" i="1" dirty="0"/>
              <a:t> </a:t>
            </a:r>
            <a:endParaRPr lang="en-IN" dirty="0"/>
          </a:p>
        </p:txBody>
      </p:sp>
    </p:spTree>
    <p:extLst>
      <p:ext uri="{BB962C8B-B14F-4D97-AF65-F5344CB8AC3E}">
        <p14:creationId xmlns:p14="http://schemas.microsoft.com/office/powerpoint/2010/main" val="19499259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pPr>
              <a:defRPr/>
            </a:pPr>
            <a:r>
              <a:rPr lang="en-US" altLang="en-US" dirty="0">
                <a:ea typeface="+mn-ea"/>
                <a:cs typeface="Arial" panose="020B0604020202020204" pitchFamily="34" charset="0"/>
              </a:rPr>
              <a:t>Liver and Intestinal Disease</a:t>
            </a:r>
          </a:p>
        </p:txBody>
      </p:sp>
      <p:graphicFrame>
        <p:nvGraphicFramePr>
          <p:cNvPr id="8" name="Table Placeholder 2"/>
          <p:cNvGraphicFramePr>
            <a:graphicFrameLocks noGrp="1"/>
          </p:cNvGraphicFramePr>
          <p:nvPr>
            <p:ph type="tbl" sz="quarter" idx="4294967295"/>
            <p:extLst>
              <p:ext uri="{D42A27DB-BD31-4B8C-83A1-F6EECF244321}">
                <p14:modId xmlns:p14="http://schemas.microsoft.com/office/powerpoint/2010/main" val="604555849"/>
              </p:ext>
            </p:extLst>
          </p:nvPr>
        </p:nvGraphicFramePr>
        <p:xfrm>
          <a:off x="291607" y="1623260"/>
          <a:ext cx="8560785" cy="3611479"/>
        </p:xfrm>
        <a:graphic>
          <a:graphicData uri="http://schemas.openxmlformats.org/drawingml/2006/table">
            <a:tbl>
              <a:tblPr firstRow="1" bandRow="1">
                <a:tableStyleId>{2D5ABB26-0587-4C30-8999-92F81FD0307C}</a:tableStyleId>
              </a:tblPr>
              <a:tblGrid>
                <a:gridCol w="2112690">
                  <a:extLst>
                    <a:ext uri="{9D8B030D-6E8A-4147-A177-3AD203B41FA5}">
                      <a16:colId xmlns:a16="http://schemas.microsoft.com/office/drawing/2014/main" val="20000"/>
                    </a:ext>
                  </a:extLst>
                </a:gridCol>
                <a:gridCol w="3150242">
                  <a:extLst>
                    <a:ext uri="{9D8B030D-6E8A-4147-A177-3AD203B41FA5}">
                      <a16:colId xmlns:a16="http://schemas.microsoft.com/office/drawing/2014/main" val="20001"/>
                    </a:ext>
                  </a:extLst>
                </a:gridCol>
                <a:gridCol w="3297853">
                  <a:extLst>
                    <a:ext uri="{9D8B030D-6E8A-4147-A177-3AD203B41FA5}">
                      <a16:colId xmlns:a16="http://schemas.microsoft.com/office/drawing/2014/main" val="20002"/>
                    </a:ext>
                  </a:extLst>
                </a:gridCol>
              </a:tblGrid>
              <a:tr h="495583">
                <a:tc>
                  <a:txBody>
                    <a:bodyPr/>
                    <a:lstStyle/>
                    <a:p>
                      <a:r>
                        <a:rPr lang="en-US" sz="1600" b="1" i="0" u="none" strike="noStrike" kern="1200" baseline="0" dirty="0">
                          <a:solidFill>
                            <a:schemeClr val="dk1"/>
                          </a:solidFill>
                          <a:latin typeface="+mn-lt"/>
                          <a:ea typeface="+mn-ea"/>
                          <a:cs typeface="+mn-cs"/>
                        </a:rPr>
                        <a:t>Causative Organism</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1" u="none" strike="noStrike" kern="1200" baseline="0" dirty="0">
                          <a:solidFill>
                            <a:schemeClr val="dk1"/>
                          </a:solidFill>
                          <a:latin typeface="+mn-lt"/>
                          <a:ea typeface="+mn-ea"/>
                          <a:cs typeface="+mn-cs"/>
                        </a:rPr>
                        <a:t>Opisthorchis sinensis, Clonorchis sinensis</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1" u="none" strike="noStrike" kern="1200" baseline="0" dirty="0">
                          <a:solidFill>
                            <a:schemeClr val="dk1"/>
                          </a:solidFill>
                          <a:latin typeface="+mn-lt"/>
                          <a:ea typeface="+mn-ea"/>
                          <a:cs typeface="+mn-cs"/>
                        </a:rPr>
                        <a:t>Fasciola hepatica</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0"/>
                  </a:ext>
                </a:extLst>
              </a:tr>
              <a:tr h="707976">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Cycle D: vehicle (fish or crustaceans)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Cycle D: vehicle (water and water plants)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1"/>
                  </a:ext>
                </a:extLst>
              </a:tr>
              <a:tr h="495583">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N/A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N/A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2"/>
                  </a:ext>
                </a:extLst>
              </a:tr>
              <a:tr h="495583">
                <a:tc>
                  <a:txBody>
                    <a:bodyPr/>
                    <a:lstStyle/>
                    <a:p>
                      <a:r>
                        <a:rPr lang="en-US" sz="1600" b="1" i="0" u="none" strike="noStrike" kern="1200" baseline="0" dirty="0">
                          <a:solidFill>
                            <a:schemeClr val="dk1"/>
                          </a:solidFill>
                          <a:latin typeface="+mn-lt"/>
                          <a:ea typeface="+mn-ea"/>
                          <a:cs typeface="+mn-cs"/>
                        </a:rPr>
                        <a:t>Culture/ 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Blood count, serology, egg or worm detection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Blood count, serology, egg or worm detection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3"/>
                  </a:ext>
                </a:extLst>
              </a:tr>
              <a:tr h="283190">
                <a:tc>
                  <a:txBody>
                    <a:bodyPr/>
                    <a:lstStyle/>
                    <a:p>
                      <a:r>
                        <a:rPr lang="en-US" sz="1600" b="1" i="0" u="none" strike="noStrike" kern="1200" baseline="0" dirty="0">
                          <a:solidFill>
                            <a:schemeClr val="dk1"/>
                          </a:solidFill>
                          <a:latin typeface="+mn-lt"/>
                          <a:ea typeface="+mn-ea"/>
                          <a:cs typeface="+mn-cs"/>
                        </a:rPr>
                        <a:t>Prevention</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Cook food, sanitation of water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Sanitation of water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4"/>
                  </a:ext>
                </a:extLst>
              </a:tr>
              <a:tr h="283190">
                <a:tc>
                  <a:txBody>
                    <a:bodyPr/>
                    <a:lstStyle/>
                    <a:p>
                      <a:r>
                        <a:rPr lang="en-US" sz="1600" b="1" i="0" u="none" strike="noStrike" kern="1200" baseline="0" dirty="0">
                          <a:solidFill>
                            <a:schemeClr val="dk1"/>
                          </a:solidFill>
                          <a:latin typeface="+mn-lt"/>
                          <a:ea typeface="+mn-ea"/>
                          <a:cs typeface="+mn-cs"/>
                        </a:rPr>
                        <a:t>Treatment</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Praziquantel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600" b="0" i="0" u="none" strike="noStrike" kern="1200" baseline="0" dirty="0">
                          <a:solidFill>
                            <a:schemeClr val="dk1"/>
                          </a:solidFill>
                          <a:latin typeface="+mn-lt"/>
                          <a:ea typeface="+mn-ea"/>
                          <a:cs typeface="+mn-cs"/>
                        </a:rPr>
                        <a:t>Triclabendazole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5"/>
                  </a:ext>
                </a:extLst>
              </a:tr>
              <a:tr h="495583">
                <a:tc>
                  <a:txBody>
                    <a:bodyPr/>
                    <a:lstStyle/>
                    <a:p>
                      <a:r>
                        <a:rPr lang="en-US" sz="1600" b="1" i="0" u="none" strike="noStrike" kern="1200" baseline="0" dirty="0">
                          <a:solidFill>
                            <a:schemeClr val="dk1"/>
                          </a:solidFill>
                          <a:latin typeface="+mn-lt"/>
                          <a:ea typeface="+mn-ea"/>
                          <a:cs typeface="+mn-cs"/>
                        </a:rPr>
                        <a:t>Distinctive Features</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Live in liver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600" b="0" i="0" u="none" strike="noStrike" kern="1200" baseline="0" dirty="0">
                          <a:solidFill>
                            <a:schemeClr val="dk1"/>
                          </a:solidFill>
                          <a:latin typeface="+mn-lt"/>
                          <a:ea typeface="+mn-ea"/>
                          <a:cs typeface="+mn-cs"/>
                        </a:rPr>
                        <a:t>Live in liver and gallbladder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6"/>
                  </a:ext>
                </a:extLst>
              </a:tr>
            </a:tbl>
          </a:graphicData>
        </a:graphic>
      </p:graphicFrame>
      <p:sp>
        <p:nvSpPr>
          <p:cNvPr id="6" name="Content Placeholder 5"/>
          <p:cNvSpPr>
            <a:spLocks noGrp="1"/>
          </p:cNvSpPr>
          <p:nvPr>
            <p:ph sz="quarter" idx="11"/>
          </p:nvPr>
        </p:nvSpPr>
        <p:spPr>
          <a:xfrm>
            <a:off x="342900" y="5569789"/>
            <a:ext cx="8458200" cy="678611"/>
          </a:xfrm>
        </p:spPr>
        <p:txBody>
          <a:bodyPr/>
          <a:lstStyle/>
          <a:p>
            <a:r>
              <a:rPr lang="en-US" sz="1800" dirty="0"/>
              <a:t>United States: most cases imported; internationally: 56 million infected</a:t>
            </a:r>
          </a:p>
          <a:p>
            <a:endParaRPr lang="en-US" sz="1800" dirty="0"/>
          </a:p>
        </p:txBody>
      </p:sp>
    </p:spTree>
    <p:extLst>
      <p:ext uri="{BB962C8B-B14F-4D97-AF65-F5344CB8AC3E}">
        <p14:creationId xmlns:p14="http://schemas.microsoft.com/office/powerpoint/2010/main" val="33160695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ea typeface="+mn-ea"/>
                <a:cs typeface="Arial" panose="020B0604020202020204" pitchFamily="34" charset="0"/>
              </a:rPr>
              <a:t>Muscle and Neurological Symptoms: Trichinosis</a:t>
            </a:r>
          </a:p>
        </p:txBody>
      </p:sp>
      <p:sp>
        <p:nvSpPr>
          <p:cNvPr id="108546" name="Content Placeholder 2"/>
          <p:cNvSpPr>
            <a:spLocks noGrp="1"/>
          </p:cNvSpPr>
          <p:nvPr>
            <p:ph sz="quarter" idx="11"/>
          </p:nvPr>
        </p:nvSpPr>
        <p:spPr>
          <a:xfrm>
            <a:off x="342900" y="1276709"/>
            <a:ext cx="4517132" cy="4971691"/>
          </a:xfrm>
        </p:spPr>
        <p:txBody>
          <a:bodyPr>
            <a:noAutofit/>
          </a:bodyPr>
          <a:lstStyle/>
          <a:p>
            <a:pPr>
              <a:spcBef>
                <a:spcPts val="600"/>
              </a:spcBef>
              <a:spcAft>
                <a:spcPts val="600"/>
              </a:spcAft>
              <a:defRPr/>
            </a:pPr>
            <a:r>
              <a:rPr lang="en-US" sz="2000" dirty="0">
                <a:ea typeface="ＭＳ Ｐゴシック" charset="0"/>
              </a:rPr>
              <a:t>Transmitted by eating pork and sometimes other wildlife containing </a:t>
            </a:r>
            <a:r>
              <a:rPr lang="en-US" sz="2000" i="1" dirty="0">
                <a:ea typeface="ＭＳ Ｐゴシック" charset="0"/>
              </a:rPr>
              <a:t>Trichinella</a:t>
            </a:r>
            <a:r>
              <a:rPr lang="en-US" sz="2000" dirty="0">
                <a:ea typeface="ＭＳ Ｐゴシック" charset="0"/>
              </a:rPr>
              <a:t> cysts</a:t>
            </a:r>
          </a:p>
          <a:p>
            <a:pPr>
              <a:spcBef>
                <a:spcPts val="600"/>
              </a:spcBef>
              <a:spcAft>
                <a:spcPts val="600"/>
              </a:spcAft>
              <a:defRPr/>
            </a:pPr>
            <a:r>
              <a:rPr lang="en-US" sz="2000" dirty="0">
                <a:ea typeface="ＭＳ Ｐゴシック" charset="0"/>
              </a:rPr>
              <a:t>Symptoms range from unnoticeable to life threatening:</a:t>
            </a:r>
          </a:p>
          <a:p>
            <a:pPr lvl="2">
              <a:spcBef>
                <a:spcPts val="600"/>
              </a:spcBef>
              <a:spcAft>
                <a:spcPts val="600"/>
              </a:spcAft>
              <a:defRPr/>
            </a:pPr>
            <a:r>
              <a:rPr lang="en-US" dirty="0">
                <a:ea typeface="ＭＳ Ｐゴシック" charset="0"/>
              </a:rPr>
              <a:t>First phase: diarrhea, nausea, abdominal pains, fever, sweating</a:t>
            </a:r>
          </a:p>
          <a:p>
            <a:pPr lvl="2">
              <a:spcBef>
                <a:spcPts val="600"/>
              </a:spcBef>
              <a:spcAft>
                <a:spcPts val="600"/>
              </a:spcAft>
              <a:defRPr/>
            </a:pPr>
            <a:r>
              <a:rPr lang="en-US" dirty="0">
                <a:ea typeface="ＭＳ Ｐゴシック" charset="0"/>
              </a:rPr>
              <a:t>Second phase: puffiness around the eyes, intense muscle and joint pain, shortness of breath, eosinophilia</a:t>
            </a:r>
          </a:p>
          <a:p>
            <a:pPr>
              <a:spcBef>
                <a:spcPts val="600"/>
              </a:spcBef>
              <a:spcAft>
                <a:spcPts val="600"/>
              </a:spcAft>
              <a:defRPr/>
            </a:pPr>
            <a:r>
              <a:rPr lang="en-US" sz="2000" dirty="0">
                <a:ea typeface="ＭＳ Ｐゴシック" charset="0"/>
              </a:rPr>
              <a:t>Prevention through adequate storage and cooking of pork and wild meats</a:t>
            </a:r>
          </a:p>
        </p:txBody>
      </p:sp>
      <p:pic>
        <p:nvPicPr>
          <p:cNvPr id="18" name="Content Placeholder 17" descr="Photo of Trichinella cysts embedded in pork muscle.">
            <a:extLst>
              <a:ext uri="{FF2B5EF4-FFF2-40B4-BE49-F238E27FC236}">
                <a16:creationId xmlns:a16="http://schemas.microsoft.com/office/drawing/2014/main" id="{6E1D793A-3D40-4378-9DEE-6467CE19BD3C}"/>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8679" b="3479"/>
          <a:stretch/>
        </p:blipFill>
        <p:spPr>
          <a:xfrm>
            <a:off x="4804884" y="1583828"/>
            <a:ext cx="4159604" cy="3036196"/>
          </a:xfrm>
        </p:spPr>
      </p:pic>
      <p:sp>
        <p:nvSpPr>
          <p:cNvPr id="16" name="Text Placeholder 15">
            <a:extLst>
              <a:ext uri="{FF2B5EF4-FFF2-40B4-BE49-F238E27FC236}">
                <a16:creationId xmlns:a16="http://schemas.microsoft.com/office/drawing/2014/main" id="{86FF7DBB-4613-4EBE-9119-992904135FA5}"/>
              </a:ext>
            </a:extLst>
          </p:cNvPr>
          <p:cNvSpPr>
            <a:spLocks noGrp="1"/>
          </p:cNvSpPr>
          <p:nvPr>
            <p:ph type="body" sz="quarter" idx="30"/>
          </p:nvPr>
        </p:nvSpPr>
        <p:spPr/>
        <p:txBody>
          <a:bodyPr/>
          <a:lstStyle/>
          <a:p>
            <a:r>
              <a:rPr lang="en-US" i="1" dirty="0"/>
              <a:t>Ed Reschke/</a:t>
            </a:r>
            <a:r>
              <a:rPr lang="en-US" i="1" dirty="0" err="1"/>
              <a:t>Photolibrary</a:t>
            </a:r>
            <a:r>
              <a:rPr lang="en-US" i="1" dirty="0"/>
              <a:t>/Getty Images </a:t>
            </a:r>
            <a:endParaRPr lang="en-IN" dirty="0"/>
          </a:p>
        </p:txBody>
      </p:sp>
    </p:spTree>
    <p:extLst>
      <p:ext uri="{BB962C8B-B14F-4D97-AF65-F5344CB8AC3E}">
        <p14:creationId xmlns:p14="http://schemas.microsoft.com/office/powerpoint/2010/main" val="17052119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59439"/>
            <a:ext cx="5281895" cy="369332"/>
          </a:xfrm>
        </p:spPr>
        <p:txBody>
          <a:bodyPr wrap="none" lIns="0" tIns="0" rIns="0" bIns="0" rtlCol="0">
            <a:spAutoFit/>
          </a:bodyPr>
          <a:lstStyle/>
          <a:p>
            <a:pPr>
              <a:defRPr/>
            </a:pPr>
            <a:r>
              <a:rPr lang="en-US" dirty="0">
                <a:ea typeface="+mn-ea"/>
                <a:cs typeface="Arial" panose="020B0604020202020204" pitchFamily="34" charset="0"/>
              </a:rPr>
              <a:t>Muscle and Neurological Symptoms</a:t>
            </a:r>
          </a:p>
        </p:txBody>
      </p:sp>
      <p:graphicFrame>
        <p:nvGraphicFramePr>
          <p:cNvPr id="8" name="Table Placeholder 5"/>
          <p:cNvGraphicFramePr>
            <a:graphicFrameLocks noGrp="1"/>
          </p:cNvGraphicFramePr>
          <p:nvPr>
            <p:ph sz="quarter" idx="11"/>
            <p:extLst>
              <p:ext uri="{D42A27DB-BD31-4B8C-83A1-F6EECF244321}">
                <p14:modId xmlns:p14="http://schemas.microsoft.com/office/powerpoint/2010/main" val="299820739"/>
              </p:ext>
            </p:extLst>
          </p:nvPr>
        </p:nvGraphicFramePr>
        <p:xfrm>
          <a:off x="1475656" y="1340768"/>
          <a:ext cx="6192688" cy="4176463"/>
        </p:xfrm>
        <a:graphic>
          <a:graphicData uri="http://schemas.openxmlformats.org/drawingml/2006/table">
            <a:tbl>
              <a:tblPr firstRow="1" bandRow="1">
                <a:tableStyleId>{2D5ABB26-0587-4C30-8999-92F81FD0307C}</a:tableStyleId>
              </a:tblPr>
              <a:tblGrid>
                <a:gridCol w="3076972">
                  <a:extLst>
                    <a:ext uri="{9D8B030D-6E8A-4147-A177-3AD203B41FA5}">
                      <a16:colId xmlns:a16="http://schemas.microsoft.com/office/drawing/2014/main" val="20000"/>
                    </a:ext>
                  </a:extLst>
                </a:gridCol>
                <a:gridCol w="3115716">
                  <a:extLst>
                    <a:ext uri="{9D8B030D-6E8A-4147-A177-3AD203B41FA5}">
                      <a16:colId xmlns:a16="http://schemas.microsoft.com/office/drawing/2014/main" val="20001"/>
                    </a:ext>
                  </a:extLst>
                </a:gridCol>
              </a:tblGrid>
              <a:tr h="377712">
                <a:tc>
                  <a:txBody>
                    <a:bodyPr/>
                    <a:lstStyle/>
                    <a:p>
                      <a:r>
                        <a:rPr lang="en-US" sz="1600" b="1" u="none" strike="noStrike" kern="1200" baseline="0" dirty="0"/>
                        <a:t>Causative Organism</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i="1" u="none" strike="noStrike" kern="1200" baseline="0" dirty="0"/>
                        <a:t>Trichinella</a:t>
                      </a:r>
                      <a:r>
                        <a:rPr lang="en-US" sz="1600" u="none" strike="noStrike" kern="1200" baseline="0" dirty="0"/>
                        <a:t> species</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601913">
                <a:tc>
                  <a:txBody>
                    <a:bodyPr/>
                    <a:lstStyle/>
                    <a:p>
                      <a:r>
                        <a:rPr lang="en-US" sz="1600" b="1" u="none" strike="noStrike" kern="1200" baseline="0" dirty="0"/>
                        <a:t>Common Modes of Transmission</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u="none" strike="noStrike" kern="1200" baseline="0" dirty="0"/>
                        <a:t>Vehicle (food) </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77712">
                <a:tc>
                  <a:txBody>
                    <a:bodyPr/>
                    <a:lstStyle/>
                    <a:p>
                      <a:r>
                        <a:rPr lang="en-US" sz="1600" b="1" u="none" strike="noStrike" kern="1200" baseline="0" dirty="0"/>
                        <a:t>Virulence Factors</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N/A</a:t>
                      </a: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601913">
                <a:tc>
                  <a:txBody>
                    <a:bodyPr/>
                    <a:lstStyle/>
                    <a:p>
                      <a:r>
                        <a:rPr lang="en-US" sz="1600" b="1" u="none" strike="noStrike" kern="1200" baseline="0" dirty="0"/>
                        <a:t>Culture/ Diagnosis</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u="none" strike="noStrike" kern="1200" baseline="0" dirty="0"/>
                        <a:t>Serology combined with clinical picture; muscle biopsy</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77712">
                <a:tc>
                  <a:txBody>
                    <a:bodyPr/>
                    <a:lstStyle/>
                    <a:p>
                      <a:r>
                        <a:rPr lang="en-US" sz="1600" b="1" u="none" strike="noStrike" kern="1200" baseline="0" dirty="0"/>
                        <a:t>Prevention</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Cook meat</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377712">
                <a:tc>
                  <a:txBody>
                    <a:bodyPr/>
                    <a:lstStyle/>
                    <a:p>
                      <a:r>
                        <a:rPr lang="en-US" sz="1600" b="1" u="none" strike="noStrike" kern="1200" baseline="0" dirty="0"/>
                        <a:t>Treatment</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u="none" strike="noStrike" kern="1200" baseline="0" dirty="0"/>
                        <a:t>Mebendazole, steroids</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601913">
                <a:tc>
                  <a:txBody>
                    <a:bodyPr/>
                    <a:lstStyle/>
                    <a:p>
                      <a:r>
                        <a:rPr lang="en-US" sz="1600" b="1" u="none" strike="noStrike" kern="1200" baseline="0" dirty="0"/>
                        <a:t>Distinctive Features</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Brain and heart involvement can be fatal</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8598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1" u="none" strike="noStrike" kern="1200" baseline="0" dirty="0"/>
                        <a:t>Epidemiological Features </a:t>
                      </a:r>
                      <a:endParaRPr lang="en-US" sz="1600" b="1"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u="none" strike="noStrike" kern="1200" baseline="0" dirty="0"/>
                        <a:t>United States: 20 cases per year; internationally: 10,000 cases per year</a:t>
                      </a:r>
                      <a:endParaRPr lang="en-US" sz="1600" b="0" i="0" u="none" strike="noStrike" kern="1200" baseline="0" dirty="0">
                        <a:solidFill>
                          <a:schemeClr val="dk1"/>
                        </a:solidFill>
                        <a:latin typeface="+mn-lt"/>
                        <a:ea typeface="+mn-ea"/>
                        <a:cs typeface="+mn-cs"/>
                      </a:endParaRPr>
                    </a:p>
                  </a:txBody>
                  <a:tcPr marL="127872" marR="12787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8548161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pPr>
              <a:defRPr/>
            </a:pPr>
            <a:r>
              <a:rPr lang="en-US" altLang="en-US" dirty="0">
                <a:solidFill>
                  <a:schemeClr val="tx1"/>
                </a:solidFill>
              </a:rPr>
              <a:t>Liver Disease: Schistosomiasis</a:t>
            </a:r>
          </a:p>
        </p:txBody>
      </p:sp>
      <p:sp>
        <p:nvSpPr>
          <p:cNvPr id="115715" name="Content Placeholder 2"/>
          <p:cNvSpPr>
            <a:spLocks noGrp="1"/>
          </p:cNvSpPr>
          <p:nvPr>
            <p:ph sz="quarter" idx="11"/>
          </p:nvPr>
        </p:nvSpPr>
        <p:spPr/>
        <p:txBody>
          <a:bodyPr/>
          <a:lstStyle/>
          <a:p>
            <a:pPr marL="0" indent="0" eaLnBrk="1" hangingPunct="1">
              <a:spcBef>
                <a:spcPts val="600"/>
              </a:spcBef>
              <a:buNone/>
            </a:pPr>
            <a:r>
              <a:rPr lang="en-US" altLang="en-US" i="1" dirty="0"/>
              <a:t>Schistosoma masoni</a:t>
            </a:r>
            <a:r>
              <a:rPr lang="en-US" altLang="en-US" dirty="0"/>
              <a:t> and </a:t>
            </a:r>
            <a:r>
              <a:rPr lang="en-US" altLang="en-US" i="1" dirty="0"/>
              <a:t>S. japonicum</a:t>
            </a:r>
            <a:r>
              <a:rPr lang="en-US" altLang="en-US" dirty="0"/>
              <a:t>:</a:t>
            </a:r>
          </a:p>
          <a:p>
            <a:pPr marL="342900" indent="-342900">
              <a:spcBef>
                <a:spcPts val="600"/>
              </a:spcBef>
              <a:buFont typeface="Arial" panose="020B0604020202020204" pitchFamily="34" charset="0"/>
              <a:buChar char="•"/>
            </a:pPr>
            <a:r>
              <a:rPr lang="en-US" altLang="en-US" dirty="0"/>
              <a:t>Morphologically and geographically distinct</a:t>
            </a:r>
          </a:p>
          <a:p>
            <a:pPr marL="342900" indent="-342900">
              <a:spcBef>
                <a:spcPts val="600"/>
              </a:spcBef>
              <a:buFont typeface="Arial" panose="020B0604020202020204" pitchFamily="34" charset="0"/>
              <a:buChar char="•"/>
            </a:pPr>
            <a:r>
              <a:rPr lang="en-US" altLang="en-US" dirty="0"/>
              <a:t>Similar life cycles, transmission methods, and disease manifestations</a:t>
            </a:r>
          </a:p>
          <a:p>
            <a:pPr marL="342900" indent="-342900">
              <a:spcBef>
                <a:spcPts val="600"/>
              </a:spcBef>
              <a:buFont typeface="Arial" panose="020B0604020202020204" pitchFamily="34" charset="0"/>
              <a:buChar char="•"/>
            </a:pPr>
            <a:r>
              <a:rPr lang="en-US" altLang="en-US" dirty="0"/>
              <a:t>Can invade intact skin</a:t>
            </a:r>
          </a:p>
        </p:txBody>
      </p:sp>
      <p:pic>
        <p:nvPicPr>
          <p:cNvPr id="10" name="Content Placeholder 9" descr="Stages in the life cycle of Schistosoma.">
            <a:extLst>
              <a:ext uri="{FF2B5EF4-FFF2-40B4-BE49-F238E27FC236}">
                <a16:creationId xmlns:a16="http://schemas.microsoft.com/office/drawing/2014/main" id="{C288B1CD-3D44-4826-A6BC-CBE01C08B45E}"/>
              </a:ext>
            </a:extLst>
          </p:cNvPr>
          <p:cNvPicPr>
            <a:picLocks noGrp="1" noChangeAspect="1"/>
          </p:cNvPicPr>
          <p:nvPr>
            <p:ph sz="quarter" idx="14"/>
          </p:nvPr>
        </p:nvPicPr>
        <p:blipFill rotWithShape="1">
          <a:blip r:embed="rId2" cstate="print">
            <a:extLst>
              <a:ext uri="{28A0092B-C50C-407E-A947-70E740481C1C}">
                <a14:useLocalDpi xmlns:a14="http://schemas.microsoft.com/office/drawing/2010/main" val="0"/>
              </a:ext>
            </a:extLst>
          </a:blip>
          <a:srcRect t="4692" b="2273"/>
          <a:stretch/>
        </p:blipFill>
        <p:spPr>
          <a:xfrm>
            <a:off x="4419600" y="1556792"/>
            <a:ext cx="4627195" cy="3744416"/>
          </a:xfrm>
        </p:spPr>
      </p:pic>
      <p:sp>
        <p:nvSpPr>
          <p:cNvPr id="8" name="Text Placeholder 7">
            <a:extLst>
              <a:ext uri="{FF2B5EF4-FFF2-40B4-BE49-F238E27FC236}">
                <a16:creationId xmlns:a16="http://schemas.microsoft.com/office/drawing/2014/main" id="{E2444442-618D-4B61-81F3-34DCDC81B308}"/>
              </a:ext>
            </a:extLst>
          </p:cNvPr>
          <p:cNvSpPr>
            <a:spLocks noGrp="1"/>
          </p:cNvSpPr>
          <p:nvPr>
            <p:ph type="body" sz="quarter" idx="30"/>
          </p:nvPr>
        </p:nvSpPr>
        <p:spPr/>
        <p:txBody>
          <a:bodyPr/>
          <a:lstStyle/>
          <a:p>
            <a:r>
              <a:rPr lang="en-US" i="1" dirty="0"/>
              <a:t>(a) Courtesy Harvey </a:t>
            </a:r>
            <a:r>
              <a:rPr lang="en-US" i="1" dirty="0" err="1"/>
              <a:t>Blankespoor</a:t>
            </a:r>
            <a:r>
              <a:rPr lang="en-US" i="1" dirty="0"/>
              <a:t>; (b) MedicalRF.com</a:t>
            </a:r>
            <a:endParaRPr lang="en-IN" dirty="0"/>
          </a:p>
        </p:txBody>
      </p:sp>
      <p:sp>
        <p:nvSpPr>
          <p:cNvPr id="6" name="Text Placeholder 5">
            <a:extLst>
              <a:ext uri="{FF2B5EF4-FFF2-40B4-BE49-F238E27FC236}">
                <a16:creationId xmlns:a16="http://schemas.microsoft.com/office/drawing/2014/main" id="{F65F1BE7-D69E-4258-BC6D-51BBD09A226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30946943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pPr>
              <a:defRPr/>
            </a:pPr>
            <a:r>
              <a:rPr lang="en-US" altLang="en-US" dirty="0">
                <a:ea typeface="+mn-ea"/>
                <a:cs typeface="Arial" panose="020B0604020202020204" pitchFamily="34" charset="0"/>
              </a:rPr>
              <a:t>Signs and Symptoms of Schistosomiasis</a:t>
            </a:r>
          </a:p>
        </p:txBody>
      </p:sp>
      <p:sp>
        <p:nvSpPr>
          <p:cNvPr id="116739" name="Content Placeholder 2"/>
          <p:cNvSpPr>
            <a:spLocks noGrp="1"/>
          </p:cNvSpPr>
          <p:nvPr>
            <p:ph sz="quarter" idx="11"/>
          </p:nvPr>
        </p:nvSpPr>
        <p:spPr/>
        <p:txBody>
          <a:bodyPr/>
          <a:lstStyle/>
          <a:p>
            <a:pPr>
              <a:spcBef>
                <a:spcPts val="600"/>
              </a:spcBef>
            </a:pPr>
            <a:r>
              <a:rPr lang="en-US" altLang="en-US" dirty="0"/>
              <a:t>Itchiness in the area where the worm enters the body, fever, chills, diarrhea, cough</a:t>
            </a:r>
          </a:p>
          <a:p>
            <a:pPr>
              <a:spcBef>
                <a:spcPts val="600"/>
              </a:spcBef>
            </a:pPr>
            <a:r>
              <a:rPr lang="en-US" altLang="en-US" dirty="0"/>
              <a:t>Chronic infection: hepatomegaly, liver disease, splenomegaly</a:t>
            </a:r>
          </a:p>
          <a:p>
            <a:pPr>
              <a:spcBef>
                <a:spcPts val="600"/>
              </a:spcBef>
            </a:pPr>
            <a:r>
              <a:rPr lang="en-US" altLang="en-US" dirty="0"/>
              <a:t>Bladder obstruction and blood in the urine</a:t>
            </a:r>
          </a:p>
          <a:p>
            <a:pPr>
              <a:spcBef>
                <a:spcPts val="600"/>
              </a:spcBef>
            </a:pPr>
            <a:r>
              <a:rPr lang="en-US" altLang="en-US" dirty="0"/>
              <a:t>Can cause a granulomatous response in the nervous system and heart</a:t>
            </a:r>
          </a:p>
        </p:txBody>
      </p:sp>
    </p:spTree>
    <p:extLst>
      <p:ext uri="{BB962C8B-B14F-4D97-AF65-F5344CB8AC3E}">
        <p14:creationId xmlns:p14="http://schemas.microsoft.com/office/powerpoint/2010/main" val="17763126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pPr>
              <a:defRPr/>
            </a:pPr>
            <a:r>
              <a:rPr lang="en-US" altLang="en-US" dirty="0">
                <a:ea typeface="+mn-ea"/>
                <a:cs typeface="Arial" panose="020B0604020202020204" pitchFamily="34" charset="0"/>
              </a:rPr>
              <a:t>Additional Schistosomiasis Details</a:t>
            </a:r>
          </a:p>
        </p:txBody>
      </p:sp>
      <p:sp>
        <p:nvSpPr>
          <p:cNvPr id="109570" name="Content Placeholder 2"/>
          <p:cNvSpPr>
            <a:spLocks noGrp="1"/>
          </p:cNvSpPr>
          <p:nvPr>
            <p:ph sz="quarter" idx="11"/>
          </p:nvPr>
        </p:nvSpPr>
        <p:spPr/>
        <p:txBody>
          <a:bodyPr>
            <a:normAutofit/>
          </a:bodyPr>
          <a:lstStyle/>
          <a:p>
            <a:pPr marL="0" indent="0" eaLnBrk="1" hangingPunct="1">
              <a:spcBef>
                <a:spcPts val="600"/>
              </a:spcBef>
              <a:buNone/>
              <a:defRPr/>
            </a:pPr>
            <a:r>
              <a:rPr lang="en-US" dirty="0">
                <a:ea typeface="ＭＳ Ｐゴシック" charset="0"/>
              </a:rPr>
              <a:t>Pathogenesis and virulence factors:</a:t>
            </a:r>
          </a:p>
          <a:p>
            <a:pPr marL="342900" indent="-342900">
              <a:spcBef>
                <a:spcPts val="600"/>
              </a:spcBef>
              <a:buFont typeface="Arial" panose="020B0604020202020204" pitchFamily="34" charset="0"/>
              <a:buChar char="•"/>
              <a:defRPr/>
            </a:pPr>
            <a:r>
              <a:rPr lang="en-US" dirty="0">
                <a:ea typeface="ＭＳ Ｐゴシック" charset="0"/>
              </a:rPr>
              <a:t>Parasite coats its outer surface with proteins from the bloodstream, cloaking itself from the host defense system</a:t>
            </a:r>
          </a:p>
          <a:p>
            <a:pPr marL="0" indent="0" eaLnBrk="1" hangingPunct="1">
              <a:spcBef>
                <a:spcPts val="600"/>
              </a:spcBef>
              <a:buNone/>
              <a:defRPr/>
            </a:pPr>
            <a:r>
              <a:rPr lang="en-US" dirty="0">
                <a:ea typeface="ＭＳ Ｐゴシック" charset="0"/>
              </a:rPr>
              <a:t>Diagnosed through identifying eggs in urine or feces</a:t>
            </a:r>
          </a:p>
          <a:p>
            <a:pPr marL="0" indent="0" eaLnBrk="1" hangingPunct="1">
              <a:spcBef>
                <a:spcPts val="600"/>
              </a:spcBef>
              <a:buNone/>
              <a:defRPr/>
            </a:pPr>
            <a:r>
              <a:rPr lang="en-US" dirty="0">
                <a:ea typeface="ＭＳ Ｐゴシック" charset="0"/>
              </a:rPr>
              <a:t>Cycle of infection cannot be broken as long as people are exposed to untreated sewage</a:t>
            </a:r>
          </a:p>
          <a:p>
            <a:pPr marL="342900" indent="-342900">
              <a:spcBef>
                <a:spcPts val="600"/>
              </a:spcBef>
              <a:buFont typeface="Arial" panose="020B0604020202020204" pitchFamily="34" charset="0"/>
              <a:buChar char="•"/>
              <a:defRPr/>
            </a:pPr>
            <a:r>
              <a:rPr lang="en-US" dirty="0">
                <a:ea typeface="ＭＳ Ｐゴシック" charset="0"/>
              </a:rPr>
              <a:t>Praziquantel is the drug of choice</a:t>
            </a:r>
          </a:p>
        </p:txBody>
      </p:sp>
    </p:spTree>
    <p:extLst>
      <p:ext uri="{BB962C8B-B14F-4D97-AF65-F5344CB8AC3E}">
        <p14:creationId xmlns:p14="http://schemas.microsoft.com/office/powerpoint/2010/main" val="369915334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pPr>
              <a:defRPr/>
            </a:pPr>
            <a:r>
              <a:rPr lang="en-US" altLang="en-US" dirty="0">
                <a:ea typeface="+mn-ea"/>
                <a:cs typeface="Arial" panose="020B0604020202020204" pitchFamily="34" charset="0"/>
              </a:rPr>
              <a:t>Schistosomiasis Liver Disease</a:t>
            </a:r>
          </a:p>
        </p:txBody>
      </p:sp>
      <p:graphicFrame>
        <p:nvGraphicFramePr>
          <p:cNvPr id="7" name="Table Placeholder 4"/>
          <p:cNvGraphicFramePr>
            <a:graphicFrameLocks noGrp="1"/>
          </p:cNvGraphicFramePr>
          <p:nvPr>
            <p:ph sz="quarter" idx="11"/>
            <p:extLst>
              <p:ext uri="{D42A27DB-BD31-4B8C-83A1-F6EECF244321}">
                <p14:modId xmlns:p14="http://schemas.microsoft.com/office/powerpoint/2010/main" val="3824997774"/>
              </p:ext>
            </p:extLst>
          </p:nvPr>
        </p:nvGraphicFramePr>
        <p:xfrm>
          <a:off x="1115616" y="1268760"/>
          <a:ext cx="6768752" cy="4317191"/>
        </p:xfrm>
        <a:graphic>
          <a:graphicData uri="http://schemas.openxmlformats.org/drawingml/2006/table">
            <a:tbl>
              <a:tblPr firstRow="1" bandRow="1">
                <a:tableStyleId>{2D5ABB26-0587-4C30-8999-92F81FD0307C}</a:tableStyleId>
              </a:tblPr>
              <a:tblGrid>
                <a:gridCol w="2376264">
                  <a:extLst>
                    <a:ext uri="{9D8B030D-6E8A-4147-A177-3AD203B41FA5}">
                      <a16:colId xmlns:a16="http://schemas.microsoft.com/office/drawing/2014/main" val="20000"/>
                    </a:ext>
                  </a:extLst>
                </a:gridCol>
                <a:gridCol w="4392488">
                  <a:extLst>
                    <a:ext uri="{9D8B030D-6E8A-4147-A177-3AD203B41FA5}">
                      <a16:colId xmlns:a16="http://schemas.microsoft.com/office/drawing/2014/main" val="20001"/>
                    </a:ext>
                  </a:extLst>
                </a:gridCol>
              </a:tblGrid>
              <a:tr h="652469">
                <a:tc>
                  <a:txBody>
                    <a:bodyPr/>
                    <a:lstStyle/>
                    <a:p>
                      <a:r>
                        <a:rPr lang="en-US" sz="1600" b="1" i="0" u="none" strike="noStrike" kern="1200" baseline="0" dirty="0">
                          <a:solidFill>
                            <a:schemeClr val="dk1"/>
                          </a:solidFill>
                          <a:latin typeface="+mn-lt"/>
                          <a:ea typeface="+mn-ea"/>
                          <a:cs typeface="+mn-cs"/>
                        </a:rPr>
                        <a:t>Causative Organism</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b="0" i="1" u="none" strike="noStrike" kern="1200" baseline="0" dirty="0">
                          <a:solidFill>
                            <a:schemeClr val="dk1"/>
                          </a:solidFill>
                          <a:latin typeface="+mn-lt"/>
                          <a:ea typeface="+mn-ea"/>
                          <a:cs typeface="+mn-cs"/>
                        </a:rPr>
                        <a:t>Schistosoma mansoni, S. japonicum</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0"/>
                  </a:ext>
                </a:extLst>
              </a:tr>
              <a:tr h="642214">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b="0" i="0" u="none" strike="noStrike" kern="1200" baseline="0" dirty="0">
                          <a:solidFill>
                            <a:schemeClr val="dk1"/>
                          </a:solidFill>
                          <a:latin typeface="+mn-lt"/>
                          <a:ea typeface="+mn-ea"/>
                          <a:cs typeface="+mn-cs"/>
                        </a:rPr>
                        <a:t>Cycle D: vehicle (contaminated water)</a:t>
                      </a: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1505">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b="0" i="0" u="none" strike="noStrike" kern="1200" baseline="0" dirty="0">
                          <a:solidFill>
                            <a:schemeClr val="dk1"/>
                          </a:solidFill>
                          <a:latin typeface="+mn-lt"/>
                          <a:ea typeface="+mn-ea"/>
                          <a:cs typeface="+mn-cs"/>
                        </a:rPr>
                        <a:t>Antigenic “cloaking”</a:t>
                      </a: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2"/>
                  </a:ext>
                </a:extLst>
              </a:tr>
              <a:tr h="571809">
                <a:tc>
                  <a:txBody>
                    <a:bodyPr/>
                    <a:lstStyle/>
                    <a:p>
                      <a:r>
                        <a:rPr lang="en-US" sz="1600" b="1" i="0" u="none" strike="noStrike" kern="1200" baseline="0" dirty="0">
                          <a:solidFill>
                            <a:schemeClr val="dk1"/>
                          </a:solidFill>
                          <a:latin typeface="+mn-lt"/>
                          <a:ea typeface="+mn-ea"/>
                          <a:cs typeface="+mn-cs"/>
                        </a:rPr>
                        <a:t>Culture/ Diagnosis</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b="0" i="0" u="none" strike="noStrike" kern="1200" baseline="0" dirty="0">
                          <a:solidFill>
                            <a:schemeClr val="dk1"/>
                          </a:solidFill>
                          <a:latin typeface="+mn-lt"/>
                          <a:ea typeface="+mn-ea"/>
                          <a:cs typeface="+mn-cs"/>
                        </a:rPr>
                        <a:t>Identification of eggs in feces, scarring of intestines detected by endoscopy</a:t>
                      </a: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86837">
                <a:tc>
                  <a:txBody>
                    <a:bodyPr/>
                    <a:lstStyle/>
                    <a:p>
                      <a:r>
                        <a:rPr lang="en-US" sz="1600" b="1" i="0" u="none" strike="noStrike" kern="1200" baseline="0" dirty="0">
                          <a:solidFill>
                            <a:schemeClr val="dk1"/>
                          </a:solidFill>
                          <a:latin typeface="+mn-lt"/>
                          <a:ea typeface="+mn-ea"/>
                          <a:cs typeface="+mn-cs"/>
                        </a:rPr>
                        <a:t>Prevention</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b="0" i="0" u="none" strike="noStrike" kern="1200" baseline="0" dirty="0">
                          <a:solidFill>
                            <a:schemeClr val="dk1"/>
                          </a:solidFill>
                          <a:latin typeface="+mn-lt"/>
                          <a:ea typeface="+mn-ea"/>
                          <a:cs typeface="+mn-cs"/>
                        </a:rPr>
                        <a:t>Avoiding contaminated vehicles </a:t>
                      </a: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4"/>
                  </a:ext>
                </a:extLst>
              </a:tr>
              <a:tr h="386837">
                <a:tc>
                  <a:txBody>
                    <a:bodyPr/>
                    <a:lstStyle/>
                    <a:p>
                      <a:r>
                        <a:rPr lang="en-US" sz="1600" b="1" i="0" u="none" strike="noStrike" kern="1200" baseline="0" dirty="0">
                          <a:solidFill>
                            <a:schemeClr val="dk1"/>
                          </a:solidFill>
                          <a:latin typeface="+mn-lt"/>
                          <a:ea typeface="+mn-ea"/>
                          <a:cs typeface="+mn-cs"/>
                        </a:rPr>
                        <a:t>Treatment</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b="0" i="0" u="none" strike="noStrike" kern="1200" baseline="0" dirty="0">
                          <a:solidFill>
                            <a:schemeClr val="dk1"/>
                          </a:solidFill>
                          <a:latin typeface="+mn-lt"/>
                          <a:ea typeface="+mn-ea"/>
                          <a:cs typeface="+mn-cs"/>
                        </a:rPr>
                        <a:t>Praziquantel</a:t>
                      </a: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r h="655740">
                <a:tc>
                  <a:txBody>
                    <a:bodyPr/>
                    <a:lstStyle/>
                    <a:p>
                      <a:r>
                        <a:rPr lang="en-US" sz="1600" b="1" i="0" u="none" strike="noStrike" kern="1200" baseline="0" dirty="0">
                          <a:solidFill>
                            <a:schemeClr val="dk1"/>
                          </a:solidFill>
                          <a:latin typeface="+mn-lt"/>
                          <a:ea typeface="+mn-ea"/>
                          <a:cs typeface="+mn-cs"/>
                        </a:rPr>
                        <a:t>Distinctive Features</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b="0" i="0" u="none" strike="noStrike" kern="1200" baseline="0" dirty="0">
                          <a:solidFill>
                            <a:schemeClr val="dk1"/>
                          </a:solidFill>
                          <a:latin typeface="+mn-lt"/>
                          <a:ea typeface="+mn-ea"/>
                          <a:cs typeface="+mn-cs"/>
                        </a:rPr>
                        <a:t>Penetrates skin, lodges in blood vessels of intestine, damages liver</a:t>
                      </a: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6"/>
                  </a:ext>
                </a:extLst>
              </a:tr>
              <a:tr h="65246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dk1"/>
                          </a:solidFill>
                          <a:latin typeface="+mn-lt"/>
                          <a:ea typeface="+mn-ea"/>
                          <a:cs typeface="+mn-cs"/>
                        </a:rPr>
                        <a:t>Epidemiological Features </a:t>
                      </a:r>
                      <a:endParaRPr lang="en-US" sz="1600" b="0" i="0" u="none" strike="noStrike" kern="1200" baseline="0" dirty="0">
                        <a:solidFill>
                          <a:schemeClr val="dk1"/>
                        </a:solidFill>
                        <a:latin typeface="+mn-lt"/>
                        <a:ea typeface="+mn-ea"/>
                        <a:cs typeface="+mn-cs"/>
                      </a:endParaRP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b="0" i="0" u="none" strike="noStrike" kern="1200" baseline="0" dirty="0">
                          <a:solidFill>
                            <a:schemeClr val="dk1"/>
                          </a:solidFill>
                          <a:latin typeface="+mn-lt"/>
                          <a:ea typeface="+mn-ea"/>
                          <a:cs typeface="+mn-cs"/>
                        </a:rPr>
                        <a:t>Internationally: 230 million new infections per year by these and the urinary schistosome</a:t>
                      </a:r>
                    </a:p>
                  </a:txBody>
                  <a:tcPr marL="127237" marR="127237">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05148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r>
              <a:rPr lang="en-US" dirty="0">
                <a:solidFill>
                  <a:schemeClr val="tx1"/>
                </a:solidFill>
              </a:rPr>
              <a:t>Defenses and Normal Biota of the Gastrointestinal Tract</a:t>
            </a:r>
          </a:p>
        </p:txBody>
      </p:sp>
      <p:graphicFrame>
        <p:nvGraphicFramePr>
          <p:cNvPr id="6" name="Table 6">
            <a:extLst>
              <a:ext uri="{FF2B5EF4-FFF2-40B4-BE49-F238E27FC236}">
                <a16:creationId xmlns:a16="http://schemas.microsoft.com/office/drawing/2014/main" id="{4B74E89A-EF5D-4A38-93E6-684A43D23B7A}"/>
              </a:ext>
            </a:extLst>
          </p:cNvPr>
          <p:cNvGraphicFramePr>
            <a:graphicFrameLocks noGrp="1"/>
          </p:cNvGraphicFramePr>
          <p:nvPr>
            <p:ph sz="quarter" idx="11"/>
            <p:extLst>
              <p:ext uri="{D42A27DB-BD31-4B8C-83A1-F6EECF244321}">
                <p14:modId xmlns:p14="http://schemas.microsoft.com/office/powerpoint/2010/main" val="3603369557"/>
              </p:ext>
            </p:extLst>
          </p:nvPr>
        </p:nvGraphicFramePr>
        <p:xfrm>
          <a:off x="342900" y="1747253"/>
          <a:ext cx="8458200" cy="3235960"/>
        </p:xfrm>
        <a:graphic>
          <a:graphicData uri="http://schemas.openxmlformats.org/drawingml/2006/table">
            <a:tbl>
              <a:tblPr firstRow="1" bandRow="1">
                <a:tableStyleId>{073A0DAA-6AF3-43AB-8588-CEC1D06C72B9}</a:tableStyleId>
              </a:tblPr>
              <a:tblGrid>
                <a:gridCol w="1996852">
                  <a:extLst>
                    <a:ext uri="{9D8B030D-6E8A-4147-A177-3AD203B41FA5}">
                      <a16:colId xmlns:a16="http://schemas.microsoft.com/office/drawing/2014/main" val="1327599001"/>
                    </a:ext>
                  </a:extLst>
                </a:gridCol>
                <a:gridCol w="2520280">
                  <a:extLst>
                    <a:ext uri="{9D8B030D-6E8A-4147-A177-3AD203B41FA5}">
                      <a16:colId xmlns:a16="http://schemas.microsoft.com/office/drawing/2014/main" val="2368067634"/>
                    </a:ext>
                  </a:extLst>
                </a:gridCol>
                <a:gridCol w="3941068">
                  <a:extLst>
                    <a:ext uri="{9D8B030D-6E8A-4147-A177-3AD203B41FA5}">
                      <a16:colId xmlns:a16="http://schemas.microsoft.com/office/drawing/2014/main" val="2491747417"/>
                    </a:ext>
                  </a:extLst>
                </a:gridCol>
              </a:tblGrid>
              <a:tr h="370840">
                <a:tc>
                  <a:txBody>
                    <a:bodyPr/>
                    <a:lstStyle/>
                    <a:p>
                      <a:endParaRPr lang="en-US" sz="1600" dirty="0"/>
                    </a:p>
                  </a:txBody>
                  <a:tcPr/>
                </a:tc>
                <a:tc>
                  <a:txBody>
                    <a:bodyPr/>
                    <a:lstStyle/>
                    <a:p>
                      <a:r>
                        <a:rPr lang="en-US" sz="1600" dirty="0"/>
                        <a:t>Defenses</a:t>
                      </a:r>
                    </a:p>
                  </a:txBody>
                  <a:tcPr/>
                </a:tc>
                <a:tc>
                  <a:txBody>
                    <a:bodyPr/>
                    <a:lstStyle/>
                    <a:p>
                      <a:r>
                        <a:rPr lang="en-US" sz="1600" dirty="0"/>
                        <a:t>Normal Biota</a:t>
                      </a:r>
                    </a:p>
                  </a:txBody>
                  <a:tcPr/>
                </a:tc>
                <a:extLst>
                  <a:ext uri="{0D108BD9-81ED-4DB2-BD59-A6C34878D82A}">
                    <a16:rowId xmlns:a16="http://schemas.microsoft.com/office/drawing/2014/main" val="2603521027"/>
                  </a:ext>
                </a:extLst>
              </a:tr>
              <a:tr h="370840">
                <a:tc>
                  <a:txBody>
                    <a:bodyPr/>
                    <a:lstStyle/>
                    <a:p>
                      <a:r>
                        <a:rPr lang="en-US" sz="1600" b="1" dirty="0"/>
                        <a:t>Oral Cavity</a:t>
                      </a:r>
                    </a:p>
                  </a:txBody>
                  <a:tcPr/>
                </a:tc>
                <a:tc>
                  <a:txBody>
                    <a:bodyPr/>
                    <a:lstStyle/>
                    <a:p>
                      <a:r>
                        <a:rPr lang="en-US" sz="1600" u="none" strike="noStrike" kern="1200" baseline="0" dirty="0"/>
                        <a:t>Saliva, sIgA, lysozyme, tonsils, adenoids</a:t>
                      </a:r>
                      <a:endParaRPr lang="en-US" sz="1600" b="0" i="0" u="none" strike="noStrike" kern="1200" baseline="0" dirty="0">
                        <a:solidFill>
                          <a:schemeClr val="dk1"/>
                        </a:solidFill>
                        <a:latin typeface="+mn-lt"/>
                        <a:ea typeface="+mn-ea"/>
                        <a:cs typeface="+mn-cs"/>
                      </a:endParaRPr>
                    </a:p>
                  </a:txBody>
                  <a:tcPr/>
                </a:tc>
                <a:tc>
                  <a:txBody>
                    <a:bodyPr/>
                    <a:lstStyle/>
                    <a:p>
                      <a:r>
                        <a:rPr lang="en-US" sz="1600" i="1" u="none" strike="noStrike" kern="1200" baseline="0" dirty="0"/>
                        <a:t>Prevotella, Treponema, Streptococcus, Actinomyces, Neisseria, Veillonella, Lactobacillus</a:t>
                      </a:r>
                      <a:endParaRPr lang="en-US" sz="1600" b="0" i="1"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3108261417"/>
                  </a:ext>
                </a:extLst>
              </a:tr>
              <a:tr h="370840">
                <a:tc>
                  <a:txBody>
                    <a:bodyPr/>
                    <a:lstStyle/>
                    <a:p>
                      <a:r>
                        <a:rPr lang="en-US" sz="1600" b="1" dirty="0"/>
                        <a:t>Rest</a:t>
                      </a:r>
                      <a:r>
                        <a:rPr lang="en-US" sz="1600" b="1" baseline="0" dirty="0"/>
                        <a:t> of GI Tract</a:t>
                      </a:r>
                      <a:endParaRPr lang="en-US" sz="1600" b="1" dirty="0"/>
                    </a:p>
                  </a:txBody>
                  <a:tcPr/>
                </a:tc>
                <a:tc>
                  <a:txBody>
                    <a:bodyPr/>
                    <a:lstStyle/>
                    <a:p>
                      <a:r>
                        <a:rPr lang="en-US" sz="1600" u="none" strike="noStrike" kern="1200" baseline="0" dirty="0"/>
                        <a:t>GALT, lymphoid tissue, Peyer’s patches, appendix, sIgA, rich normal biota</a:t>
                      </a:r>
                      <a:endParaRPr lang="en-US" sz="1600" b="0" i="0" u="none" strike="noStrike" kern="1200" baseline="0" dirty="0">
                        <a:solidFill>
                          <a:schemeClr val="dk1"/>
                        </a:solidFill>
                        <a:latin typeface="+mn-lt"/>
                        <a:ea typeface="+mn-ea"/>
                        <a:cs typeface="+mn-cs"/>
                      </a:endParaRPr>
                    </a:p>
                  </a:txBody>
                  <a:tcPr/>
                </a:tc>
                <a:tc>
                  <a:txBody>
                    <a:bodyPr/>
                    <a:lstStyle/>
                    <a:p>
                      <a:r>
                        <a:rPr lang="en-US" sz="1600" i="0" u="none" strike="noStrike" kern="1200" baseline="0" dirty="0"/>
                        <a:t>Esophagus, stomach</a:t>
                      </a:r>
                      <a:r>
                        <a:rPr lang="en-US" sz="1600" i="1" u="none" strike="noStrike" kern="1200" baseline="0" dirty="0"/>
                        <a:t>: Streptococcus, Staphylococcus, Clostridium, Bacillus</a:t>
                      </a:r>
                    </a:p>
                    <a:p>
                      <a:r>
                        <a:rPr lang="en-US" sz="1600" i="0" u="none" strike="noStrike" kern="1200" baseline="0" dirty="0"/>
                        <a:t>Large intestine: </a:t>
                      </a:r>
                      <a:r>
                        <a:rPr lang="en-US" sz="1600" i="1" u="none" strike="noStrike" kern="1200" baseline="0" dirty="0"/>
                        <a:t>Bacteroides, Fusobacterium, Bifidobacterium, Clostridium, Streptococcus, Peptostreptococcus, Lactobacillus, Escherichia, and Enterobacter; Candida; and protozoa </a:t>
                      </a:r>
                      <a:endParaRPr lang="en-US" sz="1600" b="0" i="1"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2521804725"/>
                  </a:ext>
                </a:extLst>
              </a:tr>
            </a:tbl>
          </a:graphicData>
        </a:graphic>
      </p:graphicFrame>
    </p:spTree>
    <p:extLst>
      <p:ext uri="{BB962C8B-B14F-4D97-AF65-F5344CB8AC3E}">
        <p14:creationId xmlns:p14="http://schemas.microsoft.com/office/powerpoint/2010/main" val="48889440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pPr eaLnBrk="1" hangingPunct="1"/>
            <a:r>
              <a:rPr lang="en-US" altLang="en-US" dirty="0">
                <a:solidFill>
                  <a:schemeClr val="tx1"/>
                </a:solidFill>
              </a:rPr>
              <a:t>Concept Check – Section 22.4</a:t>
            </a:r>
          </a:p>
        </p:txBody>
      </p:sp>
      <p:sp>
        <p:nvSpPr>
          <p:cNvPr id="2" name="Content Placeholder 1"/>
          <p:cNvSpPr>
            <a:spLocks noGrp="1"/>
          </p:cNvSpPr>
          <p:nvPr>
            <p:ph sz="quarter" idx="11"/>
          </p:nvPr>
        </p:nvSpPr>
        <p:spPr/>
        <p:txBody>
          <a:bodyPr/>
          <a:lstStyle/>
          <a:p>
            <a:pPr marL="514350" indent="-514350">
              <a:buFont typeface="+mj-lt"/>
              <a:buAutoNum type="arabicPeriod"/>
            </a:pPr>
            <a:r>
              <a:rPr lang="en-US" sz="2800" dirty="0">
                <a:ea typeface="ＭＳ Ｐゴシック" charset="0"/>
              </a:rPr>
              <a:t>Hookworms infect humans through life cycle </a:t>
            </a:r>
            <a:r>
              <a:rPr lang="en-US" sz="2800" u="sng" dirty="0">
                <a:solidFill>
                  <a:schemeClr val="bg1"/>
                </a:solidFill>
                <a:uFill>
                  <a:solidFill>
                    <a:schemeClr val="tx1"/>
                  </a:solidFill>
                </a:uFill>
                <a:ea typeface="ＭＳ Ｐゴシック" charset="0"/>
              </a:rPr>
              <a:t>Blank </a:t>
            </a:r>
            <a:r>
              <a:rPr lang="en-US" sz="2800" dirty="0">
                <a:ea typeface="ＭＳ Ｐゴシック" charset="0"/>
              </a:rPr>
              <a:t>.</a:t>
            </a:r>
          </a:p>
          <a:p>
            <a:pPr marL="514350" indent="-514350">
              <a:buFont typeface="+mj-lt"/>
              <a:buAutoNum type="arabicPeriod"/>
            </a:pPr>
            <a:r>
              <a:rPr lang="en-US" sz="2800" i="1" dirty="0">
                <a:ea typeface="ＭＳ Ｐゴシック" charset="0"/>
              </a:rPr>
              <a:t>Taenia</a:t>
            </a:r>
            <a:r>
              <a:rPr lang="en-US" sz="2800" dirty="0">
                <a:ea typeface="ＭＳ Ｐゴシック" charset="0"/>
              </a:rPr>
              <a:t> infects humans through life cycle </a:t>
            </a:r>
            <a:r>
              <a:rPr lang="en-US" sz="2800" u="sng" dirty="0">
                <a:solidFill>
                  <a:schemeClr val="bg1"/>
                </a:solidFill>
                <a:uFill>
                  <a:solidFill>
                    <a:schemeClr val="tx1"/>
                  </a:solidFill>
                </a:uFill>
                <a:ea typeface="ＭＳ Ｐゴシック" charset="0"/>
              </a:rPr>
              <a:t>Blank </a:t>
            </a:r>
            <a:r>
              <a:rPr lang="en-US" sz="2800" dirty="0">
                <a:ea typeface="ＭＳ Ｐゴシック" charset="0"/>
              </a:rPr>
              <a:t>.</a:t>
            </a:r>
            <a:endParaRPr lang="en-GB" sz="2800" dirty="0"/>
          </a:p>
          <a:p>
            <a:pPr marL="514350" indent="-514350">
              <a:buFont typeface="+mj-lt"/>
              <a:buAutoNum type="arabicPeriod"/>
            </a:pPr>
            <a:r>
              <a:rPr lang="en-US" sz="2800" i="1" dirty="0">
                <a:ea typeface="ＭＳ Ｐゴシック" charset="0"/>
              </a:rPr>
              <a:t>Schistosoma</a:t>
            </a:r>
            <a:r>
              <a:rPr lang="en-US" sz="2800" dirty="0">
                <a:ea typeface="ＭＳ Ｐゴシック" charset="0"/>
              </a:rPr>
              <a:t> infect humans through life cycle </a:t>
            </a:r>
            <a:r>
              <a:rPr lang="en-US" sz="2800" u="sng" dirty="0">
                <a:solidFill>
                  <a:schemeClr val="bg1"/>
                </a:solidFill>
                <a:uFill>
                  <a:solidFill>
                    <a:schemeClr val="tx1"/>
                  </a:solidFill>
                </a:uFill>
                <a:ea typeface="ＭＳ Ｐゴシック" charset="0"/>
              </a:rPr>
              <a:t>Blank </a:t>
            </a:r>
            <a:r>
              <a:rPr lang="en-US" sz="2800" dirty="0">
                <a:ea typeface="ＭＳ Ｐゴシック" charset="0"/>
              </a:rPr>
              <a:t>.</a:t>
            </a:r>
            <a:endParaRPr lang="en-GB" sz="2800" dirty="0"/>
          </a:p>
          <a:p>
            <a:pPr marL="514350" indent="-514350">
              <a:buFont typeface="+mj-lt"/>
              <a:buAutoNum type="arabicPeriod"/>
            </a:pPr>
            <a:r>
              <a:rPr lang="en-US" sz="2800" i="1" dirty="0">
                <a:ea typeface="ＭＳ Ｐゴシック" charset="0"/>
              </a:rPr>
              <a:t>Trichuris</a:t>
            </a:r>
            <a:r>
              <a:rPr lang="en-US" sz="2800" dirty="0">
                <a:ea typeface="ＭＳ Ｐゴシック" charset="0"/>
              </a:rPr>
              <a:t> infect humans through life cycle </a:t>
            </a:r>
            <a:r>
              <a:rPr lang="en-US" sz="2800" u="sng" dirty="0">
                <a:solidFill>
                  <a:schemeClr val="bg1"/>
                </a:solidFill>
                <a:uFill>
                  <a:solidFill>
                    <a:schemeClr val="tx1"/>
                  </a:solidFill>
                </a:uFill>
                <a:ea typeface="ＭＳ Ｐゴシック" charset="0"/>
              </a:rPr>
              <a:t>Blank </a:t>
            </a:r>
            <a:r>
              <a:rPr lang="en-US" sz="2800" dirty="0">
                <a:ea typeface="ＭＳ Ｐゴシック" charset="0"/>
              </a:rPr>
              <a:t>.</a:t>
            </a:r>
            <a:endParaRPr lang="en-GB" sz="2800" dirty="0"/>
          </a:p>
          <a:p>
            <a:pPr marL="514350" indent="-514350">
              <a:buFont typeface="+mj-lt"/>
              <a:buAutoNum type="arabicPeriod"/>
            </a:pPr>
            <a:endParaRPr lang="en-GB" sz="2800" dirty="0">
              <a:solidFill>
                <a:schemeClr val="tx1"/>
              </a:solidFill>
            </a:endParaRPr>
          </a:p>
        </p:txBody>
      </p:sp>
    </p:spTree>
    <p:extLst>
      <p:ext uri="{BB962C8B-B14F-4D97-AF65-F5344CB8AC3E}">
        <p14:creationId xmlns:p14="http://schemas.microsoft.com/office/powerpoint/2010/main" val="3037046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a:defRPr/>
            </a:pPr>
            <a:r>
              <a:rPr lang="en-US" altLang="en-US" dirty="0">
                <a:ea typeface="+mn-ea"/>
                <a:cs typeface="Arial" panose="020B0604020202020204" pitchFamily="34" charset="0"/>
              </a:rPr>
              <a:t>Taxonomic Organization: Microorganisms Causing Disease in the GI Tract </a:t>
            </a:r>
            <a:r>
              <a:rPr lang="en-US" altLang="en-US" sz="1200" dirty="0">
                <a:ea typeface="+mn-ea"/>
                <a:cs typeface="Arial" panose="020B0604020202020204" pitchFamily="34" charset="0"/>
              </a:rPr>
              <a:t>1</a:t>
            </a:r>
          </a:p>
        </p:txBody>
      </p:sp>
      <p:graphicFrame>
        <p:nvGraphicFramePr>
          <p:cNvPr id="11" name="Table 10"/>
          <p:cNvGraphicFramePr>
            <a:graphicFrameLocks noGrp="1"/>
          </p:cNvGraphicFramePr>
          <p:nvPr>
            <p:extLst>
              <p:ext uri="{D42A27DB-BD31-4B8C-83A1-F6EECF244321}">
                <p14:modId xmlns:p14="http://schemas.microsoft.com/office/powerpoint/2010/main" val="493640925"/>
              </p:ext>
            </p:extLst>
          </p:nvPr>
        </p:nvGraphicFramePr>
        <p:xfrm>
          <a:off x="1524000" y="1844824"/>
          <a:ext cx="6096000" cy="169164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dirty="0"/>
                        <a:t>Gram-positive, endospore-forming</a:t>
                      </a:r>
                      <a:r>
                        <a:rPr lang="en-US" sz="1600" baseline="0" dirty="0"/>
                        <a:t> bacteria</a:t>
                      </a:r>
                      <a:endParaRPr lang="en-US" sz="1600" dirty="0"/>
                    </a:p>
                  </a:txBody>
                  <a:tcPr/>
                </a:tc>
                <a:tc>
                  <a:txBody>
                    <a:bodyPr/>
                    <a:lstStyle/>
                    <a:p>
                      <a:r>
                        <a:rPr lang="en-US" sz="1600" dirty="0"/>
                        <a:t>Disease</a:t>
                      </a:r>
                    </a:p>
                  </a:txBody>
                  <a:tcPr/>
                </a:tc>
                <a:extLst>
                  <a:ext uri="{0D108BD9-81ED-4DB2-BD59-A6C34878D82A}">
                    <a16:rowId xmlns:a16="http://schemas.microsoft.com/office/drawing/2014/main" val="10000"/>
                  </a:ext>
                </a:extLst>
              </a:tr>
              <a:tr h="370840">
                <a:tc>
                  <a:txBody>
                    <a:bodyPr/>
                    <a:lstStyle/>
                    <a:p>
                      <a:r>
                        <a:rPr lang="en-US" sz="1600" b="0" i="1" u="none" strike="noStrike" kern="1200" baseline="0" dirty="0" err="1">
                          <a:solidFill>
                            <a:schemeClr val="dk1"/>
                          </a:solidFill>
                          <a:latin typeface="+mn-lt"/>
                          <a:ea typeface="+mn-ea"/>
                          <a:cs typeface="+mn-cs"/>
                        </a:rPr>
                        <a:t>Clostridioides</a:t>
                      </a:r>
                      <a:r>
                        <a:rPr lang="en-US" sz="1600" b="0" i="1" u="none" strike="noStrike" kern="1200" baseline="0" dirty="0">
                          <a:solidFill>
                            <a:schemeClr val="dk1"/>
                          </a:solidFill>
                          <a:latin typeface="+mn-lt"/>
                          <a:ea typeface="+mn-ea"/>
                          <a:cs typeface="+mn-cs"/>
                        </a:rPr>
                        <a:t> difficile</a:t>
                      </a:r>
                      <a:r>
                        <a:rPr lang="en-US" sz="1600" b="0" i="0" u="none" strike="noStrike" kern="1200" baseline="0" dirty="0">
                          <a:solidFill>
                            <a:schemeClr val="dk1"/>
                          </a:solidFill>
                          <a:latin typeface="+mn-lt"/>
                          <a:ea typeface="+mn-ea"/>
                          <a:cs typeface="+mn-cs"/>
                        </a:rPr>
                        <a:t>	</a:t>
                      </a:r>
                    </a:p>
                  </a:txBody>
                  <a:tcPr/>
                </a:tc>
                <a:tc>
                  <a:txBody>
                    <a:bodyPr/>
                    <a:lstStyle/>
                    <a:p>
                      <a:r>
                        <a:rPr lang="en-US" sz="1600" b="0" i="0" u="none" strike="noStrike" kern="1200" baseline="0" dirty="0">
                          <a:solidFill>
                            <a:schemeClr val="dk1"/>
                          </a:solidFill>
                          <a:latin typeface="+mn-lt"/>
                          <a:ea typeface="+mn-ea"/>
                          <a:cs typeface="+mn-cs"/>
                        </a:rPr>
                        <a:t>Antibiotic-associated diarrhea</a:t>
                      </a:r>
                    </a:p>
                  </a:txBody>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Clostridium perfringens </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Food poisoning</a:t>
                      </a:r>
                    </a:p>
                  </a:txBody>
                  <a:tcPr/>
                </a:tc>
                <a:extLst>
                  <a:ext uri="{0D108BD9-81ED-4DB2-BD59-A6C34878D82A}">
                    <a16:rowId xmlns:a16="http://schemas.microsoft.com/office/drawing/2014/main" val="10002"/>
                  </a:ext>
                </a:extLst>
              </a:tr>
              <a:tr h="370840">
                <a:tc>
                  <a:txBody>
                    <a:bodyPr/>
                    <a:lstStyle/>
                    <a:p>
                      <a:r>
                        <a:rPr lang="en-US" sz="1600" b="0" i="1" u="none" strike="noStrike" kern="1200" baseline="0" dirty="0">
                          <a:solidFill>
                            <a:schemeClr val="dk1"/>
                          </a:solidFill>
                          <a:latin typeface="+mn-lt"/>
                          <a:ea typeface="+mn-ea"/>
                          <a:cs typeface="+mn-cs"/>
                        </a:rPr>
                        <a:t>Bacillus cereus</a:t>
                      </a:r>
                      <a:r>
                        <a:rPr lang="en-US" sz="1600" b="0" i="0" u="none" strike="noStrike" kern="1200" baseline="0" dirty="0">
                          <a:solidFill>
                            <a:schemeClr val="dk1"/>
                          </a:solidFill>
                          <a:latin typeface="+mn-lt"/>
                          <a:ea typeface="+mn-ea"/>
                          <a:cs typeface="+mn-cs"/>
                        </a:rPr>
                        <a:t>	</a:t>
                      </a:r>
                    </a:p>
                  </a:txBody>
                  <a:tcPr/>
                </a:tc>
                <a:tc>
                  <a:txBody>
                    <a:bodyPr/>
                    <a:lstStyle/>
                    <a:p>
                      <a:r>
                        <a:rPr lang="en-US" sz="1600" b="0" i="0" u="none" strike="noStrike" kern="1200" baseline="0" dirty="0">
                          <a:solidFill>
                            <a:schemeClr val="dk1"/>
                          </a:solidFill>
                          <a:latin typeface="+mn-lt"/>
                          <a:ea typeface="+mn-ea"/>
                          <a:cs typeface="+mn-cs"/>
                        </a:rPr>
                        <a:t>Food poisoning </a:t>
                      </a:r>
                    </a:p>
                  </a:txBody>
                  <a:tcPr/>
                </a:tc>
                <a:extLst>
                  <a:ext uri="{0D108BD9-81ED-4DB2-BD59-A6C34878D82A}">
                    <a16:rowId xmlns:a16="http://schemas.microsoft.com/office/drawing/2014/main" val="10003"/>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917130253"/>
              </p:ext>
            </p:extLst>
          </p:nvPr>
        </p:nvGraphicFramePr>
        <p:xfrm>
          <a:off x="1524000" y="3589373"/>
          <a:ext cx="6096000" cy="14833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dirty="0"/>
                        <a:t>Gram-positive bacteria</a:t>
                      </a:r>
                    </a:p>
                  </a:txBody>
                  <a:tcPr/>
                </a:tc>
                <a:tc>
                  <a:txBody>
                    <a:bodyPr/>
                    <a:lstStyle/>
                    <a:p>
                      <a:r>
                        <a:rPr lang="en-US" sz="1600" dirty="0"/>
                        <a:t>Disease</a:t>
                      </a:r>
                    </a:p>
                  </a:txBody>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Streptococcus mutans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Dental caries</a:t>
                      </a:r>
                    </a:p>
                  </a:txBody>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Streptococcus sobrinus </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Dental caries</a:t>
                      </a:r>
                    </a:p>
                  </a:txBody>
                  <a:tcPr/>
                </a:tc>
                <a:extLst>
                  <a:ext uri="{0D108BD9-81ED-4DB2-BD59-A6C34878D82A}">
                    <a16:rowId xmlns:a16="http://schemas.microsoft.com/office/drawing/2014/main" val="10002"/>
                  </a:ext>
                </a:extLst>
              </a:tr>
              <a:tr h="370840">
                <a:tc>
                  <a:txBody>
                    <a:bodyPr/>
                    <a:lstStyle/>
                    <a:p>
                      <a:r>
                        <a:rPr lang="en-US" sz="1600" b="0" i="1" u="none" strike="noStrike" kern="1200" baseline="0" dirty="0">
                          <a:solidFill>
                            <a:schemeClr val="dk1"/>
                          </a:solidFill>
                          <a:latin typeface="+mn-lt"/>
                          <a:ea typeface="+mn-ea"/>
                          <a:cs typeface="+mn-cs"/>
                        </a:rPr>
                        <a:t>Staphylococcus aureus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Food poisoning</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5176812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a:defRPr/>
            </a:pPr>
            <a:r>
              <a:rPr lang="en-US" altLang="en-US" dirty="0">
                <a:ea typeface="+mn-ea"/>
                <a:cs typeface="Arial" panose="020B0604020202020204" pitchFamily="34" charset="0"/>
              </a:rPr>
              <a:t>Taxonomic Organization: Microorganisms Causing Disease in the GI Tract </a:t>
            </a:r>
            <a:r>
              <a:rPr lang="en-US" altLang="en-US" sz="1200" dirty="0">
                <a:ea typeface="+mn-ea"/>
                <a:cs typeface="Arial" panose="020B0604020202020204" pitchFamily="34" charset="0"/>
              </a:rPr>
              <a:t>2</a:t>
            </a:r>
          </a:p>
        </p:txBody>
      </p:sp>
      <p:graphicFrame>
        <p:nvGraphicFramePr>
          <p:cNvPr id="6" name="Table 5"/>
          <p:cNvGraphicFramePr>
            <a:graphicFrameLocks noGrp="1"/>
          </p:cNvGraphicFramePr>
          <p:nvPr>
            <p:extLst>
              <p:ext uri="{D42A27DB-BD31-4B8C-83A1-F6EECF244321}">
                <p14:modId xmlns:p14="http://schemas.microsoft.com/office/powerpoint/2010/main" val="3872428381"/>
              </p:ext>
            </p:extLst>
          </p:nvPr>
        </p:nvGraphicFramePr>
        <p:xfrm>
          <a:off x="685800" y="1340768"/>
          <a:ext cx="7772400" cy="4612640"/>
        </p:xfrm>
        <a:graphic>
          <a:graphicData uri="http://schemas.openxmlformats.org/drawingml/2006/table">
            <a:tbl>
              <a:tblPr firstRow="1" bandRow="1">
                <a:tableStyleId>{073A0DAA-6AF3-43AB-8588-CEC1D06C72B9}</a:tableStyleId>
              </a:tblPr>
              <a:tblGrid>
                <a:gridCol w="4441371">
                  <a:extLst>
                    <a:ext uri="{9D8B030D-6E8A-4147-A177-3AD203B41FA5}">
                      <a16:colId xmlns:a16="http://schemas.microsoft.com/office/drawing/2014/main" val="20000"/>
                    </a:ext>
                  </a:extLst>
                </a:gridCol>
                <a:gridCol w="3331029">
                  <a:extLst>
                    <a:ext uri="{9D8B030D-6E8A-4147-A177-3AD203B41FA5}">
                      <a16:colId xmlns:a16="http://schemas.microsoft.com/office/drawing/2014/main" val="20001"/>
                    </a:ext>
                  </a:extLst>
                </a:gridCol>
              </a:tblGrid>
              <a:tr h="370840">
                <a:tc>
                  <a:txBody>
                    <a:bodyPr/>
                    <a:lstStyle/>
                    <a:p>
                      <a:r>
                        <a:rPr lang="en-US" sz="1600" dirty="0"/>
                        <a:t>Gram-negative bacteria</a:t>
                      </a:r>
                    </a:p>
                  </a:txBody>
                  <a:tcPr/>
                </a:tc>
                <a:tc>
                  <a:txBody>
                    <a:bodyPr/>
                    <a:lstStyle/>
                    <a:p>
                      <a:r>
                        <a:rPr lang="en-US" sz="1600" dirty="0"/>
                        <a:t>Disease</a:t>
                      </a:r>
                    </a:p>
                  </a:txBody>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Campylobacter jejuni</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Acute diarrhea</a:t>
                      </a:r>
                    </a:p>
                  </a:txBody>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Helicobacter pylori</a:t>
                      </a:r>
                      <a:r>
                        <a:rPr lang="en-US" sz="1600" b="0" i="0" u="none" strike="noStrike" kern="1200" baseline="0" dirty="0">
                          <a:solidFill>
                            <a:schemeClr val="dk1"/>
                          </a:solidFill>
                          <a:latin typeface="+mn-lt"/>
                          <a:ea typeface="+mn-ea"/>
                          <a:cs typeface="+mn-cs"/>
                        </a:rPr>
                        <a:t>	</a:t>
                      </a:r>
                    </a:p>
                  </a:txBody>
                  <a:tcPr/>
                </a:tc>
                <a:tc>
                  <a:txBody>
                    <a:bodyPr/>
                    <a:lstStyle/>
                    <a:p>
                      <a:r>
                        <a:rPr lang="en-US" sz="1600" b="0" i="0" u="none" strike="noStrike" kern="1200" baseline="0" dirty="0">
                          <a:solidFill>
                            <a:schemeClr val="dk1"/>
                          </a:solidFill>
                          <a:latin typeface="+mn-lt"/>
                          <a:ea typeface="+mn-ea"/>
                          <a:cs typeface="+mn-cs"/>
                        </a:rPr>
                        <a:t>Gastritis/gastric ulcers </a:t>
                      </a:r>
                    </a:p>
                  </a:txBody>
                  <a:tcPr/>
                </a:tc>
                <a:extLst>
                  <a:ext uri="{0D108BD9-81ED-4DB2-BD59-A6C34878D82A}">
                    <a16:rowId xmlns:a16="http://schemas.microsoft.com/office/drawing/2014/main" val="10002"/>
                  </a:ext>
                </a:extLst>
              </a:tr>
              <a:tr h="370840">
                <a:tc>
                  <a:txBody>
                    <a:bodyPr/>
                    <a:lstStyle/>
                    <a:p>
                      <a:r>
                        <a:rPr lang="en-US" sz="1600" b="0" i="1" u="none" strike="noStrike" kern="1200" baseline="0" dirty="0">
                          <a:solidFill>
                            <a:schemeClr val="dk1"/>
                          </a:solidFill>
                          <a:latin typeface="+mn-lt"/>
                          <a:ea typeface="+mn-ea"/>
                          <a:cs typeface="+mn-cs"/>
                        </a:rPr>
                        <a:t>Escherichia coli </a:t>
                      </a:r>
                      <a:r>
                        <a:rPr lang="en-US" sz="1600" b="0" i="0" u="none" strike="noStrike" kern="1200" baseline="0" dirty="0">
                          <a:solidFill>
                            <a:schemeClr val="dk1"/>
                          </a:solidFill>
                          <a:latin typeface="+mn-lt"/>
                          <a:ea typeface="+mn-ea"/>
                          <a:cs typeface="+mn-cs"/>
                        </a:rPr>
                        <a:t>STEC</a:t>
                      </a:r>
                    </a:p>
                  </a:txBody>
                  <a:tcPr/>
                </a:tc>
                <a:tc>
                  <a:txBody>
                    <a:bodyPr/>
                    <a:lstStyle/>
                    <a:p>
                      <a:r>
                        <a:rPr lang="en-US" sz="1600" b="0" i="0" u="none" strike="noStrike" kern="1200" baseline="0" dirty="0">
                          <a:solidFill>
                            <a:schemeClr val="dk1"/>
                          </a:solidFill>
                          <a:latin typeface="+mn-lt"/>
                          <a:ea typeface="+mn-ea"/>
                          <a:cs typeface="+mn-cs"/>
                        </a:rPr>
                        <a:t>Acute diarrhea plus hemolytic syndrome</a:t>
                      </a:r>
                    </a:p>
                  </a:txBody>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Other </a:t>
                      </a:r>
                      <a:r>
                        <a:rPr lang="en-US" sz="1600" b="0" i="1" u="none" strike="noStrike" kern="1200" baseline="0" dirty="0">
                          <a:solidFill>
                            <a:schemeClr val="dk1"/>
                          </a:solidFill>
                          <a:latin typeface="+mn-lt"/>
                          <a:ea typeface="+mn-ea"/>
                          <a:cs typeface="+mn-cs"/>
                        </a:rPr>
                        <a:t>E. coli</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Acute or chronic diarrhea</a:t>
                      </a:r>
                    </a:p>
                  </a:txBody>
                  <a:tcPr/>
                </a:tc>
                <a:extLst>
                  <a:ext uri="{0D108BD9-81ED-4DB2-BD59-A6C34878D82A}">
                    <a16:rowId xmlns:a16="http://schemas.microsoft.com/office/drawing/2014/main" val="10004"/>
                  </a:ext>
                </a:extLst>
              </a:tr>
              <a:tr h="370840">
                <a:tc>
                  <a:txBody>
                    <a:bodyPr/>
                    <a:lstStyle/>
                    <a:p>
                      <a:r>
                        <a:rPr lang="en-US" sz="1600" b="0" i="1" u="none" strike="noStrike" kern="1200" baseline="0" dirty="0">
                          <a:solidFill>
                            <a:schemeClr val="dk1"/>
                          </a:solidFill>
                          <a:latin typeface="+mn-lt"/>
                          <a:ea typeface="+mn-ea"/>
                          <a:cs typeface="+mn-cs"/>
                        </a:rPr>
                        <a:t>Salmonella</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Acute diarrhea </a:t>
                      </a:r>
                    </a:p>
                  </a:txBody>
                  <a:tcPr/>
                </a:tc>
                <a:extLst>
                  <a:ext uri="{0D108BD9-81ED-4DB2-BD59-A6C34878D82A}">
                    <a16:rowId xmlns:a16="http://schemas.microsoft.com/office/drawing/2014/main" val="10005"/>
                  </a:ext>
                </a:extLst>
              </a:tr>
              <a:tr h="370840">
                <a:tc>
                  <a:txBody>
                    <a:bodyPr/>
                    <a:lstStyle/>
                    <a:p>
                      <a:r>
                        <a:rPr lang="en-US" sz="1600" b="0" i="1" u="none" strike="noStrike" kern="1200" baseline="0" dirty="0">
                          <a:solidFill>
                            <a:schemeClr val="dk1"/>
                          </a:solidFill>
                          <a:latin typeface="+mn-lt"/>
                          <a:ea typeface="+mn-ea"/>
                          <a:cs typeface="+mn-cs"/>
                        </a:rPr>
                        <a:t>Shigella</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Acute diarrhea and dysentery</a:t>
                      </a:r>
                    </a:p>
                  </a:txBody>
                  <a:tcPr/>
                </a:tc>
                <a:extLst>
                  <a:ext uri="{0D108BD9-81ED-4DB2-BD59-A6C34878D82A}">
                    <a16:rowId xmlns:a16="http://schemas.microsoft.com/office/drawing/2014/main" val="10006"/>
                  </a:ext>
                </a:extLst>
              </a:tr>
              <a:tr h="370840">
                <a:tc>
                  <a:txBody>
                    <a:bodyPr/>
                    <a:lstStyle/>
                    <a:p>
                      <a:r>
                        <a:rPr lang="en-US" sz="1600" b="0" i="1" u="none" strike="noStrike" kern="1200" baseline="0" dirty="0">
                          <a:solidFill>
                            <a:schemeClr val="dk1"/>
                          </a:solidFill>
                          <a:latin typeface="+mn-lt"/>
                          <a:ea typeface="+mn-ea"/>
                          <a:cs typeface="+mn-cs"/>
                        </a:rPr>
                        <a:t>Vibrio cholerae</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Cholera</a:t>
                      </a:r>
                    </a:p>
                  </a:txBody>
                  <a:tcPr/>
                </a:tc>
                <a:extLst>
                  <a:ext uri="{0D108BD9-81ED-4DB2-BD59-A6C34878D82A}">
                    <a16:rowId xmlns:a16="http://schemas.microsoft.com/office/drawing/2014/main" val="10007"/>
                  </a:ext>
                </a:extLst>
              </a:tr>
              <a:tr h="370840">
                <a:tc>
                  <a:txBody>
                    <a:bodyPr/>
                    <a:lstStyle/>
                    <a:p>
                      <a:r>
                        <a:rPr lang="en-US" sz="1600" b="0" i="0" u="none" strike="noStrike" kern="1200" baseline="0" dirty="0">
                          <a:solidFill>
                            <a:schemeClr val="dk1"/>
                          </a:solidFill>
                          <a:latin typeface="+mn-lt"/>
                          <a:ea typeface="+mn-ea"/>
                          <a:cs typeface="+mn-cs"/>
                        </a:rPr>
                        <a:t>Non-cholera </a:t>
                      </a:r>
                      <a:r>
                        <a:rPr lang="en-US" sz="1600" b="0" i="1" u="none" strike="noStrike" kern="1200" baseline="0" dirty="0">
                          <a:solidFill>
                            <a:schemeClr val="dk1"/>
                          </a:solidFill>
                          <a:latin typeface="+mn-lt"/>
                          <a:ea typeface="+mn-ea"/>
                          <a:cs typeface="+mn-cs"/>
                        </a:rPr>
                        <a:t>Vibrio</a:t>
                      </a:r>
                      <a:r>
                        <a:rPr lang="en-US" sz="1600" b="0" i="0" u="none" strike="noStrike" kern="1200" baseline="0" dirty="0">
                          <a:solidFill>
                            <a:schemeClr val="dk1"/>
                          </a:solidFill>
                          <a:latin typeface="+mn-lt"/>
                          <a:ea typeface="+mn-ea"/>
                          <a:cs typeface="+mn-cs"/>
                        </a:rPr>
                        <a:t> species</a:t>
                      </a:r>
                    </a:p>
                  </a:txBody>
                  <a:tcPr/>
                </a:tc>
                <a:tc>
                  <a:txBody>
                    <a:bodyPr/>
                    <a:lstStyle/>
                    <a:p>
                      <a:r>
                        <a:rPr lang="en-US" sz="1600" b="0" i="0" u="none" strike="noStrike" kern="1200" baseline="0" dirty="0" err="1">
                          <a:solidFill>
                            <a:schemeClr val="dk1"/>
                          </a:solidFill>
                          <a:latin typeface="+mn-lt"/>
                          <a:ea typeface="+mn-ea"/>
                          <a:cs typeface="+mn-cs"/>
                        </a:rPr>
                        <a:t>Vibrioses</a:t>
                      </a:r>
                      <a:endParaRPr lang="en-US" sz="16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343321488"/>
                  </a:ext>
                </a:extLst>
              </a:tr>
              <a:tr h="370840">
                <a:tc>
                  <a:txBody>
                    <a:bodyPr/>
                    <a:lstStyle/>
                    <a:p>
                      <a:r>
                        <a:rPr lang="en-US" sz="1600" b="0" i="1" u="none" strike="noStrike" kern="1200" baseline="0" dirty="0">
                          <a:solidFill>
                            <a:schemeClr val="dk1"/>
                          </a:solidFill>
                          <a:latin typeface="+mn-lt"/>
                          <a:ea typeface="+mn-ea"/>
                          <a:cs typeface="+mn-cs"/>
                        </a:rPr>
                        <a:t>Tannerella forsythia, </a:t>
                      </a:r>
                      <a:r>
                        <a:rPr lang="en-US" sz="1600" b="0" i="1" u="none" strike="noStrike" kern="1200" baseline="0" dirty="0" err="1">
                          <a:solidFill>
                            <a:schemeClr val="dk1"/>
                          </a:solidFill>
                          <a:latin typeface="+mn-lt"/>
                          <a:ea typeface="+mn-ea"/>
                          <a:cs typeface="+mn-cs"/>
                        </a:rPr>
                        <a:t>Aggregatibacter</a:t>
                      </a:r>
                      <a:endParaRPr lang="en-US" sz="1600" b="0" i="0" u="none" strike="noStrike" kern="1200" baseline="0" dirty="0">
                        <a:solidFill>
                          <a:schemeClr val="dk1"/>
                        </a:solidFill>
                        <a:latin typeface="+mn-lt"/>
                        <a:ea typeface="+mn-ea"/>
                        <a:cs typeface="+mn-cs"/>
                      </a:endParaRPr>
                    </a:p>
                    <a:p>
                      <a:r>
                        <a:rPr lang="en-US" sz="1600" b="0" i="1" u="none" strike="noStrike" kern="1200" baseline="0" dirty="0">
                          <a:solidFill>
                            <a:schemeClr val="dk1"/>
                          </a:solidFill>
                          <a:latin typeface="+mn-lt"/>
                          <a:ea typeface="+mn-ea"/>
                          <a:cs typeface="+mn-cs"/>
                        </a:rPr>
                        <a:t>actinomycetemcomitans, </a:t>
                      </a:r>
                      <a:r>
                        <a:rPr lang="en-US" sz="1600" b="0" i="1" u="none" strike="noStrike" kern="1200" baseline="0" dirty="0" err="1">
                          <a:solidFill>
                            <a:schemeClr val="dk1"/>
                          </a:solidFill>
                          <a:latin typeface="+mn-lt"/>
                          <a:ea typeface="+mn-ea"/>
                          <a:cs typeface="+mn-cs"/>
                        </a:rPr>
                        <a:t>Porphyromonas</a:t>
                      </a:r>
                      <a:endParaRPr lang="en-US" sz="1600" b="0" i="0" u="none" strike="noStrike" kern="1200" baseline="0" dirty="0">
                        <a:solidFill>
                          <a:schemeClr val="dk1"/>
                        </a:solidFill>
                        <a:latin typeface="+mn-lt"/>
                        <a:ea typeface="+mn-ea"/>
                        <a:cs typeface="+mn-cs"/>
                      </a:endParaRPr>
                    </a:p>
                    <a:p>
                      <a:r>
                        <a:rPr lang="en-US" sz="1600" b="0" i="1" u="none" strike="noStrike" kern="1200" baseline="0" dirty="0">
                          <a:solidFill>
                            <a:schemeClr val="dk1"/>
                          </a:solidFill>
                          <a:latin typeface="+mn-lt"/>
                          <a:ea typeface="+mn-ea"/>
                          <a:cs typeface="+mn-cs"/>
                        </a:rPr>
                        <a:t>gingivalis, Treponema vincentii, </a:t>
                      </a:r>
                      <a:r>
                        <a:rPr lang="en-US" sz="1600" b="0" i="1" u="none" strike="noStrike" kern="1200" baseline="0" dirty="0" err="1">
                          <a:solidFill>
                            <a:schemeClr val="dk1"/>
                          </a:solidFill>
                          <a:latin typeface="+mn-lt"/>
                          <a:ea typeface="+mn-ea"/>
                          <a:cs typeface="+mn-cs"/>
                        </a:rPr>
                        <a:t>Prevotella</a:t>
                      </a:r>
                      <a:endParaRPr lang="en-US" sz="1600" b="0" i="0" u="none" strike="noStrike" kern="1200" baseline="0" dirty="0">
                        <a:solidFill>
                          <a:schemeClr val="dk1"/>
                        </a:solidFill>
                        <a:latin typeface="+mn-lt"/>
                        <a:ea typeface="+mn-ea"/>
                        <a:cs typeface="+mn-cs"/>
                      </a:endParaRPr>
                    </a:p>
                    <a:p>
                      <a:r>
                        <a:rPr lang="en-US" sz="1600" b="0" i="1" u="none" strike="noStrike" kern="1200" baseline="0" dirty="0">
                          <a:solidFill>
                            <a:schemeClr val="dk1"/>
                          </a:solidFill>
                          <a:latin typeface="+mn-lt"/>
                          <a:ea typeface="+mn-ea"/>
                          <a:cs typeface="+mn-cs"/>
                        </a:rPr>
                        <a:t>intermedia, Fusobacterium</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Periodontal disease	</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9395401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a:defRPr/>
            </a:pPr>
            <a:r>
              <a:rPr lang="en-US" altLang="en-US" dirty="0">
                <a:ea typeface="+mn-ea"/>
                <a:cs typeface="Arial" panose="020B0604020202020204" pitchFamily="34" charset="0"/>
              </a:rPr>
              <a:t>Taxonomic Organization: Microorganisms Causing Disease in the GI Tract </a:t>
            </a:r>
            <a:r>
              <a:rPr lang="en-US" altLang="en-US" sz="1200" dirty="0">
                <a:ea typeface="+mn-ea"/>
                <a:cs typeface="Arial" panose="020B0604020202020204" pitchFamily="34" charset="0"/>
              </a:rPr>
              <a:t>3</a:t>
            </a:r>
          </a:p>
        </p:txBody>
      </p:sp>
      <p:graphicFrame>
        <p:nvGraphicFramePr>
          <p:cNvPr id="23" name="Table 22"/>
          <p:cNvGraphicFramePr>
            <a:graphicFrameLocks noGrp="1"/>
          </p:cNvGraphicFramePr>
          <p:nvPr>
            <p:extLst>
              <p:ext uri="{D42A27DB-BD31-4B8C-83A1-F6EECF244321}">
                <p14:modId xmlns:p14="http://schemas.microsoft.com/office/powerpoint/2010/main" val="3019881340"/>
              </p:ext>
            </p:extLst>
          </p:nvPr>
        </p:nvGraphicFramePr>
        <p:xfrm>
          <a:off x="1524000" y="1239520"/>
          <a:ext cx="6096000" cy="74168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700" b="1" i="0" u="none" strike="noStrike" kern="1200" baseline="0" dirty="0">
                          <a:solidFill>
                            <a:schemeClr val="lt1"/>
                          </a:solidFill>
                          <a:latin typeface="+mn-lt"/>
                          <a:ea typeface="+mn-ea"/>
                          <a:cs typeface="+mn-cs"/>
                        </a:rPr>
                        <a:t>DNA viruses</a:t>
                      </a:r>
                      <a:endParaRPr lang="en-US" sz="1700" b="0" i="0" u="none" strike="noStrike" kern="1200" baseline="0" dirty="0">
                        <a:solidFill>
                          <a:schemeClr val="lt1"/>
                        </a:solidFill>
                        <a:latin typeface="+mn-lt"/>
                        <a:ea typeface="+mn-ea"/>
                        <a:cs typeface="+mn-cs"/>
                      </a:endParaRPr>
                    </a:p>
                  </a:txBody>
                  <a:tcPr/>
                </a:tc>
                <a:tc>
                  <a:txBody>
                    <a:bodyPr/>
                    <a:lstStyle/>
                    <a:p>
                      <a:r>
                        <a:rPr lang="en-US" sz="1700" dirty="0"/>
                        <a:t>Disease</a:t>
                      </a:r>
                    </a:p>
                  </a:txBody>
                  <a:tcPr/>
                </a:tc>
                <a:extLst>
                  <a:ext uri="{0D108BD9-81ED-4DB2-BD59-A6C34878D82A}">
                    <a16:rowId xmlns:a16="http://schemas.microsoft.com/office/drawing/2014/main" val="10000"/>
                  </a:ext>
                </a:extLst>
              </a:tr>
              <a:tr h="370840">
                <a:tc>
                  <a:txBody>
                    <a:bodyPr/>
                    <a:lstStyle/>
                    <a:p>
                      <a:r>
                        <a:rPr lang="en-US" sz="1700" b="0" i="0" u="none" strike="noStrike" kern="1200" baseline="0" dirty="0">
                          <a:solidFill>
                            <a:schemeClr val="dk1"/>
                          </a:solidFill>
                          <a:latin typeface="+mn-lt"/>
                          <a:ea typeface="+mn-ea"/>
                          <a:cs typeface="+mn-cs"/>
                        </a:rPr>
                        <a:t>Hepatitis B virus</a:t>
                      </a:r>
                    </a:p>
                  </a:txBody>
                  <a:tcPr/>
                </a:tc>
                <a:tc>
                  <a:txBody>
                    <a:bodyPr/>
                    <a:lstStyle/>
                    <a:p>
                      <a:r>
                        <a:rPr lang="en-US" sz="1700" b="0" i="0" u="none" strike="noStrike" kern="1200" baseline="0" dirty="0">
                          <a:solidFill>
                            <a:schemeClr val="dk1"/>
                          </a:solidFill>
                          <a:latin typeface="+mn-lt"/>
                          <a:ea typeface="+mn-ea"/>
                          <a:cs typeface="+mn-cs"/>
                        </a:rPr>
                        <a:t>“Serum” hepatitis</a:t>
                      </a:r>
                    </a:p>
                  </a:txBody>
                  <a:tcPr/>
                </a:tc>
                <a:extLst>
                  <a:ext uri="{0D108BD9-81ED-4DB2-BD59-A6C34878D82A}">
                    <a16:rowId xmlns:a16="http://schemas.microsoft.com/office/drawing/2014/main" val="10001"/>
                  </a:ext>
                </a:extLst>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1313758840"/>
              </p:ext>
            </p:extLst>
          </p:nvPr>
        </p:nvGraphicFramePr>
        <p:xfrm>
          <a:off x="1524000" y="2082800"/>
          <a:ext cx="6096000" cy="24739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700" b="1" i="0" u="none" strike="noStrike" kern="1200" baseline="0" dirty="0">
                          <a:solidFill>
                            <a:schemeClr val="lt1"/>
                          </a:solidFill>
                          <a:latin typeface="+mn-lt"/>
                          <a:ea typeface="+mn-ea"/>
                          <a:cs typeface="+mn-cs"/>
                        </a:rPr>
                        <a:t>RNA viruses</a:t>
                      </a:r>
                      <a:endParaRPr lang="en-US" sz="1700" b="0" i="0" u="none" strike="noStrike" kern="1200" baseline="0" dirty="0">
                        <a:solidFill>
                          <a:schemeClr val="lt1"/>
                        </a:solidFill>
                        <a:latin typeface="+mn-lt"/>
                        <a:ea typeface="+mn-ea"/>
                        <a:cs typeface="+mn-cs"/>
                      </a:endParaRPr>
                    </a:p>
                  </a:txBody>
                  <a:tcPr/>
                </a:tc>
                <a:tc>
                  <a:txBody>
                    <a:bodyPr/>
                    <a:lstStyle/>
                    <a:p>
                      <a:r>
                        <a:rPr lang="en-US" sz="1700" dirty="0"/>
                        <a:t>Disease</a:t>
                      </a:r>
                    </a:p>
                  </a:txBody>
                  <a:tcPr/>
                </a:tc>
                <a:extLst>
                  <a:ext uri="{0D108BD9-81ED-4DB2-BD59-A6C34878D82A}">
                    <a16:rowId xmlns:a16="http://schemas.microsoft.com/office/drawing/2014/main" val="10000"/>
                  </a:ext>
                </a:extLst>
              </a:tr>
              <a:tr h="327288">
                <a:tc>
                  <a:txBody>
                    <a:bodyPr/>
                    <a:lstStyle/>
                    <a:p>
                      <a:r>
                        <a:rPr lang="en-US" sz="1700" b="0" i="0" u="none" strike="noStrike" kern="1200" baseline="0" dirty="0">
                          <a:solidFill>
                            <a:schemeClr val="dk1"/>
                          </a:solidFill>
                          <a:latin typeface="+mn-lt"/>
                          <a:ea typeface="+mn-ea"/>
                          <a:cs typeface="+mn-cs"/>
                        </a:rPr>
                        <a:t>Hepatitis A virus</a:t>
                      </a:r>
                    </a:p>
                  </a:txBody>
                  <a:tcPr/>
                </a:tc>
                <a:tc>
                  <a:txBody>
                    <a:bodyPr/>
                    <a:lstStyle/>
                    <a:p>
                      <a:r>
                        <a:rPr lang="en-US" sz="1700" b="0" i="0" u="none" strike="noStrike" kern="1200" baseline="0" dirty="0">
                          <a:solidFill>
                            <a:schemeClr val="dk1"/>
                          </a:solidFill>
                          <a:latin typeface="+mn-lt"/>
                          <a:ea typeface="+mn-ea"/>
                          <a:cs typeface="+mn-cs"/>
                        </a:rPr>
                        <a:t>“Infectious” hepatitis</a:t>
                      </a:r>
                    </a:p>
                  </a:txBody>
                  <a:tcPr/>
                </a:tc>
                <a:extLst>
                  <a:ext uri="{0D108BD9-81ED-4DB2-BD59-A6C34878D82A}">
                    <a16:rowId xmlns:a16="http://schemas.microsoft.com/office/drawing/2014/main" val="10001"/>
                  </a:ext>
                </a:extLst>
              </a:tr>
              <a:tr h="274473">
                <a:tc>
                  <a:txBody>
                    <a:bodyPr/>
                    <a:lstStyle/>
                    <a:p>
                      <a:r>
                        <a:rPr lang="en-US" sz="1700" b="0" i="0" u="none" strike="noStrike" kern="1200" baseline="0" dirty="0">
                          <a:solidFill>
                            <a:schemeClr val="dk1"/>
                          </a:solidFill>
                          <a:latin typeface="+mn-lt"/>
                          <a:ea typeface="+mn-ea"/>
                          <a:cs typeface="+mn-cs"/>
                        </a:rPr>
                        <a:t>Hepatitis C virus</a:t>
                      </a:r>
                    </a:p>
                  </a:txBody>
                  <a:tcPr/>
                </a:tc>
                <a:tc>
                  <a:txBody>
                    <a:bodyPr/>
                    <a:lstStyle/>
                    <a:p>
                      <a:r>
                        <a:rPr lang="en-US" sz="1700" b="0" i="0" u="none" strike="noStrike" kern="1200" baseline="0" dirty="0">
                          <a:solidFill>
                            <a:schemeClr val="dk1"/>
                          </a:solidFill>
                          <a:latin typeface="+mn-lt"/>
                          <a:ea typeface="+mn-ea"/>
                          <a:cs typeface="+mn-cs"/>
                        </a:rPr>
                        <a:t>“Serum” hepatitis</a:t>
                      </a:r>
                    </a:p>
                  </a:txBody>
                  <a:tcPr/>
                </a:tc>
                <a:extLst>
                  <a:ext uri="{0D108BD9-81ED-4DB2-BD59-A6C34878D82A}">
                    <a16:rowId xmlns:a16="http://schemas.microsoft.com/office/drawing/2014/main" val="10002"/>
                  </a:ext>
                </a:extLst>
              </a:tr>
              <a:tr h="314234">
                <a:tc>
                  <a:txBody>
                    <a:bodyPr/>
                    <a:lstStyle/>
                    <a:p>
                      <a:r>
                        <a:rPr lang="en-US" sz="1700" b="0" i="0" u="none" strike="noStrike" kern="1200" baseline="0" dirty="0">
                          <a:solidFill>
                            <a:schemeClr val="dk1"/>
                          </a:solidFill>
                          <a:latin typeface="+mn-lt"/>
                          <a:ea typeface="+mn-ea"/>
                          <a:cs typeface="+mn-cs"/>
                        </a:rPr>
                        <a:t>Hepatitis E virus</a:t>
                      </a:r>
                    </a:p>
                  </a:txBody>
                  <a:tcPr/>
                </a:tc>
                <a:tc>
                  <a:txBody>
                    <a:bodyPr/>
                    <a:lstStyle/>
                    <a:p>
                      <a:r>
                        <a:rPr lang="en-US" sz="1700" b="0" i="0" u="none" strike="noStrike" kern="1200" baseline="0" dirty="0">
                          <a:solidFill>
                            <a:schemeClr val="dk1"/>
                          </a:solidFill>
                          <a:latin typeface="+mn-lt"/>
                          <a:ea typeface="+mn-ea"/>
                          <a:cs typeface="+mn-cs"/>
                        </a:rPr>
                        <a:t>“Infectious” hepatitis</a:t>
                      </a:r>
                    </a:p>
                  </a:txBody>
                  <a:tcPr/>
                </a:tc>
                <a:extLst>
                  <a:ext uri="{0D108BD9-81ED-4DB2-BD59-A6C34878D82A}">
                    <a16:rowId xmlns:a16="http://schemas.microsoft.com/office/drawing/2014/main" val="10003"/>
                  </a:ext>
                </a:extLst>
              </a:tr>
              <a:tr h="312057">
                <a:tc>
                  <a:txBody>
                    <a:bodyPr/>
                    <a:lstStyle/>
                    <a:p>
                      <a:r>
                        <a:rPr lang="en-US" sz="1700" b="0" i="0" u="none" strike="noStrike" kern="1200" baseline="0" dirty="0">
                          <a:solidFill>
                            <a:schemeClr val="dk1"/>
                          </a:solidFill>
                          <a:latin typeface="+mn-lt"/>
                          <a:ea typeface="+mn-ea"/>
                          <a:cs typeface="+mn-cs"/>
                        </a:rPr>
                        <a:t>Mumps virus </a:t>
                      </a:r>
                    </a:p>
                  </a:txBody>
                  <a:tcPr/>
                </a:tc>
                <a:tc>
                  <a:txBody>
                    <a:bodyPr/>
                    <a:lstStyle/>
                    <a:p>
                      <a:r>
                        <a:rPr lang="en-US" sz="1700" b="0" i="0" u="none" strike="noStrike" kern="1200" baseline="0" dirty="0">
                          <a:solidFill>
                            <a:schemeClr val="dk1"/>
                          </a:solidFill>
                          <a:latin typeface="+mn-lt"/>
                          <a:ea typeface="+mn-ea"/>
                          <a:cs typeface="+mn-cs"/>
                        </a:rPr>
                        <a:t>Mumps</a:t>
                      </a:r>
                    </a:p>
                  </a:txBody>
                  <a:tcPr/>
                </a:tc>
                <a:extLst>
                  <a:ext uri="{0D108BD9-81ED-4DB2-BD59-A6C34878D82A}">
                    <a16:rowId xmlns:a16="http://schemas.microsoft.com/office/drawing/2014/main" val="10004"/>
                  </a:ext>
                </a:extLst>
              </a:tr>
              <a:tr h="295366">
                <a:tc>
                  <a:txBody>
                    <a:bodyPr/>
                    <a:lstStyle/>
                    <a:p>
                      <a:r>
                        <a:rPr lang="en-US" sz="1700" b="0" i="0" u="none" strike="noStrike" kern="1200" baseline="0" dirty="0">
                          <a:solidFill>
                            <a:schemeClr val="dk1"/>
                          </a:solidFill>
                          <a:latin typeface="+mn-lt"/>
                          <a:ea typeface="+mn-ea"/>
                          <a:cs typeface="+mn-cs"/>
                        </a:rPr>
                        <a:t>Norovirus	</a:t>
                      </a:r>
                    </a:p>
                  </a:txBody>
                  <a:tcPr/>
                </a:tc>
                <a:tc>
                  <a:txBody>
                    <a:bodyPr/>
                    <a:lstStyle/>
                    <a:p>
                      <a:r>
                        <a:rPr lang="en-US" sz="1700" b="0" i="0" u="none" strike="noStrike" kern="1200" baseline="0" dirty="0">
                          <a:solidFill>
                            <a:schemeClr val="dk1"/>
                          </a:solidFill>
                          <a:latin typeface="+mn-lt"/>
                          <a:ea typeface="+mn-ea"/>
                          <a:cs typeface="+mn-cs"/>
                        </a:rPr>
                        <a:t>Acute diarrhea</a:t>
                      </a:r>
                    </a:p>
                  </a:txBody>
                  <a:tcPr/>
                </a:tc>
                <a:extLst>
                  <a:ext uri="{0D108BD9-81ED-4DB2-BD59-A6C34878D82A}">
                    <a16:rowId xmlns:a16="http://schemas.microsoft.com/office/drawing/2014/main" val="10005"/>
                  </a:ext>
                </a:extLst>
              </a:tr>
              <a:tr h="307703">
                <a:tc>
                  <a:txBody>
                    <a:bodyPr/>
                    <a:lstStyle/>
                    <a:p>
                      <a:r>
                        <a:rPr lang="en-US" sz="1700" b="0" i="0" u="none" strike="noStrike" kern="1200" baseline="0" dirty="0">
                          <a:solidFill>
                            <a:schemeClr val="dk1"/>
                          </a:solidFill>
                          <a:latin typeface="+mn-lt"/>
                          <a:ea typeface="+mn-ea"/>
                          <a:cs typeface="+mn-cs"/>
                        </a:rPr>
                        <a:t>Rotavirus	</a:t>
                      </a:r>
                    </a:p>
                  </a:txBody>
                  <a:tcPr/>
                </a:tc>
                <a:tc>
                  <a:txBody>
                    <a:bodyPr/>
                    <a:lstStyle/>
                    <a:p>
                      <a:r>
                        <a:rPr lang="en-US" sz="1700" b="0" i="0" u="none" strike="noStrike" kern="1200" baseline="0" dirty="0">
                          <a:solidFill>
                            <a:schemeClr val="dk1"/>
                          </a:solidFill>
                          <a:latin typeface="+mn-lt"/>
                          <a:ea typeface="+mn-ea"/>
                          <a:cs typeface="+mn-cs"/>
                        </a:rPr>
                        <a:t>Acute diarrhea</a:t>
                      </a:r>
                    </a:p>
                  </a:txBody>
                  <a:tcPr/>
                </a:tc>
                <a:extLst>
                  <a:ext uri="{0D108BD9-81ED-4DB2-BD59-A6C34878D82A}">
                    <a16:rowId xmlns:a16="http://schemas.microsoft.com/office/drawing/2014/main" val="10006"/>
                  </a:ext>
                </a:extLst>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2826921897"/>
              </p:ext>
            </p:extLst>
          </p:nvPr>
        </p:nvGraphicFramePr>
        <p:xfrm>
          <a:off x="1524000" y="4658360"/>
          <a:ext cx="6096000" cy="185420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700" b="1" i="0" u="none" strike="noStrike" kern="1200" baseline="0" dirty="0">
                          <a:solidFill>
                            <a:schemeClr val="lt1"/>
                          </a:solidFill>
                          <a:latin typeface="+mn-lt"/>
                          <a:ea typeface="+mn-ea"/>
                          <a:cs typeface="+mn-cs"/>
                        </a:rPr>
                        <a:t>Protozoa</a:t>
                      </a:r>
                      <a:endParaRPr lang="en-US" sz="1700" b="0" i="0" u="none" strike="noStrike" kern="1200" baseline="0" dirty="0">
                        <a:solidFill>
                          <a:schemeClr val="lt1"/>
                        </a:solidFill>
                        <a:latin typeface="+mn-lt"/>
                        <a:ea typeface="+mn-ea"/>
                        <a:cs typeface="+mn-cs"/>
                      </a:endParaRPr>
                    </a:p>
                  </a:txBody>
                  <a:tcPr/>
                </a:tc>
                <a:tc>
                  <a:txBody>
                    <a:bodyPr/>
                    <a:lstStyle/>
                    <a:p>
                      <a:r>
                        <a:rPr lang="en-US" sz="1700" dirty="0"/>
                        <a:t>Disease</a:t>
                      </a:r>
                    </a:p>
                  </a:txBody>
                  <a:tcPr/>
                </a:tc>
                <a:extLst>
                  <a:ext uri="{0D108BD9-81ED-4DB2-BD59-A6C34878D82A}">
                    <a16:rowId xmlns:a16="http://schemas.microsoft.com/office/drawing/2014/main" val="10000"/>
                  </a:ext>
                </a:extLst>
              </a:tr>
              <a:tr h="370840">
                <a:tc>
                  <a:txBody>
                    <a:bodyPr/>
                    <a:lstStyle/>
                    <a:p>
                      <a:r>
                        <a:rPr lang="en-US" sz="1700" b="0" i="1" u="none" strike="noStrike" kern="1200" baseline="0" dirty="0">
                          <a:solidFill>
                            <a:schemeClr val="dk1"/>
                          </a:solidFill>
                          <a:latin typeface="+mn-lt"/>
                          <a:ea typeface="+mn-ea"/>
                          <a:cs typeface="+mn-cs"/>
                        </a:rPr>
                        <a:t>Entamoeba histolytica</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Chronic diarrhea</a:t>
                      </a:r>
                    </a:p>
                  </a:txBody>
                  <a:tcPr/>
                </a:tc>
                <a:extLst>
                  <a:ext uri="{0D108BD9-81ED-4DB2-BD59-A6C34878D82A}">
                    <a16:rowId xmlns:a16="http://schemas.microsoft.com/office/drawing/2014/main" val="10001"/>
                  </a:ext>
                </a:extLst>
              </a:tr>
              <a:tr h="370840">
                <a:tc>
                  <a:txBody>
                    <a:bodyPr/>
                    <a:lstStyle/>
                    <a:p>
                      <a:r>
                        <a:rPr lang="en-US" sz="1700" b="0" i="1" u="none" strike="noStrike" kern="1200" baseline="0" dirty="0">
                          <a:solidFill>
                            <a:schemeClr val="dk1"/>
                          </a:solidFill>
                          <a:latin typeface="+mn-lt"/>
                          <a:ea typeface="+mn-ea"/>
                          <a:cs typeface="+mn-cs"/>
                        </a:rPr>
                        <a:t>Cryptosporidium</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Acute diarrhea</a:t>
                      </a:r>
                    </a:p>
                  </a:txBody>
                  <a:tcPr/>
                </a:tc>
                <a:extLst>
                  <a:ext uri="{0D108BD9-81ED-4DB2-BD59-A6C34878D82A}">
                    <a16:rowId xmlns:a16="http://schemas.microsoft.com/office/drawing/2014/main" val="10002"/>
                  </a:ext>
                </a:extLst>
              </a:tr>
              <a:tr h="370840">
                <a:tc>
                  <a:txBody>
                    <a:bodyPr/>
                    <a:lstStyle/>
                    <a:p>
                      <a:r>
                        <a:rPr lang="en-US" sz="1700" b="0" i="1" u="none" strike="noStrike" kern="1200" baseline="0" dirty="0" err="1">
                          <a:solidFill>
                            <a:schemeClr val="dk1"/>
                          </a:solidFill>
                          <a:latin typeface="+mn-lt"/>
                          <a:ea typeface="+mn-ea"/>
                          <a:cs typeface="+mn-cs"/>
                        </a:rPr>
                        <a:t>Cyclospora</a:t>
                      </a:r>
                      <a:r>
                        <a:rPr lang="en-US" sz="1700" b="0" i="1" u="none" strike="noStrike" kern="1200" baseline="0" dirty="0">
                          <a:solidFill>
                            <a:schemeClr val="dk1"/>
                          </a:solidFill>
                          <a:latin typeface="+mn-lt"/>
                          <a:ea typeface="+mn-ea"/>
                          <a:cs typeface="+mn-cs"/>
                        </a:rPr>
                        <a:t> </a:t>
                      </a:r>
                      <a:r>
                        <a:rPr lang="en-US" sz="1700" b="0" i="1" u="none" strike="noStrike" kern="1200" baseline="0" dirty="0" err="1">
                          <a:solidFill>
                            <a:schemeClr val="dk1"/>
                          </a:solidFill>
                          <a:latin typeface="+mn-lt"/>
                          <a:ea typeface="+mn-ea"/>
                          <a:cs typeface="+mn-cs"/>
                        </a:rPr>
                        <a:t>cayetanensis</a:t>
                      </a:r>
                      <a:endParaRPr lang="en-US" sz="1700" b="0" i="0" u="none" strike="noStrike" kern="1200" baseline="0" dirty="0">
                        <a:solidFill>
                          <a:schemeClr val="dk1"/>
                        </a:solidFill>
                        <a:latin typeface="+mn-lt"/>
                        <a:ea typeface="+mn-ea"/>
                        <a:cs typeface="+mn-cs"/>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700" b="0" i="0" u="none" strike="noStrike" kern="1200" baseline="0" dirty="0">
                          <a:solidFill>
                            <a:schemeClr val="dk1"/>
                          </a:solidFill>
                          <a:latin typeface="+mn-lt"/>
                          <a:ea typeface="+mn-ea"/>
                          <a:cs typeface="+mn-cs"/>
                        </a:rPr>
                        <a:t>Chronic diarrhea</a:t>
                      </a:r>
                    </a:p>
                  </a:txBody>
                  <a:tcPr/>
                </a:tc>
                <a:extLst>
                  <a:ext uri="{0D108BD9-81ED-4DB2-BD59-A6C34878D82A}">
                    <a16:rowId xmlns:a16="http://schemas.microsoft.com/office/drawing/2014/main" val="10003"/>
                  </a:ext>
                </a:extLst>
              </a:tr>
              <a:tr h="370840">
                <a:tc>
                  <a:txBody>
                    <a:bodyPr/>
                    <a:lstStyle/>
                    <a:p>
                      <a:r>
                        <a:rPr lang="en-US" sz="1700" b="0" i="1" u="none" strike="noStrike" kern="1200" baseline="0" dirty="0">
                          <a:solidFill>
                            <a:schemeClr val="dk1"/>
                          </a:solidFill>
                          <a:latin typeface="+mn-lt"/>
                          <a:ea typeface="+mn-ea"/>
                          <a:cs typeface="+mn-cs"/>
                        </a:rPr>
                        <a:t>Giardia lamblia</a:t>
                      </a:r>
                      <a:endParaRPr lang="en-US" sz="1700" b="0" i="0" u="none" strike="noStrike" kern="1200" baseline="0" dirty="0">
                        <a:solidFill>
                          <a:schemeClr val="dk1"/>
                        </a:solidFill>
                        <a:latin typeface="+mn-lt"/>
                        <a:ea typeface="+mn-ea"/>
                        <a:cs typeface="+mn-cs"/>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700" b="0" i="0" u="none" strike="noStrike" kern="1200" baseline="0" dirty="0">
                          <a:solidFill>
                            <a:schemeClr val="dk1"/>
                          </a:solidFill>
                          <a:latin typeface="+mn-lt"/>
                          <a:ea typeface="+mn-ea"/>
                          <a:cs typeface="+mn-cs"/>
                        </a:rPr>
                        <a:t>Chronic diarrhea</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223392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a:defRPr/>
            </a:pPr>
            <a:r>
              <a:rPr lang="en-US" altLang="en-US" dirty="0">
                <a:ea typeface="+mn-ea"/>
                <a:cs typeface="Arial" panose="020B0604020202020204" pitchFamily="34" charset="0"/>
              </a:rPr>
              <a:t>Taxonomic Organization: Microorganisms Causing Disease in the GI Tract </a:t>
            </a:r>
            <a:r>
              <a:rPr lang="en-US" altLang="en-US" sz="1200" dirty="0">
                <a:ea typeface="+mn-ea"/>
                <a:cs typeface="Arial" panose="020B0604020202020204" pitchFamily="34" charset="0"/>
              </a:rPr>
              <a:t>4</a:t>
            </a:r>
          </a:p>
        </p:txBody>
      </p:sp>
      <p:graphicFrame>
        <p:nvGraphicFramePr>
          <p:cNvPr id="6" name="Table 5"/>
          <p:cNvGraphicFramePr>
            <a:graphicFrameLocks noGrp="1"/>
          </p:cNvGraphicFramePr>
          <p:nvPr>
            <p:extLst>
              <p:ext uri="{D42A27DB-BD31-4B8C-83A1-F6EECF244321}">
                <p14:modId xmlns:p14="http://schemas.microsoft.com/office/powerpoint/2010/main" val="2085057360"/>
              </p:ext>
            </p:extLst>
          </p:nvPr>
        </p:nvGraphicFramePr>
        <p:xfrm>
          <a:off x="1524000" y="1615440"/>
          <a:ext cx="6096000" cy="431292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lt1"/>
                          </a:solidFill>
                          <a:latin typeface="+mn-lt"/>
                          <a:ea typeface="+mn-ea"/>
                          <a:cs typeface="+mn-cs"/>
                        </a:rPr>
                        <a:t>Helminths-nematodes</a:t>
                      </a:r>
                      <a:endParaRPr lang="en-US" sz="1800" b="0" i="0" u="none" strike="noStrike" kern="1200" baseline="0" dirty="0">
                        <a:solidFill>
                          <a:schemeClr val="lt1"/>
                        </a:solidFill>
                        <a:latin typeface="+mn-lt"/>
                        <a:ea typeface="+mn-ea"/>
                        <a:cs typeface="+mn-cs"/>
                      </a:endParaRPr>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Ascaris lumbricoides </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Intestinal distress plus migratory symptoms</a:t>
                      </a:r>
                    </a:p>
                  </a:txBody>
                  <a:tcPr/>
                </a:tc>
                <a:extLst>
                  <a:ext uri="{0D108BD9-81ED-4DB2-BD59-A6C34878D82A}">
                    <a16:rowId xmlns:a16="http://schemas.microsoft.com/office/drawing/2014/main" val="10001"/>
                  </a:ext>
                </a:extLst>
              </a:tr>
              <a:tr h="370840">
                <a:tc>
                  <a:txBody>
                    <a:bodyPr/>
                    <a:lstStyle/>
                    <a:p>
                      <a:r>
                        <a:rPr lang="en-US" sz="1800" b="0" i="1" u="none" strike="noStrike" kern="1200" baseline="0" dirty="0">
                          <a:solidFill>
                            <a:schemeClr val="dk1"/>
                          </a:solidFill>
                          <a:latin typeface="+mn-lt"/>
                          <a:ea typeface="+mn-ea"/>
                          <a:cs typeface="+mn-cs"/>
                        </a:rPr>
                        <a:t>Enterobius vermicularis </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Intestinal distress</a:t>
                      </a:r>
                    </a:p>
                  </a:txBody>
                  <a:tcPr/>
                </a:tc>
                <a:extLst>
                  <a:ext uri="{0D108BD9-81ED-4DB2-BD59-A6C34878D82A}">
                    <a16:rowId xmlns:a16="http://schemas.microsoft.com/office/drawing/2014/main" val="10002"/>
                  </a:ext>
                </a:extLst>
              </a:tr>
              <a:tr h="370840">
                <a:tc>
                  <a:txBody>
                    <a:bodyPr/>
                    <a:lstStyle/>
                    <a:p>
                      <a:r>
                        <a:rPr lang="en-US" sz="1800" b="0" i="1" u="none" strike="noStrike" kern="1200" baseline="0" dirty="0">
                          <a:solidFill>
                            <a:schemeClr val="dk1"/>
                          </a:solidFill>
                          <a:latin typeface="+mn-lt"/>
                          <a:ea typeface="+mn-ea"/>
                          <a:cs typeface="+mn-cs"/>
                        </a:rPr>
                        <a:t>Trichuris trichiura</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Intestinal distress</a:t>
                      </a:r>
                    </a:p>
                  </a:txBody>
                  <a:tcPr/>
                </a:tc>
                <a:extLst>
                  <a:ext uri="{0D108BD9-81ED-4DB2-BD59-A6C34878D82A}">
                    <a16:rowId xmlns:a16="http://schemas.microsoft.com/office/drawing/2014/main" val="10003"/>
                  </a:ext>
                </a:extLst>
              </a:tr>
              <a:tr h="370840">
                <a:tc>
                  <a:txBody>
                    <a:bodyPr/>
                    <a:lstStyle/>
                    <a:p>
                      <a:r>
                        <a:rPr lang="en-US" sz="1800" b="0" i="1" u="none" strike="noStrike" kern="1200" baseline="0" dirty="0" err="1">
                          <a:solidFill>
                            <a:schemeClr val="dk1"/>
                          </a:solidFill>
                          <a:latin typeface="+mn-lt"/>
                          <a:ea typeface="+mn-ea"/>
                          <a:cs typeface="+mn-cs"/>
                        </a:rPr>
                        <a:t>Necator</a:t>
                      </a:r>
                      <a:r>
                        <a:rPr lang="en-US" sz="1800" b="0" i="1" u="none" strike="noStrike" kern="1200" baseline="0" dirty="0">
                          <a:solidFill>
                            <a:schemeClr val="dk1"/>
                          </a:solidFill>
                          <a:latin typeface="+mn-lt"/>
                          <a:ea typeface="+mn-ea"/>
                          <a:cs typeface="+mn-cs"/>
                        </a:rPr>
                        <a:t> </a:t>
                      </a:r>
                      <a:r>
                        <a:rPr lang="en-US" sz="1800" b="0" i="1" u="none" strike="noStrike" kern="1200" baseline="0" dirty="0" err="1">
                          <a:solidFill>
                            <a:schemeClr val="dk1"/>
                          </a:solidFill>
                          <a:latin typeface="+mn-lt"/>
                          <a:ea typeface="+mn-ea"/>
                          <a:cs typeface="+mn-cs"/>
                        </a:rPr>
                        <a:t>americanus</a:t>
                      </a:r>
                      <a:r>
                        <a:rPr lang="en-US" sz="1800" b="0" i="1" u="none" strike="noStrike" kern="1200" baseline="0" dirty="0">
                          <a:solidFill>
                            <a:schemeClr val="dk1"/>
                          </a:solidFill>
                          <a:latin typeface="+mn-lt"/>
                          <a:ea typeface="+mn-ea"/>
                          <a:cs typeface="+mn-cs"/>
                        </a:rPr>
                        <a:t> </a:t>
                      </a:r>
                      <a:endParaRPr lang="en-US" sz="1800" b="0" i="0" u="none" strike="noStrike" kern="1200" baseline="0" dirty="0">
                        <a:solidFill>
                          <a:schemeClr val="dk1"/>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Intestinal distress plus migratory symptoms</a:t>
                      </a:r>
                    </a:p>
                  </a:txBody>
                  <a:tcPr/>
                </a:tc>
                <a:extLst>
                  <a:ext uri="{0D108BD9-81ED-4DB2-BD59-A6C34878D82A}">
                    <a16:rowId xmlns:a16="http://schemas.microsoft.com/office/drawing/2014/main" val="3341535960"/>
                  </a:ext>
                </a:extLst>
              </a:tr>
              <a:tr h="370840">
                <a:tc>
                  <a:txBody>
                    <a:bodyPr/>
                    <a:lstStyle/>
                    <a:p>
                      <a:r>
                        <a:rPr lang="en-US" sz="1800" b="0" i="1" u="none" strike="noStrike" kern="1200" baseline="0" dirty="0" err="1">
                          <a:solidFill>
                            <a:schemeClr val="dk1"/>
                          </a:solidFill>
                          <a:latin typeface="+mn-lt"/>
                          <a:ea typeface="+mn-ea"/>
                          <a:cs typeface="+mn-cs"/>
                        </a:rPr>
                        <a:t>Ancylostoma</a:t>
                      </a:r>
                      <a:r>
                        <a:rPr lang="en-US" sz="1800" b="0" i="1" u="none" strike="noStrike" kern="1200" baseline="0" dirty="0">
                          <a:solidFill>
                            <a:schemeClr val="dk1"/>
                          </a:solidFill>
                          <a:latin typeface="+mn-lt"/>
                          <a:ea typeface="+mn-ea"/>
                          <a:cs typeface="+mn-cs"/>
                        </a:rPr>
                        <a:t> duodenale</a:t>
                      </a:r>
                      <a:r>
                        <a:rPr lang="en-US" sz="1800" b="0" i="0" u="none" strike="noStrike" kern="1200" baseline="0" dirty="0">
                          <a:solidFill>
                            <a:schemeClr val="dk1"/>
                          </a:solidFill>
                          <a:latin typeface="+mn-lt"/>
                          <a:ea typeface="+mn-ea"/>
                          <a:cs typeface="+mn-cs"/>
                        </a:rPr>
                        <a:t>	</a:t>
                      </a:r>
                    </a:p>
                  </a:txBody>
                  <a:tcPr/>
                </a:tc>
                <a:tc>
                  <a:txBody>
                    <a:bodyPr/>
                    <a:lstStyle/>
                    <a:p>
                      <a:r>
                        <a:rPr lang="en-US" sz="1800" b="0" i="0" u="none" strike="noStrike" kern="1200" baseline="0" dirty="0">
                          <a:solidFill>
                            <a:schemeClr val="dk1"/>
                          </a:solidFill>
                          <a:latin typeface="+mn-lt"/>
                          <a:ea typeface="+mn-ea"/>
                          <a:cs typeface="+mn-cs"/>
                        </a:rPr>
                        <a:t>Intestinal distress plus migratory symptoms</a:t>
                      </a:r>
                    </a:p>
                  </a:txBody>
                  <a:tcPr/>
                </a:tc>
                <a:extLst>
                  <a:ext uri="{0D108BD9-81ED-4DB2-BD59-A6C34878D82A}">
                    <a16:rowId xmlns:a16="http://schemas.microsoft.com/office/drawing/2014/main" val="10004"/>
                  </a:ext>
                </a:extLst>
              </a:tr>
              <a:tr h="370840">
                <a:tc>
                  <a:txBody>
                    <a:bodyPr/>
                    <a:lstStyle/>
                    <a:p>
                      <a:r>
                        <a:rPr lang="en-US" sz="1800" b="0" i="1" u="none" strike="noStrike" kern="1200" baseline="0" dirty="0">
                          <a:solidFill>
                            <a:schemeClr val="dk1"/>
                          </a:solidFill>
                          <a:latin typeface="+mn-lt"/>
                          <a:ea typeface="+mn-ea"/>
                          <a:cs typeface="+mn-cs"/>
                        </a:rPr>
                        <a:t>Toxocara </a:t>
                      </a:r>
                      <a:r>
                        <a:rPr lang="en-US" sz="1800" b="0" i="0" u="none" strike="noStrike" kern="1200" baseline="0" dirty="0">
                          <a:solidFill>
                            <a:schemeClr val="dk1"/>
                          </a:solidFill>
                          <a:latin typeface="+mn-lt"/>
                          <a:ea typeface="+mn-ea"/>
                          <a:cs typeface="+mn-cs"/>
                        </a:rPr>
                        <a:t>species</a:t>
                      </a:r>
                    </a:p>
                  </a:txBody>
                  <a:tcPr/>
                </a:tc>
                <a:tc>
                  <a:txBody>
                    <a:bodyPr/>
                    <a:lstStyle/>
                    <a:p>
                      <a:r>
                        <a:rPr lang="en-US" sz="1800" b="0" i="0" u="none" strike="noStrike" kern="1200" baseline="0" dirty="0">
                          <a:solidFill>
                            <a:schemeClr val="dk1"/>
                          </a:solidFill>
                          <a:latin typeface="+mn-lt"/>
                          <a:ea typeface="+mn-ea"/>
                          <a:cs typeface="+mn-cs"/>
                        </a:rPr>
                        <a:t>Intestinal distress plus migratory symptoms</a:t>
                      </a:r>
                    </a:p>
                  </a:txBody>
                  <a:tcPr/>
                </a:tc>
                <a:extLst>
                  <a:ext uri="{0D108BD9-81ED-4DB2-BD59-A6C34878D82A}">
                    <a16:rowId xmlns:a16="http://schemas.microsoft.com/office/drawing/2014/main" val="10005"/>
                  </a:ext>
                </a:extLst>
              </a:tr>
              <a:tr h="370840">
                <a:tc>
                  <a:txBody>
                    <a:bodyPr/>
                    <a:lstStyle/>
                    <a:p>
                      <a:r>
                        <a:rPr lang="en-US" sz="1800" b="0" i="1" u="none" strike="noStrike" kern="1200" baseline="0" dirty="0" err="1">
                          <a:solidFill>
                            <a:schemeClr val="dk1"/>
                          </a:solidFill>
                          <a:latin typeface="+mn-lt"/>
                          <a:ea typeface="+mn-ea"/>
                          <a:cs typeface="+mn-cs"/>
                        </a:rPr>
                        <a:t>Trichinella</a:t>
                      </a:r>
                      <a:r>
                        <a:rPr lang="en-US" sz="1800" b="0" i="1" u="none" strike="noStrike" kern="1200" baseline="0" dirty="0">
                          <a:solidFill>
                            <a:schemeClr val="dk1"/>
                          </a:solidFill>
                          <a:latin typeface="+mn-lt"/>
                          <a:ea typeface="+mn-ea"/>
                          <a:cs typeface="+mn-cs"/>
                        </a:rPr>
                        <a:t> </a:t>
                      </a:r>
                      <a:r>
                        <a:rPr lang="en-US" sz="1800" b="0" i="0" u="none" strike="noStrike" kern="1200" baseline="0" dirty="0">
                          <a:solidFill>
                            <a:schemeClr val="dk1"/>
                          </a:solidFill>
                          <a:latin typeface="+mn-lt"/>
                          <a:ea typeface="+mn-ea"/>
                          <a:cs typeface="+mn-cs"/>
                        </a:rPr>
                        <a:t>species</a:t>
                      </a:r>
                    </a:p>
                  </a:txBody>
                  <a:tcPr/>
                </a:tc>
                <a:tc>
                  <a:txBody>
                    <a:bodyPr/>
                    <a:lstStyle/>
                    <a:p>
                      <a:r>
                        <a:rPr lang="en-US" sz="1800" b="0" i="0" u="none" strike="noStrike" kern="1200" baseline="0" dirty="0">
                          <a:solidFill>
                            <a:schemeClr val="dk1"/>
                          </a:solidFill>
                          <a:latin typeface="+mn-lt"/>
                          <a:ea typeface="+mn-ea"/>
                          <a:cs typeface="+mn-cs"/>
                        </a:rPr>
                        <a:t>Muscle and neurological symptoms</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9468085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a:defRPr/>
            </a:pPr>
            <a:r>
              <a:rPr lang="en-US" altLang="en-US" dirty="0">
                <a:ea typeface="+mn-ea"/>
                <a:cs typeface="Arial" panose="020B0604020202020204" pitchFamily="34" charset="0"/>
              </a:rPr>
              <a:t>Taxonomic Organization: Microorganisms Causing Disease in the GI Tract </a:t>
            </a:r>
            <a:r>
              <a:rPr lang="en-US" altLang="en-US" sz="1200" dirty="0">
                <a:ea typeface="+mn-ea"/>
                <a:cs typeface="Arial" panose="020B0604020202020204" pitchFamily="34" charset="0"/>
              </a:rPr>
              <a:t>5</a:t>
            </a:r>
          </a:p>
        </p:txBody>
      </p:sp>
      <p:graphicFrame>
        <p:nvGraphicFramePr>
          <p:cNvPr id="9" name="Table 8"/>
          <p:cNvGraphicFramePr>
            <a:graphicFrameLocks noGrp="1"/>
          </p:cNvGraphicFramePr>
          <p:nvPr>
            <p:extLst>
              <p:ext uri="{D42A27DB-BD31-4B8C-83A1-F6EECF244321}">
                <p14:modId xmlns:p14="http://schemas.microsoft.com/office/powerpoint/2010/main" val="1810749344"/>
              </p:ext>
            </p:extLst>
          </p:nvPr>
        </p:nvGraphicFramePr>
        <p:xfrm>
          <a:off x="1524000" y="1610360"/>
          <a:ext cx="6096000" cy="249428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lt1"/>
                          </a:solidFill>
                          <a:latin typeface="+mn-lt"/>
                          <a:ea typeface="+mn-ea"/>
                          <a:cs typeface="+mn-cs"/>
                        </a:rPr>
                        <a:t>Helminths-cestodes</a:t>
                      </a:r>
                      <a:endParaRPr lang="en-US" sz="1800" b="0" i="0" u="none" strike="noStrike" kern="1200" baseline="0" dirty="0">
                        <a:solidFill>
                          <a:schemeClr val="lt1"/>
                        </a:solidFill>
                        <a:latin typeface="+mn-lt"/>
                        <a:ea typeface="+mn-ea"/>
                        <a:cs typeface="+mn-cs"/>
                      </a:endParaRPr>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Diphyllobothrium latum</a:t>
                      </a:r>
                      <a:r>
                        <a:rPr lang="en-US" sz="1800" b="0" i="0" u="none" strike="noStrike" kern="1200" baseline="0" dirty="0">
                          <a:solidFill>
                            <a:schemeClr val="dk1"/>
                          </a:solidFill>
                          <a:latin typeface="+mn-lt"/>
                          <a:ea typeface="+mn-ea"/>
                          <a:cs typeface="+mn-cs"/>
                        </a:rPr>
                        <a:t>	</a:t>
                      </a:r>
                    </a:p>
                  </a:txBody>
                  <a:tcPr/>
                </a:tc>
                <a:tc>
                  <a:txBody>
                    <a:bodyPr/>
                    <a:lstStyle/>
                    <a:p>
                      <a:r>
                        <a:rPr lang="en-US" sz="1800" b="0" i="0" u="none" strike="noStrike" kern="1200" baseline="0" dirty="0">
                          <a:solidFill>
                            <a:schemeClr val="dk1"/>
                          </a:solidFill>
                          <a:latin typeface="+mn-lt"/>
                          <a:ea typeface="+mn-ea"/>
                          <a:cs typeface="+mn-cs"/>
                        </a:rPr>
                        <a:t>Intestinal distress</a:t>
                      </a:r>
                    </a:p>
                  </a:txBody>
                  <a:tcPr/>
                </a:tc>
                <a:extLst>
                  <a:ext uri="{0D108BD9-81ED-4DB2-BD59-A6C34878D82A}">
                    <a16:rowId xmlns:a16="http://schemas.microsoft.com/office/drawing/2014/main" val="10001"/>
                  </a:ext>
                </a:extLst>
              </a:tr>
              <a:tr h="370840">
                <a:tc>
                  <a:txBody>
                    <a:bodyPr/>
                    <a:lstStyle/>
                    <a:p>
                      <a:r>
                        <a:rPr lang="en-US" sz="1800" b="0" i="1" u="none" strike="noStrike" kern="1200" baseline="0" dirty="0" err="1">
                          <a:solidFill>
                            <a:schemeClr val="dk1"/>
                          </a:solidFill>
                          <a:latin typeface="+mn-lt"/>
                          <a:ea typeface="+mn-ea"/>
                          <a:cs typeface="+mn-cs"/>
                        </a:rPr>
                        <a:t>Clonorchis</a:t>
                      </a:r>
                      <a:r>
                        <a:rPr lang="en-US" sz="1800" b="0" i="1" u="none" strike="noStrike" kern="1200" baseline="0" dirty="0">
                          <a:solidFill>
                            <a:schemeClr val="dk1"/>
                          </a:solidFill>
                          <a:latin typeface="+mn-lt"/>
                          <a:ea typeface="+mn-ea"/>
                          <a:cs typeface="+mn-cs"/>
                        </a:rPr>
                        <a:t> </a:t>
                      </a:r>
                      <a:r>
                        <a:rPr lang="en-US" sz="1800" b="0" i="1" u="none" strike="noStrike" kern="1200" baseline="0" dirty="0" err="1">
                          <a:solidFill>
                            <a:schemeClr val="dk1"/>
                          </a:solidFill>
                          <a:latin typeface="+mn-lt"/>
                          <a:ea typeface="+mn-ea"/>
                          <a:cs typeface="+mn-cs"/>
                        </a:rPr>
                        <a:t>sinensis</a:t>
                      </a:r>
                      <a:endParaRPr lang="en-US" sz="1800" b="0" i="0" u="none" strike="noStrike" kern="1200" baseline="0" dirty="0">
                        <a:solidFill>
                          <a:schemeClr val="dk1"/>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Liver and intestinal disease</a:t>
                      </a:r>
                    </a:p>
                  </a:txBody>
                  <a:tcPr/>
                </a:tc>
                <a:extLst>
                  <a:ext uri="{0D108BD9-81ED-4DB2-BD59-A6C34878D82A}">
                    <a16:rowId xmlns:a16="http://schemas.microsoft.com/office/drawing/2014/main" val="3053602062"/>
                  </a:ext>
                </a:extLst>
              </a:tr>
              <a:tr h="370840">
                <a:tc>
                  <a:txBody>
                    <a:bodyPr/>
                    <a:lstStyle/>
                    <a:p>
                      <a:r>
                        <a:rPr lang="en-US" sz="1800" b="0" i="1" u="none" strike="noStrike" kern="1200" baseline="0" dirty="0">
                          <a:solidFill>
                            <a:schemeClr val="dk1"/>
                          </a:solidFill>
                          <a:latin typeface="+mn-lt"/>
                          <a:ea typeface="+mn-ea"/>
                          <a:cs typeface="+mn-cs"/>
                        </a:rPr>
                        <a:t>Opisthorchis </a:t>
                      </a:r>
                      <a:r>
                        <a:rPr lang="en-US" sz="1800" b="0" i="1" u="none" strike="noStrike" kern="1200" baseline="0" dirty="0" err="1">
                          <a:solidFill>
                            <a:schemeClr val="dk1"/>
                          </a:solidFill>
                          <a:latin typeface="+mn-lt"/>
                          <a:ea typeface="+mn-ea"/>
                          <a:cs typeface="+mn-cs"/>
                        </a:rPr>
                        <a:t>sinensis</a:t>
                      </a:r>
                      <a:r>
                        <a:rPr lang="en-US" sz="1800" b="0" i="1" u="none" strike="noStrike" kern="1200" baseline="0" dirty="0">
                          <a:solidFill>
                            <a:schemeClr val="dk1"/>
                          </a:solidFill>
                          <a:latin typeface="+mn-lt"/>
                          <a:ea typeface="+mn-ea"/>
                          <a:cs typeface="+mn-cs"/>
                        </a:rPr>
                        <a:t> </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Liver and intestinal disease</a:t>
                      </a:r>
                    </a:p>
                  </a:txBody>
                  <a:tcPr/>
                </a:tc>
                <a:extLst>
                  <a:ext uri="{0D108BD9-81ED-4DB2-BD59-A6C34878D82A}">
                    <a16:rowId xmlns:a16="http://schemas.microsoft.com/office/drawing/2014/main" val="10002"/>
                  </a:ext>
                </a:extLst>
              </a:tr>
              <a:tr h="370840">
                <a:tc>
                  <a:txBody>
                    <a:bodyPr/>
                    <a:lstStyle/>
                    <a:p>
                      <a:r>
                        <a:rPr lang="en-US" sz="1800" b="0" i="1" u="none" strike="noStrike" kern="1200" baseline="0" dirty="0" err="1">
                          <a:solidFill>
                            <a:schemeClr val="dk1"/>
                          </a:solidFill>
                          <a:latin typeface="+mn-lt"/>
                          <a:ea typeface="+mn-ea"/>
                          <a:cs typeface="+mn-cs"/>
                        </a:rPr>
                        <a:t>Hymenolepis</a:t>
                      </a:r>
                      <a:r>
                        <a:rPr lang="en-US" sz="1800" b="0" i="1" u="none" strike="noStrike" kern="1200" baseline="0" dirty="0">
                          <a:solidFill>
                            <a:schemeClr val="dk1"/>
                          </a:solidFill>
                          <a:latin typeface="+mn-lt"/>
                          <a:ea typeface="+mn-ea"/>
                          <a:cs typeface="+mn-cs"/>
                        </a:rPr>
                        <a:t> nana, H. </a:t>
                      </a:r>
                      <a:r>
                        <a:rPr lang="en-US" sz="1800" b="0" i="1" u="none" strike="noStrike" kern="1200" baseline="0" dirty="0" err="1">
                          <a:solidFill>
                            <a:schemeClr val="dk1"/>
                          </a:solidFill>
                          <a:latin typeface="+mn-lt"/>
                          <a:ea typeface="+mn-ea"/>
                          <a:cs typeface="+mn-cs"/>
                        </a:rPr>
                        <a:t>diminuta</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Intestinal distress</a:t>
                      </a:r>
                    </a:p>
                  </a:txBody>
                  <a:tcPr/>
                </a:tc>
                <a:extLst>
                  <a:ext uri="{0D108BD9-81ED-4DB2-BD59-A6C34878D82A}">
                    <a16:rowId xmlns:a16="http://schemas.microsoft.com/office/drawing/2014/main" val="10003"/>
                  </a:ext>
                </a:extLst>
              </a:tr>
              <a:tr h="370840">
                <a:tc>
                  <a:txBody>
                    <a:bodyPr/>
                    <a:lstStyle/>
                    <a:p>
                      <a:r>
                        <a:rPr lang="en-US" sz="1800" b="0" i="1" u="none" strike="noStrike" kern="1200" baseline="0" dirty="0">
                          <a:solidFill>
                            <a:schemeClr val="dk1"/>
                          </a:solidFill>
                          <a:latin typeface="+mn-lt"/>
                          <a:ea typeface="+mn-ea"/>
                          <a:cs typeface="+mn-cs"/>
                        </a:rPr>
                        <a:t>Taenia solium</a:t>
                      </a:r>
                      <a:r>
                        <a:rPr lang="en-US" sz="1800" b="0" i="0" u="none" strike="noStrike" kern="1200" baseline="0" dirty="0">
                          <a:solidFill>
                            <a:schemeClr val="dk1"/>
                          </a:solidFill>
                          <a:latin typeface="+mn-lt"/>
                          <a:ea typeface="+mn-ea"/>
                          <a:cs typeface="+mn-cs"/>
                        </a:rPr>
                        <a:t>	</a:t>
                      </a:r>
                    </a:p>
                  </a:txBody>
                  <a:tcPr/>
                </a:tc>
                <a:tc>
                  <a:txBody>
                    <a:bodyPr/>
                    <a:lstStyle/>
                    <a:p>
                      <a:r>
                        <a:rPr lang="en-US" sz="1800" b="0" i="0" u="none" strike="noStrike" kern="1200" baseline="0" dirty="0">
                          <a:solidFill>
                            <a:schemeClr val="dk1"/>
                          </a:solidFill>
                          <a:latin typeface="+mn-lt"/>
                          <a:ea typeface="+mn-ea"/>
                          <a:cs typeface="+mn-cs"/>
                        </a:rPr>
                        <a:t>Cysticercosis</a:t>
                      </a:r>
                    </a:p>
                  </a:txBody>
                  <a:tcPr/>
                </a:tc>
                <a:extLst>
                  <a:ext uri="{0D108BD9-81ED-4DB2-BD59-A6C34878D82A}">
                    <a16:rowId xmlns:a16="http://schemas.microsoft.com/office/drawing/2014/main" val="10004"/>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516028215"/>
              </p:ext>
            </p:extLst>
          </p:nvPr>
        </p:nvGraphicFramePr>
        <p:xfrm>
          <a:off x="1524000" y="4221088"/>
          <a:ext cx="6096000" cy="13817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lt1"/>
                          </a:solidFill>
                          <a:latin typeface="+mn-lt"/>
                          <a:ea typeface="+mn-ea"/>
                          <a:cs typeface="+mn-cs"/>
                        </a:rPr>
                        <a:t>Helminths-trematodes</a:t>
                      </a:r>
                      <a:endParaRPr lang="en-US" sz="1800" b="0" i="0" u="none" strike="noStrike" kern="1200" baseline="0" dirty="0">
                        <a:solidFill>
                          <a:schemeClr val="lt1"/>
                        </a:solidFill>
                        <a:latin typeface="+mn-lt"/>
                        <a:ea typeface="+mn-ea"/>
                        <a:cs typeface="+mn-cs"/>
                      </a:endParaRPr>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Schistosoma mansoni, </a:t>
                      </a:r>
                      <a:br>
                        <a:rPr lang="en-US" sz="1800" b="0" i="1" u="none" strike="noStrike" kern="1200" baseline="0" dirty="0">
                          <a:solidFill>
                            <a:schemeClr val="dk1"/>
                          </a:solidFill>
                          <a:latin typeface="+mn-lt"/>
                          <a:ea typeface="+mn-ea"/>
                          <a:cs typeface="+mn-cs"/>
                        </a:rPr>
                      </a:br>
                      <a:r>
                        <a:rPr lang="en-US" sz="1800" b="0" i="1" u="none" strike="noStrike" kern="1200" baseline="0" dirty="0">
                          <a:solidFill>
                            <a:schemeClr val="dk1"/>
                          </a:solidFill>
                          <a:latin typeface="+mn-lt"/>
                          <a:ea typeface="+mn-ea"/>
                          <a:cs typeface="+mn-cs"/>
                        </a:rPr>
                        <a:t>S. japonicum</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Schistosomiasis</a:t>
                      </a:r>
                    </a:p>
                  </a:txBody>
                  <a:tcPr/>
                </a:tc>
                <a:extLst>
                  <a:ext uri="{0D108BD9-81ED-4DB2-BD59-A6C34878D82A}">
                    <a16:rowId xmlns:a16="http://schemas.microsoft.com/office/drawing/2014/main" val="10001"/>
                  </a:ext>
                </a:extLst>
              </a:tr>
              <a:tr h="370840">
                <a:tc>
                  <a:txBody>
                    <a:bodyPr/>
                    <a:lstStyle/>
                    <a:p>
                      <a:r>
                        <a:rPr lang="en-US" sz="1800" b="0" i="1" u="none" strike="noStrike" kern="1200" baseline="0" dirty="0">
                          <a:solidFill>
                            <a:schemeClr val="dk1"/>
                          </a:solidFill>
                          <a:latin typeface="+mn-lt"/>
                          <a:ea typeface="+mn-ea"/>
                          <a:cs typeface="+mn-cs"/>
                        </a:rPr>
                        <a:t>Fasciola hepatica</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Liver and intestinal disease</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6236226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899" y="304800"/>
            <a:ext cx="3509021" cy="1251992"/>
          </a:xfrm>
        </p:spPr>
        <p:txBody>
          <a:bodyPr rtlCol="0">
            <a:noAutofit/>
          </a:bodyPr>
          <a:lstStyle/>
          <a:p>
            <a:pPr>
              <a:defRPr/>
            </a:pPr>
            <a:r>
              <a:rPr lang="en-US" dirty="0">
                <a:ea typeface="+mn-ea"/>
                <a:cs typeface="Arial" panose="020B0604020202020204" pitchFamily="34" charset="0"/>
              </a:rPr>
              <a:t>Infectious Diseases </a:t>
            </a:r>
            <a:br>
              <a:rPr lang="en-US" dirty="0">
                <a:ea typeface="+mn-ea"/>
                <a:cs typeface="Arial" panose="020B0604020202020204" pitchFamily="34" charset="0"/>
              </a:rPr>
            </a:br>
            <a:r>
              <a:rPr lang="en-US" dirty="0">
                <a:ea typeface="+mn-ea"/>
                <a:cs typeface="Arial" panose="020B0604020202020204" pitchFamily="34" charset="0"/>
              </a:rPr>
              <a:t>Affecting the </a:t>
            </a:r>
            <a:br>
              <a:rPr lang="en-US" dirty="0">
                <a:ea typeface="+mn-ea"/>
                <a:cs typeface="Arial" panose="020B0604020202020204" pitchFamily="34" charset="0"/>
              </a:rPr>
            </a:br>
            <a:r>
              <a:rPr lang="en-US" dirty="0">
                <a:ea typeface="+mn-ea"/>
                <a:cs typeface="Arial" panose="020B0604020202020204" pitchFamily="34" charset="0"/>
              </a:rPr>
              <a:t>Gastrointestinal Tract</a:t>
            </a:r>
          </a:p>
        </p:txBody>
      </p:sp>
      <p:pic>
        <p:nvPicPr>
          <p:cNvPr id="13" name="Content Placeholder 12" descr="Illustration of the human body identifying the location of each disease presented in this chapter.">
            <a:extLst>
              <a:ext uri="{FF2B5EF4-FFF2-40B4-BE49-F238E27FC236}">
                <a16:creationId xmlns:a16="http://schemas.microsoft.com/office/drawing/2014/main" id="{BF360AC8-0C54-4F3C-8045-E016D495B035}"/>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268454" y="188640"/>
            <a:ext cx="4595326" cy="5907024"/>
          </a:xfrm>
        </p:spPr>
      </p:pic>
      <p:sp>
        <p:nvSpPr>
          <p:cNvPr id="4" name="Text Placeholder 5">
            <a:extLst>
              <a:ext uri="{FF2B5EF4-FFF2-40B4-BE49-F238E27FC236}">
                <a16:creationId xmlns:a16="http://schemas.microsoft.com/office/drawing/2014/main" id="{85BE8E89-DB5A-4D7F-8509-6D5AF24DC4E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36461700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hidden="1">
            <a:extLst>
              <a:ext uri="{FF2B5EF4-FFF2-40B4-BE49-F238E27FC236}">
                <a16:creationId xmlns:a16="http://schemas.microsoft.com/office/drawing/2014/main" id="{49D7509C-C327-4BA5-81B0-1D30D7AF0E9F}"/>
              </a:ext>
            </a:extLst>
          </p:cNvPr>
          <p:cNvSpPr>
            <a:spLocks noGrp="1"/>
          </p:cNvSpPr>
          <p:nvPr>
            <p:ph type="title"/>
          </p:nvPr>
        </p:nvSpPr>
        <p:spPr/>
        <p:txBody>
          <a:bodyPr/>
          <a:lstStyle/>
          <a:p>
            <a:r>
              <a:rPr lang="en-US" dirty="0"/>
              <a:t>End of Main Content</a:t>
            </a:r>
            <a:endParaRPr lang="en-IN" dirty="0"/>
          </a:p>
        </p:txBody>
      </p:sp>
      <p:sp>
        <p:nvSpPr>
          <p:cNvPr id="8" name="Footer Placeholder 2">
            <a:extLst>
              <a:ext uri="{FF2B5EF4-FFF2-40B4-BE49-F238E27FC236}">
                <a16:creationId xmlns:a16="http://schemas.microsoft.com/office/drawing/2014/main" id="{B936B3B4-0FAB-48EB-AA25-476E4A8431AF}"/>
              </a:ext>
            </a:extLst>
          </p:cNvPr>
          <p:cNvSpPr>
            <a:spLocks noGrp="1"/>
          </p:cNvSpPr>
          <p:nvPr>
            <p:ph type="ftr" sz="quarter" idx="10"/>
          </p:nvPr>
        </p:nvSpPr>
        <p:spPr>
          <a:xfrm>
            <a:off x="0" y="6487064"/>
            <a:ext cx="9144000" cy="370936"/>
          </a:xfrm>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66179396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solidFill>
                  <a:schemeClr val="tx1"/>
                </a:solidFill>
              </a:rPr>
              <a:t>The Gastrointestinal Tract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The gastrointestinal (GI) tract can be thought of as a long tube, extending from mouth to anus. It is a very sophisticated delivery system for nutrients, composed of eight main sections and augmented by four accessory organs. The eight sections are the mouth, pharynx, </a:t>
            </a:r>
            <a:r>
              <a:rPr lang="en-GB" dirty="0" err="1"/>
              <a:t>esophagus</a:t>
            </a:r>
            <a:r>
              <a:rPr lang="en-GB" dirty="0"/>
              <a:t>, stomach, small intestine, large intestine, rectum, and anus. Along the way, the salivary glands, liver, gallbladder, and pancreas add digestive fluids and enzymes to assist in digesting and processing the food we take in.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763119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7"/>
  <p:tag name="MMPROD_UIDATA" val="&lt;database version=&quot;9.0&quot;&gt;&lt;object type=&quot;1&quot; unique_id=&quot;10001&quot;&gt;&lt;object type=&quot;2&quot; unique_id=&quot;11382&quot;&gt;&lt;object type=&quot;3&quot; unique_id=&quot;11383&quot;&gt;&lt;property id=&quot;20148&quot; value=&quot;5&quot;/&gt;&lt;property id=&quot;20300&quot; value=&quot;Slide 1&quot;/&gt;&lt;property id=&quot;20307&quot; value=&quot;256&quot;/&gt;&lt;/object&gt;&lt;object type=&quot;3&quot; unique_id=&quot;11384&quot;&gt;&lt;property id=&quot;20148&quot; value=&quot;5&quot;/&gt;&lt;property id=&quot;20300&quot; value=&quot;Slide 2 - &amp;quot;Section 22.1: The Gastrointestinal Tract and Its Defenses&amp;quot;&quot;/&gt;&lt;property id=&quot;20307&quot; value=&quot;258&quot;/&gt;&lt;/object&gt;&lt;object type=&quot;3&quot; unique_id=&quot;11385&quot;&gt;&lt;property id=&quot;20148&quot; value=&quot;5&quot;/&gt;&lt;property id=&quot;20300&quot; value=&quot;Slide 3 - &amp;quot;The Gastrointestinal Tract&amp;quot;&quot;/&gt;&lt;property id=&quot;20307&quot; value=&quot;260&quot;/&gt;&lt;/object&gt;&lt;object type=&quot;3&quot; unique_id=&quot;11386&quot;&gt;&lt;property id=&quot;20148&quot; value=&quot;5&quot;/&gt;&lt;property id=&quot;20300&quot; value=&quot;Slide 4 - &amp;quot;Defenses Against a Heavy Load of Microorganisms&amp;quot;&quot;/&gt;&lt;property id=&quot;20307&quot; value=&quot;262&quot;/&gt;&lt;/object&gt;&lt;object type=&quot;3&quot; unique_id=&quot;11387&quot;&gt;&lt;property id=&quot;20148&quot; value=&quot;5&quot;/&gt;&lt;property id=&quot;20300&quot; value=&quot;Slide 5 - &amp;quot;Concept Check&amp;quot;&quot;/&gt;&lt;property id=&quot;20307&quot; value=&quot;263&quot;/&gt;&lt;/object&gt;&lt;object type=&quot;3&quot; unique_id=&quot;11388&quot;&gt;&lt;property id=&quot;20148&quot; value=&quot;5&quot;/&gt;&lt;property id=&quot;20300&quot; value=&quot;Slide 6 - &amp;quot;Section 22.2: Normal Biota of the Gastrointestinal Tract&amp;quot;&quot;/&gt;&lt;property id=&quot;20307&quot; value=&quot;264&quot;/&gt;&lt;/object&gt;&lt;object type=&quot;3&quot; unique_id=&quot;11389&quot;&gt;&lt;property id=&quot;20148&quot; value=&quot;5&quot;/&gt;&lt;property id=&quot;20300&quot; value=&quot;Slide 7 - &amp;quot;Human Microbiome Project (HMP)&amp;quot;&quot;/&gt;&lt;property id=&quot;20307&quot; value=&quot;266&quot;/&gt;&lt;/object&gt;&lt;object type=&quot;3&quot; unique_id=&quot;11390&quot;&gt;&lt;property id=&quot;20148&quot; value=&quot;5&quot;/&gt;&lt;property id=&quot;20300&quot; value=&quot;Slide 8 - &amp;quot;Normal Biota of the Gastrointestinal Tract&amp;quot;&quot;/&gt;&lt;property id=&quot;20307&quot; value=&quot;267&quot;/&gt;&lt;/object&gt;&lt;object type=&quot;3&quot; unique_id=&quot;11391&quot;&gt;&lt;property id=&quot;20148&quot; value=&quot;5&quot;/&gt;&lt;property id=&quot;20300&quot; value=&quot;Slide 9 - &amp;quot;Defenses&amp;amp;#x09;and Normal Biota of the Gastrointestinal Tract &amp;amp;#x09; &amp;quot;&quot;/&gt;&lt;property id=&quot;20307&quot; value=&quot;268&quot;/&gt;&lt;/object&gt;&lt;object type=&quot;3&quot; unique_id=&quot;11392&quot;&gt;&lt;property id=&quot;20148&quot; value=&quot;5&quot;/&gt;&lt;property id=&quot;20300&quot; value=&quot;Slide 10 - &amp;quot;Concept Check&amp;quot;&quot;/&gt;&lt;property id=&quot;20307&quot; value=&quot;269&quot;/&gt;&lt;/object&gt;&lt;object type=&quot;3&quot; unique_id=&quot;11393&quot;&gt;&lt;property id=&quot;20148&quot; value=&quot;5&quot;/&gt;&lt;property id=&quot;20300&quot; value=&quot;Slide 11 - &amp;quot;Section 22.3: Gastrointestinal Diseases Caused by Microorganisms (Nonhelminthic)&amp;quot;&quot;/&gt;&lt;property id=&quot;20307&quot; value=&quot;270&quot;/&gt;&lt;/object&gt;&lt;object type=&quot;3&quot; unique_id=&quot;11394&quot;&gt;&lt;property id=&quot;20148&quot; value=&quot;5&quot;/&gt;&lt;property id=&quot;20300&quot; value=&quot;Slide 12 - &amp;quot;Learning Outcomes Section 22.3 (cont’d)&amp;quot;&quot;/&gt;&lt;property id=&quot;20307&quot; value=&quot;273&quot;/&gt;&lt;/object&gt;&lt;object type=&quot;3&quot; unique_id=&quot;11395&quot;&gt;&lt;property id=&quot;20148&quot; value=&quot;5&quot;/&gt;&lt;property id=&quot;20300&quot; value=&quot;Slide 13 - &amp;quot;Dental Caries (1) &amp;quot;&quot;/&gt;&lt;property id=&quot;20307&quot; value=&quot;274&quot;/&gt;&lt;/object&gt;&lt;object type=&quot;3&quot; unique_id=&quot;11396&quot;&gt;&lt;property id=&quot;20148&quot; value=&quot;5&quot;/&gt;&lt;property id=&quot;20300&quot; value=&quot;Slide 14 - &amp;quot;Stages in Plaque Development and Cariogenesis&amp;quot;&quot;/&gt;&lt;property id=&quot;20307&quot; value=&quot;276&quot;/&gt;&lt;/object&gt;&lt;object type=&quot;3&quot; unique_id=&quot;11397&quot;&gt;&lt;property id=&quot;20148&quot; value=&quot;5&quot;/&gt;&lt;property id=&quot;20300&quot; value=&quot;Slide 15 - &amp;quot;Macroscopic and Microscopic  Appearance of Plaque&amp;quot;&quot;/&gt;&lt;property id=&quot;20307&quot; value=&quot;277&quot;/&gt;&lt;/object&gt;&lt;object type=&quot;3&quot; unique_id=&quot;11398&quot;&gt;&lt;property id=&quot;20148&quot; value=&quot;5&quot;/&gt;&lt;property id=&quot;20300&quot; value=&quot;Slide 16 - &amp;quot;Dental Caries (2)&amp;quot;&quot;/&gt;&lt;property id=&quot;20307&quot; value=&quot;278&quot;/&gt;&lt;/object&gt;&lt;object type=&quot;3&quot; unique_id=&quot;11399&quot;&gt;&lt;property id=&quot;20148&quot; value=&quot;5&quot;/&gt;&lt;property id=&quot;20300&quot; value=&quot;Slide 17 - &amp;quot;Periodontitis&amp;quot;&quot;/&gt;&lt;property id=&quot;20307&quot; value=&quot;279&quot;/&gt;&lt;/object&gt;&lt;object type=&quot;3&quot; unique_id=&quot;11400&quot;&gt;&lt;property id=&quot;20148&quot; value=&quot;5&quot;/&gt;&lt;property id=&quot;20300&quot; value=&quot;Slide 18 - &amp;quot;Stages in Soft Tissue Infection, Gingivitis,  and Periodontitis&amp;quot;&quot;/&gt;&lt;property id=&quot;20307&quot; value=&quot;280&quot;/&gt;&lt;/object&gt;&lt;object type=&quot;3&quot; unique_id=&quot;11401&quot;&gt;&lt;property id=&quot;20148&quot; value=&quot;5&quot;/&gt;&lt;property id=&quot;20300&quot; value=&quot;Slide 19 - &amp;quot;Necrotizing Ulcerative Gingivitis  and Periodontitis&amp;quot;&quot;/&gt;&lt;property id=&quot;20307&quot; value=&quot;282&quot;/&gt;&lt;/object&gt;&lt;object type=&quot;3&quot; unique_id=&quot;11402&quot;&gt;&lt;property id=&quot;20148&quot; value=&quot;5&quot;/&gt;&lt;property id=&quot;20300&quot; value=&quot;Slide 20 - &amp;quot;Periodontal Diseases&amp;quot;&quot;/&gt;&lt;property id=&quot;20307&quot; value=&quot;283&quot;/&gt;&lt;/object&gt;&lt;object type=&quot;3&quot; unique_id=&quot;11403&quot;&gt;&lt;property id=&quot;20148&quot; value=&quot;5&quot;/&gt;&lt;property id=&quot;20300&quot; value=&quot;Slide 21 - &amp;quot;Mumps (1)&amp;quot;&quot;/&gt;&lt;property id=&quot;20307&quot; value=&quot;284&quot;/&gt;&lt;/object&gt;&lt;object type=&quot;3&quot; unique_id=&quot;11404&quot;&gt;&lt;property id=&quot;20148&quot; value=&quot;5&quot;/&gt;&lt;property id=&quot;20300&quot; value=&quot;Slide 22 - &amp;quot;Effects of Paramyxoviruses&amp;quot;&quot;/&gt;&lt;property id=&quot;20307&quot; value=&quot;286&quot;/&gt;&lt;/object&gt;&lt;object type=&quot;3&quot; unique_id=&quot;11405&quot;&gt;&lt;property id=&quot;20148&quot; value=&quot;5&quot;/&gt;&lt;property id=&quot;20300&quot; value=&quot;Slide 23 - &amp;quot;Mumps (2)&amp;quot;&quot;/&gt;&lt;property id=&quot;20307&quot; value=&quot;287&quot;/&gt;&lt;/object&gt;&lt;object type=&quot;3&quot; unique_id=&quot;11406&quot;&gt;&lt;property id=&quot;20148&quot; value=&quot;5&quot;/&gt;&lt;property id=&quot;20300&quot; value=&quot;Slide 24 - &amp;quot;Gastritis and Gastric Ulcers (1)&amp;quot;&quot;/&gt;&lt;property id=&quot;20307&quot; value=&quot;288&quot;/&gt;&lt;/object&gt;&lt;object type=&quot;3&quot; unique_id=&quot;11407&quot;&gt;&lt;property id=&quot;20148&quot; value=&quot;5&quot;/&gt;&lt;property id=&quot;20300&quot; value=&quot;Slide 25 - &amp;quot;Gastritis and Gastric Ulcers (2)&amp;quot;&quot;/&gt;&lt;property id=&quot;20307&quot; value=&quot;290&quot;/&gt;&lt;/object&gt;&lt;object type=&quot;3&quot; unique_id=&quot;11408&quot;&gt;&lt;property id=&quot;20148&quot; value=&quot;5&quot;/&gt;&lt;property id=&quot;20300&quot; value=&quot;Slide 26 - &amp;quot;Acute Diarrhea  (With or Without Vomiting)&amp;quot;&quot;/&gt;&lt;property id=&quot;20307&quot; value=&quot;291&quot;/&gt;&lt;/object&gt;&lt;object type=&quot;3&quot; unique_id=&quot;11409&quot;&gt;&lt;property id=&quot;20148&quot; value=&quot;5&quot;/&gt;&lt;property id=&quot;20300&quot; value=&quot;Slide 27 - &amp;quot;CDC’s Food Safety Progress Report for 2014&amp;quot;&quot;/&gt;&lt;property id=&quot;20307&quot; value=&quot;292&quot;/&gt;&lt;/object&gt;&lt;object type=&quot;3&quot; unique_id=&quot;11410&quot;&gt;&lt;property id=&quot;20148&quot; value=&quot;5&quot;/&gt;&lt;property id=&quot;20300&quot; value=&quot;Slide 28 - &amp;quot;Salmonella (1)&amp;quot;&quot;/&gt;&lt;property id=&quot;20307&quot; value=&quot;293&quot;/&gt;&lt;/object&gt;&lt;object type=&quot;3&quot; unique_id=&quot;11411&quot;&gt;&lt;property id=&quot;20148&quot; value=&quot;5&quot;/&gt;&lt;property id=&quot;20300&quot; value=&quot;Slide 29 - &amp;quot;Salmonella (2)&amp;quot;&quot;/&gt;&lt;property id=&quot;20307&quot; value=&quot;294&quot;/&gt;&lt;/object&gt;&lt;object type=&quot;3&quot; unique_id=&quot;11412&quot;&gt;&lt;property id=&quot;20148&quot; value=&quot;5&quot;/&gt;&lt;property id=&quot;20300&quot; value=&quot;Slide 30 - &amp;quot;Shigella (1)&amp;quot;&quot;/&gt;&lt;property id=&quot;20307&quot; value=&quot;296&quot;/&gt;&lt;/object&gt;&lt;object type=&quot;3&quot; unique_id=&quot;11413&quot;&gt;&lt;property id=&quot;20148&quot; value=&quot;5&quot;/&gt;&lt;property id=&quot;20300&quot; value=&quot;Slide 31 - &amp;quot;Shigella (2)&amp;quot;&quot;/&gt;&lt;property id=&quot;20307&quot; value=&quot;297&quot;/&gt;&lt;/object&gt;&lt;object type=&quot;3&quot; unique_id=&quot;11414&quot;&gt;&lt;property id=&quot;20148&quot; value=&quot;5&quot;/&gt;&lt;property id=&quot;20300&quot; value=&quot;Slide 32 - &amp;quot;Appearance of the Large Intestinal Mucosa in Shigella Dysentery&amp;quot;&quot;/&gt;&lt;property id=&quot;20307&quot; value=&quot;298&quot;/&gt;&lt;/object&gt;&lt;object type=&quot;3&quot; unique_id=&quot;11415&quot;&gt;&lt;property id=&quot;20148&quot; value=&quot;5&quot;/&gt;&lt;property id=&quot;20300&quot; value=&quot;Slide 33 - &amp;quot;Shiga-Toxin-Producing E. coli (STEC)&amp;quot;&quot;/&gt;&lt;property id=&quot;20307&quot; value=&quot;299&quot;/&gt;&lt;/object&gt;&lt;object type=&quot;3&quot; unique_id=&quot;11416&quot;&gt;&lt;property id=&quot;20148&quot; value=&quot;5&quot;/&gt;&lt;property id=&quot;20300&quot; value=&quot;Slide 34 - &amp;quot;Other E. coli&amp;quot;&quot;/&gt;&lt;property id=&quot;20307&quot; value=&quot;300&quot;/&gt;&lt;/object&gt;&lt;object type=&quot;3&quot; unique_id=&quot;11417&quot;&gt;&lt;property id=&quot;20148&quot; value=&quot;5&quot;/&gt;&lt;property id=&quot;20300&quot; value=&quot;Slide 35 - &amp;quot;Campylobacter&amp;quot;&quot;/&gt;&lt;property id=&quot;20307&quot; value=&quot;302&quot;/&gt;&lt;/object&gt;&lt;object type=&quot;3&quot; unique_id=&quot;11418&quot;&gt;&lt;property id=&quot;20148&quot; value=&quot;5&quot;/&gt;&lt;property id=&quot;20300&quot; value=&quot;Slide 36 - &amp;quot;Clostridium difficile&amp;quot;&quot;/&gt;&lt;property id=&quot;20307&quot; value=&quot;304&quot;/&gt;&lt;/object&gt;&lt;object type=&quot;3&quot; unique_id=&quot;11419&quot;&gt;&lt;property id=&quot;20148&quot; value=&quot;5&quot;/&gt;&lt;property id=&quot;20300&quot; value=&quot;Slide 37 - &amp;quot;Colon in Clostridium difficile Infection&amp;quot;&quot;/&gt;&lt;property id=&quot;20307&quot; value=&quot;305&quot;/&gt;&lt;/object&gt;&lt;object type=&quot;3&quot; unique_id=&quot;11420&quot;&gt;&lt;property id=&quot;20148&quot; value=&quot;5&quot;/&gt;&lt;property id=&quot;20300&quot; value=&quot;Slide 38 - &amp;quot;Vibrio cholerae (1)&amp;quot;&quot;/&gt;&lt;property id=&quot;20307&quot; value=&quot;306&quot;/&gt;&lt;/object&gt;&lt;object type=&quot;3&quot; unique_id=&quot;11421&quot;&gt;&lt;property id=&quot;20148&quot; value=&quot;5&quot;/&gt;&lt;property id=&quot;20300&quot; value=&quot;Slide 39 - &amp;quot;Vibrio cholerae (2)&amp;quot;&quot;/&gt;&lt;property id=&quot;20307&quot; value=&quot;307&quot;/&gt;&lt;/object&gt;&lt;object type=&quot;3&quot; unique_id=&quot;11422&quot;&gt;&lt;property id=&quot;20148&quot; value=&quot;5&quot;/&gt;&lt;property id=&quot;20300&quot; value=&quot;Slide 40 - &amp;quot;Cryptosporidium (1)&amp;quot;&quot;/&gt;&lt;property id=&quot;20307&quot; value=&quot;309&quot;/&gt;&lt;/object&gt;&lt;object type=&quot;3&quot; unique_id=&quot;11423&quot;&gt;&lt;property id=&quot;20148&quot; value=&quot;5&quot;/&gt;&lt;property id=&quot;20300&quot; value=&quot;Slide 41 - &amp;quot;Cryptosporidium (2)&amp;quot;&quot;/&gt;&lt;property id=&quot;20307&quot; value=&quot;310&quot;/&gt;&lt;/object&gt;&lt;object type=&quot;3&quot; unique_id=&quot;11424&quot;&gt;&lt;property id=&quot;20148&quot; value=&quot;5&quot;/&gt;&lt;property id=&quot;20300&quot; value=&quot;Slide 42 - &amp;quot;Rotavirus&amp;quot;&quot;/&gt;&lt;property id=&quot;20307&quot; value=&quot;312&quot;/&gt;&lt;/object&gt;&lt;object type=&quot;3&quot; unique_id=&quot;11425&quot;&gt;&lt;property id=&quot;20148&quot; value=&quot;5&quot;/&gt;&lt;property id=&quot;20300&quot; value=&quot;Slide 43 - &amp;quot;Norovirus&amp;quot;&quot;/&gt;&lt;property id=&quot;20307&quot; value=&quot;314&quot;/&gt;&lt;/object&gt;&lt;object type=&quot;3&quot; unique_id=&quot;11426&quot;&gt;&lt;property id=&quot;20148&quot; value=&quot;5&quot;/&gt;&lt;property id=&quot;20300&quot; value=&quot;Slide 44 - &amp;quot;Bacterial Causes of Acute Diarrhea (1)&amp;quot;&quot;/&gt;&lt;property id=&quot;20307&quot; value=&quot;315&quot;/&gt;&lt;/object&gt;&lt;object type=&quot;3&quot; unique_id=&quot;11427&quot;&gt;&lt;property id=&quot;20148&quot; value=&quot;5&quot;/&gt;&lt;property id=&quot;20300&quot; value=&quot;Slide 45 - &amp;quot;Bacterial Causes of Acute Diarrhea (2)&amp;quot;&quot;/&gt;&lt;property id=&quot;20307&quot; value=&quot;383&quot;/&gt;&lt;/object&gt;&lt;object type=&quot;3&quot; unique_id=&quot;11428&quot;&gt;&lt;property id=&quot;20148&quot; value=&quot;5&quot;/&gt;&lt;property id=&quot;20300&quot; value=&quot;Slide 46 - &amp;quot;Bacterial Causes of Acute Diarrhea (3)&amp;quot;&quot;/&gt;&lt;property id=&quot;20307&quot; value=&quot;381&quot;/&gt;&lt;/object&gt;&lt;object type=&quot;3&quot; unique_id=&quot;11429&quot;&gt;&lt;property id=&quot;20148&quot; value=&quot;5&quot;/&gt;&lt;property id=&quot;20300&quot; value=&quot;Slide 47 - &amp;quot;Nonbacterial Causes of Acute Diarrhea&amp;quot;&quot;/&gt;&lt;property id=&quot;20307&quot; value=&quot;382&quot;/&gt;&lt;/object&gt;&lt;object type=&quot;3&quot; unique_id=&quot;11430&quot;&gt;&lt;property id=&quot;20148&quot; value=&quot;5&quot;/&gt;&lt;property id=&quot;20300&quot; value=&quot;Slide 48 - &amp;quot;Acute Diarrhea with Vomiting  Caused by Exotoxins&amp;quot;&quot;/&gt;&lt;property id=&quot;20307&quot; value=&quot;317&quot;/&gt;&lt;/object&gt;&lt;object type=&quot;3&quot; unique_id=&quot;11431&quot;&gt;&lt;property id=&quot;20148&quot; value=&quot;5&quot;/&gt;&lt;property id=&quot;20300&quot; value=&quot;Slide 49 - &amp;quot;Staphylococcus aureus Exotoxin&amp;quot;&quot;/&gt;&lt;property id=&quot;20307&quot; value=&quot;318&quot;/&gt;&lt;/object&gt;&lt;object type=&quot;3&quot; unique_id=&quot;11432&quot;&gt;&lt;property id=&quot;20148&quot; value=&quot;5&quot;/&gt;&lt;property id=&quot;20300&quot; value=&quot;Slide 50 - &amp;quot;Bacillus cereus Exotoxin&amp;quot;&quot;/&gt;&lt;property id=&quot;20307&quot; value=&quot;319&quot;/&gt;&lt;/object&gt;&lt;object type=&quot;3&quot; unique_id=&quot;11433&quot;&gt;&lt;property id=&quot;20148&quot; value=&quot;5&quot;/&gt;&lt;property id=&quot;20300&quot; value=&quot;Slide 51 - &amp;quot;Clostridium perfringens Exotoxin&amp;quot;&quot;/&gt;&lt;property id=&quot;20307&quot; value=&quot;320&quot;/&gt;&lt;/object&gt;&lt;object type=&quot;3&quot; unique_id=&quot;11434&quot;&gt;&lt;property id=&quot;20148&quot; value=&quot;5&quot;/&gt;&lt;property id=&quot;20300&quot; value=&quot;Slide 52 - &amp;quot;Acute Diarrhea with Vomiting Caused by Exotoxins (Food Poisoning)&amp;quot;&quot;/&gt;&lt;property id=&quot;20307&quot; value=&quot;321&quot;/&gt;&lt;/object&gt;&lt;object type=&quot;3&quot; unique_id=&quot;11435&quot;&gt;&lt;property id=&quot;20148&quot; value=&quot;5&quot;/&gt;&lt;property id=&quot;20300&quot; value=&quot;Slide 53 - &amp;quot;Chronic Diarrhea&amp;quot;&quot;/&gt;&lt;property id=&quot;20307&quot; value=&quot;322&quot;/&gt;&lt;/object&gt;&lt;object type=&quot;3&quot; unique_id=&quot;11436&quot;&gt;&lt;property id=&quot;20148&quot; value=&quot;5&quot;/&gt;&lt;property id=&quot;20300&quot; value=&quot;Slide 54 - &amp;quot;Enteroaggregative E. coli&amp;quot;&quot;/&gt;&lt;property id=&quot;20307&quot; value=&quot;323&quot;/&gt;&lt;/object&gt;&lt;object type=&quot;3&quot; unique_id=&quot;11437&quot;&gt;&lt;property id=&quot;20148&quot; value=&quot;5&quot;/&gt;&lt;property id=&quot;20300&quot; value=&quot;Slide 55 - &amp;quot;Cyclospora cayetanensis&amp;quot;&quot;/&gt;&lt;property id=&quot;20307&quot; value=&quot;325&quot;/&gt;&lt;/object&gt;&lt;object type=&quot;3&quot; unique_id=&quot;11438&quot;&gt;&lt;property id=&quot;20148&quot; value=&quot;5&quot;/&gt;&lt;property id=&quot;20300&quot; value=&quot;Slide 56 - &amp;quot;Giardia&amp;quot;&quot;/&gt;&lt;property id=&quot;20307&quot; value=&quot;327&quot;/&gt;&lt;/object&gt;&lt;object type=&quot;3&quot; unique_id=&quot;11439&quot;&gt;&lt;property id=&quot;20148&quot; value=&quot;5&quot;/&gt;&lt;property id=&quot;20300&quot; value=&quot;Slide 57 - &amp;quot;Entamoeba&amp;quot;&quot;/&gt;&lt;property id=&quot;20307&quot; value=&quot;329&quot;/&gt;&lt;/object&gt;&lt;object type=&quot;3&quot; unique_id=&quot;11440&quot;&gt;&lt;property id=&quot;20148&quot; value=&quot;5&quot;/&gt;&lt;property id=&quot;20300&quot; value=&quot;Slide 58 - &amp;quot;Chronic Diarrhea (1)&amp;quot;&quot;/&gt;&lt;property id=&quot;20307&quot; value=&quot;331&quot;/&gt;&lt;/object&gt;&lt;object type=&quot;3&quot; unique_id=&quot;11441&quot;&gt;&lt;property id=&quot;20148&quot; value=&quot;5&quot;/&gt;&lt;property id=&quot;20300&quot; value=&quot;Slide 59 - &amp;quot;Chronic Diarrhea (2)&amp;quot;&quot;/&gt;&lt;property id=&quot;20307&quot; value=&quot;384&quot;/&gt;&lt;/object&gt;&lt;object type=&quot;3&quot; unique_id=&quot;11442&quot;&gt;&lt;property id=&quot;20148&quot; value=&quot;5&quot;/&gt;&lt;property id=&quot;20300&quot; value=&quot;Slide 60 - &amp;quot;Hepatitis&amp;quot;&quot;/&gt;&lt;property id=&quot;20307&quot; value=&quot;332&quot;/&gt;&lt;/object&gt;&lt;object type=&quot;3&quot; unique_id=&quot;11443&quot;&gt;&lt;property id=&quot;20148&quot; value=&quot;5&quot;/&gt;&lt;property id=&quot;20300&quot; value=&quot;Slide 61 - &amp;quot;Hepatitis A Virus&amp;quot;&quot;/&gt;&lt;property id=&quot;20307&quot; value=&quot;333&quot;/&gt;&lt;/object&gt;&lt;object type=&quot;3&quot; unique_id=&quot;11444&quot;&gt;&lt;property id=&quot;20148&quot; value=&quot;5&quot;/&gt;&lt;property id=&quot;20300&quot; value=&quot;Slide 62 - &amp;quot;Hepatitis B Virus&amp;quot;&quot;/&gt;&lt;property id=&quot;20307&quot; value=&quot;334&quot;/&gt;&lt;/object&gt;&lt;object type=&quot;3&quot; unique_id=&quot;11445&quot;&gt;&lt;property id=&quot;20148&quot; value=&quot;5&quot;/&gt;&lt;property id=&quot;20300&quot; value=&quot;Slide 63 - &amp;quot;Hepatitis C Virus&amp;quot;&quot;/&gt;&lt;property id=&quot;20307&quot; value=&quot;335&quot;/&gt;&lt;/object&gt;&lt;object type=&quot;3&quot; unique_id=&quot;11446&quot;&gt;&lt;property id=&quot;20148&quot; value=&quot;5&quot;/&gt;&lt;property id=&quot;20300&quot; value=&quot;Slide 64 - &amp;quot;Hepatitis&amp;quot;&quot;/&gt;&lt;property id=&quot;20307&quot; value=&quot;336&quot;/&gt;&lt;/object&gt;&lt;object type=&quot;3&quot; unique_id=&quot;11447&quot;&gt;&lt;property id=&quot;20148&quot; value=&quot;5&quot;/&gt;&lt;property id=&quot;20300&quot; value=&quot;Slide 65 - &amp;quot;Concept Check&amp;quot;&quot;/&gt;&lt;property id=&quot;20307&quot; value=&quot;337&quot;/&gt;&lt;/object&gt;&lt;object type=&quot;3&quot; unique_id=&quot;11448&quot;&gt;&lt;property id=&quot;20148&quot; value=&quot;5&quot;/&gt;&lt;property id=&quot;20300&quot; value=&quot;Slide 66 - &amp;quot;Section 22.4: Gastrointestinal Diseases Caused by Helminths&amp;quot;&quot;/&gt;&lt;property id=&quot;20307&quot; value=&quot;338&quot;/&gt;&lt;/object&gt;&lt;object type=&quot;3&quot; unique_id=&quot;11449&quot;&gt;&lt;property id=&quot;20148&quot; value=&quot;5&quot;/&gt;&lt;property id=&quot;20300&quot; value=&quot;Slide 67 - &amp;quot;Learning Outcomes Section 22.4 (cont’d)&amp;quot;&quot;/&gt;&lt;property id=&quot;20307&quot; value=&quot;341&quot;/&gt;&lt;/object&gt;&lt;object type=&quot;3&quot; unique_id=&quot;11450&quot;&gt;&lt;property id=&quot;20148&quot; value=&quot;5&quot;/&gt;&lt;property id=&quot;20300&quot; value=&quot;Slide 68 - &amp;quot;Gastrointestinal Tract Diseases  Caused by Helminths&amp;quot;&quot;/&gt;&lt;property id=&quot;20307&quot; value=&quot;343&quot;/&gt;&lt;/object&gt;&lt;object type=&quot;3&quot; unique_id=&quot;11451&quot;&gt;&lt;property id=&quot;20148&quot; value=&quot;5&quot;/&gt;&lt;property id=&quot;20300&quot; value=&quot;Slide 69 - &amp;quot;General Clinical Considerations&amp;quot;&quot;/&gt;&lt;property id=&quot;20307&quot; value=&quot;344&quot;/&gt;&lt;/object&gt;&lt;object type=&quot;3&quot; unique_id=&quot;11452&quot;&gt;&lt;property id=&quot;20148&quot; value=&quot;5&quot;/&gt;&lt;property id=&quot;20300&quot; value=&quot;Slide 70 - &amp;quot;Prevention and Treatment&amp;quot;&quot;/&gt;&lt;property id=&quot;20307&quot; value=&quot;345&quot;/&gt;&lt;/object&gt;&lt;object type=&quot;3&quot; unique_id=&quot;11453&quot;&gt;&lt;property id=&quot;20148&quot; value=&quot;5&quot;/&gt;&lt;property id=&quot;20300&quot; value=&quot;Slide 71 - &amp;quot;Basic Helminth Life and Transmission Cycles (1)&amp;quot;&quot;/&gt;&lt;property id=&quot;20307&quot; value=&quot;347&quot;/&gt;&lt;/object&gt;&lt;object type=&quot;3&quot; unique_id=&quot;11454&quot;&gt;&lt;property id=&quot;20148&quot; value=&quot;5&quot;/&gt;&lt;property id=&quot;20300&quot; value=&quot;Slide 72 - &amp;quot;Basic Helminth Life and Transmission Cycles (2)&amp;quot;&quot;/&gt;&lt;property id=&quot;20307&quot; value=&quot;348&quot;/&gt;&lt;/object&gt;&lt;object type=&quot;3&quot; unique_id=&quot;11455&quot;&gt;&lt;property id=&quot;20148&quot; value=&quot;5&quot;/&gt;&lt;property id=&quot;20300&quot; value=&quot;Slide 73 - &amp;quot;Enterobius vermicularis&amp;quot;&quot;/&gt;&lt;property id=&quot;20307&quot; value=&quot;350&quot;/&gt;&lt;/object&gt;&lt;object type=&quot;3&quot; unique_id=&quot;11456&quot;&gt;&lt;property id=&quot;20148&quot; value=&quot;5&quot;/&gt;&lt;property id=&quot;20300&quot; value=&quot;Slide 74 - &amp;quot;Trichuris trichuria&amp;quot;&quot;/&gt;&lt;property id=&quot;20307&quot; value=&quot;349&quot;/&gt;&lt;/object&gt;&lt;object type=&quot;3&quot; unique_id=&quot;11457&quot;&gt;&lt;property id=&quot;20148&quot; value=&quot;5&quot;/&gt;&lt;property id=&quot;20300&quot; value=&quot;Slide 75 - &amp;quot;Diphyllobothrium latum&amp;quot;&quot;/&gt;&lt;property id=&quot;20307&quot; value=&quot;389&quot;/&gt;&lt;/object&gt;&lt;object type=&quot;3&quot; unique_id=&quot;11458&quot;&gt;&lt;property id=&quot;20148&quot; value=&quot;5&quot;/&gt;&lt;property id=&quot;20300&quot; value=&quot;Slide 76 - &amp;quot;Intestinal Distress&amp;quot;&quot;/&gt;&lt;property id=&quot;20307&quot; value=&quot;390&quot;/&gt;&lt;/object&gt;&lt;object type=&quot;3&quot; unique_id=&quot;11459&quot;&gt;&lt;property id=&quot;20148&quot; value=&quot;5&quot;/&gt;&lt;property id=&quot;20300&quot; value=&quot;Slide 77 - &amp;quot;Ascaris lumbricoides&amp;quot;&quot;/&gt;&lt;property id=&quot;20307&quot; value=&quot;391&quot;/&gt;&lt;/object&gt;&lt;object type=&quot;3&quot; unique_id=&quot;11460&quot;&gt;&lt;property id=&quot;20148&quot; value=&quot;5&quot;/&gt;&lt;property id=&quot;20300&quot; value=&quot;Slide 78 - &amp;quot;Taenia solium&amp;quot;&quot;/&gt;&lt;property id=&quot;20307&quot; value=&quot;351&quot;/&gt;&lt;/object&gt;&lt;object type=&quot;3&quot; unique_id=&quot;11461&quot;&gt;&lt;property id=&quot;20148&quot; value=&quot;5&quot;/&gt;&lt;property id=&quot;20300&quot; value=&quot;Slide 79 - &amp;quot;Cysticercosis&amp;quot;&quot;/&gt;&lt;property id=&quot;20307&quot; value=&quot;393&quot;/&gt;&lt;/object&gt;&lt;object type=&quot;3&quot; unique_id=&quot;11462&quot;&gt;&lt;property id=&quot;20148&quot; value=&quot;5&quot;/&gt;&lt;property id=&quot;20300&quot; value=&quot;Slide 80 - &amp;quot;Intestinal Distress Plus Migratory Symptoms&amp;quot;&quot;/&gt;&lt;property id=&quot;20307&quot; value=&quot;392&quot;/&gt;&lt;/object&gt;&lt;object type=&quot;3&quot; unique_id=&quot;11463&quot;&gt;&lt;property id=&quot;20148&quot; value=&quot;5&quot;/&gt;&lt;property id=&quot;20300&quot; value=&quot;Slide 81 - &amp;quot;Opsithorcis sinensis and Clonorchis sinensis&amp;quot;&quot;/&gt;&lt;property id=&quot;20307&quot; value=&quot;360&quot;/&gt;&lt;/object&gt;&lt;object type=&quot;3&quot; unique_id=&quot;11464&quot;&gt;&lt;property id=&quot;20148&quot; value=&quot;5&quot;/&gt;&lt;property id=&quot;20300&quot; value=&quot;Slide 82 - &amp;quot;Fasciola hepatica&amp;quot;&quot;/&gt;&lt;property id=&quot;20307&quot; value=&quot;361&quot;/&gt;&lt;/object&gt;&lt;object type=&quot;3&quot; unique_id=&quot;11465&quot;&gt;&lt;property id=&quot;20148&quot; value=&quot;5&quot;/&gt;&lt;property id=&quot;20300&quot; value=&quot;Slide 83 - &amp;quot;Liver and Intestinal Disease&amp;quot;&quot;/&gt;&lt;property id=&quot;20307&quot; value=&quot;363&quot;/&gt;&lt;/object&gt;&lt;object type=&quot;3&quot; unique_id=&quot;11466&quot;&gt;&lt;property id=&quot;20148&quot; value=&quot;5&quot;/&gt;&lt;property id=&quot;20300&quot; value=&quot;Slide 84 - &amp;quot;Muscle and Neurological Symptoms: Trichinosis&amp;quot;&quot;/&gt;&lt;property id=&quot;20307&quot; value=&quot;364&quot;/&gt;&lt;/object&gt;&lt;object type=&quot;3&quot; unique_id=&quot;11467&quot;&gt;&lt;property id=&quot;20148&quot; value=&quot;5&quot;/&gt;&lt;property id=&quot;20300&quot; value=&quot;Slide 85 - &amp;quot;Muscle and Neurological Symptoms&amp;quot;&quot;/&gt;&lt;property id=&quot;20307&quot; value=&quot;366&quot;/&gt;&lt;/object&gt;&lt;object type=&quot;3&quot; unique_id=&quot;11468&quot;&gt;&lt;property id=&quot;20148&quot; value=&quot;5&quot;/&gt;&lt;property id=&quot;20300&quot; value=&quot;Slide 86 - &amp;quot;Liver Disease: Schistosomiasis (1)&amp;quot;&quot;/&gt;&lt;property id=&quot;20307&quot; value=&quot;367&quot;/&gt;&lt;/object&gt;&lt;object type=&quot;3&quot; unique_id=&quot;11469&quot;&gt;&lt;property id=&quot;20148&quot; value=&quot;5&quot;/&gt;&lt;property id=&quot;20300&quot; value=&quot;Slide 87 - &amp;quot;Signs and Symptoms of Schistosomiasis&amp;quot;&quot;/&gt;&lt;property id=&quot;20307&quot; value=&quot;368&quot;/&gt;&lt;/object&gt;&lt;object type=&quot;3&quot; unique_id=&quot;11470&quot;&gt;&lt;property id=&quot;20148&quot; value=&quot;5&quot;/&gt;&lt;property id=&quot;20300&quot; value=&quot;Slide 88 - &amp;quot;Liver Disease: Schistosomiasis (2)&amp;quot;&quot;/&gt;&lt;property id=&quot;20307&quot; value=&quot;370&quot;/&gt;&lt;/object&gt;&lt;object type=&quot;3&quot; unique_id=&quot;11471&quot;&gt;&lt;property id=&quot;20148&quot; value=&quot;5&quot;/&gt;&lt;property id=&quot;20300&quot; value=&quot;Slide 89 - &amp;quot;Schistosomiasis Liver Disease&amp;quot;&quot;/&gt;&lt;property id=&quot;20307&quot; value=&quot;371&quot;/&gt;&lt;/object&gt;&lt;object type=&quot;3&quot; unique_id=&quot;11472&quot;&gt;&lt;property id=&quot;20148&quot; value=&quot;5&quot;/&gt;&lt;property id=&quot;20300&quot; value=&quot;Slide 90 - &amp;quot;Concept Check&amp;quot;&quot;/&gt;&lt;property id=&quot;20307&quot; value=&quot;372&quot;/&gt;&lt;/object&gt;&lt;object type=&quot;3&quot; unique_id=&quot;11473&quot;&gt;&lt;property id=&quot;20148&quot; value=&quot;5&quot;/&gt;&lt;property id=&quot;20300&quot; value=&quot;Slide 91 - &amp;quot;Taxonomic Organization: Microorganisms Causing Disease in the GI Tract (1)&amp;quot;&quot;/&gt;&lt;property id=&quot;20307&quot; value=&quot;375&quot;/&gt;&lt;/object&gt;&lt;object type=&quot;3&quot; unique_id=&quot;11474&quot;&gt;&lt;property id=&quot;20148&quot; value=&quot;5&quot;/&gt;&lt;property id=&quot;20300&quot; value=&quot;Slide 92 - &amp;quot;Taxonomic Organization: Microorganisms Causing Disease in the GI Tract (2)&amp;quot;&quot;/&gt;&lt;property id=&quot;20307&quot; value=&quot;378&quot;/&gt;&lt;/object&gt;&lt;object type=&quot;3&quot; unique_id=&quot;11475&quot;&gt;&lt;property id=&quot;20148&quot; value=&quot;5&quot;/&gt;&lt;property id=&quot;20300&quot; value=&quot;Slide 93 - &amp;quot;Taxonomic Organization: Microorganisms Causing Disease in the GI Tract (3)&amp;quot;&quot;/&gt;&lt;property id=&quot;20307&quot; value=&quot;376&quot;/&gt;&lt;/object&gt;&lt;object type=&quot;3&quot; unique_id=&quot;11476&quot;&gt;&lt;property id=&quot;20148&quot; value=&quot;5&quot;/&gt;&lt;property id=&quot;20300&quot; value=&quot;Slide 94 - &amp;quot;Taxonomic Organization: Microorganisms Causing Disease in the GI Tract (4)&amp;quot;&quot;/&gt;&lt;property id=&quot;20307&quot; value=&quot;379&quot;/&gt;&lt;/object&gt;&lt;object type=&quot;3&quot; unique_id=&quot;11477&quot;&gt;&lt;property id=&quot;20148&quot; value=&quot;5&quot;/&gt;&lt;property id=&quot;20300&quot; value=&quot;Slide 95 - &amp;quot;Taxonomic Organization: Microorganisms Causing Disease in the GI Tract (5)&amp;quot;&quot;/&gt;&lt;property id=&quot;20307&quot; value=&quot;380&quot;/&gt;&lt;/object&gt;&lt;object type=&quot;3&quot; unique_id=&quot;11478&quot;&gt;&lt;property id=&quot;20148&quot; value=&quot;5&quot;/&gt;&lt;property id=&quot;20300&quot; value=&quot;Slide 96 - &amp;quot;Infectious Diseases Affecting the Gastrointestinal Tract&amp;quot;&quot;/&gt;&lt;property id=&quot;20307&quot; value=&quot;377&quot;/&gt;&lt;/object&gt;&lt;/object&gt;&lt;object type=&quot;8&quot; unique_id=&quot;11576&quot;&gt;&lt;/object&gt;&lt;/object&gt;&lt;/database&gt;"/>
  <p:tag name="SECTOMILLISECCONVERTED" val="1"/>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10.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 (2)</Template>
  <TotalTime>57</TotalTime>
  <Words>8487</Words>
  <Application>Microsoft Office PowerPoint</Application>
  <PresentationFormat>On-screen Show (4:3)</PresentationFormat>
  <Paragraphs>1144</Paragraphs>
  <Slides>113</Slides>
  <Notes>8</Notes>
  <HiddenSlides>16</HiddenSlides>
  <MMClips>0</MMClips>
  <ScaleCrop>false</ScaleCrop>
  <HeadingPairs>
    <vt:vector size="6" baseType="variant">
      <vt:variant>
        <vt:lpstr>Fonts Used</vt:lpstr>
      </vt:variant>
      <vt:variant>
        <vt:i4>11</vt:i4>
      </vt:variant>
      <vt:variant>
        <vt:lpstr>Theme</vt:lpstr>
      </vt:variant>
      <vt:variant>
        <vt:i4>14</vt:i4>
      </vt:variant>
      <vt:variant>
        <vt:lpstr>Slide Titles</vt:lpstr>
      </vt:variant>
      <vt:variant>
        <vt:i4>113</vt:i4>
      </vt:variant>
    </vt:vector>
  </HeadingPairs>
  <TitlesOfParts>
    <vt:vector size="138" baseType="lpstr">
      <vt:lpstr>ＭＳ Ｐゴシック</vt:lpstr>
      <vt:lpstr>ＭＳ Ｐゴシック</vt:lpstr>
      <vt:lpstr>Arial</vt:lpstr>
      <vt:lpstr>ArumSans Bold</vt:lpstr>
      <vt:lpstr>ArumSans Regular</vt:lpstr>
      <vt:lpstr>Calibri</vt:lpstr>
      <vt:lpstr>Cambria Math</vt:lpstr>
      <vt:lpstr>Symbol</vt:lpstr>
      <vt:lpstr>Vectipede Rg</vt:lpstr>
      <vt:lpstr>Verdana</vt:lpstr>
      <vt:lpstr>ヒラギノ角ゴ Pro W3</vt:lpstr>
      <vt:lpstr>Title Slides Master</vt:lpstr>
      <vt:lpstr>MainContentSlideMaster</vt:lpstr>
      <vt:lpstr>ClosingMaster</vt:lpstr>
      <vt:lpstr>DividerSlideMaster</vt:lpstr>
      <vt:lpstr>ImageDescriptionAppendixSlideMaster</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Chapter 22</vt:lpstr>
      <vt:lpstr>Section 22.1: The Gastrointestinal Tract and Its Defenses</vt:lpstr>
      <vt:lpstr>The Gastrointestinal Tract</vt:lpstr>
      <vt:lpstr>Defenses Against a Heavy Load of Microorganisms</vt:lpstr>
      <vt:lpstr>Concept Check – Section 22.1</vt:lpstr>
      <vt:lpstr>Section 22.2: Normal Biota of the Gastrointestinal Tract</vt:lpstr>
      <vt:lpstr>Human Microbiome Project (HMP)</vt:lpstr>
      <vt:lpstr>Normal Biota of the Gastrointestinal Tract</vt:lpstr>
      <vt:lpstr>Defenses and Normal Biota of the Gastrointestinal Tract</vt:lpstr>
      <vt:lpstr>Concept Check – Section 22.2</vt:lpstr>
      <vt:lpstr>Section 22.3: Gastrointestinal Diseases Caused by Microorganisms (Nonhelminthic) 1</vt:lpstr>
      <vt:lpstr>Section 22.3: Gastrointestinal Diseases Caused by Microorganisms (Nonhelminthic) 2</vt:lpstr>
      <vt:lpstr>Dental Caries </vt:lpstr>
      <vt:lpstr>Stages in Plaque Development and Cariogenesis</vt:lpstr>
      <vt:lpstr>Macroscopic and Microscopic  Appearance of Plaque</vt:lpstr>
      <vt:lpstr>Dental Caries Disease Table</vt:lpstr>
      <vt:lpstr>Stages in Soft Tissue Infection, Gingivitis, and Periodontitis</vt:lpstr>
      <vt:lpstr>Periodontitis</vt:lpstr>
      <vt:lpstr>Necrotizing Ulcerative Gingivitis and Periodontitis</vt:lpstr>
      <vt:lpstr>Disease Table of Periodontal Diseases</vt:lpstr>
      <vt:lpstr>Mumps</vt:lpstr>
      <vt:lpstr>Effects of Paramyxoviruses</vt:lpstr>
      <vt:lpstr>Mumps Disease Table</vt:lpstr>
      <vt:lpstr>Gastritis and Gastric Ulcers</vt:lpstr>
      <vt:lpstr>Gastritis and Gastric Ulcers Disease Table</vt:lpstr>
      <vt:lpstr>Acute Diarrhea  (With or Without Vomiting)</vt:lpstr>
      <vt:lpstr>The Most Common and the Most Deadly Causes of Foodborne Illness in the U.S.</vt:lpstr>
      <vt:lpstr>Salmonella</vt:lpstr>
      <vt:lpstr>Salmonella Signs and Symptoms</vt:lpstr>
      <vt:lpstr>Shigella</vt:lpstr>
      <vt:lpstr>Shigella Pathogenesis and Virulence Factors</vt:lpstr>
      <vt:lpstr>Appearance of the Large Intestinal Mucosa in Shigella Dysentery</vt:lpstr>
      <vt:lpstr>Shiga-Toxin-Producing Escherichia coli (STEC)</vt:lpstr>
      <vt:lpstr>Other E. coli</vt:lpstr>
      <vt:lpstr>Campylobacter</vt:lpstr>
      <vt:lpstr>Clostridioides difficile</vt:lpstr>
      <vt:lpstr>Colon in Clostridioides difficile Infection</vt:lpstr>
      <vt:lpstr>Vibrio cholerae</vt:lpstr>
      <vt:lpstr>Additional Vibrio cholerae Details</vt:lpstr>
      <vt:lpstr>Cryptosporidium</vt:lpstr>
      <vt:lpstr>Micrographs of Cryptosporidium</vt:lpstr>
      <vt:lpstr>Rotavirus</vt:lpstr>
      <vt:lpstr>Norovirus</vt:lpstr>
      <vt:lpstr>Bacterial Causes of Acute Diarrhea 1</vt:lpstr>
      <vt:lpstr>Bacterial Causes of Acute Diarrhea 2</vt:lpstr>
      <vt:lpstr>Bacterial Causes of Acute Diarrhea 3</vt:lpstr>
      <vt:lpstr>Nonbacterial Causes of Acute Diarrhea</vt:lpstr>
      <vt:lpstr>Acute Diarrhea with Vomiting Caused by Exotoxins</vt:lpstr>
      <vt:lpstr>Staphylococcus aureus Exotoxin</vt:lpstr>
      <vt:lpstr>Bacillus cereus Exotoxin</vt:lpstr>
      <vt:lpstr>Clostridium perfringens Exotoxin</vt:lpstr>
      <vt:lpstr>Acute Diarrhea with Vomiting Caused by Exotoxins (Food Poisoning)</vt:lpstr>
      <vt:lpstr>Chronic Diarrhea</vt:lpstr>
      <vt:lpstr>Enteroaggregative E. coli</vt:lpstr>
      <vt:lpstr>Cyclospora cayetanensis</vt:lpstr>
      <vt:lpstr>Giardia</vt:lpstr>
      <vt:lpstr>Entamoeba</vt:lpstr>
      <vt:lpstr>Chronic Diarrhea 1</vt:lpstr>
      <vt:lpstr>Chronic Diarrhea 2</vt:lpstr>
      <vt:lpstr>Hepatitis</vt:lpstr>
      <vt:lpstr>Hepatitis A Virus</vt:lpstr>
      <vt:lpstr>Hepatitis B Virus</vt:lpstr>
      <vt:lpstr>Hepatitis C Virus</vt:lpstr>
      <vt:lpstr>Hepatitis Disease Table</vt:lpstr>
      <vt:lpstr>Concept Check – Section 22.3</vt:lpstr>
      <vt:lpstr>Section 22.4: Gastrointestinal Tract Diseases Caused by Helminths 1</vt:lpstr>
      <vt:lpstr>Section 22.4: Gastrointestinal Tract Diseases Caused by Helminths 2</vt:lpstr>
      <vt:lpstr>Gastrointestinal Tract Diseases caused by Helminths</vt:lpstr>
      <vt:lpstr>General Clinical Considerations</vt:lpstr>
      <vt:lpstr>Prevention and Treatment</vt:lpstr>
      <vt:lpstr>Basic Helminth Life and Transmission Cycles 1</vt:lpstr>
      <vt:lpstr>Basic Helminth Life and Transmission Cycles 2</vt:lpstr>
      <vt:lpstr>Enterobius vermicularis</vt:lpstr>
      <vt:lpstr>Trichuris trichuria</vt:lpstr>
      <vt:lpstr>Diphyllobothrium latum</vt:lpstr>
      <vt:lpstr>Intestinal Distress Disease Table</vt:lpstr>
      <vt:lpstr>Ascaris lumbricoides</vt:lpstr>
      <vt:lpstr>Taenia solium</vt:lpstr>
      <vt:lpstr>Cysticercosis</vt:lpstr>
      <vt:lpstr>Intestinal Distress Plus Migratory Symptoms</vt:lpstr>
      <vt:lpstr>Opsithorcis sinensis and Clonorchis sinensis</vt:lpstr>
      <vt:lpstr>Fasciola hepatica</vt:lpstr>
      <vt:lpstr>Liver and Intestinal Disease</vt:lpstr>
      <vt:lpstr>Muscle and Neurological Symptoms: Trichinosis</vt:lpstr>
      <vt:lpstr>Muscle and Neurological Symptoms</vt:lpstr>
      <vt:lpstr>Liver Disease: Schistosomiasis</vt:lpstr>
      <vt:lpstr>Signs and Symptoms of Schistosomiasis</vt:lpstr>
      <vt:lpstr>Additional Schistosomiasis Details</vt:lpstr>
      <vt:lpstr>Schistosomiasis Liver Disease</vt:lpstr>
      <vt:lpstr>Concept Check – Section 22.4</vt:lpstr>
      <vt:lpstr>Taxonomic Organization: Microorganisms Causing Disease in the GI Tract 1</vt:lpstr>
      <vt:lpstr>Taxonomic Organization: Microorganisms Causing Disease in the GI Tract 2</vt:lpstr>
      <vt:lpstr>Taxonomic Organization: Microorganisms Causing Disease in the GI Tract 3</vt:lpstr>
      <vt:lpstr>Taxonomic Organization: Microorganisms Causing Disease in the GI Tract 4</vt:lpstr>
      <vt:lpstr>Taxonomic Organization: Microorganisms Causing Disease in the GI Tract 5</vt:lpstr>
      <vt:lpstr>Infectious Diseases  Affecting the  Gastrointestinal Tract</vt:lpstr>
      <vt:lpstr>End of Main Content</vt:lpstr>
      <vt:lpstr>Accessibility Content: Text Alternatives for Images</vt:lpstr>
      <vt:lpstr>The Gastrointestinal Tract - Text Alternative</vt:lpstr>
      <vt:lpstr>Dental Caries - Text Alternative</vt:lpstr>
      <vt:lpstr>Stages in Plaque Development and Cariogenesis - Text Alternative</vt:lpstr>
      <vt:lpstr>Macroscopic and Microscopic  Appearance of Plaque - Text Alternative</vt:lpstr>
      <vt:lpstr>Stages in Soft Tissue Infection, Gingivitis, and Periodontitis - Text Alternative</vt:lpstr>
      <vt:lpstr>Effects of Paramyxoviruses - Text Alternative</vt:lpstr>
      <vt:lpstr>Appearance of the Large Intestinal Mucosa in Shigella Dysentery - Text Alternative</vt:lpstr>
      <vt:lpstr>Colon in Clostridioides difficile Infection - Text Alternative</vt:lpstr>
      <vt:lpstr>Cyclospora cayetanensis - Text Alternative</vt:lpstr>
      <vt:lpstr>Giardia - Text Alternative</vt:lpstr>
      <vt:lpstr>Entamoeba - Text Alternative</vt:lpstr>
      <vt:lpstr>Basic Helminth Life and Transmission Cycles 1 - Text Alternative</vt:lpstr>
      <vt:lpstr>Basic Helminth Life and Transmission Cycles 2 - Text Alternative</vt:lpstr>
      <vt:lpstr>Liver Disease: Schistosomiasis - Text Alternative</vt:lpstr>
      <vt:lpstr>Infectious Diseases Affecting the Gastrointestinal Tract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22</dc:title>
  <dc:creator>Pooja Mandal</dc:creator>
  <cp:lastModifiedBy>Jyoti Jhinkwan</cp:lastModifiedBy>
  <cp:revision>420</cp:revision>
  <dcterms:created xsi:type="dcterms:W3CDTF">2016-06-28T16:23:33Z</dcterms:created>
  <dcterms:modified xsi:type="dcterms:W3CDTF">2020-05-23T05:46:59Z</dcterms:modified>
</cp:coreProperties>
</file>