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7.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8.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10.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11.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12.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3.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14.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15.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16.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7.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8.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9.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19" r:id="rId1"/>
    <p:sldMasterId id="2147484024" r:id="rId2"/>
    <p:sldMasterId id="2147484032" r:id="rId3"/>
    <p:sldMasterId id="2147484034" r:id="rId4"/>
    <p:sldMasterId id="2147484037" r:id="rId5"/>
    <p:sldMasterId id="2147483662" r:id="rId6"/>
    <p:sldMasterId id="2147483969" r:id="rId7"/>
    <p:sldMasterId id="2147483982" r:id="rId8"/>
    <p:sldMasterId id="2147483990" r:id="rId9"/>
    <p:sldMasterId id="2147483998" r:id="rId10"/>
    <p:sldMasterId id="2147484001" r:id="rId11"/>
    <p:sldMasterId id="2147483859" r:id="rId12"/>
    <p:sldMasterId id="2147483744" r:id="rId13"/>
    <p:sldMasterId id="2147484007" r:id="rId14"/>
    <p:sldMasterId id="2147483780" r:id="rId15"/>
    <p:sldMasterId id="2147483838" r:id="rId16"/>
    <p:sldMasterId id="2147483713" r:id="rId17"/>
    <p:sldMasterId id="2147483674" r:id="rId18"/>
    <p:sldMasterId id="2147483897" r:id="rId19"/>
    <p:sldMasterId id="2147483960" r:id="rId20"/>
  </p:sldMasterIdLst>
  <p:notesMasterIdLst>
    <p:notesMasterId r:id="rId107"/>
  </p:notesMasterIdLst>
  <p:handoutMasterIdLst>
    <p:handoutMasterId r:id="rId108"/>
  </p:handoutMasterIdLst>
  <p:sldIdLst>
    <p:sldId id="256" r:id="rId21"/>
    <p:sldId id="258" r:id="rId22"/>
    <p:sldId id="260" r:id="rId23"/>
    <p:sldId id="261" r:id="rId24"/>
    <p:sldId id="262" r:id="rId25"/>
    <p:sldId id="263" r:id="rId26"/>
    <p:sldId id="264" r:id="rId27"/>
    <p:sldId id="265" r:id="rId28"/>
    <p:sldId id="266" r:id="rId29"/>
    <p:sldId id="267" r:id="rId30"/>
    <p:sldId id="269" r:id="rId31"/>
    <p:sldId id="270" r:id="rId32"/>
    <p:sldId id="271" r:id="rId33"/>
    <p:sldId id="272" r:id="rId34"/>
    <p:sldId id="273" r:id="rId35"/>
    <p:sldId id="274" r:id="rId36"/>
    <p:sldId id="276" r:id="rId37"/>
    <p:sldId id="277" r:id="rId38"/>
    <p:sldId id="364" r:id="rId39"/>
    <p:sldId id="279" r:id="rId40"/>
    <p:sldId id="280" r:id="rId41"/>
    <p:sldId id="282" r:id="rId42"/>
    <p:sldId id="283" r:id="rId43"/>
    <p:sldId id="284" r:id="rId44"/>
    <p:sldId id="285" r:id="rId45"/>
    <p:sldId id="286" r:id="rId46"/>
    <p:sldId id="287" r:id="rId47"/>
    <p:sldId id="288" r:id="rId48"/>
    <p:sldId id="291" r:id="rId49"/>
    <p:sldId id="292" r:id="rId50"/>
    <p:sldId id="294" r:id="rId51"/>
    <p:sldId id="296" r:id="rId52"/>
    <p:sldId id="297" r:id="rId53"/>
    <p:sldId id="298" r:id="rId54"/>
    <p:sldId id="299" r:id="rId55"/>
    <p:sldId id="300" r:id="rId56"/>
    <p:sldId id="301" r:id="rId57"/>
    <p:sldId id="302" r:id="rId58"/>
    <p:sldId id="303" r:id="rId59"/>
    <p:sldId id="304" r:id="rId60"/>
    <p:sldId id="305" r:id="rId61"/>
    <p:sldId id="308" r:id="rId62"/>
    <p:sldId id="309" r:id="rId63"/>
    <p:sldId id="311" r:id="rId64"/>
    <p:sldId id="312" r:id="rId65"/>
    <p:sldId id="313" r:id="rId66"/>
    <p:sldId id="315" r:id="rId67"/>
    <p:sldId id="362" r:id="rId68"/>
    <p:sldId id="317" r:id="rId69"/>
    <p:sldId id="318" r:id="rId70"/>
    <p:sldId id="320" r:id="rId71"/>
    <p:sldId id="321" r:id="rId72"/>
    <p:sldId id="323" r:id="rId73"/>
    <p:sldId id="325" r:id="rId74"/>
    <p:sldId id="326" r:id="rId75"/>
    <p:sldId id="327" r:id="rId76"/>
    <p:sldId id="328" r:id="rId77"/>
    <p:sldId id="342" r:id="rId78"/>
    <p:sldId id="329" r:id="rId79"/>
    <p:sldId id="330" r:id="rId80"/>
    <p:sldId id="331" r:id="rId81"/>
    <p:sldId id="332" r:id="rId82"/>
    <p:sldId id="333" r:id="rId83"/>
    <p:sldId id="334" r:id="rId84"/>
    <p:sldId id="343" r:id="rId85"/>
    <p:sldId id="335" r:id="rId86"/>
    <p:sldId id="336" r:id="rId87"/>
    <p:sldId id="338" r:id="rId88"/>
    <p:sldId id="344" r:id="rId89"/>
    <p:sldId id="345" r:id="rId90"/>
    <p:sldId id="340" r:id="rId91"/>
    <p:sldId id="341" r:id="rId92"/>
    <p:sldId id="363" r:id="rId93"/>
    <p:sldId id="289" r:id="rId94"/>
    <p:sldId id="412" r:id="rId95"/>
    <p:sldId id="413" r:id="rId96"/>
    <p:sldId id="414" r:id="rId97"/>
    <p:sldId id="415" r:id="rId98"/>
    <p:sldId id="416" r:id="rId99"/>
    <p:sldId id="417" r:id="rId100"/>
    <p:sldId id="418" r:id="rId101"/>
    <p:sldId id="419" r:id="rId102"/>
    <p:sldId id="420" r:id="rId103"/>
    <p:sldId id="421" r:id="rId104"/>
    <p:sldId id="422" r:id="rId105"/>
    <p:sldId id="423" r:id="rId106"/>
  </p:sldIdLst>
  <p:sldSz cx="9144000" cy="6858000" type="screen4x3"/>
  <p:notesSz cx="6858000" cy="9144000"/>
  <p:custDataLst>
    <p:tags r:id="rId10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A97DD719-56A4-4935-B11F-D7EC21CB9D70}">
          <p14:sldIdLst>
            <p14:sldId id="256"/>
            <p14:sldId id="258"/>
            <p14:sldId id="260"/>
            <p14:sldId id="261"/>
            <p14:sldId id="262"/>
            <p14:sldId id="263"/>
            <p14:sldId id="264"/>
            <p14:sldId id="265"/>
            <p14:sldId id="266"/>
            <p14:sldId id="267"/>
            <p14:sldId id="269"/>
            <p14:sldId id="270"/>
            <p14:sldId id="271"/>
            <p14:sldId id="272"/>
            <p14:sldId id="273"/>
            <p14:sldId id="274"/>
            <p14:sldId id="276"/>
            <p14:sldId id="277"/>
            <p14:sldId id="364"/>
            <p14:sldId id="279"/>
            <p14:sldId id="280"/>
            <p14:sldId id="282"/>
            <p14:sldId id="283"/>
            <p14:sldId id="284"/>
            <p14:sldId id="285"/>
            <p14:sldId id="286"/>
            <p14:sldId id="287"/>
            <p14:sldId id="288"/>
            <p14:sldId id="291"/>
            <p14:sldId id="292"/>
            <p14:sldId id="294"/>
            <p14:sldId id="296"/>
            <p14:sldId id="297"/>
            <p14:sldId id="298"/>
            <p14:sldId id="299"/>
            <p14:sldId id="300"/>
            <p14:sldId id="301"/>
            <p14:sldId id="302"/>
            <p14:sldId id="303"/>
            <p14:sldId id="304"/>
            <p14:sldId id="305"/>
            <p14:sldId id="308"/>
            <p14:sldId id="309"/>
            <p14:sldId id="311"/>
            <p14:sldId id="312"/>
            <p14:sldId id="313"/>
            <p14:sldId id="315"/>
            <p14:sldId id="362"/>
            <p14:sldId id="317"/>
            <p14:sldId id="318"/>
            <p14:sldId id="320"/>
            <p14:sldId id="321"/>
            <p14:sldId id="323"/>
            <p14:sldId id="325"/>
            <p14:sldId id="326"/>
            <p14:sldId id="327"/>
            <p14:sldId id="328"/>
            <p14:sldId id="342"/>
            <p14:sldId id="329"/>
            <p14:sldId id="330"/>
            <p14:sldId id="331"/>
            <p14:sldId id="332"/>
            <p14:sldId id="333"/>
            <p14:sldId id="334"/>
            <p14:sldId id="343"/>
            <p14:sldId id="335"/>
            <p14:sldId id="336"/>
            <p14:sldId id="338"/>
            <p14:sldId id="344"/>
            <p14:sldId id="345"/>
            <p14:sldId id="340"/>
            <p14:sldId id="341"/>
            <p14:sldId id="363"/>
          </p14:sldIdLst>
        </p14:section>
        <p14:section name="Appendix: Image Descriptions for Unsighted Students" id="{1866D2A2-551C-4600-B2B3-9B0B67D4328F}">
          <p14:sldIdLst>
            <p14:sldId id="289"/>
            <p14:sldId id="412"/>
            <p14:sldId id="413"/>
            <p14:sldId id="414"/>
            <p14:sldId id="415"/>
            <p14:sldId id="416"/>
            <p14:sldId id="417"/>
            <p14:sldId id="418"/>
            <p14:sldId id="419"/>
            <p14:sldId id="420"/>
            <p14:sldId id="421"/>
            <p14:sldId id="422"/>
            <p14:sldId id="423"/>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zhi" initials="M"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7E7"/>
    <a:srgbClr val="CBCBCB"/>
    <a:srgbClr val="D5D5D5"/>
    <a:srgbClr val="CBCBD5"/>
    <a:srgbClr val="000000"/>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21" autoAdjust="0"/>
    <p:restoredTop sz="94434" autoAdjust="0"/>
  </p:normalViewPr>
  <p:slideViewPr>
    <p:cSldViewPr>
      <p:cViewPr varScale="1">
        <p:scale>
          <a:sx n="68" d="100"/>
          <a:sy n="68" d="100"/>
        </p:scale>
        <p:origin x="552" y="72"/>
      </p:cViewPr>
      <p:guideLst>
        <p:guide orient="horz" pos="3408"/>
        <p:guide orient="horz" pos="3600"/>
        <p:guide orient="horz" pos="912"/>
        <p:guide orient="horz" pos="3360"/>
        <p:guide pos="5616"/>
        <p:guide pos="4320"/>
      </p:guideLst>
    </p:cSldViewPr>
  </p:slideViewPr>
  <p:outlineViewPr>
    <p:cViewPr>
      <p:scale>
        <a:sx n="33" d="100"/>
        <a:sy n="33" d="100"/>
      </p:scale>
      <p:origin x="0" y="-56178"/>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38" d="100"/>
          <a:sy n="38" d="100"/>
        </p:scale>
        <p:origin x="2328" y="43"/>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6.xml"/><Relationship Id="rId21" Type="http://schemas.openxmlformats.org/officeDocument/2006/relationships/slide" Target="slides/slide1.xml"/><Relationship Id="rId42" Type="http://schemas.openxmlformats.org/officeDocument/2006/relationships/slide" Target="slides/slide22.xml"/><Relationship Id="rId47" Type="http://schemas.openxmlformats.org/officeDocument/2006/relationships/slide" Target="slides/slide27.xml"/><Relationship Id="rId63" Type="http://schemas.openxmlformats.org/officeDocument/2006/relationships/slide" Target="slides/slide43.xml"/><Relationship Id="rId68" Type="http://schemas.openxmlformats.org/officeDocument/2006/relationships/slide" Target="slides/slide48.xml"/><Relationship Id="rId84" Type="http://schemas.openxmlformats.org/officeDocument/2006/relationships/slide" Target="slides/slide64.xml"/><Relationship Id="rId89" Type="http://schemas.openxmlformats.org/officeDocument/2006/relationships/slide" Target="slides/slide69.xml"/><Relationship Id="rId112" Type="http://schemas.openxmlformats.org/officeDocument/2006/relationships/viewProps" Target="viewProps.xml"/><Relationship Id="rId16" Type="http://schemas.openxmlformats.org/officeDocument/2006/relationships/slideMaster" Target="slideMasters/slideMaster16.xml"/><Relationship Id="rId107" Type="http://schemas.openxmlformats.org/officeDocument/2006/relationships/notesMaster" Target="notesMasters/notesMaster1.xml"/><Relationship Id="rId11" Type="http://schemas.openxmlformats.org/officeDocument/2006/relationships/slideMaster" Target="slideMasters/slideMaster11.xml"/><Relationship Id="rId32" Type="http://schemas.openxmlformats.org/officeDocument/2006/relationships/slide" Target="slides/slide12.xml"/><Relationship Id="rId37" Type="http://schemas.openxmlformats.org/officeDocument/2006/relationships/slide" Target="slides/slide17.xml"/><Relationship Id="rId53" Type="http://schemas.openxmlformats.org/officeDocument/2006/relationships/slide" Target="slides/slide33.xml"/><Relationship Id="rId58" Type="http://schemas.openxmlformats.org/officeDocument/2006/relationships/slide" Target="slides/slide38.xml"/><Relationship Id="rId74" Type="http://schemas.openxmlformats.org/officeDocument/2006/relationships/slide" Target="slides/slide54.xml"/><Relationship Id="rId79" Type="http://schemas.openxmlformats.org/officeDocument/2006/relationships/slide" Target="slides/slide59.xml"/><Relationship Id="rId102" Type="http://schemas.openxmlformats.org/officeDocument/2006/relationships/slide" Target="slides/slide82.xml"/><Relationship Id="rId5" Type="http://schemas.openxmlformats.org/officeDocument/2006/relationships/slideMaster" Target="slideMasters/slideMaster5.xml"/><Relationship Id="rId90" Type="http://schemas.openxmlformats.org/officeDocument/2006/relationships/slide" Target="slides/slide70.xml"/><Relationship Id="rId95" Type="http://schemas.openxmlformats.org/officeDocument/2006/relationships/slide" Target="slides/slide75.xml"/><Relationship Id="rId22" Type="http://schemas.openxmlformats.org/officeDocument/2006/relationships/slide" Target="slides/slide2.xml"/><Relationship Id="rId27" Type="http://schemas.openxmlformats.org/officeDocument/2006/relationships/slide" Target="slides/slide7.xml"/><Relationship Id="rId43" Type="http://schemas.openxmlformats.org/officeDocument/2006/relationships/slide" Target="slides/slide23.xml"/><Relationship Id="rId48" Type="http://schemas.openxmlformats.org/officeDocument/2006/relationships/slide" Target="slides/slide28.xml"/><Relationship Id="rId64" Type="http://schemas.openxmlformats.org/officeDocument/2006/relationships/slide" Target="slides/slide44.xml"/><Relationship Id="rId69" Type="http://schemas.openxmlformats.org/officeDocument/2006/relationships/slide" Target="slides/slide49.xml"/><Relationship Id="rId113" Type="http://schemas.openxmlformats.org/officeDocument/2006/relationships/theme" Target="theme/theme1.xml"/><Relationship Id="rId80" Type="http://schemas.openxmlformats.org/officeDocument/2006/relationships/slide" Target="slides/slide60.xml"/><Relationship Id="rId85" Type="http://schemas.openxmlformats.org/officeDocument/2006/relationships/slide" Target="slides/slide65.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 Target="slides/slide13.xml"/><Relationship Id="rId38" Type="http://schemas.openxmlformats.org/officeDocument/2006/relationships/slide" Target="slides/slide18.xml"/><Relationship Id="rId59" Type="http://schemas.openxmlformats.org/officeDocument/2006/relationships/slide" Target="slides/slide39.xml"/><Relationship Id="rId103" Type="http://schemas.openxmlformats.org/officeDocument/2006/relationships/slide" Target="slides/slide83.xml"/><Relationship Id="rId108" Type="http://schemas.openxmlformats.org/officeDocument/2006/relationships/handoutMaster" Target="handoutMasters/handoutMaster1.xml"/><Relationship Id="rId54" Type="http://schemas.openxmlformats.org/officeDocument/2006/relationships/slide" Target="slides/slide34.xml"/><Relationship Id="rId70" Type="http://schemas.openxmlformats.org/officeDocument/2006/relationships/slide" Target="slides/slide50.xml"/><Relationship Id="rId75" Type="http://schemas.openxmlformats.org/officeDocument/2006/relationships/slide" Target="slides/slide55.xml"/><Relationship Id="rId91" Type="http://schemas.openxmlformats.org/officeDocument/2006/relationships/slide" Target="slides/slide71.xml"/><Relationship Id="rId96" Type="http://schemas.openxmlformats.org/officeDocument/2006/relationships/slide" Target="slides/slide7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3.xml"/><Relationship Id="rId28" Type="http://schemas.openxmlformats.org/officeDocument/2006/relationships/slide" Target="slides/slide8.xml"/><Relationship Id="rId36" Type="http://schemas.openxmlformats.org/officeDocument/2006/relationships/slide" Target="slides/slide16.xml"/><Relationship Id="rId49" Type="http://schemas.openxmlformats.org/officeDocument/2006/relationships/slide" Target="slides/slide29.xml"/><Relationship Id="rId57" Type="http://schemas.openxmlformats.org/officeDocument/2006/relationships/slide" Target="slides/slide37.xml"/><Relationship Id="rId106" Type="http://schemas.openxmlformats.org/officeDocument/2006/relationships/slide" Target="slides/slide86.xml"/><Relationship Id="rId114"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 Target="slides/slide11.xml"/><Relationship Id="rId44" Type="http://schemas.openxmlformats.org/officeDocument/2006/relationships/slide" Target="slides/slide24.xml"/><Relationship Id="rId52" Type="http://schemas.openxmlformats.org/officeDocument/2006/relationships/slide" Target="slides/slide32.xml"/><Relationship Id="rId60" Type="http://schemas.openxmlformats.org/officeDocument/2006/relationships/slide" Target="slides/slide40.xml"/><Relationship Id="rId65" Type="http://schemas.openxmlformats.org/officeDocument/2006/relationships/slide" Target="slides/slide45.xml"/><Relationship Id="rId73" Type="http://schemas.openxmlformats.org/officeDocument/2006/relationships/slide" Target="slides/slide53.xml"/><Relationship Id="rId78" Type="http://schemas.openxmlformats.org/officeDocument/2006/relationships/slide" Target="slides/slide58.xml"/><Relationship Id="rId81" Type="http://schemas.openxmlformats.org/officeDocument/2006/relationships/slide" Target="slides/slide61.xml"/><Relationship Id="rId86" Type="http://schemas.openxmlformats.org/officeDocument/2006/relationships/slide" Target="slides/slide66.xml"/><Relationship Id="rId94" Type="http://schemas.openxmlformats.org/officeDocument/2006/relationships/slide" Target="slides/slide74.xml"/><Relationship Id="rId99" Type="http://schemas.openxmlformats.org/officeDocument/2006/relationships/slide" Target="slides/slide79.xml"/><Relationship Id="rId101" Type="http://schemas.openxmlformats.org/officeDocument/2006/relationships/slide" Target="slides/slide8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9.xml"/><Relationship Id="rId109" Type="http://schemas.openxmlformats.org/officeDocument/2006/relationships/tags" Target="tags/tag1.xml"/><Relationship Id="rId34" Type="http://schemas.openxmlformats.org/officeDocument/2006/relationships/slide" Target="slides/slide14.xml"/><Relationship Id="rId50" Type="http://schemas.openxmlformats.org/officeDocument/2006/relationships/slide" Target="slides/slide30.xml"/><Relationship Id="rId55" Type="http://schemas.openxmlformats.org/officeDocument/2006/relationships/slide" Target="slides/slide35.xml"/><Relationship Id="rId76" Type="http://schemas.openxmlformats.org/officeDocument/2006/relationships/slide" Target="slides/slide56.xml"/><Relationship Id="rId97" Type="http://schemas.openxmlformats.org/officeDocument/2006/relationships/slide" Target="slides/slide77.xml"/><Relationship Id="rId104" Type="http://schemas.openxmlformats.org/officeDocument/2006/relationships/slide" Target="slides/slide84.xml"/><Relationship Id="rId7" Type="http://schemas.openxmlformats.org/officeDocument/2006/relationships/slideMaster" Target="slideMasters/slideMaster7.xml"/><Relationship Id="rId71" Type="http://schemas.openxmlformats.org/officeDocument/2006/relationships/slide" Target="slides/slide51.xml"/><Relationship Id="rId92" Type="http://schemas.openxmlformats.org/officeDocument/2006/relationships/slide" Target="slides/slide72.xml"/><Relationship Id="rId2" Type="http://schemas.openxmlformats.org/officeDocument/2006/relationships/slideMaster" Target="slideMasters/slideMaster2.xml"/><Relationship Id="rId29" Type="http://schemas.openxmlformats.org/officeDocument/2006/relationships/slide" Target="slides/slide9.xml"/><Relationship Id="rId24" Type="http://schemas.openxmlformats.org/officeDocument/2006/relationships/slide" Target="slides/slide4.xml"/><Relationship Id="rId40" Type="http://schemas.openxmlformats.org/officeDocument/2006/relationships/slide" Target="slides/slide20.xml"/><Relationship Id="rId45" Type="http://schemas.openxmlformats.org/officeDocument/2006/relationships/slide" Target="slides/slide25.xml"/><Relationship Id="rId66" Type="http://schemas.openxmlformats.org/officeDocument/2006/relationships/slide" Target="slides/slide46.xml"/><Relationship Id="rId87" Type="http://schemas.openxmlformats.org/officeDocument/2006/relationships/slide" Target="slides/slide67.xml"/><Relationship Id="rId110" Type="http://schemas.openxmlformats.org/officeDocument/2006/relationships/commentAuthors" Target="commentAuthors.xml"/><Relationship Id="rId61" Type="http://schemas.openxmlformats.org/officeDocument/2006/relationships/slide" Target="slides/slide41.xml"/><Relationship Id="rId82" Type="http://schemas.openxmlformats.org/officeDocument/2006/relationships/slide" Target="slides/slide62.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 Target="slides/slide10.xml"/><Relationship Id="rId35" Type="http://schemas.openxmlformats.org/officeDocument/2006/relationships/slide" Target="slides/slide15.xml"/><Relationship Id="rId56" Type="http://schemas.openxmlformats.org/officeDocument/2006/relationships/slide" Target="slides/slide36.xml"/><Relationship Id="rId77" Type="http://schemas.openxmlformats.org/officeDocument/2006/relationships/slide" Target="slides/slide57.xml"/><Relationship Id="rId100" Type="http://schemas.openxmlformats.org/officeDocument/2006/relationships/slide" Target="slides/slide80.xml"/><Relationship Id="rId105" Type="http://schemas.openxmlformats.org/officeDocument/2006/relationships/slide" Target="slides/slide85.xml"/><Relationship Id="rId8" Type="http://schemas.openxmlformats.org/officeDocument/2006/relationships/slideMaster" Target="slideMasters/slideMaster8.xml"/><Relationship Id="rId51" Type="http://schemas.openxmlformats.org/officeDocument/2006/relationships/slide" Target="slides/slide31.xml"/><Relationship Id="rId72" Type="http://schemas.openxmlformats.org/officeDocument/2006/relationships/slide" Target="slides/slide52.xml"/><Relationship Id="rId93" Type="http://schemas.openxmlformats.org/officeDocument/2006/relationships/slide" Target="slides/slide73.xml"/><Relationship Id="rId98" Type="http://schemas.openxmlformats.org/officeDocument/2006/relationships/slide" Target="slides/slide78.xml"/><Relationship Id="rId3" Type="http://schemas.openxmlformats.org/officeDocument/2006/relationships/slideMaster" Target="slideMasters/slideMaster3.xml"/><Relationship Id="rId25" Type="http://schemas.openxmlformats.org/officeDocument/2006/relationships/slide" Target="slides/slide5.xml"/><Relationship Id="rId46" Type="http://schemas.openxmlformats.org/officeDocument/2006/relationships/slide" Target="slides/slide26.xml"/><Relationship Id="rId67" Type="http://schemas.openxmlformats.org/officeDocument/2006/relationships/slide" Target="slides/slide47.xml"/><Relationship Id="rId20" Type="http://schemas.openxmlformats.org/officeDocument/2006/relationships/slideMaster" Target="slideMasters/slideMaster20.xml"/><Relationship Id="rId41" Type="http://schemas.openxmlformats.org/officeDocument/2006/relationships/slide" Target="slides/slide21.xml"/><Relationship Id="rId62" Type="http://schemas.openxmlformats.org/officeDocument/2006/relationships/slide" Target="slides/slide42.xml"/><Relationship Id="rId83" Type="http://schemas.openxmlformats.org/officeDocument/2006/relationships/slide" Target="slides/slide63.xml"/><Relationship Id="rId88" Type="http://schemas.openxmlformats.org/officeDocument/2006/relationships/slide" Target="slides/slide68.xml"/><Relationship Id="rId11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pPr/>
              <a:t>5/23/2020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pPr/>
              <a:t>‹#›</a:t>
            </a:fld>
            <a:endParaRPr lang="en-US" dirty="0"/>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pPr/>
              <a:t>5/23/2020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pPr/>
              <a:t>‹#›</a:t>
            </a:fld>
            <a:endParaRPr lang="en-US" dirty="0"/>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216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513265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78884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445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979026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547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6323353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649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625367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fld id="{3172F227-91F5-4C8B-A2CD-0EF52A4B3D1F}" type="slidenum">
              <a:rPr lang="en-US" altLang="en-US"/>
              <a:pPr eaLnBrk="1" hangingPunct="1"/>
              <a:t>15</a:t>
            </a:fld>
            <a:endParaRPr lang="en-US" altLang="en-US" dirty="0"/>
          </a:p>
        </p:txBody>
      </p:sp>
    </p:spTree>
    <p:extLst>
      <p:ext uri="{BB962C8B-B14F-4D97-AF65-F5344CB8AC3E}">
        <p14:creationId xmlns:p14="http://schemas.microsoft.com/office/powerpoint/2010/main" val="3314521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854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397987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059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764815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161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869859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264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843996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366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604790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421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970219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469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290949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673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707115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776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3266003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878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619053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981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9457611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20836"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fld id="{90210DA9-CF89-4C5E-8530-A12FA1D7900C}" type="slidenum">
              <a:rPr lang="en-US" altLang="en-US"/>
              <a:pPr eaLnBrk="1" hangingPunct="1"/>
              <a:t>26</a:t>
            </a:fld>
            <a:endParaRPr lang="en-US" altLang="en-US" dirty="0"/>
          </a:p>
        </p:txBody>
      </p:sp>
    </p:spTree>
    <p:extLst>
      <p:ext uri="{BB962C8B-B14F-4D97-AF65-F5344CB8AC3E}">
        <p14:creationId xmlns:p14="http://schemas.microsoft.com/office/powerpoint/2010/main" val="1466028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5386158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454686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0867459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697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749253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523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3885101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902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3589030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3824903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209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0375661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312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7537969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414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4308069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517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1868423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619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9627909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721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5749054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824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8587630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926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4188465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625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3430305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029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402842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336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42837338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438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2521748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643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6603851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745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2791754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848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2265406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053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4540869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950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9673348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257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7494267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360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9737112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41243100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565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21624330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667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4769296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872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3769567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077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2341185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179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594499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281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7350194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384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9521044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384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9521044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486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5882035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589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836888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830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09185085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691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6737123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793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931995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896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1735231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998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40934385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9987"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40934385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101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2176342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203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8499783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0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740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fld id="{69C1E8FE-80D8-4DB7-A29B-3DF60DAE01E6}" type="slidenum">
              <a:rPr lang="en-US" altLang="en-US"/>
              <a:pPr eaLnBrk="1" hangingPunct="1"/>
              <a:t>68</a:t>
            </a:fld>
            <a:endParaRPr lang="en-US" altLang="en-US" dirty="0"/>
          </a:p>
        </p:txBody>
      </p:sp>
    </p:spTree>
    <p:extLst>
      <p:ext uri="{BB962C8B-B14F-4D97-AF65-F5344CB8AC3E}">
        <p14:creationId xmlns:p14="http://schemas.microsoft.com/office/powerpoint/2010/main" val="268515603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613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9392057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715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796846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9331"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294558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fld id="{7154F619-C0AF-4DB6-B6A8-50BC256001F7}" type="slidenum">
              <a:rPr lang="en-US" altLang="en-US"/>
              <a:pPr eaLnBrk="1" hangingPunct="1"/>
              <a:t>9</a:t>
            </a:fld>
            <a:endParaRPr lang="en-US" altLang="en-US" dirty="0"/>
          </a:p>
        </p:txBody>
      </p:sp>
    </p:spTree>
    <p:extLst>
      <p:ext uri="{BB962C8B-B14F-4D97-AF65-F5344CB8AC3E}">
        <p14:creationId xmlns:p14="http://schemas.microsoft.com/office/powerpoint/2010/main" val="3542245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137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479178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719942099"/>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96774611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2165614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94921454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65626086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09974784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112378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54227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28218816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967462595"/>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3138690001"/>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301900424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806866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3682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36860355"/>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8335032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755641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074104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064D5B3C-9AF7-416A-8691-9907F919E0CC}" type="datetime1">
              <a:rPr lang="en-US" altLang="en-US"/>
              <a:pPr>
                <a:defRPr/>
              </a:pPr>
              <a:t>5/23/2020</a:t>
            </a:fld>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CCCE796-E577-4E8B-BB23-0A7F0B052F80}" type="slidenum">
              <a:rPr lang="en-US" altLang="en-US"/>
              <a:pPr>
                <a:defRPr/>
              </a:pPr>
              <a:t>‹#›</a:t>
            </a:fld>
            <a:endParaRPr lang="en-US" altLang="en-US" dirty="0"/>
          </a:p>
        </p:txBody>
      </p:sp>
    </p:spTree>
    <p:extLst>
      <p:ext uri="{BB962C8B-B14F-4D97-AF65-F5344CB8AC3E}">
        <p14:creationId xmlns:p14="http://schemas.microsoft.com/office/powerpoint/2010/main" val="21930721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idx="1"/>
          </p:nvPr>
        </p:nvSpPr>
        <p:spPr/>
        <p:txBody>
          <a:bodyPr/>
          <a:lstStyle>
            <a:lvl1pPr>
              <a:spcAft>
                <a:spcPts val="1200"/>
              </a:spcAft>
              <a:defRPr/>
            </a:lvl1pPr>
            <a:lvl2pPr>
              <a:spcAft>
                <a:spcPts val="1200"/>
              </a:spcAft>
              <a:defRPr/>
            </a:lvl2pPr>
            <a:lvl3pPr>
              <a:spcAft>
                <a:spcPts val="1200"/>
              </a:spcAft>
              <a:defRPr/>
            </a:lvl3pPr>
            <a:lvl4pPr>
              <a:spcAft>
                <a:spcPts val="1200"/>
              </a:spcAft>
              <a:defRPr/>
            </a:lvl4pPr>
            <a:lvl5pPr>
              <a:spcAft>
                <a:spcPts val="12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ln/>
        </p:spPr>
        <p:txBody>
          <a:bodyPr/>
          <a:lstStyle>
            <a:lvl1pPr>
              <a:defRPr/>
            </a:lvl1pPr>
          </a:lstStyle>
          <a:p>
            <a:pPr>
              <a:defRPr/>
            </a:pPr>
            <a:fld id="{BE322EBD-B635-419B-A185-143D11FA56C4}" type="datetime1">
              <a:rPr lang="en-US" altLang="en-US"/>
              <a:pPr>
                <a:defRPr/>
              </a:pPr>
              <a:t>5/23/2020</a:t>
            </a:fld>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A30B5CE-24DA-4336-9850-301417B7A0AE}" type="slidenum">
              <a:rPr lang="en-US" altLang="en-US"/>
              <a:pPr>
                <a:defRPr/>
              </a:pPr>
              <a:t>‹#›</a:t>
            </a:fld>
            <a:endParaRPr lang="en-US" altLang="en-US" dirty="0"/>
          </a:p>
        </p:txBody>
      </p:sp>
    </p:spTree>
    <p:extLst>
      <p:ext uri="{BB962C8B-B14F-4D97-AF65-F5344CB8AC3E}">
        <p14:creationId xmlns:p14="http://schemas.microsoft.com/office/powerpoint/2010/main" val="23019497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B43FD4C7-BAEC-449F-A804-FC4112ADBAC3}" type="datetime1">
              <a:rPr lang="en-US" altLang="en-US"/>
              <a:pPr>
                <a:defRPr/>
              </a:pPr>
              <a:t>5/23/2020</a:t>
            </a:fld>
            <a:endParaRPr lang="en-US" alt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2F1BA1C2-774E-4064-B41E-20718D71E4F4}" type="slidenum">
              <a:rPr lang="en-US" altLang="en-US"/>
              <a:pPr>
                <a:defRPr/>
              </a:pPr>
              <a:t>‹#›</a:t>
            </a:fld>
            <a:endParaRPr lang="en-US" altLang="en-US" dirty="0"/>
          </a:p>
        </p:txBody>
      </p:sp>
    </p:spTree>
    <p:extLst>
      <p:ext uri="{BB962C8B-B14F-4D97-AF65-F5344CB8AC3E}">
        <p14:creationId xmlns:p14="http://schemas.microsoft.com/office/powerpoint/2010/main" val="12039348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18B29391-CBBF-42AC-B987-810A8834784F}" type="datetime1">
              <a:rPr lang="en-US" altLang="en-US"/>
              <a:pPr>
                <a:defRPr/>
              </a:pPr>
              <a:t>5/23/2020</a:t>
            </a:fld>
            <a:endParaRPr lang="en-US" alt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81220E9A-2CB4-4D1A-8F7C-4061DE04F209}" type="slidenum">
              <a:rPr lang="en-US" altLang="en-US"/>
              <a:pPr>
                <a:defRPr/>
              </a:pPr>
              <a:t>‹#›</a:t>
            </a:fld>
            <a:endParaRPr lang="en-US" altLang="en-US" dirty="0"/>
          </a:p>
        </p:txBody>
      </p:sp>
    </p:spTree>
    <p:extLst>
      <p:ext uri="{BB962C8B-B14F-4D97-AF65-F5344CB8AC3E}">
        <p14:creationId xmlns:p14="http://schemas.microsoft.com/office/powerpoint/2010/main" val="26297359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DAF815D-2294-417A-8EFF-396F8A057447}" type="datetime1">
              <a:rPr lang="en-US" altLang="en-US"/>
              <a:pPr>
                <a:defRPr/>
              </a:pPr>
              <a:t>5/23/2020</a:t>
            </a:fld>
            <a:endParaRPr lang="en-US" alt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7F7CF7B9-2008-4C4F-BA14-D6F512D74239}" type="slidenum">
              <a:rPr lang="en-US" altLang="en-US"/>
              <a:pPr>
                <a:defRPr/>
              </a:pPr>
              <a:t>‹#›</a:t>
            </a:fld>
            <a:endParaRPr lang="en-US" altLang="en-US" dirty="0"/>
          </a:p>
        </p:txBody>
      </p:sp>
    </p:spTree>
    <p:extLst>
      <p:ext uri="{BB962C8B-B14F-4D97-AF65-F5344CB8AC3E}">
        <p14:creationId xmlns:p14="http://schemas.microsoft.com/office/powerpoint/2010/main" val="17729110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quarter" idx="10"/>
          </p:nvPr>
        </p:nvSpPr>
        <p:spPr>
          <a:xfrm>
            <a:off x="684213" y="2133600"/>
            <a:ext cx="3311525" cy="791344"/>
          </a:xfrm>
          <a:prstGeom prst="rect">
            <a:avLst/>
          </a:prstGeom>
        </p:spPr>
        <p:txBody>
          <a:bodyPr/>
          <a:lstStyle/>
          <a:p>
            <a:pPr lvl="0"/>
            <a:endParaRPr lang="en-US" dirty="0"/>
          </a:p>
        </p:txBody>
      </p:sp>
      <p:sp>
        <p:nvSpPr>
          <p:cNvPr id="6" name="Content Placeholder 5"/>
          <p:cNvSpPr>
            <a:spLocks noGrp="1"/>
          </p:cNvSpPr>
          <p:nvPr>
            <p:ph sz="quarter" idx="11"/>
          </p:nvPr>
        </p:nvSpPr>
        <p:spPr>
          <a:xfrm>
            <a:off x="684213" y="3141663"/>
            <a:ext cx="3887787" cy="647700"/>
          </a:xfrm>
          <a:prstGeom prst="rect">
            <a:avLst/>
          </a:prstGeom>
        </p:spPr>
        <p:txBody>
          <a:bodyPr/>
          <a:lstStyle/>
          <a:p>
            <a:pPr lvl="0"/>
            <a:endParaRPr lang="en-US" dirty="0"/>
          </a:p>
        </p:txBody>
      </p:sp>
      <p:sp>
        <p:nvSpPr>
          <p:cNvPr id="8" name="Content Placeholder 7"/>
          <p:cNvSpPr>
            <a:spLocks noGrp="1"/>
          </p:cNvSpPr>
          <p:nvPr>
            <p:ph sz="quarter" idx="12"/>
          </p:nvPr>
        </p:nvSpPr>
        <p:spPr>
          <a:xfrm>
            <a:off x="684213" y="4076700"/>
            <a:ext cx="4175125" cy="720725"/>
          </a:xfrm>
          <a:prstGeom prst="rect">
            <a:avLst/>
          </a:prstGeom>
        </p:spPr>
        <p:txBody>
          <a:bodyPr/>
          <a:lstStyle/>
          <a:p>
            <a:pPr lvl="0"/>
            <a:endParaRPr lang="en-US" dirty="0"/>
          </a:p>
        </p:txBody>
      </p:sp>
      <p:sp>
        <p:nvSpPr>
          <p:cNvPr id="10" name="Content Placeholder 9"/>
          <p:cNvSpPr>
            <a:spLocks noGrp="1"/>
          </p:cNvSpPr>
          <p:nvPr>
            <p:ph sz="quarter" idx="13"/>
          </p:nvPr>
        </p:nvSpPr>
        <p:spPr>
          <a:xfrm>
            <a:off x="0" y="6641248"/>
            <a:ext cx="9144000" cy="211255"/>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800" b="0" i="0" u="none" strike="noStrike" kern="1200" cap="none" spc="0" normalizeH="0" baseline="0" noProof="0" dirty="0">
              <a:ln>
                <a:noFill/>
              </a:ln>
              <a:solidFill>
                <a:prstClr val="black"/>
              </a:solidFill>
              <a:effectLst/>
              <a:uLnTx/>
              <a:uFillTx/>
              <a:latin typeface="Verdana" pitchFamily="34" charset="0"/>
              <a:ea typeface="+mn-ea"/>
              <a:cs typeface="Arial" pitchFamily="34" charset="0"/>
            </a:endParaRPr>
          </a:p>
        </p:txBody>
      </p:sp>
    </p:spTree>
    <p:extLst>
      <p:ext uri="{BB962C8B-B14F-4D97-AF65-F5344CB8AC3E}">
        <p14:creationId xmlns:p14="http://schemas.microsoft.com/office/powerpoint/2010/main" val="1573933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234717002"/>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4256113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5062580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7196979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6147189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4737156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9787574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064D5B3C-9AF7-416A-8691-9907F919E0CC}" type="datetime1">
              <a:rPr lang="en-US" altLang="en-US"/>
              <a:pPr>
                <a:defRPr/>
              </a:pPr>
              <a:t>5/23/2020</a:t>
            </a:fld>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CCCE796-E577-4E8B-BB23-0A7F0B052F80}" type="slidenum">
              <a:rPr lang="en-US" altLang="en-US"/>
              <a:pPr>
                <a:defRPr/>
              </a:pPr>
              <a:t>‹#›</a:t>
            </a:fld>
            <a:endParaRPr lang="en-US" altLang="en-US" dirty="0"/>
          </a:p>
        </p:txBody>
      </p:sp>
    </p:spTree>
    <p:extLst>
      <p:ext uri="{BB962C8B-B14F-4D97-AF65-F5344CB8AC3E}">
        <p14:creationId xmlns:p14="http://schemas.microsoft.com/office/powerpoint/2010/main" val="14089365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idx="1"/>
          </p:nvPr>
        </p:nvSpPr>
        <p:spPr/>
        <p:txBody>
          <a:bodyPr/>
          <a:lstStyle>
            <a:lvl1pPr>
              <a:spcAft>
                <a:spcPts val="1200"/>
              </a:spcAft>
              <a:defRPr/>
            </a:lvl1pPr>
            <a:lvl2pPr>
              <a:spcAft>
                <a:spcPts val="1200"/>
              </a:spcAft>
              <a:defRPr/>
            </a:lvl2pPr>
            <a:lvl3pPr>
              <a:spcAft>
                <a:spcPts val="1200"/>
              </a:spcAft>
              <a:defRPr/>
            </a:lvl3pPr>
            <a:lvl4pPr>
              <a:spcAft>
                <a:spcPts val="1200"/>
              </a:spcAft>
              <a:defRPr/>
            </a:lvl4pPr>
            <a:lvl5pPr>
              <a:spcAft>
                <a:spcPts val="12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ln/>
        </p:spPr>
        <p:txBody>
          <a:bodyPr/>
          <a:lstStyle>
            <a:lvl1pPr>
              <a:defRPr/>
            </a:lvl1pPr>
          </a:lstStyle>
          <a:p>
            <a:pPr>
              <a:defRPr/>
            </a:pPr>
            <a:fld id="{BE322EBD-B635-419B-A185-143D11FA56C4}" type="datetime1">
              <a:rPr lang="en-US" altLang="en-US"/>
              <a:pPr>
                <a:defRPr/>
              </a:pPr>
              <a:t>5/23/2020</a:t>
            </a:fld>
            <a:endParaRPr lang="en-U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A30B5CE-24DA-4336-9850-301417B7A0AE}" type="slidenum">
              <a:rPr lang="en-US" altLang="en-US"/>
              <a:pPr>
                <a:defRPr/>
              </a:pPr>
              <a:t>‹#›</a:t>
            </a:fld>
            <a:endParaRPr lang="en-US" altLang="en-US" dirty="0"/>
          </a:p>
        </p:txBody>
      </p:sp>
    </p:spTree>
    <p:extLst>
      <p:ext uri="{BB962C8B-B14F-4D97-AF65-F5344CB8AC3E}">
        <p14:creationId xmlns:p14="http://schemas.microsoft.com/office/powerpoint/2010/main" val="21887206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B43FD4C7-BAEC-449F-A804-FC4112ADBAC3}" type="datetime1">
              <a:rPr lang="en-US" altLang="en-US"/>
              <a:pPr>
                <a:defRPr/>
              </a:pPr>
              <a:t>5/23/2020</a:t>
            </a:fld>
            <a:endParaRPr lang="en-US" alt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2F1BA1C2-774E-4064-B41E-20718D71E4F4}" type="slidenum">
              <a:rPr lang="en-US" altLang="en-US"/>
              <a:pPr>
                <a:defRPr/>
              </a:pPr>
              <a:t>‹#›</a:t>
            </a:fld>
            <a:endParaRPr lang="en-US" altLang="en-US" dirty="0"/>
          </a:p>
        </p:txBody>
      </p:sp>
    </p:spTree>
    <p:extLst>
      <p:ext uri="{BB962C8B-B14F-4D97-AF65-F5344CB8AC3E}">
        <p14:creationId xmlns:p14="http://schemas.microsoft.com/office/powerpoint/2010/main" val="36411872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18B29391-CBBF-42AC-B987-810A8834784F}" type="datetime1">
              <a:rPr lang="en-US" altLang="en-US"/>
              <a:pPr>
                <a:defRPr/>
              </a:pPr>
              <a:t>5/23/2020</a:t>
            </a:fld>
            <a:endParaRPr lang="en-US" alt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81220E9A-2CB4-4D1A-8F7C-4061DE04F209}" type="slidenum">
              <a:rPr lang="en-US" altLang="en-US"/>
              <a:pPr>
                <a:defRPr/>
              </a:pPr>
              <a:t>‹#›</a:t>
            </a:fld>
            <a:endParaRPr lang="en-US" altLang="en-US" dirty="0"/>
          </a:p>
        </p:txBody>
      </p:sp>
    </p:spTree>
    <p:extLst>
      <p:ext uri="{BB962C8B-B14F-4D97-AF65-F5344CB8AC3E}">
        <p14:creationId xmlns:p14="http://schemas.microsoft.com/office/powerpoint/2010/main" val="4265903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40254277"/>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DAF815D-2294-417A-8EFF-396F8A057447}" type="datetime1">
              <a:rPr lang="en-US" altLang="en-US"/>
              <a:pPr>
                <a:defRPr/>
              </a:pPr>
              <a:t>5/23/2020</a:t>
            </a:fld>
            <a:endParaRPr lang="en-US" alt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7F7CF7B9-2008-4C4F-BA14-D6F512D74239}" type="slidenum">
              <a:rPr lang="en-US" altLang="en-US"/>
              <a:pPr>
                <a:defRPr/>
              </a:pPr>
              <a:t>‹#›</a:t>
            </a:fld>
            <a:endParaRPr lang="en-US" altLang="en-US" dirty="0"/>
          </a:p>
        </p:txBody>
      </p:sp>
    </p:spTree>
    <p:extLst>
      <p:ext uri="{BB962C8B-B14F-4D97-AF65-F5344CB8AC3E}">
        <p14:creationId xmlns:p14="http://schemas.microsoft.com/office/powerpoint/2010/main" val="31767146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1130980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476277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7799677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52428014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3461714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8490582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658869"/>
            <a:ext cx="9144000" cy="1717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IN"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Copyright © 2018 McGraw-Hill Education. All rights reserved. No reproduction or distribution without the prior written consent of McGraw-Hill Education.</a:t>
            </a:r>
            <a:endParaRPr kumimoji="0" lang="en-US" sz="9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0961130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74527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136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61658635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3938095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4796676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1874211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5669397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16127694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32928319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90760249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428750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28984974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Tree>
    <p:extLst>
      <p:ext uri="{BB962C8B-B14F-4D97-AF65-F5344CB8AC3E}">
        <p14:creationId xmlns:p14="http://schemas.microsoft.com/office/powerpoint/2010/main" val="251630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80682410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3590528"/>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1"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ext Placeholder 3"/>
          <p:cNvSpPr>
            <a:spLocks noGrp="1"/>
          </p:cNvSpPr>
          <p:nvPr>
            <p:ph type="body" sz="quarter" idx="17"/>
          </p:nvPr>
        </p:nvSpPr>
        <p:spPr>
          <a:xfrm>
            <a:off x="468313" y="4652963"/>
            <a:ext cx="4679950" cy="863600"/>
          </a:xfrm>
          <a:prstGeom prst="rect">
            <a:avLst/>
          </a:prstGeom>
        </p:spPr>
        <p:txBody>
          <a:bodyPr/>
          <a:lstStyle/>
          <a:p>
            <a:pPr lvl="0"/>
            <a:r>
              <a:rPr lang="en-US" dirty="0"/>
              <a:t>Edit Master text styles</a:t>
            </a:r>
          </a:p>
        </p:txBody>
      </p:sp>
      <p:sp>
        <p:nvSpPr>
          <p:cNvPr id="8" name="Text Placeholder 3"/>
          <p:cNvSpPr>
            <a:spLocks noGrp="1"/>
          </p:cNvSpPr>
          <p:nvPr>
            <p:ph type="body" sz="quarter" idx="18"/>
          </p:nvPr>
        </p:nvSpPr>
        <p:spPr>
          <a:xfrm>
            <a:off x="467544" y="5661744"/>
            <a:ext cx="4679950" cy="863600"/>
          </a:xfrm>
          <a:prstGeom prst="rect">
            <a:avLst/>
          </a:prstGeom>
        </p:spPr>
        <p:txBody>
          <a:bodyPr/>
          <a:lstStyle/>
          <a:p>
            <a:pPr lvl="0"/>
            <a:r>
              <a:rPr lang="en-US" dirty="0"/>
              <a:t>Edit Master text styles</a:t>
            </a:r>
          </a:p>
        </p:txBody>
      </p:sp>
      <p:sp>
        <p:nvSpPr>
          <p:cNvPr id="5" name="Table Placeholder 4"/>
          <p:cNvSpPr>
            <a:spLocks noGrp="1"/>
          </p:cNvSpPr>
          <p:nvPr>
            <p:ph type="tbl" sz="quarter" idx="19"/>
          </p:nvPr>
        </p:nvSpPr>
        <p:spPr>
          <a:xfrm>
            <a:off x="5724525" y="4652963"/>
            <a:ext cx="1511771" cy="576262"/>
          </a:xfrm>
          <a:prstGeom prst="rect">
            <a:avLst/>
          </a:prstGeom>
        </p:spPr>
        <p:txBody>
          <a:bodyPr/>
          <a:lstStyle/>
          <a:p>
            <a:endParaRPr lang="en-US" dirty="0"/>
          </a:p>
        </p:txBody>
      </p:sp>
      <p:sp>
        <p:nvSpPr>
          <p:cNvPr id="12" name="Table Placeholder 4"/>
          <p:cNvSpPr>
            <a:spLocks noGrp="1"/>
          </p:cNvSpPr>
          <p:nvPr>
            <p:ph type="tbl" sz="quarter" idx="20"/>
          </p:nvPr>
        </p:nvSpPr>
        <p:spPr>
          <a:xfrm>
            <a:off x="7380709" y="4724946"/>
            <a:ext cx="1511771" cy="576262"/>
          </a:xfrm>
          <a:prstGeom prst="rect">
            <a:avLst/>
          </a:prstGeom>
        </p:spPr>
        <p:txBody>
          <a:bodyPr/>
          <a:lstStyle/>
          <a:p>
            <a:endParaRPr lang="en-US" dirty="0"/>
          </a:p>
        </p:txBody>
      </p:sp>
      <p:sp>
        <p:nvSpPr>
          <p:cNvPr id="13" name="Table Placeholder 4"/>
          <p:cNvSpPr>
            <a:spLocks noGrp="1"/>
          </p:cNvSpPr>
          <p:nvPr>
            <p:ph type="tbl" sz="quarter" idx="21"/>
          </p:nvPr>
        </p:nvSpPr>
        <p:spPr>
          <a:xfrm>
            <a:off x="5724128" y="5445224"/>
            <a:ext cx="1511771" cy="576262"/>
          </a:xfrm>
          <a:prstGeom prst="rect">
            <a:avLst/>
          </a:prstGeom>
        </p:spPr>
        <p:txBody>
          <a:bodyPr/>
          <a:lstStyle/>
          <a:p>
            <a:endParaRPr lang="en-US" dirty="0"/>
          </a:p>
        </p:txBody>
      </p:sp>
      <p:sp>
        <p:nvSpPr>
          <p:cNvPr id="14" name="Table Placeholder 4"/>
          <p:cNvSpPr>
            <a:spLocks noGrp="1"/>
          </p:cNvSpPr>
          <p:nvPr>
            <p:ph type="tbl" sz="quarter" idx="22"/>
          </p:nvPr>
        </p:nvSpPr>
        <p:spPr>
          <a:xfrm>
            <a:off x="7452717" y="5445026"/>
            <a:ext cx="1511771" cy="576262"/>
          </a:xfrm>
          <a:prstGeom prst="rect">
            <a:avLst/>
          </a:prstGeom>
        </p:spPr>
        <p:txBody>
          <a:bodyPr/>
          <a:lstStyle/>
          <a:p>
            <a:endParaRPr lang="en-US" dirty="0"/>
          </a:p>
        </p:txBody>
      </p:sp>
      <p:sp>
        <p:nvSpPr>
          <p:cNvPr id="15" name="Content Placeholder 9"/>
          <p:cNvSpPr>
            <a:spLocks noGrp="1"/>
          </p:cNvSpPr>
          <p:nvPr>
            <p:ph sz="quarter" idx="13"/>
          </p:nvPr>
        </p:nvSpPr>
        <p:spPr>
          <a:xfrm>
            <a:off x="0" y="6627393"/>
            <a:ext cx="9144000" cy="211255"/>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pPr lvl="0">
              <a:defRPr/>
            </a:pPr>
            <a:r>
              <a:rPr lang="en-US" altLang="en-US" sz="800" dirty="0">
                <a:solidFill>
                  <a:prstClr val="black"/>
                </a:solidFill>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3590528"/>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1"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ext Placeholder 3"/>
          <p:cNvSpPr>
            <a:spLocks noGrp="1"/>
          </p:cNvSpPr>
          <p:nvPr>
            <p:ph type="body" sz="quarter" idx="17"/>
          </p:nvPr>
        </p:nvSpPr>
        <p:spPr>
          <a:xfrm>
            <a:off x="468313" y="4652963"/>
            <a:ext cx="4679950" cy="863600"/>
          </a:xfrm>
          <a:prstGeom prst="rect">
            <a:avLst/>
          </a:prstGeom>
        </p:spPr>
        <p:txBody>
          <a:bodyPr/>
          <a:lstStyle/>
          <a:p>
            <a:pPr lvl="0"/>
            <a:r>
              <a:rPr lang="en-US" dirty="0"/>
              <a:t>Edit Master text styles</a:t>
            </a:r>
          </a:p>
        </p:txBody>
      </p:sp>
      <p:sp>
        <p:nvSpPr>
          <p:cNvPr id="8" name="Text Placeholder 3"/>
          <p:cNvSpPr>
            <a:spLocks noGrp="1"/>
          </p:cNvSpPr>
          <p:nvPr>
            <p:ph type="body" sz="quarter" idx="18"/>
          </p:nvPr>
        </p:nvSpPr>
        <p:spPr>
          <a:xfrm>
            <a:off x="467544" y="5661744"/>
            <a:ext cx="4679950" cy="863600"/>
          </a:xfrm>
          <a:prstGeom prst="rect">
            <a:avLst/>
          </a:prstGeom>
        </p:spPr>
        <p:txBody>
          <a:bodyPr/>
          <a:lstStyle/>
          <a:p>
            <a:pPr lvl="0"/>
            <a:r>
              <a:rPr lang="en-US" dirty="0"/>
              <a:t>Edit Master text styles</a:t>
            </a:r>
          </a:p>
        </p:txBody>
      </p:sp>
      <p:sp>
        <p:nvSpPr>
          <p:cNvPr id="10" name="Text Placeholder 9"/>
          <p:cNvSpPr>
            <a:spLocks noGrp="1"/>
          </p:cNvSpPr>
          <p:nvPr>
            <p:ph type="body" sz="quarter" idx="19"/>
          </p:nvPr>
        </p:nvSpPr>
        <p:spPr>
          <a:xfrm>
            <a:off x="5435600" y="4652963"/>
            <a:ext cx="2232025" cy="215900"/>
          </a:xfrm>
          <a:prstGeom prst="rect">
            <a:avLst/>
          </a:prstGeom>
        </p:spPr>
        <p:txBody>
          <a:bodyPr/>
          <a:lstStyle/>
          <a:p>
            <a:pPr lvl="0"/>
            <a:r>
              <a:rPr lang="en-US" dirty="0"/>
              <a:t>Edit</a:t>
            </a:r>
          </a:p>
        </p:txBody>
      </p:sp>
      <p:sp>
        <p:nvSpPr>
          <p:cNvPr id="15" name="Text Placeholder 9"/>
          <p:cNvSpPr>
            <a:spLocks noGrp="1"/>
          </p:cNvSpPr>
          <p:nvPr>
            <p:ph type="body" sz="quarter" idx="20"/>
          </p:nvPr>
        </p:nvSpPr>
        <p:spPr>
          <a:xfrm>
            <a:off x="5436096" y="5013300"/>
            <a:ext cx="2232025" cy="215900"/>
          </a:xfrm>
          <a:prstGeom prst="rect">
            <a:avLst/>
          </a:prstGeom>
        </p:spPr>
        <p:txBody>
          <a:bodyPr/>
          <a:lstStyle/>
          <a:p>
            <a:pPr lvl="0"/>
            <a:r>
              <a:rPr lang="en-US" dirty="0"/>
              <a:t>Edit</a:t>
            </a:r>
          </a:p>
        </p:txBody>
      </p:sp>
      <p:sp>
        <p:nvSpPr>
          <p:cNvPr id="16" name="Text Placeholder 9"/>
          <p:cNvSpPr>
            <a:spLocks noGrp="1"/>
          </p:cNvSpPr>
          <p:nvPr>
            <p:ph type="body" sz="quarter" idx="21"/>
          </p:nvPr>
        </p:nvSpPr>
        <p:spPr>
          <a:xfrm>
            <a:off x="5436096" y="5373340"/>
            <a:ext cx="2232025" cy="215900"/>
          </a:xfrm>
          <a:prstGeom prst="rect">
            <a:avLst/>
          </a:prstGeom>
        </p:spPr>
        <p:txBody>
          <a:bodyPr/>
          <a:lstStyle/>
          <a:p>
            <a:pPr lvl="0"/>
            <a:r>
              <a:rPr lang="en-US" dirty="0"/>
              <a:t>Edit</a:t>
            </a:r>
          </a:p>
        </p:txBody>
      </p:sp>
      <p:sp>
        <p:nvSpPr>
          <p:cNvPr id="17" name="Text Placeholder 9"/>
          <p:cNvSpPr>
            <a:spLocks noGrp="1"/>
          </p:cNvSpPr>
          <p:nvPr>
            <p:ph type="body" sz="quarter" idx="22"/>
          </p:nvPr>
        </p:nvSpPr>
        <p:spPr>
          <a:xfrm>
            <a:off x="5436096" y="5733256"/>
            <a:ext cx="2232025" cy="215900"/>
          </a:xfrm>
          <a:prstGeom prst="rect">
            <a:avLst/>
          </a:prstGeom>
        </p:spPr>
        <p:txBody>
          <a:bodyPr/>
          <a:lstStyle/>
          <a:p>
            <a:pPr lvl="0"/>
            <a:r>
              <a:rPr lang="en-US" dirty="0"/>
              <a:t>Edit</a:t>
            </a:r>
          </a:p>
        </p:txBody>
      </p:sp>
      <p:sp>
        <p:nvSpPr>
          <p:cNvPr id="18" name="Text Placeholder 9"/>
          <p:cNvSpPr>
            <a:spLocks noGrp="1"/>
          </p:cNvSpPr>
          <p:nvPr>
            <p:ph type="body" sz="quarter" idx="23"/>
          </p:nvPr>
        </p:nvSpPr>
        <p:spPr>
          <a:xfrm>
            <a:off x="5436096" y="6093296"/>
            <a:ext cx="2232025" cy="215900"/>
          </a:xfrm>
          <a:prstGeom prst="rect">
            <a:avLst/>
          </a:prstGeom>
        </p:spPr>
        <p:txBody>
          <a:bodyPr/>
          <a:lstStyle/>
          <a:p>
            <a:pPr lvl="0"/>
            <a:r>
              <a:rPr lang="en-US" dirty="0"/>
              <a:t>Edit</a:t>
            </a:r>
          </a:p>
        </p:txBody>
      </p:sp>
    </p:spTree>
    <p:extLst>
      <p:ext uri="{BB962C8B-B14F-4D97-AF65-F5344CB8AC3E}">
        <p14:creationId xmlns:p14="http://schemas.microsoft.com/office/powerpoint/2010/main" val="2967973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smtClean="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562023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299678337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5" name="Text Placeholder 4"/>
          <p:cNvSpPr>
            <a:spLocks noGrp="1"/>
          </p:cNvSpPr>
          <p:nvPr>
            <p:ph type="body" sz="quarter" idx="13"/>
          </p:nvPr>
        </p:nvSpPr>
        <p:spPr>
          <a:xfrm>
            <a:off x="755650" y="5876925"/>
            <a:ext cx="2447925" cy="360363"/>
          </a:xfrm>
          <a:prstGeom prst="rect">
            <a:avLst/>
          </a:prstGeom>
        </p:spPr>
        <p:txBody>
          <a:bodyPr/>
          <a:lstStyle/>
          <a:p>
            <a:pPr lvl="0"/>
            <a:r>
              <a:rPr lang="en-US" dirty="0"/>
              <a:t>Edit Mast</a:t>
            </a:r>
          </a:p>
        </p:txBody>
      </p:sp>
      <p:sp>
        <p:nvSpPr>
          <p:cNvPr id="11" name="Text Placeholder 4"/>
          <p:cNvSpPr>
            <a:spLocks noGrp="1"/>
          </p:cNvSpPr>
          <p:nvPr>
            <p:ph type="body" sz="quarter" idx="14"/>
          </p:nvPr>
        </p:nvSpPr>
        <p:spPr>
          <a:xfrm>
            <a:off x="755576" y="6308997"/>
            <a:ext cx="2447925" cy="360363"/>
          </a:xfrm>
          <a:prstGeom prst="rect">
            <a:avLst/>
          </a:prstGeom>
        </p:spPr>
        <p:txBody>
          <a:bodyPr/>
          <a:lstStyle/>
          <a:p>
            <a:pPr lvl="0"/>
            <a:r>
              <a:rPr lang="en-US" dirty="0"/>
              <a:t>Edit Mast</a:t>
            </a:r>
          </a:p>
        </p:txBody>
      </p:sp>
      <p:sp>
        <p:nvSpPr>
          <p:cNvPr id="12" name="Text Placeholder 4"/>
          <p:cNvSpPr>
            <a:spLocks noGrp="1"/>
          </p:cNvSpPr>
          <p:nvPr>
            <p:ph type="body" sz="quarter" idx="15"/>
          </p:nvPr>
        </p:nvSpPr>
        <p:spPr>
          <a:xfrm>
            <a:off x="3420219" y="6165304"/>
            <a:ext cx="2447925" cy="138935"/>
          </a:xfrm>
          <a:prstGeom prst="rect">
            <a:avLst/>
          </a:prstGeom>
        </p:spPr>
        <p:txBody>
          <a:bodyPr/>
          <a:lstStyle/>
          <a:p>
            <a:pPr lvl="0"/>
            <a:r>
              <a:rPr lang="en-US" dirty="0"/>
              <a:t>Edit Mast</a:t>
            </a:r>
          </a:p>
        </p:txBody>
      </p:sp>
    </p:spTree>
    <p:extLst>
      <p:ext uri="{BB962C8B-B14F-4D97-AF65-F5344CB8AC3E}">
        <p14:creationId xmlns:p14="http://schemas.microsoft.com/office/powerpoint/2010/main" val="211879768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1"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8740734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58737704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97504958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49100426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3266110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
        <p:nvSpPr>
          <p:cNvPr id="7"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3590528"/>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1"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ext Placeholder 3"/>
          <p:cNvSpPr>
            <a:spLocks noGrp="1"/>
          </p:cNvSpPr>
          <p:nvPr>
            <p:ph type="body" sz="quarter" idx="17"/>
          </p:nvPr>
        </p:nvSpPr>
        <p:spPr>
          <a:xfrm>
            <a:off x="468313" y="4652963"/>
            <a:ext cx="4679950" cy="863600"/>
          </a:xfrm>
          <a:prstGeom prst="rect">
            <a:avLst/>
          </a:prstGeom>
        </p:spPr>
        <p:txBody>
          <a:bodyPr/>
          <a:lstStyle/>
          <a:p>
            <a:pPr lvl="0"/>
            <a:r>
              <a:rPr lang="en-US" dirty="0"/>
              <a:t>Edit Master text styles</a:t>
            </a:r>
          </a:p>
        </p:txBody>
      </p:sp>
      <p:sp>
        <p:nvSpPr>
          <p:cNvPr id="8" name="Text Placeholder 3"/>
          <p:cNvSpPr>
            <a:spLocks noGrp="1"/>
          </p:cNvSpPr>
          <p:nvPr>
            <p:ph type="body" sz="quarter" idx="18"/>
          </p:nvPr>
        </p:nvSpPr>
        <p:spPr>
          <a:xfrm>
            <a:off x="467544" y="5661744"/>
            <a:ext cx="4679950" cy="863600"/>
          </a:xfrm>
          <a:prstGeom prst="rect">
            <a:avLst/>
          </a:prstGeom>
        </p:spPr>
        <p:txBody>
          <a:bodyPr/>
          <a:lstStyle/>
          <a:p>
            <a:pPr lvl="0"/>
            <a:r>
              <a:rPr lang="en-US" dirty="0"/>
              <a:t>Edit Master text styles</a:t>
            </a:r>
          </a:p>
        </p:txBody>
      </p:sp>
      <p:sp>
        <p:nvSpPr>
          <p:cNvPr id="5" name="Table Placeholder 4"/>
          <p:cNvSpPr>
            <a:spLocks noGrp="1"/>
          </p:cNvSpPr>
          <p:nvPr>
            <p:ph type="tbl" sz="quarter" idx="19"/>
          </p:nvPr>
        </p:nvSpPr>
        <p:spPr>
          <a:xfrm>
            <a:off x="5724525" y="4652963"/>
            <a:ext cx="1511771" cy="576262"/>
          </a:xfrm>
          <a:prstGeom prst="rect">
            <a:avLst/>
          </a:prstGeom>
        </p:spPr>
        <p:txBody>
          <a:bodyPr/>
          <a:lstStyle/>
          <a:p>
            <a:endParaRPr lang="en-US" dirty="0"/>
          </a:p>
        </p:txBody>
      </p:sp>
      <p:sp>
        <p:nvSpPr>
          <p:cNvPr id="12" name="Table Placeholder 4"/>
          <p:cNvSpPr>
            <a:spLocks noGrp="1"/>
          </p:cNvSpPr>
          <p:nvPr>
            <p:ph type="tbl" sz="quarter" idx="20"/>
          </p:nvPr>
        </p:nvSpPr>
        <p:spPr>
          <a:xfrm>
            <a:off x="7380709" y="4724946"/>
            <a:ext cx="1511771" cy="576262"/>
          </a:xfrm>
          <a:prstGeom prst="rect">
            <a:avLst/>
          </a:prstGeom>
        </p:spPr>
        <p:txBody>
          <a:bodyPr/>
          <a:lstStyle/>
          <a:p>
            <a:endParaRPr lang="en-US" dirty="0"/>
          </a:p>
        </p:txBody>
      </p:sp>
      <p:sp>
        <p:nvSpPr>
          <p:cNvPr id="13" name="Table Placeholder 4"/>
          <p:cNvSpPr>
            <a:spLocks noGrp="1"/>
          </p:cNvSpPr>
          <p:nvPr>
            <p:ph type="tbl" sz="quarter" idx="21"/>
          </p:nvPr>
        </p:nvSpPr>
        <p:spPr>
          <a:xfrm>
            <a:off x="5724128" y="5445224"/>
            <a:ext cx="1511771" cy="576262"/>
          </a:xfrm>
          <a:prstGeom prst="rect">
            <a:avLst/>
          </a:prstGeom>
        </p:spPr>
        <p:txBody>
          <a:bodyPr/>
          <a:lstStyle/>
          <a:p>
            <a:endParaRPr lang="en-US" dirty="0"/>
          </a:p>
        </p:txBody>
      </p:sp>
      <p:sp>
        <p:nvSpPr>
          <p:cNvPr id="14" name="Table Placeholder 4"/>
          <p:cNvSpPr>
            <a:spLocks noGrp="1"/>
          </p:cNvSpPr>
          <p:nvPr>
            <p:ph type="tbl" sz="quarter" idx="22"/>
          </p:nvPr>
        </p:nvSpPr>
        <p:spPr>
          <a:xfrm>
            <a:off x="7452717" y="5445026"/>
            <a:ext cx="1511771" cy="576262"/>
          </a:xfrm>
          <a:prstGeom prst="rect">
            <a:avLst/>
          </a:prstGeom>
        </p:spPr>
        <p:txBody>
          <a:bodyPr/>
          <a:lstStyle/>
          <a:p>
            <a:endParaRPr lang="en-US" dirty="0"/>
          </a:p>
        </p:txBody>
      </p:sp>
      <p:sp>
        <p:nvSpPr>
          <p:cNvPr id="15" name="Content Placeholder 9"/>
          <p:cNvSpPr>
            <a:spLocks noGrp="1"/>
          </p:cNvSpPr>
          <p:nvPr>
            <p:ph sz="quarter" idx="13"/>
          </p:nvPr>
        </p:nvSpPr>
        <p:spPr>
          <a:xfrm>
            <a:off x="0" y="6627393"/>
            <a:ext cx="9144000" cy="211255"/>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pPr lvl="0">
              <a:defRPr/>
            </a:pPr>
            <a:r>
              <a:rPr lang="en-US" altLang="en-US" sz="800" dirty="0">
                <a:solidFill>
                  <a:prstClr val="black"/>
                </a:solidFill>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94158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3590528"/>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1"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4" name="Text Placeholder 3"/>
          <p:cNvSpPr>
            <a:spLocks noGrp="1"/>
          </p:cNvSpPr>
          <p:nvPr>
            <p:ph type="body" sz="quarter" idx="17"/>
          </p:nvPr>
        </p:nvSpPr>
        <p:spPr>
          <a:xfrm>
            <a:off x="468313" y="4652963"/>
            <a:ext cx="4679950" cy="863600"/>
          </a:xfrm>
          <a:prstGeom prst="rect">
            <a:avLst/>
          </a:prstGeom>
        </p:spPr>
        <p:txBody>
          <a:bodyPr/>
          <a:lstStyle/>
          <a:p>
            <a:pPr lvl="0"/>
            <a:r>
              <a:rPr lang="en-US" dirty="0"/>
              <a:t>Edit Master text styles</a:t>
            </a:r>
          </a:p>
        </p:txBody>
      </p:sp>
      <p:sp>
        <p:nvSpPr>
          <p:cNvPr id="8" name="Text Placeholder 3"/>
          <p:cNvSpPr>
            <a:spLocks noGrp="1"/>
          </p:cNvSpPr>
          <p:nvPr>
            <p:ph type="body" sz="quarter" idx="18"/>
          </p:nvPr>
        </p:nvSpPr>
        <p:spPr>
          <a:xfrm>
            <a:off x="467544" y="5661744"/>
            <a:ext cx="4679950" cy="863600"/>
          </a:xfrm>
          <a:prstGeom prst="rect">
            <a:avLst/>
          </a:prstGeom>
        </p:spPr>
        <p:txBody>
          <a:bodyPr/>
          <a:lstStyle/>
          <a:p>
            <a:pPr lvl="0"/>
            <a:r>
              <a:rPr lang="en-US" dirty="0"/>
              <a:t>Edit Master text styles</a:t>
            </a:r>
          </a:p>
        </p:txBody>
      </p:sp>
      <p:sp>
        <p:nvSpPr>
          <p:cNvPr id="10" name="Text Placeholder 9"/>
          <p:cNvSpPr>
            <a:spLocks noGrp="1"/>
          </p:cNvSpPr>
          <p:nvPr>
            <p:ph type="body" sz="quarter" idx="19"/>
          </p:nvPr>
        </p:nvSpPr>
        <p:spPr>
          <a:xfrm>
            <a:off x="5435600" y="4652963"/>
            <a:ext cx="2232025" cy="215900"/>
          </a:xfrm>
          <a:prstGeom prst="rect">
            <a:avLst/>
          </a:prstGeom>
        </p:spPr>
        <p:txBody>
          <a:bodyPr/>
          <a:lstStyle/>
          <a:p>
            <a:pPr lvl="0"/>
            <a:r>
              <a:rPr lang="en-US" dirty="0"/>
              <a:t>Edit</a:t>
            </a:r>
          </a:p>
        </p:txBody>
      </p:sp>
      <p:sp>
        <p:nvSpPr>
          <p:cNvPr id="15" name="Text Placeholder 9"/>
          <p:cNvSpPr>
            <a:spLocks noGrp="1"/>
          </p:cNvSpPr>
          <p:nvPr>
            <p:ph type="body" sz="quarter" idx="20"/>
          </p:nvPr>
        </p:nvSpPr>
        <p:spPr>
          <a:xfrm>
            <a:off x="5436096" y="5013300"/>
            <a:ext cx="2232025" cy="215900"/>
          </a:xfrm>
          <a:prstGeom prst="rect">
            <a:avLst/>
          </a:prstGeom>
        </p:spPr>
        <p:txBody>
          <a:bodyPr/>
          <a:lstStyle/>
          <a:p>
            <a:pPr lvl="0"/>
            <a:r>
              <a:rPr lang="en-US" dirty="0"/>
              <a:t>Edit</a:t>
            </a:r>
          </a:p>
        </p:txBody>
      </p:sp>
      <p:sp>
        <p:nvSpPr>
          <p:cNvPr id="16" name="Text Placeholder 9"/>
          <p:cNvSpPr>
            <a:spLocks noGrp="1"/>
          </p:cNvSpPr>
          <p:nvPr>
            <p:ph type="body" sz="quarter" idx="21"/>
          </p:nvPr>
        </p:nvSpPr>
        <p:spPr>
          <a:xfrm>
            <a:off x="5436096" y="5373340"/>
            <a:ext cx="2232025" cy="215900"/>
          </a:xfrm>
          <a:prstGeom prst="rect">
            <a:avLst/>
          </a:prstGeom>
        </p:spPr>
        <p:txBody>
          <a:bodyPr/>
          <a:lstStyle/>
          <a:p>
            <a:pPr lvl="0"/>
            <a:r>
              <a:rPr lang="en-US" dirty="0"/>
              <a:t>Edit</a:t>
            </a:r>
          </a:p>
        </p:txBody>
      </p:sp>
      <p:sp>
        <p:nvSpPr>
          <p:cNvPr id="17" name="Text Placeholder 9"/>
          <p:cNvSpPr>
            <a:spLocks noGrp="1"/>
          </p:cNvSpPr>
          <p:nvPr>
            <p:ph type="body" sz="quarter" idx="22"/>
          </p:nvPr>
        </p:nvSpPr>
        <p:spPr>
          <a:xfrm>
            <a:off x="5436096" y="5733256"/>
            <a:ext cx="2232025" cy="215900"/>
          </a:xfrm>
          <a:prstGeom prst="rect">
            <a:avLst/>
          </a:prstGeom>
        </p:spPr>
        <p:txBody>
          <a:bodyPr/>
          <a:lstStyle/>
          <a:p>
            <a:pPr lvl="0"/>
            <a:r>
              <a:rPr lang="en-US" dirty="0"/>
              <a:t>Edit</a:t>
            </a:r>
          </a:p>
        </p:txBody>
      </p:sp>
      <p:sp>
        <p:nvSpPr>
          <p:cNvPr id="18" name="Text Placeholder 9"/>
          <p:cNvSpPr>
            <a:spLocks noGrp="1"/>
          </p:cNvSpPr>
          <p:nvPr>
            <p:ph type="body" sz="quarter" idx="23"/>
          </p:nvPr>
        </p:nvSpPr>
        <p:spPr>
          <a:xfrm>
            <a:off x="5436096" y="6093296"/>
            <a:ext cx="2232025" cy="215900"/>
          </a:xfrm>
          <a:prstGeom prst="rect">
            <a:avLst/>
          </a:prstGeom>
        </p:spPr>
        <p:txBody>
          <a:bodyPr/>
          <a:lstStyle/>
          <a:p>
            <a:pPr lvl="0"/>
            <a:r>
              <a:rPr lang="en-US" dirty="0"/>
              <a:t>Edit</a:t>
            </a:r>
          </a:p>
        </p:txBody>
      </p:sp>
    </p:spTree>
    <p:extLst>
      <p:ext uri="{BB962C8B-B14F-4D97-AF65-F5344CB8AC3E}">
        <p14:creationId xmlns:p14="http://schemas.microsoft.com/office/powerpoint/2010/main" val="3816606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smtClean="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93672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9713105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
        <p:nvSpPr>
          <p:cNvPr id="5" name="Text Placeholder 4"/>
          <p:cNvSpPr>
            <a:spLocks noGrp="1"/>
          </p:cNvSpPr>
          <p:nvPr>
            <p:ph type="body" sz="quarter" idx="13"/>
          </p:nvPr>
        </p:nvSpPr>
        <p:spPr>
          <a:xfrm>
            <a:off x="755650" y="5876925"/>
            <a:ext cx="2447925" cy="360363"/>
          </a:xfrm>
          <a:prstGeom prst="rect">
            <a:avLst/>
          </a:prstGeom>
        </p:spPr>
        <p:txBody>
          <a:bodyPr/>
          <a:lstStyle/>
          <a:p>
            <a:pPr lvl="0"/>
            <a:r>
              <a:rPr lang="en-US" dirty="0"/>
              <a:t>Edit Mast</a:t>
            </a:r>
          </a:p>
        </p:txBody>
      </p:sp>
      <p:sp>
        <p:nvSpPr>
          <p:cNvPr id="11" name="Text Placeholder 4"/>
          <p:cNvSpPr>
            <a:spLocks noGrp="1"/>
          </p:cNvSpPr>
          <p:nvPr>
            <p:ph type="body" sz="quarter" idx="14"/>
          </p:nvPr>
        </p:nvSpPr>
        <p:spPr>
          <a:xfrm>
            <a:off x="755576" y="6308997"/>
            <a:ext cx="2447925" cy="360363"/>
          </a:xfrm>
          <a:prstGeom prst="rect">
            <a:avLst/>
          </a:prstGeom>
        </p:spPr>
        <p:txBody>
          <a:bodyPr/>
          <a:lstStyle/>
          <a:p>
            <a:pPr lvl="0"/>
            <a:r>
              <a:rPr lang="en-US" dirty="0"/>
              <a:t>Edit Mast</a:t>
            </a:r>
          </a:p>
        </p:txBody>
      </p:sp>
      <p:sp>
        <p:nvSpPr>
          <p:cNvPr id="12" name="Text Placeholder 4"/>
          <p:cNvSpPr>
            <a:spLocks noGrp="1"/>
          </p:cNvSpPr>
          <p:nvPr>
            <p:ph type="body" sz="quarter" idx="15"/>
          </p:nvPr>
        </p:nvSpPr>
        <p:spPr>
          <a:xfrm>
            <a:off x="3420219" y="6165304"/>
            <a:ext cx="2447925" cy="138935"/>
          </a:xfrm>
          <a:prstGeom prst="rect">
            <a:avLst/>
          </a:prstGeom>
        </p:spPr>
        <p:txBody>
          <a:bodyPr/>
          <a:lstStyle/>
          <a:p>
            <a:pPr lvl="0"/>
            <a:r>
              <a:rPr lang="en-US" dirty="0"/>
              <a:t>Edit Mast</a:t>
            </a:r>
          </a:p>
        </p:txBody>
      </p:sp>
    </p:spTree>
    <p:extLst>
      <p:ext uri="{BB962C8B-B14F-4D97-AF65-F5344CB8AC3E}">
        <p14:creationId xmlns:p14="http://schemas.microsoft.com/office/powerpoint/2010/main" val="6083292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1"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6175637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1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355452086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9"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84194492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406290965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8"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78293296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
        <p:nvSpPr>
          <p:cNvPr id="7"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33136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tx1"/>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2654424"/>
          </a:xfrm>
          <a:prstGeom prst="rect">
            <a:avLst/>
          </a:prstGeom>
        </p:spPr>
        <p:txBody>
          <a:bodyPr/>
          <a:lstStyle>
            <a:lvl1pPr>
              <a:spcAft>
                <a:spcPts val="800"/>
              </a:spcAft>
              <a:defRPr sz="2400"/>
            </a:lvl1pPr>
            <a:lvl2pPr>
              <a:spcAft>
                <a:spcPts val="800"/>
              </a:spcAft>
              <a:defRPr sz="2400"/>
            </a:lvl2pPr>
            <a:lvl3pPr>
              <a:spcAft>
                <a:spcPts val="800"/>
              </a:spcAft>
              <a:defRPr sz="2400"/>
            </a:lvl3pPr>
            <a:lvl4pPr>
              <a:spcAft>
                <a:spcPts val="800"/>
              </a:spcAft>
              <a:defRPr sz="2400"/>
            </a:lvl4pPr>
            <a:lvl5pPr>
              <a:spcAft>
                <a:spcPts val="8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4" name="Content Placeholder 3"/>
          <p:cNvSpPr>
            <a:spLocks noGrp="1"/>
          </p:cNvSpPr>
          <p:nvPr>
            <p:ph sz="quarter" idx="17"/>
          </p:nvPr>
        </p:nvSpPr>
        <p:spPr>
          <a:xfrm>
            <a:off x="1547813" y="5300663"/>
            <a:ext cx="5040312" cy="576609"/>
          </a:xfrm>
          <a:prstGeom prst="rect">
            <a:avLst/>
          </a:prstGeom>
        </p:spPr>
        <p:txBody>
          <a:bodyPr/>
          <a:lstStyle>
            <a:lvl1pPr marL="0" indent="0">
              <a:buNone/>
              <a:defRPr/>
            </a:lvl1pPr>
          </a:lstStyle>
          <a:p>
            <a:pPr lvl="0"/>
            <a:endParaRPr lang="en-US" dirty="0"/>
          </a:p>
        </p:txBody>
      </p:sp>
      <p:sp>
        <p:nvSpPr>
          <p:cNvPr id="10" name="Content Placeholder 9"/>
          <p:cNvSpPr>
            <a:spLocks noGrp="1"/>
          </p:cNvSpPr>
          <p:nvPr>
            <p:ph sz="quarter" idx="18"/>
          </p:nvPr>
        </p:nvSpPr>
        <p:spPr>
          <a:xfrm>
            <a:off x="6875463" y="5300663"/>
            <a:ext cx="1944687" cy="720725"/>
          </a:xfrm>
          <a:prstGeom prst="rect">
            <a:avLst/>
          </a:prstGeom>
        </p:spPr>
        <p:txBody>
          <a:bodyPr/>
          <a:lstStyle>
            <a:lvl1pPr marL="0" indent="0">
              <a:buNone/>
              <a:defRPr/>
            </a:lvl1pPr>
          </a:lstStyle>
          <a:p>
            <a:pPr lvl="0"/>
            <a:endParaRPr lang="en-US" dirty="0"/>
          </a:p>
        </p:txBody>
      </p:sp>
      <p:sp>
        <p:nvSpPr>
          <p:cNvPr id="5" name="Content Placeholder 4"/>
          <p:cNvSpPr>
            <a:spLocks noGrp="1"/>
          </p:cNvSpPr>
          <p:nvPr>
            <p:ph sz="quarter" idx="19"/>
          </p:nvPr>
        </p:nvSpPr>
        <p:spPr>
          <a:xfrm>
            <a:off x="468313" y="3933825"/>
            <a:ext cx="2951162" cy="758825"/>
          </a:xfrm>
          <a:prstGeom prst="rect">
            <a:avLst/>
          </a:prstGeom>
        </p:spPr>
        <p:txBody>
          <a:bodyPr/>
          <a:lstStyle>
            <a:lvl1pPr marL="0" indent="0">
              <a:buNone/>
              <a:defRPr/>
            </a:lvl1pPr>
          </a:lstStyle>
          <a:p>
            <a:pPr lvl="0"/>
            <a:endParaRPr lang="en-US" dirty="0"/>
          </a:p>
        </p:txBody>
      </p:sp>
      <p:sp>
        <p:nvSpPr>
          <p:cNvPr id="12" name="Content Placeholder 11"/>
          <p:cNvSpPr>
            <a:spLocks noGrp="1"/>
          </p:cNvSpPr>
          <p:nvPr>
            <p:ph sz="quarter" idx="20"/>
          </p:nvPr>
        </p:nvSpPr>
        <p:spPr>
          <a:xfrm>
            <a:off x="4932363" y="4005263"/>
            <a:ext cx="2952750" cy="792162"/>
          </a:xfrm>
          <a:prstGeom prst="rect">
            <a:avLst/>
          </a:prstGeom>
        </p:spPr>
        <p:txBody>
          <a:bodyPr/>
          <a:lstStyle>
            <a:lvl1pPr marL="0" indent="0">
              <a:buNone/>
              <a:defRPr/>
            </a:lvl1pPr>
          </a:lstStyle>
          <a:p>
            <a:pPr lvl="0"/>
            <a:endParaRPr lang="en-US" dirty="0"/>
          </a:p>
        </p:txBody>
      </p:sp>
      <p:sp>
        <p:nvSpPr>
          <p:cNvPr id="11" name="Content Placeholder 10"/>
          <p:cNvSpPr>
            <a:spLocks noGrp="1"/>
          </p:cNvSpPr>
          <p:nvPr>
            <p:ph sz="quarter" idx="21"/>
          </p:nvPr>
        </p:nvSpPr>
        <p:spPr>
          <a:xfrm>
            <a:off x="611188" y="6165850"/>
            <a:ext cx="1657350" cy="487363"/>
          </a:xfrm>
          <a:prstGeom prst="rect">
            <a:avLst/>
          </a:prstGeom>
        </p:spPr>
        <p:txBody>
          <a:bodyPr/>
          <a:lstStyle>
            <a:lvl1pPr marL="0" indent="0">
              <a:buNone/>
              <a:defRPr/>
            </a:lvl1pPr>
          </a:lstStyle>
          <a:p>
            <a:pPr lvl="0"/>
            <a:endParaRPr lang="en-US" dirty="0"/>
          </a:p>
        </p:txBody>
      </p:sp>
    </p:spTree>
    <p:extLst>
      <p:ext uri="{BB962C8B-B14F-4D97-AF65-F5344CB8AC3E}">
        <p14:creationId xmlns:p14="http://schemas.microsoft.com/office/powerpoint/2010/main" val="2596920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254781352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image" Target="../media/image6.png"/></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3" Type="http://schemas.openxmlformats.org/officeDocument/2006/relationships/slideLayout" Target="../slideLayouts/slideLayout62.xml"/><Relationship Id="rId7" Type="http://schemas.openxmlformats.org/officeDocument/2006/relationships/slideLayout" Target="../slideLayouts/slideLayout6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5" Type="http://schemas.openxmlformats.org/officeDocument/2006/relationships/slideLayout" Target="../slideLayouts/slideLayout64.xml"/><Relationship Id="rId10" Type="http://schemas.openxmlformats.org/officeDocument/2006/relationships/image" Target="../media/image5.gif"/><Relationship Id="rId4" Type="http://schemas.openxmlformats.org/officeDocument/2006/relationships/slideLayout" Target="../slideLayouts/slideLayout63.xml"/><Relationship Id="rId9" Type="http://schemas.openxmlformats.org/officeDocument/2006/relationships/image" Target="../media/image4.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theme" Target="../theme/theme13.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8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14.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95.xml"/><Relationship Id="rId3" Type="http://schemas.openxmlformats.org/officeDocument/2006/relationships/slideLayout" Target="../slideLayouts/slideLayout90.xml"/><Relationship Id="rId7" Type="http://schemas.openxmlformats.org/officeDocument/2006/relationships/slideLayout" Target="../slideLayouts/slideLayout94.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5" Type="http://schemas.openxmlformats.org/officeDocument/2006/relationships/slideLayout" Target="../slideLayouts/slideLayout92.xml"/><Relationship Id="rId10" Type="http://schemas.openxmlformats.org/officeDocument/2006/relationships/theme" Target="../theme/theme15.xml"/><Relationship Id="rId4" Type="http://schemas.openxmlformats.org/officeDocument/2006/relationships/slideLayout" Target="../slideLayouts/slideLayout91.xml"/><Relationship Id="rId9" Type="http://schemas.openxmlformats.org/officeDocument/2006/relationships/slideLayout" Target="../slideLayouts/slideLayout96.xml"/></Relationships>
</file>

<file path=ppt/slideMasters/_rels/slideMaster16.xml.rels><?xml version="1.0" encoding="UTF-8" standalone="yes"?>
<Relationships xmlns="http://schemas.openxmlformats.org/package/2006/relationships"><Relationship Id="rId8" Type="http://schemas.openxmlformats.org/officeDocument/2006/relationships/theme" Target="../theme/theme16.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5" Type="http://schemas.openxmlformats.org/officeDocument/2006/relationships/slideLayout" Target="../slideLayouts/slideLayout101.xml"/><Relationship Id="rId4" Type="http://schemas.openxmlformats.org/officeDocument/2006/relationships/slideLayout" Target="../slideLayouts/slideLayout100.xml"/></Relationships>
</file>

<file path=ppt/slideMasters/_rels/slideMaster17.xml.rels><?xml version="1.0" encoding="UTF-8" standalone="yes"?>
<Relationships xmlns="http://schemas.openxmlformats.org/package/2006/relationships"><Relationship Id="rId8" Type="http://schemas.openxmlformats.org/officeDocument/2006/relationships/theme" Target="../theme/theme17.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5" Type="http://schemas.openxmlformats.org/officeDocument/2006/relationships/slideLayout" Target="../slideLayouts/slideLayout108.xml"/><Relationship Id="rId4" Type="http://schemas.openxmlformats.org/officeDocument/2006/relationships/slideLayout" Target="../slideLayouts/slideLayout107.xml"/></Relationships>
</file>

<file path=ppt/slideMasters/_rels/slideMaster18.xml.rels><?xml version="1.0" encoding="UTF-8" standalone="yes"?>
<Relationships xmlns="http://schemas.openxmlformats.org/package/2006/relationships"><Relationship Id="rId3" Type="http://schemas.openxmlformats.org/officeDocument/2006/relationships/theme" Target="../theme/theme18.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4" Type="http://schemas.openxmlformats.org/officeDocument/2006/relationships/image" Target="../media/image6.png"/></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115.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4" Type="http://schemas.openxmlformats.org/officeDocument/2006/relationships/theme" Target="../theme/theme1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18.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4" Type="http://schemas.openxmlformats.org/officeDocument/2006/relationships/theme" Target="../theme/theme2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7.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10" Type="http://schemas.openxmlformats.org/officeDocument/2006/relationships/image" Target="../media/image5.gif"/><Relationship Id="rId4" Type="http://schemas.openxmlformats.org/officeDocument/2006/relationships/slideLayout" Target="../slideLayouts/slideLayout44.xml"/><Relationship Id="rId9" Type="http://schemas.openxmlformats.org/officeDocument/2006/relationships/image" Target="../media/image4.pn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2863721"/>
      </p:ext>
    </p:extLst>
  </p:cSld>
  <p:clrMap bg1="lt1" tx1="dk1" bg2="lt2" tx2="dk2" accent1="accent1" accent2="accent2" accent3="accent3" accent4="accent4" accent5="accent5" accent6="accent6" hlink="hlink" folHlink="folHlink"/>
  <p:sldLayoutIdLst>
    <p:sldLayoutId id="2147484020" r:id="rId1"/>
    <p:sldLayoutId id="2147484021" r:id="rId2"/>
    <p:sldLayoutId id="2147484022" r:id="rId3"/>
    <p:sldLayoutId id="214748402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4" name="Text Box 35"/>
          <p:cNvSpPr txBox="1">
            <a:spLocks noChangeArrowheads="1"/>
          </p:cNvSpPr>
          <p:nvPr userDrawn="1"/>
        </p:nvSpPr>
        <p:spPr bwMode="auto">
          <a:xfrm>
            <a:off x="8426450" y="6666978"/>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695562397"/>
      </p:ext>
    </p:extLst>
  </p:cSld>
  <p:clrMap bg1="lt1" tx1="dk1" bg2="lt2" tx2="dk2" accent1="accent1" accent2="accent2" accent3="accent3" accent4="accent4" accent5="accent5" accent6="accent6" hlink="hlink" folHlink="folHlink"/>
  <p:sldLayoutIdLst>
    <p:sldLayoutId id="2147483999" r:id="rId1"/>
    <p:sldLayoutId id="2147484000"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4" name="Text Box 35"/>
          <p:cNvSpPr txBox="1">
            <a:spLocks noChangeArrowheads="1"/>
          </p:cNvSpPr>
          <p:nvPr userDrawn="1"/>
        </p:nvSpPr>
        <p:spPr bwMode="auto">
          <a:xfrm>
            <a:off x="8426450" y="6666978"/>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3013941081"/>
      </p:ext>
    </p:extLst>
  </p:cSld>
  <p:clrMap bg1="lt1" tx1="dk1" bg2="lt2" tx2="dk2" accent1="accent1" accent2="accent2" accent3="accent3" accent4="accent4" accent5="accent5" accent6="accent6" hlink="hlink" folHlink="folHlink"/>
  <p:sldLayoutIdLst>
    <p:sldLayoutId id="2147484002" r:id="rId1"/>
    <p:sldLayoutId id="2147484003" r:id="rId2"/>
    <p:sldLayoutId id="2147484004"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9"/>
          <p:cNvSpPr txBox="1">
            <a:spLocks/>
          </p:cNvSpPr>
          <p:nvPr userDrawn="1"/>
        </p:nvSpPr>
        <p:spPr>
          <a:xfrm>
            <a:off x="0" y="6627393"/>
            <a:ext cx="9144000" cy="211255"/>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altLang="en-US" sz="800">
                <a:solidFill>
                  <a:prstClr val="black"/>
                </a:solidFill>
                <a:latin typeface="Verdana" pitchFamily="34" charset="0"/>
                <a:cs typeface="Arial" pitchFamily="34" charset="0"/>
              </a:rPr>
              <a:t>Copyright © 2018 McGraw-Hill Education. All rights reserved. No reproduction or distribution without the prior written consent of McGraw-Hill Education.</a:t>
            </a:r>
            <a:endParaRPr lang="en-US" altLang="en-US" sz="800" dirty="0">
              <a:solidFill>
                <a:prstClr val="black"/>
              </a:solidFill>
              <a:latin typeface="Verdana" pitchFamily="34" charset="0"/>
              <a:cs typeface="Arial" pitchFamily="34" charset="0"/>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4005" r:id="rId2"/>
    <p:sldLayoutId id="2147483896" r:id="rId3"/>
    <p:sldLayoutId id="2147483753" r:id="rId4"/>
    <p:sldLayoutId id="2147483908" r:id="rId5"/>
    <p:sldLayoutId id="2147483950" r:id="rId6"/>
    <p:sldLayoutId id="2147483757" r:id="rId7"/>
    <p:sldLayoutId id="2147483877" r:id="rId8"/>
    <p:sldLayoutId id="2147483761" r:id="rId9"/>
    <p:sldLayoutId id="2147483800"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2779078"/>
      </p:ext>
    </p:extLst>
  </p:cSld>
  <p:clrMap bg1="lt1" tx1="dk1" bg2="lt2" tx2="dk2" accent1="accent1" accent2="accent2" accent3="accent3" accent4="accent4" accent5="accent5" accent6="accent6" hlink="hlink" folHlink="folHlink"/>
  <p:sldLayoutIdLst>
    <p:sldLayoutId id="2147484008"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3"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4"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4"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913270852"/>
      </p:ext>
    </p:extLst>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4" name="Text Box 35"/>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18077051"/>
      </p:ext>
    </p:extLst>
  </p:cSld>
  <p:clrMap bg1="lt1" tx1="dk1" bg2="lt2" tx2="dk2" accent1="accent1" accent2="accent2" accent3="accent3" accent4="accent4" accent5="accent5" accent6="accent6" hlink="hlink" folHlink="folHlink"/>
  <p:sldLayoutIdLst>
    <p:sldLayoutId id="2147484033"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4736552"/>
      </p:ext>
    </p:extLst>
  </p:cSld>
  <p:clrMap bg1="lt1" tx1="dk1" bg2="lt2" tx2="dk2" accent1="accent1" accent2="accent2" accent3="accent3" accent4="accent4" accent5="accent5" accent6="accent6" hlink="hlink" folHlink="folHlink"/>
  <p:sldLayoutIdLst>
    <p:sldLayoutId id="2147484035" r:id="rId1"/>
    <p:sldLayoutId id="2147484036"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662210298"/>
      </p:ext>
    </p:extLst>
  </p:cSld>
  <p:clrMap bg1="lt1" tx1="dk1" bg2="lt2" tx2="dk2" accent1="accent1" accent2="accent2" accent3="accent3" accent4="accent4" accent5="accent5" accent6="accent6" hlink="hlink" folHlink="folHlink"/>
  <p:sldLayoutIdLst>
    <p:sldLayoutId id="2147484038" r:id="rId1"/>
    <p:sldLayoutId id="2147484039"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Rectangle 2"/>
          <p:cNvSpPr/>
          <p:nvPr userDrawn="1"/>
        </p:nvSpPr>
        <p:spPr bwMode="auto">
          <a:xfrm>
            <a:off x="0" y="0"/>
            <a:ext cx="9144000" cy="279400"/>
          </a:xfrm>
          <a:prstGeom prst="rect">
            <a:avLst/>
          </a:prstGeom>
          <a:solidFill>
            <a:schemeClr val="bg1">
              <a:lumMod val="85000"/>
            </a:schemeClr>
          </a:solidFill>
          <a:ln>
            <a:noFill/>
          </a:ln>
          <a:effectLst/>
        </p:spPr>
        <p:txBody>
          <a:bodyPr lIns="90488" tIns="44450" rIns="90488" bIns="44450"/>
          <a:lstStyle/>
          <a:p>
            <a:pPr marL="169863" indent="-169863" defTabSz="914400" eaLnBrk="0" hangingPunct="0">
              <a:spcBef>
                <a:spcPct val="34000"/>
              </a:spcBef>
              <a:buFont typeface="Symbol" pitchFamily="18" charset="2"/>
              <a:buChar char="·"/>
              <a:defRPr/>
            </a:pPr>
            <a:endParaRPr lang="en-US" sz="1600" b="0" i="0" u="none" dirty="0">
              <a:solidFill>
                <a:srgbClr val="000000"/>
              </a:solidFill>
              <a:latin typeface="Arial" charset="0"/>
              <a:ea typeface="+mn-ea"/>
            </a:endParaRPr>
          </a:p>
        </p:txBody>
      </p:sp>
      <p:sp>
        <p:nvSpPr>
          <p:cNvPr id="4" name="Rectangle 3"/>
          <p:cNvSpPr/>
          <p:nvPr userDrawn="1"/>
        </p:nvSpPr>
        <p:spPr bwMode="auto">
          <a:xfrm>
            <a:off x="0" y="6604000"/>
            <a:ext cx="9144000" cy="254000"/>
          </a:xfrm>
          <a:prstGeom prst="rect">
            <a:avLst/>
          </a:prstGeom>
          <a:solidFill>
            <a:schemeClr val="bg1">
              <a:lumMod val="85000"/>
            </a:schemeClr>
          </a:solidFill>
          <a:ln>
            <a:noFill/>
          </a:ln>
          <a:effectLst/>
        </p:spPr>
        <p:txBody>
          <a:bodyPr lIns="90488" tIns="44450" rIns="90488" bIns="44450"/>
          <a:lstStyle/>
          <a:p>
            <a:pPr marL="169863" indent="-169863" defTabSz="914400" eaLnBrk="0" hangingPunct="0">
              <a:spcBef>
                <a:spcPct val="34000"/>
              </a:spcBef>
              <a:buFont typeface="Symbol" pitchFamily="18" charset="2"/>
              <a:buChar char="·"/>
              <a:defRPr/>
            </a:pPr>
            <a:endParaRPr lang="en-US" sz="1600" dirty="0">
              <a:solidFill>
                <a:srgbClr val="000000"/>
              </a:solidFill>
              <a:latin typeface="Arial" charset="0"/>
              <a:ea typeface="+mn-ea"/>
            </a:endParaRPr>
          </a:p>
        </p:txBody>
      </p:sp>
      <p:pic>
        <p:nvPicPr>
          <p:cNvPr id="5" name="Picture 3" descr="MHE-red-RGB-email-logo.png"/>
          <p:cNvPicPr>
            <a:picLocks noChangeAspect="1"/>
          </p:cNvPicPr>
          <p:nvPr userDrawn="1"/>
        </p:nvPicPr>
        <p:blipFill>
          <a:blip r:embed="rId14" cstate="print"/>
          <a:srcRect/>
          <a:stretch>
            <a:fillRect/>
          </a:stretch>
        </p:blipFill>
        <p:spPr bwMode="auto">
          <a:xfrm>
            <a:off x="88900" y="98425"/>
            <a:ext cx="612775" cy="612775"/>
          </a:xfrm>
          <a:prstGeom prst="rect">
            <a:avLst/>
          </a:prstGeom>
          <a:noFill/>
          <a:ln w="9525">
            <a:noFill/>
            <a:miter lim="800000"/>
            <a:headEnd/>
            <a:tailEnd/>
          </a:ln>
        </p:spPr>
      </p:pic>
      <p:sp>
        <p:nvSpPr>
          <p:cNvPr id="6" name="Rectangle 5"/>
          <p:cNvSpPr>
            <a:spLocks noChangeArrowheads="1"/>
          </p:cNvSpPr>
          <p:nvPr userDrawn="1"/>
        </p:nvSpPr>
        <p:spPr bwMode="auto">
          <a:xfrm>
            <a:off x="604567" y="6683856"/>
            <a:ext cx="7934865" cy="123111"/>
          </a:xfrm>
          <a:prstGeom prst="rect">
            <a:avLst/>
          </a:prstGeom>
          <a:noFill/>
          <a:ln w="9525">
            <a:noFill/>
            <a:miter lim="800000"/>
            <a:headEnd/>
            <a:tailEnd/>
          </a:ln>
        </p:spPr>
        <p:txBody>
          <a:bodyPr wrap="none" lIns="0" tIns="0" rIns="0" bIns="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800" dirty="0">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 id="2147483964" r:id="rId8"/>
    <p:sldLayoutId id="2147483965" r:id="rId9"/>
    <p:sldLayoutId id="2147483966" r:id="rId10"/>
    <p:sldLayoutId id="2147483967" r:id="rId11"/>
    <p:sldLayoutId id="2147483968" r:id="rId12"/>
  </p:sldLayoutIdLst>
  <p:txStyles>
    <p:titleStyle>
      <a:lvl1pPr algn="ctr" defTabSz="457200" rtl="0" eaLnBrk="1" latinLnBrk="0" hangingPunct="1">
        <a:spcBef>
          <a:spcPct val="0"/>
        </a:spcBef>
        <a:buNone/>
        <a:defRPr sz="4400" b="0" i="0" u="none"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6" name="Rectangle 5"/>
          <p:cNvSpPr/>
          <p:nvPr userDrawn="1"/>
        </p:nvSpPr>
        <p:spPr bwMode="auto">
          <a:xfrm>
            <a:off x="0" y="0"/>
            <a:ext cx="9144000" cy="279400"/>
          </a:xfrm>
          <a:prstGeom prst="rect">
            <a:avLst/>
          </a:prstGeom>
          <a:solidFill>
            <a:schemeClr val="bg1">
              <a:lumMod val="85000"/>
            </a:schemeClr>
          </a:solidFill>
          <a:ln>
            <a:noFill/>
          </a:ln>
          <a:effectLst/>
        </p:spPr>
        <p:txBody>
          <a:bodyPr lIns="90488" tIns="44450" rIns="90488" bIns="44450"/>
          <a:lstStyle/>
          <a:p>
            <a:pPr marL="169863" indent="-169863" defTabSz="914400" eaLnBrk="0" hangingPunct="0">
              <a:spcBef>
                <a:spcPct val="34000"/>
              </a:spcBef>
              <a:buFont typeface="Symbol" pitchFamily="18" charset="2"/>
              <a:buChar char="·"/>
              <a:defRPr/>
            </a:pPr>
            <a:endParaRPr lang="en-US" sz="1600" b="0" i="0" u="none" dirty="0">
              <a:solidFill>
                <a:srgbClr val="000000"/>
              </a:solidFill>
              <a:latin typeface="Arial" charset="0"/>
              <a:ea typeface="+mn-ea"/>
            </a:endParaRPr>
          </a:p>
        </p:txBody>
      </p:sp>
      <p:sp>
        <p:nvSpPr>
          <p:cNvPr id="7" name="Rectangle 6"/>
          <p:cNvSpPr/>
          <p:nvPr userDrawn="1"/>
        </p:nvSpPr>
        <p:spPr bwMode="auto">
          <a:xfrm>
            <a:off x="0" y="6604000"/>
            <a:ext cx="9144000" cy="254000"/>
          </a:xfrm>
          <a:prstGeom prst="rect">
            <a:avLst/>
          </a:prstGeom>
          <a:solidFill>
            <a:schemeClr val="bg1">
              <a:lumMod val="85000"/>
            </a:schemeClr>
          </a:solidFill>
          <a:ln>
            <a:noFill/>
          </a:ln>
          <a:effectLst/>
        </p:spPr>
        <p:txBody>
          <a:bodyPr lIns="90488" tIns="44450" rIns="90488" bIns="44450"/>
          <a:lstStyle/>
          <a:p>
            <a:pPr marL="169863" indent="-169863" defTabSz="914400" eaLnBrk="0" hangingPunct="0">
              <a:spcBef>
                <a:spcPct val="34000"/>
              </a:spcBef>
              <a:buFont typeface="Symbol" pitchFamily="18" charset="2"/>
              <a:buChar char="·"/>
              <a:defRPr/>
            </a:pPr>
            <a:endParaRPr lang="en-US" sz="1600" dirty="0">
              <a:solidFill>
                <a:srgbClr val="000000"/>
              </a:solidFill>
              <a:latin typeface="Arial" charset="0"/>
              <a:ea typeface="+mn-ea"/>
            </a:endParaRPr>
          </a:p>
        </p:txBody>
      </p:sp>
      <p:pic>
        <p:nvPicPr>
          <p:cNvPr id="8" name="Picture 3" descr="MHE-red-RGB-email-logo.png"/>
          <p:cNvPicPr>
            <a:picLocks noChangeAspect="1"/>
          </p:cNvPicPr>
          <p:nvPr userDrawn="1"/>
        </p:nvPicPr>
        <p:blipFill>
          <a:blip r:embed="rId14" cstate="print"/>
          <a:srcRect/>
          <a:stretch>
            <a:fillRect/>
          </a:stretch>
        </p:blipFill>
        <p:spPr bwMode="auto">
          <a:xfrm>
            <a:off x="88900" y="98425"/>
            <a:ext cx="612775" cy="612775"/>
          </a:xfrm>
          <a:prstGeom prst="rect">
            <a:avLst/>
          </a:prstGeom>
          <a:noFill/>
          <a:ln w="9525">
            <a:noFill/>
            <a:miter lim="800000"/>
            <a:headEnd/>
            <a:tailEnd/>
          </a:ln>
        </p:spPr>
      </p:pic>
    </p:spTree>
    <p:extLst>
      <p:ext uri="{BB962C8B-B14F-4D97-AF65-F5344CB8AC3E}">
        <p14:creationId xmlns:p14="http://schemas.microsoft.com/office/powerpoint/2010/main" val="3865116563"/>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 id="2147483981" r:id="rId12"/>
  </p:sldLayoutIdLst>
  <p:txStyles>
    <p:titleStyle>
      <a:lvl1pPr algn="ctr" defTabSz="457200" rtl="0" eaLnBrk="1" latinLnBrk="0" hangingPunct="1">
        <a:spcBef>
          <a:spcPct val="0"/>
        </a:spcBef>
        <a:buNone/>
        <a:defRPr sz="4400" b="0" i="0" u="none"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2634170522"/>
      </p:ext>
    </p:extLst>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4" name="Text Box 35"/>
          <p:cNvSpPr txBox="1">
            <a:spLocks noChangeArrowheads="1"/>
          </p:cNvSpPr>
          <p:nvPr userDrawn="1"/>
        </p:nvSpPr>
        <p:spPr bwMode="auto">
          <a:xfrm>
            <a:off x="8426450" y="6666978"/>
            <a:ext cx="717550" cy="228600"/>
          </a:xfrm>
          <a:prstGeom prst="rect">
            <a:avLst/>
          </a:prstGeom>
          <a:noFill/>
          <a:ln>
            <a:noFill/>
          </a:ln>
          <a:effectLst/>
        </p:spPr>
        <p:txBody>
          <a:bodyPr>
            <a:spAutoFit/>
          </a:bodyPr>
          <a:lstStyle>
            <a:lvl1pPr>
              <a:defRPr sz="1600">
                <a:solidFill>
                  <a:schemeClr val="tx1"/>
                </a:solidFill>
                <a:latin typeface="Arial" charset="0"/>
                <a:ea typeface="ヒラギノ角ゴ Pro W3" charset="0"/>
                <a:cs typeface="ヒラギノ角ゴ Pro W3" charset="0"/>
              </a:defRPr>
            </a:lvl1pPr>
            <a:lvl2pPr marL="742950" indent="-285750">
              <a:defRPr sz="1600">
                <a:solidFill>
                  <a:schemeClr val="tx1"/>
                </a:solidFill>
                <a:latin typeface="Arial" charset="0"/>
                <a:ea typeface="ヒラギノ角ゴ Pro W3" charset="0"/>
                <a:cs typeface="ヒラギノ角ゴ Pro W3" charset="0"/>
              </a:defRPr>
            </a:lvl2pPr>
            <a:lvl3pPr marL="1143000" indent="-228600">
              <a:defRPr sz="1600">
                <a:solidFill>
                  <a:schemeClr val="tx1"/>
                </a:solidFill>
                <a:latin typeface="Arial" charset="0"/>
                <a:ea typeface="ヒラギノ角ゴ Pro W3" charset="0"/>
                <a:cs typeface="ヒラギノ角ゴ Pro W3" charset="0"/>
              </a:defRPr>
            </a:lvl3pPr>
            <a:lvl4pPr marL="1600200" indent="-228600">
              <a:defRPr sz="1600">
                <a:solidFill>
                  <a:schemeClr val="tx1"/>
                </a:solidFill>
                <a:latin typeface="Arial" charset="0"/>
                <a:ea typeface="ヒラギノ角ゴ Pro W3" charset="0"/>
                <a:cs typeface="ヒラギノ角ゴ Pro W3" charset="0"/>
              </a:defRPr>
            </a:lvl4pPr>
            <a:lvl5pPr marL="2057400" indent="-228600">
              <a:defRPr sz="1600">
                <a:solidFill>
                  <a:schemeClr val="tx1"/>
                </a:solidFill>
                <a:latin typeface="Arial" charset="0"/>
                <a:ea typeface="ヒラギノ角ゴ Pro W3" charset="0"/>
                <a:cs typeface="ヒラギノ角ゴ Pro W3" charset="0"/>
              </a:defRPr>
            </a:lvl5pPr>
            <a:lvl6pPr marL="25146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6pPr>
            <a:lvl7pPr marL="29718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7pPr>
            <a:lvl8pPr marL="34290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8pPr>
            <a:lvl9pPr marL="3886200" indent="-228600" eaLnBrk="0" fontAlgn="base" hangingPunct="0">
              <a:spcBef>
                <a:spcPct val="34000"/>
              </a:spcBef>
              <a:spcAft>
                <a:spcPct val="0"/>
              </a:spcAft>
              <a:buClr>
                <a:schemeClr val="tx1"/>
              </a:buClr>
              <a:buSzPct val="100000"/>
              <a:buFont typeface="Symbol" charset="0"/>
              <a:buChar char="·"/>
              <a:defRPr sz="1600">
                <a:solidFill>
                  <a:schemeClr val="tx1"/>
                </a:solidFill>
                <a:latin typeface="Arial" charset="0"/>
                <a:ea typeface="ヒラギノ角ゴ Pro W3" charset="0"/>
                <a:cs typeface="ヒラギノ角ゴ Pro W3" charset="0"/>
              </a:defRPr>
            </a:lvl9pPr>
          </a:lstStyle>
          <a:p>
            <a:pPr algn="r" defTabSz="914400" eaLnBrk="0" hangingPunct="0">
              <a:spcBef>
                <a:spcPct val="50000"/>
              </a:spcBef>
              <a:buClrTx/>
              <a:buSzTx/>
              <a:buFontTx/>
              <a:buNone/>
              <a:defRPr/>
            </a:pPr>
            <a:fld id="{1AB9D471-E2D0-4D01-A060-524C8AD98946}" type="slidenum">
              <a:rPr lang="en-US" sz="900">
                <a:solidFill>
                  <a:srgbClr val="000000"/>
                </a:solidFill>
              </a:rPr>
              <a:pPr algn="r" defTabSz="914400" eaLnBrk="0" hangingPunct="0">
                <a:spcBef>
                  <a:spcPct val="50000"/>
                </a:spcBef>
                <a:buClrTx/>
                <a:buSzTx/>
                <a:buFontTx/>
                <a:buNone/>
                <a:defRPr/>
              </a:pPr>
              <a:t>‹#›</a:t>
            </a:fld>
            <a:endParaRPr lang="en-US" sz="900" dirty="0">
              <a:solidFill>
                <a:srgbClr val="000000"/>
              </a:solidFill>
            </a:endParaRPr>
          </a:p>
        </p:txBody>
      </p:sp>
    </p:spTree>
    <p:extLst>
      <p:ext uri="{BB962C8B-B14F-4D97-AF65-F5344CB8AC3E}">
        <p14:creationId xmlns:p14="http://schemas.microsoft.com/office/powerpoint/2010/main" val="317120203"/>
      </p:ext>
    </p:extLst>
  </p:cSld>
  <p:clrMap bg1="lt1" tx1="dk1" bg2="lt2" tx2="dk2" accent1="accent1" accent2="accent2" accent3="accent3" accent4="accent4" accent5="accent5" accent6="accent6" hlink="hlink" folHlink="folHlink"/>
  <p:sldLayoutIdLst>
    <p:sldLayoutId id="2147483991" r:id="rId1"/>
    <p:sldLayoutId id="2147483992" r:id="rId2"/>
    <p:sldLayoutId id="2147483993" r:id="rId3"/>
    <p:sldLayoutId id="2147483994" r:id="rId4"/>
    <p:sldLayoutId id="2147483995" r:id="rId5"/>
    <p:sldLayoutId id="2147483996" r:id="rId6"/>
    <p:sldLayoutId id="2147483997"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slide" Target="slide76.xml"/><Relationship Id="rId4" Type="http://schemas.openxmlformats.org/officeDocument/2006/relationships/slide" Target="slide7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9.xml"/><Relationship Id="rId1" Type="http://schemas.openxmlformats.org/officeDocument/2006/relationships/slideLayout" Target="../slideLayouts/slideLayout5.xml"/><Relationship Id="rId5" Type="http://schemas.openxmlformats.org/officeDocument/2006/relationships/slide" Target="slide76.xml"/><Relationship Id="rId4" Type="http://schemas.openxmlformats.org/officeDocument/2006/relationships/slide" Target="slide78.xml"/></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2.xml"/><Relationship Id="rId1" Type="http://schemas.openxmlformats.org/officeDocument/2006/relationships/slideLayout" Target="../slideLayouts/slideLayout8.xml"/><Relationship Id="rId5" Type="http://schemas.openxmlformats.org/officeDocument/2006/relationships/slide" Target="slide76.xml"/><Relationship Id="rId4" Type="http://schemas.openxmlformats.org/officeDocument/2006/relationships/slide" Target="slide7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7.xml"/><Relationship Id="rId1" Type="http://schemas.openxmlformats.org/officeDocument/2006/relationships/slideLayout" Target="../slideLayouts/slideLayout5.xml"/><Relationship Id="rId5" Type="http://schemas.openxmlformats.org/officeDocument/2006/relationships/slide" Target="slide76.xml"/><Relationship Id="rId4" Type="http://schemas.openxmlformats.org/officeDocument/2006/relationships/slide" Target="slide80.xml"/></Relationships>
</file>

<file path=ppt/slides/_rels/slide4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8.xml"/><Relationship Id="rId1" Type="http://schemas.openxmlformats.org/officeDocument/2006/relationships/slideLayout" Target="../slideLayouts/slideLayout5.xml"/><Relationship Id="rId5" Type="http://schemas.openxmlformats.org/officeDocument/2006/relationships/slide" Target="slide76.xml"/><Relationship Id="rId4" Type="http://schemas.openxmlformats.org/officeDocument/2006/relationships/slide" Target="slide8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slide" Target="slide82.xml"/></Relationships>
</file>

<file path=ppt/slides/_rels/slide5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slide" Target="slide8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slide" Target="slide8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57.xml"/><Relationship Id="rId1" Type="http://schemas.openxmlformats.org/officeDocument/2006/relationships/slideLayout" Target="../slideLayouts/slideLayout10.xml"/><Relationship Id="rId5" Type="http://schemas.openxmlformats.org/officeDocument/2006/relationships/image" Target="../media/image28.jpg"/><Relationship Id="rId4" Type="http://schemas.openxmlformats.org/officeDocument/2006/relationships/image" Target="../media/image27.jp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slide" Target="slide7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64.xml"/><Relationship Id="rId1" Type="http://schemas.openxmlformats.org/officeDocument/2006/relationships/slideLayout" Target="../slideLayouts/slideLayout9.xml"/><Relationship Id="rId4" Type="http://schemas.openxmlformats.org/officeDocument/2006/relationships/image" Target="../media/image30.jp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slide" Target="slide7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slide" Target="slide84.xml"/><Relationship Id="rId4" Type="http://schemas.openxmlformats.org/officeDocument/2006/relationships/slide" Target="slide85.xml"/></Relationships>
</file>

<file path=ppt/slides/_rels/slide7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slide" Target="slide8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7.xml"/><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9.xml"/><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43.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48.xml"/><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49.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52.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53.xml"/><Relationship Id="rId1" Type="http://schemas.openxmlformats.org/officeDocument/2006/relationships/slideLayout" Target="../slideLayouts/slideLayout15.xml"/><Relationship Id="rId4" Type="http://schemas.openxmlformats.org/officeDocument/2006/relationships/slide" Target="slide40.xml"/></Relationships>
</file>

<file path=ppt/slides/_rels/slide84.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56.xml"/><Relationship Id="rId1" Type="http://schemas.openxmlformats.org/officeDocument/2006/relationships/slideLayout" Target="../slideLayouts/slideLayout15.xml"/><Relationship Id="rId4" Type="http://schemas.openxmlformats.org/officeDocument/2006/relationships/slide" Target="slide40.xml"/></Relationships>
</file>

<file path=ppt/slides/_rels/slide85.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71.xml"/><Relationship Id="rId1" Type="http://schemas.openxmlformats.org/officeDocument/2006/relationships/slideLayout" Target="../slideLayouts/slideLayout15.xml"/><Relationship Id="rId4" Type="http://schemas.openxmlformats.org/officeDocument/2006/relationships/slide" Target="slide40.xml"/></Relationships>
</file>

<file path=ppt/slides/_rels/slide86.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72.xml"/><Relationship Id="rId1" Type="http://schemas.openxmlformats.org/officeDocument/2006/relationships/slideLayout" Target="../slideLayouts/slideLayout15.xml"/><Relationship Id="rId4" Type="http://schemas.openxmlformats.org/officeDocument/2006/relationships/slide" Target="slide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1792" y="2420888"/>
            <a:ext cx="3035808" cy="1394084"/>
          </a:xfrm>
        </p:spPr>
        <p:txBody>
          <a:bodyPr>
            <a:normAutofit/>
          </a:bodyPr>
          <a:lstStyle/>
          <a:p>
            <a:r>
              <a:rPr lang="en-US" altLang="en-US" dirty="0"/>
              <a:t>Chapter 23</a:t>
            </a:r>
          </a:p>
        </p:txBody>
      </p:sp>
      <p:sp>
        <p:nvSpPr>
          <p:cNvPr id="3" name="Content Placeholder 2"/>
          <p:cNvSpPr>
            <a:spLocks noGrp="1"/>
          </p:cNvSpPr>
          <p:nvPr>
            <p:ph type="subTitle" idx="1"/>
          </p:nvPr>
        </p:nvSpPr>
        <p:spPr>
          <a:xfrm>
            <a:off x="621792" y="3861048"/>
            <a:ext cx="3035808" cy="804094"/>
          </a:xfrm>
        </p:spPr>
        <p:txBody>
          <a:bodyPr/>
          <a:lstStyle/>
          <a:p>
            <a:pPr lvl="0"/>
            <a:r>
              <a:rPr lang="en-IN" sz="2000" b="1" dirty="0"/>
              <a:t>Infectious Diseases Affecting the Genitourinary System</a:t>
            </a:r>
            <a:endParaRPr lang="en-US" sz="2000" b="1" dirty="0"/>
          </a:p>
        </p:txBody>
      </p:sp>
      <p:sp>
        <p:nvSpPr>
          <p:cNvPr id="7" name="Content Placeholder 6"/>
          <p:cNvSpPr>
            <a:spLocks noGrp="1"/>
          </p:cNvSpPr>
          <p:nvPr>
            <p:ph type="body" sz="quarter" idx="10"/>
          </p:nvPr>
        </p:nvSpPr>
        <p:spPr>
          <a:xfrm>
            <a:off x="621791" y="4941168"/>
            <a:ext cx="3043303" cy="569626"/>
          </a:xfrm>
        </p:spPr>
        <p:txBody>
          <a:bodyPr/>
          <a:lstStyle/>
          <a:p>
            <a:pPr>
              <a:spcBef>
                <a:spcPts val="300"/>
              </a:spcBef>
            </a:pPr>
            <a:r>
              <a:rPr lang="en-US" sz="1800" dirty="0"/>
              <a:t>Microbiology:</a:t>
            </a:r>
            <a:r>
              <a:rPr lang="en-US" sz="1600" b="0" dirty="0"/>
              <a:t> A Systems Approach</a:t>
            </a:r>
          </a:p>
          <a:p>
            <a:pPr>
              <a:spcBef>
                <a:spcPts val="600"/>
              </a:spcBef>
            </a:pPr>
            <a:r>
              <a:rPr lang="en-IN" dirty="0"/>
              <a:t>SIXTH EDITION</a:t>
            </a:r>
          </a:p>
        </p:txBody>
      </p:sp>
      <p:pic>
        <p:nvPicPr>
          <p:cNvPr id="24" name="Picture Placeholder 23">
            <a:extLst>
              <a:ext uri="{FF2B5EF4-FFF2-40B4-BE49-F238E27FC236}">
                <a16:creationId xmlns:a16="http://schemas.microsoft.com/office/drawing/2014/main" id="{20F8DCE4-2E06-4A46-8D2E-956328FBFE8C}"/>
              </a:ext>
              <a:ext uri="{C183D7F6-B498-43B3-948B-1728B52AA6E4}">
                <adec:decorative xmlns:adec="http://schemas.microsoft.com/office/drawing/2017/decorative" val="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83" b="83"/>
          <a:stretch>
            <a:fillRect/>
          </a:stretch>
        </p:blipFill>
        <p:spPr>
          <a:xfrm>
            <a:off x="4572000" y="1340768"/>
            <a:ext cx="4229100" cy="4976453"/>
          </a:xfrm>
        </p:spPr>
      </p:pic>
      <p:sp>
        <p:nvSpPr>
          <p:cNvPr id="9" name="Content Placeholder 9"/>
          <p:cNvSpPr>
            <a:spLocks noGrp="1"/>
          </p:cNvSpPr>
          <p:nvPr>
            <p:ph sz="quarter" idx="4294967295"/>
          </p:nvPr>
        </p:nvSpPr>
        <p:spPr>
          <a:xfrm>
            <a:off x="0" y="6627813"/>
            <a:ext cx="9144000" cy="211137"/>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pPr lvl="0">
              <a:defRPr/>
            </a:pPr>
            <a:r>
              <a:rPr lang="en-US" altLang="en-US" sz="800" dirty="0">
                <a:solidFill>
                  <a:prstClr val="black"/>
                </a:solidFill>
                <a:latin typeface="Verdana" pitchFamily="34" charset="0"/>
                <a:cs typeface="Arial" pitchFamily="34"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766358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a:t>Section 23.2:</a:t>
            </a:r>
            <a:br>
              <a:rPr lang="en-US" altLang="en-US" dirty="0"/>
            </a:br>
            <a:r>
              <a:rPr lang="en-US" altLang="en-US" dirty="0"/>
              <a:t>Normal Biota of the Genitourinary Tract</a:t>
            </a:r>
          </a:p>
        </p:txBody>
      </p:sp>
      <p:sp>
        <p:nvSpPr>
          <p:cNvPr id="5" name="Content Placeholder 2"/>
          <p:cNvSpPr>
            <a:spLocks noGrp="1"/>
          </p:cNvSpPr>
          <p:nvPr>
            <p:ph sz="quarter" idx="11"/>
          </p:nvPr>
        </p:nvSpPr>
        <p:spPr/>
        <p:txBody>
          <a:bodyPr/>
          <a:lstStyle/>
          <a:p>
            <a:pPr marL="0" indent="0" eaLnBrk="1" hangingPunct="1">
              <a:spcBef>
                <a:spcPts val="600"/>
              </a:spcBef>
              <a:buNone/>
            </a:pPr>
            <a:r>
              <a:rPr lang="en-US" altLang="en-US" u="sng" dirty="0"/>
              <a:t>Learning Outcomes</a:t>
            </a:r>
          </a:p>
          <a:p>
            <a:pPr eaLnBrk="1" hangingPunct="1">
              <a:spcBef>
                <a:spcPts val="600"/>
              </a:spcBef>
            </a:pPr>
            <a:r>
              <a:rPr lang="en-US" altLang="en-US" dirty="0"/>
              <a:t>List the types of normal biota presently known to occupy the genitourinary tracts of both genders.</a:t>
            </a:r>
          </a:p>
          <a:p>
            <a:pPr eaLnBrk="1" hangingPunct="1">
              <a:spcBef>
                <a:spcPts val="600"/>
              </a:spcBef>
            </a:pPr>
            <a:r>
              <a:rPr lang="en-US" altLang="en-US" dirty="0"/>
              <a:t>Summarize how the microbiome of the female reproductive tract changes over time.</a:t>
            </a:r>
          </a:p>
        </p:txBody>
      </p:sp>
    </p:spTree>
    <p:extLst>
      <p:ext uri="{BB962C8B-B14F-4D97-AF65-F5344CB8AC3E}">
        <p14:creationId xmlns:p14="http://schemas.microsoft.com/office/powerpoint/2010/main" val="3547286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t>Normal Biota of the Genitourinary Tract</a:t>
            </a:r>
          </a:p>
        </p:txBody>
      </p:sp>
      <p:sp>
        <p:nvSpPr>
          <p:cNvPr id="6" name="Content Placeholder 2"/>
          <p:cNvSpPr>
            <a:spLocks noGrp="1"/>
          </p:cNvSpPr>
          <p:nvPr>
            <p:ph sz="quarter" idx="11"/>
          </p:nvPr>
        </p:nvSpPr>
        <p:spPr/>
        <p:txBody>
          <a:bodyPr/>
          <a:lstStyle/>
          <a:p>
            <a:pPr marL="0" indent="0" eaLnBrk="1" hangingPunct="1">
              <a:lnSpc>
                <a:spcPct val="80000"/>
              </a:lnSpc>
              <a:spcBef>
                <a:spcPts val="600"/>
              </a:spcBef>
              <a:buNone/>
            </a:pPr>
            <a:r>
              <a:rPr lang="en-US" altLang="en-US" dirty="0"/>
              <a:t>Exact microbial composition varies among men and women</a:t>
            </a:r>
          </a:p>
          <a:p>
            <a:pPr marL="342900" indent="-342900">
              <a:lnSpc>
                <a:spcPct val="80000"/>
              </a:lnSpc>
              <a:spcBef>
                <a:spcPts val="600"/>
              </a:spcBef>
              <a:buFont typeface="Arial" panose="020B0604020202020204" pitchFamily="34" charset="0"/>
              <a:buChar char="•"/>
            </a:pPr>
            <a:r>
              <a:rPr lang="en-US" altLang="en-US" dirty="0"/>
              <a:t>Female urethra:</a:t>
            </a:r>
          </a:p>
          <a:p>
            <a:pPr marL="681038" lvl="1">
              <a:lnSpc>
                <a:spcPct val="80000"/>
              </a:lnSpc>
              <a:spcBef>
                <a:spcPts val="600"/>
              </a:spcBef>
            </a:pPr>
            <a:r>
              <a:rPr lang="en-US" altLang="en-US" dirty="0"/>
              <a:t>Short</a:t>
            </a:r>
            <a:r>
              <a:rPr lang="en-IN" altLang="en-US" dirty="0"/>
              <a:t> – </a:t>
            </a:r>
            <a:r>
              <a:rPr lang="en-US" altLang="en-US" dirty="0"/>
              <a:t>about 3.5 cm long</a:t>
            </a:r>
          </a:p>
          <a:p>
            <a:pPr marL="681038" lvl="1">
              <a:lnSpc>
                <a:spcPct val="80000"/>
              </a:lnSpc>
              <a:spcBef>
                <a:spcPts val="600"/>
              </a:spcBef>
            </a:pPr>
            <a:r>
              <a:rPr lang="en-US" altLang="en-US" dirty="0"/>
              <a:t>Can act as a pipeline for microbes from the anus</a:t>
            </a:r>
          </a:p>
          <a:p>
            <a:pPr marL="342900" indent="-342900">
              <a:lnSpc>
                <a:spcPct val="80000"/>
              </a:lnSpc>
              <a:spcBef>
                <a:spcPts val="600"/>
              </a:spcBef>
              <a:buFont typeface="Arial" panose="020B0604020202020204" pitchFamily="34" charset="0"/>
              <a:buChar char="•"/>
            </a:pPr>
            <a:r>
              <a:rPr lang="en-US" altLang="en-US" dirty="0"/>
              <a:t>Males:</a:t>
            </a:r>
          </a:p>
          <a:p>
            <a:pPr marL="681038" lvl="1">
              <a:lnSpc>
                <a:spcPct val="80000"/>
              </a:lnSpc>
              <a:spcBef>
                <a:spcPts val="600"/>
              </a:spcBef>
            </a:pPr>
            <a:r>
              <a:rPr lang="en-US" altLang="en-US" dirty="0"/>
              <a:t>Circumcision changes the composition of the known normal biota of the penis and perhaps in the urethra</a:t>
            </a:r>
          </a:p>
        </p:txBody>
      </p:sp>
    </p:spTree>
    <p:extLst>
      <p:ext uri="{BB962C8B-B14F-4D97-AF65-F5344CB8AC3E}">
        <p14:creationId xmlns:p14="http://schemas.microsoft.com/office/powerpoint/2010/main" val="131941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t>Normal Biota of the Male Genital Tract</a:t>
            </a:r>
          </a:p>
        </p:txBody>
      </p:sp>
      <p:sp>
        <p:nvSpPr>
          <p:cNvPr id="3" name="Content Placeholder 2"/>
          <p:cNvSpPr>
            <a:spLocks noGrp="1"/>
          </p:cNvSpPr>
          <p:nvPr>
            <p:ph sz="quarter" idx="11"/>
          </p:nvPr>
        </p:nvSpPr>
        <p:spPr/>
        <p:txBody>
          <a:bodyPr rtlCol="0">
            <a:normAutofit/>
          </a:bodyPr>
          <a:lstStyle/>
          <a:p>
            <a:pPr>
              <a:spcBef>
                <a:spcPts val="600"/>
              </a:spcBef>
              <a:spcAft>
                <a:spcPts val="600"/>
              </a:spcAft>
              <a:defRPr/>
            </a:pPr>
            <a:r>
              <a:rPr lang="en-US" dirty="0"/>
              <a:t>Many of the same residents as the external portions of the penis</a:t>
            </a:r>
          </a:p>
          <a:p>
            <a:pPr>
              <a:spcBef>
                <a:spcPts val="600"/>
              </a:spcBef>
              <a:spcAft>
                <a:spcPts val="600"/>
              </a:spcAft>
              <a:defRPr/>
            </a:pPr>
            <a:r>
              <a:rPr lang="en-US" i="1" dirty="0">
                <a:ea typeface="+mn-ea"/>
              </a:rPr>
              <a:t>Lactobacillus </a:t>
            </a:r>
            <a:r>
              <a:rPr lang="en-US" dirty="0">
                <a:ea typeface="+mn-ea"/>
              </a:rPr>
              <a:t>and </a:t>
            </a:r>
            <a:r>
              <a:rPr lang="en-US" i="1" dirty="0">
                <a:ea typeface="+mn-ea"/>
              </a:rPr>
              <a:t>Streptococcus</a:t>
            </a:r>
            <a:endParaRPr lang="en-US" dirty="0">
              <a:ea typeface="+mn-ea"/>
            </a:endParaRPr>
          </a:p>
          <a:p>
            <a:pPr>
              <a:spcBef>
                <a:spcPts val="600"/>
              </a:spcBef>
              <a:spcAft>
                <a:spcPts val="600"/>
              </a:spcAft>
              <a:defRPr/>
            </a:pPr>
            <a:r>
              <a:rPr lang="en-US" dirty="0">
                <a:ea typeface="+mn-ea"/>
              </a:rPr>
              <a:t>Microbiota shifts when sexual activity begins</a:t>
            </a:r>
          </a:p>
          <a:p>
            <a:pPr>
              <a:spcBef>
                <a:spcPts val="600"/>
              </a:spcBef>
              <a:spcAft>
                <a:spcPts val="600"/>
              </a:spcAft>
              <a:defRPr/>
            </a:pPr>
            <a:r>
              <a:rPr lang="en-US" dirty="0">
                <a:ea typeface="+mn-ea"/>
              </a:rPr>
              <a:t>Microbes associated with STIs can take up residence in the genital tract</a:t>
            </a:r>
          </a:p>
          <a:p>
            <a:pPr>
              <a:spcBef>
                <a:spcPts val="600"/>
              </a:spcBef>
              <a:spcAft>
                <a:spcPts val="600"/>
              </a:spcAft>
              <a:defRPr/>
            </a:pPr>
            <a:r>
              <a:rPr lang="en-US" dirty="0">
                <a:ea typeface="+mn-ea"/>
              </a:rPr>
              <a:t>Men engaging in vaginal, anal, or oral intercourse can harbor bacteria that produce vaginosis in females</a:t>
            </a:r>
          </a:p>
        </p:txBody>
      </p:sp>
    </p:spTree>
    <p:extLst>
      <p:ext uri="{BB962C8B-B14F-4D97-AF65-F5344CB8AC3E}">
        <p14:creationId xmlns:p14="http://schemas.microsoft.com/office/powerpoint/2010/main" val="2199279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t>Normal Biota of the Female Genital Tract</a:t>
            </a:r>
          </a:p>
        </p:txBody>
      </p:sp>
      <p:sp>
        <p:nvSpPr>
          <p:cNvPr id="3" name="Content Placeholder 2"/>
          <p:cNvSpPr>
            <a:spLocks noGrp="1"/>
          </p:cNvSpPr>
          <p:nvPr>
            <p:ph sz="quarter" idx="11"/>
          </p:nvPr>
        </p:nvSpPr>
        <p:spPr/>
        <p:txBody>
          <a:bodyPr rtlCol="0">
            <a:normAutofit/>
          </a:bodyPr>
          <a:lstStyle/>
          <a:p>
            <a:pPr marL="0" indent="0">
              <a:spcBef>
                <a:spcPts val="600"/>
              </a:spcBef>
              <a:spcAft>
                <a:spcPts val="600"/>
              </a:spcAft>
              <a:buNone/>
              <a:defRPr/>
            </a:pPr>
            <a:r>
              <a:rPr lang="en-US" dirty="0">
                <a:ea typeface="+mn-ea"/>
                <a:cs typeface="+mn-cs"/>
              </a:rPr>
              <a:t>Uterus and organs above were once thought to be sterile</a:t>
            </a:r>
          </a:p>
          <a:p>
            <a:pPr marL="0" indent="0">
              <a:spcBef>
                <a:spcPts val="600"/>
              </a:spcBef>
              <a:spcAft>
                <a:spcPts val="600"/>
              </a:spcAft>
              <a:buNone/>
              <a:defRPr/>
            </a:pPr>
            <a:r>
              <a:rPr lang="en-US" dirty="0">
                <a:ea typeface="+mn-ea"/>
                <a:cs typeface="+mn-cs"/>
              </a:rPr>
              <a:t>Vaginal canal colonized by a diverse array of microorganisms:</a:t>
            </a:r>
          </a:p>
          <a:p>
            <a:pPr marL="342900" indent="-342900">
              <a:spcBef>
                <a:spcPts val="600"/>
              </a:spcBef>
              <a:spcAft>
                <a:spcPts val="600"/>
              </a:spcAft>
              <a:buFont typeface="Arial" panose="020B0604020202020204" pitchFamily="34" charset="0"/>
              <a:buChar char="•"/>
              <a:defRPr/>
            </a:pPr>
            <a:r>
              <a:rPr lang="en-US" i="1" dirty="0">
                <a:ea typeface="+mn-ea"/>
              </a:rPr>
              <a:t>Lactobacillus</a:t>
            </a:r>
            <a:r>
              <a:rPr lang="en-US" dirty="0">
                <a:ea typeface="+mn-ea"/>
              </a:rPr>
              <a:t> lower the pH of the vagina</a:t>
            </a:r>
          </a:p>
          <a:p>
            <a:pPr marL="342900" indent="-342900">
              <a:spcBef>
                <a:spcPts val="600"/>
              </a:spcBef>
              <a:spcAft>
                <a:spcPts val="600"/>
              </a:spcAft>
              <a:buFont typeface="Arial" panose="020B0604020202020204" pitchFamily="34" charset="0"/>
              <a:buChar char="•"/>
              <a:defRPr/>
            </a:pPr>
            <a:r>
              <a:rPr lang="en-US" dirty="0">
                <a:ea typeface="+mn-ea"/>
              </a:rPr>
              <a:t>Microbial makeup can shift dramatically during the menstrual cycle and pregnancy</a:t>
            </a:r>
          </a:p>
          <a:p>
            <a:pPr marL="342900" indent="-342900">
              <a:spcBef>
                <a:spcPts val="600"/>
              </a:spcBef>
              <a:spcAft>
                <a:spcPts val="600"/>
              </a:spcAft>
              <a:buFont typeface="Arial" panose="020B0604020202020204" pitchFamily="34" charset="0"/>
              <a:buChar char="•"/>
              <a:defRPr/>
            </a:pPr>
            <a:r>
              <a:rPr lang="en-US" dirty="0">
                <a:ea typeface="+mn-ea"/>
              </a:rPr>
              <a:t>Biota of postmenopausal women remains stable over time</a:t>
            </a:r>
          </a:p>
          <a:p>
            <a:pPr marL="342900" indent="-342900">
              <a:spcBef>
                <a:spcPts val="600"/>
              </a:spcBef>
              <a:spcAft>
                <a:spcPts val="600"/>
              </a:spcAft>
              <a:buFont typeface="Arial" panose="020B0604020202020204" pitchFamily="34" charset="0"/>
              <a:buChar char="•"/>
              <a:defRPr/>
            </a:pPr>
            <a:r>
              <a:rPr lang="en-US" i="1" dirty="0">
                <a:ea typeface="+mn-ea"/>
              </a:rPr>
              <a:t>Candida albicans</a:t>
            </a:r>
            <a:r>
              <a:rPr lang="en-US" dirty="0">
                <a:ea typeface="+mn-ea"/>
              </a:rPr>
              <a:t> is present at low levels in the healthy female reproductive tract</a:t>
            </a:r>
            <a:endParaRPr lang="en-US" i="1" dirty="0">
              <a:ea typeface="+mn-ea"/>
            </a:endParaRPr>
          </a:p>
        </p:txBody>
      </p:sp>
    </p:spTree>
    <p:extLst>
      <p:ext uri="{BB962C8B-B14F-4D97-AF65-F5344CB8AC3E}">
        <p14:creationId xmlns:p14="http://schemas.microsoft.com/office/powerpoint/2010/main" val="3105217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t>Genitourinary Tract Defenses and Normal Biota</a:t>
            </a:r>
          </a:p>
        </p:txBody>
      </p:sp>
      <p:sp>
        <p:nvSpPr>
          <p:cNvPr id="4" name="Content Placeholder 3"/>
          <p:cNvSpPr>
            <a:spLocks noGrp="1"/>
          </p:cNvSpPr>
          <p:nvPr>
            <p:ph sz="quarter" idx="11"/>
          </p:nvPr>
        </p:nvSpPr>
        <p:spPr>
          <a:xfrm>
            <a:off x="251520" y="1276709"/>
            <a:ext cx="8712968" cy="4971691"/>
          </a:xfrm>
        </p:spPr>
        <p:txBody>
          <a:bodyPr/>
          <a:lstStyle/>
          <a:p>
            <a:endParaRPr lang="en-IN"/>
          </a:p>
        </p:txBody>
      </p:sp>
      <p:graphicFrame>
        <p:nvGraphicFramePr>
          <p:cNvPr id="3" name="Table 2"/>
          <p:cNvGraphicFramePr>
            <a:graphicFrameLocks noGrp="1"/>
          </p:cNvGraphicFramePr>
          <p:nvPr>
            <p:extLst>
              <p:ext uri="{D42A27DB-BD31-4B8C-83A1-F6EECF244321}">
                <p14:modId xmlns:p14="http://schemas.microsoft.com/office/powerpoint/2010/main" val="2866010159"/>
              </p:ext>
            </p:extLst>
          </p:nvPr>
        </p:nvGraphicFramePr>
        <p:xfrm>
          <a:off x="152400" y="1231900"/>
          <a:ext cx="8839200" cy="5080000"/>
        </p:xfrm>
        <a:graphic>
          <a:graphicData uri="http://schemas.openxmlformats.org/drawingml/2006/table">
            <a:tbl>
              <a:tblPr firstRow="1" bandRow="1">
                <a:tableStyleId>{073A0DAA-6AF3-43AB-8588-CEC1D06C72B9}</a:tableStyleId>
              </a:tblPr>
              <a:tblGrid>
                <a:gridCol w="2331368">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gridCol w="3339480">
                  <a:extLst>
                    <a:ext uri="{9D8B030D-6E8A-4147-A177-3AD203B41FA5}">
                      <a16:colId xmlns:a16="http://schemas.microsoft.com/office/drawing/2014/main" val="20002"/>
                    </a:ext>
                  </a:extLst>
                </a:gridCol>
              </a:tblGrid>
              <a:tr h="370840">
                <a:tc>
                  <a:txBody>
                    <a:bodyPr/>
                    <a:lstStyle/>
                    <a:p>
                      <a:pPr>
                        <a:lnSpc>
                          <a:spcPts val="1800"/>
                        </a:lnSpc>
                      </a:pPr>
                      <a:endParaRPr lang="en-US" sz="1600" dirty="0"/>
                    </a:p>
                  </a:txBody>
                  <a:tcPr/>
                </a:tc>
                <a:tc>
                  <a:txBody>
                    <a:bodyPr/>
                    <a:lstStyle/>
                    <a:p>
                      <a:pPr>
                        <a:lnSpc>
                          <a:spcPts val="1800"/>
                        </a:lnSpc>
                      </a:pPr>
                      <a:r>
                        <a:rPr lang="en-US" sz="1600" dirty="0"/>
                        <a:t>Defenses</a:t>
                      </a:r>
                    </a:p>
                  </a:txBody>
                  <a:tcPr/>
                </a:tc>
                <a:tc>
                  <a:txBody>
                    <a:bodyPr/>
                    <a:lstStyle/>
                    <a:p>
                      <a:pPr>
                        <a:lnSpc>
                          <a:spcPts val="1800"/>
                        </a:lnSpc>
                      </a:pPr>
                      <a:r>
                        <a:rPr lang="en-US" sz="1600" dirty="0"/>
                        <a:t>Normal Biota</a:t>
                      </a:r>
                    </a:p>
                  </a:txBody>
                  <a:tcPr/>
                </a:tc>
                <a:extLst>
                  <a:ext uri="{0D108BD9-81ED-4DB2-BD59-A6C34878D82A}">
                    <a16:rowId xmlns:a16="http://schemas.microsoft.com/office/drawing/2014/main" val="10000"/>
                  </a:ext>
                </a:extLst>
              </a:tr>
              <a:tr h="370840">
                <a:tc>
                  <a:txBody>
                    <a:bodyPr/>
                    <a:lstStyle/>
                    <a:p>
                      <a:pPr>
                        <a:lnSpc>
                          <a:spcPts val="1800"/>
                        </a:lnSpc>
                      </a:pPr>
                      <a:r>
                        <a:rPr lang="en-US" sz="1600" b="1" i="0" u="none" strike="noStrike" kern="1200" baseline="0" dirty="0">
                          <a:solidFill>
                            <a:schemeClr val="dk1"/>
                          </a:solidFill>
                          <a:latin typeface="+mn-lt"/>
                          <a:ea typeface="+mn-ea"/>
                          <a:cs typeface="+mn-cs"/>
                        </a:rPr>
                        <a:t>Urinary Tract (Both Genders)</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0" u="none" strike="noStrike" kern="1200" baseline="0" dirty="0">
                          <a:solidFill>
                            <a:schemeClr val="dk1"/>
                          </a:solidFill>
                          <a:latin typeface="+mn-lt"/>
                          <a:ea typeface="+mn-ea"/>
                          <a:cs typeface="+mn-cs"/>
                        </a:rPr>
                        <a:t>Flushing action of urine; specific attachment sites not recognized by most nonnormal biota; shedding of urinary tract epithelial cells, secretory IgA, lysozyme, and lactoferrin in urine</a:t>
                      </a:r>
                    </a:p>
                  </a:txBody>
                  <a:tcPr/>
                </a:tc>
                <a:tc>
                  <a:txBody>
                    <a:bodyPr/>
                    <a:lstStyle/>
                    <a:p>
                      <a:pPr>
                        <a:lnSpc>
                          <a:spcPts val="1800"/>
                        </a:lnSpc>
                      </a:pPr>
                      <a:r>
                        <a:rPr lang="en-US" sz="1600" b="0" i="0" u="none" strike="noStrike" kern="1200" baseline="0" dirty="0">
                          <a:solidFill>
                            <a:schemeClr val="dk1"/>
                          </a:solidFill>
                          <a:latin typeface="+mn-lt"/>
                          <a:ea typeface="+mn-ea"/>
                          <a:cs typeface="+mn-cs"/>
                        </a:rPr>
                        <a:t>Nonhemolytic </a:t>
                      </a:r>
                      <a:r>
                        <a:rPr lang="en-US" sz="1600" b="0" i="1" u="none" strike="noStrike" kern="1200" baseline="0" dirty="0">
                          <a:solidFill>
                            <a:schemeClr val="dk1"/>
                          </a:solidFill>
                          <a:latin typeface="+mn-lt"/>
                          <a:ea typeface="+mn-ea"/>
                          <a:cs typeface="+mn-cs"/>
                        </a:rPr>
                        <a:t>Streptococcus, Staphylococcus, Corynebacterium, Lactobacillus, Prevotella, Veillonella, Gardnerella</a:t>
                      </a:r>
                      <a:endParaRPr lang="en-US" sz="16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10001"/>
                  </a:ext>
                </a:extLst>
              </a:tr>
              <a:tr h="370840">
                <a:tc>
                  <a:txBody>
                    <a:bodyPr/>
                    <a:lstStyle/>
                    <a:p>
                      <a:pPr>
                        <a:lnSpc>
                          <a:spcPts val="1800"/>
                        </a:lnSpc>
                      </a:pPr>
                      <a:r>
                        <a:rPr lang="en-US" sz="1600" b="1" i="0" u="none" strike="noStrike" kern="1200" baseline="0" dirty="0">
                          <a:solidFill>
                            <a:schemeClr val="dk1"/>
                          </a:solidFill>
                          <a:latin typeface="+mn-lt"/>
                          <a:ea typeface="+mn-ea"/>
                          <a:cs typeface="+mn-cs"/>
                        </a:rPr>
                        <a:t>Female Genital Tract (Childhood and Postmenopausal)</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0" u="none" strike="noStrike" kern="1200" baseline="0" dirty="0">
                          <a:solidFill>
                            <a:schemeClr val="dk1"/>
                          </a:solidFill>
                          <a:latin typeface="+mn-lt"/>
                          <a:ea typeface="+mn-ea"/>
                          <a:cs typeface="+mn-cs"/>
                        </a:rPr>
                        <a:t>Mucus secretions, secretory IgA</a:t>
                      </a:r>
                    </a:p>
                  </a:txBody>
                  <a:tcPr/>
                </a:tc>
                <a:tc>
                  <a:txBody>
                    <a:bodyPr/>
                    <a:lstStyle/>
                    <a:p>
                      <a:pPr>
                        <a:lnSpc>
                          <a:spcPts val="1800"/>
                        </a:lnSpc>
                      </a:pPr>
                      <a:r>
                        <a:rPr lang="en-US" sz="1600" b="0" i="0" u="none" strike="noStrike" kern="1200" baseline="0" dirty="0">
                          <a:solidFill>
                            <a:schemeClr val="dk1"/>
                          </a:solidFill>
                          <a:latin typeface="+mn-lt"/>
                          <a:ea typeface="+mn-ea"/>
                          <a:cs typeface="+mn-cs"/>
                        </a:rPr>
                        <a:t>Same as for urinary tract</a:t>
                      </a:r>
                    </a:p>
                  </a:txBody>
                  <a:tcPr/>
                </a:tc>
                <a:extLst>
                  <a:ext uri="{0D108BD9-81ED-4DB2-BD59-A6C34878D82A}">
                    <a16:rowId xmlns:a16="http://schemas.microsoft.com/office/drawing/2014/main" val="10002"/>
                  </a:ext>
                </a:extLst>
              </a:tr>
              <a:tr h="370840">
                <a:tc>
                  <a:txBody>
                    <a:bodyPr/>
                    <a:lstStyle/>
                    <a:p>
                      <a:pPr>
                        <a:lnSpc>
                          <a:spcPts val="1800"/>
                        </a:lnSpc>
                      </a:pPr>
                      <a:r>
                        <a:rPr lang="en-US" sz="1600" b="1" i="0" u="none" strike="noStrike" kern="1200" baseline="0" dirty="0">
                          <a:solidFill>
                            <a:schemeClr val="dk1"/>
                          </a:solidFill>
                          <a:latin typeface="+mn-lt"/>
                          <a:ea typeface="+mn-ea"/>
                          <a:cs typeface="+mn-cs"/>
                        </a:rPr>
                        <a:t>Female Genital Tract (Childbearing Years)</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0" u="none" strike="noStrike" kern="1200" baseline="0" dirty="0">
                          <a:solidFill>
                            <a:schemeClr val="dk1"/>
                          </a:solidFill>
                          <a:latin typeface="+mn-lt"/>
                          <a:ea typeface="+mn-ea"/>
                          <a:cs typeface="+mn-cs"/>
                        </a:rPr>
                        <a:t>Acidic pH, mucus secretions, secretory IgA</a:t>
                      </a:r>
                    </a:p>
                  </a:txBody>
                  <a:tcPr/>
                </a:tc>
                <a:tc>
                  <a:txBody>
                    <a:bodyPr/>
                    <a:lstStyle/>
                    <a:p>
                      <a:pPr>
                        <a:lnSpc>
                          <a:spcPts val="1800"/>
                        </a:lnSpc>
                      </a:pPr>
                      <a:r>
                        <a:rPr lang="en-US" sz="1600" b="0" i="0" u="none" strike="noStrike" kern="1200" baseline="0" dirty="0">
                          <a:solidFill>
                            <a:schemeClr val="dk1"/>
                          </a:solidFill>
                          <a:latin typeface="+mn-lt"/>
                          <a:ea typeface="+mn-ea"/>
                          <a:cs typeface="+mn-cs"/>
                        </a:rPr>
                        <a:t>Variable, but often </a:t>
                      </a:r>
                      <a:r>
                        <a:rPr lang="en-US" sz="1600" b="0" i="1" u="none" strike="noStrike" kern="1200" baseline="0" dirty="0">
                          <a:solidFill>
                            <a:schemeClr val="dk1"/>
                          </a:solidFill>
                          <a:latin typeface="+mn-lt"/>
                          <a:ea typeface="+mn-ea"/>
                          <a:cs typeface="+mn-cs"/>
                        </a:rPr>
                        <a:t>Lactobacillus </a:t>
                      </a:r>
                      <a:r>
                        <a:rPr lang="en-US" sz="1600" b="0" i="0" u="none" strike="noStrike" kern="1200" baseline="0" dirty="0">
                          <a:solidFill>
                            <a:schemeClr val="dk1"/>
                          </a:solidFill>
                          <a:latin typeface="+mn-lt"/>
                          <a:ea typeface="+mn-ea"/>
                          <a:cs typeface="+mn-cs"/>
                        </a:rPr>
                        <a:t>predominates; also </a:t>
                      </a:r>
                      <a:r>
                        <a:rPr lang="en-US" sz="1600" b="0" i="1" u="none" strike="noStrike" kern="1200" baseline="0" dirty="0">
                          <a:solidFill>
                            <a:schemeClr val="dk1"/>
                          </a:solidFill>
                          <a:latin typeface="+mn-lt"/>
                          <a:ea typeface="+mn-ea"/>
                          <a:cs typeface="+mn-cs"/>
                        </a:rPr>
                        <a:t>Prevotella, Sneathia, Streptococcus, </a:t>
                      </a:r>
                      <a:r>
                        <a:rPr lang="en-US" sz="1600" b="0" i="0" u="none" strike="noStrike" kern="1200" baseline="0" dirty="0">
                          <a:solidFill>
                            <a:schemeClr val="dk1"/>
                          </a:solidFill>
                          <a:latin typeface="+mn-lt"/>
                          <a:ea typeface="+mn-ea"/>
                          <a:cs typeface="+mn-cs"/>
                        </a:rPr>
                        <a:t>and </a:t>
                      </a:r>
                      <a:r>
                        <a:rPr lang="en-US" sz="1600" b="0" i="1" u="none" strike="noStrike" kern="1200" baseline="0" dirty="0">
                          <a:solidFill>
                            <a:schemeClr val="dk1"/>
                          </a:solidFill>
                          <a:latin typeface="+mn-lt"/>
                          <a:ea typeface="+mn-ea"/>
                          <a:cs typeface="+mn-cs"/>
                        </a:rPr>
                        <a:t>Candida albicans</a:t>
                      </a:r>
                      <a:endParaRPr lang="en-US" sz="16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10003"/>
                  </a:ext>
                </a:extLst>
              </a:tr>
              <a:tr h="370840">
                <a:tc>
                  <a:txBody>
                    <a:bodyPr/>
                    <a:lstStyle/>
                    <a:p>
                      <a:pPr>
                        <a:lnSpc>
                          <a:spcPts val="1800"/>
                        </a:lnSpc>
                      </a:pPr>
                      <a:r>
                        <a:rPr lang="en-US" sz="1600" b="1" i="0" u="none" strike="noStrike" kern="1200" baseline="0" dirty="0">
                          <a:solidFill>
                            <a:schemeClr val="dk1"/>
                          </a:solidFill>
                          <a:latin typeface="+mn-lt"/>
                          <a:ea typeface="+mn-ea"/>
                          <a:cs typeface="+mn-cs"/>
                        </a:rPr>
                        <a:t>Male Genital Tract</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0" u="none" strike="noStrike" kern="1200" baseline="0" dirty="0">
                          <a:solidFill>
                            <a:schemeClr val="dk1"/>
                          </a:solidFill>
                          <a:latin typeface="+mn-lt"/>
                          <a:ea typeface="+mn-ea"/>
                          <a:cs typeface="+mn-cs"/>
                        </a:rPr>
                        <a:t>Same as for urinary tract</a:t>
                      </a:r>
                    </a:p>
                  </a:txBody>
                  <a:tcPr/>
                </a:tc>
                <a:tc>
                  <a:txBody>
                    <a:bodyPr/>
                    <a:lstStyle/>
                    <a:p>
                      <a:pPr>
                        <a:lnSpc>
                          <a:spcPts val="1800"/>
                        </a:lnSpc>
                      </a:pPr>
                      <a:r>
                        <a:rPr lang="en-US" sz="1600" b="0" i="0" u="none" strike="noStrike" kern="1200" baseline="0" dirty="0">
                          <a:solidFill>
                            <a:schemeClr val="dk1"/>
                          </a:solidFill>
                          <a:latin typeface="+mn-lt"/>
                          <a:ea typeface="+mn-ea"/>
                          <a:cs typeface="+mn-cs"/>
                        </a:rPr>
                        <a:t>Urethra: same as for urinary tract; outer surface of penis: </a:t>
                      </a:r>
                      <a:r>
                        <a:rPr lang="en-US" sz="1600" b="0" i="1" u="none" strike="noStrike" kern="1200" baseline="0" dirty="0">
                          <a:solidFill>
                            <a:schemeClr val="dk1"/>
                          </a:solidFill>
                          <a:latin typeface="+mn-lt"/>
                          <a:ea typeface="+mn-ea"/>
                          <a:cs typeface="+mn-cs"/>
                        </a:rPr>
                        <a:t>Pseudomonas </a:t>
                      </a:r>
                      <a:r>
                        <a:rPr lang="en-US" sz="1600" b="0" i="0" u="none" strike="noStrike" kern="1200" baseline="0" dirty="0">
                          <a:solidFill>
                            <a:schemeClr val="dk1"/>
                          </a:solidFill>
                          <a:latin typeface="+mn-lt"/>
                          <a:ea typeface="+mn-ea"/>
                          <a:cs typeface="+mn-cs"/>
                        </a:rPr>
                        <a:t>and </a:t>
                      </a:r>
                      <a:r>
                        <a:rPr lang="en-US" sz="1600" b="0" i="1" u="none" strike="noStrike" kern="1200" baseline="0" dirty="0">
                          <a:solidFill>
                            <a:schemeClr val="dk1"/>
                          </a:solidFill>
                          <a:latin typeface="+mn-lt"/>
                          <a:ea typeface="+mn-ea"/>
                          <a:cs typeface="+mn-cs"/>
                        </a:rPr>
                        <a:t>Staphylococcus; </a:t>
                      </a:r>
                      <a:r>
                        <a:rPr lang="en-US" sz="1600" b="0" i="0" u="none" strike="noStrike" kern="1200" baseline="0" dirty="0">
                          <a:solidFill>
                            <a:schemeClr val="dk1"/>
                          </a:solidFill>
                          <a:latin typeface="+mn-lt"/>
                          <a:ea typeface="+mn-ea"/>
                          <a:cs typeface="+mn-cs"/>
                        </a:rPr>
                        <a:t>sulcus of uncircumcised penis: anaerobic gram-negatives</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59110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Concept Check – Section 23.2</a:t>
            </a:r>
          </a:p>
        </p:txBody>
      </p:sp>
      <p:sp>
        <p:nvSpPr>
          <p:cNvPr id="2051" name="Content Placeholder 2"/>
          <p:cNvSpPr>
            <a:spLocks noGrp="1"/>
          </p:cNvSpPr>
          <p:nvPr>
            <p:ph sz="quarter" idx="11"/>
          </p:nvPr>
        </p:nvSpPr>
        <p:spPr/>
        <p:txBody>
          <a:bodyPr rtlCol="0">
            <a:normAutofit/>
          </a:bodyPr>
          <a:lstStyle/>
          <a:p>
            <a:pPr>
              <a:spcBef>
                <a:spcPts val="600"/>
              </a:spcBef>
              <a:spcAft>
                <a:spcPts val="600"/>
              </a:spcAft>
              <a:defRPr/>
            </a:pPr>
            <a:r>
              <a:rPr lang="en-US" dirty="0">
                <a:ea typeface="+mn-ea"/>
                <a:cs typeface="+mn-cs"/>
              </a:rPr>
              <a:t>True/False: The kidney, ureters, bladder, and upper urethra are sterile.</a:t>
            </a:r>
          </a:p>
          <a:p>
            <a:pPr>
              <a:spcBef>
                <a:spcPts val="600"/>
              </a:spcBef>
              <a:spcAft>
                <a:spcPts val="600"/>
              </a:spcAft>
              <a:defRPr/>
            </a:pPr>
            <a:r>
              <a:rPr lang="en-US" dirty="0">
                <a:ea typeface="+mn-ea"/>
                <a:cs typeface="+mn-cs"/>
              </a:rPr>
              <a:t>True/False: The uterus, fallopian tubes, and ovaries are sterile.</a:t>
            </a:r>
          </a:p>
          <a:p>
            <a:pPr>
              <a:spcBef>
                <a:spcPts val="600"/>
              </a:spcBef>
              <a:spcAft>
                <a:spcPts val="600"/>
              </a:spcAft>
              <a:defRPr/>
            </a:pPr>
            <a:r>
              <a:rPr lang="en-US" dirty="0">
                <a:ea typeface="+mn-ea"/>
                <a:cs typeface="+mn-cs"/>
              </a:rPr>
              <a:t>True/False: The normal biota of the male reproductive tract remains stable over time.</a:t>
            </a:r>
          </a:p>
          <a:p>
            <a:pPr>
              <a:spcBef>
                <a:spcPts val="600"/>
              </a:spcBef>
              <a:spcAft>
                <a:spcPts val="600"/>
              </a:spcAft>
              <a:defRPr/>
            </a:pPr>
            <a:r>
              <a:rPr lang="en-US" dirty="0">
                <a:ea typeface="+mn-ea"/>
                <a:cs typeface="+mn-cs"/>
              </a:rPr>
              <a:t>True/False: The normal of biota of the vagina shifts during the menstrual cycle and pregnancy.</a:t>
            </a:r>
          </a:p>
        </p:txBody>
      </p:sp>
    </p:spTree>
    <p:extLst>
      <p:ext uri="{BB962C8B-B14F-4D97-AF65-F5344CB8AC3E}">
        <p14:creationId xmlns:p14="http://schemas.microsoft.com/office/powerpoint/2010/main" val="2153453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Section 23.3:</a:t>
            </a:r>
            <a:br>
              <a:rPr lang="en-US" altLang="en-US" dirty="0"/>
            </a:br>
            <a:r>
              <a:rPr lang="en-US" altLang="en-US" dirty="0"/>
              <a:t>Urinary Tract Diseases Caused by Microorganisms</a:t>
            </a:r>
          </a:p>
        </p:txBody>
      </p:sp>
      <p:sp>
        <p:nvSpPr>
          <p:cNvPr id="5" name="Content Placeholder 2"/>
          <p:cNvSpPr>
            <a:spLocks noGrp="1"/>
          </p:cNvSpPr>
          <p:nvPr>
            <p:ph sz="quarter" idx="11"/>
          </p:nvPr>
        </p:nvSpPr>
        <p:spPr/>
        <p:txBody>
          <a:bodyPr/>
          <a:lstStyle/>
          <a:p>
            <a:pPr marL="0" indent="0" eaLnBrk="1" hangingPunct="1">
              <a:spcBef>
                <a:spcPts val="600"/>
              </a:spcBef>
              <a:buNone/>
            </a:pPr>
            <a:r>
              <a:rPr lang="en-US" altLang="en-US" u="sng" dirty="0"/>
              <a:t>Learning Outcomes</a:t>
            </a:r>
          </a:p>
          <a:p>
            <a:pPr eaLnBrk="1" hangingPunct="1">
              <a:spcBef>
                <a:spcPts val="600"/>
              </a:spcBef>
            </a:pPr>
            <a:r>
              <a:rPr lang="en-US" altLang="en-US" dirty="0"/>
              <a:t>List the possible causative agents for each type of urinary tract infection: cystitis/pyelonephritis, leptospirosis, and schistosomiasis.</a:t>
            </a:r>
          </a:p>
          <a:p>
            <a:pPr eaLnBrk="1" hangingPunct="1">
              <a:spcBef>
                <a:spcPts val="600"/>
              </a:spcBef>
            </a:pPr>
            <a:r>
              <a:rPr lang="en-US" altLang="en-US" dirty="0"/>
              <a:t>Discuss the epidemiology of the three types of urinary tract infection.</a:t>
            </a:r>
          </a:p>
        </p:txBody>
      </p:sp>
    </p:spTree>
    <p:extLst>
      <p:ext uri="{BB962C8B-B14F-4D97-AF65-F5344CB8AC3E}">
        <p14:creationId xmlns:p14="http://schemas.microsoft.com/office/powerpoint/2010/main" val="602130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Urinary Tract Infections</a:t>
            </a:r>
          </a:p>
        </p:txBody>
      </p:sp>
      <p:sp>
        <p:nvSpPr>
          <p:cNvPr id="3" name="Content Placeholder 2"/>
          <p:cNvSpPr>
            <a:spLocks noGrp="1"/>
          </p:cNvSpPr>
          <p:nvPr>
            <p:ph sz="quarter" idx="11"/>
          </p:nvPr>
        </p:nvSpPr>
        <p:spPr/>
        <p:txBody>
          <a:bodyPr rtlCol="0">
            <a:noAutofit/>
          </a:bodyPr>
          <a:lstStyle/>
          <a:p>
            <a:pPr marL="0" indent="0">
              <a:lnSpc>
                <a:spcPct val="90000"/>
              </a:lnSpc>
              <a:spcBef>
                <a:spcPts val="600"/>
              </a:spcBef>
              <a:spcAft>
                <a:spcPts val="600"/>
              </a:spcAft>
              <a:buNone/>
              <a:defRPr/>
            </a:pPr>
            <a:r>
              <a:rPr lang="en-US" sz="2200" b="1" dirty="0">
                <a:ea typeface="+mn-ea"/>
                <a:cs typeface="+mn-cs"/>
              </a:rPr>
              <a:t>Cystitis:</a:t>
            </a:r>
          </a:p>
          <a:p>
            <a:pPr marL="342900" indent="-342900">
              <a:lnSpc>
                <a:spcPct val="90000"/>
              </a:lnSpc>
              <a:spcBef>
                <a:spcPts val="600"/>
              </a:spcBef>
              <a:spcAft>
                <a:spcPts val="600"/>
              </a:spcAft>
              <a:buFont typeface="Arial" panose="020B0604020202020204" pitchFamily="34" charset="0"/>
              <a:buChar char="•"/>
              <a:defRPr/>
            </a:pPr>
            <a:r>
              <a:rPr lang="en-US" sz="2200" dirty="0">
                <a:ea typeface="+mn-ea"/>
              </a:rPr>
              <a:t>Infection of the bladder</a:t>
            </a:r>
          </a:p>
          <a:p>
            <a:pPr marL="342900" indent="-342900">
              <a:lnSpc>
                <a:spcPct val="90000"/>
              </a:lnSpc>
              <a:spcBef>
                <a:spcPts val="600"/>
              </a:spcBef>
              <a:spcAft>
                <a:spcPts val="600"/>
              </a:spcAft>
              <a:buFont typeface="Arial" panose="020B0604020202020204" pitchFamily="34" charset="0"/>
              <a:buChar char="•"/>
              <a:defRPr/>
            </a:pPr>
            <a:r>
              <a:rPr lang="en-US" sz="2200" dirty="0">
                <a:ea typeface="+mn-ea"/>
              </a:rPr>
              <a:t>Signs and symptoms:</a:t>
            </a:r>
          </a:p>
          <a:p>
            <a:pPr marL="681038" lvl="1">
              <a:lnSpc>
                <a:spcPct val="90000"/>
              </a:lnSpc>
              <a:spcBef>
                <a:spcPts val="600"/>
              </a:spcBef>
              <a:spcAft>
                <a:spcPts val="600"/>
              </a:spcAft>
              <a:defRPr/>
            </a:pPr>
            <a:r>
              <a:rPr lang="en-US" sz="2200" dirty="0">
                <a:ea typeface="+mn-ea"/>
              </a:rPr>
              <a:t>Pain in the pubic area, frequent urges to urinate, pain during urination</a:t>
            </a:r>
          </a:p>
          <a:p>
            <a:pPr marL="681038" lvl="1">
              <a:lnSpc>
                <a:spcPct val="90000"/>
              </a:lnSpc>
              <a:spcBef>
                <a:spcPts val="600"/>
              </a:spcBef>
              <a:spcAft>
                <a:spcPts val="600"/>
              </a:spcAft>
              <a:defRPr/>
            </a:pPr>
            <a:r>
              <a:rPr lang="en-US" sz="2200" dirty="0">
                <a:ea typeface="+mn-ea"/>
              </a:rPr>
              <a:t>Cloudy urine or blood in the urine</a:t>
            </a:r>
            <a:endParaRPr lang="en-US" sz="2200" dirty="0"/>
          </a:p>
          <a:p>
            <a:pPr marL="0" lvl="0" indent="0">
              <a:lnSpc>
                <a:spcPct val="90000"/>
              </a:lnSpc>
              <a:spcBef>
                <a:spcPts val="600"/>
              </a:spcBef>
              <a:spcAft>
                <a:spcPts val="600"/>
              </a:spcAft>
              <a:buNone/>
              <a:defRPr/>
            </a:pPr>
            <a:r>
              <a:rPr lang="en-US" sz="2200" b="1" dirty="0">
                <a:solidFill>
                  <a:prstClr val="black"/>
                </a:solidFill>
              </a:rPr>
              <a:t>Pyelonephritis:</a:t>
            </a:r>
          </a:p>
          <a:p>
            <a:pPr marL="342900" lvl="0" indent="-342900">
              <a:lnSpc>
                <a:spcPct val="90000"/>
              </a:lnSpc>
              <a:spcBef>
                <a:spcPts val="600"/>
              </a:spcBef>
              <a:spcAft>
                <a:spcPts val="600"/>
              </a:spcAft>
              <a:buFont typeface="Arial" panose="020B0604020202020204" pitchFamily="34" charset="0"/>
              <a:buChar char="•"/>
              <a:defRPr/>
            </a:pPr>
            <a:r>
              <a:rPr lang="en-US" sz="2200" dirty="0">
                <a:solidFill>
                  <a:prstClr val="black"/>
                </a:solidFill>
              </a:rPr>
              <a:t>Infection of the kidneys</a:t>
            </a:r>
          </a:p>
          <a:p>
            <a:pPr marL="342900" lvl="0" indent="-342900">
              <a:lnSpc>
                <a:spcPct val="90000"/>
              </a:lnSpc>
              <a:spcBef>
                <a:spcPts val="600"/>
              </a:spcBef>
              <a:spcAft>
                <a:spcPts val="600"/>
              </a:spcAft>
              <a:buFont typeface="Arial" panose="020B0604020202020204" pitchFamily="34" charset="0"/>
              <a:buChar char="•"/>
              <a:defRPr/>
            </a:pPr>
            <a:r>
              <a:rPr lang="en-US" sz="2200" dirty="0">
                <a:solidFill>
                  <a:prstClr val="black"/>
                </a:solidFill>
              </a:rPr>
              <a:t>Symptoms of cystitis accompanied by back pain and high fever</a:t>
            </a:r>
          </a:p>
          <a:p>
            <a:pPr marL="342900" lvl="0" indent="-342900">
              <a:lnSpc>
                <a:spcPct val="90000"/>
              </a:lnSpc>
              <a:spcBef>
                <a:spcPts val="600"/>
              </a:spcBef>
              <a:spcAft>
                <a:spcPts val="600"/>
              </a:spcAft>
              <a:buFont typeface="Arial" panose="020B0604020202020204" pitchFamily="34" charset="0"/>
              <a:buChar char="•"/>
              <a:defRPr/>
            </a:pPr>
            <a:r>
              <a:rPr lang="en-US" sz="2200" dirty="0">
                <a:solidFill>
                  <a:prstClr val="black"/>
                </a:solidFill>
              </a:rPr>
              <a:t>Can result in permanent damage to the kidneys</a:t>
            </a:r>
          </a:p>
          <a:p>
            <a:pPr marL="0" lvl="0" indent="0">
              <a:lnSpc>
                <a:spcPct val="90000"/>
              </a:lnSpc>
              <a:spcBef>
                <a:spcPts val="600"/>
              </a:spcBef>
              <a:spcAft>
                <a:spcPts val="600"/>
              </a:spcAft>
              <a:buNone/>
              <a:defRPr/>
            </a:pPr>
            <a:r>
              <a:rPr lang="en-US" sz="2200" b="1" dirty="0">
                <a:solidFill>
                  <a:prstClr val="black"/>
                </a:solidFill>
              </a:rPr>
              <a:t>Urethritis:</a:t>
            </a:r>
          </a:p>
          <a:p>
            <a:pPr marL="342900" lvl="0" indent="-342900">
              <a:lnSpc>
                <a:spcPct val="90000"/>
              </a:lnSpc>
              <a:spcBef>
                <a:spcPts val="600"/>
              </a:spcBef>
              <a:spcAft>
                <a:spcPts val="600"/>
              </a:spcAft>
              <a:buFont typeface="Arial" panose="020B0604020202020204" pitchFamily="34" charset="0"/>
              <a:buChar char="•"/>
              <a:defRPr/>
            </a:pPr>
            <a:r>
              <a:rPr lang="en-US" sz="2200" dirty="0">
                <a:solidFill>
                  <a:prstClr val="black"/>
                </a:solidFill>
              </a:rPr>
              <a:t>Infection of the urethra</a:t>
            </a:r>
          </a:p>
        </p:txBody>
      </p:sp>
    </p:spTree>
    <p:extLst>
      <p:ext uri="{BB962C8B-B14F-4D97-AF65-F5344CB8AC3E}">
        <p14:creationId xmlns:p14="http://schemas.microsoft.com/office/powerpoint/2010/main" val="7592760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Causative Agent of Urinary Tract Infections</a:t>
            </a:r>
          </a:p>
        </p:txBody>
      </p:sp>
      <p:sp>
        <p:nvSpPr>
          <p:cNvPr id="6" name="Content Placeholder 2"/>
          <p:cNvSpPr>
            <a:spLocks noGrp="1"/>
          </p:cNvSpPr>
          <p:nvPr>
            <p:ph sz="quarter" idx="11"/>
          </p:nvPr>
        </p:nvSpPr>
        <p:spPr/>
        <p:txBody>
          <a:bodyPr rtlCol="0">
            <a:normAutofit/>
          </a:bodyPr>
          <a:lstStyle/>
          <a:p>
            <a:pPr marL="0" indent="0">
              <a:spcBef>
                <a:spcPts val="600"/>
              </a:spcBef>
              <a:spcAft>
                <a:spcPts val="0"/>
              </a:spcAft>
              <a:buNone/>
              <a:defRPr/>
            </a:pPr>
            <a:r>
              <a:rPr lang="en-US" i="1" dirty="0">
                <a:ea typeface="+mn-ea"/>
                <a:cs typeface="+mn-cs"/>
              </a:rPr>
              <a:t>Escherichia coli</a:t>
            </a:r>
            <a:r>
              <a:rPr lang="en-US" dirty="0">
                <a:ea typeface="+mn-ea"/>
                <a:cs typeface="+mn-cs"/>
              </a:rPr>
              <a:t> cause 80% of UTIs</a:t>
            </a:r>
          </a:p>
          <a:p>
            <a:pPr marL="342900" indent="-342900">
              <a:spcBef>
                <a:spcPts val="600"/>
              </a:spcBef>
              <a:spcAft>
                <a:spcPts val="0"/>
              </a:spcAft>
              <a:buFont typeface="Arial" panose="020B0604020202020204" pitchFamily="34" charset="0"/>
              <a:buChar char="•"/>
              <a:defRPr/>
            </a:pPr>
            <a:r>
              <a:rPr lang="en-US" dirty="0">
                <a:ea typeface="+mn-ea"/>
              </a:rPr>
              <a:t>UPEC/ExPEC:</a:t>
            </a:r>
          </a:p>
          <a:p>
            <a:pPr marL="681038" lvl="1">
              <a:spcBef>
                <a:spcPts val="600"/>
              </a:spcBef>
              <a:spcAft>
                <a:spcPts val="0"/>
              </a:spcAft>
              <a:defRPr/>
            </a:pPr>
            <a:r>
              <a:rPr lang="en-US" dirty="0">
                <a:ea typeface="+mn-ea"/>
              </a:rPr>
              <a:t>Use adhesins to attach to urinary epithelia</a:t>
            </a:r>
          </a:p>
          <a:p>
            <a:pPr marL="681038" lvl="1">
              <a:spcBef>
                <a:spcPts val="600"/>
              </a:spcBef>
              <a:spcAft>
                <a:spcPts val="0"/>
              </a:spcAft>
              <a:defRPr/>
            </a:pPr>
            <a:r>
              <a:rPr lang="en-US" dirty="0">
                <a:ea typeface="+mn-ea"/>
              </a:rPr>
              <a:t>Exhibit motility that allows them to travel along mucosal surfaces</a:t>
            </a:r>
          </a:p>
          <a:p>
            <a:pPr marL="342900" indent="-342900">
              <a:spcBef>
                <a:spcPts val="600"/>
              </a:spcBef>
              <a:spcAft>
                <a:spcPts val="0"/>
              </a:spcAft>
              <a:buFont typeface="Arial" panose="020B0604020202020204" pitchFamily="34" charset="0"/>
              <a:buChar char="•"/>
              <a:defRPr/>
            </a:pPr>
            <a:r>
              <a:rPr lang="en-US" dirty="0">
                <a:ea typeface="+mn-ea"/>
              </a:rPr>
              <a:t>Transmitted from the GI tract to the urinary system</a:t>
            </a:r>
          </a:p>
          <a:p>
            <a:pPr marL="342900" indent="-342900">
              <a:spcBef>
                <a:spcPts val="600"/>
              </a:spcBef>
              <a:spcAft>
                <a:spcPts val="0"/>
              </a:spcAft>
              <a:buFont typeface="Arial" panose="020B0604020202020204" pitchFamily="34" charset="0"/>
              <a:buChar char="•"/>
              <a:defRPr/>
            </a:pPr>
            <a:r>
              <a:rPr lang="en-US" dirty="0">
                <a:ea typeface="+mn-ea"/>
              </a:rPr>
              <a:t>Treatment: </a:t>
            </a:r>
          </a:p>
          <a:p>
            <a:pPr marL="681038" lvl="1">
              <a:spcBef>
                <a:spcPts val="600"/>
              </a:spcBef>
              <a:spcAft>
                <a:spcPts val="0"/>
              </a:spcAft>
              <a:defRPr/>
            </a:pPr>
            <a:r>
              <a:rPr lang="en-US" dirty="0"/>
              <a:t>Nitrofurantoin</a:t>
            </a:r>
          </a:p>
          <a:p>
            <a:pPr marL="681038" lvl="1">
              <a:spcBef>
                <a:spcPts val="600"/>
              </a:spcBef>
              <a:spcAft>
                <a:spcPts val="0"/>
              </a:spcAft>
              <a:defRPr/>
            </a:pPr>
            <a:r>
              <a:rPr lang="en-US" dirty="0" err="1"/>
              <a:t>Phenazopyridine</a:t>
            </a:r>
            <a:endParaRPr lang="en-US" dirty="0">
              <a:ea typeface="+mn-ea"/>
            </a:endParaRPr>
          </a:p>
        </p:txBody>
      </p:sp>
    </p:spTree>
    <p:extLst>
      <p:ext uri="{BB962C8B-B14F-4D97-AF65-F5344CB8AC3E}">
        <p14:creationId xmlns:p14="http://schemas.microsoft.com/office/powerpoint/2010/main" val="24260960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Urinary Tract Infections Disease Table</a:t>
            </a:r>
          </a:p>
        </p:txBody>
      </p:sp>
      <p:graphicFrame>
        <p:nvGraphicFramePr>
          <p:cNvPr id="5" name="Table 2">
            <a:extLst>
              <a:ext uri="{FF2B5EF4-FFF2-40B4-BE49-F238E27FC236}">
                <a16:creationId xmlns:a16="http://schemas.microsoft.com/office/drawing/2014/main" id="{2951039D-672C-4F23-8BB1-04AAB8A24801}"/>
              </a:ext>
            </a:extLst>
          </p:cNvPr>
          <p:cNvGraphicFramePr>
            <a:graphicFrameLocks noGrp="1"/>
          </p:cNvGraphicFramePr>
          <p:nvPr>
            <p:extLst>
              <p:ext uri="{D42A27DB-BD31-4B8C-83A1-F6EECF244321}">
                <p14:modId xmlns:p14="http://schemas.microsoft.com/office/powerpoint/2010/main" val="3345774906"/>
              </p:ext>
            </p:extLst>
          </p:nvPr>
        </p:nvGraphicFramePr>
        <p:xfrm>
          <a:off x="242156" y="983411"/>
          <a:ext cx="8771736" cy="548640"/>
        </p:xfrm>
        <a:graphic>
          <a:graphicData uri="http://schemas.openxmlformats.org/drawingml/2006/table">
            <a:tbl>
              <a:tblPr firstRow="1" bandRow="1">
                <a:tableStyleId>{073A0DAA-6AF3-43AB-8588-CEC1D06C72B9}</a:tableStyleId>
              </a:tblPr>
              <a:tblGrid>
                <a:gridCol w="1778329">
                  <a:extLst>
                    <a:ext uri="{9D8B030D-6E8A-4147-A177-3AD203B41FA5}">
                      <a16:colId xmlns:a16="http://schemas.microsoft.com/office/drawing/2014/main" val="20000"/>
                    </a:ext>
                  </a:extLst>
                </a:gridCol>
                <a:gridCol w="2056823">
                  <a:extLst>
                    <a:ext uri="{9D8B030D-6E8A-4147-A177-3AD203B41FA5}">
                      <a16:colId xmlns:a16="http://schemas.microsoft.com/office/drawing/2014/main" val="20001"/>
                    </a:ext>
                  </a:extLst>
                </a:gridCol>
                <a:gridCol w="2376264">
                  <a:extLst>
                    <a:ext uri="{9D8B030D-6E8A-4147-A177-3AD203B41FA5}">
                      <a16:colId xmlns:a16="http://schemas.microsoft.com/office/drawing/2014/main" val="20002"/>
                    </a:ext>
                  </a:extLst>
                </a:gridCol>
                <a:gridCol w="2560320">
                  <a:extLst>
                    <a:ext uri="{9D8B030D-6E8A-4147-A177-3AD203B41FA5}">
                      <a16:colId xmlns:a16="http://schemas.microsoft.com/office/drawing/2014/main" val="20003"/>
                    </a:ext>
                  </a:extLst>
                </a:gridCol>
              </a:tblGrid>
              <a:tr h="548640">
                <a:tc>
                  <a:txBody>
                    <a:bodyPr/>
                    <a:lstStyle/>
                    <a:p>
                      <a:pPr>
                        <a:lnSpc>
                          <a:spcPts val="1800"/>
                        </a:lnSpc>
                      </a:pPr>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800"/>
                        </a:lnSpc>
                      </a:pPr>
                      <a:r>
                        <a:rPr lang="en-US" sz="1600" b="0" i="1" u="none" strike="noStrike" kern="1200" baseline="0" dirty="0">
                          <a:solidFill>
                            <a:schemeClr val="dk1"/>
                          </a:solidFill>
                          <a:latin typeface="+mn-lt"/>
                          <a:ea typeface="+mn-ea"/>
                          <a:cs typeface="+mn-cs"/>
                        </a:rPr>
                        <a:t>Escherichia coli</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800"/>
                        </a:lnSpc>
                      </a:pPr>
                      <a:r>
                        <a:rPr lang="en-US" sz="1600" b="0" i="1" u="none" strike="noStrike" kern="1200" baseline="0" dirty="0">
                          <a:solidFill>
                            <a:schemeClr val="dk1"/>
                          </a:solidFill>
                          <a:latin typeface="+mn-lt"/>
                          <a:ea typeface="+mn-ea"/>
                          <a:cs typeface="+mn-cs"/>
                        </a:rPr>
                        <a:t>Staphylococcus saprophyticus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a:lnSpc>
                          <a:spcPts val="1800"/>
                        </a:lnSpc>
                      </a:pPr>
                      <a:r>
                        <a:rPr lang="en-US" sz="1600" b="0" i="1" u="none" strike="noStrike" kern="1200" baseline="0" dirty="0">
                          <a:solidFill>
                            <a:schemeClr val="dk1"/>
                          </a:solidFill>
                          <a:latin typeface="+mn-lt"/>
                          <a:ea typeface="+mn-ea"/>
                          <a:cs typeface="+mn-cs"/>
                        </a:rPr>
                        <a:t>Enterococcus</a:t>
                      </a:r>
                      <a:endParaRPr lang="en-US" sz="1600" b="0" i="0" u="none" strike="noStrike" kern="1200" baseline="0" dirty="0">
                        <a:solidFill>
                          <a:schemeClr val="dk1"/>
                        </a:solidFill>
                        <a:latin typeface="+mn-lt"/>
                        <a:ea typeface="+mn-ea"/>
                        <a:cs typeface="+mn-cs"/>
                      </a:endParaRPr>
                    </a:p>
                  </a:txBody>
                  <a:tcPr>
                    <a:solidFill>
                      <a:srgbClr val="CBCBCB"/>
                    </a:solidFill>
                  </a:tcPr>
                </a:tc>
                <a:extLst>
                  <a:ext uri="{0D108BD9-81ED-4DB2-BD59-A6C34878D82A}">
                    <a16:rowId xmlns:a16="http://schemas.microsoft.com/office/drawing/2014/main" val="10000"/>
                  </a:ext>
                </a:extLst>
              </a:tr>
            </a:tbl>
          </a:graphicData>
        </a:graphic>
      </p:graphicFrame>
      <p:graphicFrame>
        <p:nvGraphicFramePr>
          <p:cNvPr id="8" name="Table 3">
            <a:extLst>
              <a:ext uri="{FF2B5EF4-FFF2-40B4-BE49-F238E27FC236}">
                <a16:creationId xmlns:a16="http://schemas.microsoft.com/office/drawing/2014/main" id="{7A1B781C-C207-40FC-9DCA-8F956101FF54}"/>
              </a:ext>
            </a:extLst>
          </p:cNvPr>
          <p:cNvGraphicFramePr>
            <a:graphicFrameLocks noGrp="1"/>
          </p:cNvGraphicFramePr>
          <p:nvPr>
            <p:extLst>
              <p:ext uri="{D42A27DB-BD31-4B8C-83A1-F6EECF244321}">
                <p14:modId xmlns:p14="http://schemas.microsoft.com/office/powerpoint/2010/main" val="2074185083"/>
              </p:ext>
            </p:extLst>
          </p:nvPr>
        </p:nvGraphicFramePr>
        <p:xfrm>
          <a:off x="242156" y="1532051"/>
          <a:ext cx="8769096" cy="640080"/>
        </p:xfrm>
        <a:graphic>
          <a:graphicData uri="http://schemas.openxmlformats.org/drawingml/2006/table">
            <a:tbl>
              <a:tblPr firstRow="1" bandRow="1">
                <a:tableStyleId>{073A0DAA-6AF3-43AB-8588-CEC1D06C72B9}</a:tableStyleId>
              </a:tblPr>
              <a:tblGrid>
                <a:gridCol w="1783080">
                  <a:extLst>
                    <a:ext uri="{9D8B030D-6E8A-4147-A177-3AD203B41FA5}">
                      <a16:colId xmlns:a16="http://schemas.microsoft.com/office/drawing/2014/main" val="20000"/>
                    </a:ext>
                  </a:extLst>
                </a:gridCol>
                <a:gridCol w="6986016">
                  <a:extLst>
                    <a:ext uri="{9D8B030D-6E8A-4147-A177-3AD203B41FA5}">
                      <a16:colId xmlns:a16="http://schemas.microsoft.com/office/drawing/2014/main" val="20001"/>
                    </a:ext>
                  </a:extLst>
                </a:gridCol>
              </a:tblGrid>
              <a:tr h="640080">
                <a:tc>
                  <a:txBody>
                    <a:bodyPr/>
                    <a:lstStyle/>
                    <a:p>
                      <a:pPr marL="0" marR="0" lvl="0" indent="0" algn="l" defTabSz="457200" rtl="0" eaLnBrk="1" fontAlgn="auto" latinLnBrk="0" hangingPunct="1">
                        <a:lnSpc>
                          <a:spcPts val="1800"/>
                        </a:lnSpc>
                        <a:spcBef>
                          <a:spcPts val="0"/>
                        </a:spcBef>
                        <a:spcAft>
                          <a:spcPts val="0"/>
                        </a:spcAft>
                        <a:buClrTx/>
                        <a:buSzTx/>
                        <a:buFontTx/>
                        <a:buNone/>
                        <a:tabLst/>
                        <a:defRPr/>
                      </a:pPr>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pPr marL="0" marR="0" lvl="0" indent="0" algn="l" defTabSz="457200" rtl="0" eaLnBrk="1" fontAlgn="auto" latinLnBrk="0" hangingPunct="1">
                        <a:lnSpc>
                          <a:spcPts val="18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Opportunism: transfer from GI tract (community-acquired) or environment or GI tract (via catheter)</a:t>
                      </a:r>
                    </a:p>
                  </a:txBody>
                  <a:tcPr>
                    <a:solidFill>
                      <a:srgbClr val="CBCBCB"/>
                    </a:solidFill>
                  </a:tcPr>
                </a:tc>
                <a:extLst>
                  <a:ext uri="{0D108BD9-81ED-4DB2-BD59-A6C34878D82A}">
                    <a16:rowId xmlns:a16="http://schemas.microsoft.com/office/drawing/2014/main" val="10000"/>
                  </a:ext>
                </a:extLst>
              </a:tr>
            </a:tbl>
          </a:graphicData>
        </a:graphic>
      </p:graphicFrame>
      <p:graphicFrame>
        <p:nvGraphicFramePr>
          <p:cNvPr id="7" name="Table 4">
            <a:extLst>
              <a:ext uri="{FF2B5EF4-FFF2-40B4-BE49-F238E27FC236}">
                <a16:creationId xmlns:a16="http://schemas.microsoft.com/office/drawing/2014/main" id="{6A2436A6-73BF-4DB5-811F-8C3EDEE81A11}"/>
              </a:ext>
            </a:extLst>
          </p:cNvPr>
          <p:cNvGraphicFramePr>
            <a:graphicFrameLocks noGrp="1"/>
          </p:cNvGraphicFramePr>
          <p:nvPr>
            <p:extLst>
              <p:ext uri="{D42A27DB-BD31-4B8C-83A1-F6EECF244321}">
                <p14:modId xmlns:p14="http://schemas.microsoft.com/office/powerpoint/2010/main" val="1183993748"/>
              </p:ext>
            </p:extLst>
          </p:nvPr>
        </p:nvGraphicFramePr>
        <p:xfrm>
          <a:off x="242156" y="2160280"/>
          <a:ext cx="8771736" cy="548640"/>
        </p:xfrm>
        <a:graphic>
          <a:graphicData uri="http://schemas.openxmlformats.org/drawingml/2006/table">
            <a:tbl>
              <a:tblPr firstRow="1" bandRow="1">
                <a:tableStyleId>{073A0DAA-6AF3-43AB-8588-CEC1D06C72B9}</a:tableStyleId>
              </a:tblPr>
              <a:tblGrid>
                <a:gridCol w="1778329">
                  <a:extLst>
                    <a:ext uri="{9D8B030D-6E8A-4147-A177-3AD203B41FA5}">
                      <a16:colId xmlns:a16="http://schemas.microsoft.com/office/drawing/2014/main" val="20000"/>
                    </a:ext>
                  </a:extLst>
                </a:gridCol>
                <a:gridCol w="2056823">
                  <a:extLst>
                    <a:ext uri="{9D8B030D-6E8A-4147-A177-3AD203B41FA5}">
                      <a16:colId xmlns:a16="http://schemas.microsoft.com/office/drawing/2014/main" val="20001"/>
                    </a:ext>
                  </a:extLst>
                </a:gridCol>
                <a:gridCol w="2376264">
                  <a:extLst>
                    <a:ext uri="{9D8B030D-6E8A-4147-A177-3AD203B41FA5}">
                      <a16:colId xmlns:a16="http://schemas.microsoft.com/office/drawing/2014/main" val="20002"/>
                    </a:ext>
                  </a:extLst>
                </a:gridCol>
                <a:gridCol w="2560320">
                  <a:extLst>
                    <a:ext uri="{9D8B030D-6E8A-4147-A177-3AD203B41FA5}">
                      <a16:colId xmlns:a16="http://schemas.microsoft.com/office/drawing/2014/main" val="20003"/>
                    </a:ext>
                  </a:extLst>
                </a:gridCol>
              </a:tblGrid>
              <a:tr h="320040">
                <a:tc>
                  <a:txBody>
                    <a:bodyPr/>
                    <a:lstStyle/>
                    <a:p>
                      <a:pPr>
                        <a:lnSpc>
                          <a:spcPts val="1800"/>
                        </a:lnSpc>
                      </a:pPr>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solidFill>
                      <a:srgbClr val="E7E7E7"/>
                    </a:solidFill>
                  </a:tcPr>
                </a:tc>
                <a:tc>
                  <a:txBody>
                    <a:bodyPr/>
                    <a:lstStyle/>
                    <a:p>
                      <a:pPr>
                        <a:lnSpc>
                          <a:spcPts val="1800"/>
                        </a:lnSpc>
                      </a:pPr>
                      <a:r>
                        <a:rPr lang="en-US" sz="1600" b="0" i="0" u="none" strike="noStrike" kern="1200" baseline="0" dirty="0">
                          <a:solidFill>
                            <a:schemeClr val="dk1"/>
                          </a:solidFill>
                          <a:latin typeface="+mn-lt"/>
                          <a:ea typeface="+mn-ea"/>
                          <a:cs typeface="+mn-cs"/>
                        </a:rPr>
                        <a:t>Adhesins, motility</a:t>
                      </a:r>
                    </a:p>
                  </a:txBody>
                  <a:tcPr>
                    <a:solidFill>
                      <a:srgbClr val="E7E7E7"/>
                    </a:solidFill>
                  </a:tcPr>
                </a:tc>
                <a:tc>
                  <a:txBody>
                    <a:bodyPr/>
                    <a:lstStyle/>
                    <a:p>
                      <a:pPr>
                        <a:lnSpc>
                          <a:spcPts val="1800"/>
                        </a:lnSpc>
                      </a:pPr>
                      <a:r>
                        <a:rPr lang="en-US" sz="1600" b="0" i="0" u="none" strike="noStrike" kern="1200" baseline="0" dirty="0">
                          <a:solidFill>
                            <a:schemeClr val="dk1"/>
                          </a:solidFill>
                          <a:latin typeface="+mn-lt"/>
                          <a:ea typeface="+mn-ea"/>
                          <a:cs typeface="+mn-cs"/>
                        </a:rPr>
                        <a:t>N/A</a:t>
                      </a:r>
                    </a:p>
                  </a:txBody>
                  <a:tcPr>
                    <a:solidFill>
                      <a:srgbClr val="E7E7E7"/>
                    </a:solidFill>
                  </a:tcPr>
                </a:tc>
                <a:tc>
                  <a:txBody>
                    <a:bodyPr/>
                    <a:lstStyle/>
                    <a:p>
                      <a:pPr marL="0" marR="0" indent="0" algn="l" defTabSz="457200" rtl="0" eaLnBrk="1" fontAlgn="auto" latinLnBrk="0" hangingPunct="1">
                        <a:lnSpc>
                          <a:spcPts val="18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N/A</a:t>
                      </a:r>
                    </a:p>
                  </a:txBody>
                  <a:tcPr>
                    <a:solidFill>
                      <a:srgbClr val="E7E7E7"/>
                    </a:solidFill>
                  </a:tcPr>
                </a:tc>
                <a:extLst>
                  <a:ext uri="{0D108BD9-81ED-4DB2-BD59-A6C34878D82A}">
                    <a16:rowId xmlns:a16="http://schemas.microsoft.com/office/drawing/2014/main" val="10002"/>
                  </a:ext>
                </a:extLst>
              </a:tr>
            </a:tbl>
          </a:graphicData>
        </a:graphic>
      </p:graphicFrame>
      <p:graphicFrame>
        <p:nvGraphicFramePr>
          <p:cNvPr id="9" name="Table 5">
            <a:extLst>
              <a:ext uri="{FF2B5EF4-FFF2-40B4-BE49-F238E27FC236}">
                <a16:creationId xmlns:a16="http://schemas.microsoft.com/office/drawing/2014/main" id="{DE2EB930-C187-4889-B76B-502B0651BA75}"/>
              </a:ext>
            </a:extLst>
          </p:cNvPr>
          <p:cNvGraphicFramePr>
            <a:graphicFrameLocks noGrp="1"/>
          </p:cNvGraphicFramePr>
          <p:nvPr>
            <p:extLst>
              <p:ext uri="{D42A27DB-BD31-4B8C-83A1-F6EECF244321}">
                <p14:modId xmlns:p14="http://schemas.microsoft.com/office/powerpoint/2010/main" val="2603846547"/>
              </p:ext>
            </p:extLst>
          </p:nvPr>
        </p:nvGraphicFramePr>
        <p:xfrm>
          <a:off x="242156" y="2708920"/>
          <a:ext cx="8769096" cy="914400"/>
        </p:xfrm>
        <a:graphic>
          <a:graphicData uri="http://schemas.openxmlformats.org/drawingml/2006/table">
            <a:tbl>
              <a:tblPr firstRow="1" bandRow="1">
                <a:tableStyleId>{073A0DAA-6AF3-43AB-8588-CEC1D06C72B9}</a:tableStyleId>
              </a:tblPr>
              <a:tblGrid>
                <a:gridCol w="1783080">
                  <a:extLst>
                    <a:ext uri="{9D8B030D-6E8A-4147-A177-3AD203B41FA5}">
                      <a16:colId xmlns:a16="http://schemas.microsoft.com/office/drawing/2014/main" val="20000"/>
                    </a:ext>
                  </a:extLst>
                </a:gridCol>
                <a:gridCol w="6986016">
                  <a:extLst>
                    <a:ext uri="{9D8B030D-6E8A-4147-A177-3AD203B41FA5}">
                      <a16:colId xmlns:a16="http://schemas.microsoft.com/office/drawing/2014/main" val="20001"/>
                    </a:ext>
                  </a:extLst>
                </a:gridCol>
              </a:tblGrid>
              <a:tr h="548640">
                <a:tc>
                  <a:txBody>
                    <a:bodyPr/>
                    <a:lstStyle/>
                    <a:p>
                      <a:pPr marL="0" marR="0" lvl="0" indent="0" algn="l" defTabSz="457200" rtl="0" eaLnBrk="1" fontAlgn="auto" latinLnBrk="0" hangingPunct="1">
                        <a:lnSpc>
                          <a:spcPts val="1800"/>
                        </a:lnSpc>
                        <a:spcBef>
                          <a:spcPts val="0"/>
                        </a:spcBef>
                        <a:spcAft>
                          <a:spcPts val="0"/>
                        </a:spcAft>
                        <a:buClrTx/>
                        <a:buSzTx/>
                        <a:buFontTx/>
                        <a:buNone/>
                        <a:tabLst/>
                        <a:defRPr/>
                      </a:pPr>
                      <a:r>
                        <a:rPr lang="en-US" sz="1600" b="1" i="0" u="none" strike="noStrike" kern="1200" baseline="0" dirty="0">
                          <a:solidFill>
                            <a:schemeClr val="dk1"/>
                          </a:solidFill>
                          <a:latin typeface="+mn-lt"/>
                          <a:ea typeface="+mn-ea"/>
                          <a:cs typeface="+mn-cs"/>
                        </a:rPr>
                        <a:t>Culture/ Diagnosis</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pPr marL="0" marR="0" lvl="0" indent="0" algn="l" defTabSz="457200" rtl="0" eaLnBrk="1" fontAlgn="auto" latinLnBrk="0" hangingPunct="1">
                        <a:lnSpc>
                          <a:spcPts val="18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Usually culture-based; antimicrobial susceptibilities always checked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0"/>
                  </a:ext>
                </a:extLst>
              </a:tr>
              <a:tr h="365760">
                <a:tc>
                  <a:txBody>
                    <a:bodyPr/>
                    <a:lstStyle/>
                    <a:p>
                      <a:pPr marL="0" marR="0" lvl="0" indent="0" algn="l" defTabSz="457200" rtl="0" eaLnBrk="1" fontAlgn="auto" latinLnBrk="0" hangingPunct="1">
                        <a:lnSpc>
                          <a:spcPts val="1800"/>
                        </a:lnSpc>
                        <a:spcBef>
                          <a:spcPts val="0"/>
                        </a:spcBef>
                        <a:spcAft>
                          <a:spcPts val="0"/>
                        </a:spcAft>
                        <a:buClrTx/>
                        <a:buSzTx/>
                        <a:buFontTx/>
                        <a:buNone/>
                        <a:tabLst/>
                        <a:defRPr/>
                      </a:pPr>
                      <a:r>
                        <a:rPr lang="en-US" sz="1600" b="1" i="0" u="none" strike="noStrike" kern="1200" baseline="0" dirty="0">
                          <a:solidFill>
                            <a:schemeClr val="dk1"/>
                          </a:solidFill>
                          <a:latin typeface="+mn-lt"/>
                          <a:ea typeface="+mn-ea"/>
                          <a:cs typeface="+mn-cs"/>
                        </a:rPr>
                        <a:t>Prevention</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pPr marL="0" marR="0" lvl="0" indent="0" algn="l" defTabSz="457200" rtl="0" eaLnBrk="1" fontAlgn="auto" latinLnBrk="0" hangingPunct="1">
                        <a:lnSpc>
                          <a:spcPts val="18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Hygiene practices; in case of CA-UTIs, limit catheter usage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2198818026"/>
                  </a:ext>
                </a:extLst>
              </a:tr>
            </a:tbl>
          </a:graphicData>
        </a:graphic>
      </p:graphicFrame>
      <p:graphicFrame>
        <p:nvGraphicFramePr>
          <p:cNvPr id="10" name="Table 6">
            <a:extLst>
              <a:ext uri="{FF2B5EF4-FFF2-40B4-BE49-F238E27FC236}">
                <a16:creationId xmlns:a16="http://schemas.microsoft.com/office/drawing/2014/main" id="{F0DE18B6-C087-4846-88FE-9E4C692543AF}"/>
              </a:ext>
            </a:extLst>
          </p:cNvPr>
          <p:cNvGraphicFramePr>
            <a:graphicFrameLocks noGrp="1"/>
          </p:cNvGraphicFramePr>
          <p:nvPr>
            <p:extLst>
              <p:ext uri="{D42A27DB-BD31-4B8C-83A1-F6EECF244321}">
                <p14:modId xmlns:p14="http://schemas.microsoft.com/office/powerpoint/2010/main" val="143614110"/>
              </p:ext>
            </p:extLst>
          </p:nvPr>
        </p:nvGraphicFramePr>
        <p:xfrm>
          <a:off x="242156" y="3645024"/>
          <a:ext cx="8771736" cy="2833915"/>
        </p:xfrm>
        <a:graphic>
          <a:graphicData uri="http://schemas.openxmlformats.org/drawingml/2006/table">
            <a:tbl>
              <a:tblPr firstRow="1" bandRow="1">
                <a:tableStyleId>{073A0DAA-6AF3-43AB-8588-CEC1D06C72B9}</a:tableStyleId>
              </a:tblPr>
              <a:tblGrid>
                <a:gridCol w="1778329">
                  <a:extLst>
                    <a:ext uri="{9D8B030D-6E8A-4147-A177-3AD203B41FA5}">
                      <a16:colId xmlns:a16="http://schemas.microsoft.com/office/drawing/2014/main" val="20000"/>
                    </a:ext>
                  </a:extLst>
                </a:gridCol>
                <a:gridCol w="2056823">
                  <a:extLst>
                    <a:ext uri="{9D8B030D-6E8A-4147-A177-3AD203B41FA5}">
                      <a16:colId xmlns:a16="http://schemas.microsoft.com/office/drawing/2014/main" val="20001"/>
                    </a:ext>
                  </a:extLst>
                </a:gridCol>
                <a:gridCol w="2376264">
                  <a:extLst>
                    <a:ext uri="{9D8B030D-6E8A-4147-A177-3AD203B41FA5}">
                      <a16:colId xmlns:a16="http://schemas.microsoft.com/office/drawing/2014/main" val="20002"/>
                    </a:ext>
                  </a:extLst>
                </a:gridCol>
                <a:gridCol w="2560320">
                  <a:extLst>
                    <a:ext uri="{9D8B030D-6E8A-4147-A177-3AD203B41FA5}">
                      <a16:colId xmlns:a16="http://schemas.microsoft.com/office/drawing/2014/main" val="20003"/>
                    </a:ext>
                  </a:extLst>
                </a:gridCol>
              </a:tblGrid>
              <a:tr h="1599475">
                <a:tc>
                  <a:txBody>
                    <a:bodyPr/>
                    <a:lstStyle/>
                    <a:p>
                      <a:pPr>
                        <a:lnSpc>
                          <a:spcPts val="1800"/>
                        </a:lnSpc>
                      </a:pPr>
                      <a:r>
                        <a:rPr lang="en-US" sz="1600" b="1" i="0" u="none" strike="noStrike" kern="1200" baseline="0" dirty="0">
                          <a:solidFill>
                            <a:schemeClr val="dk1"/>
                          </a:solidFill>
                          <a:latin typeface="+mn-lt"/>
                          <a:ea typeface="+mn-ea"/>
                          <a:cs typeface="+mn-cs"/>
                        </a:rPr>
                        <a:t>Treatment</a:t>
                      </a:r>
                      <a:endParaRPr lang="en-US" sz="1600" b="0" i="0" u="none" strike="noStrike" kern="1200" baseline="0" dirty="0">
                        <a:solidFill>
                          <a:schemeClr val="dk1"/>
                        </a:solidFill>
                        <a:latin typeface="+mn-lt"/>
                        <a:ea typeface="+mn-ea"/>
                        <a:cs typeface="+mn-cs"/>
                      </a:endParaRPr>
                    </a:p>
                  </a:txBody>
                  <a:tcPr>
                    <a:solidFill>
                      <a:srgbClr val="D5D5D5"/>
                    </a:solidFill>
                  </a:tcPr>
                </a:tc>
                <a:tc>
                  <a:txBody>
                    <a:bodyPr/>
                    <a:lstStyle/>
                    <a:p>
                      <a:pPr>
                        <a:lnSpc>
                          <a:spcPts val="1800"/>
                        </a:lnSpc>
                      </a:pPr>
                      <a:r>
                        <a:rPr lang="en-US" sz="1600" b="0" i="0" u="none" strike="noStrike" kern="1200" baseline="0" dirty="0">
                          <a:solidFill>
                            <a:schemeClr val="dk1"/>
                          </a:solidFill>
                          <a:latin typeface="+mn-lt"/>
                          <a:ea typeface="+mn-ea"/>
                          <a:cs typeface="+mn-cs"/>
                        </a:rPr>
                        <a:t>Usually nitrofurantoin</a:t>
                      </a:r>
                    </a:p>
                  </a:txBody>
                  <a:tcPr>
                    <a:solidFill>
                      <a:srgbClr val="D5D5D5"/>
                    </a:solidFill>
                  </a:tcPr>
                </a:tc>
                <a:tc>
                  <a:txBody>
                    <a:bodyPr/>
                    <a:lstStyle/>
                    <a:p>
                      <a:pPr marL="0" marR="0" indent="0" algn="l" defTabSz="457200" rtl="0" eaLnBrk="1" fontAlgn="auto" latinLnBrk="0" hangingPunct="1">
                        <a:lnSpc>
                          <a:spcPts val="18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Usually nitrofurantoin</a:t>
                      </a:r>
                    </a:p>
                  </a:txBody>
                  <a:tcPr>
                    <a:solidFill>
                      <a:srgbClr val="D5D5D5"/>
                    </a:solidFill>
                  </a:tcPr>
                </a:tc>
                <a:tc>
                  <a:txBody>
                    <a:bodyPr/>
                    <a:lstStyle/>
                    <a:p>
                      <a:pPr>
                        <a:lnSpc>
                          <a:spcPts val="1800"/>
                        </a:lnSpc>
                      </a:pPr>
                      <a:r>
                        <a:rPr lang="en-US" sz="1600" b="0" i="0" u="none" strike="noStrike" kern="1200" baseline="0" dirty="0">
                          <a:solidFill>
                            <a:schemeClr val="dk1"/>
                          </a:solidFill>
                          <a:latin typeface="+mn-lt"/>
                          <a:ea typeface="+mn-ea"/>
                          <a:cs typeface="+mn-cs"/>
                        </a:rPr>
                        <a:t>Based on susceptibility testing; vancomycin-resistant </a:t>
                      </a:r>
                      <a:r>
                        <a:rPr lang="en-US" sz="1600" b="0" i="1" u="none" strike="noStrike" kern="1200" baseline="0" dirty="0">
                          <a:solidFill>
                            <a:schemeClr val="dk1"/>
                          </a:solidFill>
                          <a:latin typeface="+mn-lt"/>
                          <a:ea typeface="+mn-ea"/>
                          <a:cs typeface="+mn-cs"/>
                        </a:rPr>
                        <a:t>Enterococcus </a:t>
                      </a:r>
                      <a:r>
                        <a:rPr lang="en-US" sz="1600" b="0" i="0" u="none" strike="noStrike" kern="1200" baseline="0" dirty="0">
                          <a:solidFill>
                            <a:schemeClr val="dk1"/>
                          </a:solidFill>
                          <a:latin typeface="+mn-lt"/>
                          <a:ea typeface="+mn-ea"/>
                          <a:cs typeface="+mn-cs"/>
                        </a:rPr>
                        <a:t>is in </a:t>
                      </a:r>
                      <a:r>
                        <a:rPr lang="en-US" sz="1600" b="1" i="0" u="none" strike="noStrike" kern="1200" baseline="0" dirty="0">
                          <a:solidFill>
                            <a:schemeClr val="dk1"/>
                          </a:solidFill>
                          <a:latin typeface="+mn-lt"/>
                          <a:ea typeface="+mn-ea"/>
                          <a:cs typeface="+mn-cs"/>
                        </a:rPr>
                        <a:t>Serious Threat </a:t>
                      </a:r>
                      <a:r>
                        <a:rPr lang="en-US" sz="1600" b="0" i="0" u="none" strike="noStrike" kern="1200" baseline="0" dirty="0">
                          <a:solidFill>
                            <a:schemeClr val="dk1"/>
                          </a:solidFill>
                          <a:latin typeface="+mn-lt"/>
                          <a:ea typeface="+mn-ea"/>
                          <a:cs typeface="+mn-cs"/>
                        </a:rPr>
                        <a:t>category in CDC Antibiotic Resistance Report</a:t>
                      </a:r>
                    </a:p>
                  </a:txBody>
                  <a:tcPr>
                    <a:solidFill>
                      <a:srgbClr val="D5D5D5"/>
                    </a:solidFill>
                  </a:tcPr>
                </a:tc>
                <a:extLst>
                  <a:ext uri="{0D108BD9-81ED-4DB2-BD59-A6C34878D82A}">
                    <a16:rowId xmlns:a16="http://schemas.microsoft.com/office/drawing/2014/main" val="10005"/>
                  </a:ext>
                </a:extLst>
              </a:tr>
              <a:tr h="1005840">
                <a:tc>
                  <a:txBody>
                    <a:bodyPr/>
                    <a:lstStyle/>
                    <a:p>
                      <a:pPr>
                        <a:lnSpc>
                          <a:spcPts val="1800"/>
                        </a:lnSpc>
                      </a:pPr>
                      <a:r>
                        <a:rPr lang="en-US" sz="1600" b="1" i="0" u="none" strike="noStrike" kern="1200" baseline="0" dirty="0">
                          <a:solidFill>
                            <a:schemeClr val="dk1"/>
                          </a:solidFill>
                          <a:latin typeface="+mn-lt"/>
                          <a:ea typeface="+mn-ea"/>
                          <a:cs typeface="+mn-cs"/>
                        </a:rPr>
                        <a:t>Epidemiological Features</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0" u="none" strike="noStrike" kern="1200" baseline="0" dirty="0">
                          <a:solidFill>
                            <a:schemeClr val="dk1"/>
                          </a:solidFill>
                          <a:latin typeface="+mn-lt"/>
                          <a:ea typeface="+mn-ea"/>
                          <a:cs typeface="+mn-cs"/>
                        </a:rPr>
                        <a:t>Causes 90% of community UTIs and 50%</a:t>
                      </a:r>
                      <a:r>
                        <a:rPr lang="en-IN" sz="1600" b="0" i="0" u="none" strike="noStrike" kern="1200" baseline="0" dirty="0">
                          <a:solidFill>
                            <a:schemeClr val="dk1"/>
                          </a:solidFill>
                          <a:latin typeface="+mn-lt"/>
                          <a:ea typeface="+mn-ea"/>
                          <a:cs typeface="+mn-cs"/>
                        </a:rPr>
                        <a:t> to </a:t>
                      </a:r>
                      <a:r>
                        <a:rPr lang="en-US" sz="1600" b="0" i="0" u="none" strike="noStrike" kern="1200" baseline="0" dirty="0">
                          <a:solidFill>
                            <a:schemeClr val="dk1"/>
                          </a:solidFill>
                          <a:latin typeface="+mn-lt"/>
                          <a:ea typeface="+mn-ea"/>
                          <a:cs typeface="+mn-cs"/>
                        </a:rPr>
                        <a:t>70% of CA-UTIs</a:t>
                      </a:r>
                    </a:p>
                  </a:txBody>
                  <a:tcPr/>
                </a:tc>
                <a:tc>
                  <a:txBody>
                    <a:bodyPr/>
                    <a:lstStyle/>
                    <a:p>
                      <a:pPr>
                        <a:lnSpc>
                          <a:spcPts val="1800"/>
                        </a:lnSpc>
                      </a:pPr>
                      <a:r>
                        <a:rPr lang="en-US" sz="1600" b="0" i="0" u="none" strike="noStrike" kern="1200" baseline="0" dirty="0">
                          <a:solidFill>
                            <a:schemeClr val="dk1"/>
                          </a:solidFill>
                          <a:latin typeface="+mn-lt"/>
                          <a:ea typeface="+mn-ea"/>
                          <a:cs typeface="+mn-cs"/>
                        </a:rPr>
                        <a:t>Causes small percentage of community UTIs and even lower percentage of CA-UTIs </a:t>
                      </a:r>
                    </a:p>
                  </a:txBody>
                  <a:tcPr/>
                </a:tc>
                <a:tc>
                  <a:txBody>
                    <a:bodyPr/>
                    <a:lstStyle/>
                    <a:p>
                      <a:pPr>
                        <a:lnSpc>
                          <a:spcPts val="1800"/>
                        </a:lnSpc>
                      </a:pPr>
                      <a:r>
                        <a:rPr lang="en-US" sz="1600" b="0" i="0" u="none" strike="noStrike" kern="1200" baseline="0" dirty="0">
                          <a:solidFill>
                            <a:schemeClr val="dk1"/>
                          </a:solidFill>
                          <a:latin typeface="+mn-lt"/>
                          <a:ea typeface="+mn-ea"/>
                          <a:cs typeface="+mn-cs"/>
                        </a:rPr>
                        <a:t>Frequent cause of CA-UTIs</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697374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altLang="en-US" dirty="0">
                <a:solidFill>
                  <a:schemeClr val="tx1"/>
                </a:solidFill>
              </a:rPr>
              <a:t>Section 23.1:</a:t>
            </a:r>
            <a:br>
              <a:rPr lang="en-US" altLang="en-US" dirty="0">
                <a:solidFill>
                  <a:schemeClr val="tx1"/>
                </a:solidFill>
              </a:rPr>
            </a:br>
            <a:r>
              <a:rPr lang="en-US" altLang="en-US" dirty="0">
                <a:solidFill>
                  <a:schemeClr val="tx1"/>
                </a:solidFill>
              </a:rPr>
              <a:t>The Genitourinary Tract and Its Defenses</a:t>
            </a:r>
          </a:p>
        </p:txBody>
      </p:sp>
      <p:sp>
        <p:nvSpPr>
          <p:cNvPr id="5" name="Content Placeholder 2"/>
          <p:cNvSpPr>
            <a:spLocks noGrp="1"/>
          </p:cNvSpPr>
          <p:nvPr>
            <p:ph sz="quarter" idx="11"/>
          </p:nvPr>
        </p:nvSpPr>
        <p:spPr/>
        <p:txBody>
          <a:bodyPr/>
          <a:lstStyle/>
          <a:p>
            <a:pPr marL="0" indent="0" eaLnBrk="1" hangingPunct="1">
              <a:spcBef>
                <a:spcPts val="600"/>
              </a:spcBef>
              <a:buNone/>
            </a:pPr>
            <a:r>
              <a:rPr lang="en-US" altLang="en-US" u="sng" dirty="0">
                <a:cs typeface="Arial" panose="020B0604020202020204" pitchFamily="34" charset="0"/>
              </a:rPr>
              <a:t>Learning Outcomes</a:t>
            </a:r>
          </a:p>
          <a:p>
            <a:pPr eaLnBrk="1" hangingPunct="1">
              <a:spcBef>
                <a:spcPts val="600"/>
              </a:spcBef>
            </a:pPr>
            <a:r>
              <a:rPr lang="en-US" altLang="en-US" dirty="0">
                <a:cs typeface="Arial" panose="020B0604020202020204" pitchFamily="34" charset="0"/>
              </a:rPr>
              <a:t>Draw or describe the anatomical features of the genitourinary tracts of both genders.</a:t>
            </a:r>
          </a:p>
          <a:p>
            <a:pPr eaLnBrk="1" hangingPunct="1">
              <a:spcBef>
                <a:spcPts val="600"/>
              </a:spcBef>
            </a:pPr>
            <a:r>
              <a:rPr lang="en-US" altLang="en-US" dirty="0">
                <a:cs typeface="Arial" panose="020B0604020202020204" pitchFamily="34" charset="0"/>
              </a:rPr>
              <a:t>List the natural defenses present in the genitourinary tracts.</a:t>
            </a:r>
          </a:p>
        </p:txBody>
      </p:sp>
    </p:spTree>
    <p:extLst>
      <p:ext uri="{BB962C8B-B14F-4D97-AF65-F5344CB8AC3E}">
        <p14:creationId xmlns:p14="http://schemas.microsoft.com/office/powerpoint/2010/main" val="2246029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Leptospirosis</a:t>
            </a:r>
          </a:p>
        </p:txBody>
      </p:sp>
      <p:sp>
        <p:nvSpPr>
          <p:cNvPr id="25603" name="Content Placeholder 2"/>
          <p:cNvSpPr>
            <a:spLocks noGrp="1"/>
          </p:cNvSpPr>
          <p:nvPr>
            <p:ph sz="quarter" idx="11"/>
          </p:nvPr>
        </p:nvSpPr>
        <p:spPr/>
        <p:txBody>
          <a:bodyPr/>
          <a:lstStyle/>
          <a:p>
            <a:pPr marL="0" indent="0" eaLnBrk="1" hangingPunct="1">
              <a:spcBef>
                <a:spcPts val="600"/>
              </a:spcBef>
              <a:buNone/>
            </a:pPr>
            <a:r>
              <a:rPr lang="en-US" altLang="en-US" dirty="0"/>
              <a:t>Zoonosis associated with wild and domesticated animals</a:t>
            </a:r>
          </a:p>
          <a:p>
            <a:pPr marL="342900" indent="-342900">
              <a:spcBef>
                <a:spcPts val="600"/>
              </a:spcBef>
              <a:buFont typeface="Arial" panose="020B0604020202020204" pitchFamily="34" charset="0"/>
              <a:buChar char="•"/>
            </a:pPr>
            <a:r>
              <a:rPr lang="en-US" altLang="en-US" dirty="0"/>
              <a:t>Leptospiremic phase: </a:t>
            </a:r>
          </a:p>
          <a:p>
            <a:pPr marL="636588" lvl="1">
              <a:spcBef>
                <a:spcPts val="600"/>
              </a:spcBef>
            </a:pPr>
            <a:r>
              <a:rPr lang="en-US" altLang="en-US" dirty="0"/>
              <a:t>Pathogen appears in blood and cerebrospinal fluid</a:t>
            </a:r>
          </a:p>
          <a:p>
            <a:pPr marL="636588" lvl="1">
              <a:spcBef>
                <a:spcPts val="600"/>
              </a:spcBef>
            </a:pPr>
            <a:r>
              <a:rPr lang="en-US" altLang="en-US" dirty="0"/>
              <a:t>Symptoms are sudden high fever, chills, headache, muscle aches, conjunctivitis, and vomiting</a:t>
            </a:r>
          </a:p>
          <a:p>
            <a:pPr marL="342900" indent="-342900">
              <a:spcBef>
                <a:spcPts val="600"/>
              </a:spcBef>
              <a:buFont typeface="Arial" panose="020B0604020202020204" pitchFamily="34" charset="0"/>
              <a:buChar char="•"/>
            </a:pPr>
            <a:r>
              <a:rPr lang="en-US" altLang="en-US" dirty="0"/>
              <a:t>Immune phase: </a:t>
            </a:r>
          </a:p>
          <a:p>
            <a:pPr marL="636588" lvl="1">
              <a:spcBef>
                <a:spcPts val="600"/>
              </a:spcBef>
            </a:pPr>
            <a:r>
              <a:rPr lang="en-US" altLang="en-US" dirty="0"/>
              <a:t>Mild fever, headache due to leptospiral meningitis</a:t>
            </a:r>
          </a:p>
          <a:p>
            <a:pPr marL="636588" lvl="1">
              <a:spcBef>
                <a:spcPts val="600"/>
              </a:spcBef>
            </a:pPr>
            <a:r>
              <a:rPr lang="en-US" altLang="en-US" dirty="0"/>
              <a:t>Weil’s syndrome: kidney invasion, hepatic disease, jaundice, anemia, neurological disturbances</a:t>
            </a:r>
          </a:p>
          <a:p>
            <a:pPr marL="342900" indent="-342900">
              <a:spcBef>
                <a:spcPts val="600"/>
              </a:spcBef>
              <a:buFont typeface="Arial" panose="020B0604020202020204" pitchFamily="34" charset="0"/>
              <a:buChar char="•"/>
            </a:pPr>
            <a:r>
              <a:rPr lang="en-US" altLang="en-US" dirty="0"/>
              <a:t>Long-term disability and death can result </a:t>
            </a:r>
          </a:p>
        </p:txBody>
      </p:sp>
    </p:spTree>
    <p:extLst>
      <p:ext uri="{BB962C8B-B14F-4D97-AF65-F5344CB8AC3E}">
        <p14:creationId xmlns:p14="http://schemas.microsoft.com/office/powerpoint/2010/main" val="2677006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i="1" dirty="0"/>
              <a:t>Leptospira interrogans</a:t>
            </a:r>
            <a:endParaRPr lang="en-US" altLang="en-US" i="1" dirty="0"/>
          </a:p>
        </p:txBody>
      </p:sp>
      <p:sp>
        <p:nvSpPr>
          <p:cNvPr id="3" name="Content Placeholder 2"/>
          <p:cNvSpPr>
            <a:spLocks noGrp="1"/>
          </p:cNvSpPr>
          <p:nvPr>
            <p:ph sz="quarter" idx="11"/>
          </p:nvPr>
        </p:nvSpPr>
        <p:spPr>
          <a:xfrm>
            <a:off x="342900" y="1276709"/>
            <a:ext cx="4229100" cy="4971691"/>
          </a:xfrm>
        </p:spPr>
        <p:txBody>
          <a:bodyPr rtlCol="0">
            <a:noAutofit/>
          </a:bodyPr>
          <a:lstStyle/>
          <a:p>
            <a:pPr>
              <a:spcBef>
                <a:spcPts val="600"/>
              </a:spcBef>
              <a:spcAft>
                <a:spcPts val="0"/>
              </a:spcAft>
              <a:defRPr/>
            </a:pPr>
            <a:r>
              <a:rPr lang="en-US" sz="2200" dirty="0">
                <a:ea typeface="+mn-ea"/>
              </a:rPr>
              <a:t>Spirochete with tight, regular, individual coils with a bend or hook at the end</a:t>
            </a:r>
          </a:p>
          <a:p>
            <a:pPr>
              <a:spcBef>
                <a:spcPts val="600"/>
              </a:spcBef>
              <a:spcAft>
                <a:spcPts val="0"/>
              </a:spcAft>
              <a:defRPr/>
            </a:pPr>
            <a:r>
              <a:rPr lang="en-US" sz="2200" dirty="0">
                <a:ea typeface="+mn-ea"/>
              </a:rPr>
              <a:t>Adhesins and invasion proteins allow the pathogen to rapidly penetrate host cells and enter the bloodstream</a:t>
            </a:r>
          </a:p>
          <a:p>
            <a:pPr>
              <a:spcBef>
                <a:spcPts val="600"/>
              </a:spcBef>
              <a:spcAft>
                <a:spcPts val="0"/>
              </a:spcAft>
              <a:defRPr/>
            </a:pPr>
            <a:r>
              <a:rPr lang="en-US" sz="2200" dirty="0">
                <a:ea typeface="+mn-ea"/>
              </a:rPr>
              <a:t>Shed in the urine of infected animals and can survive for months in neutral or alkaline soil and water</a:t>
            </a:r>
          </a:p>
          <a:p>
            <a:pPr>
              <a:spcBef>
                <a:spcPts val="600"/>
              </a:spcBef>
              <a:spcAft>
                <a:spcPts val="0"/>
              </a:spcAft>
              <a:defRPr/>
            </a:pPr>
            <a:r>
              <a:rPr lang="en-US" sz="2200" dirty="0">
                <a:ea typeface="+mn-ea"/>
              </a:rPr>
              <a:t>Treatment with doxycycline or Penicillin G or ceftriaxone in severe disease</a:t>
            </a:r>
          </a:p>
        </p:txBody>
      </p:sp>
      <p:pic>
        <p:nvPicPr>
          <p:cNvPr id="7" name="Picture 3" descr="Leptospira interrogans, agent of leptospirosis, on filter paper showing the curved hook at the ends of the spirochete."/>
          <p:cNvPicPr>
            <a:picLocks noGrp="1" noChangeAspect="1"/>
          </p:cNvPicPr>
          <p:nvPr>
            <p:ph sz="quarter" idx="14"/>
          </p:nvPr>
        </p:nvPicPr>
        <p:blipFill rotWithShape="1">
          <a:blip r:embed="rId3" cstate="print">
            <a:extLst>
              <a:ext uri="{28A0092B-C50C-407E-A947-70E740481C1C}">
                <a14:useLocalDpi xmlns:a14="http://schemas.microsoft.com/office/drawing/2010/main" val="0"/>
              </a:ext>
            </a:extLst>
          </a:blip>
          <a:srcRect t="6685" b="2908"/>
          <a:stretch/>
        </p:blipFill>
        <p:spPr>
          <a:xfrm>
            <a:off x="4520046" y="1674254"/>
            <a:ext cx="4264690" cy="3438659"/>
          </a:xfrm>
        </p:spPr>
      </p:pic>
      <p:sp>
        <p:nvSpPr>
          <p:cNvPr id="6" name="Text Placeholder 5"/>
          <p:cNvSpPr>
            <a:spLocks noGrp="1"/>
          </p:cNvSpPr>
          <p:nvPr>
            <p:ph type="body" sz="quarter" idx="30"/>
          </p:nvPr>
        </p:nvSpPr>
        <p:spPr/>
        <p:txBody>
          <a:bodyPr/>
          <a:lstStyle/>
          <a:p>
            <a:r>
              <a:rPr lang="en-US" i="1" dirty="0"/>
              <a:t>Source: Centers for Disease Control and Prevention/NCID/HIP/Janice </a:t>
            </a:r>
            <a:r>
              <a:rPr lang="en-US" i="1" dirty="0" err="1"/>
              <a:t>Carr</a:t>
            </a:r>
            <a:r>
              <a:rPr lang="en-US" i="1" dirty="0"/>
              <a:t> </a:t>
            </a:r>
            <a:endParaRPr lang="en-IN" dirty="0"/>
          </a:p>
        </p:txBody>
      </p:sp>
    </p:spTree>
    <p:extLst>
      <p:ext uri="{BB962C8B-B14F-4D97-AF65-F5344CB8AC3E}">
        <p14:creationId xmlns:p14="http://schemas.microsoft.com/office/powerpoint/2010/main" val="27724004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t>Leptospirosis Disease Table</a:t>
            </a:r>
          </a:p>
        </p:txBody>
      </p:sp>
      <p:graphicFrame>
        <p:nvGraphicFramePr>
          <p:cNvPr id="4" name="Table 3"/>
          <p:cNvGraphicFramePr>
            <a:graphicFrameLocks noGrp="1"/>
          </p:cNvGraphicFramePr>
          <p:nvPr>
            <p:extLst>
              <p:ext uri="{D42A27DB-BD31-4B8C-83A1-F6EECF244321}">
                <p14:modId xmlns:p14="http://schemas.microsoft.com/office/powerpoint/2010/main" val="1923397342"/>
              </p:ext>
            </p:extLst>
          </p:nvPr>
        </p:nvGraphicFramePr>
        <p:xfrm>
          <a:off x="1247800" y="1470660"/>
          <a:ext cx="6648400" cy="3916680"/>
        </p:xfrm>
        <a:graphic>
          <a:graphicData uri="http://schemas.openxmlformats.org/drawingml/2006/table">
            <a:tbl>
              <a:tblPr firstRow="1" bandRow="1">
                <a:tableStyleId>{073A0DAA-6AF3-43AB-8588-CEC1D06C72B9}</a:tableStyleId>
              </a:tblPr>
              <a:tblGrid>
                <a:gridCol w="2255912">
                  <a:extLst>
                    <a:ext uri="{9D8B030D-6E8A-4147-A177-3AD203B41FA5}">
                      <a16:colId xmlns:a16="http://schemas.microsoft.com/office/drawing/2014/main" val="20000"/>
                    </a:ext>
                  </a:extLst>
                </a:gridCol>
                <a:gridCol w="4392488">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600" b="0" i="1" u="none" strike="noStrike" kern="1200" baseline="0" dirty="0">
                          <a:solidFill>
                            <a:schemeClr val="dk1"/>
                          </a:solidFill>
                          <a:latin typeface="+mn-lt"/>
                          <a:ea typeface="+mn-ea"/>
                          <a:cs typeface="+mn-cs"/>
                        </a:rPr>
                        <a:t>Leptospira interrogans</a:t>
                      </a:r>
                      <a:endParaRPr lang="en-US" sz="1600" b="0" i="0" u="none" strike="noStrike" kern="1200" baseline="0" dirty="0">
                        <a:solidFill>
                          <a:schemeClr val="dk1"/>
                        </a:solidFill>
                        <a:latin typeface="+mn-lt"/>
                        <a:ea typeface="+mn-ea"/>
                        <a:cs typeface="+mn-cs"/>
                      </a:endParaRPr>
                    </a:p>
                  </a:txBody>
                  <a:tcPr>
                    <a:solidFill>
                      <a:srgbClr val="CBCBCB"/>
                    </a:solidFill>
                  </a:tcPr>
                </a:tc>
                <a:extLst>
                  <a:ext uri="{0D108BD9-81ED-4DB2-BD59-A6C34878D82A}">
                    <a16:rowId xmlns:a16="http://schemas.microsoft.com/office/drawing/2014/main" val="10000"/>
                  </a:ext>
                </a:extLst>
              </a:tr>
              <a:tr h="370840">
                <a:tc>
                  <a:txBody>
                    <a:bodyPr/>
                    <a:lstStyle/>
                    <a:p>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Vehicle: contaminated soil or water</a:t>
                      </a:r>
                    </a:p>
                  </a:txBody>
                  <a:tcPr/>
                </a:tc>
                <a:extLst>
                  <a:ext uri="{0D108BD9-81ED-4DB2-BD59-A6C34878D82A}">
                    <a16:rowId xmlns:a16="http://schemas.microsoft.com/office/drawing/2014/main" val="10001"/>
                  </a:ext>
                </a:extLst>
              </a:tr>
              <a:tr h="370840">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Adhesins, invasion proteins</a:t>
                      </a:r>
                    </a:p>
                  </a:txBody>
                  <a:tcPr/>
                </a:tc>
                <a:extLst>
                  <a:ext uri="{0D108BD9-81ED-4DB2-BD59-A6C34878D82A}">
                    <a16:rowId xmlns:a16="http://schemas.microsoft.com/office/drawing/2014/main" val="10002"/>
                  </a:ext>
                </a:extLst>
              </a:tr>
              <a:tr h="370840">
                <a:tc>
                  <a:txBody>
                    <a:bodyPr/>
                    <a:lstStyle/>
                    <a:p>
                      <a:r>
                        <a:rPr lang="en-US" sz="1600" b="1" i="0" u="none" strike="noStrike" kern="1200" baseline="0" dirty="0">
                          <a:solidFill>
                            <a:schemeClr val="dk1"/>
                          </a:solidFill>
                          <a:latin typeface="+mn-lt"/>
                          <a:ea typeface="+mn-ea"/>
                          <a:cs typeface="+mn-cs"/>
                        </a:rPr>
                        <a:t>Culture/Diagnosis</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Slide agglutination test of patient’s blood for antibodies; in the United States, CDC will culture specimens</a:t>
                      </a:r>
                    </a:p>
                  </a:txBody>
                  <a:tcPr/>
                </a:tc>
                <a:extLst>
                  <a:ext uri="{0D108BD9-81ED-4DB2-BD59-A6C34878D82A}">
                    <a16:rowId xmlns:a16="http://schemas.microsoft.com/office/drawing/2014/main" val="10003"/>
                  </a:ext>
                </a:extLst>
              </a:tr>
              <a:tr h="370840">
                <a:tc>
                  <a:txBody>
                    <a:bodyPr/>
                    <a:lstStyle/>
                    <a:p>
                      <a:r>
                        <a:rPr lang="en-US" sz="1600" b="1" i="0" u="none" strike="noStrike" kern="1200" baseline="0" dirty="0">
                          <a:solidFill>
                            <a:schemeClr val="dk1"/>
                          </a:solidFill>
                          <a:latin typeface="+mn-lt"/>
                          <a:ea typeface="+mn-ea"/>
                          <a:cs typeface="+mn-cs"/>
                        </a:rPr>
                        <a:t>Prevention</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Avoiding contaminated vehicles</a:t>
                      </a:r>
                    </a:p>
                  </a:txBody>
                  <a:tcPr/>
                </a:tc>
                <a:extLst>
                  <a:ext uri="{0D108BD9-81ED-4DB2-BD59-A6C34878D82A}">
                    <a16:rowId xmlns:a16="http://schemas.microsoft.com/office/drawing/2014/main" val="10004"/>
                  </a:ext>
                </a:extLst>
              </a:tr>
              <a:tr h="370840">
                <a:tc>
                  <a:txBody>
                    <a:bodyPr/>
                    <a:lstStyle/>
                    <a:p>
                      <a:r>
                        <a:rPr lang="en-US" sz="1600" b="1" i="0" u="none" strike="noStrike" kern="1200" baseline="0" dirty="0">
                          <a:solidFill>
                            <a:schemeClr val="dk1"/>
                          </a:solidFill>
                          <a:latin typeface="+mn-lt"/>
                          <a:ea typeface="+mn-ea"/>
                          <a:cs typeface="+mn-cs"/>
                        </a:rPr>
                        <a:t>Treatment</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Doxycycline, penicillin G, or ceftriaxone</a:t>
                      </a:r>
                    </a:p>
                  </a:txBody>
                  <a:tcPr/>
                </a:tc>
                <a:extLst>
                  <a:ext uri="{0D108BD9-81ED-4DB2-BD59-A6C34878D82A}">
                    <a16:rowId xmlns:a16="http://schemas.microsoft.com/office/drawing/2014/main" val="10005"/>
                  </a:ext>
                </a:extLst>
              </a:tr>
              <a:tr h="370840">
                <a:tc>
                  <a:txBody>
                    <a:bodyPr/>
                    <a:lstStyle/>
                    <a:p>
                      <a:r>
                        <a:rPr lang="en-US" sz="1600" b="1" i="0" u="none" strike="noStrike" kern="1200" baseline="0" dirty="0">
                          <a:solidFill>
                            <a:schemeClr val="dk1"/>
                          </a:solidFill>
                          <a:latin typeface="+mn-lt"/>
                          <a:ea typeface="+mn-ea"/>
                          <a:cs typeface="+mn-cs"/>
                        </a:rPr>
                        <a:t>Epidemiological Features</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United States: 100 to 200 cases per year, half in Hawaii; internationally: 80% of people in tropical areas are seropositive</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7063971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Urinary Schistosomiasis</a:t>
            </a:r>
          </a:p>
        </p:txBody>
      </p:sp>
      <p:sp>
        <p:nvSpPr>
          <p:cNvPr id="6" name="Content Placeholder 2"/>
          <p:cNvSpPr>
            <a:spLocks noGrp="1"/>
          </p:cNvSpPr>
          <p:nvPr>
            <p:ph sz="quarter" idx="11"/>
          </p:nvPr>
        </p:nvSpPr>
        <p:spPr/>
        <p:txBody>
          <a:bodyPr rtlCol="0">
            <a:normAutofit/>
          </a:bodyPr>
          <a:lstStyle/>
          <a:p>
            <a:pPr marL="0" indent="0">
              <a:spcBef>
                <a:spcPts val="600"/>
              </a:spcBef>
              <a:spcAft>
                <a:spcPts val="0"/>
              </a:spcAft>
              <a:buNone/>
              <a:defRPr/>
            </a:pPr>
            <a:r>
              <a:rPr lang="en-US" i="1" dirty="0">
                <a:ea typeface="+mn-ea"/>
                <a:cs typeface="+mn-cs"/>
              </a:rPr>
              <a:t>Schistosoma haematobium </a:t>
            </a:r>
            <a:r>
              <a:rPr lang="en-US" dirty="0">
                <a:ea typeface="+mn-ea"/>
                <a:cs typeface="+mn-cs"/>
              </a:rPr>
              <a:t>lodges in the blood vessels of the bladder</a:t>
            </a:r>
          </a:p>
          <a:p>
            <a:pPr marL="0" indent="0">
              <a:spcBef>
                <a:spcPts val="600"/>
              </a:spcBef>
              <a:spcAft>
                <a:spcPts val="0"/>
              </a:spcAft>
              <a:buNone/>
              <a:defRPr/>
            </a:pPr>
            <a:r>
              <a:rPr lang="en-US" dirty="0">
                <a:ea typeface="+mn-ea"/>
                <a:cs typeface="+mn-cs"/>
              </a:rPr>
              <a:t>Signs and symptoms:</a:t>
            </a:r>
          </a:p>
          <a:p>
            <a:pPr marL="342900" indent="-342900">
              <a:spcBef>
                <a:spcPts val="600"/>
              </a:spcBef>
              <a:spcAft>
                <a:spcPts val="0"/>
              </a:spcAft>
              <a:buFont typeface="Arial" panose="020B0604020202020204" pitchFamily="34" charset="0"/>
              <a:buChar char="•"/>
              <a:defRPr/>
            </a:pPr>
            <a:r>
              <a:rPr lang="en-US" dirty="0">
                <a:ea typeface="+mn-ea"/>
              </a:rPr>
              <a:t>Itchiness in the area where the helminth enters the body</a:t>
            </a:r>
          </a:p>
          <a:p>
            <a:pPr marL="342900" indent="-342900">
              <a:spcBef>
                <a:spcPts val="600"/>
              </a:spcBef>
              <a:spcAft>
                <a:spcPts val="0"/>
              </a:spcAft>
              <a:buFont typeface="Arial" panose="020B0604020202020204" pitchFamily="34" charset="0"/>
              <a:buChar char="•"/>
              <a:defRPr/>
            </a:pPr>
            <a:r>
              <a:rPr lang="en-US" dirty="0">
                <a:ea typeface="+mn-ea"/>
              </a:rPr>
              <a:t>Fever, chills, diarrhea, cough</a:t>
            </a:r>
          </a:p>
          <a:p>
            <a:pPr marL="342900" indent="-342900">
              <a:spcBef>
                <a:spcPts val="600"/>
              </a:spcBef>
              <a:spcAft>
                <a:spcPts val="0"/>
              </a:spcAft>
              <a:buFont typeface="Arial" panose="020B0604020202020204" pitchFamily="34" charset="0"/>
              <a:buChar char="•"/>
              <a:defRPr/>
            </a:pPr>
            <a:r>
              <a:rPr lang="en-US" dirty="0">
                <a:ea typeface="+mn-ea"/>
              </a:rPr>
              <a:t>Urinary tract symptoms occur at a later date</a:t>
            </a:r>
          </a:p>
          <a:p>
            <a:pPr marL="342900" indent="-342900">
              <a:spcBef>
                <a:spcPts val="600"/>
              </a:spcBef>
              <a:spcAft>
                <a:spcPts val="0"/>
              </a:spcAft>
              <a:buFont typeface="Arial" panose="020B0604020202020204" pitchFamily="34" charset="0"/>
              <a:buChar char="•"/>
              <a:defRPr/>
            </a:pPr>
            <a:r>
              <a:rPr lang="en-US" dirty="0">
                <a:ea typeface="+mn-ea"/>
              </a:rPr>
              <a:t>Can cause chronic infection</a:t>
            </a:r>
          </a:p>
        </p:txBody>
      </p:sp>
    </p:spTree>
    <p:extLst>
      <p:ext uri="{BB962C8B-B14F-4D97-AF65-F5344CB8AC3E}">
        <p14:creationId xmlns:p14="http://schemas.microsoft.com/office/powerpoint/2010/main" val="3910774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Urinary Schistosomiasis Pathogenesis and Diagnosis</a:t>
            </a:r>
          </a:p>
        </p:txBody>
      </p:sp>
      <p:sp>
        <p:nvSpPr>
          <p:cNvPr id="3" name="Content Placeholder 2"/>
          <p:cNvSpPr>
            <a:spLocks noGrp="1"/>
          </p:cNvSpPr>
          <p:nvPr>
            <p:ph sz="quarter" idx="11"/>
          </p:nvPr>
        </p:nvSpPr>
        <p:spPr/>
        <p:txBody>
          <a:bodyPr rtlCol="0">
            <a:normAutofit/>
          </a:bodyPr>
          <a:lstStyle/>
          <a:p>
            <a:pPr marL="0" indent="0">
              <a:spcBef>
                <a:spcPts val="600"/>
              </a:spcBef>
              <a:spcAft>
                <a:spcPts val="600"/>
              </a:spcAft>
              <a:buNone/>
              <a:defRPr/>
            </a:pPr>
            <a:r>
              <a:rPr lang="en-US" dirty="0">
                <a:ea typeface="+mn-ea"/>
                <a:cs typeface="+mn-cs"/>
              </a:rPr>
              <a:t>Pathogenesis and virulence factors:</a:t>
            </a:r>
          </a:p>
          <a:p>
            <a:pPr marL="342900" indent="-342900">
              <a:spcBef>
                <a:spcPts val="600"/>
              </a:spcBef>
              <a:spcAft>
                <a:spcPts val="600"/>
              </a:spcAft>
              <a:buFont typeface="Arial" panose="020B0604020202020204" pitchFamily="34" charset="0"/>
              <a:buChar char="•"/>
              <a:defRPr/>
            </a:pPr>
            <a:r>
              <a:rPr lang="en-US" dirty="0">
                <a:ea typeface="+mn-ea"/>
              </a:rPr>
              <a:t>Invades intact skin and attaches to vascular endothelium</a:t>
            </a:r>
          </a:p>
          <a:p>
            <a:pPr marL="342900" indent="-342900">
              <a:spcBef>
                <a:spcPts val="600"/>
              </a:spcBef>
              <a:spcAft>
                <a:spcPts val="600"/>
              </a:spcAft>
              <a:buFont typeface="Arial" panose="020B0604020202020204" pitchFamily="34" charset="0"/>
              <a:buChar char="•"/>
              <a:defRPr/>
            </a:pPr>
            <a:r>
              <a:rPr lang="en-US" dirty="0">
                <a:ea typeface="+mn-ea"/>
              </a:rPr>
              <a:t>Antigenic cloaking behavior</a:t>
            </a:r>
          </a:p>
          <a:p>
            <a:pPr marL="0" lvl="0" indent="0">
              <a:spcBef>
                <a:spcPts val="600"/>
              </a:spcBef>
              <a:spcAft>
                <a:spcPts val="600"/>
              </a:spcAft>
              <a:buNone/>
              <a:defRPr/>
            </a:pPr>
            <a:r>
              <a:rPr lang="en-US" dirty="0">
                <a:solidFill>
                  <a:prstClr val="black"/>
                </a:solidFill>
              </a:rPr>
              <a:t>Diagnosis through identifying eggs in the urine</a:t>
            </a:r>
          </a:p>
          <a:p>
            <a:pPr marL="0" lvl="0" indent="0">
              <a:spcBef>
                <a:spcPts val="600"/>
              </a:spcBef>
              <a:spcAft>
                <a:spcPts val="600"/>
              </a:spcAft>
              <a:buNone/>
              <a:defRPr/>
            </a:pPr>
            <a:r>
              <a:rPr lang="en-US" dirty="0">
                <a:solidFill>
                  <a:prstClr val="black"/>
                </a:solidFill>
              </a:rPr>
              <a:t>Cycle of infection cannot be broken as long as people are exposed to untreated sewage in their environment</a:t>
            </a:r>
          </a:p>
          <a:p>
            <a:pPr marL="342900" lvl="0" indent="-342900">
              <a:spcBef>
                <a:spcPts val="600"/>
              </a:spcBef>
              <a:spcAft>
                <a:spcPts val="600"/>
              </a:spcAft>
              <a:buFont typeface="Arial" panose="020B0604020202020204" pitchFamily="34" charset="0"/>
              <a:buChar char="•"/>
              <a:defRPr/>
            </a:pPr>
            <a:r>
              <a:rPr lang="en-US" dirty="0" err="1">
                <a:solidFill>
                  <a:prstClr val="black"/>
                </a:solidFill>
              </a:rPr>
              <a:t>Praziquantel</a:t>
            </a:r>
            <a:r>
              <a:rPr lang="en-US" dirty="0">
                <a:solidFill>
                  <a:prstClr val="black"/>
                </a:solidFill>
              </a:rPr>
              <a:t> is the drug of choice</a:t>
            </a:r>
          </a:p>
        </p:txBody>
      </p:sp>
    </p:spTree>
    <p:extLst>
      <p:ext uri="{BB962C8B-B14F-4D97-AF65-F5344CB8AC3E}">
        <p14:creationId xmlns:p14="http://schemas.microsoft.com/office/powerpoint/2010/main" val="19935994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Urinary Schistosomiasis Disease Table</a:t>
            </a:r>
          </a:p>
        </p:txBody>
      </p:sp>
      <p:graphicFrame>
        <p:nvGraphicFramePr>
          <p:cNvPr id="4" name="Table 3"/>
          <p:cNvGraphicFramePr>
            <a:graphicFrameLocks noGrp="1"/>
          </p:cNvGraphicFramePr>
          <p:nvPr>
            <p:extLst>
              <p:ext uri="{D42A27DB-BD31-4B8C-83A1-F6EECF244321}">
                <p14:modId xmlns:p14="http://schemas.microsoft.com/office/powerpoint/2010/main" val="1358092365"/>
              </p:ext>
            </p:extLst>
          </p:nvPr>
        </p:nvGraphicFramePr>
        <p:xfrm>
          <a:off x="1524000" y="1488440"/>
          <a:ext cx="6096000" cy="3881120"/>
        </p:xfrm>
        <a:graphic>
          <a:graphicData uri="http://schemas.openxmlformats.org/drawingml/2006/table">
            <a:tbl>
              <a:tblPr firstRow="1" bandRow="1">
                <a:tableStyleId>{073A0DAA-6AF3-43AB-8588-CEC1D06C72B9}</a:tableStyleId>
              </a:tblPr>
              <a:tblGrid>
                <a:gridCol w="2183904">
                  <a:extLst>
                    <a:ext uri="{9D8B030D-6E8A-4147-A177-3AD203B41FA5}">
                      <a16:colId xmlns:a16="http://schemas.microsoft.com/office/drawing/2014/main" val="20000"/>
                    </a:ext>
                  </a:extLst>
                </a:gridCol>
                <a:gridCol w="3912096">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600" b="0" i="1" u="none" strike="noStrike" kern="1200" baseline="0" dirty="0">
                          <a:solidFill>
                            <a:schemeClr val="dk1"/>
                          </a:solidFill>
                          <a:latin typeface="+mn-lt"/>
                          <a:ea typeface="+mn-ea"/>
                          <a:cs typeface="+mn-cs"/>
                        </a:rPr>
                        <a:t>Schistosoma haematobium</a:t>
                      </a:r>
                      <a:endParaRPr lang="en-US" sz="1600" b="0" i="0" u="none" strike="noStrike" kern="1200" baseline="0" dirty="0">
                        <a:solidFill>
                          <a:schemeClr val="dk1"/>
                        </a:solidFill>
                        <a:latin typeface="+mn-lt"/>
                        <a:ea typeface="+mn-ea"/>
                        <a:cs typeface="+mn-cs"/>
                      </a:endParaRPr>
                    </a:p>
                  </a:txBody>
                  <a:tcPr>
                    <a:solidFill>
                      <a:srgbClr val="CBCBCB"/>
                    </a:solidFill>
                  </a:tcPr>
                </a:tc>
                <a:extLst>
                  <a:ext uri="{0D108BD9-81ED-4DB2-BD59-A6C34878D82A}">
                    <a16:rowId xmlns:a16="http://schemas.microsoft.com/office/drawing/2014/main" val="10000"/>
                  </a:ext>
                </a:extLst>
              </a:tr>
              <a:tr h="370840">
                <a:tc>
                  <a:txBody>
                    <a:bodyPr/>
                    <a:lstStyle/>
                    <a:p>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Vehicle: contaminated water</a:t>
                      </a:r>
                    </a:p>
                  </a:txBody>
                  <a:tcPr/>
                </a:tc>
                <a:extLst>
                  <a:ext uri="{0D108BD9-81ED-4DB2-BD59-A6C34878D82A}">
                    <a16:rowId xmlns:a16="http://schemas.microsoft.com/office/drawing/2014/main" val="10001"/>
                  </a:ext>
                </a:extLst>
              </a:tr>
              <a:tr h="370840">
                <a:tc>
                  <a:txBody>
                    <a:bodyPr/>
                    <a:lstStyle/>
                    <a:p>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Antigenic “cloaking,” induction of granulomatous response</a:t>
                      </a:r>
                    </a:p>
                  </a:txBody>
                  <a:tcPr/>
                </a:tc>
                <a:extLst>
                  <a:ext uri="{0D108BD9-81ED-4DB2-BD59-A6C34878D82A}">
                    <a16:rowId xmlns:a16="http://schemas.microsoft.com/office/drawing/2014/main" val="10002"/>
                  </a:ext>
                </a:extLst>
              </a:tr>
              <a:tr h="370840">
                <a:tc>
                  <a:txBody>
                    <a:bodyPr/>
                    <a:lstStyle/>
                    <a:p>
                      <a:r>
                        <a:rPr lang="en-US" sz="1600" b="1" i="0" u="none" strike="noStrike" kern="1200" baseline="0" dirty="0">
                          <a:solidFill>
                            <a:schemeClr val="dk1"/>
                          </a:solidFill>
                          <a:latin typeface="+mn-lt"/>
                          <a:ea typeface="+mn-ea"/>
                          <a:cs typeface="+mn-cs"/>
                        </a:rPr>
                        <a:t>Culture/Diagnosis</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Identification of eggs in urine, PCR methods</a:t>
                      </a:r>
                    </a:p>
                  </a:txBody>
                  <a:tcPr/>
                </a:tc>
                <a:extLst>
                  <a:ext uri="{0D108BD9-81ED-4DB2-BD59-A6C34878D82A}">
                    <a16:rowId xmlns:a16="http://schemas.microsoft.com/office/drawing/2014/main" val="10003"/>
                  </a:ext>
                </a:extLst>
              </a:tr>
              <a:tr h="370840">
                <a:tc>
                  <a:txBody>
                    <a:bodyPr/>
                    <a:lstStyle/>
                    <a:p>
                      <a:r>
                        <a:rPr lang="en-US" sz="1600" b="1" i="0" u="none" strike="noStrike" kern="1200" baseline="0" dirty="0">
                          <a:solidFill>
                            <a:schemeClr val="dk1"/>
                          </a:solidFill>
                          <a:latin typeface="+mn-lt"/>
                          <a:ea typeface="+mn-ea"/>
                          <a:cs typeface="+mn-cs"/>
                        </a:rPr>
                        <a:t>Prevention</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Avoiding contaminated vehicles</a:t>
                      </a:r>
                    </a:p>
                  </a:txBody>
                  <a:tcPr/>
                </a:tc>
                <a:extLst>
                  <a:ext uri="{0D108BD9-81ED-4DB2-BD59-A6C34878D82A}">
                    <a16:rowId xmlns:a16="http://schemas.microsoft.com/office/drawing/2014/main" val="10004"/>
                  </a:ext>
                </a:extLst>
              </a:tr>
              <a:tr h="370840">
                <a:tc>
                  <a:txBody>
                    <a:bodyPr/>
                    <a:lstStyle/>
                    <a:p>
                      <a:r>
                        <a:rPr lang="en-US" sz="1600" b="1" i="0" u="none" strike="noStrike" kern="1200" baseline="0" dirty="0">
                          <a:solidFill>
                            <a:schemeClr val="dk1"/>
                          </a:solidFill>
                          <a:latin typeface="+mn-lt"/>
                          <a:ea typeface="+mn-ea"/>
                          <a:cs typeface="+mn-cs"/>
                        </a:rPr>
                        <a:t>Treatment</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Praziquantel</a:t>
                      </a:r>
                    </a:p>
                  </a:txBody>
                  <a:tcPr/>
                </a:tc>
                <a:extLst>
                  <a:ext uri="{0D108BD9-81ED-4DB2-BD59-A6C34878D82A}">
                    <a16:rowId xmlns:a16="http://schemas.microsoft.com/office/drawing/2014/main" val="10005"/>
                  </a:ext>
                </a:extLst>
              </a:tr>
              <a:tr h="370840">
                <a:tc>
                  <a:txBody>
                    <a:bodyPr/>
                    <a:lstStyle/>
                    <a:p>
                      <a:r>
                        <a:rPr lang="en-US" sz="1600" b="1" i="0" u="none" strike="noStrike" kern="1200" baseline="0" dirty="0">
                          <a:solidFill>
                            <a:schemeClr val="dk1"/>
                          </a:solidFill>
                          <a:latin typeface="+mn-lt"/>
                          <a:ea typeface="+mn-ea"/>
                          <a:cs typeface="+mn-cs"/>
                        </a:rPr>
                        <a:t>Epidemiological Features</a:t>
                      </a:r>
                      <a:endParaRPr lang="en-US" sz="1600" b="0" i="0" u="none" strike="noStrike" kern="1200" baseline="0" dirty="0">
                        <a:solidFill>
                          <a:schemeClr val="dk1"/>
                        </a:solidFill>
                        <a:latin typeface="+mn-lt"/>
                        <a:ea typeface="+mn-ea"/>
                        <a:cs typeface="+mn-cs"/>
                      </a:endParaRPr>
                    </a:p>
                  </a:txBody>
                  <a:tcPr/>
                </a:tc>
                <a:tc>
                  <a:txBody>
                    <a:bodyPr/>
                    <a:lstStyle/>
                    <a:p>
                      <a:r>
                        <a:rPr lang="en-US" sz="1600" b="0" i="0" u="none" strike="noStrike" kern="1200" baseline="0" dirty="0">
                          <a:solidFill>
                            <a:schemeClr val="dk1"/>
                          </a:solidFill>
                          <a:latin typeface="+mn-lt"/>
                          <a:ea typeface="+mn-ea"/>
                          <a:cs typeface="+mn-cs"/>
                        </a:rPr>
                        <a:t>Endemic in Africa, Middle East, India, and Turkey; in sub-Saharan Africa: 120 million infected</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494043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Concept Check – Section 23.3</a:t>
            </a:r>
          </a:p>
        </p:txBody>
      </p:sp>
      <p:sp>
        <p:nvSpPr>
          <p:cNvPr id="2051" name="Content Placeholder 2"/>
          <p:cNvSpPr>
            <a:spLocks noGrp="1"/>
          </p:cNvSpPr>
          <p:nvPr>
            <p:ph sz="quarter" idx="11"/>
          </p:nvPr>
        </p:nvSpPr>
        <p:spPr/>
        <p:txBody>
          <a:bodyPr rtlCol="0">
            <a:normAutofit/>
          </a:bodyPr>
          <a:lstStyle/>
          <a:p>
            <a:pPr marL="514350" indent="-514350">
              <a:spcBef>
                <a:spcPts val="600"/>
              </a:spcBef>
              <a:spcAft>
                <a:spcPts val="0"/>
              </a:spcAft>
              <a:buFont typeface="+mj-lt"/>
              <a:buAutoNum type="arabicPeriod"/>
              <a:defRPr/>
            </a:pPr>
            <a:r>
              <a:rPr lang="en-US" dirty="0"/>
              <a:t>The causative agent of 80% of urinary tract infections is </a:t>
            </a:r>
            <a:r>
              <a:rPr lang="en-US" u="sng" dirty="0" err="1">
                <a:solidFill>
                  <a:schemeClr val="bg1"/>
                </a:solidFill>
                <a:uFill>
                  <a:solidFill>
                    <a:schemeClr val="tx1"/>
                  </a:solidFill>
                </a:uFill>
                <a:ea typeface="ＭＳ Ｐゴシック" charset="0"/>
              </a:rPr>
              <a:t>Blanlanlank</a:t>
            </a:r>
            <a:r>
              <a:rPr lang="en-US" dirty="0">
                <a:solidFill>
                  <a:schemeClr val="tx1"/>
                </a:solidFill>
                <a:uFill>
                  <a:solidFill>
                    <a:schemeClr val="tx1"/>
                  </a:solidFill>
                </a:uFill>
                <a:ea typeface="ＭＳ Ｐゴシック" charset="0"/>
              </a:rPr>
              <a:t> </a:t>
            </a:r>
            <a:r>
              <a:rPr lang="en-US" u="sng" dirty="0" err="1">
                <a:solidFill>
                  <a:schemeClr val="bg1"/>
                </a:solidFill>
                <a:uFill>
                  <a:solidFill>
                    <a:schemeClr val="tx1"/>
                  </a:solidFill>
                </a:uFill>
                <a:ea typeface="ＭＳ Ｐゴシック" charset="0"/>
              </a:rPr>
              <a:t>Blanlanlank</a:t>
            </a:r>
            <a:r>
              <a:rPr lang="en-US" dirty="0">
                <a:solidFill>
                  <a:schemeClr val="tx1"/>
                </a:solidFill>
                <a:uFill>
                  <a:solidFill>
                    <a:schemeClr val="tx1"/>
                  </a:solidFill>
                </a:uFill>
                <a:ea typeface="ＭＳ Ｐゴシック" charset="0"/>
              </a:rPr>
              <a:t> .</a:t>
            </a:r>
            <a:endParaRPr lang="en-US" dirty="0">
              <a:solidFill>
                <a:schemeClr val="tx1"/>
              </a:solidFill>
            </a:endParaRPr>
          </a:p>
          <a:p>
            <a:pPr marL="514350" lvl="0" indent="-514350">
              <a:spcBef>
                <a:spcPts val="600"/>
              </a:spcBef>
              <a:buFont typeface="+mj-lt"/>
              <a:buAutoNum type="arabicPeriod" startAt="2"/>
              <a:defRPr/>
            </a:pPr>
            <a:r>
              <a:rPr lang="en-US" dirty="0">
                <a:solidFill>
                  <a:prstClr val="black"/>
                </a:solidFill>
              </a:rPr>
              <a:t>True/False: UTIs are the most common hospital-associated infection.</a:t>
            </a:r>
          </a:p>
          <a:p>
            <a:pPr marL="514350" lvl="0" indent="-514350">
              <a:spcBef>
                <a:spcPts val="600"/>
              </a:spcBef>
              <a:buFont typeface="+mj-lt"/>
              <a:buAutoNum type="arabicPeriod" startAt="2"/>
              <a:defRPr/>
            </a:pPr>
            <a:r>
              <a:rPr lang="en-US" dirty="0">
                <a:solidFill>
                  <a:prstClr val="black"/>
                </a:solidFill>
              </a:rPr>
              <a:t>True/False: UTIs are transmitted from person-to-person.</a:t>
            </a:r>
          </a:p>
          <a:p>
            <a:pPr marL="514350" indent="-514350">
              <a:spcBef>
                <a:spcPts val="600"/>
              </a:spcBef>
              <a:buFont typeface="+mj-lt"/>
              <a:buAutoNum type="arabicPeriod" startAt="2"/>
              <a:defRPr/>
            </a:pPr>
            <a:r>
              <a:rPr lang="en-US" dirty="0">
                <a:solidFill>
                  <a:prstClr val="black"/>
                </a:solidFill>
              </a:rPr>
              <a:t> </a:t>
            </a:r>
            <a:r>
              <a:rPr lang="en-US" u="sng" dirty="0" err="1">
                <a:solidFill>
                  <a:schemeClr val="bg1"/>
                </a:solidFill>
                <a:uFill>
                  <a:solidFill>
                    <a:schemeClr val="tx1"/>
                  </a:solidFill>
                </a:uFill>
                <a:ea typeface="ＭＳ Ｐゴシック" charset="0"/>
              </a:rPr>
              <a:t>Blanlanlank</a:t>
            </a:r>
            <a:r>
              <a:rPr lang="en-US" dirty="0">
                <a:solidFill>
                  <a:prstClr val="black"/>
                </a:solidFill>
              </a:rPr>
              <a:t> is an occupational hazard of people who work with animals. </a:t>
            </a:r>
          </a:p>
          <a:p>
            <a:pPr marL="514350" indent="-514350">
              <a:spcBef>
                <a:spcPts val="600"/>
              </a:spcBef>
              <a:buFont typeface="+mj-lt"/>
              <a:buAutoNum type="arabicPeriod" startAt="2"/>
              <a:defRPr/>
            </a:pPr>
            <a:r>
              <a:rPr lang="en-US" dirty="0">
                <a:solidFill>
                  <a:prstClr val="black"/>
                </a:solidFill>
              </a:rPr>
              <a:t>Raw sewage transmits urinary </a:t>
            </a:r>
            <a:r>
              <a:rPr lang="en-US" u="sng" dirty="0" err="1">
                <a:solidFill>
                  <a:schemeClr val="bg1"/>
                </a:solidFill>
                <a:uFill>
                  <a:solidFill>
                    <a:schemeClr val="tx1"/>
                  </a:solidFill>
                </a:uFill>
                <a:ea typeface="ＭＳ Ｐゴシック" charset="0"/>
              </a:rPr>
              <a:t>Blanlanlank</a:t>
            </a:r>
            <a:r>
              <a:rPr lang="en-US" dirty="0">
                <a:solidFill>
                  <a:prstClr val="black"/>
                </a:solidFill>
              </a:rPr>
              <a:t>, mainly in Africa, the Caribbean, and the Middle East.</a:t>
            </a:r>
            <a:endParaRPr lang="en-US" dirty="0"/>
          </a:p>
        </p:txBody>
      </p:sp>
    </p:spTree>
    <p:extLst>
      <p:ext uri="{BB962C8B-B14F-4D97-AF65-F5344CB8AC3E}">
        <p14:creationId xmlns:p14="http://schemas.microsoft.com/office/powerpoint/2010/main" val="30159254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179512" y="241908"/>
            <a:ext cx="8964488" cy="678611"/>
          </a:xfrm>
        </p:spPr>
        <p:txBody>
          <a:bodyPr/>
          <a:lstStyle/>
          <a:p>
            <a:r>
              <a:rPr lang="en-US" altLang="en-US" dirty="0"/>
              <a:t>Section 23.4:</a:t>
            </a:r>
            <a:br>
              <a:rPr lang="en-US" altLang="en-US" dirty="0"/>
            </a:br>
            <a:r>
              <a:rPr lang="en-US" altLang="en-US" dirty="0"/>
              <a:t>Reproductive Tract Diseases Caused by Microorganisms </a:t>
            </a:r>
            <a:r>
              <a:rPr lang="en-US" altLang="en-US" sz="1200" dirty="0"/>
              <a:t>1</a:t>
            </a:r>
          </a:p>
        </p:txBody>
      </p:sp>
      <p:sp>
        <p:nvSpPr>
          <p:cNvPr id="5" name="Content Placeholder 2"/>
          <p:cNvSpPr>
            <a:spLocks noGrp="1"/>
          </p:cNvSpPr>
          <p:nvPr>
            <p:ph sz="quarter" idx="11"/>
          </p:nvPr>
        </p:nvSpPr>
        <p:spPr/>
        <p:txBody>
          <a:bodyPr/>
          <a:lstStyle/>
          <a:p>
            <a:pPr marL="0" indent="0" eaLnBrk="1" hangingPunct="1">
              <a:spcBef>
                <a:spcPts val="600"/>
              </a:spcBef>
              <a:spcAft>
                <a:spcPts val="600"/>
              </a:spcAft>
              <a:buNone/>
            </a:pPr>
            <a:r>
              <a:rPr lang="en-US" altLang="en-US" u="sng" dirty="0"/>
              <a:t>Learning Outcomes</a:t>
            </a:r>
            <a:r>
              <a:rPr lang="en-US" altLang="en-US" sz="1200" u="sng" dirty="0"/>
              <a:t> 1</a:t>
            </a:r>
          </a:p>
          <a:p>
            <a:pPr eaLnBrk="1" hangingPunct="1">
              <a:spcBef>
                <a:spcPts val="600"/>
              </a:spcBef>
              <a:spcAft>
                <a:spcPts val="600"/>
              </a:spcAft>
            </a:pPr>
            <a:r>
              <a:rPr lang="en-US" altLang="en-US" dirty="0"/>
              <a:t>List the possible causative agents for each of the following infectious reproductive tract conditions: vaginitis, vaginosis, prostatitis, genital discharge diseases, genital ulcer diseases, and wart diseases.</a:t>
            </a:r>
          </a:p>
          <a:p>
            <a:pPr eaLnBrk="1" hangingPunct="1">
              <a:spcBef>
                <a:spcPts val="600"/>
              </a:spcBef>
              <a:spcAft>
                <a:spcPts val="600"/>
              </a:spcAft>
            </a:pPr>
            <a:r>
              <a:rPr lang="en-US" altLang="en-US" dirty="0"/>
              <a:t>Identify which of the preceding conditions can cause disease through vertical transmission.</a:t>
            </a:r>
          </a:p>
          <a:p>
            <a:pPr>
              <a:spcBef>
                <a:spcPts val="600"/>
              </a:spcBef>
              <a:spcAft>
                <a:spcPts val="600"/>
              </a:spcAft>
              <a:defRPr/>
            </a:pPr>
            <a:r>
              <a:rPr lang="en-US" dirty="0"/>
              <a:t>Distinguish between vaginitis and vaginosis.</a:t>
            </a:r>
          </a:p>
          <a:p>
            <a:pPr>
              <a:spcBef>
                <a:spcPts val="600"/>
              </a:spcBef>
              <a:spcAft>
                <a:spcPts val="600"/>
              </a:spcAft>
              <a:defRPr/>
            </a:pPr>
            <a:r>
              <a:rPr lang="en-US" dirty="0"/>
              <a:t>Summarize important aspects of prostatitis.</a:t>
            </a:r>
          </a:p>
        </p:txBody>
      </p:sp>
    </p:spTree>
    <p:extLst>
      <p:ext uri="{BB962C8B-B14F-4D97-AF65-F5344CB8AC3E}">
        <p14:creationId xmlns:p14="http://schemas.microsoft.com/office/powerpoint/2010/main" val="2592156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773" y="233726"/>
            <a:ext cx="9063227" cy="678611"/>
          </a:xfrm>
        </p:spPr>
        <p:txBody>
          <a:bodyPr/>
          <a:lstStyle/>
          <a:p>
            <a:r>
              <a:rPr lang="en-US" altLang="en-US" dirty="0"/>
              <a:t>Section 23.4: </a:t>
            </a:r>
            <a:br>
              <a:rPr lang="en-US" altLang="en-US" dirty="0"/>
            </a:br>
            <a:r>
              <a:rPr lang="en-US" altLang="en-US" dirty="0"/>
              <a:t>Reproductive Tract Diseases Caused by Microorganisms </a:t>
            </a:r>
            <a:r>
              <a:rPr lang="en-US" altLang="en-US" sz="1200" dirty="0"/>
              <a:t>2</a:t>
            </a:r>
            <a:endParaRPr lang="en-US" sz="1200" dirty="0"/>
          </a:p>
        </p:txBody>
      </p:sp>
      <p:sp>
        <p:nvSpPr>
          <p:cNvPr id="7" name="Content Placeholder 2"/>
          <p:cNvSpPr>
            <a:spLocks noGrp="1"/>
          </p:cNvSpPr>
          <p:nvPr>
            <p:ph sz="quarter" idx="11"/>
          </p:nvPr>
        </p:nvSpPr>
        <p:spPr/>
        <p:txBody>
          <a:bodyPr/>
          <a:lstStyle/>
          <a:p>
            <a:pPr>
              <a:spcBef>
                <a:spcPts val="600"/>
              </a:spcBef>
              <a:spcAft>
                <a:spcPts val="600"/>
              </a:spcAft>
              <a:buNone/>
              <a:defRPr/>
            </a:pPr>
            <a:r>
              <a:rPr lang="en-US" altLang="en-US" u="sng" dirty="0"/>
              <a:t>Learning Outcomes</a:t>
            </a:r>
            <a:r>
              <a:rPr lang="en-US" altLang="en-US" sz="1200" u="sng" dirty="0"/>
              <a:t> 2</a:t>
            </a:r>
          </a:p>
          <a:p>
            <a:pPr>
              <a:spcBef>
                <a:spcPts val="600"/>
              </a:spcBef>
              <a:spcAft>
                <a:spcPts val="600"/>
              </a:spcAft>
              <a:defRPr/>
            </a:pPr>
            <a:r>
              <a:rPr lang="en-US" dirty="0"/>
              <a:t>Discuss pelvic inflammatory disease, and identify which organisms are most likely to cause it.</a:t>
            </a:r>
          </a:p>
          <a:p>
            <a:pPr>
              <a:spcBef>
                <a:spcPts val="600"/>
              </a:spcBef>
              <a:spcAft>
                <a:spcPts val="600"/>
              </a:spcAft>
            </a:pPr>
            <a:r>
              <a:rPr lang="en-US" altLang="en-US" dirty="0"/>
              <a:t>Provide some detail about HPV vaccination.</a:t>
            </a:r>
          </a:p>
          <a:p>
            <a:pPr>
              <a:spcBef>
                <a:spcPts val="600"/>
              </a:spcBef>
              <a:spcAft>
                <a:spcPts val="600"/>
              </a:spcAft>
            </a:pPr>
            <a:r>
              <a:rPr lang="en-US" altLang="en-US" dirty="0"/>
              <a:t>Identify the most important risk group for group B </a:t>
            </a:r>
            <a:r>
              <a:rPr lang="en-US" altLang="en-US" i="1" dirty="0"/>
              <a:t>Streptococcus</a:t>
            </a:r>
            <a:r>
              <a:rPr lang="en-US" altLang="en-US" dirty="0"/>
              <a:t> infection, and discuss why these infections are so dangerous in this population.</a:t>
            </a:r>
            <a:endParaRPr lang="en-US" dirty="0"/>
          </a:p>
        </p:txBody>
      </p:sp>
    </p:spTree>
    <p:extLst>
      <p:ext uri="{BB962C8B-B14F-4D97-AF65-F5344CB8AC3E}">
        <p14:creationId xmlns:p14="http://schemas.microsoft.com/office/powerpoint/2010/main" val="17517902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dirty="0"/>
              <a:t>Vaginitis</a:t>
            </a:r>
          </a:p>
        </p:txBody>
      </p:sp>
      <p:sp>
        <p:nvSpPr>
          <p:cNvPr id="10" name="Content Placeholder 2"/>
          <p:cNvSpPr>
            <a:spLocks noGrp="1"/>
          </p:cNvSpPr>
          <p:nvPr>
            <p:ph sz="quarter" idx="11"/>
          </p:nvPr>
        </p:nvSpPr>
        <p:spPr/>
        <p:txBody>
          <a:bodyPr/>
          <a:lstStyle/>
          <a:p>
            <a:pPr marL="0" indent="0" eaLnBrk="1" hangingPunct="1">
              <a:spcBef>
                <a:spcPts val="600"/>
              </a:spcBef>
              <a:buNone/>
            </a:pPr>
            <a:r>
              <a:rPr lang="en-US" altLang="en-US" dirty="0"/>
              <a:t>Signs and symptoms:</a:t>
            </a:r>
          </a:p>
          <a:p>
            <a:pPr marL="342900" indent="-342900">
              <a:spcBef>
                <a:spcPts val="600"/>
              </a:spcBef>
              <a:buFont typeface="Arial" panose="020B0604020202020204" pitchFamily="34" charset="0"/>
              <a:buChar char="•"/>
            </a:pPr>
            <a:r>
              <a:rPr lang="en-US" altLang="en-US" dirty="0"/>
              <a:t>Inflammation of the vagina, characterized by some degree of vaginal itching, burning, and discharge</a:t>
            </a:r>
          </a:p>
          <a:p>
            <a:pPr marL="0" indent="0">
              <a:spcBef>
                <a:spcPts val="600"/>
              </a:spcBef>
              <a:buNone/>
            </a:pPr>
            <a:r>
              <a:rPr lang="en-US" altLang="en-US" dirty="0"/>
              <a:t>Causative agents:</a:t>
            </a:r>
          </a:p>
          <a:p>
            <a:pPr marL="342900" indent="-342900">
              <a:spcBef>
                <a:spcPts val="600"/>
              </a:spcBef>
              <a:buFont typeface="Arial" panose="020B0604020202020204" pitchFamily="34" charset="0"/>
              <a:buChar char="•"/>
            </a:pPr>
            <a:r>
              <a:rPr lang="en-US" altLang="en-US" i="1" dirty="0"/>
              <a:t>Candida </a:t>
            </a:r>
            <a:r>
              <a:rPr lang="en-US" altLang="en-US" i="1" dirty="0" err="1"/>
              <a:t>albicans</a:t>
            </a:r>
            <a:r>
              <a:rPr lang="en-US" altLang="en-US" dirty="0"/>
              <a:t>: “yeast infection”</a:t>
            </a:r>
          </a:p>
          <a:p>
            <a:pPr marL="342900" indent="-342900">
              <a:spcBef>
                <a:spcPts val="600"/>
              </a:spcBef>
              <a:buFont typeface="Arial" panose="020B0604020202020204" pitchFamily="34" charset="0"/>
              <a:buChar char="•"/>
            </a:pPr>
            <a:r>
              <a:rPr lang="en-US" altLang="en-US" i="1" dirty="0"/>
              <a:t>Trichomonas</a:t>
            </a:r>
          </a:p>
        </p:txBody>
      </p:sp>
    </p:spTree>
    <p:extLst>
      <p:ext uri="{BB962C8B-B14F-4D97-AF65-F5344CB8AC3E}">
        <p14:creationId xmlns:p14="http://schemas.microsoft.com/office/powerpoint/2010/main" val="2596943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t>Genitourinary Tract</a:t>
            </a:r>
          </a:p>
        </p:txBody>
      </p:sp>
      <p:sp>
        <p:nvSpPr>
          <p:cNvPr id="6147" name="Content Placeholder 2"/>
          <p:cNvSpPr>
            <a:spLocks noGrp="1"/>
          </p:cNvSpPr>
          <p:nvPr>
            <p:ph sz="quarter" idx="11"/>
          </p:nvPr>
        </p:nvSpPr>
        <p:spPr/>
        <p:txBody>
          <a:bodyPr/>
          <a:lstStyle/>
          <a:p>
            <a:pPr marL="0" indent="0" eaLnBrk="1" hangingPunct="1">
              <a:spcBef>
                <a:spcPts val="600"/>
              </a:spcBef>
              <a:buNone/>
            </a:pPr>
            <a:r>
              <a:rPr lang="en-US" altLang="en-US" b="1" dirty="0"/>
              <a:t>Urinary tract:</a:t>
            </a:r>
          </a:p>
          <a:p>
            <a:pPr marL="342900" indent="-342900">
              <a:spcBef>
                <a:spcPts val="600"/>
              </a:spcBef>
              <a:buFont typeface="Arial" panose="020B0604020202020204" pitchFamily="34" charset="0"/>
              <a:buChar char="•"/>
            </a:pPr>
            <a:r>
              <a:rPr lang="en-US" altLang="en-US" dirty="0"/>
              <a:t>Removes substances from the blood</a:t>
            </a:r>
          </a:p>
          <a:p>
            <a:pPr marL="342900" indent="-342900">
              <a:spcBef>
                <a:spcPts val="600"/>
              </a:spcBef>
              <a:buFont typeface="Arial" panose="020B0604020202020204" pitchFamily="34" charset="0"/>
              <a:buChar char="•"/>
            </a:pPr>
            <a:r>
              <a:rPr lang="en-US" altLang="en-US" dirty="0"/>
              <a:t>Regulates certain body processes</a:t>
            </a:r>
          </a:p>
          <a:p>
            <a:pPr marL="342900" indent="-342900">
              <a:spcBef>
                <a:spcPts val="600"/>
              </a:spcBef>
              <a:buFont typeface="Arial" panose="020B0604020202020204" pitchFamily="34" charset="0"/>
              <a:buChar char="•"/>
            </a:pPr>
            <a:r>
              <a:rPr lang="en-US" altLang="en-US" dirty="0"/>
              <a:t>Forms urine and transports it out of the body</a:t>
            </a:r>
          </a:p>
          <a:p>
            <a:pPr marL="0" lvl="0" indent="0">
              <a:spcBef>
                <a:spcPts val="600"/>
              </a:spcBef>
              <a:buNone/>
            </a:pPr>
            <a:r>
              <a:rPr lang="en-US" altLang="en-US" b="1" dirty="0">
                <a:solidFill>
                  <a:prstClr val="black"/>
                </a:solidFill>
              </a:rPr>
              <a:t>Genital system:</a:t>
            </a:r>
          </a:p>
          <a:p>
            <a:pPr marL="342900" lvl="0" indent="-342900">
              <a:spcBef>
                <a:spcPts val="600"/>
              </a:spcBef>
              <a:buFont typeface="Arial" panose="020B0604020202020204" pitchFamily="34" charset="0"/>
              <a:buChar char="•"/>
            </a:pPr>
            <a:r>
              <a:rPr lang="en-US" altLang="en-US" dirty="0">
                <a:solidFill>
                  <a:prstClr val="black"/>
                </a:solidFill>
              </a:rPr>
              <a:t>Reproduction </a:t>
            </a:r>
          </a:p>
        </p:txBody>
      </p:sp>
    </p:spTree>
    <p:extLst>
      <p:ext uri="{BB962C8B-B14F-4D97-AF65-F5344CB8AC3E}">
        <p14:creationId xmlns:p14="http://schemas.microsoft.com/office/powerpoint/2010/main" val="14192814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i="1" dirty="0"/>
              <a:t>Candida albicans</a:t>
            </a:r>
          </a:p>
        </p:txBody>
      </p:sp>
      <p:sp>
        <p:nvSpPr>
          <p:cNvPr id="38915" name="Content Placeholder 2"/>
          <p:cNvSpPr>
            <a:spLocks noGrp="1"/>
          </p:cNvSpPr>
          <p:nvPr>
            <p:ph sz="quarter" idx="11"/>
          </p:nvPr>
        </p:nvSpPr>
        <p:spPr>
          <a:xfrm>
            <a:off x="342899" y="1265621"/>
            <a:ext cx="4345116" cy="4971691"/>
          </a:xfrm>
        </p:spPr>
        <p:txBody>
          <a:bodyPr/>
          <a:lstStyle/>
          <a:p>
            <a:pPr marL="0" indent="0" eaLnBrk="1" hangingPunct="1">
              <a:spcBef>
                <a:spcPts val="600"/>
              </a:spcBef>
              <a:spcAft>
                <a:spcPts val="600"/>
              </a:spcAft>
              <a:buNone/>
            </a:pPr>
            <a:r>
              <a:rPr lang="en-US" altLang="en-US" sz="2200" dirty="0"/>
              <a:t>Dimorphic fungus</a:t>
            </a:r>
          </a:p>
          <a:p>
            <a:pPr marL="0" indent="0">
              <a:spcBef>
                <a:spcPts val="600"/>
              </a:spcBef>
              <a:spcAft>
                <a:spcPts val="600"/>
              </a:spcAft>
              <a:buNone/>
            </a:pPr>
            <a:r>
              <a:rPr lang="en-US" altLang="en-US" sz="2200" dirty="0"/>
              <a:t>Normal biota of 50% to 100% of humans</a:t>
            </a:r>
          </a:p>
          <a:p>
            <a:pPr marL="342900" lvl="1">
              <a:spcBef>
                <a:spcPts val="600"/>
              </a:spcBef>
              <a:spcAft>
                <a:spcPts val="600"/>
              </a:spcAft>
            </a:pPr>
            <a:r>
              <a:rPr lang="en-US" altLang="en-US" sz="2200" dirty="0"/>
              <a:t>Mouth, GI tract, vagina</a:t>
            </a:r>
          </a:p>
          <a:p>
            <a:pPr marL="0" indent="0">
              <a:spcBef>
                <a:spcPts val="600"/>
              </a:spcBef>
              <a:spcAft>
                <a:spcPts val="600"/>
              </a:spcAft>
              <a:buNone/>
            </a:pPr>
            <a:r>
              <a:rPr lang="en-US" altLang="en-US" sz="2200" dirty="0"/>
              <a:t>Easily detectable on a wet prep or Gram stain</a:t>
            </a:r>
          </a:p>
          <a:p>
            <a:pPr marL="0" indent="0">
              <a:spcBef>
                <a:spcPts val="600"/>
              </a:spcBef>
              <a:spcAft>
                <a:spcPts val="600"/>
              </a:spcAft>
              <a:buNone/>
            </a:pPr>
            <a:r>
              <a:rPr lang="en-US" altLang="en-US" sz="2200" dirty="0"/>
              <a:t>Grows in thick, curd-like colonies on the walls of the vagina</a:t>
            </a:r>
          </a:p>
          <a:p>
            <a:pPr marL="0" indent="0">
              <a:spcBef>
                <a:spcPts val="600"/>
              </a:spcBef>
              <a:spcAft>
                <a:spcPts val="600"/>
              </a:spcAft>
              <a:buNone/>
            </a:pPr>
            <a:r>
              <a:rPr lang="en-US" altLang="en-US" sz="2200" dirty="0"/>
              <a:t>Usually opportunistic infection due to disruption of the normal biota</a:t>
            </a:r>
          </a:p>
          <a:p>
            <a:pPr marL="0" indent="0">
              <a:spcBef>
                <a:spcPts val="600"/>
              </a:spcBef>
              <a:spcAft>
                <a:spcPts val="600"/>
              </a:spcAft>
              <a:buNone/>
            </a:pPr>
            <a:r>
              <a:rPr lang="en-US" altLang="en-US" sz="2200" dirty="0"/>
              <a:t>Topical and oral azole drugs treat vaginal candidiasis</a:t>
            </a:r>
          </a:p>
        </p:txBody>
      </p:sp>
      <p:pic>
        <p:nvPicPr>
          <p:cNvPr id="6" name="Picture 3" descr="Gram stain of Candida albicans in a vaginal smear with hyphae, bud, and pseudohyphae identified."/>
          <p:cNvPicPr>
            <a:picLocks noGrp="1" noChangeAspect="1"/>
          </p:cNvPicPr>
          <p:nvPr>
            <p:ph sz="quarter" idx="14"/>
          </p:nvPr>
        </p:nvPicPr>
        <p:blipFill rotWithShape="1">
          <a:blip r:embed="rId3" cstate="print">
            <a:extLst>
              <a:ext uri="{28A0092B-C50C-407E-A947-70E740481C1C}">
                <a14:useLocalDpi xmlns:a14="http://schemas.microsoft.com/office/drawing/2010/main" val="0"/>
              </a:ext>
            </a:extLst>
          </a:blip>
          <a:srcRect t="6214" b="3036"/>
          <a:stretch/>
        </p:blipFill>
        <p:spPr>
          <a:xfrm>
            <a:off x="4778624" y="1840184"/>
            <a:ext cx="4345116" cy="3177631"/>
          </a:xfrm>
        </p:spPr>
      </p:pic>
      <p:sp>
        <p:nvSpPr>
          <p:cNvPr id="5" name="Text Placeholder 4"/>
          <p:cNvSpPr>
            <a:spLocks noGrp="1"/>
          </p:cNvSpPr>
          <p:nvPr>
            <p:ph type="body" sz="quarter" idx="30"/>
          </p:nvPr>
        </p:nvSpPr>
        <p:spPr/>
        <p:txBody>
          <a:bodyPr/>
          <a:lstStyle/>
          <a:p>
            <a:r>
              <a:rPr lang="en-IN" i="1" dirty="0"/>
              <a:t>Source: Danny L. </a:t>
            </a:r>
            <a:r>
              <a:rPr lang="en-IN" i="1" dirty="0" err="1"/>
              <a:t>Wiedbrauk</a:t>
            </a:r>
            <a:r>
              <a:rPr lang="en-IN" i="1" dirty="0"/>
              <a:t> </a:t>
            </a:r>
            <a:endParaRPr lang="en-IN" dirty="0"/>
          </a:p>
        </p:txBody>
      </p:sp>
    </p:spTree>
    <p:extLst>
      <p:ext uri="{BB962C8B-B14F-4D97-AF65-F5344CB8AC3E}">
        <p14:creationId xmlns:p14="http://schemas.microsoft.com/office/powerpoint/2010/main" val="9413856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i="1" dirty="0"/>
              <a:t>Trichomonas vaginalis</a:t>
            </a:r>
          </a:p>
        </p:txBody>
      </p:sp>
      <p:pic>
        <p:nvPicPr>
          <p:cNvPr id="8" name="Picture 2" descr="Trichomonads are small, pear-shaped protozoa with four anterior flagella and an undulating membrane."/>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6173" b="4751"/>
          <a:stretch/>
        </p:blipFill>
        <p:spPr>
          <a:xfrm>
            <a:off x="89452" y="1916832"/>
            <a:ext cx="4363153" cy="2923506"/>
          </a:xfrm>
        </p:spPr>
      </p:pic>
      <p:sp>
        <p:nvSpPr>
          <p:cNvPr id="4" name="Content Placeholder 3"/>
          <p:cNvSpPr>
            <a:spLocks noGrp="1"/>
          </p:cNvSpPr>
          <p:nvPr>
            <p:ph sz="quarter" idx="14"/>
          </p:nvPr>
        </p:nvSpPr>
        <p:spPr>
          <a:xfrm>
            <a:off x="4388946" y="1074190"/>
            <a:ext cx="4575542" cy="4991100"/>
          </a:xfrm>
        </p:spPr>
        <p:txBody>
          <a:bodyPr/>
          <a:lstStyle/>
          <a:p>
            <a:pPr>
              <a:spcBef>
                <a:spcPts val="600"/>
              </a:spcBef>
              <a:spcAft>
                <a:spcPts val="0"/>
              </a:spcAft>
              <a:defRPr/>
            </a:pPr>
            <a:r>
              <a:rPr lang="en-US" sz="2200" dirty="0"/>
              <a:t>Small, pear-shaped protozoa</a:t>
            </a:r>
          </a:p>
          <a:p>
            <a:pPr>
              <a:spcBef>
                <a:spcPts val="600"/>
              </a:spcBef>
              <a:spcAft>
                <a:spcPts val="0"/>
              </a:spcAft>
              <a:defRPr/>
            </a:pPr>
            <a:r>
              <a:rPr lang="en-US" sz="2200" dirty="0"/>
              <a:t>Many cases are asymptomatic, and men seldom have symptoms</a:t>
            </a:r>
          </a:p>
          <a:p>
            <a:pPr>
              <a:spcBef>
                <a:spcPts val="600"/>
              </a:spcBef>
              <a:spcAft>
                <a:spcPts val="0"/>
              </a:spcAft>
              <a:defRPr/>
            </a:pPr>
            <a:r>
              <a:rPr lang="en-US" sz="2200" dirty="0"/>
              <a:t>In females: causes a white to green frothy discharge</a:t>
            </a:r>
          </a:p>
          <a:p>
            <a:pPr>
              <a:spcBef>
                <a:spcPts val="600"/>
              </a:spcBef>
              <a:spcAft>
                <a:spcPts val="0"/>
              </a:spcAft>
              <a:defRPr/>
            </a:pPr>
            <a:r>
              <a:rPr lang="en-US" sz="2200" dirty="0"/>
              <a:t>Women who become infected during pregnancy are predisposed to premature labor and low-birth-weight infants</a:t>
            </a:r>
          </a:p>
          <a:p>
            <a:pPr>
              <a:spcBef>
                <a:spcPts val="600"/>
              </a:spcBef>
              <a:spcAft>
                <a:spcPts val="0"/>
              </a:spcAft>
              <a:defRPr/>
            </a:pPr>
            <a:r>
              <a:rPr lang="en-US" sz="2200" dirty="0"/>
              <a:t>Most common </a:t>
            </a:r>
            <a:r>
              <a:rPr lang="en-US" sz="2200" dirty="0" err="1"/>
              <a:t>nonviral</a:t>
            </a:r>
            <a:r>
              <a:rPr lang="en-US" sz="2200" dirty="0"/>
              <a:t> sexually transmitted infection</a:t>
            </a:r>
          </a:p>
          <a:p>
            <a:pPr>
              <a:spcBef>
                <a:spcPts val="600"/>
              </a:spcBef>
              <a:spcAft>
                <a:spcPts val="0"/>
              </a:spcAft>
              <a:defRPr/>
            </a:pPr>
            <a:r>
              <a:rPr lang="en-US" sz="2200" dirty="0"/>
              <a:t>Metronidazole is the drug of choice</a:t>
            </a:r>
          </a:p>
          <a:p>
            <a:pPr marL="342900" indent="-342900">
              <a:spcBef>
                <a:spcPts val="600"/>
              </a:spcBef>
              <a:buFont typeface="Arial" panose="020B0604020202020204" pitchFamily="34" charset="0"/>
              <a:buChar char="•"/>
            </a:pPr>
            <a:endParaRPr lang="en-IN" sz="2200" dirty="0"/>
          </a:p>
        </p:txBody>
      </p:sp>
      <p:sp>
        <p:nvSpPr>
          <p:cNvPr id="6" name="Text Placeholder 5"/>
          <p:cNvSpPr>
            <a:spLocks noGrp="1"/>
          </p:cNvSpPr>
          <p:nvPr>
            <p:ph type="body" sz="quarter" idx="30"/>
          </p:nvPr>
        </p:nvSpPr>
        <p:spPr/>
        <p:txBody>
          <a:bodyPr/>
          <a:lstStyle/>
          <a:p>
            <a:r>
              <a:rPr lang="en-IN" i="1" dirty="0"/>
              <a:t>David M. Phillips/Science Source </a:t>
            </a:r>
            <a:endParaRPr lang="en-IN" dirty="0"/>
          </a:p>
        </p:txBody>
      </p:sp>
    </p:spTree>
    <p:extLst>
      <p:ext uri="{BB962C8B-B14F-4D97-AF65-F5344CB8AC3E}">
        <p14:creationId xmlns:p14="http://schemas.microsoft.com/office/powerpoint/2010/main" val="32049813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dirty="0"/>
              <a:t>Vaginitis Disease Table</a:t>
            </a:r>
          </a:p>
        </p:txBody>
      </p:sp>
      <p:graphicFrame>
        <p:nvGraphicFramePr>
          <p:cNvPr id="4" name="Table 3"/>
          <p:cNvGraphicFramePr>
            <a:graphicFrameLocks noGrp="1"/>
          </p:cNvGraphicFramePr>
          <p:nvPr>
            <p:extLst>
              <p:ext uri="{D42A27DB-BD31-4B8C-83A1-F6EECF244321}">
                <p14:modId xmlns:p14="http://schemas.microsoft.com/office/powerpoint/2010/main" val="172420091"/>
              </p:ext>
            </p:extLst>
          </p:nvPr>
        </p:nvGraphicFramePr>
        <p:xfrm>
          <a:off x="304800" y="1143000"/>
          <a:ext cx="8610600" cy="5176520"/>
        </p:xfrm>
        <a:graphic>
          <a:graphicData uri="http://schemas.openxmlformats.org/drawingml/2006/table">
            <a:tbl>
              <a:tblPr firstRow="1" bandRow="1">
                <a:tableStyleId>{073A0DAA-6AF3-43AB-8588-CEC1D06C72B9}</a:tableStyleId>
              </a:tblPr>
              <a:tblGrid>
                <a:gridCol w="2394992">
                  <a:extLst>
                    <a:ext uri="{9D8B030D-6E8A-4147-A177-3AD203B41FA5}">
                      <a16:colId xmlns:a16="http://schemas.microsoft.com/office/drawing/2014/main" val="20000"/>
                    </a:ext>
                  </a:extLst>
                </a:gridCol>
                <a:gridCol w="3384376">
                  <a:extLst>
                    <a:ext uri="{9D8B030D-6E8A-4147-A177-3AD203B41FA5}">
                      <a16:colId xmlns:a16="http://schemas.microsoft.com/office/drawing/2014/main" val="20001"/>
                    </a:ext>
                  </a:extLst>
                </a:gridCol>
                <a:gridCol w="2831232">
                  <a:extLst>
                    <a:ext uri="{9D8B030D-6E8A-4147-A177-3AD203B41FA5}">
                      <a16:colId xmlns:a16="http://schemas.microsoft.com/office/drawing/2014/main" val="20002"/>
                    </a:ext>
                  </a:extLst>
                </a:gridCol>
              </a:tblGrid>
              <a:tr h="370840">
                <a:tc>
                  <a:txBody>
                    <a:bodyPr/>
                    <a:lstStyle/>
                    <a:p>
                      <a:r>
                        <a:rPr lang="en-US" sz="1700" b="1" i="0" u="none" strike="noStrike" kern="1200" baseline="0" dirty="0">
                          <a:solidFill>
                            <a:schemeClr val="dk1"/>
                          </a:solidFill>
                          <a:latin typeface="+mn-lt"/>
                          <a:ea typeface="+mn-ea"/>
                          <a:cs typeface="+mn-cs"/>
                        </a:rPr>
                        <a:t>Causative Organism(s)</a:t>
                      </a:r>
                      <a:endParaRPr lang="en-US" sz="17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700" b="0" i="1" u="none" strike="noStrike" kern="1200" baseline="0" dirty="0">
                          <a:solidFill>
                            <a:schemeClr val="dk1"/>
                          </a:solidFill>
                          <a:latin typeface="+mn-lt"/>
                          <a:ea typeface="+mn-ea"/>
                          <a:cs typeface="+mn-cs"/>
                        </a:rPr>
                        <a:t>Candida albicans</a:t>
                      </a:r>
                      <a:endParaRPr lang="en-US" sz="17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700" b="0" i="1" u="none" strike="noStrike" kern="1200" baseline="0" dirty="0">
                          <a:solidFill>
                            <a:schemeClr val="dk1"/>
                          </a:solidFill>
                          <a:latin typeface="+mn-lt"/>
                          <a:ea typeface="+mn-ea"/>
                          <a:cs typeface="+mn-cs"/>
                        </a:rPr>
                        <a:t>Trichomonas vaginalis</a:t>
                      </a:r>
                      <a:endParaRPr lang="en-US" sz="1700" b="0" i="0" u="none" strike="noStrike" kern="1200" baseline="0" dirty="0">
                        <a:solidFill>
                          <a:schemeClr val="dk1"/>
                        </a:solidFill>
                        <a:latin typeface="+mn-lt"/>
                        <a:ea typeface="+mn-ea"/>
                        <a:cs typeface="+mn-cs"/>
                      </a:endParaRPr>
                    </a:p>
                  </a:txBody>
                  <a:tcPr>
                    <a:solidFill>
                      <a:srgbClr val="CBCBCB"/>
                    </a:solidFill>
                  </a:tcPr>
                </a:tc>
                <a:extLst>
                  <a:ext uri="{0D108BD9-81ED-4DB2-BD59-A6C34878D82A}">
                    <a16:rowId xmlns:a16="http://schemas.microsoft.com/office/drawing/2014/main" val="10000"/>
                  </a:ext>
                </a:extLst>
              </a:tr>
              <a:tr h="370840">
                <a:tc>
                  <a:txBody>
                    <a:bodyPr/>
                    <a:lstStyle/>
                    <a:p>
                      <a:r>
                        <a:rPr lang="en-US" sz="1700" b="1" i="0" u="none" strike="noStrike" kern="1200" baseline="0" dirty="0">
                          <a:solidFill>
                            <a:schemeClr val="dk1"/>
                          </a:solidFill>
                          <a:latin typeface="+mn-lt"/>
                          <a:ea typeface="+mn-ea"/>
                          <a:cs typeface="+mn-cs"/>
                        </a:rPr>
                        <a:t>Common Modes of Transmission</a:t>
                      </a:r>
                      <a:endParaRPr lang="en-US" sz="1700" b="0" i="0" u="none" strike="noStrike" kern="1200" baseline="0" dirty="0">
                        <a:solidFill>
                          <a:schemeClr val="dk1"/>
                        </a:solidFill>
                        <a:latin typeface="+mn-lt"/>
                        <a:ea typeface="+mn-ea"/>
                        <a:cs typeface="+mn-cs"/>
                      </a:endParaRPr>
                    </a:p>
                  </a:txBody>
                  <a:tcPr/>
                </a:tc>
                <a:tc>
                  <a:txBody>
                    <a:bodyPr/>
                    <a:lstStyle/>
                    <a:p>
                      <a:r>
                        <a:rPr lang="en-US" sz="1700" b="0" i="0" u="none" strike="noStrike" kern="1200" baseline="0" dirty="0">
                          <a:solidFill>
                            <a:schemeClr val="dk1"/>
                          </a:solidFill>
                          <a:latin typeface="+mn-lt"/>
                          <a:ea typeface="+mn-ea"/>
                          <a:cs typeface="+mn-cs"/>
                        </a:rPr>
                        <a:t>Opportunism</a:t>
                      </a:r>
                    </a:p>
                  </a:txBody>
                  <a:tcPr/>
                </a:tc>
                <a:tc>
                  <a:txBody>
                    <a:bodyPr/>
                    <a:lstStyle/>
                    <a:p>
                      <a:r>
                        <a:rPr lang="en-US" sz="1700" b="0" i="0" u="none" strike="noStrike" kern="1200" baseline="0" dirty="0">
                          <a:solidFill>
                            <a:schemeClr val="dk1"/>
                          </a:solidFill>
                          <a:latin typeface="+mn-lt"/>
                          <a:ea typeface="+mn-ea"/>
                          <a:cs typeface="+mn-cs"/>
                        </a:rPr>
                        <a:t>Direct contact (STI)</a:t>
                      </a:r>
                    </a:p>
                  </a:txBody>
                  <a:tcPr/>
                </a:tc>
                <a:extLst>
                  <a:ext uri="{0D108BD9-81ED-4DB2-BD59-A6C34878D82A}">
                    <a16:rowId xmlns:a16="http://schemas.microsoft.com/office/drawing/2014/main" val="10001"/>
                  </a:ext>
                </a:extLst>
              </a:tr>
              <a:tr h="370840">
                <a:tc>
                  <a:txBody>
                    <a:bodyPr/>
                    <a:lstStyle/>
                    <a:p>
                      <a:r>
                        <a:rPr lang="en-US" sz="1700" b="1" i="0" u="none" strike="noStrike" kern="1200" baseline="0" dirty="0">
                          <a:solidFill>
                            <a:schemeClr val="dk1"/>
                          </a:solidFill>
                          <a:latin typeface="+mn-lt"/>
                          <a:ea typeface="+mn-ea"/>
                          <a:cs typeface="+mn-cs"/>
                        </a:rPr>
                        <a:t>Virulence Factors</a:t>
                      </a:r>
                      <a:endParaRPr lang="en-US" sz="1700" b="0" i="0" u="none" strike="noStrike" kern="1200" baseline="0" dirty="0">
                        <a:solidFill>
                          <a:schemeClr val="dk1"/>
                        </a:solidFill>
                        <a:latin typeface="+mn-lt"/>
                        <a:ea typeface="+mn-ea"/>
                        <a:cs typeface="+mn-cs"/>
                      </a:endParaRPr>
                    </a:p>
                  </a:txBody>
                  <a:tcPr/>
                </a:tc>
                <a:tc>
                  <a:txBody>
                    <a:bodyPr/>
                    <a:lstStyle/>
                    <a:p>
                      <a:r>
                        <a:rPr lang="en-US" sz="1700" b="0" i="0" u="none" strike="noStrike" kern="1200" baseline="0" dirty="0">
                          <a:solidFill>
                            <a:schemeClr val="dk1"/>
                          </a:solidFill>
                          <a:latin typeface="+mn-lt"/>
                          <a:ea typeface="+mn-ea"/>
                          <a:cs typeface="+mn-cs"/>
                        </a:rPr>
                        <a:t>N/A</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700" b="0" i="0" u="none" strike="noStrike" kern="1200" baseline="0" dirty="0">
                          <a:solidFill>
                            <a:schemeClr val="dk1"/>
                          </a:solidFill>
                          <a:latin typeface="+mn-lt"/>
                          <a:ea typeface="+mn-ea"/>
                          <a:cs typeface="+mn-cs"/>
                        </a:rPr>
                        <a:t>N/A</a:t>
                      </a:r>
                    </a:p>
                  </a:txBody>
                  <a:tcPr/>
                </a:tc>
                <a:extLst>
                  <a:ext uri="{0D108BD9-81ED-4DB2-BD59-A6C34878D82A}">
                    <a16:rowId xmlns:a16="http://schemas.microsoft.com/office/drawing/2014/main" val="10002"/>
                  </a:ext>
                </a:extLst>
              </a:tr>
              <a:tr h="370840">
                <a:tc>
                  <a:txBody>
                    <a:bodyPr/>
                    <a:lstStyle/>
                    <a:p>
                      <a:r>
                        <a:rPr lang="en-US" sz="1700" b="1" i="0" u="none" strike="noStrike" kern="1200" baseline="0" dirty="0">
                          <a:solidFill>
                            <a:schemeClr val="dk1"/>
                          </a:solidFill>
                          <a:latin typeface="+mn-lt"/>
                          <a:ea typeface="+mn-ea"/>
                          <a:cs typeface="+mn-cs"/>
                        </a:rPr>
                        <a:t>Culture/Diagnosis</a:t>
                      </a:r>
                      <a:endParaRPr lang="en-US" sz="1700" b="0" i="0" u="none" strike="noStrike" kern="1200" baseline="0" dirty="0">
                        <a:solidFill>
                          <a:schemeClr val="dk1"/>
                        </a:solidFill>
                        <a:latin typeface="+mn-lt"/>
                        <a:ea typeface="+mn-ea"/>
                        <a:cs typeface="+mn-cs"/>
                      </a:endParaRPr>
                    </a:p>
                  </a:txBody>
                  <a:tcPr/>
                </a:tc>
                <a:tc>
                  <a:txBody>
                    <a:bodyPr/>
                    <a:lstStyle/>
                    <a:p>
                      <a:r>
                        <a:rPr lang="en-US" sz="1700" b="0" i="0" u="none" strike="noStrike" kern="1200" baseline="0" dirty="0">
                          <a:solidFill>
                            <a:schemeClr val="dk1"/>
                          </a:solidFill>
                          <a:latin typeface="+mn-lt"/>
                          <a:ea typeface="+mn-ea"/>
                          <a:cs typeface="+mn-cs"/>
                        </a:rPr>
                        <a:t>Wet prep or Gram stain</a:t>
                      </a:r>
                    </a:p>
                  </a:txBody>
                  <a:tcPr/>
                </a:tc>
                <a:tc>
                  <a:txBody>
                    <a:bodyPr/>
                    <a:lstStyle/>
                    <a:p>
                      <a:r>
                        <a:rPr lang="en-US" sz="1700" b="0" i="0" u="none" strike="noStrike" kern="1200" baseline="0" dirty="0">
                          <a:solidFill>
                            <a:schemeClr val="dk1"/>
                          </a:solidFill>
                          <a:latin typeface="+mn-lt"/>
                          <a:ea typeface="+mn-ea"/>
                          <a:cs typeface="+mn-cs"/>
                        </a:rPr>
                        <a:t>Protozoa seen on Pap smear or Gram stain; culture is the gold standard</a:t>
                      </a:r>
                    </a:p>
                  </a:txBody>
                  <a:tcPr/>
                </a:tc>
                <a:extLst>
                  <a:ext uri="{0D108BD9-81ED-4DB2-BD59-A6C34878D82A}">
                    <a16:rowId xmlns:a16="http://schemas.microsoft.com/office/drawing/2014/main" val="10003"/>
                  </a:ext>
                </a:extLst>
              </a:tr>
              <a:tr h="370840">
                <a:tc>
                  <a:txBody>
                    <a:bodyPr/>
                    <a:lstStyle/>
                    <a:p>
                      <a:r>
                        <a:rPr lang="en-US" sz="1700" b="1" i="0" u="none" strike="noStrike" kern="1200" baseline="0" dirty="0">
                          <a:solidFill>
                            <a:schemeClr val="dk1"/>
                          </a:solidFill>
                          <a:latin typeface="+mn-lt"/>
                          <a:ea typeface="+mn-ea"/>
                          <a:cs typeface="+mn-cs"/>
                        </a:rPr>
                        <a:t>Prevention</a:t>
                      </a:r>
                      <a:endParaRPr lang="en-US" sz="1700" b="0" i="0" u="none" strike="noStrike" kern="1200" baseline="0" dirty="0">
                        <a:solidFill>
                          <a:schemeClr val="dk1"/>
                        </a:solidFill>
                        <a:latin typeface="+mn-lt"/>
                        <a:ea typeface="+mn-ea"/>
                        <a:cs typeface="+mn-cs"/>
                      </a:endParaRPr>
                    </a:p>
                  </a:txBody>
                  <a:tcPr/>
                </a:tc>
                <a:tc>
                  <a:txBody>
                    <a:bodyPr/>
                    <a:lstStyle/>
                    <a:p>
                      <a:r>
                        <a:rPr lang="en-US" sz="1700" b="0" i="0" u="none" strike="noStrike" kern="1200" baseline="0" dirty="0">
                          <a:solidFill>
                            <a:schemeClr val="dk1"/>
                          </a:solidFill>
                          <a:latin typeface="+mn-lt"/>
                          <a:ea typeface="+mn-ea"/>
                          <a:cs typeface="+mn-cs"/>
                        </a:rPr>
                        <a:t>N/A</a:t>
                      </a:r>
                    </a:p>
                  </a:txBody>
                  <a:tcPr/>
                </a:tc>
                <a:tc>
                  <a:txBody>
                    <a:bodyPr/>
                    <a:lstStyle/>
                    <a:p>
                      <a:r>
                        <a:rPr lang="en-US" sz="1700" b="0" i="0" u="none" strike="noStrike" kern="1200" baseline="0" dirty="0">
                          <a:solidFill>
                            <a:schemeClr val="dk1"/>
                          </a:solidFill>
                          <a:latin typeface="+mn-lt"/>
                          <a:ea typeface="+mn-ea"/>
                          <a:cs typeface="+mn-cs"/>
                        </a:rPr>
                        <a:t>Barrier use during intercourse</a:t>
                      </a:r>
                    </a:p>
                  </a:txBody>
                  <a:tcPr/>
                </a:tc>
                <a:extLst>
                  <a:ext uri="{0D108BD9-81ED-4DB2-BD59-A6C34878D82A}">
                    <a16:rowId xmlns:a16="http://schemas.microsoft.com/office/drawing/2014/main" val="10004"/>
                  </a:ext>
                </a:extLst>
              </a:tr>
              <a:tr h="370840">
                <a:tc>
                  <a:txBody>
                    <a:bodyPr/>
                    <a:lstStyle/>
                    <a:p>
                      <a:r>
                        <a:rPr lang="en-US" sz="1700" b="1" i="0" u="none" strike="noStrike" kern="1200" baseline="0" dirty="0">
                          <a:solidFill>
                            <a:schemeClr val="dk1"/>
                          </a:solidFill>
                          <a:latin typeface="+mn-lt"/>
                          <a:ea typeface="+mn-ea"/>
                          <a:cs typeface="+mn-cs"/>
                        </a:rPr>
                        <a:t>Treatment</a:t>
                      </a:r>
                      <a:endParaRPr lang="en-US" sz="1700" b="0" i="0" u="none" strike="noStrike" kern="1200" baseline="0" dirty="0">
                        <a:solidFill>
                          <a:schemeClr val="dk1"/>
                        </a:solidFill>
                        <a:latin typeface="+mn-lt"/>
                        <a:ea typeface="+mn-ea"/>
                        <a:cs typeface="+mn-cs"/>
                      </a:endParaRPr>
                    </a:p>
                  </a:txBody>
                  <a:tcPr/>
                </a:tc>
                <a:tc>
                  <a:txBody>
                    <a:bodyPr/>
                    <a:lstStyle/>
                    <a:p>
                      <a:r>
                        <a:rPr lang="en-US" sz="1700" b="0" i="0" u="none" strike="noStrike" kern="1200" baseline="0" dirty="0">
                          <a:solidFill>
                            <a:schemeClr val="dk1"/>
                          </a:solidFill>
                          <a:latin typeface="+mn-lt"/>
                          <a:ea typeface="+mn-ea"/>
                          <a:cs typeface="+mn-cs"/>
                        </a:rPr>
                        <a:t>Topical or oral azole drugs, some over-the-counter drugs</a:t>
                      </a:r>
                    </a:p>
                  </a:txBody>
                  <a:tcPr/>
                </a:tc>
                <a:tc>
                  <a:txBody>
                    <a:bodyPr/>
                    <a:lstStyle/>
                    <a:p>
                      <a:r>
                        <a:rPr lang="en-US" sz="1700" b="0" i="0" u="none" strike="noStrike" kern="1200" baseline="0" dirty="0">
                          <a:solidFill>
                            <a:schemeClr val="dk1"/>
                          </a:solidFill>
                          <a:latin typeface="+mn-lt"/>
                          <a:ea typeface="+mn-ea"/>
                          <a:cs typeface="+mn-cs"/>
                        </a:rPr>
                        <a:t>Metronidazole, tinidazole</a:t>
                      </a:r>
                    </a:p>
                  </a:txBody>
                  <a:tcPr/>
                </a:tc>
                <a:extLst>
                  <a:ext uri="{0D108BD9-81ED-4DB2-BD59-A6C34878D82A}">
                    <a16:rowId xmlns:a16="http://schemas.microsoft.com/office/drawing/2014/main" val="10005"/>
                  </a:ext>
                </a:extLst>
              </a:tr>
              <a:tr h="370840">
                <a:tc>
                  <a:txBody>
                    <a:bodyPr/>
                    <a:lstStyle/>
                    <a:p>
                      <a:r>
                        <a:rPr lang="en-US" sz="1700" b="1" i="0" u="none" strike="noStrike" kern="1200" baseline="0" dirty="0">
                          <a:solidFill>
                            <a:schemeClr val="dk1"/>
                          </a:solidFill>
                          <a:latin typeface="+mn-lt"/>
                          <a:ea typeface="+mn-ea"/>
                          <a:cs typeface="+mn-cs"/>
                        </a:rPr>
                        <a:t>Distinctive Features</a:t>
                      </a:r>
                      <a:endParaRPr lang="en-US" sz="1700" b="0" i="0" u="none" strike="noStrike" kern="1200" baseline="0" dirty="0">
                        <a:solidFill>
                          <a:schemeClr val="dk1"/>
                        </a:solidFill>
                        <a:latin typeface="+mn-lt"/>
                        <a:ea typeface="+mn-ea"/>
                        <a:cs typeface="+mn-cs"/>
                      </a:endParaRPr>
                    </a:p>
                  </a:txBody>
                  <a:tcPr/>
                </a:tc>
                <a:tc>
                  <a:txBody>
                    <a:bodyPr/>
                    <a:lstStyle/>
                    <a:p>
                      <a:r>
                        <a:rPr lang="en-US" sz="1700" b="0" i="0" u="none" strike="noStrike" kern="1200" baseline="0" dirty="0">
                          <a:solidFill>
                            <a:schemeClr val="dk1"/>
                          </a:solidFill>
                          <a:latin typeface="+mn-lt"/>
                          <a:ea typeface="+mn-ea"/>
                          <a:cs typeface="+mn-cs"/>
                        </a:rPr>
                        <a:t>White, curd-like discharge</a:t>
                      </a:r>
                    </a:p>
                  </a:txBody>
                  <a:tcPr/>
                </a:tc>
                <a:tc>
                  <a:txBody>
                    <a:bodyPr/>
                    <a:lstStyle/>
                    <a:p>
                      <a:r>
                        <a:rPr lang="en-US" sz="1700" b="0" i="0" u="none" strike="noStrike" kern="1200" baseline="0" dirty="0">
                          <a:solidFill>
                            <a:schemeClr val="dk1"/>
                          </a:solidFill>
                          <a:latin typeface="+mn-lt"/>
                          <a:ea typeface="+mn-ea"/>
                          <a:cs typeface="+mn-cs"/>
                        </a:rPr>
                        <a:t>Discharge may be greenish</a:t>
                      </a:r>
                    </a:p>
                  </a:txBody>
                  <a:tcPr/>
                </a:tc>
                <a:extLst>
                  <a:ext uri="{0D108BD9-81ED-4DB2-BD59-A6C34878D82A}">
                    <a16:rowId xmlns:a16="http://schemas.microsoft.com/office/drawing/2014/main" val="10006"/>
                  </a:ext>
                </a:extLst>
              </a:tr>
              <a:tr h="370840">
                <a:tc>
                  <a:txBody>
                    <a:bodyPr/>
                    <a:lstStyle/>
                    <a:p>
                      <a:r>
                        <a:rPr lang="en-US" sz="1700" b="1" i="0" u="none" strike="noStrike" kern="1200" baseline="0" dirty="0">
                          <a:solidFill>
                            <a:schemeClr val="dk1"/>
                          </a:solidFill>
                          <a:latin typeface="+mn-lt"/>
                          <a:ea typeface="+mn-ea"/>
                          <a:cs typeface="+mn-cs"/>
                        </a:rPr>
                        <a:t>Epidemiological Features</a:t>
                      </a:r>
                      <a:endParaRPr lang="en-US" sz="1700" b="0" i="0" u="none" strike="noStrike" kern="1200" baseline="0" dirty="0">
                        <a:solidFill>
                          <a:schemeClr val="dk1"/>
                        </a:solidFill>
                        <a:latin typeface="+mn-lt"/>
                        <a:ea typeface="+mn-ea"/>
                        <a:cs typeface="+mn-cs"/>
                      </a:endParaRPr>
                    </a:p>
                  </a:txBody>
                  <a:tcPr/>
                </a:tc>
                <a:tc>
                  <a:txBody>
                    <a:bodyPr/>
                    <a:lstStyle/>
                    <a:p>
                      <a:r>
                        <a:rPr lang="en-US" sz="1700" b="0" i="0" u="none" strike="noStrike" kern="1200" baseline="0" dirty="0">
                          <a:solidFill>
                            <a:schemeClr val="dk1"/>
                          </a:solidFill>
                          <a:latin typeface="+mn-lt"/>
                          <a:ea typeface="+mn-ea"/>
                          <a:cs typeface="+mn-cs"/>
                        </a:rPr>
                        <a:t>United States: causes 20% of all vaginitis cases; 75% women reported to have had at least one infection in their lifetimes</a:t>
                      </a:r>
                    </a:p>
                  </a:txBody>
                  <a:tcPr/>
                </a:tc>
                <a:tc>
                  <a:txBody>
                    <a:bodyPr/>
                    <a:lstStyle/>
                    <a:p>
                      <a:r>
                        <a:rPr lang="en-US" sz="1700" b="0" i="0" u="none" strike="noStrike" kern="1200" baseline="0" dirty="0">
                          <a:solidFill>
                            <a:schemeClr val="dk1"/>
                          </a:solidFill>
                          <a:latin typeface="+mn-lt"/>
                          <a:ea typeface="+mn-ea"/>
                          <a:cs typeface="+mn-cs"/>
                        </a:rPr>
                        <a:t>7 to 8 million women infected per year</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8400899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dirty="0"/>
              <a:t>Vaginosis</a:t>
            </a:r>
          </a:p>
        </p:txBody>
      </p:sp>
      <p:sp>
        <p:nvSpPr>
          <p:cNvPr id="3" name="Content Placeholder 2"/>
          <p:cNvSpPr>
            <a:spLocks noGrp="1"/>
          </p:cNvSpPr>
          <p:nvPr>
            <p:ph sz="quarter" idx="11"/>
          </p:nvPr>
        </p:nvSpPr>
        <p:spPr/>
        <p:txBody>
          <a:bodyPr rtlCol="0">
            <a:normAutofit/>
          </a:bodyPr>
          <a:lstStyle/>
          <a:p>
            <a:pPr>
              <a:spcBef>
                <a:spcPts val="600"/>
              </a:spcBef>
              <a:spcAft>
                <a:spcPts val="0"/>
              </a:spcAft>
              <a:defRPr/>
            </a:pPr>
            <a:r>
              <a:rPr lang="en-US" dirty="0">
                <a:ea typeface="+mn-ea"/>
                <a:cs typeface="+mn-cs"/>
              </a:rPr>
              <a:t>Common condition in women in childbearing years</a:t>
            </a:r>
          </a:p>
          <a:p>
            <a:pPr>
              <a:spcBef>
                <a:spcPts val="600"/>
              </a:spcBef>
              <a:spcAft>
                <a:spcPts val="0"/>
              </a:spcAft>
              <a:defRPr/>
            </a:pPr>
            <a:r>
              <a:rPr lang="en-US" dirty="0">
                <a:ea typeface="+mn-ea"/>
              </a:rPr>
              <a:t>Does not induce inflammation in the vagina</a:t>
            </a:r>
          </a:p>
          <a:p>
            <a:pPr>
              <a:spcBef>
                <a:spcPts val="600"/>
              </a:spcBef>
              <a:spcAft>
                <a:spcPts val="0"/>
              </a:spcAft>
              <a:defRPr/>
            </a:pPr>
            <a:r>
              <a:rPr lang="en-US" dirty="0">
                <a:ea typeface="+mn-ea"/>
              </a:rPr>
              <a:t>Produces discharge with a fishy odor, and itching is common</a:t>
            </a:r>
          </a:p>
          <a:p>
            <a:pPr>
              <a:spcBef>
                <a:spcPts val="600"/>
              </a:spcBef>
              <a:spcAft>
                <a:spcPts val="0"/>
              </a:spcAft>
              <a:defRPr/>
            </a:pPr>
            <a:r>
              <a:rPr lang="en-US" dirty="0">
                <a:ea typeface="+mn-ea"/>
              </a:rPr>
              <a:t>Most likely the result of the reduction of lactobacilli in the vagina</a:t>
            </a:r>
          </a:p>
          <a:p>
            <a:pPr>
              <a:spcBef>
                <a:spcPts val="600"/>
              </a:spcBef>
              <a:spcAft>
                <a:spcPts val="0"/>
              </a:spcAft>
              <a:defRPr/>
            </a:pPr>
            <a:r>
              <a:rPr lang="en-US" dirty="0">
                <a:ea typeface="+mn-ea"/>
              </a:rPr>
              <a:t>Mixed infection of </a:t>
            </a:r>
            <a:r>
              <a:rPr lang="en-US" i="1" dirty="0">
                <a:ea typeface="+mn-ea"/>
              </a:rPr>
              <a:t>Gardnerella vaginalis, Atopobium, </a:t>
            </a:r>
            <a:r>
              <a:rPr lang="en-US" dirty="0">
                <a:ea typeface="+mn-ea"/>
              </a:rPr>
              <a:t>and </a:t>
            </a:r>
            <a:r>
              <a:rPr lang="en-US" i="1" dirty="0">
                <a:ea typeface="+mn-ea"/>
              </a:rPr>
              <a:t>Mobiluncus</a:t>
            </a:r>
          </a:p>
          <a:p>
            <a:pPr>
              <a:spcBef>
                <a:spcPts val="600"/>
              </a:spcBef>
              <a:spcAft>
                <a:spcPts val="0"/>
              </a:spcAft>
              <a:defRPr/>
            </a:pPr>
            <a:r>
              <a:rPr lang="en-US" dirty="0">
                <a:ea typeface="+mn-ea"/>
              </a:rPr>
              <a:t>Can lead to PID, infertility, and ectopic pregnancies</a:t>
            </a:r>
          </a:p>
          <a:p>
            <a:pPr>
              <a:spcBef>
                <a:spcPts val="600"/>
              </a:spcBef>
              <a:spcAft>
                <a:spcPts val="0"/>
              </a:spcAft>
              <a:defRPr/>
            </a:pPr>
            <a:r>
              <a:rPr lang="en-US" dirty="0">
                <a:ea typeface="+mn-ea"/>
              </a:rPr>
              <a:t>Not sexually transmitted, but more common in sexually active women</a:t>
            </a:r>
          </a:p>
        </p:txBody>
      </p:sp>
    </p:spTree>
    <p:extLst>
      <p:ext uri="{BB962C8B-B14F-4D97-AF65-F5344CB8AC3E}">
        <p14:creationId xmlns:p14="http://schemas.microsoft.com/office/powerpoint/2010/main" val="27605614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t>Clue Cell in Bacterial Vaginosis</a:t>
            </a:r>
          </a:p>
        </p:txBody>
      </p:sp>
      <p:pic>
        <p:nvPicPr>
          <p:cNvPr id="6" name="Picture 2" descr="Comparison photos of a normal vaginal epithelial cell and a vaginal epithelial cell with numerous bacteria (clue cell)."/>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5387" b="3270"/>
          <a:stretch/>
        </p:blipFill>
        <p:spPr>
          <a:xfrm>
            <a:off x="2051720" y="1327685"/>
            <a:ext cx="5040560" cy="5013004"/>
          </a:xfrm>
        </p:spPr>
      </p:pic>
      <p:sp>
        <p:nvSpPr>
          <p:cNvPr id="5" name="Text Placeholder 4"/>
          <p:cNvSpPr>
            <a:spLocks noGrp="1"/>
          </p:cNvSpPr>
          <p:nvPr>
            <p:ph type="body" sz="quarter" idx="30"/>
          </p:nvPr>
        </p:nvSpPr>
        <p:spPr/>
        <p:txBody>
          <a:bodyPr/>
          <a:lstStyle/>
          <a:p>
            <a:r>
              <a:rPr lang="en-IN" i="1" dirty="0"/>
              <a:t>Source: CDC/M. Rein </a:t>
            </a:r>
            <a:endParaRPr lang="en-IN" dirty="0"/>
          </a:p>
        </p:txBody>
      </p:sp>
    </p:spTree>
    <p:extLst>
      <p:ext uri="{BB962C8B-B14F-4D97-AF65-F5344CB8AC3E}">
        <p14:creationId xmlns:p14="http://schemas.microsoft.com/office/powerpoint/2010/main" val="5781494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dirty="0"/>
              <a:t>Vaginosis Disease Table</a:t>
            </a:r>
          </a:p>
        </p:txBody>
      </p:sp>
      <p:graphicFrame>
        <p:nvGraphicFramePr>
          <p:cNvPr id="4" name="Table 3"/>
          <p:cNvGraphicFramePr>
            <a:graphicFrameLocks noGrp="1"/>
          </p:cNvGraphicFramePr>
          <p:nvPr>
            <p:extLst>
              <p:ext uri="{D42A27DB-BD31-4B8C-83A1-F6EECF244321}">
                <p14:modId xmlns:p14="http://schemas.microsoft.com/office/powerpoint/2010/main" val="1088792734"/>
              </p:ext>
            </p:extLst>
          </p:nvPr>
        </p:nvGraphicFramePr>
        <p:xfrm>
          <a:off x="1109700" y="1130300"/>
          <a:ext cx="6924600" cy="4597400"/>
        </p:xfrm>
        <a:graphic>
          <a:graphicData uri="http://schemas.openxmlformats.org/drawingml/2006/table">
            <a:tbl>
              <a:tblPr firstRow="1" bandRow="1">
                <a:tableStyleId>{073A0DAA-6AF3-43AB-8588-CEC1D06C72B9}</a:tableStyleId>
              </a:tblPr>
              <a:tblGrid>
                <a:gridCol w="3318389">
                  <a:extLst>
                    <a:ext uri="{9D8B030D-6E8A-4147-A177-3AD203B41FA5}">
                      <a16:colId xmlns:a16="http://schemas.microsoft.com/office/drawing/2014/main" val="20000"/>
                    </a:ext>
                  </a:extLst>
                </a:gridCol>
                <a:gridCol w="3606211">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dk1"/>
                          </a:solidFill>
                          <a:latin typeface="+mn-lt"/>
                          <a:ea typeface="+mn-ea"/>
                          <a:cs typeface="+mn-cs"/>
                        </a:rPr>
                        <a:t>Causative Organism(s)</a:t>
                      </a:r>
                      <a:endParaRPr lang="en-US" sz="18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800" b="0" i="0" u="none" strike="noStrike" kern="1200" baseline="0" dirty="0">
                          <a:solidFill>
                            <a:schemeClr val="dk1"/>
                          </a:solidFill>
                          <a:latin typeface="+mn-lt"/>
                          <a:ea typeface="+mn-ea"/>
                          <a:cs typeface="+mn-cs"/>
                        </a:rPr>
                        <a:t>Mixed infection</a:t>
                      </a:r>
                    </a:p>
                  </a:txBody>
                  <a:tcPr>
                    <a:solidFill>
                      <a:srgbClr val="CBCBCB"/>
                    </a:solidFill>
                  </a:tcPr>
                </a:tc>
                <a:extLst>
                  <a:ext uri="{0D108BD9-81ED-4DB2-BD59-A6C34878D82A}">
                    <a16:rowId xmlns:a16="http://schemas.microsoft.com/office/drawing/2014/main" val="10000"/>
                  </a:ext>
                </a:extLst>
              </a:tr>
              <a:tr h="370840">
                <a:tc>
                  <a:txBody>
                    <a:bodyPr/>
                    <a:lstStyle/>
                    <a:p>
                      <a:r>
                        <a:rPr lang="en-US" sz="1800" b="1" i="0" u="none" strike="noStrike" kern="1200" baseline="0" dirty="0">
                          <a:solidFill>
                            <a:schemeClr val="dk1"/>
                          </a:solidFill>
                          <a:latin typeface="+mn-lt"/>
                          <a:ea typeface="+mn-ea"/>
                          <a:cs typeface="+mn-cs"/>
                        </a:rPr>
                        <a:t>Common Modes of Transmission</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Opportunism or STI</a:t>
                      </a:r>
                    </a:p>
                  </a:txBody>
                  <a:tcPr/>
                </a:tc>
                <a:extLst>
                  <a:ext uri="{0D108BD9-81ED-4DB2-BD59-A6C34878D82A}">
                    <a16:rowId xmlns:a16="http://schemas.microsoft.com/office/drawing/2014/main" val="10001"/>
                  </a:ext>
                </a:extLst>
              </a:tr>
              <a:tr h="370840">
                <a:tc>
                  <a:txBody>
                    <a:bodyPr/>
                    <a:lstStyle/>
                    <a:p>
                      <a:r>
                        <a:rPr lang="en-US" sz="1800" b="1" i="0" u="none" strike="noStrike" kern="1200" baseline="0" dirty="0">
                          <a:solidFill>
                            <a:schemeClr val="dk1"/>
                          </a:solidFill>
                          <a:latin typeface="+mn-lt"/>
                          <a:ea typeface="+mn-ea"/>
                          <a:cs typeface="+mn-cs"/>
                        </a:rPr>
                        <a:t>Virulence Factors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N/A</a:t>
                      </a:r>
                    </a:p>
                  </a:txBody>
                  <a:tcPr/>
                </a:tc>
                <a:extLst>
                  <a:ext uri="{0D108BD9-81ED-4DB2-BD59-A6C34878D82A}">
                    <a16:rowId xmlns:a16="http://schemas.microsoft.com/office/drawing/2014/main" val="10002"/>
                  </a:ext>
                </a:extLst>
              </a:tr>
              <a:tr h="370840">
                <a:tc>
                  <a:txBody>
                    <a:bodyPr/>
                    <a:lstStyle/>
                    <a:p>
                      <a:r>
                        <a:rPr lang="en-US" sz="1800" b="1" i="0" u="none" strike="noStrike" kern="1200" baseline="0" dirty="0">
                          <a:solidFill>
                            <a:schemeClr val="dk1"/>
                          </a:solidFill>
                          <a:latin typeface="+mn-lt"/>
                          <a:ea typeface="+mn-ea"/>
                          <a:cs typeface="+mn-cs"/>
                        </a:rPr>
                        <a:t>Culture/Diagnosis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Visual exam of vagina, or clue cells seen in Pap smear or other smear</a:t>
                      </a:r>
                    </a:p>
                  </a:txBody>
                  <a:tcPr/>
                </a:tc>
                <a:extLst>
                  <a:ext uri="{0D108BD9-81ED-4DB2-BD59-A6C34878D82A}">
                    <a16:rowId xmlns:a16="http://schemas.microsoft.com/office/drawing/2014/main" val="10003"/>
                  </a:ext>
                </a:extLst>
              </a:tr>
              <a:tr h="370840">
                <a:tc>
                  <a:txBody>
                    <a:bodyPr/>
                    <a:lstStyle/>
                    <a:p>
                      <a:r>
                        <a:rPr lang="en-US" sz="1800" b="1" i="0" u="none" strike="noStrike" kern="1200" baseline="0" dirty="0">
                          <a:solidFill>
                            <a:schemeClr val="dk1"/>
                          </a:solidFill>
                          <a:latin typeface="+mn-lt"/>
                          <a:ea typeface="+mn-ea"/>
                          <a:cs typeface="+mn-cs"/>
                        </a:rPr>
                        <a:t>Prevention</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N/A</a:t>
                      </a:r>
                    </a:p>
                  </a:txBody>
                  <a:tcPr/>
                </a:tc>
                <a:extLst>
                  <a:ext uri="{0D108BD9-81ED-4DB2-BD59-A6C34878D82A}">
                    <a16:rowId xmlns:a16="http://schemas.microsoft.com/office/drawing/2014/main" val="10004"/>
                  </a:ext>
                </a:extLst>
              </a:tr>
              <a:tr h="370840">
                <a:tc>
                  <a:txBody>
                    <a:bodyPr/>
                    <a:lstStyle/>
                    <a:p>
                      <a:r>
                        <a:rPr lang="en-US" sz="1800" b="1" i="0" u="none" strike="noStrike" kern="1200" baseline="0" dirty="0">
                          <a:solidFill>
                            <a:schemeClr val="dk1"/>
                          </a:solidFill>
                          <a:latin typeface="+mn-lt"/>
                          <a:ea typeface="+mn-ea"/>
                          <a:cs typeface="+mn-cs"/>
                        </a:rPr>
                        <a:t>Treatment</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Metronidazole or clindamycin</a:t>
                      </a:r>
                    </a:p>
                  </a:txBody>
                  <a:tcPr/>
                </a:tc>
                <a:extLst>
                  <a:ext uri="{0D108BD9-81ED-4DB2-BD59-A6C34878D82A}">
                    <a16:rowId xmlns:a16="http://schemas.microsoft.com/office/drawing/2014/main" val="10005"/>
                  </a:ext>
                </a:extLst>
              </a:tr>
              <a:tr h="370840">
                <a:tc>
                  <a:txBody>
                    <a:bodyPr/>
                    <a:lstStyle/>
                    <a:p>
                      <a:r>
                        <a:rPr lang="en-US" sz="1800" b="1" i="0" u="none" strike="noStrike" kern="1200" baseline="0" dirty="0">
                          <a:solidFill>
                            <a:schemeClr val="dk1"/>
                          </a:solidFill>
                          <a:latin typeface="+mn-lt"/>
                          <a:ea typeface="+mn-ea"/>
                          <a:cs typeface="+mn-cs"/>
                        </a:rPr>
                        <a:t>Distinctive Features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Discharge may have fishy smell</a:t>
                      </a:r>
                    </a:p>
                  </a:txBody>
                  <a:tcPr/>
                </a:tc>
                <a:extLst>
                  <a:ext uri="{0D108BD9-81ED-4DB2-BD59-A6C34878D82A}">
                    <a16:rowId xmlns:a16="http://schemas.microsoft.com/office/drawing/2014/main" val="10006"/>
                  </a:ext>
                </a:extLst>
              </a:tr>
              <a:tr h="370840">
                <a:tc>
                  <a:txBody>
                    <a:bodyPr/>
                    <a:lstStyle/>
                    <a:p>
                      <a:r>
                        <a:rPr lang="en-US" sz="1800" b="1" i="0" u="none" strike="noStrike" kern="1200" baseline="0" dirty="0">
                          <a:solidFill>
                            <a:schemeClr val="dk1"/>
                          </a:solidFill>
                          <a:latin typeface="+mn-lt"/>
                          <a:ea typeface="+mn-ea"/>
                          <a:cs typeface="+mn-cs"/>
                        </a:rPr>
                        <a:t>Epidemiological Features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United States: estimated 7.4 million new cases per year; internationally: prevalence rates vary by country from 20% to 51%</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180576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dirty="0"/>
              <a:t>Prostatitis</a:t>
            </a:r>
          </a:p>
        </p:txBody>
      </p:sp>
      <p:sp>
        <p:nvSpPr>
          <p:cNvPr id="9" name="Content Placeholder 2"/>
          <p:cNvSpPr>
            <a:spLocks noGrp="1"/>
          </p:cNvSpPr>
          <p:nvPr>
            <p:ph sz="quarter" idx="11"/>
          </p:nvPr>
        </p:nvSpPr>
        <p:spPr/>
        <p:txBody>
          <a:bodyPr rtlCol="0">
            <a:normAutofit lnSpcReduction="10000"/>
          </a:bodyPr>
          <a:lstStyle/>
          <a:p>
            <a:pPr marL="0" indent="0">
              <a:spcBef>
                <a:spcPts val="600"/>
              </a:spcBef>
              <a:spcAft>
                <a:spcPts val="600"/>
              </a:spcAft>
              <a:buNone/>
              <a:defRPr/>
            </a:pPr>
            <a:r>
              <a:rPr lang="en-US" dirty="0">
                <a:ea typeface="+mn-ea"/>
                <a:cs typeface="+mn-cs"/>
              </a:rPr>
              <a:t>Inflammation of the prostate gland</a:t>
            </a:r>
          </a:p>
          <a:p>
            <a:pPr marL="342900" indent="-342900">
              <a:spcBef>
                <a:spcPts val="600"/>
              </a:spcBef>
              <a:spcAft>
                <a:spcPts val="600"/>
              </a:spcAft>
              <a:buFont typeface="Arial" panose="020B0604020202020204" pitchFamily="34" charset="0"/>
              <a:buChar char="•"/>
              <a:defRPr/>
            </a:pPr>
            <a:r>
              <a:rPr lang="en-US" dirty="0">
                <a:ea typeface="+mn-ea"/>
              </a:rPr>
              <a:t>Acute: virtually always caused by bacteria, usually normal biota from the GI tract</a:t>
            </a:r>
          </a:p>
          <a:p>
            <a:pPr marL="342900" indent="-342900">
              <a:spcBef>
                <a:spcPts val="600"/>
              </a:spcBef>
              <a:spcAft>
                <a:spcPts val="600"/>
              </a:spcAft>
              <a:buFont typeface="Arial" panose="020B0604020202020204" pitchFamily="34" charset="0"/>
              <a:buChar char="•"/>
              <a:defRPr/>
            </a:pPr>
            <a:r>
              <a:rPr lang="en-US" dirty="0">
                <a:ea typeface="+mn-ea"/>
              </a:rPr>
              <a:t>Chronic: also caused by bacteria, often unresponsive to antibiotics, caused by mixed biofilms in the prostate</a:t>
            </a:r>
          </a:p>
          <a:p>
            <a:pPr marL="0" indent="0">
              <a:spcBef>
                <a:spcPts val="600"/>
              </a:spcBef>
              <a:spcAft>
                <a:spcPts val="600"/>
              </a:spcAft>
              <a:buNone/>
              <a:defRPr/>
            </a:pPr>
            <a:r>
              <a:rPr lang="en-US" dirty="0"/>
              <a:t>Signs and symptoms:</a:t>
            </a:r>
          </a:p>
          <a:p>
            <a:pPr marL="342900" indent="-342900">
              <a:spcBef>
                <a:spcPts val="600"/>
              </a:spcBef>
              <a:spcAft>
                <a:spcPts val="600"/>
              </a:spcAft>
              <a:buFont typeface="Arial" panose="020B0604020202020204" pitchFamily="34" charset="0"/>
              <a:buChar char="•"/>
              <a:defRPr/>
            </a:pPr>
            <a:r>
              <a:rPr lang="en-US" dirty="0"/>
              <a:t>Pain in the groin and lower back</a:t>
            </a:r>
          </a:p>
          <a:p>
            <a:pPr marL="342900" indent="-342900">
              <a:spcBef>
                <a:spcPts val="600"/>
              </a:spcBef>
              <a:spcAft>
                <a:spcPts val="600"/>
              </a:spcAft>
              <a:buFont typeface="Arial" panose="020B0604020202020204" pitchFamily="34" charset="0"/>
              <a:buChar char="•"/>
              <a:defRPr/>
            </a:pPr>
            <a:r>
              <a:rPr lang="en-US" dirty="0"/>
              <a:t>Frequent urge to urinate</a:t>
            </a:r>
          </a:p>
          <a:p>
            <a:pPr marL="342900" indent="-342900">
              <a:spcBef>
                <a:spcPts val="600"/>
              </a:spcBef>
              <a:spcAft>
                <a:spcPts val="600"/>
              </a:spcAft>
              <a:buFont typeface="Arial" panose="020B0604020202020204" pitchFamily="34" charset="0"/>
              <a:buChar char="•"/>
              <a:defRPr/>
            </a:pPr>
            <a:r>
              <a:rPr lang="en-US" dirty="0"/>
              <a:t>Difficulty urinating</a:t>
            </a:r>
          </a:p>
          <a:p>
            <a:pPr marL="342900" indent="-342900">
              <a:spcBef>
                <a:spcPts val="600"/>
              </a:spcBef>
              <a:spcAft>
                <a:spcPts val="600"/>
              </a:spcAft>
              <a:buFont typeface="Arial" panose="020B0604020202020204" pitchFamily="34" charset="0"/>
              <a:buChar char="•"/>
              <a:defRPr/>
            </a:pPr>
            <a:r>
              <a:rPr lang="en-US" dirty="0"/>
              <a:t>Blood in the urine</a:t>
            </a:r>
          </a:p>
          <a:p>
            <a:pPr marL="342900" indent="-342900">
              <a:spcBef>
                <a:spcPts val="600"/>
              </a:spcBef>
              <a:spcAft>
                <a:spcPts val="600"/>
              </a:spcAft>
              <a:buFont typeface="Arial" panose="020B0604020202020204" pitchFamily="34" charset="0"/>
              <a:buChar char="•"/>
              <a:defRPr/>
            </a:pPr>
            <a:r>
              <a:rPr lang="en-US" dirty="0"/>
              <a:t>Painful ejaculation</a:t>
            </a:r>
          </a:p>
        </p:txBody>
      </p:sp>
    </p:spTree>
    <p:extLst>
      <p:ext uri="{BB962C8B-B14F-4D97-AF65-F5344CB8AC3E}">
        <p14:creationId xmlns:p14="http://schemas.microsoft.com/office/powerpoint/2010/main" val="6453503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dirty="0"/>
              <a:t>Prostatitis Disease Table</a:t>
            </a:r>
          </a:p>
        </p:txBody>
      </p:sp>
      <p:graphicFrame>
        <p:nvGraphicFramePr>
          <p:cNvPr id="4" name="Table 3"/>
          <p:cNvGraphicFramePr>
            <a:graphicFrameLocks noGrp="1"/>
          </p:cNvGraphicFramePr>
          <p:nvPr>
            <p:extLst>
              <p:ext uri="{D42A27DB-BD31-4B8C-83A1-F6EECF244321}">
                <p14:modId xmlns:p14="http://schemas.microsoft.com/office/powerpoint/2010/main" val="616283292"/>
              </p:ext>
            </p:extLst>
          </p:nvPr>
        </p:nvGraphicFramePr>
        <p:xfrm>
          <a:off x="1427820" y="1268760"/>
          <a:ext cx="6288360" cy="4587240"/>
        </p:xfrm>
        <a:graphic>
          <a:graphicData uri="http://schemas.openxmlformats.org/drawingml/2006/table">
            <a:tbl>
              <a:tblPr firstRow="1" bandRow="1">
                <a:tableStyleId>{073A0DAA-6AF3-43AB-8588-CEC1D06C72B9}</a:tableStyleId>
              </a:tblPr>
              <a:tblGrid>
                <a:gridCol w="2975992">
                  <a:extLst>
                    <a:ext uri="{9D8B030D-6E8A-4147-A177-3AD203B41FA5}">
                      <a16:colId xmlns:a16="http://schemas.microsoft.com/office/drawing/2014/main" val="20000"/>
                    </a:ext>
                  </a:extLst>
                </a:gridCol>
                <a:gridCol w="3312368">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dk1"/>
                          </a:solidFill>
                          <a:latin typeface="+mn-lt"/>
                          <a:ea typeface="+mn-ea"/>
                          <a:cs typeface="+mn-cs"/>
                        </a:rPr>
                        <a:t>Causative Organism(s)</a:t>
                      </a:r>
                      <a:endParaRPr lang="en-US" sz="18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800" b="0" i="0" u="none" strike="noStrike" kern="1200" baseline="0" dirty="0">
                          <a:solidFill>
                            <a:schemeClr val="dk1"/>
                          </a:solidFill>
                          <a:latin typeface="+mn-lt"/>
                          <a:ea typeface="+mn-ea"/>
                          <a:cs typeface="+mn-cs"/>
                        </a:rPr>
                        <a:t>GI tract biota</a:t>
                      </a:r>
                    </a:p>
                  </a:txBody>
                  <a:tcPr>
                    <a:solidFill>
                      <a:srgbClr val="CBCBCB"/>
                    </a:solidFill>
                  </a:tcPr>
                </a:tc>
                <a:extLst>
                  <a:ext uri="{0D108BD9-81ED-4DB2-BD59-A6C34878D82A}">
                    <a16:rowId xmlns:a16="http://schemas.microsoft.com/office/drawing/2014/main" val="10000"/>
                  </a:ext>
                </a:extLst>
              </a:tr>
              <a:tr h="370840">
                <a:tc>
                  <a:txBody>
                    <a:bodyPr/>
                    <a:lstStyle/>
                    <a:p>
                      <a:r>
                        <a:rPr lang="en-US" sz="1800" b="1" i="0" u="none" strike="noStrike" kern="1200" baseline="0" dirty="0">
                          <a:solidFill>
                            <a:schemeClr val="dk1"/>
                          </a:solidFill>
                          <a:latin typeface="+mn-lt"/>
                          <a:ea typeface="+mn-ea"/>
                          <a:cs typeface="+mn-cs"/>
                        </a:rPr>
                        <a:t>Common Modes of Transmission</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Endogenous transfer from GI tract; otherwise unknown</a:t>
                      </a:r>
                    </a:p>
                  </a:txBody>
                  <a:tcPr/>
                </a:tc>
                <a:extLst>
                  <a:ext uri="{0D108BD9-81ED-4DB2-BD59-A6C34878D82A}">
                    <a16:rowId xmlns:a16="http://schemas.microsoft.com/office/drawing/2014/main" val="10001"/>
                  </a:ext>
                </a:extLst>
              </a:tr>
              <a:tr h="370840">
                <a:tc>
                  <a:txBody>
                    <a:bodyPr/>
                    <a:lstStyle/>
                    <a:p>
                      <a:r>
                        <a:rPr lang="en-US" sz="1800" b="1" i="0" u="none" strike="noStrike" kern="1200" baseline="0" dirty="0">
                          <a:solidFill>
                            <a:schemeClr val="dk1"/>
                          </a:solidFill>
                          <a:latin typeface="+mn-lt"/>
                          <a:ea typeface="+mn-ea"/>
                          <a:cs typeface="+mn-cs"/>
                        </a:rPr>
                        <a:t>Virulence Factors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Various</a:t>
                      </a:r>
                    </a:p>
                  </a:txBody>
                  <a:tcPr/>
                </a:tc>
                <a:extLst>
                  <a:ext uri="{0D108BD9-81ED-4DB2-BD59-A6C34878D82A}">
                    <a16:rowId xmlns:a16="http://schemas.microsoft.com/office/drawing/2014/main" val="10002"/>
                  </a:ext>
                </a:extLst>
              </a:tr>
              <a:tr h="370840">
                <a:tc>
                  <a:txBody>
                    <a:bodyPr/>
                    <a:lstStyle/>
                    <a:p>
                      <a:r>
                        <a:rPr lang="en-US" sz="1800" b="1" i="0" u="none" strike="noStrike" kern="1200" baseline="0" dirty="0">
                          <a:solidFill>
                            <a:schemeClr val="dk1"/>
                          </a:solidFill>
                          <a:latin typeface="+mn-lt"/>
                          <a:ea typeface="+mn-ea"/>
                          <a:cs typeface="+mn-cs"/>
                        </a:rPr>
                        <a:t>Culture/Diagnosis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Digital rectal exam to examine prostate; culture of urine or semen</a:t>
                      </a:r>
                    </a:p>
                  </a:txBody>
                  <a:tcPr/>
                </a:tc>
                <a:extLst>
                  <a:ext uri="{0D108BD9-81ED-4DB2-BD59-A6C34878D82A}">
                    <a16:rowId xmlns:a16="http://schemas.microsoft.com/office/drawing/2014/main" val="10003"/>
                  </a:ext>
                </a:extLst>
              </a:tr>
              <a:tr h="370840">
                <a:tc>
                  <a:txBody>
                    <a:bodyPr/>
                    <a:lstStyle/>
                    <a:p>
                      <a:r>
                        <a:rPr lang="en-US" sz="1800" b="1" i="0" u="none" strike="noStrike" kern="1200" baseline="0" dirty="0">
                          <a:solidFill>
                            <a:schemeClr val="dk1"/>
                          </a:solidFill>
                          <a:latin typeface="+mn-lt"/>
                          <a:ea typeface="+mn-ea"/>
                          <a:cs typeface="+mn-cs"/>
                        </a:rPr>
                        <a:t>Prevention</a:t>
                      </a:r>
                      <a:endParaRPr lang="en-US" sz="1800" b="0" i="0" u="none" strike="noStrike" kern="1200" baseline="0" dirty="0">
                        <a:solidFill>
                          <a:schemeClr val="dk1"/>
                        </a:solidFill>
                        <a:latin typeface="+mn-lt"/>
                        <a:ea typeface="+mn-ea"/>
                        <a:cs typeface="+mn-cs"/>
                      </a:endParaRPr>
                    </a:p>
                  </a:txBody>
                  <a:tcPr/>
                </a:tc>
                <a:tc>
                  <a:txBody>
                    <a:bodyPr/>
                    <a:lstStyle/>
                    <a:p>
                      <a:r>
                        <a:rPr lang="en-US" dirty="0"/>
                        <a:t>None</a:t>
                      </a:r>
                    </a:p>
                  </a:txBody>
                  <a:tcPr/>
                </a:tc>
                <a:extLst>
                  <a:ext uri="{0D108BD9-81ED-4DB2-BD59-A6C34878D82A}">
                    <a16:rowId xmlns:a16="http://schemas.microsoft.com/office/drawing/2014/main" val="10004"/>
                  </a:ext>
                </a:extLst>
              </a:tr>
              <a:tr h="370840">
                <a:tc>
                  <a:txBody>
                    <a:bodyPr/>
                    <a:lstStyle/>
                    <a:p>
                      <a:r>
                        <a:rPr lang="en-US" sz="1800" b="1" i="0" u="none" strike="noStrike" kern="1200" baseline="0" dirty="0">
                          <a:solidFill>
                            <a:schemeClr val="dk1"/>
                          </a:solidFill>
                          <a:latin typeface="+mn-lt"/>
                          <a:ea typeface="+mn-ea"/>
                          <a:cs typeface="+mn-cs"/>
                        </a:rPr>
                        <a:t>Treatment</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Antibiotics, muscle relaxers, alpha blockers</a:t>
                      </a:r>
                    </a:p>
                  </a:txBody>
                  <a:tcPr/>
                </a:tc>
                <a:extLst>
                  <a:ext uri="{0D108BD9-81ED-4DB2-BD59-A6C34878D82A}">
                    <a16:rowId xmlns:a16="http://schemas.microsoft.com/office/drawing/2014/main" val="10005"/>
                  </a:ext>
                </a:extLst>
              </a:tr>
              <a:tr h="370840">
                <a:tc>
                  <a:txBody>
                    <a:bodyPr/>
                    <a:lstStyle/>
                    <a:p>
                      <a:r>
                        <a:rPr lang="en-US" sz="1800" b="1" i="0" u="none" strike="noStrike" kern="1200" baseline="0" dirty="0">
                          <a:solidFill>
                            <a:schemeClr val="dk1"/>
                          </a:solidFill>
                          <a:latin typeface="+mn-lt"/>
                          <a:ea typeface="+mn-ea"/>
                          <a:cs typeface="+mn-cs"/>
                        </a:rPr>
                        <a:t>Distinctive Features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Pain in genital area and/or back, difficulty urinating</a:t>
                      </a:r>
                    </a:p>
                  </a:txBody>
                  <a:tcPr/>
                </a:tc>
                <a:extLst>
                  <a:ext uri="{0D108BD9-81ED-4DB2-BD59-A6C34878D82A}">
                    <a16:rowId xmlns:a16="http://schemas.microsoft.com/office/drawing/2014/main" val="10006"/>
                  </a:ext>
                </a:extLst>
              </a:tr>
              <a:tr h="370840">
                <a:tc>
                  <a:txBody>
                    <a:bodyPr/>
                    <a:lstStyle/>
                    <a:p>
                      <a:r>
                        <a:rPr lang="en-US" sz="1800" b="1" i="0" u="none" strike="noStrike" kern="1200" baseline="0" dirty="0">
                          <a:solidFill>
                            <a:schemeClr val="dk1"/>
                          </a:solidFill>
                          <a:latin typeface="+mn-lt"/>
                          <a:ea typeface="+mn-ea"/>
                          <a:cs typeface="+mn-cs"/>
                        </a:rPr>
                        <a:t>Epidemiological Features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United States: 50% of men experience during lifetime </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1025266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dirty="0"/>
              <a:t>Signs and Symptoms of </a:t>
            </a:r>
            <a:r>
              <a:rPr lang="en-US" altLang="en-US" dirty="0"/>
              <a:t>Gonorrhea</a:t>
            </a:r>
          </a:p>
        </p:txBody>
      </p:sp>
      <p:sp>
        <p:nvSpPr>
          <p:cNvPr id="3" name="Content Placeholder 2"/>
          <p:cNvSpPr>
            <a:spLocks noGrp="1"/>
          </p:cNvSpPr>
          <p:nvPr>
            <p:ph sz="quarter" idx="11"/>
          </p:nvPr>
        </p:nvSpPr>
        <p:spPr/>
        <p:txBody>
          <a:bodyPr rtlCol="0">
            <a:normAutofit/>
          </a:bodyPr>
          <a:lstStyle/>
          <a:p>
            <a:pPr marL="0" indent="0">
              <a:spcBef>
                <a:spcPts val="600"/>
              </a:spcBef>
              <a:spcAft>
                <a:spcPts val="600"/>
              </a:spcAft>
              <a:buNone/>
              <a:defRPr/>
            </a:pPr>
            <a:r>
              <a:rPr lang="en-US" dirty="0">
                <a:ea typeface="+mn-ea"/>
              </a:rPr>
              <a:t>Males: urethritis, painful urination, yellowish discharges, many cases asymptomatic</a:t>
            </a:r>
          </a:p>
          <a:p>
            <a:pPr marL="0" indent="0">
              <a:spcBef>
                <a:spcPts val="600"/>
              </a:spcBef>
              <a:spcAft>
                <a:spcPts val="600"/>
              </a:spcAft>
              <a:buNone/>
              <a:defRPr/>
            </a:pPr>
            <a:r>
              <a:rPr lang="en-US" dirty="0">
                <a:ea typeface="+mn-ea"/>
              </a:rPr>
              <a:t>Females: mucopurulent or bloody vaginal discharge, painful urination</a:t>
            </a:r>
          </a:p>
          <a:p>
            <a:pPr marL="346075" lvl="1">
              <a:spcBef>
                <a:spcPts val="600"/>
              </a:spcBef>
              <a:spcAft>
                <a:spcPts val="600"/>
              </a:spcAft>
              <a:defRPr/>
            </a:pPr>
            <a:r>
              <a:rPr lang="en-US" b="1" dirty="0">
                <a:ea typeface="+mn-ea"/>
              </a:rPr>
              <a:t>Salpingitis: </a:t>
            </a:r>
            <a:r>
              <a:rPr lang="en-US" dirty="0">
                <a:ea typeface="+mn-ea"/>
              </a:rPr>
              <a:t>inflammation of the fallopian tubes</a:t>
            </a:r>
          </a:p>
          <a:p>
            <a:pPr marL="346075" lvl="1">
              <a:spcBef>
                <a:spcPts val="600"/>
              </a:spcBef>
              <a:spcAft>
                <a:spcPts val="600"/>
              </a:spcAft>
              <a:defRPr/>
            </a:pPr>
            <a:r>
              <a:rPr lang="en-US" dirty="0">
                <a:ea typeface="+mn-ea"/>
              </a:rPr>
              <a:t>Pelvic inflammatory disease (PID)</a:t>
            </a:r>
          </a:p>
          <a:p>
            <a:pPr marL="0" lvl="0" indent="0">
              <a:spcBef>
                <a:spcPts val="600"/>
              </a:spcBef>
              <a:spcAft>
                <a:spcPts val="600"/>
              </a:spcAft>
              <a:buNone/>
              <a:defRPr/>
            </a:pPr>
            <a:r>
              <a:rPr lang="en-US" dirty="0">
                <a:solidFill>
                  <a:prstClr val="black"/>
                </a:solidFill>
              </a:rPr>
              <a:t>Children born to gonococcus carriers can be infected as they pass through the birth canal</a:t>
            </a:r>
          </a:p>
          <a:p>
            <a:pPr marL="346075" lvl="1">
              <a:spcBef>
                <a:spcPts val="600"/>
              </a:spcBef>
              <a:spcAft>
                <a:spcPts val="600"/>
              </a:spcAft>
              <a:defRPr/>
            </a:pPr>
            <a:r>
              <a:rPr lang="en-US" dirty="0">
                <a:solidFill>
                  <a:prstClr val="black"/>
                </a:solidFill>
              </a:rPr>
              <a:t>Gonococcal eye infections can result in blindness</a:t>
            </a:r>
          </a:p>
        </p:txBody>
      </p:sp>
    </p:spTree>
    <p:extLst>
      <p:ext uri="{BB962C8B-B14F-4D97-AF65-F5344CB8AC3E}">
        <p14:creationId xmlns:p14="http://schemas.microsoft.com/office/powerpoint/2010/main" val="25279381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Invasive Gonorrhea in Women</a:t>
            </a:r>
          </a:p>
        </p:txBody>
      </p:sp>
      <p:pic>
        <p:nvPicPr>
          <p:cNvPr id="6" name="Picture 2" descr="Illustration comparing a normal female reproductive system to one with gonorrhea."/>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6223"/>
          <a:stretch/>
        </p:blipFill>
        <p:spPr>
          <a:xfrm>
            <a:off x="570908" y="1030235"/>
            <a:ext cx="8002185" cy="4797530"/>
          </a:xfrm>
        </p:spPr>
      </p:pic>
      <p:sp>
        <p:nvSpPr>
          <p:cNvPr id="4" name="Text Placeholder 5">
            <a:extLst>
              <a:ext uri="{FF2B5EF4-FFF2-40B4-BE49-F238E27FC236}">
                <a16:creationId xmlns:a16="http://schemas.microsoft.com/office/drawing/2014/main" id="{596752A3-1689-47C2-8703-0F0475375CEF}"/>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endParaRPr lang="en-IN" dirty="0">
              <a:hlinkClick r:id="rId5" action="ppaction://hlinksldjump"/>
            </a:endParaRPr>
          </a:p>
        </p:txBody>
      </p:sp>
    </p:spTree>
    <p:extLst>
      <p:ext uri="{BB962C8B-B14F-4D97-AF65-F5344CB8AC3E}">
        <p14:creationId xmlns:p14="http://schemas.microsoft.com/office/powerpoint/2010/main" val="3687549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a:t>The Urinary System</a:t>
            </a:r>
          </a:p>
        </p:txBody>
      </p:sp>
      <p:pic>
        <p:nvPicPr>
          <p:cNvPr id="6" name="Picture 2" descr="Illustration of the urinary system with the kidneys, ureters, pelvis, bladder, and urethra identified."/>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7763"/>
          <a:stretch/>
        </p:blipFill>
        <p:spPr>
          <a:xfrm>
            <a:off x="1749295" y="983411"/>
            <a:ext cx="5645410" cy="4971594"/>
          </a:xfrm>
        </p:spPr>
      </p:pic>
    </p:spTree>
    <p:extLst>
      <p:ext uri="{BB962C8B-B14F-4D97-AF65-F5344CB8AC3E}">
        <p14:creationId xmlns:p14="http://schemas.microsoft.com/office/powerpoint/2010/main" val="35141673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dirty="0"/>
              <a:t>Gonococcal Ophthalmia Neonatorum in a Week-Old Infant</a:t>
            </a:r>
          </a:p>
        </p:txBody>
      </p:sp>
      <p:pic>
        <p:nvPicPr>
          <p:cNvPr id="5" name="Picture 2" descr="Photo of an infant with gonococcal ophthalmia neonatorum."/>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13274" b="6568"/>
          <a:stretch/>
        </p:blipFill>
        <p:spPr>
          <a:xfrm>
            <a:off x="342698" y="1318267"/>
            <a:ext cx="8458605" cy="4221466"/>
          </a:xfrm>
        </p:spPr>
      </p:pic>
      <p:sp>
        <p:nvSpPr>
          <p:cNvPr id="4" name="Text Placeholder 3"/>
          <p:cNvSpPr>
            <a:spLocks noGrp="1"/>
          </p:cNvSpPr>
          <p:nvPr>
            <p:ph type="body" sz="quarter" idx="30"/>
          </p:nvPr>
        </p:nvSpPr>
        <p:spPr/>
        <p:txBody>
          <a:bodyPr/>
          <a:lstStyle/>
          <a:p>
            <a:r>
              <a:rPr lang="en-US" i="1" dirty="0"/>
              <a:t>Source: J Pledger/Centers for Disease Control and Prevention</a:t>
            </a:r>
            <a:endParaRPr lang="en-IN" dirty="0"/>
          </a:p>
        </p:txBody>
      </p:sp>
      <p:sp>
        <p:nvSpPr>
          <p:cNvPr id="6" name="Text Placeholder 5">
            <a:extLst>
              <a:ext uri="{FF2B5EF4-FFF2-40B4-BE49-F238E27FC236}">
                <a16:creationId xmlns:a16="http://schemas.microsoft.com/office/drawing/2014/main" id="{24442A1A-BDD7-482D-A526-7200628229FB}"/>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endParaRPr lang="en-IN" dirty="0">
              <a:hlinkClick r:id="rId5" action="ppaction://hlinksldjump"/>
            </a:endParaRPr>
          </a:p>
        </p:txBody>
      </p:sp>
    </p:spTree>
    <p:extLst>
      <p:ext uri="{BB962C8B-B14F-4D97-AF65-F5344CB8AC3E}">
        <p14:creationId xmlns:p14="http://schemas.microsoft.com/office/powerpoint/2010/main" val="17648986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i="1" dirty="0"/>
              <a:t>Neisseria gonorrhoeae: </a:t>
            </a:r>
            <a:r>
              <a:rPr lang="en-US" altLang="en-US" dirty="0"/>
              <a:t>The Gonococcus</a:t>
            </a:r>
          </a:p>
        </p:txBody>
      </p:sp>
      <p:sp>
        <p:nvSpPr>
          <p:cNvPr id="52227" name="Content Placeholder 2"/>
          <p:cNvSpPr>
            <a:spLocks noGrp="1"/>
          </p:cNvSpPr>
          <p:nvPr>
            <p:ph sz="quarter" idx="11"/>
          </p:nvPr>
        </p:nvSpPr>
        <p:spPr/>
        <p:txBody>
          <a:bodyPr/>
          <a:lstStyle/>
          <a:p>
            <a:pPr>
              <a:spcBef>
                <a:spcPts val="600"/>
              </a:spcBef>
              <a:spcAft>
                <a:spcPts val="600"/>
              </a:spcAft>
            </a:pPr>
            <a:r>
              <a:rPr lang="en-US" altLang="en-US" sz="2200" dirty="0"/>
              <a:t>Pyogenic, gram-negative diplococcus</a:t>
            </a:r>
          </a:p>
          <a:p>
            <a:pPr>
              <a:spcBef>
                <a:spcPts val="600"/>
              </a:spcBef>
              <a:spcAft>
                <a:spcPts val="600"/>
              </a:spcAft>
            </a:pPr>
            <a:r>
              <a:rPr lang="en-US" altLang="en-US" sz="2200" dirty="0"/>
              <a:t>Use fimbriae to attach to mucosal epithelial cells</a:t>
            </a:r>
          </a:p>
          <a:p>
            <a:pPr>
              <a:spcBef>
                <a:spcPts val="600"/>
              </a:spcBef>
              <a:spcAft>
                <a:spcPts val="600"/>
              </a:spcAft>
            </a:pPr>
            <a:r>
              <a:rPr lang="en-US" altLang="en-US" sz="2200" dirty="0"/>
              <a:t>Phase variation confuses the immune system</a:t>
            </a:r>
          </a:p>
          <a:p>
            <a:pPr>
              <a:spcBef>
                <a:spcPts val="600"/>
              </a:spcBef>
              <a:spcAft>
                <a:spcPts val="600"/>
              </a:spcAft>
            </a:pPr>
            <a:r>
              <a:rPr lang="en-US" altLang="en-US" sz="2200" dirty="0"/>
              <a:t>Transmitted through all forms of sexual contact</a:t>
            </a:r>
          </a:p>
          <a:p>
            <a:pPr>
              <a:spcBef>
                <a:spcPts val="600"/>
              </a:spcBef>
              <a:spcAft>
                <a:spcPts val="600"/>
              </a:spcAft>
            </a:pPr>
            <a:r>
              <a:rPr lang="en-US" altLang="en-US" sz="2200" dirty="0"/>
              <a:t>Infection increases one’s risk of HIV infection</a:t>
            </a:r>
          </a:p>
          <a:p>
            <a:pPr>
              <a:spcBef>
                <a:spcPts val="600"/>
              </a:spcBef>
              <a:spcAft>
                <a:spcPts val="600"/>
              </a:spcAft>
            </a:pPr>
            <a:r>
              <a:rPr lang="en-US" altLang="en-US" sz="2200" dirty="0"/>
              <a:t>Different isolates are antibiotic resistant</a:t>
            </a:r>
          </a:p>
        </p:txBody>
      </p:sp>
      <p:pic>
        <p:nvPicPr>
          <p:cNvPr id="6" name="Picture 3" descr="Gram stain of urethral pus from a male patient with gonorrhea."/>
          <p:cNvPicPr>
            <a:picLocks noGrp="1" noChangeAspect="1"/>
          </p:cNvPicPr>
          <p:nvPr>
            <p:ph sz="quarter" idx="14"/>
          </p:nvPr>
        </p:nvPicPr>
        <p:blipFill rotWithShape="1">
          <a:blip r:embed="rId3" cstate="print">
            <a:extLst>
              <a:ext uri="{28A0092B-C50C-407E-A947-70E740481C1C}">
                <a14:useLocalDpi xmlns:a14="http://schemas.microsoft.com/office/drawing/2010/main" val="0"/>
              </a:ext>
            </a:extLst>
          </a:blip>
          <a:srcRect l="-182" t="8064" r="182" b="4030"/>
          <a:stretch/>
        </p:blipFill>
        <p:spPr>
          <a:xfrm>
            <a:off x="4419600" y="1916832"/>
            <a:ext cx="4616896" cy="3140148"/>
          </a:xfrm>
        </p:spPr>
      </p:pic>
      <p:sp>
        <p:nvSpPr>
          <p:cNvPr id="5" name="Text Placeholder 4"/>
          <p:cNvSpPr>
            <a:spLocks noGrp="1"/>
          </p:cNvSpPr>
          <p:nvPr>
            <p:ph type="body" sz="quarter" idx="30"/>
          </p:nvPr>
        </p:nvSpPr>
        <p:spPr/>
        <p:txBody>
          <a:bodyPr/>
          <a:lstStyle/>
          <a:p>
            <a:r>
              <a:rPr lang="en-US" i="1" dirty="0"/>
              <a:t>Centers for Disease Control and Prevention/Dr. Norman Jacobs</a:t>
            </a:r>
            <a:endParaRPr lang="en-IN" dirty="0"/>
          </a:p>
        </p:txBody>
      </p:sp>
    </p:spTree>
    <p:extLst>
      <p:ext uri="{BB962C8B-B14F-4D97-AF65-F5344CB8AC3E}">
        <p14:creationId xmlns:p14="http://schemas.microsoft.com/office/powerpoint/2010/main" val="35114298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i="1" dirty="0"/>
              <a:t>Chlamydia</a:t>
            </a:r>
            <a:r>
              <a:rPr lang="en-US" altLang="en-US" dirty="0"/>
              <a:t> Disease</a:t>
            </a:r>
          </a:p>
        </p:txBody>
      </p:sp>
      <p:sp>
        <p:nvSpPr>
          <p:cNvPr id="3" name="Content Placeholder 2"/>
          <p:cNvSpPr>
            <a:spLocks noGrp="1"/>
          </p:cNvSpPr>
          <p:nvPr>
            <p:ph sz="quarter" idx="11"/>
          </p:nvPr>
        </p:nvSpPr>
        <p:spPr/>
        <p:txBody>
          <a:bodyPr rtlCol="0">
            <a:normAutofit/>
          </a:bodyPr>
          <a:lstStyle/>
          <a:p>
            <a:pPr marL="0" indent="0">
              <a:spcBef>
                <a:spcPts val="600"/>
              </a:spcBef>
              <a:spcAft>
                <a:spcPts val="600"/>
              </a:spcAft>
              <a:buNone/>
              <a:defRPr/>
            </a:pPr>
            <a:r>
              <a:rPr lang="en-US" dirty="0">
                <a:ea typeface="+mn-ea"/>
                <a:cs typeface="+mn-cs"/>
              </a:rPr>
              <a:t>Most common reportable infectious disease in the United States</a:t>
            </a:r>
          </a:p>
          <a:p>
            <a:pPr marL="0" indent="0">
              <a:spcBef>
                <a:spcPts val="600"/>
              </a:spcBef>
              <a:spcAft>
                <a:spcPts val="600"/>
              </a:spcAft>
              <a:buNone/>
              <a:defRPr/>
            </a:pPr>
            <a:r>
              <a:rPr lang="en-US" dirty="0">
                <a:ea typeface="+mn-ea"/>
                <a:cs typeface="+mn-cs"/>
              </a:rPr>
              <a:t>Signs and symptoms:</a:t>
            </a:r>
          </a:p>
          <a:p>
            <a:pPr marL="342900" indent="-342900">
              <a:spcBef>
                <a:spcPts val="600"/>
              </a:spcBef>
              <a:spcAft>
                <a:spcPts val="600"/>
              </a:spcAft>
              <a:buFont typeface="Arial" panose="020B0604020202020204" pitchFamily="34" charset="0"/>
              <a:buChar char="•"/>
              <a:defRPr/>
            </a:pPr>
            <a:r>
              <a:rPr lang="en-US" dirty="0">
                <a:ea typeface="+mn-ea"/>
              </a:rPr>
              <a:t>Males: discharge and painful urination</a:t>
            </a:r>
          </a:p>
          <a:p>
            <a:pPr marL="342900" indent="-342900">
              <a:spcBef>
                <a:spcPts val="600"/>
              </a:spcBef>
              <a:spcAft>
                <a:spcPts val="600"/>
              </a:spcAft>
              <a:buFont typeface="Arial" panose="020B0604020202020204" pitchFamily="34" charset="0"/>
              <a:buChar char="•"/>
              <a:defRPr/>
            </a:pPr>
            <a:r>
              <a:rPr lang="en-US" dirty="0">
                <a:ea typeface="+mn-ea"/>
              </a:rPr>
              <a:t>Females: cervicitis, discharge, salpingitis, PID</a:t>
            </a:r>
          </a:p>
          <a:p>
            <a:pPr marL="681038" lvl="1">
              <a:spcBef>
                <a:spcPts val="600"/>
              </a:spcBef>
              <a:spcAft>
                <a:spcPts val="600"/>
              </a:spcAft>
              <a:defRPr/>
            </a:pPr>
            <a:r>
              <a:rPr lang="en-US" dirty="0">
                <a:ea typeface="+mn-ea"/>
              </a:rPr>
              <a:t>Up to 75% of </a:t>
            </a:r>
            <a:r>
              <a:rPr lang="en-US" i="1" dirty="0">
                <a:ea typeface="+mn-ea"/>
              </a:rPr>
              <a:t>Chlamydia </a:t>
            </a:r>
            <a:r>
              <a:rPr lang="en-US" dirty="0">
                <a:ea typeface="+mn-ea"/>
              </a:rPr>
              <a:t>infections are asymptomatic</a:t>
            </a:r>
          </a:p>
          <a:p>
            <a:pPr marL="342900" indent="-342900">
              <a:spcBef>
                <a:spcPts val="600"/>
              </a:spcBef>
              <a:spcAft>
                <a:spcPts val="600"/>
              </a:spcAft>
              <a:buFont typeface="Arial" panose="020B0604020202020204" pitchFamily="34" charset="0"/>
              <a:buChar char="•"/>
              <a:defRPr/>
            </a:pPr>
            <a:r>
              <a:rPr lang="en-US" dirty="0">
                <a:ea typeface="+mn-ea"/>
              </a:rPr>
              <a:t>Lymphogranuloma venereum:</a:t>
            </a:r>
          </a:p>
          <a:p>
            <a:pPr marL="681038" lvl="1">
              <a:spcBef>
                <a:spcPts val="600"/>
              </a:spcBef>
              <a:spcAft>
                <a:spcPts val="600"/>
              </a:spcAft>
              <a:defRPr/>
            </a:pPr>
            <a:r>
              <a:rPr lang="en-US" dirty="0">
                <a:ea typeface="+mn-ea"/>
              </a:rPr>
              <a:t>Invasion of lymphatic tissues</a:t>
            </a:r>
          </a:p>
          <a:p>
            <a:pPr marL="681038" lvl="1">
              <a:spcBef>
                <a:spcPts val="600"/>
              </a:spcBef>
              <a:spcAft>
                <a:spcPts val="600"/>
              </a:spcAft>
              <a:defRPr/>
            </a:pPr>
            <a:r>
              <a:rPr lang="en-US" dirty="0">
                <a:ea typeface="+mn-ea"/>
              </a:rPr>
              <a:t>Headache, fever, muscle aches</a:t>
            </a:r>
          </a:p>
        </p:txBody>
      </p:sp>
    </p:spTree>
    <p:extLst>
      <p:ext uri="{BB962C8B-B14F-4D97-AF65-F5344CB8AC3E}">
        <p14:creationId xmlns:p14="http://schemas.microsoft.com/office/powerpoint/2010/main" val="29739406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i="1" dirty="0"/>
              <a:t>Chlamydia trachomatis</a:t>
            </a:r>
            <a:endParaRPr lang="en-US" altLang="en-US" i="1" dirty="0"/>
          </a:p>
        </p:txBody>
      </p:sp>
      <p:sp>
        <p:nvSpPr>
          <p:cNvPr id="3" name="Content Placeholder 2"/>
          <p:cNvSpPr>
            <a:spLocks noGrp="1"/>
          </p:cNvSpPr>
          <p:nvPr>
            <p:ph sz="quarter" idx="11"/>
          </p:nvPr>
        </p:nvSpPr>
        <p:spPr>
          <a:xfrm>
            <a:off x="342900" y="1276709"/>
            <a:ext cx="5112568" cy="4971691"/>
          </a:xfrm>
        </p:spPr>
        <p:txBody>
          <a:bodyPr rtlCol="0">
            <a:normAutofit/>
          </a:bodyPr>
          <a:lstStyle/>
          <a:p>
            <a:pPr marL="0" indent="0">
              <a:spcBef>
                <a:spcPts val="600"/>
              </a:spcBef>
              <a:spcAft>
                <a:spcPts val="600"/>
              </a:spcAft>
              <a:buNone/>
              <a:defRPr/>
            </a:pPr>
            <a:r>
              <a:rPr lang="en-US" dirty="0"/>
              <a:t>Very small, gram-negative bacterium, obligate intracellular parasite</a:t>
            </a:r>
          </a:p>
          <a:p>
            <a:pPr marL="0" indent="0">
              <a:spcBef>
                <a:spcPts val="600"/>
              </a:spcBef>
              <a:spcAft>
                <a:spcPts val="600"/>
              </a:spcAft>
              <a:buNone/>
              <a:defRPr/>
            </a:pPr>
            <a:r>
              <a:rPr lang="en-US" dirty="0"/>
              <a:t>Cell wall prevents phagosome</a:t>
            </a:r>
            <a:r>
              <a:rPr lang="en-IN" dirty="0"/>
              <a:t>-</a:t>
            </a:r>
            <a:r>
              <a:rPr lang="en-US" dirty="0"/>
              <a:t>lysosome fusion</a:t>
            </a:r>
          </a:p>
          <a:p>
            <a:pPr marL="0" indent="0">
              <a:spcBef>
                <a:spcPts val="600"/>
              </a:spcBef>
              <a:spcAft>
                <a:spcPts val="600"/>
              </a:spcAft>
              <a:buNone/>
              <a:defRPr/>
            </a:pPr>
            <a:r>
              <a:rPr lang="en-US" dirty="0"/>
              <a:t>Broad distribution in the population, with infections steadily increasing</a:t>
            </a:r>
          </a:p>
          <a:p>
            <a:pPr marL="0" indent="0">
              <a:spcBef>
                <a:spcPts val="600"/>
              </a:spcBef>
              <a:spcAft>
                <a:spcPts val="600"/>
              </a:spcAft>
              <a:buNone/>
              <a:defRPr/>
            </a:pPr>
            <a:r>
              <a:rPr lang="en-US" dirty="0"/>
              <a:t>Treatment with ceftriaxone or azithromycin</a:t>
            </a:r>
          </a:p>
          <a:p>
            <a:pPr marL="457200" lvl="1" indent="-457200">
              <a:spcBef>
                <a:spcPts val="600"/>
              </a:spcBef>
              <a:spcAft>
                <a:spcPts val="600"/>
              </a:spcAft>
              <a:defRPr/>
            </a:pPr>
            <a:r>
              <a:rPr lang="en-US" dirty="0"/>
              <a:t>Coinfection with gonorrhea is common</a:t>
            </a:r>
          </a:p>
        </p:txBody>
      </p:sp>
      <p:pic>
        <p:nvPicPr>
          <p:cNvPr id="16" name="Picture 3" descr="The life cycle of Chlamydia."/>
          <p:cNvPicPr>
            <a:picLocks noGrp="1" noChangeAspect="1"/>
          </p:cNvPicPr>
          <p:nvPr>
            <p:ph sz="quarter" idx="14"/>
          </p:nvPr>
        </p:nvPicPr>
        <p:blipFill rotWithShape="1">
          <a:blip r:embed="rId3" cstate="print">
            <a:extLst>
              <a:ext uri="{28A0092B-C50C-407E-A947-70E740481C1C}">
                <a14:useLocalDpi xmlns:a14="http://schemas.microsoft.com/office/drawing/2010/main" val="0"/>
              </a:ext>
            </a:extLst>
          </a:blip>
          <a:srcRect t="2969" b="2836"/>
          <a:stretch/>
        </p:blipFill>
        <p:spPr>
          <a:xfrm>
            <a:off x="5455468" y="528034"/>
            <a:ext cx="3345632" cy="5720366"/>
          </a:xfrm>
        </p:spPr>
      </p:pic>
      <p:sp>
        <p:nvSpPr>
          <p:cNvPr id="15" name="Text Placeholder 14"/>
          <p:cNvSpPr>
            <a:spLocks noGrp="1"/>
          </p:cNvSpPr>
          <p:nvPr>
            <p:ph type="body" sz="quarter" idx="30"/>
          </p:nvPr>
        </p:nvSpPr>
        <p:spPr/>
        <p:txBody>
          <a:bodyPr/>
          <a:lstStyle/>
          <a:p>
            <a:r>
              <a:rPr lang="en-US" i="1" dirty="0"/>
              <a:t>Courtesy Morris D. Cooper, Ph.D., Professor of Medical Microbiology, Southern Illinois University School of Medicine, Springfield, IL</a:t>
            </a:r>
            <a:endParaRPr lang="en-IN" dirty="0"/>
          </a:p>
        </p:txBody>
      </p:sp>
      <p:sp>
        <p:nvSpPr>
          <p:cNvPr id="6" name="Text Placeholder 5">
            <a:extLst>
              <a:ext uri="{FF2B5EF4-FFF2-40B4-BE49-F238E27FC236}">
                <a16:creationId xmlns:a16="http://schemas.microsoft.com/office/drawing/2014/main" id="{3D21375D-CF03-4B61-ACDD-57730C713E44}"/>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endParaRPr lang="en-IN" dirty="0">
              <a:hlinkClick r:id="rId5" action="ppaction://hlinksldjump"/>
            </a:endParaRPr>
          </a:p>
        </p:txBody>
      </p:sp>
    </p:spTree>
    <p:extLst>
      <p:ext uri="{BB962C8B-B14F-4D97-AF65-F5344CB8AC3E}">
        <p14:creationId xmlns:p14="http://schemas.microsoft.com/office/powerpoint/2010/main" val="20436584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altLang="en-US" dirty="0"/>
              <a:t>Genital Discharge Diseases</a:t>
            </a:r>
          </a:p>
        </p:txBody>
      </p:sp>
      <p:graphicFrame>
        <p:nvGraphicFramePr>
          <p:cNvPr id="4" name="Table 3"/>
          <p:cNvGraphicFramePr>
            <a:graphicFrameLocks noGrp="1"/>
          </p:cNvGraphicFramePr>
          <p:nvPr>
            <p:extLst>
              <p:ext uri="{D42A27DB-BD31-4B8C-83A1-F6EECF244321}">
                <p14:modId xmlns:p14="http://schemas.microsoft.com/office/powerpoint/2010/main" val="1951324936"/>
              </p:ext>
            </p:extLst>
          </p:nvPr>
        </p:nvGraphicFramePr>
        <p:xfrm>
          <a:off x="430560" y="908720"/>
          <a:ext cx="8282880" cy="5653364"/>
        </p:xfrm>
        <a:graphic>
          <a:graphicData uri="http://schemas.openxmlformats.org/drawingml/2006/table">
            <a:tbl>
              <a:tblPr firstRow="1" bandRow="1">
                <a:tableStyleId>{073A0DAA-6AF3-43AB-8588-CEC1D06C72B9}</a:tableStyleId>
              </a:tblPr>
              <a:tblGrid>
                <a:gridCol w="1844566">
                  <a:extLst>
                    <a:ext uri="{9D8B030D-6E8A-4147-A177-3AD203B41FA5}">
                      <a16:colId xmlns:a16="http://schemas.microsoft.com/office/drawing/2014/main" val="20000"/>
                    </a:ext>
                  </a:extLst>
                </a:gridCol>
                <a:gridCol w="3413978">
                  <a:extLst>
                    <a:ext uri="{9D8B030D-6E8A-4147-A177-3AD203B41FA5}">
                      <a16:colId xmlns:a16="http://schemas.microsoft.com/office/drawing/2014/main" val="20001"/>
                    </a:ext>
                  </a:extLst>
                </a:gridCol>
                <a:gridCol w="3024336">
                  <a:extLst>
                    <a:ext uri="{9D8B030D-6E8A-4147-A177-3AD203B41FA5}">
                      <a16:colId xmlns:a16="http://schemas.microsoft.com/office/drawing/2014/main" val="20002"/>
                    </a:ext>
                  </a:extLst>
                </a:gridCol>
              </a:tblGrid>
              <a:tr h="332477">
                <a:tc>
                  <a:txBody>
                    <a:bodyPr/>
                    <a:lstStyle/>
                    <a:p>
                      <a:pPr>
                        <a:lnSpc>
                          <a:spcPts val="1600"/>
                        </a:lnSpc>
                      </a:pPr>
                      <a:endParaRPr lang="en-US" sz="1200" dirty="0"/>
                    </a:p>
                  </a:txBody>
                  <a:tcPr marL="81981" marR="81981" marT="40990" marB="40990"/>
                </a:tc>
                <a:tc>
                  <a:txBody>
                    <a:bodyPr/>
                    <a:lstStyle/>
                    <a:p>
                      <a:pPr>
                        <a:lnSpc>
                          <a:spcPts val="1600"/>
                        </a:lnSpc>
                      </a:pPr>
                      <a:r>
                        <a:rPr lang="en-US" sz="1200" b="1" i="0" u="none" strike="noStrike" kern="1200" baseline="0" dirty="0">
                          <a:solidFill>
                            <a:schemeClr val="lt1"/>
                          </a:solidFill>
                          <a:latin typeface="+mn-lt"/>
                          <a:ea typeface="+mn-ea"/>
                          <a:cs typeface="+mn-cs"/>
                        </a:rPr>
                        <a:t>Gonorrhea</a:t>
                      </a:r>
                      <a:endParaRPr lang="en-US" sz="1200" b="0" i="0" u="none" strike="noStrike" kern="1200" baseline="0" dirty="0">
                        <a:solidFill>
                          <a:schemeClr val="lt1"/>
                        </a:solidFill>
                        <a:latin typeface="+mn-lt"/>
                        <a:ea typeface="+mn-ea"/>
                        <a:cs typeface="+mn-cs"/>
                      </a:endParaRPr>
                    </a:p>
                  </a:txBody>
                  <a:tcPr marL="81981" marR="81981" marT="40990" marB="40990"/>
                </a:tc>
                <a:tc>
                  <a:txBody>
                    <a:bodyPr/>
                    <a:lstStyle/>
                    <a:p>
                      <a:pPr>
                        <a:lnSpc>
                          <a:spcPts val="1600"/>
                        </a:lnSpc>
                      </a:pPr>
                      <a:r>
                        <a:rPr lang="en-US" sz="1200" b="1" i="1" u="none" strike="noStrike" kern="1200" baseline="0" dirty="0">
                          <a:solidFill>
                            <a:schemeClr val="lt1"/>
                          </a:solidFill>
                          <a:latin typeface="+mn-lt"/>
                          <a:ea typeface="+mn-ea"/>
                          <a:cs typeface="+mn-cs"/>
                        </a:rPr>
                        <a:t>Chlamydia</a:t>
                      </a:r>
                      <a:endParaRPr lang="en-US" sz="1200" b="0" i="0" u="none" strike="noStrike" kern="1200" baseline="0" dirty="0">
                        <a:solidFill>
                          <a:schemeClr val="lt1"/>
                        </a:solidFill>
                        <a:latin typeface="+mn-lt"/>
                        <a:ea typeface="+mn-ea"/>
                        <a:cs typeface="+mn-cs"/>
                      </a:endParaRPr>
                    </a:p>
                  </a:txBody>
                  <a:tcPr marL="81981" marR="81981" marT="40990" marB="40990"/>
                </a:tc>
                <a:extLst>
                  <a:ext uri="{0D108BD9-81ED-4DB2-BD59-A6C34878D82A}">
                    <a16:rowId xmlns:a16="http://schemas.microsoft.com/office/drawing/2014/main" val="10000"/>
                  </a:ext>
                </a:extLst>
              </a:tr>
              <a:tr h="332477">
                <a:tc>
                  <a:txBody>
                    <a:bodyPr/>
                    <a:lstStyle/>
                    <a:p>
                      <a:pPr>
                        <a:lnSpc>
                          <a:spcPts val="1600"/>
                        </a:lnSpc>
                      </a:pPr>
                      <a:r>
                        <a:rPr lang="en-US" sz="1200" b="1" i="0" u="none" strike="noStrike" kern="1200" baseline="0" dirty="0">
                          <a:solidFill>
                            <a:schemeClr val="dk1"/>
                          </a:solidFill>
                          <a:latin typeface="+mn-lt"/>
                          <a:ea typeface="+mn-ea"/>
                          <a:cs typeface="+mn-cs"/>
                        </a:rPr>
                        <a:t>Causative Organism(s)</a:t>
                      </a:r>
                      <a:endParaRPr lang="en-US" sz="1200" b="0" i="0" u="none" strike="noStrike" kern="1200" baseline="0" dirty="0">
                        <a:solidFill>
                          <a:schemeClr val="dk1"/>
                        </a:solidFill>
                        <a:latin typeface="+mn-lt"/>
                        <a:ea typeface="+mn-ea"/>
                        <a:cs typeface="+mn-cs"/>
                      </a:endParaRPr>
                    </a:p>
                  </a:txBody>
                  <a:tcPr marL="81981" marR="81981" marT="40990" marB="40990"/>
                </a:tc>
                <a:tc>
                  <a:txBody>
                    <a:bodyPr/>
                    <a:lstStyle/>
                    <a:p>
                      <a:pPr>
                        <a:lnSpc>
                          <a:spcPts val="1600"/>
                        </a:lnSpc>
                      </a:pPr>
                      <a:r>
                        <a:rPr lang="en-US" sz="1200" b="0" i="1" u="none" strike="noStrike" kern="1200" baseline="0" dirty="0">
                          <a:solidFill>
                            <a:schemeClr val="dk1"/>
                          </a:solidFill>
                          <a:latin typeface="+mn-lt"/>
                          <a:ea typeface="+mn-ea"/>
                          <a:cs typeface="+mn-cs"/>
                        </a:rPr>
                        <a:t>Neisseria gonorrhoeae</a:t>
                      </a:r>
                      <a:endParaRPr lang="en-US" sz="1200" b="0" i="0" u="none" strike="noStrike" kern="1200" baseline="0" dirty="0">
                        <a:solidFill>
                          <a:schemeClr val="dk1"/>
                        </a:solidFill>
                        <a:latin typeface="+mn-lt"/>
                        <a:ea typeface="+mn-ea"/>
                        <a:cs typeface="+mn-cs"/>
                      </a:endParaRPr>
                    </a:p>
                  </a:txBody>
                  <a:tcPr marL="81981" marR="81981" marT="40990" marB="40990"/>
                </a:tc>
                <a:tc>
                  <a:txBody>
                    <a:bodyPr/>
                    <a:lstStyle/>
                    <a:p>
                      <a:pPr>
                        <a:lnSpc>
                          <a:spcPts val="1600"/>
                        </a:lnSpc>
                      </a:pPr>
                      <a:r>
                        <a:rPr lang="en-US" sz="1200" b="0" i="1" u="none" strike="noStrike" kern="1200" baseline="0" dirty="0">
                          <a:solidFill>
                            <a:schemeClr val="dk1"/>
                          </a:solidFill>
                          <a:latin typeface="+mn-lt"/>
                          <a:ea typeface="+mn-ea"/>
                          <a:cs typeface="+mn-cs"/>
                        </a:rPr>
                        <a:t>Chlamydia trachomatis</a:t>
                      </a:r>
                      <a:endParaRPr lang="en-US" sz="1200" b="0" i="0" u="none" strike="noStrike" kern="1200" baseline="0" dirty="0">
                        <a:solidFill>
                          <a:schemeClr val="dk1"/>
                        </a:solidFill>
                        <a:latin typeface="+mn-lt"/>
                        <a:ea typeface="+mn-ea"/>
                        <a:cs typeface="+mn-cs"/>
                      </a:endParaRPr>
                    </a:p>
                  </a:txBody>
                  <a:tcPr marL="81981" marR="81981" marT="40990" marB="40990"/>
                </a:tc>
                <a:extLst>
                  <a:ext uri="{0D108BD9-81ED-4DB2-BD59-A6C34878D82A}">
                    <a16:rowId xmlns:a16="http://schemas.microsoft.com/office/drawing/2014/main" val="10001"/>
                  </a:ext>
                </a:extLst>
              </a:tr>
              <a:tr h="446339">
                <a:tc>
                  <a:txBody>
                    <a:bodyPr/>
                    <a:lstStyle/>
                    <a:p>
                      <a:pPr>
                        <a:lnSpc>
                          <a:spcPts val="1600"/>
                        </a:lnSpc>
                      </a:pPr>
                      <a:r>
                        <a:rPr lang="en-US" sz="1200" b="1" i="0" u="none" strike="noStrike" kern="1200" baseline="0" dirty="0">
                          <a:solidFill>
                            <a:schemeClr val="dk1"/>
                          </a:solidFill>
                          <a:latin typeface="+mn-lt"/>
                          <a:ea typeface="+mn-ea"/>
                          <a:cs typeface="+mn-cs"/>
                        </a:rPr>
                        <a:t>Common Modes of Transmission</a:t>
                      </a:r>
                      <a:endParaRPr lang="en-US" sz="1200" b="0" i="0" u="none" strike="noStrike" kern="1200" baseline="0" dirty="0">
                        <a:solidFill>
                          <a:schemeClr val="dk1"/>
                        </a:solidFill>
                        <a:latin typeface="+mn-lt"/>
                        <a:ea typeface="+mn-ea"/>
                        <a:cs typeface="+mn-cs"/>
                      </a:endParaRP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Direct contact (STI), also vertical</a:t>
                      </a: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Direct contact (STI), vertical</a:t>
                      </a:r>
                    </a:p>
                  </a:txBody>
                  <a:tcPr marL="81981" marR="81981" marT="40990" marB="40990"/>
                </a:tc>
                <a:extLst>
                  <a:ext uri="{0D108BD9-81ED-4DB2-BD59-A6C34878D82A}">
                    <a16:rowId xmlns:a16="http://schemas.microsoft.com/office/drawing/2014/main" val="10002"/>
                  </a:ext>
                </a:extLst>
              </a:tr>
              <a:tr h="810698">
                <a:tc>
                  <a:txBody>
                    <a:bodyPr/>
                    <a:lstStyle/>
                    <a:p>
                      <a:pPr>
                        <a:lnSpc>
                          <a:spcPts val="1600"/>
                        </a:lnSpc>
                      </a:pPr>
                      <a:r>
                        <a:rPr lang="en-US" sz="1200" b="1" i="0" u="none" strike="noStrike" kern="1200" baseline="0" dirty="0">
                          <a:solidFill>
                            <a:schemeClr val="dk1"/>
                          </a:solidFill>
                          <a:latin typeface="+mn-lt"/>
                          <a:ea typeface="+mn-ea"/>
                          <a:cs typeface="+mn-cs"/>
                        </a:rPr>
                        <a:t>Virulence Factors</a:t>
                      </a:r>
                      <a:endParaRPr lang="en-US" sz="1200" b="0" i="0" u="none" strike="noStrike" kern="1200" baseline="0" dirty="0">
                        <a:solidFill>
                          <a:schemeClr val="dk1"/>
                        </a:solidFill>
                        <a:latin typeface="+mn-lt"/>
                        <a:ea typeface="+mn-ea"/>
                        <a:cs typeface="+mn-cs"/>
                      </a:endParaRP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Fimbrial adhesins, antigenic variation, IgA protease, membrane blebs/ endotoxin 	</a:t>
                      </a: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Intracellular growth resulting in avoiding immune system and cytokine release, unusual cell wall preventing phagolysosome fusion</a:t>
                      </a:r>
                    </a:p>
                  </a:txBody>
                  <a:tcPr marL="81981" marR="81981" marT="40990" marB="40990"/>
                </a:tc>
                <a:extLst>
                  <a:ext uri="{0D108BD9-81ED-4DB2-BD59-A6C34878D82A}">
                    <a16:rowId xmlns:a16="http://schemas.microsoft.com/office/drawing/2014/main" val="10003"/>
                  </a:ext>
                </a:extLst>
              </a:tr>
              <a:tr h="628519">
                <a:tc>
                  <a:txBody>
                    <a:bodyPr/>
                    <a:lstStyle/>
                    <a:p>
                      <a:pPr>
                        <a:lnSpc>
                          <a:spcPts val="1600"/>
                        </a:lnSpc>
                      </a:pPr>
                      <a:r>
                        <a:rPr lang="en-US" sz="1200" b="1" i="0" u="none" strike="noStrike" kern="1200" baseline="0" dirty="0">
                          <a:solidFill>
                            <a:schemeClr val="dk1"/>
                          </a:solidFill>
                          <a:latin typeface="+mn-lt"/>
                          <a:ea typeface="+mn-ea"/>
                          <a:cs typeface="+mn-cs"/>
                        </a:rPr>
                        <a:t>Culture/Diagnosis</a:t>
                      </a:r>
                      <a:endParaRPr lang="en-US" sz="1200" b="0" i="0" u="none" strike="noStrike" kern="1200" baseline="0" dirty="0">
                        <a:solidFill>
                          <a:schemeClr val="dk1"/>
                        </a:solidFill>
                        <a:latin typeface="+mn-lt"/>
                        <a:ea typeface="+mn-ea"/>
                        <a:cs typeface="+mn-cs"/>
                      </a:endParaRP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Gram stain in males, rapid tests (PCR, ELISA) for females, culture on Thayer- Martin agar</a:t>
                      </a: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PCR or ELISA, can be followed by cell culture</a:t>
                      </a:r>
                    </a:p>
                  </a:txBody>
                  <a:tcPr marL="81981" marR="81981" marT="40990" marB="40990"/>
                </a:tc>
                <a:extLst>
                  <a:ext uri="{0D108BD9-81ED-4DB2-BD59-A6C34878D82A}">
                    <a16:rowId xmlns:a16="http://schemas.microsoft.com/office/drawing/2014/main" val="10004"/>
                  </a:ext>
                </a:extLst>
              </a:tr>
              <a:tr h="332477">
                <a:tc>
                  <a:txBody>
                    <a:bodyPr/>
                    <a:lstStyle/>
                    <a:p>
                      <a:pPr>
                        <a:lnSpc>
                          <a:spcPts val="1600"/>
                        </a:lnSpc>
                      </a:pPr>
                      <a:r>
                        <a:rPr lang="en-US" sz="1200" b="1" i="0" u="none" strike="noStrike" kern="1200" baseline="0" dirty="0">
                          <a:solidFill>
                            <a:schemeClr val="dk1"/>
                          </a:solidFill>
                          <a:latin typeface="+mn-lt"/>
                          <a:ea typeface="+mn-ea"/>
                          <a:cs typeface="+mn-cs"/>
                        </a:rPr>
                        <a:t>Prevention</a:t>
                      </a:r>
                      <a:endParaRPr lang="en-US" sz="1200" b="0" i="0" u="none" strike="noStrike" kern="1200" baseline="0" dirty="0">
                        <a:solidFill>
                          <a:schemeClr val="dk1"/>
                        </a:solidFill>
                        <a:latin typeface="+mn-lt"/>
                        <a:ea typeface="+mn-ea"/>
                        <a:cs typeface="+mn-cs"/>
                      </a:endParaRP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Avoid contact; condom use </a:t>
                      </a: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Avoid contact; condom use </a:t>
                      </a:r>
                    </a:p>
                  </a:txBody>
                  <a:tcPr marL="81981" marR="81981" marT="40990" marB="40990"/>
                </a:tc>
                <a:extLst>
                  <a:ext uri="{0D108BD9-81ED-4DB2-BD59-A6C34878D82A}">
                    <a16:rowId xmlns:a16="http://schemas.microsoft.com/office/drawing/2014/main" val="10005"/>
                  </a:ext>
                </a:extLst>
              </a:tr>
              <a:tr h="992877">
                <a:tc>
                  <a:txBody>
                    <a:bodyPr/>
                    <a:lstStyle/>
                    <a:p>
                      <a:pPr>
                        <a:lnSpc>
                          <a:spcPts val="1600"/>
                        </a:lnSpc>
                      </a:pPr>
                      <a:r>
                        <a:rPr lang="en-US" sz="1200" b="1" i="0" u="none" strike="noStrike" kern="1200" baseline="0" dirty="0">
                          <a:solidFill>
                            <a:schemeClr val="dk1"/>
                          </a:solidFill>
                          <a:latin typeface="+mn-lt"/>
                          <a:ea typeface="+mn-ea"/>
                          <a:cs typeface="+mn-cs"/>
                        </a:rPr>
                        <a:t>Treatment</a:t>
                      </a:r>
                      <a:endParaRPr lang="en-US" sz="1200" b="0" i="0" u="none" strike="noStrike" kern="1200" baseline="0" dirty="0">
                        <a:solidFill>
                          <a:schemeClr val="dk1"/>
                        </a:solidFill>
                        <a:latin typeface="+mn-lt"/>
                        <a:ea typeface="+mn-ea"/>
                        <a:cs typeface="+mn-cs"/>
                      </a:endParaRP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Coinfection by gonorrhea and </a:t>
                      </a:r>
                      <a:r>
                        <a:rPr lang="en-US" sz="1200" b="0" i="1" u="none" strike="noStrike" kern="1200" baseline="0" dirty="0">
                          <a:solidFill>
                            <a:schemeClr val="dk1"/>
                          </a:solidFill>
                          <a:latin typeface="+mn-lt"/>
                          <a:ea typeface="+mn-ea"/>
                          <a:cs typeface="+mn-cs"/>
                        </a:rPr>
                        <a:t>Chlamydia </a:t>
                      </a:r>
                      <a:r>
                        <a:rPr lang="en-US" sz="1200" b="0" i="0" u="none" strike="noStrike" kern="1200" baseline="0" dirty="0">
                          <a:solidFill>
                            <a:schemeClr val="dk1"/>
                          </a:solidFill>
                          <a:latin typeface="+mn-lt"/>
                          <a:ea typeface="+mn-ea"/>
                          <a:cs typeface="+mn-cs"/>
                        </a:rPr>
                        <a:t>should be assumed; treat with ceftriaxone + azithromycin; antibiotic-resistant strains on </a:t>
                      </a:r>
                      <a:r>
                        <a:rPr lang="en-US" sz="1200" b="1" i="0" u="none" strike="noStrike" kern="1200" baseline="0" dirty="0">
                          <a:solidFill>
                            <a:schemeClr val="dk1"/>
                          </a:solidFill>
                          <a:latin typeface="+mn-lt"/>
                          <a:ea typeface="+mn-ea"/>
                          <a:cs typeface="+mn-cs"/>
                        </a:rPr>
                        <a:t>Urgent Threat </a:t>
                      </a:r>
                      <a:r>
                        <a:rPr lang="en-US" sz="1200" b="0" i="0" u="none" strike="noStrike" kern="1200" baseline="0" dirty="0">
                          <a:solidFill>
                            <a:schemeClr val="dk1"/>
                          </a:solidFill>
                          <a:latin typeface="+mn-lt"/>
                          <a:ea typeface="+mn-ea"/>
                          <a:cs typeface="+mn-cs"/>
                        </a:rPr>
                        <a:t>list from CDC</a:t>
                      </a: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Coinfection by </a:t>
                      </a:r>
                      <a:r>
                        <a:rPr lang="en-US" sz="1200" b="0" i="1" u="none" strike="noStrike" kern="1200" baseline="0" dirty="0">
                          <a:solidFill>
                            <a:schemeClr val="dk1"/>
                          </a:solidFill>
                          <a:latin typeface="+mn-lt"/>
                          <a:ea typeface="+mn-ea"/>
                          <a:cs typeface="+mn-cs"/>
                        </a:rPr>
                        <a:t>Chlamydia </a:t>
                      </a:r>
                      <a:r>
                        <a:rPr lang="en-US" sz="1200" b="0" i="0" u="none" strike="noStrike" kern="1200" baseline="0" dirty="0">
                          <a:solidFill>
                            <a:schemeClr val="dk1"/>
                          </a:solidFill>
                          <a:latin typeface="+mn-lt"/>
                          <a:ea typeface="+mn-ea"/>
                          <a:cs typeface="+mn-cs"/>
                        </a:rPr>
                        <a:t>and gonorrhea should be assumed; treat with ceftriaxone + azithromycin</a:t>
                      </a:r>
                    </a:p>
                  </a:txBody>
                  <a:tcPr marL="81981" marR="81981" marT="40990" marB="40990"/>
                </a:tc>
                <a:extLst>
                  <a:ext uri="{0D108BD9-81ED-4DB2-BD59-A6C34878D82A}">
                    <a16:rowId xmlns:a16="http://schemas.microsoft.com/office/drawing/2014/main" val="10006"/>
                  </a:ext>
                </a:extLst>
              </a:tr>
              <a:tr h="446339">
                <a:tc>
                  <a:txBody>
                    <a:bodyPr/>
                    <a:lstStyle/>
                    <a:p>
                      <a:pPr>
                        <a:lnSpc>
                          <a:spcPts val="1600"/>
                        </a:lnSpc>
                      </a:pPr>
                      <a:r>
                        <a:rPr lang="en-US" sz="1200" b="1" i="0" u="none" strike="noStrike" kern="1200" baseline="0" dirty="0">
                          <a:solidFill>
                            <a:schemeClr val="dk1"/>
                          </a:solidFill>
                          <a:latin typeface="+mn-lt"/>
                          <a:ea typeface="+mn-ea"/>
                          <a:cs typeface="+mn-cs"/>
                        </a:rPr>
                        <a:t>Distinctive Features</a:t>
                      </a:r>
                      <a:endParaRPr lang="en-US" sz="1200" b="0" i="0" u="none" strike="noStrike" kern="1200" baseline="0" dirty="0">
                        <a:solidFill>
                          <a:schemeClr val="dk1"/>
                        </a:solidFill>
                        <a:latin typeface="+mn-lt"/>
                        <a:ea typeface="+mn-ea"/>
                        <a:cs typeface="+mn-cs"/>
                      </a:endParaRP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Rare complications include arthritis, meningitis, endocarditis</a:t>
                      </a: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More commonly asymptomatic than gonorrhea</a:t>
                      </a:r>
                    </a:p>
                  </a:txBody>
                  <a:tcPr marL="81981" marR="81981" marT="40990" marB="40990"/>
                </a:tc>
                <a:extLst>
                  <a:ext uri="{0D108BD9-81ED-4DB2-BD59-A6C34878D82A}">
                    <a16:rowId xmlns:a16="http://schemas.microsoft.com/office/drawing/2014/main" val="10007"/>
                  </a:ext>
                </a:extLst>
              </a:tr>
              <a:tr h="332477">
                <a:tc>
                  <a:txBody>
                    <a:bodyPr/>
                    <a:lstStyle/>
                    <a:p>
                      <a:pPr>
                        <a:lnSpc>
                          <a:spcPts val="1600"/>
                        </a:lnSpc>
                      </a:pPr>
                      <a:r>
                        <a:rPr lang="en-US" sz="1200" b="1" i="0" u="none" strike="noStrike" kern="1200" baseline="0" dirty="0">
                          <a:solidFill>
                            <a:schemeClr val="dk1"/>
                          </a:solidFill>
                          <a:latin typeface="+mn-lt"/>
                          <a:ea typeface="+mn-ea"/>
                          <a:cs typeface="+mn-cs"/>
                        </a:rPr>
                        <a:t>Effects on Fetus</a:t>
                      </a:r>
                      <a:endParaRPr lang="en-US" sz="1200" b="0" i="0" u="none" strike="noStrike" kern="1200" baseline="0" dirty="0">
                        <a:solidFill>
                          <a:schemeClr val="dk1"/>
                        </a:solidFill>
                        <a:latin typeface="+mn-lt"/>
                        <a:ea typeface="+mn-ea"/>
                        <a:cs typeface="+mn-cs"/>
                      </a:endParaRP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Eye infections, blindness</a:t>
                      </a: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Eye infections, pneumonia</a:t>
                      </a:r>
                    </a:p>
                  </a:txBody>
                  <a:tcPr marL="81981" marR="81981" marT="40990" marB="40990"/>
                </a:tc>
                <a:extLst>
                  <a:ext uri="{0D108BD9-81ED-4DB2-BD59-A6C34878D82A}">
                    <a16:rowId xmlns:a16="http://schemas.microsoft.com/office/drawing/2014/main" val="10008"/>
                  </a:ext>
                </a:extLst>
              </a:tr>
              <a:tr h="810698">
                <a:tc>
                  <a:txBody>
                    <a:bodyPr/>
                    <a:lstStyle/>
                    <a:p>
                      <a:pPr>
                        <a:lnSpc>
                          <a:spcPts val="1600"/>
                        </a:lnSpc>
                      </a:pPr>
                      <a:r>
                        <a:rPr lang="en-US" sz="1200" b="1" i="0" u="none" strike="noStrike" kern="1200" baseline="0" dirty="0">
                          <a:solidFill>
                            <a:schemeClr val="dk1"/>
                          </a:solidFill>
                          <a:latin typeface="+mn-lt"/>
                          <a:ea typeface="+mn-ea"/>
                          <a:cs typeface="+mn-cs"/>
                        </a:rPr>
                        <a:t>Epidemiological Features</a:t>
                      </a:r>
                      <a:endParaRPr lang="en-US" sz="1200" b="0" i="0" u="none" strike="noStrike" kern="1200" baseline="0" dirty="0">
                        <a:solidFill>
                          <a:schemeClr val="dk1"/>
                        </a:solidFill>
                        <a:latin typeface="+mn-lt"/>
                        <a:ea typeface="+mn-ea"/>
                        <a:cs typeface="+mn-cs"/>
                      </a:endParaRP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United States: increased 67% between 2013 and 2017; internationally: 26 million cases</a:t>
                      </a:r>
                    </a:p>
                  </a:txBody>
                  <a:tcPr marL="81981" marR="81981" marT="40990" marB="40990"/>
                </a:tc>
                <a:tc>
                  <a:txBody>
                    <a:bodyPr/>
                    <a:lstStyle/>
                    <a:p>
                      <a:pPr>
                        <a:lnSpc>
                          <a:spcPts val="1600"/>
                        </a:lnSpc>
                      </a:pPr>
                      <a:r>
                        <a:rPr lang="en-US" sz="1200" b="0" i="0" u="none" strike="noStrike" kern="1200" baseline="0" dirty="0">
                          <a:solidFill>
                            <a:schemeClr val="dk1"/>
                          </a:solidFill>
                          <a:latin typeface="+mn-lt"/>
                          <a:ea typeface="+mn-ea"/>
                          <a:cs typeface="+mn-cs"/>
                        </a:rPr>
                        <a:t>United States: 1.7 million cases in 2017, 22% higher than 2013; internationally: eye infection (trachoma) has 90% prevalence rate in developing world</a:t>
                      </a:r>
                    </a:p>
                  </a:txBody>
                  <a:tcPr marL="81981" marR="81981" marT="40990" marB="4099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6064124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dirty="0"/>
              <a:t>Syphilis</a:t>
            </a:r>
          </a:p>
        </p:txBody>
      </p:sp>
      <p:sp>
        <p:nvSpPr>
          <p:cNvPr id="9" name="Content Placeholder 2"/>
          <p:cNvSpPr>
            <a:spLocks noGrp="1"/>
          </p:cNvSpPr>
          <p:nvPr>
            <p:ph sz="quarter" idx="11"/>
          </p:nvPr>
        </p:nvSpPr>
        <p:spPr/>
        <p:txBody>
          <a:bodyPr rtlCol="0">
            <a:normAutofit/>
          </a:bodyPr>
          <a:lstStyle/>
          <a:p>
            <a:pPr marL="0" indent="0">
              <a:spcBef>
                <a:spcPts val="600"/>
              </a:spcBef>
              <a:spcAft>
                <a:spcPts val="600"/>
              </a:spcAft>
              <a:buNone/>
              <a:defRPr/>
            </a:pPr>
            <a:r>
              <a:rPr lang="en-US" dirty="0">
                <a:ea typeface="+mn-ea"/>
                <a:cs typeface="+mn-cs"/>
              </a:rPr>
              <a:t>First recognized at the close of the 15</a:t>
            </a:r>
            <a:r>
              <a:rPr lang="en-US" dirty="0"/>
              <a:t>th</a:t>
            </a:r>
            <a:r>
              <a:rPr lang="en-US" dirty="0">
                <a:ea typeface="+mn-ea"/>
                <a:cs typeface="+mn-cs"/>
              </a:rPr>
              <a:t> century in Europe</a:t>
            </a:r>
          </a:p>
          <a:p>
            <a:pPr marL="342900" indent="-342900">
              <a:spcBef>
                <a:spcPts val="600"/>
              </a:spcBef>
              <a:spcAft>
                <a:spcPts val="600"/>
              </a:spcAft>
              <a:buFont typeface="Arial" panose="020B0604020202020204" pitchFamily="34" charset="0"/>
              <a:buChar char="•"/>
              <a:defRPr/>
            </a:pPr>
            <a:r>
              <a:rPr lang="en-US" dirty="0">
                <a:ea typeface="+mn-ea"/>
              </a:rPr>
              <a:t>Scholars </a:t>
            </a:r>
            <a:r>
              <a:rPr lang="en-US" dirty="0"/>
              <a:t>originally</a:t>
            </a:r>
            <a:r>
              <a:rPr lang="en-US" dirty="0">
                <a:ea typeface="+mn-ea"/>
              </a:rPr>
              <a:t> concluded that syphilis was introduced to the Old World from the New World</a:t>
            </a:r>
          </a:p>
          <a:p>
            <a:pPr marL="342900" indent="-342900">
              <a:spcBef>
                <a:spcPts val="600"/>
              </a:spcBef>
              <a:spcAft>
                <a:spcPts val="600"/>
              </a:spcAft>
              <a:buFont typeface="Arial" panose="020B0604020202020204" pitchFamily="34" charset="0"/>
              <a:buChar char="•"/>
              <a:defRPr/>
            </a:pPr>
            <a:r>
              <a:rPr lang="en-US" dirty="0"/>
              <a:t>Recent analysis found that the predecessor of the spirochete that causes the disease traveled from the Old World to the New World</a:t>
            </a:r>
          </a:p>
          <a:p>
            <a:pPr marL="0" indent="0">
              <a:spcBef>
                <a:spcPts val="600"/>
              </a:spcBef>
              <a:spcAft>
                <a:spcPts val="600"/>
              </a:spcAft>
              <a:buNone/>
              <a:defRPr/>
            </a:pPr>
            <a:r>
              <a:rPr lang="en-US" dirty="0"/>
              <a:t>Tuskegee Study of Untreated Syphilis in the Negro Male: 1932</a:t>
            </a:r>
          </a:p>
          <a:p>
            <a:pPr marL="342900" indent="-342900">
              <a:spcBef>
                <a:spcPts val="600"/>
              </a:spcBef>
              <a:spcAft>
                <a:spcPts val="600"/>
              </a:spcAft>
              <a:buFont typeface="Arial" panose="020B0604020202020204" pitchFamily="34" charset="0"/>
              <a:buChar char="•"/>
              <a:defRPr/>
            </a:pPr>
            <a:r>
              <a:rPr lang="en-US" dirty="0"/>
              <a:t>Scientists unethically studied the natural progression of the disease without treating the subjects</a:t>
            </a:r>
          </a:p>
        </p:txBody>
      </p:sp>
    </p:spTree>
    <p:extLst>
      <p:ext uri="{BB962C8B-B14F-4D97-AF65-F5344CB8AC3E}">
        <p14:creationId xmlns:p14="http://schemas.microsoft.com/office/powerpoint/2010/main" val="10749394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altLang="en-US" dirty="0"/>
              <a:t>Syphilis Signs and Symptoms</a:t>
            </a:r>
          </a:p>
        </p:txBody>
      </p:sp>
      <p:sp>
        <p:nvSpPr>
          <p:cNvPr id="9" name="Content Placeholder 2"/>
          <p:cNvSpPr>
            <a:spLocks noGrp="1"/>
          </p:cNvSpPr>
          <p:nvPr>
            <p:ph sz="quarter" idx="11"/>
          </p:nvPr>
        </p:nvSpPr>
        <p:spPr/>
        <p:txBody>
          <a:bodyPr rtlCol="0">
            <a:normAutofit lnSpcReduction="10000"/>
          </a:bodyPr>
          <a:lstStyle/>
          <a:p>
            <a:pPr marL="0" indent="0">
              <a:spcBef>
                <a:spcPts val="600"/>
              </a:spcBef>
              <a:spcAft>
                <a:spcPts val="600"/>
              </a:spcAft>
              <a:buNone/>
              <a:defRPr/>
            </a:pPr>
            <a:r>
              <a:rPr lang="en-US" dirty="0">
                <a:ea typeface="+mn-ea"/>
                <a:cs typeface="+mn-cs"/>
              </a:rPr>
              <a:t>Primary syphilis:</a:t>
            </a:r>
          </a:p>
          <a:p>
            <a:pPr marL="342900" indent="-342900">
              <a:spcBef>
                <a:spcPts val="600"/>
              </a:spcBef>
              <a:spcAft>
                <a:spcPts val="600"/>
              </a:spcAft>
              <a:buFont typeface="Arial" panose="020B0604020202020204" pitchFamily="34" charset="0"/>
              <a:buChar char="•"/>
              <a:defRPr/>
            </a:pPr>
            <a:r>
              <a:rPr lang="en-US" b="1" dirty="0">
                <a:ea typeface="+mn-ea"/>
              </a:rPr>
              <a:t>Chancre:</a:t>
            </a:r>
            <a:r>
              <a:rPr lang="en-US" dirty="0">
                <a:ea typeface="+mn-ea"/>
              </a:rPr>
              <a:t> </a:t>
            </a:r>
          </a:p>
          <a:p>
            <a:pPr marL="739775" lvl="1">
              <a:spcBef>
                <a:spcPts val="600"/>
              </a:spcBef>
              <a:spcAft>
                <a:spcPts val="600"/>
              </a:spcAft>
              <a:defRPr/>
            </a:pPr>
            <a:r>
              <a:rPr lang="en-US" dirty="0">
                <a:ea typeface="+mn-ea"/>
              </a:rPr>
              <a:t>Small, red, hard bump that appears at the site of the entry of the pathogen</a:t>
            </a:r>
          </a:p>
          <a:p>
            <a:pPr marL="739775" lvl="1">
              <a:spcBef>
                <a:spcPts val="600"/>
              </a:spcBef>
              <a:spcAft>
                <a:spcPts val="600"/>
              </a:spcAft>
              <a:defRPr/>
            </a:pPr>
            <a:r>
              <a:rPr lang="en-US" dirty="0">
                <a:ea typeface="+mn-ea"/>
              </a:rPr>
              <a:t>Appear on internal and external genitalia, lips, oral cavity, nipples, fingers, or around the anus</a:t>
            </a:r>
          </a:p>
          <a:p>
            <a:pPr marL="0" indent="0">
              <a:spcBef>
                <a:spcPts val="600"/>
              </a:spcBef>
              <a:spcAft>
                <a:spcPts val="600"/>
              </a:spcAft>
              <a:buNone/>
              <a:defRPr/>
            </a:pPr>
            <a:r>
              <a:rPr lang="en-US" dirty="0"/>
              <a:t>Secondary syphilis:</a:t>
            </a:r>
          </a:p>
          <a:p>
            <a:pPr marL="342900" indent="-342900">
              <a:spcBef>
                <a:spcPts val="600"/>
              </a:spcBef>
              <a:spcAft>
                <a:spcPts val="600"/>
              </a:spcAft>
              <a:buFont typeface="Arial" panose="020B0604020202020204" pitchFamily="34" charset="0"/>
              <a:buChar char="•"/>
              <a:defRPr/>
            </a:pPr>
            <a:r>
              <a:rPr lang="en-US" dirty="0"/>
              <a:t>Fever, headache, sore throat</a:t>
            </a:r>
          </a:p>
          <a:p>
            <a:pPr marL="342900" indent="-342900">
              <a:spcBef>
                <a:spcPts val="600"/>
              </a:spcBef>
              <a:spcAft>
                <a:spcPts val="600"/>
              </a:spcAft>
              <a:buFont typeface="Arial" panose="020B0604020202020204" pitchFamily="34" charset="0"/>
              <a:buChar char="•"/>
              <a:defRPr/>
            </a:pPr>
            <a:r>
              <a:rPr lang="en-US" dirty="0"/>
              <a:t>Lymphadenopathy, red or brown rash on all skin surfaces, including palms of the hands and soles of the feet</a:t>
            </a:r>
          </a:p>
          <a:p>
            <a:pPr marL="342900" indent="-342900">
              <a:spcBef>
                <a:spcPts val="600"/>
              </a:spcBef>
              <a:spcAft>
                <a:spcPts val="600"/>
              </a:spcAft>
              <a:buFont typeface="Arial" panose="020B0604020202020204" pitchFamily="34" charset="0"/>
              <a:buChar char="•"/>
              <a:defRPr/>
            </a:pPr>
            <a:r>
              <a:rPr lang="en-US" dirty="0"/>
              <a:t>Often accompanied by hair loss</a:t>
            </a:r>
          </a:p>
        </p:txBody>
      </p:sp>
    </p:spTree>
    <p:extLst>
      <p:ext uri="{BB962C8B-B14F-4D97-AF65-F5344CB8AC3E}">
        <p14:creationId xmlns:p14="http://schemas.microsoft.com/office/powerpoint/2010/main" val="26453116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altLang="en-US" dirty="0"/>
              <a:t>Additional Signs and Symptoms of Syphilis</a:t>
            </a:r>
          </a:p>
        </p:txBody>
      </p:sp>
      <p:sp>
        <p:nvSpPr>
          <p:cNvPr id="9" name="Content Placeholder 2"/>
          <p:cNvSpPr>
            <a:spLocks noGrp="1"/>
          </p:cNvSpPr>
          <p:nvPr>
            <p:ph sz="quarter" idx="11"/>
          </p:nvPr>
        </p:nvSpPr>
        <p:spPr/>
        <p:txBody>
          <a:bodyPr rtlCol="0">
            <a:normAutofit/>
          </a:bodyPr>
          <a:lstStyle/>
          <a:p>
            <a:pPr marL="0" indent="0">
              <a:spcBef>
                <a:spcPts val="600"/>
              </a:spcBef>
              <a:spcAft>
                <a:spcPts val="600"/>
              </a:spcAft>
              <a:buNone/>
              <a:defRPr/>
            </a:pPr>
            <a:r>
              <a:rPr lang="en-US" dirty="0">
                <a:ea typeface="+mn-ea"/>
                <a:cs typeface="+mn-cs"/>
              </a:rPr>
              <a:t>Latent and tertiary syphilis:</a:t>
            </a:r>
          </a:p>
          <a:p>
            <a:pPr marL="342900" indent="-342900">
              <a:spcBef>
                <a:spcPts val="600"/>
              </a:spcBef>
              <a:spcAft>
                <a:spcPts val="600"/>
              </a:spcAft>
              <a:buFont typeface="Arial" panose="020B0604020202020204" pitchFamily="34" charset="0"/>
              <a:buChar char="•"/>
              <a:defRPr/>
            </a:pPr>
            <a:r>
              <a:rPr lang="en-US" dirty="0">
                <a:ea typeface="+mn-ea"/>
              </a:rPr>
              <a:t>Damage to small arteries and aortic wall</a:t>
            </a:r>
          </a:p>
          <a:p>
            <a:pPr marL="342900" indent="-342900">
              <a:spcBef>
                <a:spcPts val="600"/>
              </a:spcBef>
              <a:spcAft>
                <a:spcPts val="600"/>
              </a:spcAft>
              <a:buFont typeface="Arial" panose="020B0604020202020204" pitchFamily="34" charset="0"/>
              <a:buChar char="•"/>
              <a:defRPr/>
            </a:pPr>
            <a:r>
              <a:rPr lang="en-US" b="1" dirty="0">
                <a:ea typeface="+mn-ea"/>
              </a:rPr>
              <a:t>Gummas</a:t>
            </a:r>
            <a:r>
              <a:rPr lang="en-US" dirty="0">
                <a:ea typeface="+mn-ea"/>
              </a:rPr>
              <a:t> develop in the liver, skin, bone, and cartilage</a:t>
            </a:r>
          </a:p>
          <a:p>
            <a:pPr marL="342900" indent="-342900">
              <a:spcBef>
                <a:spcPts val="600"/>
              </a:spcBef>
              <a:spcAft>
                <a:spcPts val="600"/>
              </a:spcAft>
              <a:buFont typeface="Arial" panose="020B0604020202020204" pitchFamily="34" charset="0"/>
              <a:buChar char="•"/>
              <a:defRPr/>
            </a:pPr>
            <a:r>
              <a:rPr lang="en-US" dirty="0">
                <a:ea typeface="+mn-ea"/>
              </a:rPr>
              <a:t>Neurosyphilis: headaches, convulsions, atrophy of the optic nerve, blindness, dementia, Argyll-Robertson pupil</a:t>
            </a:r>
          </a:p>
          <a:p>
            <a:pPr marL="0" indent="0">
              <a:spcBef>
                <a:spcPts val="600"/>
              </a:spcBef>
              <a:spcAft>
                <a:spcPts val="600"/>
              </a:spcAft>
              <a:buNone/>
              <a:defRPr/>
            </a:pPr>
            <a:r>
              <a:rPr lang="en-US" dirty="0"/>
              <a:t>Congenital syphilis:</a:t>
            </a:r>
          </a:p>
          <a:p>
            <a:pPr marL="342900" indent="-342900">
              <a:spcBef>
                <a:spcPts val="600"/>
              </a:spcBef>
              <a:spcAft>
                <a:spcPts val="600"/>
              </a:spcAft>
              <a:buFont typeface="Arial" panose="020B0604020202020204" pitchFamily="34" charset="0"/>
              <a:buChar char="•"/>
              <a:defRPr/>
            </a:pPr>
            <a:r>
              <a:rPr lang="en-US" dirty="0"/>
              <a:t>Inhibits fetal growth and disrupts critical periods of development</a:t>
            </a:r>
          </a:p>
          <a:p>
            <a:pPr marL="342900" indent="-342900">
              <a:spcBef>
                <a:spcPts val="600"/>
              </a:spcBef>
              <a:spcAft>
                <a:spcPts val="600"/>
              </a:spcAft>
              <a:buFont typeface="Arial" panose="020B0604020202020204" pitchFamily="34" charset="0"/>
              <a:buChar char="•"/>
              <a:defRPr/>
            </a:pPr>
            <a:r>
              <a:rPr lang="en-US" dirty="0"/>
              <a:t>Causes fetal abnormalities to spontaneous miscarriage or stillbirth</a:t>
            </a:r>
          </a:p>
        </p:txBody>
      </p:sp>
    </p:spTree>
    <p:extLst>
      <p:ext uri="{BB962C8B-B14F-4D97-AF65-F5344CB8AC3E}">
        <p14:creationId xmlns:p14="http://schemas.microsoft.com/office/powerpoint/2010/main" val="14578306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altLang="en-US" dirty="0"/>
              <a:t>Primary, Secondary, and Tertiary Syphilis</a:t>
            </a:r>
          </a:p>
        </p:txBody>
      </p:sp>
      <p:pic>
        <p:nvPicPr>
          <p:cNvPr id="6" name="Picture 2" descr="Photos of primary, secondary, and tertiary syphilis symptoms."/>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4808" b="4808"/>
          <a:stretch/>
        </p:blipFill>
        <p:spPr>
          <a:xfrm>
            <a:off x="1359731" y="869632"/>
            <a:ext cx="6424538" cy="5297462"/>
          </a:xfrm>
        </p:spPr>
      </p:pic>
      <p:sp>
        <p:nvSpPr>
          <p:cNvPr id="5" name="Text Placeholder 4"/>
          <p:cNvSpPr>
            <a:spLocks noGrp="1"/>
          </p:cNvSpPr>
          <p:nvPr>
            <p:ph type="body" sz="quarter" idx="30"/>
          </p:nvPr>
        </p:nvSpPr>
        <p:spPr>
          <a:xfrm>
            <a:off x="1562101" y="6669360"/>
            <a:ext cx="6976872" cy="173736"/>
          </a:xfrm>
        </p:spPr>
        <p:txBody>
          <a:bodyPr/>
          <a:lstStyle/>
          <a:p>
            <a:pPr>
              <a:spcAft>
                <a:spcPts val="0"/>
              </a:spcAft>
            </a:pPr>
            <a:r>
              <a:rPr lang="en-US" sz="700" i="1" dirty="0"/>
              <a:t>(a) Source: Centers for Disease Control and Prevention/Dr. N. J. </a:t>
            </a:r>
            <a:r>
              <a:rPr lang="en-US" sz="700" i="1" dirty="0" err="1"/>
              <a:t>Fiumara</a:t>
            </a:r>
            <a:r>
              <a:rPr lang="en-US" sz="700" i="1" dirty="0"/>
              <a:t>, Dr. Gavin Hart; (b) Centers for Disease Control and Prevention; (c) Centers for Disease Control and Prevention/Susan Lindsley</a:t>
            </a:r>
            <a:endParaRPr lang="en-IN" sz="700" dirty="0"/>
          </a:p>
        </p:txBody>
      </p:sp>
      <p:sp>
        <p:nvSpPr>
          <p:cNvPr id="7" name="Text Placeholder 5">
            <a:extLst>
              <a:ext uri="{FF2B5EF4-FFF2-40B4-BE49-F238E27FC236}">
                <a16:creationId xmlns:a16="http://schemas.microsoft.com/office/drawing/2014/main" id="{74B497C2-D9FF-47F9-AA28-FA2C2610676B}"/>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endParaRPr lang="en-IN" dirty="0">
              <a:hlinkClick r:id="rId5" action="ppaction://hlinksldjump"/>
            </a:endParaRPr>
          </a:p>
        </p:txBody>
      </p:sp>
    </p:spTree>
    <p:extLst>
      <p:ext uri="{BB962C8B-B14F-4D97-AF65-F5344CB8AC3E}">
        <p14:creationId xmlns:p14="http://schemas.microsoft.com/office/powerpoint/2010/main" val="26261359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altLang="en-US" dirty="0"/>
              <a:t>Congenital Syphilis</a:t>
            </a:r>
          </a:p>
        </p:txBody>
      </p:sp>
      <p:pic>
        <p:nvPicPr>
          <p:cNvPr id="5" name="Picture 2" descr="Photo of infant with congenital syphilis."/>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5421" b="2908"/>
          <a:stretch/>
        </p:blipFill>
        <p:spPr>
          <a:xfrm>
            <a:off x="2303991" y="879642"/>
            <a:ext cx="4536019" cy="5098717"/>
          </a:xfrm>
        </p:spPr>
      </p:pic>
      <p:sp>
        <p:nvSpPr>
          <p:cNvPr id="4" name="Text Placeholder 3"/>
          <p:cNvSpPr>
            <a:spLocks noGrp="1"/>
          </p:cNvSpPr>
          <p:nvPr>
            <p:ph type="body" sz="quarter" idx="30"/>
          </p:nvPr>
        </p:nvSpPr>
        <p:spPr/>
        <p:txBody>
          <a:bodyPr/>
          <a:lstStyle/>
          <a:p>
            <a:r>
              <a:rPr lang="en-US" i="1" dirty="0"/>
              <a:t>Source: Centers for Disease Control and Prevention/Dr. Norman Cole</a:t>
            </a:r>
            <a:endParaRPr lang="en-IN" dirty="0"/>
          </a:p>
        </p:txBody>
      </p:sp>
      <p:sp>
        <p:nvSpPr>
          <p:cNvPr id="6" name="Text Placeholder 5">
            <a:extLst>
              <a:ext uri="{FF2B5EF4-FFF2-40B4-BE49-F238E27FC236}">
                <a16:creationId xmlns:a16="http://schemas.microsoft.com/office/drawing/2014/main" id="{F6E0C542-874A-4B4D-9CC9-A17CCFAA9CBE}"/>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endParaRPr lang="en-IN" dirty="0">
              <a:hlinkClick r:id="rId5" action="ppaction://hlinksldjump"/>
            </a:endParaRPr>
          </a:p>
        </p:txBody>
      </p:sp>
    </p:spTree>
    <p:extLst>
      <p:ext uri="{BB962C8B-B14F-4D97-AF65-F5344CB8AC3E}">
        <p14:creationId xmlns:p14="http://schemas.microsoft.com/office/powerpoint/2010/main" val="2346250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t>Defenses of the Urinary Tract</a:t>
            </a:r>
          </a:p>
        </p:txBody>
      </p:sp>
      <p:sp>
        <p:nvSpPr>
          <p:cNvPr id="6" name="Content Placeholder 2"/>
          <p:cNvSpPr>
            <a:spLocks noGrp="1"/>
          </p:cNvSpPr>
          <p:nvPr>
            <p:ph sz="quarter" idx="11"/>
          </p:nvPr>
        </p:nvSpPr>
        <p:spPr/>
        <p:txBody>
          <a:bodyPr rtlCol="0">
            <a:normAutofit/>
          </a:bodyPr>
          <a:lstStyle/>
          <a:p>
            <a:pPr>
              <a:spcBef>
                <a:spcPts val="600"/>
              </a:spcBef>
              <a:spcAft>
                <a:spcPts val="600"/>
              </a:spcAft>
              <a:defRPr/>
            </a:pPr>
            <a:r>
              <a:rPr lang="en-US" dirty="0">
                <a:ea typeface="+mn-ea"/>
              </a:rPr>
              <a:t>Flushing action of urine</a:t>
            </a:r>
          </a:p>
          <a:p>
            <a:pPr>
              <a:spcBef>
                <a:spcPts val="600"/>
              </a:spcBef>
              <a:spcAft>
                <a:spcPts val="600"/>
              </a:spcAft>
              <a:defRPr/>
            </a:pPr>
            <a:r>
              <a:rPr lang="en-US" b="1" dirty="0">
                <a:ea typeface="+mn-ea"/>
              </a:rPr>
              <a:t>Desquamation </a:t>
            </a:r>
            <a:r>
              <a:rPr lang="en-US" dirty="0">
                <a:ea typeface="+mn-ea"/>
              </a:rPr>
              <a:t>of epithelial cells lining the urinary tract</a:t>
            </a:r>
          </a:p>
          <a:p>
            <a:pPr>
              <a:spcBef>
                <a:spcPts val="600"/>
              </a:spcBef>
              <a:spcAft>
                <a:spcPts val="600"/>
              </a:spcAft>
              <a:defRPr/>
            </a:pPr>
            <a:r>
              <a:rPr lang="en-US" dirty="0"/>
              <a:t>Most bacteria adapted to adhere to the cells of the GI tract cannot gain a foothold in the urinary tract </a:t>
            </a:r>
          </a:p>
          <a:p>
            <a:pPr>
              <a:spcBef>
                <a:spcPts val="600"/>
              </a:spcBef>
              <a:spcAft>
                <a:spcPts val="600"/>
              </a:spcAft>
              <a:defRPr/>
            </a:pPr>
            <a:r>
              <a:rPr lang="en-US" dirty="0"/>
              <a:t>Acidic pH of urine</a:t>
            </a:r>
          </a:p>
          <a:p>
            <a:pPr>
              <a:spcBef>
                <a:spcPts val="600"/>
              </a:spcBef>
              <a:spcAft>
                <a:spcPts val="600"/>
              </a:spcAft>
              <a:defRPr/>
            </a:pPr>
            <a:r>
              <a:rPr lang="en-US" dirty="0">
                <a:ea typeface="+mn-ea"/>
              </a:rPr>
              <a:t>Lysozyme and lactoferrin</a:t>
            </a:r>
          </a:p>
          <a:p>
            <a:pPr>
              <a:spcBef>
                <a:spcPts val="600"/>
              </a:spcBef>
              <a:spcAft>
                <a:spcPts val="600"/>
              </a:spcAft>
              <a:defRPr/>
            </a:pPr>
            <a:r>
              <a:rPr lang="en-US" dirty="0">
                <a:ea typeface="+mn-ea"/>
              </a:rPr>
              <a:t>Secretory IgA</a:t>
            </a:r>
          </a:p>
        </p:txBody>
      </p:sp>
    </p:spTree>
    <p:extLst>
      <p:ext uri="{BB962C8B-B14F-4D97-AF65-F5344CB8AC3E}">
        <p14:creationId xmlns:p14="http://schemas.microsoft.com/office/powerpoint/2010/main" val="22545939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altLang="en-US" i="1" dirty="0"/>
              <a:t>Treponema pallidum</a:t>
            </a:r>
          </a:p>
        </p:txBody>
      </p:sp>
      <p:sp>
        <p:nvSpPr>
          <p:cNvPr id="65539" name="Content Placeholder 2"/>
          <p:cNvSpPr>
            <a:spLocks noGrp="1"/>
          </p:cNvSpPr>
          <p:nvPr>
            <p:ph sz="quarter" idx="11"/>
          </p:nvPr>
        </p:nvSpPr>
        <p:spPr>
          <a:xfrm>
            <a:off x="342900" y="1276709"/>
            <a:ext cx="4661148" cy="4971691"/>
          </a:xfrm>
        </p:spPr>
        <p:txBody>
          <a:bodyPr/>
          <a:lstStyle/>
          <a:p>
            <a:pPr>
              <a:spcBef>
                <a:spcPts val="600"/>
              </a:spcBef>
              <a:spcAft>
                <a:spcPts val="600"/>
              </a:spcAft>
            </a:pPr>
            <a:r>
              <a:rPr lang="en-US" altLang="en-US" sz="2200" dirty="0"/>
              <a:t>Thin, regularly coiled cell with </a:t>
            </a:r>
            <a:br>
              <a:rPr lang="en-US" altLang="en-US" sz="2200" dirty="0"/>
            </a:br>
            <a:r>
              <a:rPr lang="en-US" altLang="en-US" sz="2200" dirty="0"/>
              <a:t>a gram-negative cell wall</a:t>
            </a:r>
          </a:p>
          <a:p>
            <a:pPr>
              <a:spcBef>
                <a:spcPts val="600"/>
              </a:spcBef>
              <a:spcAft>
                <a:spcPts val="600"/>
              </a:spcAft>
            </a:pPr>
            <a:r>
              <a:rPr lang="en-US" altLang="en-US" sz="2200" dirty="0"/>
              <a:t>Binds to epithelial cells by its hooked tip</a:t>
            </a:r>
          </a:p>
          <a:p>
            <a:pPr>
              <a:spcBef>
                <a:spcPts val="600"/>
              </a:spcBef>
              <a:spcAft>
                <a:spcPts val="600"/>
              </a:spcAft>
            </a:pPr>
            <a:r>
              <a:rPr lang="en-US" altLang="en-US" sz="2200" dirty="0"/>
              <a:t>Outer membrane lipoproteins stimulate a strong inflammatory response that can also cause damage to the host</a:t>
            </a:r>
          </a:p>
          <a:p>
            <a:pPr>
              <a:spcBef>
                <a:spcPts val="600"/>
              </a:spcBef>
              <a:spcAft>
                <a:spcPts val="600"/>
              </a:spcAft>
            </a:pPr>
            <a:r>
              <a:rPr lang="en-US" altLang="en-US" sz="2200" dirty="0"/>
              <a:t>Risk of infection: 12% to 30% per sexual encounter</a:t>
            </a:r>
          </a:p>
          <a:p>
            <a:pPr>
              <a:spcBef>
                <a:spcPts val="600"/>
              </a:spcBef>
              <a:spcAft>
                <a:spcPts val="600"/>
              </a:spcAft>
            </a:pPr>
            <a:r>
              <a:rPr lang="en-US" altLang="en-US" sz="2200" dirty="0"/>
              <a:t>Barrier condoms provide protection</a:t>
            </a:r>
          </a:p>
          <a:p>
            <a:pPr>
              <a:spcBef>
                <a:spcPts val="600"/>
              </a:spcBef>
              <a:spcAft>
                <a:spcPts val="600"/>
              </a:spcAft>
            </a:pPr>
            <a:r>
              <a:rPr lang="en-US" altLang="en-US" sz="2200" dirty="0"/>
              <a:t>Penicillin G is the drug of choice</a:t>
            </a:r>
          </a:p>
        </p:txBody>
      </p:sp>
      <p:pic>
        <p:nvPicPr>
          <p:cNvPr id="8" name="Picture 3" descr="Electron micrograph of the syphilis spirochete attached to cells."/>
          <p:cNvPicPr>
            <a:picLocks noGrp="1" noChangeAspect="1"/>
          </p:cNvPicPr>
          <p:nvPr>
            <p:ph sz="quarter" idx="14"/>
          </p:nvPr>
        </p:nvPicPr>
        <p:blipFill rotWithShape="1">
          <a:blip r:embed="rId3" cstate="print">
            <a:extLst>
              <a:ext uri="{28A0092B-C50C-407E-A947-70E740481C1C}">
                <a14:useLocalDpi xmlns:a14="http://schemas.microsoft.com/office/drawing/2010/main" val="0"/>
              </a:ext>
            </a:extLst>
          </a:blip>
          <a:srcRect t="6651" b="4771"/>
          <a:stretch/>
        </p:blipFill>
        <p:spPr>
          <a:xfrm>
            <a:off x="4946353" y="1799231"/>
            <a:ext cx="4036893" cy="2925914"/>
          </a:xfrm>
        </p:spPr>
      </p:pic>
      <p:sp>
        <p:nvSpPr>
          <p:cNvPr id="7" name="Text Placeholder 6"/>
          <p:cNvSpPr>
            <a:spLocks noGrp="1"/>
          </p:cNvSpPr>
          <p:nvPr>
            <p:ph type="body" sz="quarter" idx="30"/>
          </p:nvPr>
        </p:nvSpPr>
        <p:spPr/>
        <p:txBody>
          <a:bodyPr/>
          <a:lstStyle/>
          <a:p>
            <a:r>
              <a:rPr lang="en-IN" i="1" dirty="0"/>
              <a:t>Source: CDC/</a:t>
            </a:r>
            <a:r>
              <a:rPr lang="en-IN" i="1" dirty="0" err="1"/>
              <a:t>Dr.</a:t>
            </a:r>
            <a:r>
              <a:rPr lang="en-IN" i="1" dirty="0"/>
              <a:t> David Cox </a:t>
            </a:r>
            <a:endParaRPr lang="en-IN" dirty="0"/>
          </a:p>
        </p:txBody>
      </p:sp>
    </p:spTree>
    <p:extLst>
      <p:ext uri="{BB962C8B-B14F-4D97-AF65-F5344CB8AC3E}">
        <p14:creationId xmlns:p14="http://schemas.microsoft.com/office/powerpoint/2010/main" val="8498693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altLang="en-US" dirty="0"/>
              <a:t>Chancroid</a:t>
            </a:r>
          </a:p>
        </p:txBody>
      </p:sp>
      <p:sp>
        <p:nvSpPr>
          <p:cNvPr id="3" name="Content Placeholder 2"/>
          <p:cNvSpPr>
            <a:spLocks noGrp="1"/>
          </p:cNvSpPr>
          <p:nvPr>
            <p:ph sz="quarter" idx="11"/>
          </p:nvPr>
        </p:nvSpPr>
        <p:spPr/>
        <p:txBody>
          <a:bodyPr rtlCol="0">
            <a:normAutofit/>
          </a:bodyPr>
          <a:lstStyle/>
          <a:p>
            <a:pPr>
              <a:spcBef>
                <a:spcPts val="600"/>
              </a:spcBef>
              <a:spcAft>
                <a:spcPts val="0"/>
              </a:spcAft>
              <a:defRPr/>
            </a:pPr>
            <a:r>
              <a:rPr lang="en-US" i="1" dirty="0">
                <a:ea typeface="+mn-ea"/>
                <a:cs typeface="+mn-cs"/>
              </a:rPr>
              <a:t>Haemophilus ducreyi</a:t>
            </a:r>
            <a:r>
              <a:rPr lang="en-US" dirty="0">
                <a:ea typeface="+mn-ea"/>
                <a:cs typeface="+mn-cs"/>
              </a:rPr>
              <a:t>:</a:t>
            </a:r>
          </a:p>
          <a:p>
            <a:pPr marL="342900" indent="-342900">
              <a:spcBef>
                <a:spcPts val="600"/>
              </a:spcBef>
              <a:spcAft>
                <a:spcPts val="0"/>
              </a:spcAft>
              <a:buFont typeface="Arial" panose="020B0604020202020204" pitchFamily="34" charset="0"/>
              <a:buChar char="•"/>
              <a:defRPr/>
            </a:pPr>
            <a:r>
              <a:rPr lang="en-US" dirty="0">
                <a:ea typeface="+mn-ea"/>
              </a:rPr>
              <a:t>Pleomorphic gram-negative rod</a:t>
            </a:r>
          </a:p>
          <a:p>
            <a:pPr marL="342900" indent="-342900">
              <a:spcBef>
                <a:spcPts val="600"/>
              </a:spcBef>
              <a:spcAft>
                <a:spcPts val="0"/>
              </a:spcAft>
              <a:buFont typeface="Arial" panose="020B0604020202020204" pitchFamily="34" charset="0"/>
              <a:buChar char="•"/>
              <a:defRPr/>
            </a:pPr>
            <a:r>
              <a:rPr lang="en-US" dirty="0">
                <a:ea typeface="+mn-ea"/>
              </a:rPr>
              <a:t>Forms a soft chancre</a:t>
            </a:r>
          </a:p>
          <a:p>
            <a:pPr marL="684213" lvl="1">
              <a:spcBef>
                <a:spcPts val="600"/>
              </a:spcBef>
              <a:spcAft>
                <a:spcPts val="0"/>
              </a:spcAft>
              <a:defRPr/>
            </a:pPr>
            <a:r>
              <a:rPr lang="en-US" dirty="0">
                <a:ea typeface="+mn-ea"/>
              </a:rPr>
              <a:t>Painful in men, often unnoticed in women</a:t>
            </a:r>
          </a:p>
          <a:p>
            <a:pPr marL="342900" indent="-342900">
              <a:spcBef>
                <a:spcPts val="600"/>
              </a:spcBef>
              <a:spcAft>
                <a:spcPts val="0"/>
              </a:spcAft>
              <a:buFont typeface="Arial" panose="020B0604020202020204" pitchFamily="34" charset="0"/>
              <a:buChar char="•"/>
              <a:defRPr/>
            </a:pPr>
            <a:r>
              <a:rPr lang="en-US" dirty="0">
                <a:ea typeface="+mn-ea"/>
              </a:rPr>
              <a:t>Common in tropics and subtropics</a:t>
            </a:r>
          </a:p>
          <a:p>
            <a:pPr marL="342900" indent="-342900">
              <a:spcBef>
                <a:spcPts val="600"/>
              </a:spcBef>
              <a:spcAft>
                <a:spcPts val="0"/>
              </a:spcAft>
              <a:buFont typeface="Arial" panose="020B0604020202020204" pitchFamily="34" charset="0"/>
              <a:buChar char="•"/>
              <a:defRPr/>
            </a:pPr>
            <a:r>
              <a:rPr lang="en-US" dirty="0">
                <a:ea typeface="+mn-ea"/>
              </a:rPr>
              <a:t>Transmitted through direct sexual contact</a:t>
            </a:r>
          </a:p>
          <a:p>
            <a:pPr marL="684213" lvl="1">
              <a:spcBef>
                <a:spcPts val="600"/>
              </a:spcBef>
              <a:spcAft>
                <a:spcPts val="0"/>
              </a:spcAft>
              <a:defRPr/>
            </a:pPr>
            <a:r>
              <a:rPr lang="en-US" dirty="0">
                <a:ea typeface="+mn-ea"/>
              </a:rPr>
              <a:t>Associated with sex workers and poor hygiene</a:t>
            </a:r>
          </a:p>
          <a:p>
            <a:pPr marL="684213" lvl="1">
              <a:spcBef>
                <a:spcPts val="600"/>
              </a:spcBef>
              <a:spcAft>
                <a:spcPts val="0"/>
              </a:spcAft>
              <a:defRPr/>
            </a:pPr>
            <a:r>
              <a:rPr lang="en-US" dirty="0">
                <a:ea typeface="+mn-ea"/>
              </a:rPr>
              <a:t>Uncircumcised men more commonly infected</a:t>
            </a:r>
          </a:p>
          <a:p>
            <a:pPr marL="342900" indent="-342900">
              <a:spcBef>
                <a:spcPts val="600"/>
              </a:spcBef>
              <a:spcAft>
                <a:spcPts val="0"/>
              </a:spcAft>
              <a:buFont typeface="Arial" panose="020B0604020202020204" pitchFamily="34" charset="0"/>
              <a:buChar char="•"/>
              <a:defRPr/>
            </a:pPr>
            <a:r>
              <a:rPr lang="en-US" dirty="0">
                <a:ea typeface="+mn-ea"/>
              </a:rPr>
              <a:t>Azithromycin and ceftriaxone are effective</a:t>
            </a:r>
          </a:p>
        </p:txBody>
      </p:sp>
    </p:spTree>
    <p:extLst>
      <p:ext uri="{BB962C8B-B14F-4D97-AF65-F5344CB8AC3E}">
        <p14:creationId xmlns:p14="http://schemas.microsoft.com/office/powerpoint/2010/main" val="31896222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altLang="en-US" dirty="0"/>
              <a:t>Genital Herpes</a:t>
            </a:r>
          </a:p>
        </p:txBody>
      </p:sp>
      <p:sp>
        <p:nvSpPr>
          <p:cNvPr id="3" name="Content Placeholder 2"/>
          <p:cNvSpPr>
            <a:spLocks noGrp="1"/>
          </p:cNvSpPr>
          <p:nvPr>
            <p:ph sz="quarter" idx="11"/>
          </p:nvPr>
        </p:nvSpPr>
        <p:spPr>
          <a:xfrm>
            <a:off x="342900" y="1276709"/>
            <a:ext cx="4604180" cy="4971691"/>
          </a:xfrm>
        </p:spPr>
        <p:txBody>
          <a:bodyPr rtlCol="0">
            <a:noAutofit/>
          </a:bodyPr>
          <a:lstStyle/>
          <a:p>
            <a:pPr marL="0" indent="0">
              <a:spcBef>
                <a:spcPts val="600"/>
              </a:spcBef>
              <a:spcAft>
                <a:spcPts val="600"/>
              </a:spcAft>
              <a:buNone/>
              <a:defRPr/>
            </a:pPr>
            <a:r>
              <a:rPr lang="en-US" dirty="0">
                <a:ea typeface="+mn-ea"/>
                <a:cs typeface="+mn-cs"/>
              </a:rPr>
              <a:t>Herpes simplex viruses: HSV-1 and HSV-2</a:t>
            </a:r>
          </a:p>
          <a:p>
            <a:pPr marL="0" indent="0">
              <a:spcBef>
                <a:spcPts val="600"/>
              </a:spcBef>
              <a:spcAft>
                <a:spcPts val="600"/>
              </a:spcAft>
              <a:buNone/>
              <a:defRPr/>
            </a:pPr>
            <a:r>
              <a:rPr lang="en-US" dirty="0">
                <a:ea typeface="+mn-ea"/>
                <a:cs typeface="+mn-cs"/>
              </a:rPr>
              <a:t>Signs and symptoms:</a:t>
            </a:r>
          </a:p>
          <a:p>
            <a:pPr marL="342900" indent="-342900">
              <a:spcBef>
                <a:spcPts val="600"/>
              </a:spcBef>
              <a:spcAft>
                <a:spcPts val="0"/>
              </a:spcAft>
              <a:buFont typeface="Arial" panose="020B0604020202020204" pitchFamily="34" charset="0"/>
              <a:buChar char="•"/>
              <a:defRPr/>
            </a:pPr>
            <a:r>
              <a:rPr lang="en-US" dirty="0">
                <a:ea typeface="+mn-ea"/>
              </a:rPr>
              <a:t>Single or multiple vesicles on the genitalia, perineum, thigh, and buttocks</a:t>
            </a:r>
          </a:p>
          <a:p>
            <a:pPr marL="342900" indent="-342900">
              <a:spcBef>
                <a:spcPts val="600"/>
              </a:spcBef>
              <a:spcAft>
                <a:spcPts val="0"/>
              </a:spcAft>
              <a:buFont typeface="Arial" panose="020B0604020202020204" pitchFamily="34" charset="0"/>
              <a:buChar char="•"/>
              <a:defRPr/>
            </a:pPr>
            <a:r>
              <a:rPr lang="en-US" dirty="0">
                <a:ea typeface="+mn-ea"/>
              </a:rPr>
              <a:t>Vesicles are filled with a clear fluid and intensely painful to the touch</a:t>
            </a:r>
          </a:p>
          <a:p>
            <a:pPr marL="342900" indent="-342900">
              <a:spcBef>
                <a:spcPts val="600"/>
              </a:spcBef>
              <a:spcAft>
                <a:spcPts val="0"/>
              </a:spcAft>
              <a:buFont typeface="Arial" panose="020B0604020202020204" pitchFamily="34" charset="0"/>
              <a:buChar char="•"/>
              <a:defRPr/>
            </a:pPr>
            <a:r>
              <a:rPr lang="en-US" dirty="0">
                <a:ea typeface="+mn-ea"/>
              </a:rPr>
              <a:t>Recurrent episodes of lesions occur due to viral latency</a:t>
            </a:r>
          </a:p>
          <a:p>
            <a:pPr marL="342900" indent="-342900">
              <a:spcBef>
                <a:spcPts val="600"/>
              </a:spcBef>
              <a:spcAft>
                <a:spcPts val="0"/>
              </a:spcAft>
              <a:buFont typeface="Arial" panose="020B0604020202020204" pitchFamily="34" charset="0"/>
              <a:buChar char="•"/>
              <a:defRPr/>
            </a:pPr>
            <a:r>
              <a:rPr lang="en-US" dirty="0">
                <a:ea typeface="+mn-ea"/>
              </a:rPr>
              <a:t>Rarely causes encephalitis</a:t>
            </a:r>
          </a:p>
        </p:txBody>
      </p:sp>
      <p:pic>
        <p:nvPicPr>
          <p:cNvPr id="6" name="Picture 3" descr="Photo of an oral herpes infection."/>
          <p:cNvPicPr>
            <a:picLocks noGrp="1" noChangeAspect="1"/>
          </p:cNvPicPr>
          <p:nvPr>
            <p:ph sz="quarter" idx="14"/>
          </p:nvPr>
        </p:nvPicPr>
        <p:blipFill rotWithShape="1">
          <a:blip r:embed="rId3" cstate="print">
            <a:extLst>
              <a:ext uri="{28A0092B-C50C-407E-A947-70E740481C1C}">
                <a14:useLocalDpi xmlns:a14="http://schemas.microsoft.com/office/drawing/2010/main" val="0"/>
              </a:ext>
            </a:extLst>
          </a:blip>
          <a:srcRect l="419" t="6960" r="-419" b="3134"/>
          <a:stretch/>
        </p:blipFill>
        <p:spPr>
          <a:xfrm>
            <a:off x="4947080" y="1609858"/>
            <a:ext cx="3591893" cy="3475325"/>
          </a:xfrm>
        </p:spPr>
      </p:pic>
      <p:sp>
        <p:nvSpPr>
          <p:cNvPr id="5" name="Text Placeholder 4"/>
          <p:cNvSpPr>
            <a:spLocks noGrp="1"/>
          </p:cNvSpPr>
          <p:nvPr>
            <p:ph type="body" sz="quarter" idx="30"/>
          </p:nvPr>
        </p:nvSpPr>
        <p:spPr/>
        <p:txBody>
          <a:bodyPr/>
          <a:lstStyle/>
          <a:p>
            <a:r>
              <a:rPr lang="en-US" i="1" dirty="0"/>
              <a:t>Source: Centers for Disease Control and Prevention </a:t>
            </a:r>
            <a:endParaRPr lang="en-IN" dirty="0"/>
          </a:p>
        </p:txBody>
      </p:sp>
      <p:sp>
        <p:nvSpPr>
          <p:cNvPr id="7" name="Text Placeholder 5">
            <a:extLst>
              <a:ext uri="{FF2B5EF4-FFF2-40B4-BE49-F238E27FC236}">
                <a16:creationId xmlns:a16="http://schemas.microsoft.com/office/drawing/2014/main" id="{6F27D7AC-B229-49D7-944C-DBB6DB414CE0}"/>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p>
        </p:txBody>
      </p:sp>
    </p:spTree>
    <p:extLst>
      <p:ext uri="{BB962C8B-B14F-4D97-AF65-F5344CB8AC3E}">
        <p14:creationId xmlns:p14="http://schemas.microsoft.com/office/powerpoint/2010/main" val="7751710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altLang="en-US" dirty="0"/>
              <a:t>Neonatal Herpes Simplex</a:t>
            </a:r>
          </a:p>
        </p:txBody>
      </p:sp>
      <p:sp>
        <p:nvSpPr>
          <p:cNvPr id="70659" name="Content Placeholder 2"/>
          <p:cNvSpPr>
            <a:spLocks noGrp="1"/>
          </p:cNvSpPr>
          <p:nvPr>
            <p:ph sz="quarter" idx="11"/>
          </p:nvPr>
        </p:nvSpPr>
        <p:spPr>
          <a:xfrm>
            <a:off x="251520" y="1276709"/>
            <a:ext cx="4229100" cy="4971691"/>
          </a:xfrm>
        </p:spPr>
        <p:txBody>
          <a:bodyPr/>
          <a:lstStyle/>
          <a:p>
            <a:pPr>
              <a:spcBef>
                <a:spcPts val="600"/>
              </a:spcBef>
              <a:spcAft>
                <a:spcPts val="600"/>
              </a:spcAft>
            </a:pPr>
            <a:r>
              <a:rPr lang="en-US" altLang="en-US" dirty="0"/>
              <a:t>Occurs when infants are contaminated during birth</a:t>
            </a:r>
          </a:p>
          <a:p>
            <a:pPr>
              <a:spcBef>
                <a:spcPts val="600"/>
              </a:spcBef>
              <a:spcAft>
                <a:spcPts val="600"/>
              </a:spcAft>
            </a:pPr>
            <a:r>
              <a:rPr lang="en-US" altLang="en-US" dirty="0"/>
              <a:t>Infections of mouth, skin, and eyes: 30% mortality rate</a:t>
            </a:r>
          </a:p>
          <a:p>
            <a:pPr>
              <a:spcBef>
                <a:spcPts val="600"/>
              </a:spcBef>
              <a:spcAft>
                <a:spcPts val="600"/>
              </a:spcAft>
            </a:pPr>
            <a:r>
              <a:rPr lang="en-US" altLang="en-US" dirty="0"/>
              <a:t>Infections of the CNS: 50% to 80% mortality rate</a:t>
            </a:r>
          </a:p>
          <a:p>
            <a:pPr>
              <a:spcBef>
                <a:spcPts val="600"/>
              </a:spcBef>
              <a:spcAft>
                <a:spcPts val="600"/>
              </a:spcAft>
            </a:pPr>
            <a:r>
              <a:rPr lang="en-US" altLang="en-US" dirty="0"/>
              <a:t>Any evidence of outbreak at the time of delivery necessitates a cesarean section</a:t>
            </a:r>
          </a:p>
        </p:txBody>
      </p:sp>
      <p:pic>
        <p:nvPicPr>
          <p:cNvPr id="5" name="Picture 3" descr="Photo of an infant with neonatal herpes simplex."/>
          <p:cNvPicPr>
            <a:picLocks noGrp="1" noChangeAspect="1"/>
          </p:cNvPicPr>
          <p:nvPr>
            <p:ph sz="quarter" idx="14"/>
          </p:nvPr>
        </p:nvPicPr>
        <p:blipFill rotWithShape="1">
          <a:blip r:embed="rId3" cstate="print">
            <a:extLst>
              <a:ext uri="{28A0092B-C50C-407E-A947-70E740481C1C}">
                <a14:useLocalDpi xmlns:a14="http://schemas.microsoft.com/office/drawing/2010/main" val="0"/>
              </a:ext>
            </a:extLst>
          </a:blip>
          <a:srcRect t="8341" b="3453"/>
          <a:stretch/>
        </p:blipFill>
        <p:spPr>
          <a:xfrm>
            <a:off x="4419600" y="1867437"/>
            <a:ext cx="4381500" cy="2820473"/>
          </a:xfrm>
        </p:spPr>
      </p:pic>
      <p:sp>
        <p:nvSpPr>
          <p:cNvPr id="4" name="Text Placeholder 3"/>
          <p:cNvSpPr>
            <a:spLocks noGrp="1"/>
          </p:cNvSpPr>
          <p:nvPr>
            <p:ph type="body" sz="quarter" idx="30"/>
          </p:nvPr>
        </p:nvSpPr>
        <p:spPr/>
        <p:txBody>
          <a:bodyPr/>
          <a:lstStyle/>
          <a:p>
            <a:r>
              <a:rPr lang="en-IN" i="1" dirty="0" err="1"/>
              <a:t>Dr.</a:t>
            </a:r>
            <a:r>
              <a:rPr lang="en-IN" i="1" dirty="0"/>
              <a:t> M. A. </a:t>
            </a:r>
            <a:r>
              <a:rPr lang="en-IN" i="1" dirty="0" err="1"/>
              <a:t>Ansary</a:t>
            </a:r>
            <a:r>
              <a:rPr lang="en-IN" i="1" dirty="0"/>
              <a:t>/Science Source</a:t>
            </a:r>
            <a:endParaRPr lang="en-IN" dirty="0"/>
          </a:p>
        </p:txBody>
      </p:sp>
      <p:sp>
        <p:nvSpPr>
          <p:cNvPr id="6" name="Text Placeholder 5">
            <a:extLst>
              <a:ext uri="{FF2B5EF4-FFF2-40B4-BE49-F238E27FC236}">
                <a16:creationId xmlns:a16="http://schemas.microsoft.com/office/drawing/2014/main" id="{C10801F3-2D43-45F6-A453-20AAECF8E2F9}"/>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p>
        </p:txBody>
      </p:sp>
    </p:spTree>
    <p:extLst>
      <p:ext uri="{BB962C8B-B14F-4D97-AF65-F5344CB8AC3E}">
        <p14:creationId xmlns:p14="http://schemas.microsoft.com/office/powerpoint/2010/main" val="38101108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dirty="0"/>
              <a:t>HSV-1 and HSV-2</a:t>
            </a:r>
            <a:endParaRPr lang="en-US" altLang="en-US" dirty="0"/>
          </a:p>
        </p:txBody>
      </p:sp>
      <p:sp>
        <p:nvSpPr>
          <p:cNvPr id="3" name="Content Placeholder 2"/>
          <p:cNvSpPr>
            <a:spLocks noGrp="1"/>
          </p:cNvSpPr>
          <p:nvPr>
            <p:ph sz="quarter" idx="11"/>
          </p:nvPr>
        </p:nvSpPr>
        <p:spPr/>
        <p:txBody>
          <a:bodyPr rtlCol="0">
            <a:normAutofit/>
          </a:bodyPr>
          <a:lstStyle/>
          <a:p>
            <a:pPr>
              <a:spcBef>
                <a:spcPts val="600"/>
              </a:spcBef>
              <a:spcAft>
                <a:spcPts val="600"/>
              </a:spcAft>
              <a:defRPr/>
            </a:pPr>
            <a:r>
              <a:rPr lang="en-US" dirty="0">
                <a:ea typeface="+mn-ea"/>
              </a:rPr>
              <a:t>DNA viruses with icosahedral capsids and envelopes with glycoprotein spikes</a:t>
            </a:r>
          </a:p>
          <a:p>
            <a:pPr>
              <a:spcBef>
                <a:spcPts val="600"/>
              </a:spcBef>
              <a:spcAft>
                <a:spcPts val="600"/>
              </a:spcAft>
              <a:defRPr/>
            </a:pPr>
            <a:r>
              <a:rPr lang="en-US" dirty="0">
                <a:ea typeface="+mn-ea"/>
              </a:rPr>
              <a:t>Become latent in the ganglion of the lumbosacral spinal nerve trunk</a:t>
            </a:r>
          </a:p>
          <a:p>
            <a:pPr>
              <a:spcBef>
                <a:spcPts val="600"/>
              </a:spcBef>
              <a:spcAft>
                <a:spcPts val="600"/>
              </a:spcAft>
              <a:defRPr/>
            </a:pPr>
            <a:r>
              <a:rPr lang="en-US" dirty="0">
                <a:ea typeface="+mn-ea"/>
              </a:rPr>
              <a:t>Reactivation through stress, UV radiation, injury, menstruation, or other microbial infection</a:t>
            </a:r>
          </a:p>
          <a:p>
            <a:pPr>
              <a:spcBef>
                <a:spcPts val="600"/>
              </a:spcBef>
              <a:spcAft>
                <a:spcPts val="600"/>
              </a:spcAft>
              <a:defRPr/>
            </a:pPr>
            <a:r>
              <a:rPr lang="en-US" dirty="0">
                <a:ea typeface="+mn-ea"/>
              </a:rPr>
              <a:t>Transmission through direct exposure to secretions containing the virus</a:t>
            </a:r>
          </a:p>
          <a:p>
            <a:pPr>
              <a:spcBef>
                <a:spcPts val="600"/>
              </a:spcBef>
              <a:spcAft>
                <a:spcPts val="600"/>
              </a:spcAft>
              <a:defRPr/>
            </a:pPr>
            <a:r>
              <a:rPr lang="en-US" dirty="0">
                <a:ea typeface="+mn-ea"/>
              </a:rPr>
              <a:t>Acyclovir and its derivatives reduce viral shedding and occurrence of lesions but are not curative</a:t>
            </a:r>
          </a:p>
        </p:txBody>
      </p:sp>
    </p:spTree>
    <p:extLst>
      <p:ext uri="{BB962C8B-B14F-4D97-AF65-F5344CB8AC3E}">
        <p14:creationId xmlns:p14="http://schemas.microsoft.com/office/powerpoint/2010/main" val="32128307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US" altLang="en-US" dirty="0"/>
              <a:t>Latent HSV in Lumbosacral Ganglion</a:t>
            </a:r>
          </a:p>
        </p:txBody>
      </p:sp>
      <p:pic>
        <p:nvPicPr>
          <p:cNvPr id="6" name="Picture 2" descr="The ganglion is the nerve root near the base of the spine. Upon reactivation, the virus travels to the body’s surface."/>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6282"/>
          <a:stretch/>
        </p:blipFill>
        <p:spPr>
          <a:xfrm>
            <a:off x="1562101" y="956245"/>
            <a:ext cx="5552607" cy="5213371"/>
          </a:xfrm>
        </p:spPr>
      </p:pic>
    </p:spTree>
    <p:extLst>
      <p:ext uri="{BB962C8B-B14F-4D97-AF65-F5344CB8AC3E}">
        <p14:creationId xmlns:p14="http://schemas.microsoft.com/office/powerpoint/2010/main" val="9485655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altLang="en-US" dirty="0"/>
              <a:t>Appearance of Herpesvirus Infection in a Pap Smear</a:t>
            </a:r>
          </a:p>
        </p:txBody>
      </p:sp>
      <p:pic>
        <p:nvPicPr>
          <p:cNvPr id="5" name="Picture 2" descr="Photo showing normal cells and a giant cell with multiple nuclei from a herpesvirus infection in a Pap smear."/>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6494" b="2714"/>
          <a:stretch/>
        </p:blipFill>
        <p:spPr>
          <a:xfrm>
            <a:off x="1592666" y="1049723"/>
            <a:ext cx="5958668" cy="4758554"/>
          </a:xfrm>
        </p:spPr>
      </p:pic>
      <p:sp>
        <p:nvSpPr>
          <p:cNvPr id="4" name="Text Placeholder 3"/>
          <p:cNvSpPr>
            <a:spLocks noGrp="1"/>
          </p:cNvSpPr>
          <p:nvPr>
            <p:ph type="body" sz="quarter" idx="30"/>
          </p:nvPr>
        </p:nvSpPr>
        <p:spPr/>
        <p:txBody>
          <a:bodyPr/>
          <a:lstStyle/>
          <a:p>
            <a:r>
              <a:rPr lang="en-IN" i="1" dirty="0" err="1"/>
              <a:t>Dr.</a:t>
            </a:r>
            <a:r>
              <a:rPr lang="en-IN" i="1" dirty="0"/>
              <a:t> Walker/Science Source </a:t>
            </a:r>
            <a:endParaRPr lang="en-IN" dirty="0"/>
          </a:p>
        </p:txBody>
      </p:sp>
      <p:sp>
        <p:nvSpPr>
          <p:cNvPr id="6" name="Text Placeholder 5">
            <a:extLst>
              <a:ext uri="{FF2B5EF4-FFF2-40B4-BE49-F238E27FC236}">
                <a16:creationId xmlns:a16="http://schemas.microsoft.com/office/drawing/2014/main" id="{06DD8929-CBAA-491E-B36B-03C66552A99A}"/>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p>
        </p:txBody>
      </p:sp>
    </p:spTree>
    <p:extLst>
      <p:ext uri="{BB962C8B-B14F-4D97-AF65-F5344CB8AC3E}">
        <p14:creationId xmlns:p14="http://schemas.microsoft.com/office/powerpoint/2010/main" val="28759320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altLang="en-US" dirty="0"/>
              <a:t>Genital Ulcer Diseases </a:t>
            </a:r>
            <a:r>
              <a:rPr lang="en-US" altLang="en-US" sz="1200" dirty="0"/>
              <a:t>1</a:t>
            </a:r>
          </a:p>
        </p:txBody>
      </p:sp>
      <p:graphicFrame>
        <p:nvGraphicFramePr>
          <p:cNvPr id="4" name="Table 3"/>
          <p:cNvGraphicFramePr>
            <a:graphicFrameLocks noGrp="1"/>
          </p:cNvGraphicFramePr>
          <p:nvPr>
            <p:extLst>
              <p:ext uri="{D42A27DB-BD31-4B8C-83A1-F6EECF244321}">
                <p14:modId xmlns:p14="http://schemas.microsoft.com/office/powerpoint/2010/main" val="2106870620"/>
              </p:ext>
            </p:extLst>
          </p:nvPr>
        </p:nvGraphicFramePr>
        <p:xfrm>
          <a:off x="304800" y="1066800"/>
          <a:ext cx="8534400" cy="5085080"/>
        </p:xfrm>
        <a:graphic>
          <a:graphicData uri="http://schemas.openxmlformats.org/drawingml/2006/table">
            <a:tbl>
              <a:tblPr firstRow="1" bandRow="1">
                <a:tableStyleId>{073A0DAA-6AF3-43AB-8588-CEC1D06C72B9}</a:tableStyleId>
              </a:tblPr>
              <a:tblGrid>
                <a:gridCol w="1962944">
                  <a:extLst>
                    <a:ext uri="{9D8B030D-6E8A-4147-A177-3AD203B41FA5}">
                      <a16:colId xmlns:a16="http://schemas.microsoft.com/office/drawing/2014/main" val="20000"/>
                    </a:ext>
                  </a:extLst>
                </a:gridCol>
                <a:gridCol w="2304256">
                  <a:extLst>
                    <a:ext uri="{9D8B030D-6E8A-4147-A177-3AD203B41FA5}">
                      <a16:colId xmlns:a16="http://schemas.microsoft.com/office/drawing/2014/main" val="20001"/>
                    </a:ext>
                  </a:extLst>
                </a:gridCol>
                <a:gridCol w="2133600">
                  <a:extLst>
                    <a:ext uri="{9D8B030D-6E8A-4147-A177-3AD203B41FA5}">
                      <a16:colId xmlns:a16="http://schemas.microsoft.com/office/drawing/2014/main" val="20002"/>
                    </a:ext>
                  </a:extLst>
                </a:gridCol>
                <a:gridCol w="2133600">
                  <a:extLst>
                    <a:ext uri="{9D8B030D-6E8A-4147-A177-3AD203B41FA5}">
                      <a16:colId xmlns:a16="http://schemas.microsoft.com/office/drawing/2014/main" val="20003"/>
                    </a:ext>
                  </a:extLst>
                </a:gridCol>
              </a:tblGrid>
              <a:tr h="370840">
                <a:tc>
                  <a:txBody>
                    <a:bodyPr/>
                    <a:lstStyle/>
                    <a:p>
                      <a:pPr>
                        <a:lnSpc>
                          <a:spcPts val="1800"/>
                        </a:lnSpc>
                      </a:pPr>
                      <a:endParaRPr lang="en-US" sz="1600" dirty="0"/>
                    </a:p>
                  </a:txBody>
                  <a:tcPr/>
                </a:tc>
                <a:tc>
                  <a:txBody>
                    <a:bodyPr/>
                    <a:lstStyle/>
                    <a:p>
                      <a:pPr>
                        <a:lnSpc>
                          <a:spcPts val="1800"/>
                        </a:lnSpc>
                      </a:pPr>
                      <a:r>
                        <a:rPr lang="en-US" sz="1600" b="1" i="0" u="none" strike="noStrike" kern="1200" baseline="0" dirty="0">
                          <a:solidFill>
                            <a:schemeClr val="lt1"/>
                          </a:solidFill>
                          <a:latin typeface="+mn-lt"/>
                          <a:ea typeface="+mn-ea"/>
                          <a:cs typeface="+mn-cs"/>
                        </a:rPr>
                        <a:t>Syphilis</a:t>
                      </a:r>
                      <a:endParaRPr lang="en-US" sz="1600" b="0" i="0" u="none" strike="noStrike" kern="1200" baseline="0" dirty="0">
                        <a:solidFill>
                          <a:schemeClr val="lt1"/>
                        </a:solidFill>
                        <a:latin typeface="+mn-lt"/>
                        <a:ea typeface="+mn-ea"/>
                        <a:cs typeface="+mn-cs"/>
                      </a:endParaRPr>
                    </a:p>
                  </a:txBody>
                  <a:tcPr/>
                </a:tc>
                <a:tc>
                  <a:txBody>
                    <a:bodyPr/>
                    <a:lstStyle/>
                    <a:p>
                      <a:pPr>
                        <a:lnSpc>
                          <a:spcPts val="1800"/>
                        </a:lnSpc>
                      </a:pPr>
                      <a:r>
                        <a:rPr lang="en-US" sz="1600" b="1" i="0" u="none" strike="noStrike" kern="1200" baseline="0" dirty="0">
                          <a:solidFill>
                            <a:schemeClr val="lt1"/>
                          </a:solidFill>
                          <a:latin typeface="+mn-lt"/>
                          <a:ea typeface="+mn-ea"/>
                          <a:cs typeface="+mn-cs"/>
                        </a:rPr>
                        <a:t>Chancroid</a:t>
                      </a:r>
                      <a:endParaRPr lang="en-US" sz="1600" b="0" i="0" u="none" strike="noStrike" kern="1200" baseline="0" dirty="0">
                        <a:solidFill>
                          <a:schemeClr val="lt1"/>
                        </a:solidFill>
                        <a:latin typeface="+mn-lt"/>
                        <a:ea typeface="+mn-ea"/>
                        <a:cs typeface="+mn-cs"/>
                      </a:endParaRPr>
                    </a:p>
                  </a:txBody>
                  <a:tcPr/>
                </a:tc>
                <a:tc>
                  <a:txBody>
                    <a:bodyPr/>
                    <a:lstStyle/>
                    <a:p>
                      <a:pPr>
                        <a:lnSpc>
                          <a:spcPts val="1800"/>
                        </a:lnSpc>
                      </a:pPr>
                      <a:r>
                        <a:rPr lang="en-US" sz="1600" b="1" i="0" u="none" strike="noStrike" kern="1200" baseline="0" dirty="0">
                          <a:solidFill>
                            <a:schemeClr val="lt1"/>
                          </a:solidFill>
                          <a:latin typeface="+mn-lt"/>
                          <a:ea typeface="+mn-ea"/>
                          <a:cs typeface="+mn-cs"/>
                        </a:rPr>
                        <a:t>Herpes</a:t>
                      </a:r>
                      <a:endParaRPr lang="en-US" sz="16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10000"/>
                  </a:ext>
                </a:extLst>
              </a:tr>
              <a:tr h="370840">
                <a:tc>
                  <a:txBody>
                    <a:bodyPr/>
                    <a:lstStyle/>
                    <a:p>
                      <a:pPr>
                        <a:lnSpc>
                          <a:spcPts val="1800"/>
                        </a:lnSpc>
                      </a:pPr>
                      <a:r>
                        <a:rPr lang="en-US" sz="1600" b="1" i="0" u="none" strike="noStrike" kern="1200" baseline="0" dirty="0">
                          <a:solidFill>
                            <a:schemeClr val="dk1"/>
                          </a:solidFill>
                          <a:latin typeface="+mn-lt"/>
                          <a:ea typeface="+mn-ea"/>
                          <a:cs typeface="+mn-cs"/>
                        </a:rPr>
                        <a:t>Causative Organism(s)</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1" u="none" strike="noStrike" kern="1200" baseline="0" dirty="0">
                          <a:solidFill>
                            <a:schemeClr val="dk1"/>
                          </a:solidFill>
                          <a:latin typeface="+mn-lt"/>
                          <a:ea typeface="+mn-ea"/>
                          <a:cs typeface="+mn-cs"/>
                        </a:rPr>
                        <a:t>Treponema pallidum</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1" u="none" strike="noStrike" kern="1200" baseline="0" dirty="0">
                          <a:solidFill>
                            <a:schemeClr val="dk1"/>
                          </a:solidFill>
                          <a:latin typeface="+mn-lt"/>
                          <a:ea typeface="+mn-ea"/>
                          <a:cs typeface="+mn-cs"/>
                        </a:rPr>
                        <a:t>Haemophilus ducreyi</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0" u="none" strike="noStrike" kern="1200" baseline="0" dirty="0">
                          <a:solidFill>
                            <a:schemeClr val="dk1"/>
                          </a:solidFill>
                          <a:latin typeface="+mn-lt"/>
                          <a:ea typeface="+mn-ea"/>
                          <a:cs typeface="+mn-cs"/>
                        </a:rPr>
                        <a:t>Herpes simplex 1 and 2</a:t>
                      </a:r>
                    </a:p>
                  </a:txBody>
                  <a:tcPr/>
                </a:tc>
                <a:extLst>
                  <a:ext uri="{0D108BD9-81ED-4DB2-BD59-A6C34878D82A}">
                    <a16:rowId xmlns:a16="http://schemas.microsoft.com/office/drawing/2014/main" val="10001"/>
                  </a:ext>
                </a:extLst>
              </a:tr>
              <a:tr h="370840">
                <a:tc>
                  <a:txBody>
                    <a:bodyPr/>
                    <a:lstStyle/>
                    <a:p>
                      <a:pPr>
                        <a:lnSpc>
                          <a:spcPts val="1800"/>
                        </a:lnSpc>
                      </a:pPr>
                      <a:r>
                        <a:rPr lang="en-US" sz="1600" b="1" i="0" u="none" strike="noStrike" kern="1200" baseline="0" dirty="0">
                          <a:solidFill>
                            <a:schemeClr val="dk1"/>
                          </a:solidFill>
                          <a:latin typeface="+mn-lt"/>
                          <a:ea typeface="+mn-ea"/>
                          <a:cs typeface="+mn-cs"/>
                        </a:rPr>
                        <a:t>Common Modes of Transmission</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0" u="none" strike="noStrike" kern="1200" baseline="0" dirty="0">
                          <a:solidFill>
                            <a:schemeClr val="dk1"/>
                          </a:solidFill>
                          <a:latin typeface="+mn-lt"/>
                          <a:ea typeface="+mn-ea"/>
                          <a:cs typeface="+mn-cs"/>
                        </a:rPr>
                        <a:t>Direct contact and vertical</a:t>
                      </a:r>
                    </a:p>
                  </a:txBody>
                  <a:tcPr/>
                </a:tc>
                <a:tc>
                  <a:txBody>
                    <a:bodyPr/>
                    <a:lstStyle/>
                    <a:p>
                      <a:pPr>
                        <a:lnSpc>
                          <a:spcPts val="1800"/>
                        </a:lnSpc>
                      </a:pPr>
                      <a:r>
                        <a:rPr lang="en-US" sz="1600" b="0" i="0" u="none" strike="noStrike" kern="1200" baseline="0" dirty="0">
                          <a:solidFill>
                            <a:schemeClr val="dk1"/>
                          </a:solidFill>
                          <a:latin typeface="+mn-lt"/>
                          <a:ea typeface="+mn-ea"/>
                          <a:cs typeface="+mn-cs"/>
                        </a:rPr>
                        <a:t>Direct contact (vertical transmission not documented)</a:t>
                      </a:r>
                    </a:p>
                  </a:txBody>
                  <a:tcPr/>
                </a:tc>
                <a:tc>
                  <a:txBody>
                    <a:bodyPr/>
                    <a:lstStyle/>
                    <a:p>
                      <a:pPr>
                        <a:lnSpc>
                          <a:spcPts val="1800"/>
                        </a:lnSpc>
                      </a:pPr>
                      <a:r>
                        <a:rPr lang="en-US" sz="1600" b="0" i="0" u="none" strike="noStrike" kern="1200" baseline="0" dirty="0">
                          <a:solidFill>
                            <a:schemeClr val="dk1"/>
                          </a:solidFill>
                          <a:latin typeface="+mn-lt"/>
                          <a:ea typeface="+mn-ea"/>
                          <a:cs typeface="+mn-cs"/>
                        </a:rPr>
                        <a:t>Direct contact, vertical</a:t>
                      </a:r>
                    </a:p>
                  </a:txBody>
                  <a:tcPr/>
                </a:tc>
                <a:extLst>
                  <a:ext uri="{0D108BD9-81ED-4DB2-BD59-A6C34878D82A}">
                    <a16:rowId xmlns:a16="http://schemas.microsoft.com/office/drawing/2014/main" val="10002"/>
                  </a:ext>
                </a:extLst>
              </a:tr>
              <a:tr h="370840">
                <a:tc>
                  <a:txBody>
                    <a:bodyPr/>
                    <a:lstStyle/>
                    <a:p>
                      <a:pPr>
                        <a:lnSpc>
                          <a:spcPts val="1800"/>
                        </a:lnSpc>
                      </a:pPr>
                      <a:r>
                        <a:rPr lang="en-US" sz="1600" b="1" i="0" u="none" strike="noStrike" kern="1200" baseline="0" dirty="0">
                          <a:solidFill>
                            <a:schemeClr val="dk1"/>
                          </a:solidFill>
                          <a:latin typeface="+mn-lt"/>
                          <a:ea typeface="+mn-ea"/>
                          <a:cs typeface="+mn-cs"/>
                        </a:rPr>
                        <a:t>Virulence Factors</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0" u="none" strike="noStrike" kern="1200" baseline="0" dirty="0">
                          <a:solidFill>
                            <a:schemeClr val="dk1"/>
                          </a:solidFill>
                          <a:latin typeface="+mn-lt"/>
                          <a:ea typeface="+mn-ea"/>
                          <a:cs typeface="+mn-cs"/>
                        </a:rPr>
                        <a:t>Lipoproteins</a:t>
                      </a:r>
                    </a:p>
                  </a:txBody>
                  <a:tcPr/>
                </a:tc>
                <a:tc>
                  <a:txBody>
                    <a:bodyPr/>
                    <a:lstStyle/>
                    <a:p>
                      <a:pPr>
                        <a:lnSpc>
                          <a:spcPts val="1800"/>
                        </a:lnSpc>
                      </a:pPr>
                      <a:r>
                        <a:rPr lang="en-US" sz="1600" b="0" i="0" u="none" strike="noStrike" kern="1200" baseline="0" dirty="0">
                          <a:solidFill>
                            <a:schemeClr val="dk1"/>
                          </a:solidFill>
                          <a:latin typeface="+mn-lt"/>
                          <a:ea typeface="+mn-ea"/>
                          <a:cs typeface="+mn-cs"/>
                        </a:rPr>
                        <a:t>Hemolysin (exotoxin)</a:t>
                      </a:r>
                    </a:p>
                  </a:txBody>
                  <a:tcPr/>
                </a:tc>
                <a:tc>
                  <a:txBody>
                    <a:bodyPr/>
                    <a:lstStyle/>
                    <a:p>
                      <a:pPr>
                        <a:lnSpc>
                          <a:spcPts val="1800"/>
                        </a:lnSpc>
                      </a:pPr>
                      <a:r>
                        <a:rPr lang="en-US" sz="1600" b="0" i="0" u="none" strike="noStrike" kern="1200" baseline="0" dirty="0">
                          <a:solidFill>
                            <a:schemeClr val="dk1"/>
                          </a:solidFill>
                          <a:latin typeface="+mn-lt"/>
                          <a:ea typeface="+mn-ea"/>
                          <a:cs typeface="+mn-cs"/>
                        </a:rPr>
                        <a:t>Latency</a:t>
                      </a:r>
                    </a:p>
                  </a:txBody>
                  <a:tcPr/>
                </a:tc>
                <a:extLst>
                  <a:ext uri="{0D108BD9-81ED-4DB2-BD59-A6C34878D82A}">
                    <a16:rowId xmlns:a16="http://schemas.microsoft.com/office/drawing/2014/main" val="10003"/>
                  </a:ext>
                </a:extLst>
              </a:tr>
              <a:tr h="370840">
                <a:tc>
                  <a:txBody>
                    <a:bodyPr/>
                    <a:lstStyle/>
                    <a:p>
                      <a:pPr>
                        <a:lnSpc>
                          <a:spcPts val="1800"/>
                        </a:lnSpc>
                      </a:pPr>
                      <a:r>
                        <a:rPr lang="en-US" sz="1600" b="1" i="0" u="none" strike="noStrike" kern="1200" baseline="0" dirty="0">
                          <a:solidFill>
                            <a:schemeClr val="dk1"/>
                          </a:solidFill>
                          <a:latin typeface="+mn-lt"/>
                          <a:ea typeface="+mn-ea"/>
                          <a:cs typeface="+mn-cs"/>
                        </a:rPr>
                        <a:t>Culture/Diagnosis</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0" u="none" strike="noStrike" kern="1200" baseline="0" dirty="0">
                          <a:solidFill>
                            <a:schemeClr val="dk1"/>
                          </a:solidFill>
                          <a:latin typeface="+mn-lt"/>
                          <a:ea typeface="+mn-ea"/>
                          <a:cs typeface="+mn-cs"/>
                        </a:rPr>
                        <a:t>Direct tests (immunofluorescence, dark-field microscopy), blood tests for treponemal and nontreponemal antibodies, PCR</a:t>
                      </a:r>
                    </a:p>
                  </a:txBody>
                  <a:tcPr/>
                </a:tc>
                <a:tc>
                  <a:txBody>
                    <a:bodyPr/>
                    <a:lstStyle/>
                    <a:p>
                      <a:pPr>
                        <a:lnSpc>
                          <a:spcPts val="1800"/>
                        </a:lnSpc>
                      </a:pPr>
                      <a:r>
                        <a:rPr lang="en-US" sz="1600" b="0" i="0" u="none" strike="noStrike" kern="1200" baseline="0" dirty="0">
                          <a:solidFill>
                            <a:schemeClr val="dk1"/>
                          </a:solidFill>
                          <a:latin typeface="+mn-lt"/>
                          <a:ea typeface="+mn-ea"/>
                          <a:cs typeface="+mn-cs"/>
                        </a:rPr>
                        <a:t>Rule out other ulcer diseases</a:t>
                      </a:r>
                    </a:p>
                  </a:txBody>
                  <a:tcPr/>
                </a:tc>
                <a:tc>
                  <a:txBody>
                    <a:bodyPr/>
                    <a:lstStyle/>
                    <a:p>
                      <a:pPr>
                        <a:lnSpc>
                          <a:spcPts val="1800"/>
                        </a:lnSpc>
                      </a:pPr>
                      <a:r>
                        <a:rPr lang="en-US" sz="1600" b="0" i="0" u="none" strike="noStrike" kern="1200" baseline="0" dirty="0">
                          <a:solidFill>
                            <a:schemeClr val="dk1"/>
                          </a:solidFill>
                          <a:latin typeface="+mn-lt"/>
                          <a:ea typeface="+mn-ea"/>
                          <a:cs typeface="+mn-cs"/>
                        </a:rPr>
                        <a:t>Clinical presentation, PCR, Ab tests, growth of virus in cell culture 	</a:t>
                      </a:r>
                    </a:p>
                  </a:txBody>
                  <a:tcPr/>
                </a:tc>
                <a:extLst>
                  <a:ext uri="{0D108BD9-81ED-4DB2-BD59-A6C34878D82A}">
                    <a16:rowId xmlns:a16="http://schemas.microsoft.com/office/drawing/2014/main" val="10004"/>
                  </a:ext>
                </a:extLst>
              </a:tr>
              <a:tr h="370840">
                <a:tc>
                  <a:txBody>
                    <a:bodyPr/>
                    <a:lstStyle/>
                    <a:p>
                      <a:pPr>
                        <a:lnSpc>
                          <a:spcPts val="1800"/>
                        </a:lnSpc>
                      </a:pPr>
                      <a:r>
                        <a:rPr lang="en-US" sz="1600" b="1" i="0" u="none" strike="noStrike" kern="1200" baseline="0" dirty="0">
                          <a:solidFill>
                            <a:schemeClr val="dk1"/>
                          </a:solidFill>
                          <a:latin typeface="+mn-lt"/>
                          <a:ea typeface="+mn-ea"/>
                          <a:cs typeface="+mn-cs"/>
                        </a:rPr>
                        <a:t>Prevention</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0" u="none" strike="noStrike" kern="1200" baseline="0" dirty="0">
                          <a:solidFill>
                            <a:schemeClr val="dk1"/>
                          </a:solidFill>
                          <a:latin typeface="+mn-lt"/>
                          <a:ea typeface="+mn-ea"/>
                          <a:cs typeface="+mn-cs"/>
                        </a:rPr>
                        <a:t>Antibiotic treatment of all possible contacts, avoiding contact</a:t>
                      </a:r>
                    </a:p>
                  </a:txBody>
                  <a:tcPr/>
                </a:tc>
                <a:tc>
                  <a:txBody>
                    <a:bodyPr/>
                    <a:lstStyle/>
                    <a:p>
                      <a:pPr>
                        <a:lnSpc>
                          <a:spcPts val="1800"/>
                        </a:lnSpc>
                      </a:pPr>
                      <a:r>
                        <a:rPr lang="en-US" sz="1600" b="0" i="0" u="none" strike="noStrike" kern="1200" baseline="0" dirty="0">
                          <a:solidFill>
                            <a:schemeClr val="dk1"/>
                          </a:solidFill>
                          <a:latin typeface="+mn-lt"/>
                          <a:ea typeface="+mn-ea"/>
                          <a:cs typeface="+mn-cs"/>
                        </a:rPr>
                        <a:t>Avoiding contact</a:t>
                      </a:r>
                    </a:p>
                  </a:txBody>
                  <a:tcPr/>
                </a:tc>
                <a:tc>
                  <a:txBody>
                    <a:bodyPr/>
                    <a:lstStyle/>
                    <a:p>
                      <a:pPr>
                        <a:lnSpc>
                          <a:spcPts val="1800"/>
                        </a:lnSpc>
                      </a:pPr>
                      <a:r>
                        <a:rPr lang="en-US" sz="1600" b="0" i="0" u="none" strike="noStrike" kern="1200" baseline="0" dirty="0">
                          <a:solidFill>
                            <a:schemeClr val="dk1"/>
                          </a:solidFill>
                          <a:latin typeface="+mn-lt"/>
                          <a:ea typeface="+mn-ea"/>
                          <a:cs typeface="+mn-cs"/>
                        </a:rPr>
                        <a:t>Avoiding contact, antivirals can reduce recurrences</a:t>
                      </a:r>
                    </a:p>
                  </a:txBody>
                  <a:tcPr/>
                </a:tc>
                <a:extLst>
                  <a:ext uri="{0D108BD9-81ED-4DB2-BD59-A6C34878D82A}">
                    <a16:rowId xmlns:a16="http://schemas.microsoft.com/office/drawing/2014/main" val="10005"/>
                  </a:ext>
                </a:extLst>
              </a:tr>
              <a:tr h="370840">
                <a:tc>
                  <a:txBody>
                    <a:bodyPr/>
                    <a:lstStyle/>
                    <a:p>
                      <a:pPr>
                        <a:lnSpc>
                          <a:spcPts val="1800"/>
                        </a:lnSpc>
                      </a:pPr>
                      <a:r>
                        <a:rPr lang="en-US" sz="1600" b="1" i="0" u="none" strike="noStrike" kern="1200" baseline="0" dirty="0">
                          <a:solidFill>
                            <a:schemeClr val="dk1"/>
                          </a:solidFill>
                          <a:latin typeface="+mn-lt"/>
                          <a:ea typeface="+mn-ea"/>
                          <a:cs typeface="+mn-cs"/>
                        </a:rPr>
                        <a:t>Treatment</a:t>
                      </a:r>
                      <a:endParaRPr lang="en-US" sz="1600" b="0" i="0" u="none" strike="noStrike" kern="1200" baseline="0" dirty="0">
                        <a:solidFill>
                          <a:schemeClr val="dk1"/>
                        </a:solidFill>
                        <a:latin typeface="+mn-lt"/>
                        <a:ea typeface="+mn-ea"/>
                        <a:cs typeface="+mn-cs"/>
                      </a:endParaRPr>
                    </a:p>
                  </a:txBody>
                  <a:tcPr/>
                </a:tc>
                <a:tc>
                  <a:txBody>
                    <a:bodyPr/>
                    <a:lstStyle/>
                    <a:p>
                      <a:pPr>
                        <a:lnSpc>
                          <a:spcPts val="1800"/>
                        </a:lnSpc>
                      </a:pPr>
                      <a:r>
                        <a:rPr lang="en-US" sz="1600" b="0" i="0" u="none" strike="noStrike" kern="1200" baseline="0" dirty="0">
                          <a:solidFill>
                            <a:schemeClr val="dk1"/>
                          </a:solidFill>
                          <a:latin typeface="+mn-lt"/>
                          <a:ea typeface="+mn-ea"/>
                          <a:cs typeface="+mn-cs"/>
                        </a:rPr>
                        <a:t>Penicillin G</a:t>
                      </a:r>
                    </a:p>
                  </a:txBody>
                  <a:tcPr/>
                </a:tc>
                <a:tc>
                  <a:txBody>
                    <a:bodyPr/>
                    <a:lstStyle/>
                    <a:p>
                      <a:pPr>
                        <a:lnSpc>
                          <a:spcPts val="1800"/>
                        </a:lnSpc>
                      </a:pPr>
                      <a:r>
                        <a:rPr lang="en-US" sz="1600" b="0" i="0" u="none" strike="noStrike" kern="1200" baseline="0" dirty="0">
                          <a:solidFill>
                            <a:schemeClr val="dk1"/>
                          </a:solidFill>
                          <a:latin typeface="+mn-lt"/>
                          <a:ea typeface="+mn-ea"/>
                          <a:cs typeface="+mn-cs"/>
                        </a:rPr>
                        <a:t>Ceftriaxone or azithromycin</a:t>
                      </a:r>
                    </a:p>
                  </a:txBody>
                  <a:tcPr/>
                </a:tc>
                <a:tc>
                  <a:txBody>
                    <a:bodyPr/>
                    <a:lstStyle/>
                    <a:p>
                      <a:pPr>
                        <a:lnSpc>
                          <a:spcPts val="1800"/>
                        </a:lnSpc>
                      </a:pPr>
                      <a:r>
                        <a:rPr lang="en-US" sz="1600" b="0" i="0" u="none" strike="noStrike" kern="1200" baseline="0" dirty="0">
                          <a:solidFill>
                            <a:schemeClr val="dk1"/>
                          </a:solidFill>
                          <a:latin typeface="+mn-lt"/>
                          <a:ea typeface="+mn-ea"/>
                          <a:cs typeface="+mn-cs"/>
                        </a:rPr>
                        <a:t>Acyclovir and derivatives </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542485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altLang="en-US" dirty="0"/>
              <a:t>Genital Ulcer Diseases </a:t>
            </a:r>
            <a:r>
              <a:rPr lang="en-US" altLang="en-US" sz="1200" dirty="0"/>
              <a:t>2</a:t>
            </a:r>
          </a:p>
        </p:txBody>
      </p:sp>
      <p:graphicFrame>
        <p:nvGraphicFramePr>
          <p:cNvPr id="19" name="Table 19">
            <a:extLst>
              <a:ext uri="{FF2B5EF4-FFF2-40B4-BE49-F238E27FC236}">
                <a16:creationId xmlns:a16="http://schemas.microsoft.com/office/drawing/2014/main" id="{C88F3FCB-6314-4980-9A5F-46DD014FF098}"/>
              </a:ext>
            </a:extLst>
          </p:cNvPr>
          <p:cNvGraphicFramePr>
            <a:graphicFrameLocks noGrp="1"/>
          </p:cNvGraphicFramePr>
          <p:nvPr>
            <p:ph sz="quarter" idx="11"/>
            <p:extLst>
              <p:ext uri="{D42A27DB-BD31-4B8C-83A1-F6EECF244321}">
                <p14:modId xmlns:p14="http://schemas.microsoft.com/office/powerpoint/2010/main" val="747542595"/>
              </p:ext>
            </p:extLst>
          </p:nvPr>
        </p:nvGraphicFramePr>
        <p:xfrm>
          <a:off x="272616" y="1052736"/>
          <a:ext cx="8458200" cy="3109660"/>
        </p:xfrm>
        <a:graphic>
          <a:graphicData uri="http://schemas.openxmlformats.org/drawingml/2006/table">
            <a:tbl>
              <a:tblPr firstRow="1" bandRow="1">
                <a:tableStyleId>{073A0DAA-6AF3-43AB-8588-CEC1D06C72B9}</a:tableStyleId>
              </a:tblPr>
              <a:tblGrid>
                <a:gridCol w="2114550">
                  <a:extLst>
                    <a:ext uri="{9D8B030D-6E8A-4147-A177-3AD203B41FA5}">
                      <a16:colId xmlns:a16="http://schemas.microsoft.com/office/drawing/2014/main" val="3031372183"/>
                    </a:ext>
                  </a:extLst>
                </a:gridCol>
                <a:gridCol w="2114550">
                  <a:extLst>
                    <a:ext uri="{9D8B030D-6E8A-4147-A177-3AD203B41FA5}">
                      <a16:colId xmlns:a16="http://schemas.microsoft.com/office/drawing/2014/main" val="1637127499"/>
                    </a:ext>
                  </a:extLst>
                </a:gridCol>
                <a:gridCol w="2114550">
                  <a:extLst>
                    <a:ext uri="{9D8B030D-6E8A-4147-A177-3AD203B41FA5}">
                      <a16:colId xmlns:a16="http://schemas.microsoft.com/office/drawing/2014/main" val="2358607381"/>
                    </a:ext>
                  </a:extLst>
                </a:gridCol>
                <a:gridCol w="2114550">
                  <a:extLst>
                    <a:ext uri="{9D8B030D-6E8A-4147-A177-3AD203B41FA5}">
                      <a16:colId xmlns:a16="http://schemas.microsoft.com/office/drawing/2014/main" val="1633875462"/>
                    </a:ext>
                  </a:extLst>
                </a:gridCol>
              </a:tblGrid>
              <a:tr h="370840">
                <a:tc>
                  <a:txBody>
                    <a:bodyPr/>
                    <a:lstStyle/>
                    <a:p>
                      <a:pPr>
                        <a:lnSpc>
                          <a:spcPts val="1800"/>
                        </a:lnSpc>
                      </a:pPr>
                      <a:endParaRPr lang="en-US" sz="1400" dirty="0"/>
                    </a:p>
                  </a:txBody>
                  <a:tcPr/>
                </a:tc>
                <a:tc>
                  <a:txBody>
                    <a:bodyPr/>
                    <a:lstStyle/>
                    <a:p>
                      <a:pPr>
                        <a:lnSpc>
                          <a:spcPts val="1800"/>
                        </a:lnSpc>
                      </a:pPr>
                      <a:r>
                        <a:rPr lang="en-US" sz="1400" u="none" strike="noStrike" kern="1200" baseline="0" dirty="0"/>
                        <a:t>Syphilis</a:t>
                      </a:r>
                      <a:endParaRPr lang="en-US" sz="1400" b="0" i="0" u="none" strike="noStrike" kern="1200" baseline="0" dirty="0">
                        <a:solidFill>
                          <a:schemeClr val="lt1"/>
                        </a:solidFill>
                        <a:latin typeface="+mn-lt"/>
                        <a:ea typeface="+mn-ea"/>
                        <a:cs typeface="+mn-cs"/>
                      </a:endParaRPr>
                    </a:p>
                  </a:txBody>
                  <a:tcPr/>
                </a:tc>
                <a:tc>
                  <a:txBody>
                    <a:bodyPr/>
                    <a:lstStyle/>
                    <a:p>
                      <a:pPr>
                        <a:lnSpc>
                          <a:spcPts val="1800"/>
                        </a:lnSpc>
                      </a:pPr>
                      <a:r>
                        <a:rPr lang="en-US" sz="1400" u="none" strike="noStrike" kern="1200" baseline="0" dirty="0"/>
                        <a:t>Chancroid</a:t>
                      </a:r>
                      <a:endParaRPr lang="en-US" sz="1400" b="0" i="0" u="none" strike="noStrike" kern="1200" baseline="0" dirty="0">
                        <a:solidFill>
                          <a:schemeClr val="lt1"/>
                        </a:solidFill>
                        <a:latin typeface="+mn-lt"/>
                        <a:ea typeface="+mn-ea"/>
                        <a:cs typeface="+mn-cs"/>
                      </a:endParaRPr>
                    </a:p>
                  </a:txBody>
                  <a:tcPr/>
                </a:tc>
                <a:tc>
                  <a:txBody>
                    <a:bodyPr/>
                    <a:lstStyle/>
                    <a:p>
                      <a:pPr>
                        <a:lnSpc>
                          <a:spcPts val="1800"/>
                        </a:lnSpc>
                      </a:pPr>
                      <a:r>
                        <a:rPr lang="en-US" sz="1400" u="none" strike="noStrike" kern="1200" baseline="0" dirty="0"/>
                        <a:t>Herpes</a:t>
                      </a:r>
                      <a:endParaRPr lang="en-US" sz="14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3123858412"/>
                  </a:ext>
                </a:extLst>
              </a:tr>
              <a:tr h="370840">
                <a:tc>
                  <a:txBody>
                    <a:bodyPr/>
                    <a:lstStyle/>
                    <a:p>
                      <a:pPr>
                        <a:lnSpc>
                          <a:spcPts val="1800"/>
                        </a:lnSpc>
                      </a:pPr>
                      <a:r>
                        <a:rPr lang="en-US" sz="1400" u="none" strike="noStrike" kern="1200" baseline="0" dirty="0"/>
                        <a:t>Distinctive Features</a:t>
                      </a:r>
                      <a:endParaRPr lang="en-US" sz="1400" b="0" i="0" u="none" strike="noStrike" kern="1200" baseline="0" dirty="0">
                        <a:solidFill>
                          <a:schemeClr val="dk1"/>
                        </a:solidFill>
                        <a:latin typeface="+mn-lt"/>
                        <a:ea typeface="+mn-ea"/>
                        <a:cs typeface="+mn-cs"/>
                      </a:endParaRPr>
                    </a:p>
                  </a:txBody>
                  <a:tcPr/>
                </a:tc>
                <a:tc>
                  <a:txBody>
                    <a:bodyPr/>
                    <a:lstStyle/>
                    <a:p>
                      <a:pPr>
                        <a:lnSpc>
                          <a:spcPts val="1800"/>
                        </a:lnSpc>
                      </a:pPr>
                      <a:r>
                        <a:rPr lang="en-US" sz="1400" u="none" strike="noStrike" kern="1200" baseline="0" dirty="0"/>
                        <a:t>Three stages of disease plus latent period, possibly fatal</a:t>
                      </a:r>
                      <a:endParaRPr lang="en-US" sz="1400" b="0" i="0" u="none" strike="noStrike" kern="1200" baseline="0" dirty="0">
                        <a:solidFill>
                          <a:schemeClr val="dk1"/>
                        </a:solidFill>
                        <a:latin typeface="+mn-lt"/>
                        <a:ea typeface="+mn-ea"/>
                        <a:cs typeface="+mn-cs"/>
                      </a:endParaRPr>
                    </a:p>
                  </a:txBody>
                  <a:tcPr/>
                </a:tc>
                <a:tc>
                  <a:txBody>
                    <a:bodyPr/>
                    <a:lstStyle/>
                    <a:p>
                      <a:pPr>
                        <a:lnSpc>
                          <a:spcPts val="1800"/>
                        </a:lnSpc>
                      </a:pPr>
                      <a:r>
                        <a:rPr lang="en-US" sz="1400" u="none" strike="noStrike" kern="1200" baseline="0" dirty="0"/>
                        <a:t>No systemic effects</a:t>
                      </a:r>
                      <a:endParaRPr lang="en-US" sz="1400" b="0" i="0" u="none" strike="noStrike" kern="1200" baseline="0" dirty="0">
                        <a:solidFill>
                          <a:schemeClr val="dk1"/>
                        </a:solidFill>
                        <a:latin typeface="+mn-lt"/>
                        <a:ea typeface="+mn-ea"/>
                        <a:cs typeface="+mn-cs"/>
                      </a:endParaRPr>
                    </a:p>
                  </a:txBody>
                  <a:tcPr/>
                </a:tc>
                <a:tc>
                  <a:txBody>
                    <a:bodyPr/>
                    <a:lstStyle/>
                    <a:p>
                      <a:pPr>
                        <a:lnSpc>
                          <a:spcPts val="1800"/>
                        </a:lnSpc>
                      </a:pPr>
                      <a:r>
                        <a:rPr lang="en-US" sz="1400" u="none" strike="noStrike" kern="1200" baseline="0" dirty="0"/>
                        <a:t>Ranges from asymptomatic to frequent recurrences</a:t>
                      </a:r>
                      <a:endParaRPr lang="en-US" sz="14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1659802380"/>
                  </a:ext>
                </a:extLst>
              </a:tr>
              <a:tr h="370840">
                <a:tc>
                  <a:txBody>
                    <a:bodyPr/>
                    <a:lstStyle/>
                    <a:p>
                      <a:pPr>
                        <a:lnSpc>
                          <a:spcPts val="1800"/>
                        </a:lnSpc>
                      </a:pPr>
                      <a:r>
                        <a:rPr lang="en-US" sz="1400" u="none" strike="noStrike" kern="1200" baseline="0" dirty="0"/>
                        <a:t>Effects on Fetus</a:t>
                      </a:r>
                      <a:endParaRPr lang="en-US" sz="1400" b="0" i="0" u="none" strike="noStrike" kern="1200" baseline="0" dirty="0">
                        <a:solidFill>
                          <a:schemeClr val="dk1"/>
                        </a:solidFill>
                        <a:latin typeface="+mn-lt"/>
                        <a:ea typeface="+mn-ea"/>
                        <a:cs typeface="+mn-cs"/>
                      </a:endParaRPr>
                    </a:p>
                  </a:txBody>
                  <a:tcPr/>
                </a:tc>
                <a:tc>
                  <a:txBody>
                    <a:bodyPr/>
                    <a:lstStyle/>
                    <a:p>
                      <a:pPr>
                        <a:lnSpc>
                          <a:spcPts val="1800"/>
                        </a:lnSpc>
                      </a:pPr>
                      <a:r>
                        <a:rPr lang="en-US" sz="1400" u="none" strike="noStrike" kern="1200" baseline="0" dirty="0"/>
                        <a:t>Congenital syphilis</a:t>
                      </a:r>
                      <a:endParaRPr lang="en-US" sz="1400" b="0" i="0" u="none" strike="noStrike" kern="1200" baseline="0" dirty="0">
                        <a:solidFill>
                          <a:schemeClr val="dk1"/>
                        </a:solidFill>
                        <a:latin typeface="+mn-lt"/>
                        <a:ea typeface="+mn-ea"/>
                        <a:cs typeface="+mn-cs"/>
                      </a:endParaRPr>
                    </a:p>
                  </a:txBody>
                  <a:tcPr/>
                </a:tc>
                <a:tc>
                  <a:txBody>
                    <a:bodyPr/>
                    <a:lstStyle/>
                    <a:p>
                      <a:pPr>
                        <a:lnSpc>
                          <a:spcPts val="1800"/>
                        </a:lnSpc>
                      </a:pPr>
                      <a:r>
                        <a:rPr lang="en-US" sz="1400" u="none" strike="noStrike" kern="1200" baseline="0" dirty="0"/>
                        <a:t>None</a:t>
                      </a:r>
                      <a:endParaRPr lang="en-US" sz="1400" b="0" i="0" u="none" strike="noStrike" kern="1200" baseline="0" dirty="0">
                        <a:solidFill>
                          <a:schemeClr val="dk1"/>
                        </a:solidFill>
                        <a:latin typeface="+mn-lt"/>
                        <a:ea typeface="+mn-ea"/>
                        <a:cs typeface="+mn-cs"/>
                      </a:endParaRPr>
                    </a:p>
                  </a:txBody>
                  <a:tcPr/>
                </a:tc>
                <a:tc>
                  <a:txBody>
                    <a:bodyPr/>
                    <a:lstStyle/>
                    <a:p>
                      <a:pPr>
                        <a:lnSpc>
                          <a:spcPts val="1800"/>
                        </a:lnSpc>
                      </a:pPr>
                      <a:r>
                        <a:rPr lang="en-US" sz="1400" u="none" strike="noStrike" kern="1200" baseline="0" dirty="0"/>
                        <a:t>Blindness, disseminated herpes infection</a:t>
                      </a:r>
                      <a:endParaRPr lang="en-US" sz="14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2905138911"/>
                  </a:ext>
                </a:extLst>
              </a:tr>
              <a:tr h="370840">
                <a:tc>
                  <a:txBody>
                    <a:bodyPr/>
                    <a:lstStyle/>
                    <a:p>
                      <a:pPr>
                        <a:lnSpc>
                          <a:spcPts val="1800"/>
                        </a:lnSpc>
                      </a:pPr>
                      <a:r>
                        <a:rPr lang="en-US" sz="1400" u="none" strike="noStrike" kern="1200" baseline="0" dirty="0"/>
                        <a:t>Epidemiological Features</a:t>
                      </a:r>
                      <a:endParaRPr lang="en-US" sz="1400" b="0" i="0" u="none" strike="noStrike" kern="1200" baseline="0" dirty="0">
                        <a:solidFill>
                          <a:schemeClr val="dk1"/>
                        </a:solidFill>
                        <a:latin typeface="+mn-lt"/>
                        <a:ea typeface="+mn-ea"/>
                        <a:cs typeface="+mn-cs"/>
                      </a:endParaRPr>
                    </a:p>
                  </a:txBody>
                  <a:tcPr/>
                </a:tc>
                <a:tc>
                  <a:txBody>
                    <a:bodyPr/>
                    <a:lstStyle/>
                    <a:p>
                      <a:pPr>
                        <a:lnSpc>
                          <a:spcPts val="1800"/>
                        </a:lnSpc>
                      </a:pPr>
                      <a:r>
                        <a:rPr lang="en-US" sz="1400" u="none" strike="noStrike" kern="1200" baseline="0" dirty="0"/>
                        <a:t>United States: estimated 30,000 new cases per year; internationally: estimated 12 million new infections per year</a:t>
                      </a:r>
                      <a:endParaRPr lang="en-US" sz="1400" b="0" i="0" u="none" strike="noStrike" kern="1200" baseline="0" dirty="0">
                        <a:solidFill>
                          <a:schemeClr val="dk1"/>
                        </a:solidFill>
                        <a:latin typeface="+mn-lt"/>
                        <a:ea typeface="+mn-ea"/>
                        <a:cs typeface="+mn-cs"/>
                      </a:endParaRPr>
                    </a:p>
                  </a:txBody>
                  <a:tcPr/>
                </a:tc>
                <a:tc>
                  <a:txBody>
                    <a:bodyPr/>
                    <a:lstStyle/>
                    <a:p>
                      <a:pPr>
                        <a:lnSpc>
                          <a:spcPts val="1800"/>
                        </a:lnSpc>
                      </a:pPr>
                      <a:r>
                        <a:rPr lang="en-US" sz="1400" u="none" strike="noStrike" kern="1200" baseline="0" dirty="0"/>
                        <a:t>United States: no more than a handful per year; internationally: estimated 7 million cases annually</a:t>
                      </a:r>
                      <a:endParaRPr lang="en-US" sz="1400" b="0" i="0" u="none" strike="noStrike" kern="1200" baseline="0" dirty="0">
                        <a:solidFill>
                          <a:schemeClr val="dk1"/>
                        </a:solidFill>
                        <a:latin typeface="+mn-lt"/>
                        <a:ea typeface="+mn-ea"/>
                        <a:cs typeface="+mn-cs"/>
                      </a:endParaRPr>
                    </a:p>
                  </a:txBody>
                  <a:tcPr/>
                </a:tc>
                <a:tc>
                  <a:txBody>
                    <a:bodyPr/>
                    <a:lstStyle/>
                    <a:p>
                      <a:pPr>
                        <a:lnSpc>
                          <a:spcPts val="1800"/>
                        </a:lnSpc>
                      </a:pPr>
                      <a:r>
                        <a:rPr lang="en-US" sz="1400" u="none" strike="noStrike" kern="1200" baseline="0" dirty="0"/>
                        <a:t>United States: 25% prevalence in adults; internationally: estimated 536 million infected in 15 to 49 age group</a:t>
                      </a:r>
                      <a:endParaRPr lang="en-US" sz="14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1325227696"/>
                  </a:ext>
                </a:extLst>
              </a:tr>
            </a:tbl>
          </a:graphicData>
        </a:graphic>
      </p:graphicFrame>
      <p:pic>
        <p:nvPicPr>
          <p:cNvPr id="26" name="Content Placeholder 25" descr="Photos of penile lesions from Syphilis.">
            <a:extLst>
              <a:ext uri="{FF2B5EF4-FFF2-40B4-BE49-F238E27FC236}">
                <a16:creationId xmlns:a16="http://schemas.microsoft.com/office/drawing/2014/main" id="{4E5BAA2A-57C3-404B-8C7A-E7733B6262CC}"/>
              </a:ext>
            </a:extLst>
          </p:cNvPr>
          <p:cNvPicPr>
            <a:picLocks noGrp="1" noChangeAspect="1"/>
          </p:cNvPicPr>
          <p:nvPr>
            <p:ph sz="quarter" idx="16"/>
          </p:nvPr>
        </p:nvPicPr>
        <p:blipFill rotWithShape="1">
          <a:blip r:embed="rId3">
            <a:extLst>
              <a:ext uri="{28A0092B-C50C-407E-A947-70E740481C1C}">
                <a14:useLocalDpi xmlns:a14="http://schemas.microsoft.com/office/drawing/2010/main" val="0"/>
              </a:ext>
            </a:extLst>
          </a:blip>
          <a:srcRect l="26074" t="15878" r="27865" b="13201"/>
          <a:stretch/>
        </p:blipFill>
        <p:spPr>
          <a:xfrm>
            <a:off x="267294" y="4207624"/>
            <a:ext cx="2570641" cy="1800000"/>
          </a:xfrm>
        </p:spPr>
      </p:pic>
      <p:pic>
        <p:nvPicPr>
          <p:cNvPr id="28" name="Content Placeholder 27" descr="Photos of penile lesions from Chancroid.">
            <a:extLst>
              <a:ext uri="{FF2B5EF4-FFF2-40B4-BE49-F238E27FC236}">
                <a16:creationId xmlns:a16="http://schemas.microsoft.com/office/drawing/2014/main" id="{F2193B2C-75D5-4FAF-BFBD-B0075EA83B47}"/>
              </a:ext>
            </a:extLst>
          </p:cNvPr>
          <p:cNvPicPr>
            <a:picLocks noGrp="1" noChangeAspect="1"/>
          </p:cNvPicPr>
          <p:nvPr>
            <p:ph sz="quarter" idx="17"/>
          </p:nvPr>
        </p:nvPicPr>
        <p:blipFill rotWithShape="1">
          <a:blip r:embed="rId4">
            <a:extLst>
              <a:ext uri="{28A0092B-C50C-407E-A947-70E740481C1C}">
                <a14:useLocalDpi xmlns:a14="http://schemas.microsoft.com/office/drawing/2010/main" val="0"/>
              </a:ext>
            </a:extLst>
          </a:blip>
          <a:srcRect l="24634" t="18193" r="24741" b="5895"/>
          <a:stretch/>
        </p:blipFill>
        <p:spPr>
          <a:xfrm>
            <a:off x="3054336" y="4293296"/>
            <a:ext cx="2688860" cy="1800000"/>
          </a:xfrm>
        </p:spPr>
      </p:pic>
      <p:pic>
        <p:nvPicPr>
          <p:cNvPr id="30" name="Content Placeholder 29" descr="Photos of penile lesions from Herpes.">
            <a:extLst>
              <a:ext uri="{FF2B5EF4-FFF2-40B4-BE49-F238E27FC236}">
                <a16:creationId xmlns:a16="http://schemas.microsoft.com/office/drawing/2014/main" id="{57B3AD07-EEA3-47A0-957E-5646D806E875}"/>
              </a:ext>
            </a:extLst>
          </p:cNvPr>
          <p:cNvPicPr>
            <a:picLocks noGrp="1" noChangeAspect="1"/>
          </p:cNvPicPr>
          <p:nvPr>
            <p:ph sz="quarter" idx="18"/>
          </p:nvPr>
        </p:nvPicPr>
        <p:blipFill rotWithShape="1">
          <a:blip r:embed="rId5">
            <a:extLst>
              <a:ext uri="{28A0092B-C50C-407E-A947-70E740481C1C}">
                <a14:useLocalDpi xmlns:a14="http://schemas.microsoft.com/office/drawing/2010/main" val="0"/>
              </a:ext>
            </a:extLst>
          </a:blip>
          <a:srcRect l="26359" t="18921" r="27189" b="4759"/>
          <a:stretch/>
        </p:blipFill>
        <p:spPr>
          <a:xfrm>
            <a:off x="5957966" y="4293296"/>
            <a:ext cx="2787878" cy="1935801"/>
          </a:xfrm>
        </p:spPr>
      </p:pic>
      <p:sp>
        <p:nvSpPr>
          <p:cNvPr id="25" name="Text Placeholder 17">
            <a:extLst>
              <a:ext uri="{FF2B5EF4-FFF2-40B4-BE49-F238E27FC236}">
                <a16:creationId xmlns:a16="http://schemas.microsoft.com/office/drawing/2014/main" id="{B5E029F1-A9DA-4C89-8D1D-25C0E47729B4}"/>
              </a:ext>
            </a:extLst>
          </p:cNvPr>
          <p:cNvSpPr txBox="1">
            <a:spLocks/>
          </p:cNvSpPr>
          <p:nvPr/>
        </p:nvSpPr>
        <p:spPr>
          <a:xfrm>
            <a:off x="827584" y="6663702"/>
            <a:ext cx="8697193" cy="388595"/>
          </a:xfrm>
          <a:prstGeom prst="rect">
            <a:avLst/>
          </a:prstGeom>
        </p:spPr>
        <p:txBody>
          <a:bodyPr vert="horz" lIns="91440" tIns="45720" rIns="91440" bIns="45720" rtlCol="0" anchor="t"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i="1" dirty="0"/>
              <a:t>Clinical Photography, Central Manchester University Hospitals NHS Foundation Trust, UK/Science Source , </a:t>
            </a:r>
            <a:r>
              <a:rPr lang="en-IN" i="1" dirty="0" err="1"/>
              <a:t>Dr.</a:t>
            </a:r>
            <a:r>
              <a:rPr lang="en-IN" i="1" dirty="0"/>
              <a:t> M. A. </a:t>
            </a:r>
            <a:r>
              <a:rPr lang="en-IN" i="1" dirty="0" err="1"/>
              <a:t>Ansary</a:t>
            </a:r>
            <a:r>
              <a:rPr lang="en-IN" i="1" dirty="0"/>
              <a:t>/Science Source , </a:t>
            </a:r>
            <a:r>
              <a:rPr lang="fr-FR" i="1" dirty="0"/>
              <a:t>Dr. P. </a:t>
            </a:r>
            <a:r>
              <a:rPr lang="fr-FR" i="1" dirty="0" err="1"/>
              <a:t>Marazzi</a:t>
            </a:r>
            <a:r>
              <a:rPr lang="fr-FR" i="1" dirty="0"/>
              <a:t>/Science Source</a:t>
            </a:r>
            <a:r>
              <a:rPr lang="en-IN" i="1" dirty="0"/>
              <a:t>  </a:t>
            </a:r>
          </a:p>
        </p:txBody>
      </p:sp>
    </p:spTree>
    <p:extLst>
      <p:ext uri="{BB962C8B-B14F-4D97-AF65-F5344CB8AC3E}">
        <p14:creationId xmlns:p14="http://schemas.microsoft.com/office/powerpoint/2010/main" val="14860851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altLang="en-US" dirty="0"/>
              <a:t>Human Papillomaviruses</a:t>
            </a:r>
          </a:p>
        </p:txBody>
      </p:sp>
      <p:sp>
        <p:nvSpPr>
          <p:cNvPr id="3" name="Content Placeholder 2"/>
          <p:cNvSpPr>
            <a:spLocks noGrp="1"/>
          </p:cNvSpPr>
          <p:nvPr>
            <p:ph sz="quarter" idx="11"/>
          </p:nvPr>
        </p:nvSpPr>
        <p:spPr/>
        <p:txBody>
          <a:bodyPr rtlCol="0">
            <a:normAutofit/>
          </a:bodyPr>
          <a:lstStyle/>
          <a:p>
            <a:pPr marL="0" indent="0">
              <a:spcBef>
                <a:spcPts val="600"/>
              </a:spcBef>
              <a:spcAft>
                <a:spcPts val="600"/>
              </a:spcAft>
              <a:buNone/>
              <a:defRPr/>
            </a:pPr>
            <a:r>
              <a:rPr lang="en-US" dirty="0">
                <a:ea typeface="+mn-ea"/>
                <a:cs typeface="+mn-cs"/>
              </a:rPr>
              <a:t>Causative agents of genital warts</a:t>
            </a:r>
          </a:p>
          <a:p>
            <a:pPr marL="0" indent="0">
              <a:spcBef>
                <a:spcPts val="600"/>
              </a:spcBef>
              <a:spcAft>
                <a:spcPts val="600"/>
              </a:spcAft>
              <a:buNone/>
              <a:defRPr/>
            </a:pPr>
            <a:r>
              <a:rPr lang="en-US" dirty="0">
                <a:ea typeface="+mn-ea"/>
                <a:cs typeface="+mn-cs"/>
              </a:rPr>
              <a:t>Signs and symptoms:</a:t>
            </a:r>
          </a:p>
          <a:p>
            <a:pPr marL="342900" indent="-342900">
              <a:spcBef>
                <a:spcPts val="600"/>
              </a:spcBef>
              <a:spcAft>
                <a:spcPts val="600"/>
              </a:spcAft>
              <a:buFont typeface="Arial" panose="020B0604020202020204" pitchFamily="34" charset="0"/>
              <a:buChar char="•"/>
              <a:defRPr/>
            </a:pPr>
            <a:r>
              <a:rPr lang="en-US" dirty="0">
                <a:ea typeface="+mn-ea"/>
              </a:rPr>
              <a:t>Females: growths on the vulva and in and around the vagina as well as silent infections of the cervix</a:t>
            </a:r>
          </a:p>
          <a:p>
            <a:pPr marL="342900" indent="-342900">
              <a:spcBef>
                <a:spcPts val="600"/>
              </a:spcBef>
              <a:spcAft>
                <a:spcPts val="600"/>
              </a:spcAft>
              <a:buFont typeface="Arial" panose="020B0604020202020204" pitchFamily="34" charset="0"/>
              <a:buChar char="•"/>
              <a:defRPr/>
            </a:pPr>
            <a:r>
              <a:rPr lang="en-US" dirty="0">
                <a:ea typeface="+mn-ea"/>
              </a:rPr>
              <a:t>Males: warts on the penis and scrotum</a:t>
            </a:r>
          </a:p>
          <a:p>
            <a:pPr marL="342900" indent="-342900">
              <a:spcBef>
                <a:spcPts val="600"/>
              </a:spcBef>
              <a:spcAft>
                <a:spcPts val="600"/>
              </a:spcAft>
              <a:buFont typeface="Arial" panose="020B0604020202020204" pitchFamily="34" charset="0"/>
              <a:buChar char="•"/>
              <a:defRPr/>
            </a:pPr>
            <a:r>
              <a:rPr lang="en-US" dirty="0">
                <a:ea typeface="+mn-ea"/>
              </a:rPr>
              <a:t>Both sexes: warts in or on the anus, and the skin around the groin between the thigh and pelvis</a:t>
            </a:r>
          </a:p>
          <a:p>
            <a:pPr marL="342900" indent="-342900">
              <a:spcBef>
                <a:spcPts val="600"/>
              </a:spcBef>
              <a:spcAft>
                <a:spcPts val="600"/>
              </a:spcAft>
              <a:buFont typeface="Arial" panose="020B0604020202020204" pitchFamily="34" charset="0"/>
              <a:buChar char="•"/>
              <a:defRPr/>
            </a:pPr>
            <a:r>
              <a:rPr lang="en-US" b="1" dirty="0">
                <a:ea typeface="+mn-ea"/>
              </a:rPr>
              <a:t>Condyloma acuminata:</a:t>
            </a:r>
            <a:r>
              <a:rPr lang="en-US" dirty="0">
                <a:ea typeface="+mn-ea"/>
              </a:rPr>
              <a:t> branching, cauliflower-like masses </a:t>
            </a:r>
          </a:p>
        </p:txBody>
      </p:sp>
    </p:spTree>
    <p:extLst>
      <p:ext uri="{BB962C8B-B14F-4D97-AF65-F5344CB8AC3E}">
        <p14:creationId xmlns:p14="http://schemas.microsoft.com/office/powerpoint/2010/main" val="2017529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The Male Reproductive System</a:t>
            </a:r>
          </a:p>
        </p:txBody>
      </p:sp>
      <p:pic>
        <p:nvPicPr>
          <p:cNvPr id="5" name="Picture 2" descr="Illustration of the male reproductive system."/>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7318"/>
          <a:stretch/>
        </p:blipFill>
        <p:spPr>
          <a:xfrm>
            <a:off x="1197898" y="965201"/>
            <a:ext cx="6748204" cy="4864490"/>
          </a:xfrm>
        </p:spPr>
      </p:pic>
      <p:sp>
        <p:nvSpPr>
          <p:cNvPr id="4" name="Text Placeholder 5">
            <a:extLst>
              <a:ext uri="{FF2B5EF4-FFF2-40B4-BE49-F238E27FC236}">
                <a16:creationId xmlns:a16="http://schemas.microsoft.com/office/drawing/2014/main" id="{22993512-8F5E-4759-9CC6-F8575C117927}"/>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endParaRPr lang="en-IN" dirty="0"/>
          </a:p>
        </p:txBody>
      </p:sp>
    </p:spTree>
    <p:extLst>
      <p:ext uri="{BB962C8B-B14F-4D97-AF65-F5344CB8AC3E}">
        <p14:creationId xmlns:p14="http://schemas.microsoft.com/office/powerpoint/2010/main" val="23424551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altLang="en-US" dirty="0"/>
              <a:t>Cancer and HPV</a:t>
            </a:r>
          </a:p>
        </p:txBody>
      </p:sp>
      <p:sp>
        <p:nvSpPr>
          <p:cNvPr id="77827" name="Content Placeholder 2"/>
          <p:cNvSpPr>
            <a:spLocks noGrp="1"/>
          </p:cNvSpPr>
          <p:nvPr>
            <p:ph sz="quarter" idx="11"/>
          </p:nvPr>
        </p:nvSpPr>
        <p:spPr/>
        <p:txBody>
          <a:bodyPr/>
          <a:lstStyle/>
          <a:p>
            <a:pPr marL="0" indent="0">
              <a:spcBef>
                <a:spcPts val="600"/>
              </a:spcBef>
              <a:spcAft>
                <a:spcPts val="600"/>
              </a:spcAft>
              <a:buNone/>
            </a:pPr>
            <a:r>
              <a:rPr lang="en-US" altLang="en-US" dirty="0"/>
              <a:t>The majority of cervical cancers are caused by HPV</a:t>
            </a:r>
          </a:p>
          <a:p>
            <a:pPr marL="342900" lvl="1">
              <a:spcBef>
                <a:spcPts val="600"/>
              </a:spcBef>
              <a:spcAft>
                <a:spcPts val="600"/>
              </a:spcAft>
              <a:tabLst>
                <a:tab pos="690563" algn="l"/>
              </a:tabLst>
            </a:pPr>
            <a:r>
              <a:rPr lang="en-US" altLang="en-US" dirty="0"/>
              <a:t>4000 women die each year in the United States from cervical cancer</a:t>
            </a:r>
          </a:p>
          <a:p>
            <a:pPr marL="0" indent="0">
              <a:spcBef>
                <a:spcPts val="600"/>
              </a:spcBef>
              <a:spcAft>
                <a:spcPts val="600"/>
              </a:spcAft>
              <a:buNone/>
            </a:pPr>
            <a:r>
              <a:rPr lang="en-US" altLang="en-US" dirty="0"/>
              <a:t>Link between oral sexual activity and increased risk of throat cancer</a:t>
            </a:r>
          </a:p>
          <a:p>
            <a:pPr marL="0" indent="0">
              <a:spcBef>
                <a:spcPts val="600"/>
              </a:spcBef>
              <a:spcAft>
                <a:spcPts val="600"/>
              </a:spcAft>
              <a:buNone/>
            </a:pPr>
            <a:r>
              <a:rPr lang="en-US" altLang="en-US" dirty="0"/>
              <a:t>Males can get genitourinary tract cancer from HPV infections</a:t>
            </a:r>
          </a:p>
        </p:txBody>
      </p:sp>
    </p:spTree>
    <p:extLst>
      <p:ext uri="{BB962C8B-B14F-4D97-AF65-F5344CB8AC3E}">
        <p14:creationId xmlns:p14="http://schemas.microsoft.com/office/powerpoint/2010/main" val="33921554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altLang="en-US" dirty="0"/>
              <a:t>Other Human Papillomavirus Details</a:t>
            </a:r>
          </a:p>
        </p:txBody>
      </p:sp>
      <p:sp>
        <p:nvSpPr>
          <p:cNvPr id="10" name="Content Placeholder 2"/>
          <p:cNvSpPr>
            <a:spLocks noGrp="1"/>
          </p:cNvSpPr>
          <p:nvPr>
            <p:ph sz="quarter" idx="11"/>
          </p:nvPr>
        </p:nvSpPr>
        <p:spPr/>
        <p:txBody>
          <a:bodyPr/>
          <a:lstStyle/>
          <a:p>
            <a:pPr marL="0" indent="0" eaLnBrk="1" hangingPunct="1">
              <a:spcBef>
                <a:spcPts val="600"/>
              </a:spcBef>
              <a:buNone/>
            </a:pPr>
            <a:r>
              <a:rPr lang="en-US" altLang="en-US" dirty="0"/>
              <a:t>Causative agent:</a:t>
            </a:r>
          </a:p>
          <a:p>
            <a:pPr marL="342900" indent="-342900">
              <a:spcBef>
                <a:spcPts val="600"/>
              </a:spcBef>
              <a:buFont typeface="Arial" panose="020B0604020202020204" pitchFamily="34" charset="0"/>
              <a:buChar char="•"/>
            </a:pPr>
            <a:r>
              <a:rPr lang="en-US" altLang="en-US" dirty="0"/>
              <a:t>Nonenveloped DNA viruses in the </a:t>
            </a:r>
            <a:r>
              <a:rPr lang="en-US" altLang="en-US" i="1" dirty="0"/>
              <a:t>Papovaviridae </a:t>
            </a:r>
            <a:r>
              <a:rPr lang="en-US" altLang="en-US" dirty="0"/>
              <a:t>family</a:t>
            </a:r>
          </a:p>
          <a:p>
            <a:pPr marL="342900" indent="-342900">
              <a:spcBef>
                <a:spcPts val="600"/>
              </a:spcBef>
              <a:buFont typeface="Arial" panose="020B0604020202020204" pitchFamily="34" charset="0"/>
              <a:buChar char="•"/>
            </a:pPr>
            <a:r>
              <a:rPr lang="en-US" altLang="en-US" dirty="0"/>
              <a:t>HPV-16 and HPV-18 most closely associated with development of cervical cancer</a:t>
            </a:r>
          </a:p>
          <a:p>
            <a:pPr marL="0" indent="0">
              <a:spcBef>
                <a:spcPts val="600"/>
              </a:spcBef>
              <a:buNone/>
            </a:pPr>
            <a:r>
              <a:rPr lang="en-US" altLang="en-US" dirty="0"/>
              <a:t>Transmission and epidemiology:</a:t>
            </a:r>
          </a:p>
          <a:p>
            <a:pPr marL="342900" indent="-342900">
              <a:spcBef>
                <a:spcPts val="600"/>
              </a:spcBef>
              <a:buFont typeface="Arial" panose="020B0604020202020204" pitchFamily="34" charset="0"/>
              <a:buChar char="•"/>
            </a:pPr>
            <a:r>
              <a:rPr lang="en-US" altLang="en-US" dirty="0"/>
              <a:t>25% to 46% of women under the age of 25 are infected with genital HPV</a:t>
            </a:r>
          </a:p>
        </p:txBody>
      </p:sp>
    </p:spTree>
    <p:extLst>
      <p:ext uri="{BB962C8B-B14F-4D97-AF65-F5344CB8AC3E}">
        <p14:creationId xmlns:p14="http://schemas.microsoft.com/office/powerpoint/2010/main" val="148240436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altLang="en-US" dirty="0"/>
              <a:t>Prevention of Human Papillomaviruses</a:t>
            </a:r>
          </a:p>
        </p:txBody>
      </p:sp>
      <p:sp>
        <p:nvSpPr>
          <p:cNvPr id="3" name="Content Placeholder 2"/>
          <p:cNvSpPr>
            <a:spLocks noGrp="1"/>
          </p:cNvSpPr>
          <p:nvPr>
            <p:ph sz="quarter" idx="11"/>
          </p:nvPr>
        </p:nvSpPr>
        <p:spPr/>
        <p:txBody>
          <a:bodyPr rtlCol="0">
            <a:normAutofit/>
          </a:bodyPr>
          <a:lstStyle/>
          <a:p>
            <a:pPr marL="0" indent="0">
              <a:spcBef>
                <a:spcPts val="600"/>
              </a:spcBef>
              <a:spcAft>
                <a:spcPts val="600"/>
              </a:spcAft>
              <a:buNone/>
              <a:defRPr/>
            </a:pPr>
            <a:r>
              <a:rPr lang="en-US" dirty="0">
                <a:ea typeface="+mn-ea"/>
              </a:rPr>
              <a:t>Avoiding direct, unprotected sexual contact</a:t>
            </a:r>
          </a:p>
          <a:p>
            <a:pPr marL="0" indent="0">
              <a:spcBef>
                <a:spcPts val="600"/>
              </a:spcBef>
              <a:spcAft>
                <a:spcPts val="600"/>
              </a:spcAft>
              <a:buNone/>
              <a:defRPr/>
            </a:pPr>
            <a:r>
              <a:rPr lang="en-US" dirty="0"/>
              <a:t>Vaccination with the 9-valent Gardasil vaccine</a:t>
            </a:r>
          </a:p>
          <a:p>
            <a:pPr marL="342900" indent="-342900">
              <a:spcBef>
                <a:spcPts val="600"/>
              </a:spcBef>
              <a:spcAft>
                <a:spcPts val="600"/>
              </a:spcAft>
              <a:buFont typeface="Arial" panose="020B0604020202020204" pitchFamily="34" charset="0"/>
              <a:buChar char="•"/>
              <a:defRPr/>
            </a:pPr>
            <a:r>
              <a:rPr lang="en-US" dirty="0"/>
              <a:t>Protects against the two most common strains causing cervical cancer and the two most common causes of warts, as well as five additional strains, which cause the remaining cases of cervical cancer</a:t>
            </a:r>
          </a:p>
          <a:p>
            <a:pPr marL="342900" indent="-342900">
              <a:spcBef>
                <a:spcPts val="600"/>
              </a:spcBef>
              <a:spcAft>
                <a:spcPts val="600"/>
              </a:spcAft>
              <a:buFont typeface="Arial" panose="020B0604020202020204" pitchFamily="34" charset="0"/>
              <a:buChar char="•"/>
              <a:defRPr/>
            </a:pPr>
            <a:r>
              <a:rPr lang="en-US" dirty="0">
                <a:solidFill>
                  <a:prstClr val="black"/>
                </a:solidFill>
              </a:rPr>
              <a:t>Vaccinated women should still get Pap smears to screen for cervical cancer</a:t>
            </a:r>
          </a:p>
        </p:txBody>
      </p:sp>
    </p:spTree>
    <p:extLst>
      <p:ext uri="{BB962C8B-B14F-4D97-AF65-F5344CB8AC3E}">
        <p14:creationId xmlns:p14="http://schemas.microsoft.com/office/powerpoint/2010/main" val="3675681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altLang="en-US" dirty="0"/>
              <a:t>Molluscum Contagiosum</a:t>
            </a:r>
          </a:p>
        </p:txBody>
      </p:sp>
      <p:sp>
        <p:nvSpPr>
          <p:cNvPr id="6" name="Content Placeholder 2"/>
          <p:cNvSpPr>
            <a:spLocks noGrp="1"/>
          </p:cNvSpPr>
          <p:nvPr>
            <p:ph sz="quarter" idx="11"/>
          </p:nvPr>
        </p:nvSpPr>
        <p:spPr/>
        <p:txBody>
          <a:bodyPr/>
          <a:lstStyle/>
          <a:p>
            <a:pPr marL="0" indent="0" eaLnBrk="1" hangingPunct="1">
              <a:spcBef>
                <a:spcPts val="600"/>
              </a:spcBef>
              <a:buNone/>
            </a:pPr>
            <a:r>
              <a:rPr lang="en-US" altLang="en-US" dirty="0"/>
              <a:t>Unclassified virus in the </a:t>
            </a:r>
            <a:r>
              <a:rPr lang="en-US" altLang="en-US" i="1" dirty="0"/>
              <a:t>Poxviridae</a:t>
            </a:r>
            <a:r>
              <a:rPr lang="en-US" altLang="en-US" dirty="0"/>
              <a:t> family</a:t>
            </a:r>
          </a:p>
          <a:p>
            <a:pPr marL="0" indent="0" eaLnBrk="1" hangingPunct="1">
              <a:spcBef>
                <a:spcPts val="600"/>
              </a:spcBef>
              <a:buNone/>
            </a:pPr>
            <a:r>
              <a:rPr lang="en-US" altLang="en-US" dirty="0"/>
              <a:t>Causes wart-like growths on the mucous membranes or the skin of the genital area</a:t>
            </a:r>
          </a:p>
          <a:p>
            <a:pPr marL="342900" indent="-342900">
              <a:spcBef>
                <a:spcPts val="600"/>
              </a:spcBef>
              <a:buFont typeface="Arial" panose="020B0604020202020204" pitchFamily="34" charset="0"/>
              <a:buChar char="•"/>
            </a:pPr>
            <a:r>
              <a:rPr lang="en-US" altLang="en-US" dirty="0"/>
              <a:t>Disease can be more serious in immunocompromised people</a:t>
            </a:r>
          </a:p>
          <a:p>
            <a:pPr marL="342900" indent="-342900">
              <a:spcBef>
                <a:spcPts val="600"/>
              </a:spcBef>
              <a:buFont typeface="Arial" panose="020B0604020202020204" pitchFamily="34" charset="0"/>
              <a:buChar char="•"/>
            </a:pPr>
            <a:r>
              <a:rPr lang="en-US" altLang="en-US" dirty="0"/>
              <a:t>Transmitted through fomites and through autoinoculation</a:t>
            </a:r>
          </a:p>
        </p:txBody>
      </p:sp>
    </p:spTree>
    <p:extLst>
      <p:ext uri="{BB962C8B-B14F-4D97-AF65-F5344CB8AC3E}">
        <p14:creationId xmlns:p14="http://schemas.microsoft.com/office/powerpoint/2010/main" val="1903903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altLang="en-US" dirty="0"/>
              <a:t>Wart Diseases Disease Table </a:t>
            </a:r>
            <a:r>
              <a:rPr lang="en-US" altLang="en-US" sz="1200" dirty="0"/>
              <a:t>1</a:t>
            </a:r>
          </a:p>
        </p:txBody>
      </p:sp>
      <p:graphicFrame>
        <p:nvGraphicFramePr>
          <p:cNvPr id="6" name="Table 5"/>
          <p:cNvGraphicFramePr>
            <a:graphicFrameLocks noGrp="1"/>
          </p:cNvGraphicFramePr>
          <p:nvPr>
            <p:extLst>
              <p:ext uri="{D42A27DB-BD31-4B8C-83A1-F6EECF244321}">
                <p14:modId xmlns:p14="http://schemas.microsoft.com/office/powerpoint/2010/main" val="3947547705"/>
              </p:ext>
            </p:extLst>
          </p:nvPr>
        </p:nvGraphicFramePr>
        <p:xfrm>
          <a:off x="342900" y="968441"/>
          <a:ext cx="8610600" cy="5582920"/>
        </p:xfrm>
        <a:graphic>
          <a:graphicData uri="http://schemas.openxmlformats.org/drawingml/2006/table">
            <a:tbl>
              <a:tblPr firstRow="1" bandRow="1">
                <a:tableStyleId>{073A0DAA-6AF3-43AB-8588-CEC1D06C72B9}</a:tableStyleId>
              </a:tblPr>
              <a:tblGrid>
                <a:gridCol w="2209800">
                  <a:extLst>
                    <a:ext uri="{9D8B030D-6E8A-4147-A177-3AD203B41FA5}">
                      <a16:colId xmlns:a16="http://schemas.microsoft.com/office/drawing/2014/main" val="20000"/>
                    </a:ext>
                  </a:extLst>
                </a:gridCol>
                <a:gridCol w="3276600">
                  <a:extLst>
                    <a:ext uri="{9D8B030D-6E8A-4147-A177-3AD203B41FA5}">
                      <a16:colId xmlns:a16="http://schemas.microsoft.com/office/drawing/2014/main" val="20001"/>
                    </a:ext>
                  </a:extLst>
                </a:gridCol>
                <a:gridCol w="3124200">
                  <a:extLst>
                    <a:ext uri="{9D8B030D-6E8A-4147-A177-3AD203B41FA5}">
                      <a16:colId xmlns:a16="http://schemas.microsoft.com/office/drawing/2014/main" val="20002"/>
                    </a:ext>
                  </a:extLst>
                </a:gridCol>
              </a:tblGrid>
              <a:tr h="370840">
                <a:tc>
                  <a:txBody>
                    <a:bodyPr/>
                    <a:lstStyle/>
                    <a:p>
                      <a:endParaRPr lang="en-US" dirty="0"/>
                    </a:p>
                  </a:txBody>
                  <a:tcPr/>
                </a:tc>
                <a:tc>
                  <a:txBody>
                    <a:bodyPr/>
                    <a:lstStyle/>
                    <a:p>
                      <a:r>
                        <a:rPr lang="en-US" sz="1800" b="1" i="0" u="none" strike="noStrike" kern="1200" baseline="0" dirty="0">
                          <a:solidFill>
                            <a:schemeClr val="lt1"/>
                          </a:solidFill>
                          <a:latin typeface="+mn-lt"/>
                          <a:ea typeface="+mn-ea"/>
                          <a:cs typeface="+mn-cs"/>
                        </a:rPr>
                        <a:t>HPV</a:t>
                      </a:r>
                      <a:endParaRPr lang="en-US" sz="1800" b="0" i="0" u="none" strike="noStrike" kern="1200" baseline="0" dirty="0">
                        <a:solidFill>
                          <a:schemeClr val="lt1"/>
                        </a:solidFill>
                        <a:latin typeface="+mn-lt"/>
                        <a:ea typeface="+mn-ea"/>
                        <a:cs typeface="+mn-cs"/>
                      </a:endParaRPr>
                    </a:p>
                  </a:txBody>
                  <a:tcPr/>
                </a:tc>
                <a:tc>
                  <a:txBody>
                    <a:bodyPr/>
                    <a:lstStyle/>
                    <a:p>
                      <a:r>
                        <a:rPr lang="en-US" sz="1800" b="1" i="0" u="none" strike="noStrike" kern="1200" baseline="0" dirty="0">
                          <a:solidFill>
                            <a:schemeClr val="lt1"/>
                          </a:solidFill>
                          <a:latin typeface="+mn-lt"/>
                          <a:ea typeface="+mn-ea"/>
                          <a:cs typeface="+mn-cs"/>
                        </a:rPr>
                        <a:t>Molluscum Contagiosum</a:t>
                      </a:r>
                      <a:endParaRPr lang="en-US" sz="18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10000"/>
                  </a:ext>
                </a:extLst>
              </a:tr>
              <a:tr h="370840">
                <a:tc>
                  <a:txBody>
                    <a:bodyPr/>
                    <a:lstStyle/>
                    <a:p>
                      <a:r>
                        <a:rPr lang="en-US" sz="1800" b="1" i="0" u="none" strike="noStrike" kern="1200" baseline="0" dirty="0">
                          <a:solidFill>
                            <a:schemeClr val="dk1"/>
                          </a:solidFill>
                          <a:latin typeface="+mn-lt"/>
                          <a:ea typeface="+mn-ea"/>
                          <a:cs typeface="+mn-cs"/>
                        </a:rPr>
                        <a:t>Causative Organism(s)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Human papillomaviruses </a:t>
                      </a:r>
                    </a:p>
                  </a:txBody>
                  <a:tcPr/>
                </a:tc>
                <a:tc>
                  <a:txBody>
                    <a:bodyPr/>
                    <a:lstStyle/>
                    <a:p>
                      <a:r>
                        <a:rPr lang="en-US" sz="1800" b="0" i="0" u="none" strike="noStrike" kern="1200" baseline="0" dirty="0">
                          <a:solidFill>
                            <a:schemeClr val="dk1"/>
                          </a:solidFill>
                          <a:latin typeface="+mn-lt"/>
                          <a:ea typeface="+mn-ea"/>
                          <a:cs typeface="+mn-cs"/>
                        </a:rPr>
                        <a:t>Poxvirus, sometimes called the molluscum contagiosum virus (MCV)</a:t>
                      </a:r>
                    </a:p>
                  </a:txBody>
                  <a:tcPr/>
                </a:tc>
                <a:extLst>
                  <a:ext uri="{0D108BD9-81ED-4DB2-BD59-A6C34878D82A}">
                    <a16:rowId xmlns:a16="http://schemas.microsoft.com/office/drawing/2014/main" val="10001"/>
                  </a:ext>
                </a:extLst>
              </a:tr>
              <a:tr h="370840">
                <a:tc>
                  <a:txBody>
                    <a:bodyPr/>
                    <a:lstStyle/>
                    <a:p>
                      <a:r>
                        <a:rPr lang="en-US" sz="1800" b="1" i="0" u="none" strike="noStrike" kern="1200" baseline="0" dirty="0">
                          <a:solidFill>
                            <a:schemeClr val="dk1"/>
                          </a:solidFill>
                          <a:latin typeface="+mn-lt"/>
                          <a:ea typeface="+mn-ea"/>
                          <a:cs typeface="+mn-cs"/>
                        </a:rPr>
                        <a:t>Common Modes of Transmission</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Direct contact (STI), also autoinoculation, indirect contact</a:t>
                      </a:r>
                    </a:p>
                  </a:txBody>
                  <a:tcPr/>
                </a:tc>
                <a:tc>
                  <a:txBody>
                    <a:bodyPr/>
                    <a:lstStyle/>
                    <a:p>
                      <a:r>
                        <a:rPr lang="en-US" sz="1800" b="0" i="0" u="none" strike="noStrike" kern="1200" baseline="0" dirty="0">
                          <a:solidFill>
                            <a:schemeClr val="dk1"/>
                          </a:solidFill>
                          <a:latin typeface="+mn-lt"/>
                          <a:ea typeface="+mn-ea"/>
                          <a:cs typeface="+mn-cs"/>
                        </a:rPr>
                        <a:t>Direct contact (STI), also indirect and autoinoculation</a:t>
                      </a:r>
                    </a:p>
                  </a:txBody>
                  <a:tcPr/>
                </a:tc>
                <a:extLst>
                  <a:ext uri="{0D108BD9-81ED-4DB2-BD59-A6C34878D82A}">
                    <a16:rowId xmlns:a16="http://schemas.microsoft.com/office/drawing/2014/main" val="10002"/>
                  </a:ext>
                </a:extLst>
              </a:tr>
              <a:tr h="370840">
                <a:tc>
                  <a:txBody>
                    <a:bodyPr/>
                    <a:lstStyle/>
                    <a:p>
                      <a:r>
                        <a:rPr lang="en-US" sz="1800" b="1" i="0" u="none" strike="noStrike" kern="1200" baseline="0" dirty="0">
                          <a:solidFill>
                            <a:schemeClr val="dk1"/>
                          </a:solidFill>
                          <a:latin typeface="+mn-lt"/>
                          <a:ea typeface="+mn-ea"/>
                          <a:cs typeface="+mn-cs"/>
                        </a:rPr>
                        <a:t>Virulence Factors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Oncogenes (in the case of malignant types of HPV)</a:t>
                      </a:r>
                    </a:p>
                  </a:txBody>
                  <a:tcPr/>
                </a:tc>
                <a:tc>
                  <a:txBody>
                    <a:bodyPr/>
                    <a:lstStyle/>
                    <a:p>
                      <a:r>
                        <a:rPr lang="en-US" sz="1800" b="0" i="0" u="none" strike="noStrike" kern="1200" baseline="0" dirty="0">
                          <a:solidFill>
                            <a:schemeClr val="dk1"/>
                          </a:solidFill>
                          <a:latin typeface="+mn-lt"/>
                          <a:ea typeface="+mn-ea"/>
                          <a:cs typeface="+mn-cs"/>
                        </a:rPr>
                        <a:t>N/A</a:t>
                      </a:r>
                    </a:p>
                  </a:txBody>
                  <a:tcPr/>
                </a:tc>
                <a:extLst>
                  <a:ext uri="{0D108BD9-81ED-4DB2-BD59-A6C34878D82A}">
                    <a16:rowId xmlns:a16="http://schemas.microsoft.com/office/drawing/2014/main" val="10003"/>
                  </a:ext>
                </a:extLst>
              </a:tr>
              <a:tr h="370840">
                <a:tc>
                  <a:txBody>
                    <a:bodyPr/>
                    <a:lstStyle/>
                    <a:p>
                      <a:r>
                        <a:rPr lang="en-US" sz="1800" b="1" i="0" u="none" strike="noStrike" kern="1200" baseline="0" dirty="0">
                          <a:solidFill>
                            <a:schemeClr val="dk1"/>
                          </a:solidFill>
                          <a:latin typeface="+mn-lt"/>
                          <a:ea typeface="+mn-ea"/>
                          <a:cs typeface="+mn-cs"/>
                        </a:rPr>
                        <a:t>Culture/Diagnosis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PCR tests for certain HPV types, clinical diagnosis; Pap smear</a:t>
                      </a:r>
                    </a:p>
                  </a:txBody>
                  <a:tcPr/>
                </a:tc>
                <a:tc>
                  <a:txBody>
                    <a:bodyPr/>
                    <a:lstStyle/>
                    <a:p>
                      <a:r>
                        <a:rPr lang="en-US" sz="1800" b="0" i="0" u="none" strike="noStrike" kern="1200" baseline="0" dirty="0">
                          <a:solidFill>
                            <a:schemeClr val="dk1"/>
                          </a:solidFill>
                          <a:latin typeface="+mn-lt"/>
                          <a:ea typeface="+mn-ea"/>
                          <a:cs typeface="+mn-cs"/>
                        </a:rPr>
                        <a:t>Clinical diagnosis, also histology, PCR</a:t>
                      </a:r>
                    </a:p>
                  </a:txBody>
                  <a:tcPr/>
                </a:tc>
                <a:extLst>
                  <a:ext uri="{0D108BD9-81ED-4DB2-BD59-A6C34878D82A}">
                    <a16:rowId xmlns:a16="http://schemas.microsoft.com/office/drawing/2014/main" val="10004"/>
                  </a:ext>
                </a:extLst>
              </a:tr>
              <a:tr h="370840">
                <a:tc>
                  <a:txBody>
                    <a:bodyPr/>
                    <a:lstStyle/>
                    <a:p>
                      <a:r>
                        <a:rPr lang="en-US" sz="1800" b="1" i="0" u="none" strike="noStrike" kern="1200" baseline="0" dirty="0">
                          <a:solidFill>
                            <a:schemeClr val="dk1"/>
                          </a:solidFill>
                          <a:latin typeface="+mn-lt"/>
                          <a:ea typeface="+mn-ea"/>
                          <a:cs typeface="+mn-cs"/>
                        </a:rPr>
                        <a:t>Prevention</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Vaccine available; avoid direct contact; prevent cancer by screening cervix</a:t>
                      </a:r>
                    </a:p>
                  </a:txBody>
                  <a:tcPr/>
                </a:tc>
                <a:tc>
                  <a:txBody>
                    <a:bodyPr/>
                    <a:lstStyle/>
                    <a:p>
                      <a:r>
                        <a:rPr lang="en-US" sz="1800" b="0" i="0" u="none" strike="noStrike" kern="1200" baseline="0" dirty="0">
                          <a:solidFill>
                            <a:schemeClr val="dk1"/>
                          </a:solidFill>
                          <a:latin typeface="+mn-lt"/>
                          <a:ea typeface="+mn-ea"/>
                          <a:cs typeface="+mn-cs"/>
                        </a:rPr>
                        <a:t>Avoid direct contact</a:t>
                      </a:r>
                    </a:p>
                  </a:txBody>
                  <a:tcPr/>
                </a:tc>
                <a:extLst>
                  <a:ext uri="{0D108BD9-81ED-4DB2-BD59-A6C34878D82A}">
                    <a16:rowId xmlns:a16="http://schemas.microsoft.com/office/drawing/2014/main" val="10005"/>
                  </a:ext>
                </a:extLst>
              </a:tr>
              <a:tr h="370840">
                <a:tc>
                  <a:txBody>
                    <a:bodyPr/>
                    <a:lstStyle/>
                    <a:p>
                      <a:r>
                        <a:rPr lang="en-US" sz="1800" b="1" i="0" u="none" strike="noStrike" kern="1200" baseline="0" dirty="0">
                          <a:solidFill>
                            <a:schemeClr val="dk1"/>
                          </a:solidFill>
                          <a:latin typeface="+mn-lt"/>
                          <a:ea typeface="+mn-ea"/>
                          <a:cs typeface="+mn-cs"/>
                        </a:rPr>
                        <a:t>Treatment</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Warts or precancerous tissue can be removed; virus not treatable</a:t>
                      </a:r>
                    </a:p>
                  </a:txBody>
                  <a:tcPr/>
                </a:tc>
                <a:tc>
                  <a:txBody>
                    <a:bodyPr/>
                    <a:lstStyle/>
                    <a:p>
                      <a:r>
                        <a:rPr lang="en-US" sz="1800" b="0" i="0" u="none" strike="noStrike" kern="1200" baseline="0" dirty="0">
                          <a:solidFill>
                            <a:schemeClr val="dk1"/>
                          </a:solidFill>
                          <a:latin typeface="+mn-lt"/>
                          <a:ea typeface="+mn-ea"/>
                          <a:cs typeface="+mn-cs"/>
                        </a:rPr>
                        <a:t>Warts can be removed; virus not treatable </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8137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altLang="en-US" dirty="0"/>
              <a:t>Wart Diseases Disease Table </a:t>
            </a:r>
            <a:r>
              <a:rPr lang="en-US" altLang="en-US" sz="1200" dirty="0"/>
              <a:t>2</a:t>
            </a:r>
          </a:p>
        </p:txBody>
      </p:sp>
      <p:graphicFrame>
        <p:nvGraphicFramePr>
          <p:cNvPr id="21" name="Table 23">
            <a:extLst>
              <a:ext uri="{FF2B5EF4-FFF2-40B4-BE49-F238E27FC236}">
                <a16:creationId xmlns:a16="http://schemas.microsoft.com/office/drawing/2014/main" id="{E0F87EC2-EACC-48B1-B55E-37F68D27D8B8}"/>
              </a:ext>
            </a:extLst>
          </p:cNvPr>
          <p:cNvGraphicFramePr>
            <a:graphicFrameLocks noGrp="1"/>
          </p:cNvGraphicFramePr>
          <p:nvPr>
            <p:ph sz="quarter" idx="11"/>
            <p:extLst>
              <p:ext uri="{D42A27DB-BD31-4B8C-83A1-F6EECF244321}">
                <p14:modId xmlns:p14="http://schemas.microsoft.com/office/powerpoint/2010/main" val="15221228"/>
              </p:ext>
            </p:extLst>
          </p:nvPr>
        </p:nvGraphicFramePr>
        <p:xfrm>
          <a:off x="251520" y="1193836"/>
          <a:ext cx="8549580" cy="2888834"/>
        </p:xfrm>
        <a:graphic>
          <a:graphicData uri="http://schemas.openxmlformats.org/drawingml/2006/table">
            <a:tbl>
              <a:tblPr firstRow="1" bandRow="1">
                <a:tableStyleId>{073A0DAA-6AF3-43AB-8588-CEC1D06C72B9}</a:tableStyleId>
              </a:tblPr>
              <a:tblGrid>
                <a:gridCol w="2849860">
                  <a:extLst>
                    <a:ext uri="{9D8B030D-6E8A-4147-A177-3AD203B41FA5}">
                      <a16:colId xmlns:a16="http://schemas.microsoft.com/office/drawing/2014/main" val="4235884615"/>
                    </a:ext>
                  </a:extLst>
                </a:gridCol>
                <a:gridCol w="2849860">
                  <a:extLst>
                    <a:ext uri="{9D8B030D-6E8A-4147-A177-3AD203B41FA5}">
                      <a16:colId xmlns:a16="http://schemas.microsoft.com/office/drawing/2014/main" val="2266162416"/>
                    </a:ext>
                  </a:extLst>
                </a:gridCol>
                <a:gridCol w="2849860">
                  <a:extLst>
                    <a:ext uri="{9D8B030D-6E8A-4147-A177-3AD203B41FA5}">
                      <a16:colId xmlns:a16="http://schemas.microsoft.com/office/drawing/2014/main" val="2787004603"/>
                    </a:ext>
                  </a:extLst>
                </a:gridCol>
              </a:tblGrid>
              <a:tr h="384800">
                <a:tc>
                  <a:txBody>
                    <a:bodyPr/>
                    <a:lstStyle/>
                    <a:p>
                      <a:endParaRPr lang="en-US" sz="1600" dirty="0"/>
                    </a:p>
                  </a:txBody>
                  <a:tcPr anchor="ctr"/>
                </a:tc>
                <a:tc>
                  <a:txBody>
                    <a:bodyPr/>
                    <a:lstStyle/>
                    <a:p>
                      <a:r>
                        <a:rPr lang="en-US" sz="1600" u="none" strike="noStrike" kern="1200" baseline="0" dirty="0"/>
                        <a:t>HPV</a:t>
                      </a:r>
                      <a:endParaRPr lang="en-US" sz="1600" b="0" i="0" u="none" strike="noStrike" kern="1200" baseline="0" dirty="0">
                        <a:solidFill>
                          <a:schemeClr val="lt1"/>
                        </a:solidFill>
                        <a:latin typeface="+mn-lt"/>
                        <a:ea typeface="+mn-ea"/>
                        <a:cs typeface="+mn-cs"/>
                      </a:endParaRPr>
                    </a:p>
                  </a:txBody>
                  <a:tcPr anchor="ctr"/>
                </a:tc>
                <a:tc>
                  <a:txBody>
                    <a:bodyPr/>
                    <a:lstStyle/>
                    <a:p>
                      <a:r>
                        <a:rPr lang="en-US" sz="1600" u="none" strike="noStrike" kern="1200" baseline="0" dirty="0"/>
                        <a:t>Molluscum Contagiosum</a:t>
                      </a:r>
                      <a:endParaRPr lang="en-US" sz="1600" b="0" i="0" u="none" strike="noStrike" kern="1200" baseline="0" dirty="0">
                        <a:solidFill>
                          <a:schemeClr val="lt1"/>
                        </a:solidFill>
                        <a:latin typeface="+mn-lt"/>
                        <a:ea typeface="+mn-ea"/>
                        <a:cs typeface="+mn-cs"/>
                      </a:endParaRPr>
                    </a:p>
                  </a:txBody>
                  <a:tcPr anchor="ctr"/>
                </a:tc>
                <a:extLst>
                  <a:ext uri="{0D108BD9-81ED-4DB2-BD59-A6C34878D82A}">
                    <a16:rowId xmlns:a16="http://schemas.microsoft.com/office/drawing/2014/main" val="2607764856"/>
                  </a:ext>
                </a:extLst>
              </a:tr>
              <a:tr h="790554">
                <a:tc>
                  <a:txBody>
                    <a:bodyPr/>
                    <a:lstStyle/>
                    <a:p>
                      <a:r>
                        <a:rPr lang="en-US" sz="1600" u="none" strike="noStrike" kern="1200" baseline="0" dirty="0"/>
                        <a:t>Distinguishing Features</a:t>
                      </a:r>
                      <a:endParaRPr lang="en-US" sz="1600" b="0" i="0" u="none" strike="noStrike" kern="1200" baseline="0" dirty="0">
                        <a:solidFill>
                          <a:schemeClr val="dk1"/>
                        </a:solidFill>
                        <a:latin typeface="+mn-lt"/>
                        <a:ea typeface="+mn-ea"/>
                        <a:cs typeface="+mn-cs"/>
                      </a:endParaRPr>
                    </a:p>
                  </a:txBody>
                  <a:tcPr/>
                </a:tc>
                <a:tc>
                  <a:txBody>
                    <a:bodyPr/>
                    <a:lstStyle/>
                    <a:p>
                      <a:r>
                        <a:rPr lang="en-US" sz="1600" u="none" strike="noStrike" kern="1200" baseline="0" dirty="0"/>
                        <a:t>Infection may or may not result in warts; infection may result in malignancy</a:t>
                      </a:r>
                      <a:endParaRPr lang="en-US" sz="1600" b="0" i="0" u="none" strike="noStrike" kern="1200" baseline="0" dirty="0">
                        <a:solidFill>
                          <a:schemeClr val="dk1"/>
                        </a:solidFill>
                        <a:latin typeface="+mn-lt"/>
                        <a:ea typeface="+mn-ea"/>
                        <a:cs typeface="+mn-cs"/>
                      </a:endParaRPr>
                    </a:p>
                  </a:txBody>
                  <a:tcPr/>
                </a:tc>
                <a:tc>
                  <a:txBody>
                    <a:bodyPr/>
                    <a:lstStyle/>
                    <a:p>
                      <a:r>
                        <a:rPr lang="en-US" sz="1600" u="none" strike="noStrike" kern="1200" baseline="0" dirty="0"/>
                        <a:t>Wart-like growths are only known consequence of infection</a:t>
                      </a:r>
                      <a:endParaRPr lang="en-US" sz="16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3984898945"/>
                  </a:ext>
                </a:extLst>
              </a:tr>
              <a:tr h="370434">
                <a:tc>
                  <a:txBody>
                    <a:bodyPr/>
                    <a:lstStyle/>
                    <a:p>
                      <a:r>
                        <a:rPr lang="en-US" sz="1600" u="none" strike="noStrike" kern="1200" baseline="0" dirty="0"/>
                        <a:t>Effects on Fetus</a:t>
                      </a:r>
                      <a:endParaRPr lang="en-US" sz="1600" b="0" i="0" u="none" strike="noStrike" kern="1200" baseline="0" dirty="0">
                        <a:solidFill>
                          <a:schemeClr val="dk1"/>
                        </a:solidFill>
                        <a:latin typeface="+mn-lt"/>
                        <a:ea typeface="+mn-ea"/>
                        <a:cs typeface="+mn-cs"/>
                      </a:endParaRPr>
                    </a:p>
                  </a:txBody>
                  <a:tcPr/>
                </a:tc>
                <a:tc>
                  <a:txBody>
                    <a:bodyPr/>
                    <a:lstStyle/>
                    <a:p>
                      <a:r>
                        <a:rPr lang="en-US" sz="1600" u="none" strike="noStrike" kern="1200" baseline="0" dirty="0"/>
                        <a:t>May cause laryngeal warts</a:t>
                      </a:r>
                      <a:endParaRPr lang="en-US" sz="1600" b="0" i="0" u="none" strike="noStrike" kern="1200" baseline="0" dirty="0">
                        <a:solidFill>
                          <a:schemeClr val="dk1"/>
                        </a:solidFill>
                        <a:latin typeface="+mn-lt"/>
                        <a:ea typeface="+mn-ea"/>
                        <a:cs typeface="+mn-cs"/>
                      </a:endParaRPr>
                    </a:p>
                  </a:txBody>
                  <a:tcPr/>
                </a:tc>
                <a:tc>
                  <a:txBody>
                    <a:bodyPr/>
                    <a:lstStyle/>
                    <a:p>
                      <a:r>
                        <a:rPr lang="en-US" sz="1600" u="none" strike="noStrike" kern="1200" baseline="0" dirty="0"/>
                        <a:t>N/A</a:t>
                      </a:r>
                      <a:endParaRPr lang="en-US" sz="16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2765836211"/>
                  </a:ext>
                </a:extLst>
              </a:tr>
              <a:tr h="1307687">
                <a:tc>
                  <a:txBody>
                    <a:bodyPr/>
                    <a:lstStyle/>
                    <a:p>
                      <a:r>
                        <a:rPr lang="en-US" sz="1600" u="none" strike="noStrike" kern="1200" baseline="0" dirty="0"/>
                        <a:t>Epidemiological Features</a:t>
                      </a:r>
                      <a:endParaRPr lang="en-US" sz="1600" b="0" i="0" u="none" strike="noStrike" kern="1200" baseline="0" dirty="0">
                        <a:solidFill>
                          <a:schemeClr val="dk1"/>
                        </a:solidFill>
                        <a:latin typeface="+mn-lt"/>
                        <a:ea typeface="+mn-ea"/>
                        <a:cs typeface="+mn-cs"/>
                      </a:endParaRPr>
                    </a:p>
                  </a:txBody>
                  <a:tcPr/>
                </a:tc>
                <a:tc>
                  <a:txBody>
                    <a:bodyPr/>
                    <a:lstStyle/>
                    <a:p>
                      <a:r>
                        <a:rPr lang="en-US" sz="1600" u="none" strike="noStrike" kern="1200" baseline="0" dirty="0"/>
                        <a:t>United States: estimated 6 million new infections per year, 12,000 new cases of HPV-associated cervical cancer </a:t>
                      </a:r>
                      <a:endParaRPr lang="en-US" sz="1600" b="0" i="0" u="none" strike="noStrike" kern="1200" baseline="0" dirty="0">
                        <a:solidFill>
                          <a:schemeClr val="dk1"/>
                        </a:solidFill>
                        <a:latin typeface="+mn-lt"/>
                        <a:ea typeface="+mn-ea"/>
                        <a:cs typeface="+mn-cs"/>
                      </a:endParaRPr>
                    </a:p>
                  </a:txBody>
                  <a:tcPr/>
                </a:tc>
                <a:tc>
                  <a:txBody>
                    <a:bodyPr/>
                    <a:lstStyle/>
                    <a:p>
                      <a:r>
                        <a:rPr lang="en-US" sz="1600" u="none" strike="noStrike" kern="1200" baseline="0" dirty="0"/>
                        <a:t>United States: affects 2% to 10% of children annually </a:t>
                      </a:r>
                      <a:endParaRPr lang="en-US" sz="16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1911378"/>
                  </a:ext>
                </a:extLst>
              </a:tr>
            </a:tbl>
          </a:graphicData>
        </a:graphic>
      </p:graphicFrame>
      <p:pic>
        <p:nvPicPr>
          <p:cNvPr id="16" name="Content Placeholder 15" descr="Photos of warts as experienced with HPV.">
            <a:extLst>
              <a:ext uri="{FF2B5EF4-FFF2-40B4-BE49-F238E27FC236}">
                <a16:creationId xmlns:a16="http://schemas.microsoft.com/office/drawing/2014/main" id="{EB76FC81-0D53-41DF-86E7-853E3D62935C}"/>
              </a:ext>
            </a:extLst>
          </p:cNvPr>
          <p:cNvPicPr>
            <a:picLocks noGrp="1" noChangeAspect="1"/>
          </p:cNvPicPr>
          <p:nvPr>
            <p:ph sz="quarter" idx="14"/>
          </p:nvPr>
        </p:nvPicPr>
        <p:blipFill rotWithShape="1">
          <a:blip r:embed="rId3">
            <a:extLst>
              <a:ext uri="{28A0092B-C50C-407E-A947-70E740481C1C}">
                <a14:useLocalDpi xmlns:a14="http://schemas.microsoft.com/office/drawing/2010/main" val="0"/>
              </a:ext>
            </a:extLst>
          </a:blip>
          <a:srcRect l="21363" t="19281" r="22751" b="5233"/>
          <a:stretch/>
        </p:blipFill>
        <p:spPr>
          <a:xfrm>
            <a:off x="1659528" y="4280217"/>
            <a:ext cx="3009117" cy="1800000"/>
          </a:xfrm>
        </p:spPr>
      </p:pic>
      <p:pic>
        <p:nvPicPr>
          <p:cNvPr id="18" name="Content Placeholder 17" descr="Photos of warts as experienced with Molluscum Contagiosum.">
            <a:extLst>
              <a:ext uri="{FF2B5EF4-FFF2-40B4-BE49-F238E27FC236}">
                <a16:creationId xmlns:a16="http://schemas.microsoft.com/office/drawing/2014/main" id="{D9D4E2FA-1EBB-4915-A304-C4362300BBFE}"/>
              </a:ext>
            </a:extLst>
          </p:cNvPr>
          <p:cNvPicPr>
            <a:picLocks noGrp="1" noChangeAspect="1"/>
          </p:cNvPicPr>
          <p:nvPr>
            <p:ph sz="quarter" idx="15"/>
          </p:nvPr>
        </p:nvPicPr>
        <p:blipFill rotWithShape="1">
          <a:blip r:embed="rId4">
            <a:extLst>
              <a:ext uri="{28A0092B-C50C-407E-A947-70E740481C1C}">
                <a14:useLocalDpi xmlns:a14="http://schemas.microsoft.com/office/drawing/2010/main" val="0"/>
              </a:ext>
            </a:extLst>
          </a:blip>
          <a:srcRect l="28795" t="17711" r="30021" b="5665"/>
          <a:stretch/>
        </p:blipFill>
        <p:spPr>
          <a:xfrm>
            <a:off x="5224264" y="4324930"/>
            <a:ext cx="2144252" cy="1800000"/>
          </a:xfrm>
        </p:spPr>
      </p:pic>
      <p:sp>
        <p:nvSpPr>
          <p:cNvPr id="22" name="Text Placeholder 17">
            <a:extLst>
              <a:ext uri="{FF2B5EF4-FFF2-40B4-BE49-F238E27FC236}">
                <a16:creationId xmlns:a16="http://schemas.microsoft.com/office/drawing/2014/main" id="{1E14D9F7-6F62-4E72-B136-05A71030D119}"/>
              </a:ext>
            </a:extLst>
          </p:cNvPr>
          <p:cNvSpPr txBox="1">
            <a:spLocks/>
          </p:cNvSpPr>
          <p:nvPr/>
        </p:nvSpPr>
        <p:spPr>
          <a:xfrm>
            <a:off x="1659528" y="6663703"/>
            <a:ext cx="7141572" cy="194298"/>
          </a:xfrm>
          <a:prstGeom prst="rect">
            <a:avLst/>
          </a:prstGeom>
        </p:spPr>
        <p:txBody>
          <a:bodyPr vert="horz" lIns="91440" tIns="45720" rIns="91440" bIns="45720" rtlCol="0" anchor="t"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i="1" dirty="0"/>
              <a:t>Clinical Photography, Central Manchester University Hospitals NHS Foundation Trust, UK/Science Source, </a:t>
            </a:r>
            <a:r>
              <a:rPr lang="en-IN" i="1" dirty="0" err="1"/>
              <a:t>Dr.</a:t>
            </a:r>
            <a:r>
              <a:rPr lang="en-IN" i="1" dirty="0"/>
              <a:t> M. A. </a:t>
            </a:r>
            <a:r>
              <a:rPr lang="en-IN" i="1" dirty="0" err="1"/>
              <a:t>Ansary</a:t>
            </a:r>
            <a:r>
              <a:rPr lang="en-IN" i="1" dirty="0"/>
              <a:t>/Science Source</a:t>
            </a:r>
            <a:r>
              <a:rPr lang="en-US" i="1" dirty="0"/>
              <a:t> </a:t>
            </a:r>
            <a:endParaRPr lang="en-IN" i="1" dirty="0"/>
          </a:p>
        </p:txBody>
      </p:sp>
    </p:spTree>
    <p:extLst>
      <p:ext uri="{BB962C8B-B14F-4D97-AF65-F5344CB8AC3E}">
        <p14:creationId xmlns:p14="http://schemas.microsoft.com/office/powerpoint/2010/main" val="32259889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r>
              <a:rPr lang="en-US" altLang="en-US" dirty="0"/>
              <a:t>Group B </a:t>
            </a:r>
            <a:r>
              <a:rPr lang="en-US" altLang="en-US" i="1" dirty="0"/>
              <a:t>Streptococcus</a:t>
            </a:r>
            <a:r>
              <a:rPr lang="en-US" altLang="en-US" dirty="0"/>
              <a:t> “Colonization” – Neonatal Disease</a:t>
            </a:r>
          </a:p>
        </p:txBody>
      </p:sp>
      <p:sp>
        <p:nvSpPr>
          <p:cNvPr id="82947" name="Content Placeholder 2"/>
          <p:cNvSpPr>
            <a:spLocks noGrp="1"/>
          </p:cNvSpPr>
          <p:nvPr>
            <p:ph sz="quarter" idx="11"/>
          </p:nvPr>
        </p:nvSpPr>
        <p:spPr/>
        <p:txBody>
          <a:bodyPr/>
          <a:lstStyle/>
          <a:p>
            <a:pPr marL="0" indent="0" eaLnBrk="1" hangingPunct="1">
              <a:spcBef>
                <a:spcPts val="600"/>
              </a:spcBef>
              <a:buNone/>
            </a:pPr>
            <a:r>
              <a:rPr lang="en-US" altLang="en-US" dirty="0"/>
              <a:t>10% to 40% of women in the United States are colonized</a:t>
            </a:r>
          </a:p>
          <a:p>
            <a:pPr marL="342900" indent="-342900">
              <a:spcBef>
                <a:spcPts val="600"/>
              </a:spcBef>
              <a:buFont typeface="Arial" panose="020B0604020202020204" pitchFamily="34" charset="0"/>
              <a:buChar char="•"/>
            </a:pPr>
            <a:r>
              <a:rPr lang="en-US" altLang="en-US" dirty="0"/>
              <a:t>Beta-hemolytic </a:t>
            </a:r>
            <a:r>
              <a:rPr lang="en-US" altLang="en-US" i="1" dirty="0"/>
              <a:t>Streptococcus </a:t>
            </a:r>
            <a:r>
              <a:rPr lang="en-US" altLang="en-US" dirty="0"/>
              <a:t>in Lancefield group B</a:t>
            </a:r>
          </a:p>
          <a:p>
            <a:pPr marL="342900" indent="-342900">
              <a:spcBef>
                <a:spcPts val="600"/>
              </a:spcBef>
              <a:buFont typeface="Arial" panose="020B0604020202020204" pitchFamily="34" charset="0"/>
              <a:buChar char="•"/>
            </a:pPr>
            <a:r>
              <a:rPr lang="en-US" altLang="en-US" dirty="0"/>
              <a:t>Infants become colonized during passage through the birth canal</a:t>
            </a:r>
          </a:p>
          <a:p>
            <a:pPr marL="635000" lvl="1">
              <a:spcBef>
                <a:spcPts val="600"/>
              </a:spcBef>
            </a:pPr>
            <a:r>
              <a:rPr lang="en-US" altLang="en-US" dirty="0"/>
              <a:t>Can cause life-threatening infections such as bloodstream infections, meningitis, or pneumonia</a:t>
            </a:r>
          </a:p>
          <a:p>
            <a:pPr marL="342900" indent="-342900">
              <a:spcBef>
                <a:spcPts val="600"/>
              </a:spcBef>
              <a:buFont typeface="Arial" panose="020B0604020202020204" pitchFamily="34" charset="0"/>
              <a:buChar char="•"/>
            </a:pPr>
            <a:r>
              <a:rPr lang="en-US" altLang="en-US" dirty="0"/>
              <a:t>CDC recommends screening all pregnant women at 35 to 37 weeks of pregnancy and treatment with penicillin or ampicillin</a:t>
            </a:r>
          </a:p>
        </p:txBody>
      </p:sp>
    </p:spTree>
    <p:extLst>
      <p:ext uri="{BB962C8B-B14F-4D97-AF65-F5344CB8AC3E}">
        <p14:creationId xmlns:p14="http://schemas.microsoft.com/office/powerpoint/2010/main" val="376058259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r>
              <a:rPr lang="en-US" altLang="en-US" dirty="0"/>
              <a:t>Group B </a:t>
            </a:r>
            <a:r>
              <a:rPr lang="en-US" altLang="en-US" i="1" dirty="0"/>
              <a:t>Streptococcus</a:t>
            </a:r>
            <a:r>
              <a:rPr lang="en-US" altLang="en-US" dirty="0"/>
              <a:t> Colonization Disease Table</a:t>
            </a:r>
          </a:p>
        </p:txBody>
      </p:sp>
      <p:graphicFrame>
        <p:nvGraphicFramePr>
          <p:cNvPr id="4" name="Table 3"/>
          <p:cNvGraphicFramePr>
            <a:graphicFrameLocks noGrp="1"/>
          </p:cNvGraphicFramePr>
          <p:nvPr>
            <p:extLst>
              <p:ext uri="{D42A27DB-BD31-4B8C-83A1-F6EECF244321}">
                <p14:modId xmlns:p14="http://schemas.microsoft.com/office/powerpoint/2010/main" val="3919635049"/>
              </p:ext>
            </p:extLst>
          </p:nvPr>
        </p:nvGraphicFramePr>
        <p:xfrm>
          <a:off x="1374862" y="1268760"/>
          <a:ext cx="6394275" cy="4124960"/>
        </p:xfrm>
        <a:graphic>
          <a:graphicData uri="http://schemas.openxmlformats.org/drawingml/2006/table">
            <a:tbl>
              <a:tblPr firstRow="1" bandRow="1">
                <a:tableStyleId>{073A0DAA-6AF3-43AB-8588-CEC1D06C72B9}</a:tableStyleId>
              </a:tblPr>
              <a:tblGrid>
                <a:gridCol w="2667000">
                  <a:extLst>
                    <a:ext uri="{9D8B030D-6E8A-4147-A177-3AD203B41FA5}">
                      <a16:colId xmlns:a16="http://schemas.microsoft.com/office/drawing/2014/main" val="20000"/>
                    </a:ext>
                  </a:extLst>
                </a:gridCol>
                <a:gridCol w="3727275">
                  <a:extLst>
                    <a:ext uri="{9D8B030D-6E8A-4147-A177-3AD203B41FA5}">
                      <a16:colId xmlns:a16="http://schemas.microsoft.com/office/drawing/2014/main" val="20001"/>
                    </a:ext>
                  </a:extLst>
                </a:gridCol>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dk1"/>
                          </a:solidFill>
                          <a:latin typeface="+mn-lt"/>
                          <a:ea typeface="+mn-ea"/>
                          <a:cs typeface="+mn-cs"/>
                        </a:rPr>
                        <a:t>Causative Organism(s)</a:t>
                      </a:r>
                      <a:endParaRPr lang="en-US" sz="1800" b="0" i="0" u="none" strike="noStrike" kern="1200" baseline="0" dirty="0">
                        <a:solidFill>
                          <a:schemeClr val="dk1"/>
                        </a:solidFill>
                        <a:latin typeface="+mn-lt"/>
                        <a:ea typeface="+mn-ea"/>
                        <a:cs typeface="+mn-cs"/>
                      </a:endParaRPr>
                    </a:p>
                  </a:txBody>
                  <a:tcPr>
                    <a:solidFill>
                      <a:srgbClr val="CBCBCB"/>
                    </a:solidFill>
                  </a:tcPr>
                </a:tc>
                <a:tc>
                  <a:txBody>
                    <a:bodyPr/>
                    <a:lstStyle/>
                    <a:p>
                      <a:r>
                        <a:rPr lang="en-US" sz="1800" b="0" i="0" u="none" strike="noStrike" kern="1200" baseline="0" dirty="0">
                          <a:solidFill>
                            <a:schemeClr val="dk1"/>
                          </a:solidFill>
                          <a:latin typeface="+mn-lt"/>
                          <a:ea typeface="+mn-ea"/>
                          <a:cs typeface="+mn-cs"/>
                        </a:rPr>
                        <a:t>Group B </a:t>
                      </a:r>
                      <a:r>
                        <a:rPr lang="en-US" sz="1800" b="0" i="1" u="none" strike="noStrike" kern="1200" baseline="0" dirty="0">
                          <a:solidFill>
                            <a:schemeClr val="dk1"/>
                          </a:solidFill>
                          <a:latin typeface="+mn-lt"/>
                          <a:ea typeface="+mn-ea"/>
                          <a:cs typeface="+mn-cs"/>
                        </a:rPr>
                        <a:t>Streptococcus </a:t>
                      </a:r>
                      <a:endParaRPr lang="en-US" sz="1800" b="0" i="0" u="none" strike="noStrike" kern="1200" baseline="0" dirty="0">
                        <a:solidFill>
                          <a:schemeClr val="dk1"/>
                        </a:solidFill>
                        <a:latin typeface="+mn-lt"/>
                        <a:ea typeface="+mn-ea"/>
                        <a:cs typeface="+mn-cs"/>
                      </a:endParaRPr>
                    </a:p>
                  </a:txBody>
                  <a:tcPr>
                    <a:solidFill>
                      <a:srgbClr val="CBCBCB"/>
                    </a:solidFill>
                  </a:tcPr>
                </a:tc>
                <a:extLst>
                  <a:ext uri="{0D108BD9-81ED-4DB2-BD59-A6C34878D82A}">
                    <a16:rowId xmlns:a16="http://schemas.microsoft.com/office/drawing/2014/main"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dk1"/>
                          </a:solidFill>
                          <a:latin typeface="+mn-lt"/>
                          <a:ea typeface="+mn-ea"/>
                          <a:cs typeface="+mn-cs"/>
                        </a:rPr>
                        <a:t>Common Modes of Transmission</a:t>
                      </a:r>
                      <a:endParaRPr lang="en-US" sz="1800" b="0" i="0" u="none" strike="noStrike" kern="1200" baseline="0" dirty="0">
                        <a:solidFill>
                          <a:schemeClr val="dk1"/>
                        </a:solidFill>
                        <a:latin typeface="+mn-lt"/>
                        <a:ea typeface="+mn-ea"/>
                        <a:cs typeface="+mn-cs"/>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Vertical</a:t>
                      </a:r>
                    </a:p>
                  </a:txBody>
                  <a:tcPr/>
                </a:tc>
                <a:extLst>
                  <a:ext uri="{0D108BD9-81ED-4DB2-BD59-A6C34878D82A}">
                    <a16:rowId xmlns:a16="http://schemas.microsoft.com/office/drawing/2014/main" val="10001"/>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dk1"/>
                          </a:solidFill>
                          <a:latin typeface="+mn-lt"/>
                          <a:ea typeface="+mn-ea"/>
                          <a:cs typeface="+mn-cs"/>
                        </a:rPr>
                        <a:t>Virulence Factors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N/A</a:t>
                      </a:r>
                    </a:p>
                  </a:txBody>
                  <a:tcPr/>
                </a:tc>
                <a:extLst>
                  <a:ext uri="{0D108BD9-81ED-4DB2-BD59-A6C34878D82A}">
                    <a16:rowId xmlns:a16="http://schemas.microsoft.com/office/drawing/2014/main" val="10002"/>
                  </a:ext>
                </a:extLst>
              </a:tr>
              <a:tr h="370840">
                <a:tc>
                  <a:txBody>
                    <a:bodyPr/>
                    <a:lstStyle/>
                    <a:p>
                      <a:r>
                        <a:rPr lang="en-US" sz="1800" b="1" i="0" u="none" strike="noStrike" kern="1200" baseline="0" dirty="0">
                          <a:solidFill>
                            <a:schemeClr val="dk1"/>
                          </a:solidFill>
                          <a:latin typeface="+mn-lt"/>
                          <a:ea typeface="+mn-ea"/>
                          <a:cs typeface="+mn-cs"/>
                        </a:rPr>
                        <a:t>Culture/Diagnosis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Culture of mother’s genital tract </a:t>
                      </a:r>
                    </a:p>
                  </a:txBody>
                  <a:tcPr/>
                </a:tc>
                <a:extLst>
                  <a:ext uri="{0D108BD9-81ED-4DB2-BD59-A6C34878D82A}">
                    <a16:rowId xmlns:a16="http://schemas.microsoft.com/office/drawing/2014/main" val="10003"/>
                  </a:ext>
                </a:extLst>
              </a:tr>
              <a:tr h="370840">
                <a:tc>
                  <a:txBody>
                    <a:bodyPr/>
                    <a:lstStyle/>
                    <a:p>
                      <a:r>
                        <a:rPr lang="en-US" sz="1800" b="1" i="0" u="none" strike="noStrike" kern="1200" baseline="0" dirty="0">
                          <a:solidFill>
                            <a:schemeClr val="dk1"/>
                          </a:solidFill>
                          <a:latin typeface="+mn-lt"/>
                          <a:ea typeface="+mn-ea"/>
                          <a:cs typeface="+mn-cs"/>
                        </a:rPr>
                        <a:t>Prevention/Treatment</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Treat mother with penicillin/ ampicillin</a:t>
                      </a:r>
                    </a:p>
                  </a:txBody>
                  <a:tcPr/>
                </a:tc>
                <a:extLst>
                  <a:ext uri="{0D108BD9-81ED-4DB2-BD59-A6C34878D82A}">
                    <a16:rowId xmlns:a16="http://schemas.microsoft.com/office/drawing/2014/main" val="10004"/>
                  </a:ext>
                </a:extLst>
              </a:tr>
              <a:tr h="370840">
                <a:tc>
                  <a:txBody>
                    <a:bodyPr/>
                    <a:lstStyle/>
                    <a:p>
                      <a:r>
                        <a:rPr lang="en-US" sz="1800" b="1" i="0" u="none" strike="noStrike" kern="1200" baseline="0" dirty="0">
                          <a:solidFill>
                            <a:schemeClr val="dk1"/>
                          </a:solidFill>
                          <a:latin typeface="+mn-lt"/>
                          <a:ea typeface="+mn-ea"/>
                          <a:cs typeface="+mn-cs"/>
                        </a:rPr>
                        <a:t>Epidemiological Features</a:t>
                      </a:r>
                      <a:endParaRPr lang="en-US" sz="1800" b="0" i="0" u="none" strike="noStrike" kern="1200" baseline="0" dirty="0">
                        <a:solidFill>
                          <a:schemeClr val="dk1"/>
                        </a:solidFill>
                        <a:latin typeface="+mn-lt"/>
                        <a:ea typeface="+mn-ea"/>
                        <a:cs typeface="+mn-cs"/>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United States: vaginal carriage rates 15% to 45%, neonatal sepsis due to this occurs in 1.8 to 3.2 per 1000 live births; internationally: vaginal carriage rates 12% to 27% </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3541143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US" altLang="en-US" dirty="0"/>
              <a:t>Concept Check – Section 23.4</a:t>
            </a:r>
          </a:p>
        </p:txBody>
      </p:sp>
      <p:sp>
        <p:nvSpPr>
          <p:cNvPr id="2051" name="Content Placeholder 2"/>
          <p:cNvSpPr>
            <a:spLocks noGrp="1"/>
          </p:cNvSpPr>
          <p:nvPr>
            <p:ph sz="quarter" idx="11"/>
          </p:nvPr>
        </p:nvSpPr>
        <p:spPr/>
        <p:txBody>
          <a:bodyPr rtlCol="0">
            <a:noAutofit/>
          </a:bodyPr>
          <a:lstStyle/>
          <a:p>
            <a:pPr marL="514350" indent="-514350">
              <a:spcAft>
                <a:spcPts val="0"/>
              </a:spcAft>
              <a:buFont typeface="+mj-lt"/>
              <a:buAutoNum type="arabicPeriod"/>
              <a:defRPr/>
            </a:pPr>
            <a:r>
              <a:rPr lang="en-US" sz="2800" dirty="0">
                <a:latin typeface="Calibri" panose="020F0502020204030204" pitchFamily="34" charset="0"/>
                <a:ea typeface="+mn-ea"/>
                <a:cs typeface="+mn-cs"/>
              </a:rPr>
              <a:t>True/False: Chlamydia and gonorrhea infections can be asymptomatic in both men and women.</a:t>
            </a:r>
          </a:p>
          <a:p>
            <a:pPr marL="514350" indent="-514350">
              <a:spcAft>
                <a:spcPts val="0"/>
              </a:spcAft>
              <a:buFont typeface="+mj-lt"/>
              <a:buAutoNum type="arabicPeriod"/>
              <a:defRPr/>
            </a:pPr>
            <a:r>
              <a:rPr lang="en-US" sz="2800" dirty="0">
                <a:latin typeface="Calibri" panose="020F0502020204030204" pitchFamily="34" charset="0"/>
              </a:rPr>
              <a:t> </a:t>
            </a:r>
            <a:r>
              <a:rPr lang="en-US" sz="2800" u="sng" dirty="0">
                <a:solidFill>
                  <a:schemeClr val="bg1"/>
                </a:solidFill>
                <a:uFill>
                  <a:solidFill>
                    <a:schemeClr val="tx1"/>
                  </a:solidFill>
                </a:uFill>
                <a:ea typeface="ＭＳ Ｐゴシック" charset="0"/>
              </a:rPr>
              <a:t>Blank</a:t>
            </a:r>
            <a:r>
              <a:rPr lang="en-US" sz="2800" dirty="0">
                <a:latin typeface="Calibri" panose="020F0502020204030204" pitchFamily="34" charset="0"/>
              </a:rPr>
              <a:t> </a:t>
            </a:r>
            <a:r>
              <a:rPr lang="en-US" sz="2800" u="sng" dirty="0" err="1">
                <a:solidFill>
                  <a:schemeClr val="bg1"/>
                </a:solidFill>
                <a:uFill>
                  <a:solidFill>
                    <a:schemeClr val="tx1"/>
                  </a:solidFill>
                </a:uFill>
                <a:ea typeface="ＭＳ Ｐゴシック" charset="0"/>
              </a:rPr>
              <a:t>Bllaank</a:t>
            </a:r>
            <a:r>
              <a:rPr lang="en-US" sz="2800" dirty="0">
                <a:latin typeface="Calibri" panose="020F0502020204030204" pitchFamily="34" charset="0"/>
              </a:rPr>
              <a:t> </a:t>
            </a:r>
            <a:r>
              <a:rPr lang="en-US" sz="2800" u="sng" dirty="0" err="1">
                <a:solidFill>
                  <a:schemeClr val="bg1"/>
                </a:solidFill>
                <a:uFill>
                  <a:solidFill>
                    <a:schemeClr val="tx1"/>
                  </a:solidFill>
                </a:uFill>
                <a:ea typeface="ＭＳ Ｐゴシック" charset="0"/>
              </a:rPr>
              <a:t>Blalank</a:t>
            </a:r>
            <a:r>
              <a:rPr lang="en-US" sz="2800" dirty="0">
                <a:latin typeface="Calibri" panose="020F0502020204030204" pitchFamily="34" charset="0"/>
              </a:rPr>
              <a:t> </a:t>
            </a:r>
            <a:r>
              <a:rPr lang="en-US" sz="2800" dirty="0">
                <a:solidFill>
                  <a:prstClr val="black"/>
                </a:solidFill>
                <a:latin typeface="Calibri" panose="020F0502020204030204" pitchFamily="34" charset="0"/>
              </a:rPr>
              <a:t>can develop in women infected with chlamydia or gonorrhea and can result in infertility.</a:t>
            </a:r>
          </a:p>
          <a:p>
            <a:pPr marL="514350" lvl="0" indent="-514350">
              <a:buFont typeface="+mj-lt"/>
              <a:buAutoNum type="arabicPeriod" startAt="3"/>
              <a:defRPr/>
            </a:pPr>
            <a:r>
              <a:rPr lang="en-US" sz="2800" dirty="0">
                <a:solidFill>
                  <a:prstClr val="black"/>
                </a:solidFill>
                <a:latin typeface="Calibri" panose="020F0502020204030204" pitchFamily="34" charset="0"/>
              </a:rPr>
              <a:t>True/False: HSV to 1 and HSV to 2 are effectively treated with acyclovir.</a:t>
            </a:r>
          </a:p>
          <a:p>
            <a:pPr marL="514350" lvl="0" indent="-514350">
              <a:buFont typeface="+mj-lt"/>
              <a:buAutoNum type="arabicPeriod" startAt="3"/>
              <a:defRPr/>
            </a:pPr>
            <a:r>
              <a:rPr lang="en-US" sz="2800" dirty="0">
                <a:solidFill>
                  <a:prstClr val="black"/>
                </a:solidFill>
                <a:latin typeface="Calibri" panose="020F0502020204030204" pitchFamily="34" charset="0"/>
              </a:rPr>
              <a:t>True/False: Vaginitis is caused by two organisms that are considered normal biota.</a:t>
            </a:r>
          </a:p>
          <a:p>
            <a:pPr marL="514350" indent="-514350">
              <a:buFont typeface="+mj-lt"/>
              <a:buAutoNum type="arabicPeriod" startAt="3"/>
              <a:defRPr/>
            </a:pPr>
            <a:r>
              <a:rPr lang="en-US" sz="2800" dirty="0">
                <a:solidFill>
                  <a:prstClr val="black"/>
                </a:solidFill>
                <a:latin typeface="Calibri" panose="020F0502020204030204" pitchFamily="34" charset="0"/>
              </a:rPr>
              <a:t>During tertiary syphilis, </a:t>
            </a:r>
            <a:r>
              <a:rPr lang="en-US" sz="2800" u="sng" dirty="0" err="1">
                <a:solidFill>
                  <a:schemeClr val="bg1"/>
                </a:solidFill>
                <a:uFill>
                  <a:solidFill>
                    <a:schemeClr val="tx1"/>
                  </a:solidFill>
                </a:uFill>
                <a:ea typeface="ＭＳ Ｐゴシック" charset="0"/>
              </a:rPr>
              <a:t>Blalank</a:t>
            </a:r>
            <a:r>
              <a:rPr lang="en-US" sz="2800" dirty="0">
                <a:solidFill>
                  <a:prstClr val="black"/>
                </a:solidFill>
                <a:latin typeface="Calibri" panose="020F0502020204030204" pitchFamily="34" charset="0"/>
              </a:rPr>
              <a:t> develop in the liver, skin, and bone.</a:t>
            </a:r>
            <a:endParaRPr lang="en-US" sz="2800" dirty="0"/>
          </a:p>
          <a:p>
            <a:pPr>
              <a:defRPr/>
            </a:pPr>
            <a:endParaRPr lang="en-US" sz="2800" dirty="0"/>
          </a:p>
          <a:p>
            <a:pPr marL="514350" lvl="0" indent="-514350">
              <a:buFont typeface="+mj-lt"/>
              <a:buAutoNum type="arabicPeriod" startAt="3"/>
              <a:defRPr/>
            </a:pPr>
            <a:endParaRPr lang="en-US" sz="2800" dirty="0"/>
          </a:p>
          <a:p>
            <a:pPr>
              <a:spcAft>
                <a:spcPts val="0"/>
              </a:spcAft>
              <a:defRPr/>
            </a:pPr>
            <a:endParaRPr lang="en-US" sz="2800" dirty="0"/>
          </a:p>
          <a:p>
            <a:pPr marL="514350" indent="-514350">
              <a:spcAft>
                <a:spcPts val="0"/>
              </a:spcAft>
              <a:buFont typeface="+mj-lt"/>
              <a:buAutoNum type="arabicPeriod"/>
              <a:defRPr/>
            </a:pPr>
            <a:endParaRPr lang="en-US" sz="2800" dirty="0">
              <a:latin typeface="Calibri" panose="020F0502020204030204" pitchFamily="34" charset="0"/>
              <a:ea typeface="+mn-ea"/>
              <a:cs typeface="+mn-cs"/>
            </a:endParaRPr>
          </a:p>
        </p:txBody>
      </p:sp>
    </p:spTree>
    <p:extLst>
      <p:ext uri="{BB962C8B-B14F-4D97-AF65-F5344CB8AC3E}">
        <p14:creationId xmlns:p14="http://schemas.microsoft.com/office/powerpoint/2010/main" val="24972948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US" altLang="en-US" dirty="0"/>
              <a:t>Taxonomic Organization: Microorganisms Causing Disease in the Genitourinary Tract </a:t>
            </a:r>
            <a:r>
              <a:rPr lang="en-US" altLang="en-US" sz="1200" dirty="0"/>
              <a:t>1</a:t>
            </a:r>
          </a:p>
        </p:txBody>
      </p:sp>
      <p:graphicFrame>
        <p:nvGraphicFramePr>
          <p:cNvPr id="5" name="Table  4"/>
          <p:cNvGraphicFramePr>
            <a:graphicFrameLocks noGrp="1"/>
          </p:cNvGraphicFramePr>
          <p:nvPr>
            <p:extLst>
              <p:ext uri="{D42A27DB-BD31-4B8C-83A1-F6EECF244321}">
                <p14:modId xmlns:p14="http://schemas.microsoft.com/office/powerpoint/2010/main" val="2328236385"/>
              </p:ext>
            </p:extLst>
          </p:nvPr>
        </p:nvGraphicFramePr>
        <p:xfrm>
          <a:off x="1524000" y="1249680"/>
          <a:ext cx="6096000" cy="138176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dirty="0"/>
                        <a:t>Gram-positive</a:t>
                      </a:r>
                      <a:r>
                        <a:rPr lang="en-US" baseline="0" dirty="0"/>
                        <a:t> bacteria</a:t>
                      </a:r>
                      <a:endParaRPr lang="en-US" dirty="0"/>
                    </a:p>
                  </a:txBody>
                  <a:tcPr/>
                </a:tc>
                <a:tc>
                  <a:txBody>
                    <a:bodyPr/>
                    <a:lstStyle/>
                    <a:p>
                      <a:r>
                        <a:rPr lang="en-US" dirty="0"/>
                        <a:t>Disease</a:t>
                      </a:r>
                    </a:p>
                  </a:txBody>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Staphylococcus saprophyticus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Urinary tract infection</a:t>
                      </a:r>
                    </a:p>
                  </a:txBody>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Group B </a:t>
                      </a:r>
                      <a:r>
                        <a:rPr lang="en-US" sz="1800" b="0" i="1" u="none" strike="noStrike" kern="1200" baseline="0" dirty="0">
                          <a:solidFill>
                            <a:schemeClr val="dk1"/>
                          </a:solidFill>
                          <a:latin typeface="+mn-lt"/>
                          <a:ea typeface="+mn-ea"/>
                          <a:cs typeface="+mn-cs"/>
                        </a:rPr>
                        <a:t>Streptococcus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Neonatal disease </a:t>
                      </a:r>
                    </a:p>
                  </a:txBody>
                  <a:tcPr/>
                </a:tc>
                <a:extLst>
                  <a:ext uri="{0D108BD9-81ED-4DB2-BD59-A6C34878D82A}">
                    <a16:rowId xmlns:a16="http://schemas.microsoft.com/office/drawing/2014/main" val="10002"/>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962774492"/>
              </p:ext>
            </p:extLst>
          </p:nvPr>
        </p:nvGraphicFramePr>
        <p:xfrm>
          <a:off x="1519303" y="2661348"/>
          <a:ext cx="6096000" cy="350520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dirty="0"/>
                        <a:t>Gram-negative bacteria</a:t>
                      </a:r>
                    </a:p>
                  </a:txBody>
                  <a:tcPr/>
                </a:tc>
                <a:tc>
                  <a:txBody>
                    <a:bodyPr/>
                    <a:lstStyle/>
                    <a:p>
                      <a:r>
                        <a:rPr lang="en-US" dirty="0"/>
                        <a:t>Disease</a:t>
                      </a:r>
                    </a:p>
                  </a:txBody>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Enterococcus</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Urinary tract infection </a:t>
                      </a:r>
                    </a:p>
                  </a:txBody>
                  <a:tcPr/>
                </a:tc>
                <a:extLst>
                  <a:ext uri="{0D108BD9-81ED-4DB2-BD59-A6C34878D82A}">
                    <a16:rowId xmlns:a16="http://schemas.microsoft.com/office/drawing/2014/main" val="10001"/>
                  </a:ext>
                </a:extLst>
              </a:tr>
              <a:tr h="370840">
                <a:tc>
                  <a:txBody>
                    <a:bodyPr/>
                    <a:lstStyle/>
                    <a:p>
                      <a:r>
                        <a:rPr lang="en-US" sz="1800" b="0" i="1" u="none" strike="noStrike" kern="1200" baseline="0" dirty="0">
                          <a:solidFill>
                            <a:schemeClr val="dk1"/>
                          </a:solidFill>
                          <a:latin typeface="+mn-lt"/>
                          <a:ea typeface="+mn-ea"/>
                          <a:cs typeface="+mn-cs"/>
                        </a:rPr>
                        <a:t>Escherichia coli</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Urinary tract infection </a:t>
                      </a:r>
                    </a:p>
                  </a:txBody>
                  <a:tcPr/>
                </a:tc>
                <a:extLst>
                  <a:ext uri="{0D108BD9-81ED-4DB2-BD59-A6C34878D82A}">
                    <a16:rowId xmlns:a16="http://schemas.microsoft.com/office/drawing/2014/main" val="10002"/>
                  </a:ext>
                </a:extLst>
              </a:tr>
              <a:tr h="370840">
                <a:tc>
                  <a:txBody>
                    <a:bodyPr/>
                    <a:lstStyle/>
                    <a:p>
                      <a:r>
                        <a:rPr lang="en-US" sz="1800" b="0" i="1" u="none" strike="noStrike" kern="1200" baseline="0" dirty="0">
                          <a:solidFill>
                            <a:schemeClr val="dk1"/>
                          </a:solidFill>
                          <a:latin typeface="+mn-lt"/>
                          <a:ea typeface="+mn-ea"/>
                          <a:cs typeface="+mn-cs"/>
                        </a:rPr>
                        <a:t>Leptospira interrogans </a:t>
                      </a:r>
                      <a:r>
                        <a:rPr lang="en-US" sz="1800" b="0" i="0" u="none" strike="noStrike" kern="1200" baseline="0" dirty="0">
                          <a:solidFill>
                            <a:schemeClr val="dk1"/>
                          </a:solidFill>
                          <a:latin typeface="+mn-lt"/>
                          <a:ea typeface="+mn-ea"/>
                          <a:cs typeface="+mn-cs"/>
                        </a:rPr>
                        <a:t>(spirochete)</a:t>
                      </a:r>
                    </a:p>
                  </a:txBody>
                  <a:tcPr/>
                </a:tc>
                <a:tc>
                  <a:txBody>
                    <a:bodyPr/>
                    <a:lstStyle/>
                    <a:p>
                      <a:r>
                        <a:rPr lang="en-US" sz="1800" b="0" i="0" u="none" strike="noStrike" kern="1200" baseline="0" dirty="0">
                          <a:solidFill>
                            <a:schemeClr val="dk1"/>
                          </a:solidFill>
                          <a:latin typeface="+mn-lt"/>
                          <a:ea typeface="+mn-ea"/>
                          <a:cs typeface="+mn-cs"/>
                        </a:rPr>
                        <a:t>Leptospirosis</a:t>
                      </a:r>
                    </a:p>
                  </a:txBody>
                  <a:tcPr/>
                </a:tc>
                <a:extLst>
                  <a:ext uri="{0D108BD9-81ED-4DB2-BD59-A6C34878D82A}">
                    <a16:rowId xmlns:a16="http://schemas.microsoft.com/office/drawing/2014/main" val="10003"/>
                  </a:ext>
                </a:extLst>
              </a:tr>
              <a:tr h="370840">
                <a:tc>
                  <a:txBody>
                    <a:bodyPr/>
                    <a:lstStyle/>
                    <a:p>
                      <a:r>
                        <a:rPr lang="en-US" sz="1800" b="0" i="1" u="none" strike="noStrike" kern="1200" baseline="0" dirty="0">
                          <a:solidFill>
                            <a:schemeClr val="dk1"/>
                          </a:solidFill>
                          <a:latin typeface="+mn-lt"/>
                          <a:ea typeface="+mn-ea"/>
                          <a:cs typeface="+mn-cs"/>
                        </a:rPr>
                        <a:t>Neisseria gonorrhoeae</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Gonorrhea</a:t>
                      </a:r>
                    </a:p>
                  </a:txBody>
                  <a:tcPr/>
                </a:tc>
                <a:extLst>
                  <a:ext uri="{0D108BD9-81ED-4DB2-BD59-A6C34878D82A}">
                    <a16:rowId xmlns:a16="http://schemas.microsoft.com/office/drawing/2014/main" val="10004"/>
                  </a:ext>
                </a:extLst>
              </a:tr>
              <a:tr h="370840">
                <a:tc>
                  <a:txBody>
                    <a:bodyPr/>
                    <a:lstStyle/>
                    <a:p>
                      <a:r>
                        <a:rPr lang="en-US" sz="1800" b="0" i="1" u="none" strike="noStrike" kern="1200" baseline="0" dirty="0">
                          <a:solidFill>
                            <a:schemeClr val="dk1"/>
                          </a:solidFill>
                          <a:latin typeface="+mn-lt"/>
                          <a:ea typeface="+mn-ea"/>
                          <a:cs typeface="+mn-cs"/>
                        </a:rPr>
                        <a:t>Chlamydia trachomatis</a:t>
                      </a:r>
                      <a:endParaRPr lang="en-US" sz="1800" b="0" i="0" u="none" strike="noStrike" kern="1200" baseline="0" dirty="0">
                        <a:solidFill>
                          <a:schemeClr val="dk1"/>
                        </a:solidFill>
                        <a:latin typeface="+mn-lt"/>
                        <a:ea typeface="+mn-ea"/>
                        <a:cs typeface="+mn-cs"/>
                      </a:endParaRPr>
                    </a:p>
                  </a:txBody>
                  <a:tcPr/>
                </a:tc>
                <a:tc>
                  <a:txBody>
                    <a:bodyPr/>
                    <a:lstStyle/>
                    <a:p>
                      <a:r>
                        <a:rPr lang="en-US" sz="1800" b="0" i="1" u="none" strike="noStrike" kern="1200" baseline="0" dirty="0">
                          <a:solidFill>
                            <a:schemeClr val="dk1"/>
                          </a:solidFill>
                          <a:latin typeface="+mn-lt"/>
                          <a:ea typeface="+mn-ea"/>
                          <a:cs typeface="+mn-cs"/>
                        </a:rPr>
                        <a:t>Chlamydia</a:t>
                      </a:r>
                      <a:endParaRPr lang="en-US" sz="18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10005"/>
                  </a:ext>
                </a:extLst>
              </a:tr>
              <a:tr h="370840">
                <a:tc>
                  <a:txBody>
                    <a:bodyPr/>
                    <a:lstStyle/>
                    <a:p>
                      <a:r>
                        <a:rPr lang="en-US" sz="1800" b="0" i="1" u="none" strike="noStrike" kern="1200" baseline="0" dirty="0">
                          <a:solidFill>
                            <a:schemeClr val="dk1"/>
                          </a:solidFill>
                          <a:latin typeface="+mn-lt"/>
                          <a:ea typeface="+mn-ea"/>
                          <a:cs typeface="+mn-cs"/>
                        </a:rPr>
                        <a:t>Treponema pallidum </a:t>
                      </a:r>
                      <a:r>
                        <a:rPr lang="en-US" sz="1800" b="0" i="0" u="none" strike="noStrike" kern="1200" baseline="0" dirty="0">
                          <a:solidFill>
                            <a:schemeClr val="dk1"/>
                          </a:solidFill>
                          <a:latin typeface="+mn-lt"/>
                          <a:ea typeface="+mn-ea"/>
                          <a:cs typeface="+mn-cs"/>
                        </a:rPr>
                        <a:t>(spirochete)</a:t>
                      </a:r>
                    </a:p>
                  </a:txBody>
                  <a:tcPr/>
                </a:tc>
                <a:tc>
                  <a:txBody>
                    <a:bodyPr/>
                    <a:lstStyle/>
                    <a:p>
                      <a:r>
                        <a:rPr lang="en-US" sz="1800" b="0" i="0" u="none" strike="noStrike" kern="1200" baseline="0" dirty="0">
                          <a:solidFill>
                            <a:schemeClr val="dk1"/>
                          </a:solidFill>
                          <a:latin typeface="+mn-lt"/>
                          <a:ea typeface="+mn-ea"/>
                          <a:cs typeface="+mn-cs"/>
                        </a:rPr>
                        <a:t>Syphilis</a:t>
                      </a:r>
                    </a:p>
                  </a:txBody>
                  <a:tcPr/>
                </a:tc>
                <a:extLst>
                  <a:ext uri="{0D108BD9-81ED-4DB2-BD59-A6C34878D82A}">
                    <a16:rowId xmlns:a16="http://schemas.microsoft.com/office/drawing/2014/main" val="10006"/>
                  </a:ext>
                </a:extLst>
              </a:tr>
              <a:tr h="370840">
                <a:tc>
                  <a:txBody>
                    <a:bodyPr/>
                    <a:lstStyle/>
                    <a:p>
                      <a:r>
                        <a:rPr lang="en-US" sz="1800" b="0" i="1" u="none" strike="noStrike" kern="1200" baseline="0" dirty="0">
                          <a:solidFill>
                            <a:schemeClr val="dk1"/>
                          </a:solidFill>
                          <a:latin typeface="+mn-lt"/>
                          <a:ea typeface="+mn-ea"/>
                          <a:cs typeface="+mn-cs"/>
                        </a:rPr>
                        <a:t>Haemophilus ducreyi</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Chancroid</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94970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The Female Reproductive System</a:t>
            </a:r>
          </a:p>
        </p:txBody>
      </p:sp>
      <p:pic>
        <p:nvPicPr>
          <p:cNvPr id="6" name="Picture 2" descr="Illustration of the female reproductive system."/>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8051"/>
          <a:stretch/>
        </p:blipFill>
        <p:spPr>
          <a:xfrm>
            <a:off x="1083564" y="939430"/>
            <a:ext cx="6976872" cy="5068789"/>
          </a:xfrm>
        </p:spPr>
      </p:pic>
      <p:sp>
        <p:nvSpPr>
          <p:cNvPr id="4" name="Text Placeholder 5">
            <a:extLst>
              <a:ext uri="{FF2B5EF4-FFF2-40B4-BE49-F238E27FC236}">
                <a16:creationId xmlns:a16="http://schemas.microsoft.com/office/drawing/2014/main" id="{0B32563A-FD8B-4205-ACE8-A0480B6FF6F5}"/>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p>
        </p:txBody>
      </p:sp>
    </p:spTree>
    <p:extLst>
      <p:ext uri="{BB962C8B-B14F-4D97-AF65-F5344CB8AC3E}">
        <p14:creationId xmlns:p14="http://schemas.microsoft.com/office/powerpoint/2010/main" val="1458844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US" altLang="en-US" dirty="0"/>
              <a:t>Taxonomic Organization: Microorganisms Causing Disease in the Genitourinary Tract </a:t>
            </a:r>
            <a:r>
              <a:rPr lang="en-US" altLang="en-US" sz="1200" dirty="0"/>
              <a:t>2</a:t>
            </a:r>
          </a:p>
        </p:txBody>
      </p:sp>
      <p:graphicFrame>
        <p:nvGraphicFramePr>
          <p:cNvPr id="6" name="Table 5"/>
          <p:cNvGraphicFramePr>
            <a:graphicFrameLocks noGrp="1"/>
          </p:cNvGraphicFramePr>
          <p:nvPr>
            <p:extLst>
              <p:ext uri="{D42A27DB-BD31-4B8C-83A1-F6EECF244321}">
                <p14:modId xmlns:p14="http://schemas.microsoft.com/office/powerpoint/2010/main" val="2231400992"/>
              </p:ext>
            </p:extLst>
          </p:nvPr>
        </p:nvGraphicFramePr>
        <p:xfrm>
          <a:off x="1512258" y="1327365"/>
          <a:ext cx="6096000" cy="202184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lt1"/>
                          </a:solidFill>
                          <a:latin typeface="+mn-lt"/>
                          <a:ea typeface="+mn-ea"/>
                          <a:cs typeface="+mn-cs"/>
                        </a:rPr>
                        <a:t>DNA viruses</a:t>
                      </a:r>
                      <a:endParaRPr lang="en-US" sz="1800" b="0" i="0" u="none" strike="noStrike" kern="1200" baseline="0" dirty="0">
                        <a:solidFill>
                          <a:schemeClr val="lt1"/>
                        </a:solidFill>
                        <a:latin typeface="+mn-lt"/>
                        <a:ea typeface="+mn-ea"/>
                        <a:cs typeface="+mn-cs"/>
                      </a:endParaRPr>
                    </a:p>
                  </a:txBody>
                  <a:tcPr/>
                </a:tc>
                <a:tc>
                  <a:txBody>
                    <a:bodyPr/>
                    <a:lstStyle/>
                    <a:p>
                      <a:r>
                        <a:rPr lang="en-US" dirty="0"/>
                        <a:t>Disease</a:t>
                      </a:r>
                    </a:p>
                  </a:txBody>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chemeClr val="dk1"/>
                          </a:solidFill>
                          <a:latin typeface="+mn-lt"/>
                          <a:ea typeface="+mn-ea"/>
                          <a:cs typeface="+mn-cs"/>
                        </a:rPr>
                        <a:t>Herpes simplex viruses 1 and 2</a:t>
                      </a:r>
                    </a:p>
                  </a:txBody>
                  <a:tcPr/>
                </a:tc>
                <a:tc>
                  <a:txBody>
                    <a:bodyPr/>
                    <a:lstStyle/>
                    <a:p>
                      <a:r>
                        <a:rPr lang="en-US" sz="1800" b="0" i="0" u="none" strike="noStrike" kern="1200" baseline="0" dirty="0">
                          <a:solidFill>
                            <a:schemeClr val="dk1"/>
                          </a:solidFill>
                          <a:latin typeface="+mn-lt"/>
                          <a:ea typeface="+mn-ea"/>
                          <a:cs typeface="+mn-cs"/>
                        </a:rPr>
                        <a:t>Genital herpes </a:t>
                      </a:r>
                    </a:p>
                  </a:txBody>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Human papillomaviruses </a:t>
                      </a:r>
                    </a:p>
                  </a:txBody>
                  <a:tcPr/>
                </a:tc>
                <a:tc>
                  <a:txBody>
                    <a:bodyPr/>
                    <a:lstStyle/>
                    <a:p>
                      <a:r>
                        <a:rPr lang="en-US" sz="1800" b="0" i="0" u="none" strike="noStrike" kern="1200" baseline="0" dirty="0">
                          <a:solidFill>
                            <a:schemeClr val="dk1"/>
                          </a:solidFill>
                          <a:latin typeface="+mn-lt"/>
                          <a:ea typeface="+mn-ea"/>
                          <a:cs typeface="+mn-cs"/>
                        </a:rPr>
                        <a:t>Genital warts, cervical carcinoma	</a:t>
                      </a:r>
                    </a:p>
                  </a:txBody>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dk1"/>
                          </a:solidFill>
                          <a:latin typeface="+mn-lt"/>
                          <a:ea typeface="+mn-ea"/>
                          <a:cs typeface="+mn-cs"/>
                        </a:rPr>
                        <a:t>Poxviruses </a:t>
                      </a:r>
                    </a:p>
                  </a:txBody>
                  <a:tcPr/>
                </a:tc>
                <a:tc>
                  <a:txBody>
                    <a:bodyPr/>
                    <a:lstStyle/>
                    <a:p>
                      <a:r>
                        <a:rPr lang="en-US" sz="1800" b="0" i="0" u="none" strike="noStrike" kern="1200" baseline="0" dirty="0">
                          <a:solidFill>
                            <a:schemeClr val="dk1"/>
                          </a:solidFill>
                          <a:latin typeface="+mn-lt"/>
                          <a:ea typeface="+mn-ea"/>
                          <a:cs typeface="+mn-cs"/>
                        </a:rPr>
                        <a:t>Molluscum contagiosum </a:t>
                      </a:r>
                    </a:p>
                  </a:txBody>
                  <a:tcPr/>
                </a:tc>
                <a:extLst>
                  <a:ext uri="{0D108BD9-81ED-4DB2-BD59-A6C34878D82A}">
                    <a16:rowId xmlns:a16="http://schemas.microsoft.com/office/drawing/2014/main" val="1000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968000348"/>
              </p:ext>
            </p:extLst>
          </p:nvPr>
        </p:nvGraphicFramePr>
        <p:xfrm>
          <a:off x="1512258" y="3400236"/>
          <a:ext cx="6096000" cy="74168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lt1"/>
                          </a:solidFill>
                          <a:latin typeface="+mn-lt"/>
                          <a:ea typeface="+mn-ea"/>
                          <a:cs typeface="+mn-cs"/>
                        </a:rPr>
                        <a:t>Fungi</a:t>
                      </a:r>
                      <a:endParaRPr lang="en-US" sz="1800" b="0" i="0" u="none" strike="noStrike" kern="1200" baseline="0" dirty="0">
                        <a:solidFill>
                          <a:schemeClr val="lt1"/>
                        </a:solidFill>
                        <a:latin typeface="+mn-lt"/>
                        <a:ea typeface="+mn-ea"/>
                        <a:cs typeface="+mn-cs"/>
                      </a:endParaRPr>
                    </a:p>
                  </a:txBody>
                  <a:tcPr/>
                </a:tc>
                <a:tc>
                  <a:txBody>
                    <a:bodyPr/>
                    <a:lstStyle/>
                    <a:p>
                      <a:r>
                        <a:rPr lang="en-US" dirty="0"/>
                        <a:t>Disease</a:t>
                      </a:r>
                    </a:p>
                  </a:txBody>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Candida albicans </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Vaginitis</a:t>
                      </a:r>
                    </a:p>
                  </a:txBody>
                  <a:tcPr/>
                </a:tc>
                <a:extLst>
                  <a:ext uri="{0D108BD9-81ED-4DB2-BD59-A6C34878D82A}">
                    <a16:rowId xmlns:a16="http://schemas.microsoft.com/office/drawing/2014/main" val="10001"/>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786818152"/>
              </p:ext>
            </p:extLst>
          </p:nvPr>
        </p:nvGraphicFramePr>
        <p:xfrm>
          <a:off x="1512258" y="4234143"/>
          <a:ext cx="6096000" cy="74168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lt1"/>
                          </a:solidFill>
                          <a:latin typeface="+mn-lt"/>
                          <a:ea typeface="+mn-ea"/>
                          <a:cs typeface="+mn-cs"/>
                        </a:rPr>
                        <a:t>Protozoa</a:t>
                      </a:r>
                      <a:endParaRPr lang="en-US" sz="1800" b="0" i="0" u="none" strike="noStrike" kern="1200" baseline="0" dirty="0">
                        <a:solidFill>
                          <a:schemeClr val="lt1"/>
                        </a:solidFill>
                        <a:latin typeface="+mn-lt"/>
                        <a:ea typeface="+mn-ea"/>
                        <a:cs typeface="+mn-cs"/>
                      </a:endParaRPr>
                    </a:p>
                  </a:txBody>
                  <a:tcPr/>
                </a:tc>
                <a:tc>
                  <a:txBody>
                    <a:bodyPr/>
                    <a:lstStyle/>
                    <a:p>
                      <a:r>
                        <a:rPr lang="en-US" dirty="0"/>
                        <a:t>Disease</a:t>
                      </a:r>
                    </a:p>
                  </a:txBody>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Trichomonas vaginalis </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Trichomoniasis (vaginitis) </a:t>
                      </a:r>
                    </a:p>
                  </a:txBody>
                  <a:tcPr/>
                </a:tc>
                <a:extLst>
                  <a:ext uri="{0D108BD9-81ED-4DB2-BD59-A6C34878D82A}">
                    <a16:rowId xmlns:a16="http://schemas.microsoft.com/office/drawing/2014/main" val="10001"/>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726978103"/>
              </p:ext>
            </p:extLst>
          </p:nvPr>
        </p:nvGraphicFramePr>
        <p:xfrm>
          <a:off x="1512258" y="5058345"/>
          <a:ext cx="6096000" cy="74168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lt1"/>
                          </a:solidFill>
                          <a:latin typeface="+mn-lt"/>
                          <a:ea typeface="+mn-ea"/>
                          <a:cs typeface="+mn-cs"/>
                        </a:rPr>
                        <a:t>Helminth-trematode</a:t>
                      </a:r>
                      <a:endParaRPr lang="en-US" sz="1800" b="0" i="0" u="none" strike="noStrike" kern="1200" baseline="0" dirty="0">
                        <a:solidFill>
                          <a:schemeClr val="lt1"/>
                        </a:solidFill>
                        <a:latin typeface="+mn-lt"/>
                        <a:ea typeface="+mn-ea"/>
                        <a:cs typeface="+mn-cs"/>
                      </a:endParaRPr>
                    </a:p>
                  </a:txBody>
                  <a:tcPr/>
                </a:tc>
                <a:tc>
                  <a:txBody>
                    <a:bodyPr/>
                    <a:lstStyle/>
                    <a:p>
                      <a:r>
                        <a:rPr lang="en-US" dirty="0"/>
                        <a:t>Disease</a:t>
                      </a:r>
                    </a:p>
                  </a:txBody>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Schistosoma haematobium</a:t>
                      </a:r>
                      <a:endParaRPr lang="en-US" sz="1800" b="0" i="0" u="none" strike="noStrike" kern="1200" baseline="0" dirty="0">
                        <a:solidFill>
                          <a:schemeClr val="dk1"/>
                        </a:solidFill>
                        <a:latin typeface="+mn-lt"/>
                        <a:ea typeface="+mn-ea"/>
                        <a:cs typeface="+mn-cs"/>
                      </a:endParaRPr>
                    </a:p>
                  </a:txBody>
                  <a:tcPr/>
                </a:tc>
                <a:tc>
                  <a:txBody>
                    <a:bodyPr/>
                    <a:lstStyle/>
                    <a:p>
                      <a:r>
                        <a:rPr lang="en-US" sz="1800" b="0" i="0" u="none" strike="noStrike" kern="1200" baseline="0" dirty="0">
                          <a:solidFill>
                            <a:schemeClr val="dk1"/>
                          </a:solidFill>
                          <a:latin typeface="+mn-lt"/>
                          <a:ea typeface="+mn-ea"/>
                          <a:cs typeface="+mn-cs"/>
                        </a:rPr>
                        <a:t>Urinary schistosomiasis </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3863226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242" y="206370"/>
            <a:ext cx="3769082" cy="2044080"/>
          </a:xfrm>
        </p:spPr>
        <p:txBody>
          <a:bodyPr rtlCol="0">
            <a:noAutofit/>
          </a:bodyPr>
          <a:lstStyle/>
          <a:p>
            <a:pPr>
              <a:defRPr/>
            </a:pPr>
            <a:r>
              <a:rPr lang="en-US" dirty="0"/>
              <a:t>Infectious Diseases Affecting the Genitourinary Tract: Female</a:t>
            </a:r>
          </a:p>
        </p:txBody>
      </p:sp>
      <p:pic>
        <p:nvPicPr>
          <p:cNvPr id="9" name="Content Placeholder 8" descr="Illustration of the female body identifying the location of each disease presented in this chapter."/>
          <p:cNvPicPr>
            <a:picLocks noGrp="1" noChangeAspect="1"/>
          </p:cNvPicPr>
          <p:nvPr>
            <p:ph sz="quarter" idx="14"/>
          </p:nvPr>
        </p:nvPicPr>
        <p:blipFill rotWithShape="1">
          <a:blip r:embed="rId3" cstate="print">
            <a:extLst>
              <a:ext uri="{28A0092B-C50C-407E-A947-70E740481C1C}">
                <a14:useLocalDpi xmlns:a14="http://schemas.microsoft.com/office/drawing/2010/main" val="0"/>
              </a:ext>
            </a:extLst>
          </a:blip>
          <a:srcRect t="2277"/>
          <a:stretch/>
        </p:blipFill>
        <p:spPr>
          <a:xfrm>
            <a:off x="4092610" y="188641"/>
            <a:ext cx="4871878" cy="6051790"/>
          </a:xfrm>
        </p:spPr>
      </p:pic>
      <p:sp>
        <p:nvSpPr>
          <p:cNvPr id="4" name="Text Placeholder 5">
            <a:extLst>
              <a:ext uri="{FF2B5EF4-FFF2-40B4-BE49-F238E27FC236}">
                <a16:creationId xmlns:a16="http://schemas.microsoft.com/office/drawing/2014/main" id="{8D174510-0739-47BD-AE47-0BD464D9CBF4}"/>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endParaRPr lang="en-IN" dirty="0">
              <a:hlinkClick r:id="rId5" action="ppaction://hlinksldjump"/>
            </a:endParaRPr>
          </a:p>
        </p:txBody>
      </p:sp>
    </p:spTree>
    <p:extLst>
      <p:ext uri="{BB962C8B-B14F-4D97-AF65-F5344CB8AC3E}">
        <p14:creationId xmlns:p14="http://schemas.microsoft.com/office/powerpoint/2010/main" val="7804949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8104" y="260648"/>
            <a:ext cx="3220988" cy="1614715"/>
          </a:xfrm>
        </p:spPr>
        <p:txBody>
          <a:bodyPr rtlCol="0">
            <a:noAutofit/>
          </a:bodyPr>
          <a:lstStyle/>
          <a:p>
            <a:pPr>
              <a:defRPr/>
            </a:pPr>
            <a:r>
              <a:rPr lang="en-US" dirty="0"/>
              <a:t>Infectious Diseases Affecting the Genitourinary Tract: Male</a:t>
            </a:r>
          </a:p>
        </p:txBody>
      </p:sp>
      <p:pic>
        <p:nvPicPr>
          <p:cNvPr id="11" name="Content Placeholder 10" descr="Illustration of the male body identifying the location of each disease presented in this chapter."/>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t="2220"/>
          <a:stretch/>
        </p:blipFill>
        <p:spPr>
          <a:xfrm>
            <a:off x="251520" y="101410"/>
            <a:ext cx="4730613" cy="6139021"/>
          </a:xfrm>
        </p:spPr>
      </p:pic>
      <p:sp>
        <p:nvSpPr>
          <p:cNvPr id="4" name="Text Placeholder 5">
            <a:extLst>
              <a:ext uri="{FF2B5EF4-FFF2-40B4-BE49-F238E27FC236}">
                <a16:creationId xmlns:a16="http://schemas.microsoft.com/office/drawing/2014/main" id="{21489C56-C07D-4966-9C74-B9728CB6146D}"/>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p>
        </p:txBody>
      </p:sp>
    </p:spTree>
    <p:extLst>
      <p:ext uri="{BB962C8B-B14F-4D97-AF65-F5344CB8AC3E}">
        <p14:creationId xmlns:p14="http://schemas.microsoft.com/office/powerpoint/2010/main" val="21221744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hidden="1">
            <a:extLst>
              <a:ext uri="{FF2B5EF4-FFF2-40B4-BE49-F238E27FC236}">
                <a16:creationId xmlns:a16="http://schemas.microsoft.com/office/drawing/2014/main" id="{3367BF80-B7B0-4EED-B8B7-B80C1F2713D9}"/>
              </a:ext>
            </a:extLst>
          </p:cNvPr>
          <p:cNvSpPr>
            <a:spLocks noGrp="1"/>
          </p:cNvSpPr>
          <p:nvPr>
            <p:ph type="title"/>
          </p:nvPr>
        </p:nvSpPr>
        <p:spPr/>
        <p:txBody>
          <a:bodyPr/>
          <a:lstStyle/>
          <a:p>
            <a:r>
              <a:rPr lang="en-US" dirty="0"/>
              <a:t>End of Main Content</a:t>
            </a:r>
            <a:endParaRPr lang="en-IN" dirty="0"/>
          </a:p>
        </p:txBody>
      </p:sp>
      <p:sp>
        <p:nvSpPr>
          <p:cNvPr id="8" name="Footer Placeholder 2">
            <a:extLst>
              <a:ext uri="{FF2B5EF4-FFF2-40B4-BE49-F238E27FC236}">
                <a16:creationId xmlns:a16="http://schemas.microsoft.com/office/drawing/2014/main" id="{3594FDC2-4D14-429B-B2D6-FC99FC99C708}"/>
              </a:ext>
            </a:extLst>
          </p:cNvPr>
          <p:cNvSpPr>
            <a:spLocks noGrp="1"/>
          </p:cNvSpPr>
          <p:nvPr>
            <p:ph type="ftr" sz="quarter" idx="10"/>
          </p:nvPr>
        </p:nvSpPr>
        <p:spPr>
          <a:xfrm>
            <a:off x="0" y="6457567"/>
            <a:ext cx="9144000" cy="370936"/>
          </a:xfrm>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26922422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t>The Male Reproductive System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Illustration of the male reproductive system with the ureter, urinary bladder, seminal vesicle, rectum, ejaculatory duct, prostate gland, bulbourethral gland, anus, urethra, penis, glans penis, foreskin, scrotum, vas deferens, epididymis, and testis identified.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1763119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t>The Female Reproductive System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Illustration of the female reproductive system with the fallopian (uterine tube) ovary, vertebral column, uterus, cervix of uterus, vagina, rectum, anus, urinary bladder, symphysis pubis, mons pubis, urethra, clitoris, urethral orifice, vaginal orifice, labia minora, and labia majora identified.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6738591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t>Invasive Gonorrhea in Women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(Left) Normal state. (Right) In ascending gonorrhea, the gonococcus is carried from the cervical opening up through the uterus and into the fallopian tubes. Pelvic inflammatory disease (PID) is a serious complication that can lead to scarring in the fallopian tubes, ectopic pregnancies, and mixed anaerobic infections.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1143260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t>Gonococcal Ophthalmia Neonatorum in a Week-Old Infant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Gonococcal eye infections are very serious and often result in keratitis, ophthalmia neonatorum with intense inflammation and edema, and can even lead blindness.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22076109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i="1" dirty="0"/>
              <a:t>Chlamydia trachomatis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The infectious stage, or elementary body, is taken into phagocytic vesicles by the host cell. 1) In the phagosome, each elementary body develops into a reticulate body. 2) Reticulate bodies multiply by regular binary fission. 3 and 4) Mature reticulate bodies become reorganized into elementary bodies. 5) Completed elementary bodies are released from the host cell. The top photo is a micrograph of C. trachomatis adhering to a fallopian tube.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616182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defRPr/>
            </a:pPr>
            <a:r>
              <a:rPr lang="en-US" dirty="0"/>
              <a:t>Defenses of the Female Reproductive Tract</a:t>
            </a:r>
          </a:p>
        </p:txBody>
      </p:sp>
      <p:sp>
        <p:nvSpPr>
          <p:cNvPr id="3" name="Content Placeholder 2"/>
          <p:cNvSpPr>
            <a:spLocks noGrp="1"/>
          </p:cNvSpPr>
          <p:nvPr>
            <p:ph sz="quarter" idx="11"/>
          </p:nvPr>
        </p:nvSpPr>
        <p:spPr/>
        <p:txBody>
          <a:bodyPr rtlCol="0">
            <a:normAutofit/>
          </a:bodyPr>
          <a:lstStyle/>
          <a:p>
            <a:pPr>
              <a:spcBef>
                <a:spcPts val="600"/>
              </a:spcBef>
              <a:spcAft>
                <a:spcPts val="600"/>
              </a:spcAft>
              <a:defRPr/>
            </a:pPr>
            <a:r>
              <a:rPr lang="en-US" dirty="0">
                <a:ea typeface="+mn-ea"/>
              </a:rPr>
              <a:t>Vary over the lifetime of the woman</a:t>
            </a:r>
          </a:p>
          <a:p>
            <a:pPr>
              <a:spcBef>
                <a:spcPts val="600"/>
              </a:spcBef>
              <a:spcAft>
                <a:spcPts val="600"/>
              </a:spcAft>
              <a:defRPr/>
            </a:pPr>
            <a:r>
              <a:rPr lang="en-US" dirty="0">
                <a:ea typeface="+mn-ea"/>
              </a:rPr>
              <a:t>Protective covering of secreted mucus</a:t>
            </a:r>
          </a:p>
          <a:p>
            <a:pPr>
              <a:spcBef>
                <a:spcPts val="600"/>
              </a:spcBef>
              <a:spcAft>
                <a:spcPts val="600"/>
              </a:spcAft>
              <a:defRPr/>
            </a:pPr>
            <a:r>
              <a:rPr lang="en-US" dirty="0">
                <a:ea typeface="+mn-ea"/>
              </a:rPr>
              <a:t>Secretory IgA</a:t>
            </a:r>
          </a:p>
          <a:p>
            <a:pPr>
              <a:spcBef>
                <a:spcPts val="600"/>
              </a:spcBef>
              <a:spcAft>
                <a:spcPts val="600"/>
              </a:spcAft>
              <a:defRPr/>
            </a:pPr>
            <a:r>
              <a:rPr lang="en-US" dirty="0">
                <a:ea typeface="+mn-ea"/>
              </a:rPr>
              <a:t>Low pH of vagina beginning in adolescence</a:t>
            </a:r>
          </a:p>
          <a:p>
            <a:pPr>
              <a:spcBef>
                <a:spcPts val="600"/>
              </a:spcBef>
              <a:spcAft>
                <a:spcPts val="600"/>
              </a:spcAft>
              <a:defRPr/>
            </a:pPr>
            <a:r>
              <a:rPr lang="en-US" dirty="0">
                <a:ea typeface="+mn-ea"/>
              </a:rPr>
              <a:t>Biota of women in childbearing years prevents establishment and invasion of microbes that might harm a developing fetus</a:t>
            </a:r>
          </a:p>
        </p:txBody>
      </p:sp>
    </p:spTree>
    <p:extLst>
      <p:ext uri="{BB962C8B-B14F-4D97-AF65-F5344CB8AC3E}">
        <p14:creationId xmlns:p14="http://schemas.microsoft.com/office/powerpoint/2010/main" val="295745263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t>Primary, Secondary, and Tertiary Syphilis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Font typeface="+mj-lt"/>
              <a:buAutoNum type="alphaLcParenR"/>
              <a:defRPr/>
            </a:pPr>
            <a:r>
              <a:rPr lang="en-US" dirty="0">
                <a:latin typeface="+mj-lt"/>
                <a:ea typeface="ＭＳ Ｐゴシック" charset="0"/>
              </a:rPr>
              <a:t>The lesion (chancre) of primary syphilis.</a:t>
            </a:r>
          </a:p>
          <a:p>
            <a:pPr marL="457200" indent="-457200">
              <a:buFont typeface="+mj-lt"/>
              <a:buAutoNum type="alphaLcParenR"/>
              <a:defRPr/>
            </a:pPr>
            <a:r>
              <a:rPr lang="en-US" dirty="0">
                <a:latin typeface="+mj-lt"/>
                <a:ea typeface="ＭＳ Ｐゴシック" charset="0"/>
              </a:rPr>
              <a:t>Secondary syphilis produces a generalized rash that appears also on the palms of the hands, and soles of the feet.</a:t>
            </a:r>
          </a:p>
          <a:p>
            <a:pPr marL="457200" indent="-457200">
              <a:buFont typeface="+mj-lt"/>
              <a:buAutoNum type="alphaLcParenR"/>
              <a:defRPr/>
            </a:pPr>
            <a:r>
              <a:rPr lang="en-US" dirty="0">
                <a:latin typeface="+mj-lt"/>
                <a:ea typeface="ＭＳ Ｐゴシック" charset="0"/>
              </a:rPr>
              <a:t>Tertiary syphilis patient with </a:t>
            </a:r>
            <a:r>
              <a:rPr lang="en-US" dirty="0" err="1">
                <a:latin typeface="+mj-lt"/>
                <a:ea typeface="ＭＳ Ｐゴシック" charset="0"/>
              </a:rPr>
              <a:t>gummas</a:t>
            </a:r>
            <a:r>
              <a:rPr lang="en-US" dirty="0">
                <a:latin typeface="+mj-lt"/>
                <a:ea typeface="ＭＳ Ｐゴシック" charset="0"/>
              </a:rPr>
              <a:t> on his nose.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70519834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t>Congenital Syphilis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An early sign is snuffles, a profuse nasal discharge that obstructs breathing. The nasal discharge is loaded with T. pallidum. Other congenital defects can include malformations of the nose, forehead, and hard palate.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2766012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t>Genital Herpes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Tender, itchy papules erupt around the mouth and progress to vesicles that burst, drain, and scab over. These sores and fluid are highly infectious and should not be touched.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98872975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t>Neonatal Herpes Simplex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Babies can be born with these lesions or develop them 1 to 2 weeks after birth.</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59156490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altLang="en-US" dirty="0"/>
              <a:t>Appearance of Herpesvirus Infection in a Pap Smear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A Pap smear of a cervical scraping shows enlarged (multinucleate giant) cells and intranuclear inclusions typical of herpes simplex, type 2. This appearance is not specific for the simplex form of herpesvirus, but most other herpesviruses do not infect the reproductive mucosa. This figure also highlights the fact that Pap smears, while intended primarily to detect cervical cancer, can also provide information about other infections.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3218848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Infectious Diseases Affecting the Genitourinary Tract: Female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This illustration of the female body indicates the causal organisms for each of the infectious diseases of the genitourinary tract covered in this chapter. Leptospirosis (kidney) is caused by Leptospira </a:t>
            </a:r>
            <a:r>
              <a:rPr lang="en-US" dirty="0" err="1">
                <a:latin typeface="+mj-lt"/>
                <a:ea typeface="ＭＳ Ｐゴシック" charset="0"/>
              </a:rPr>
              <a:t>interrogans</a:t>
            </a:r>
            <a:r>
              <a:rPr lang="en-US" dirty="0">
                <a:latin typeface="+mj-lt"/>
                <a:ea typeface="ＭＳ Ｐゴシック" charset="0"/>
              </a:rPr>
              <a:t>. Urinary Tract Infections are caused by E. coli, Staphylococcus saprophyticus, and Enterococcus. Urinary Schistosomiasis (bladder) is caused by Schistosoma haematobium. Group B Streptococcus Neonatal Disease is caused by Group B Streptococcus. Genital Ulcer Diseases are caused by Treponema pallidum, </a:t>
            </a:r>
            <a:r>
              <a:rPr lang="en-US" dirty="0" err="1">
                <a:latin typeface="+mj-lt"/>
                <a:ea typeface="ＭＳ Ｐゴシック" charset="0"/>
              </a:rPr>
              <a:t>Haemophilus</a:t>
            </a:r>
            <a:r>
              <a:rPr lang="en-US" dirty="0">
                <a:latin typeface="+mj-lt"/>
                <a:ea typeface="ＭＳ Ｐゴシック" charset="0"/>
              </a:rPr>
              <a:t> </a:t>
            </a:r>
            <a:r>
              <a:rPr lang="en-US" dirty="0" err="1">
                <a:latin typeface="+mj-lt"/>
                <a:ea typeface="ＭＳ Ｐゴシック" charset="0"/>
              </a:rPr>
              <a:t>ducreyi</a:t>
            </a:r>
            <a:r>
              <a:rPr lang="en-US" dirty="0">
                <a:latin typeface="+mj-lt"/>
                <a:ea typeface="ＭＳ Ｐゴシック" charset="0"/>
              </a:rPr>
              <a:t>, and Herpes simplex virus 1 or 2. Vaginosis is caused by mixed infection or disturbed microbiota. Vaginitis is caused by Candida albicans and Trichomonas vaginalis. Discharge Diseases are caused by Neisseria gonorrhoeae and Chlamydia trachomatis. And Wart Diseases are caused by Human papillomaviruses and Poxviruses (Molluscum contagiosum viruses).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49561600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Infectious Diseases Affecting the Genitourinary Tract: Male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This illustration of the male body indicates the causal organisms for each of the infectious diseases of the genitourinary tract covered in this chapter. Leptospirosis (kidney) is caused by Leptospira </a:t>
            </a:r>
            <a:r>
              <a:rPr lang="en-US" dirty="0" err="1">
                <a:latin typeface="+mj-lt"/>
                <a:ea typeface="ＭＳ Ｐゴシック" charset="0"/>
              </a:rPr>
              <a:t>interrogans</a:t>
            </a:r>
            <a:r>
              <a:rPr lang="en-US" dirty="0">
                <a:latin typeface="+mj-lt"/>
                <a:ea typeface="ＭＳ Ｐゴシック" charset="0"/>
              </a:rPr>
              <a:t>. Urinary Tract Infections are caused by E. coli, Staphylococcus saprophyticus, and Enterococcus. Urinary Schistosomiasis (bladder) is caused by Schistosoma haematobium. Prostatitis has various causal agents. Genital Ulcer Diseases are caused by Treponema pallidum, </a:t>
            </a:r>
            <a:r>
              <a:rPr lang="en-US" dirty="0" err="1">
                <a:latin typeface="+mj-lt"/>
                <a:ea typeface="ＭＳ Ｐゴシック" charset="0"/>
              </a:rPr>
              <a:t>Haemophilus</a:t>
            </a:r>
            <a:r>
              <a:rPr lang="en-US" dirty="0">
                <a:latin typeface="+mj-lt"/>
                <a:ea typeface="ＭＳ Ｐゴシック" charset="0"/>
              </a:rPr>
              <a:t> </a:t>
            </a:r>
            <a:r>
              <a:rPr lang="en-US" dirty="0" err="1">
                <a:latin typeface="+mj-lt"/>
                <a:ea typeface="ＭＳ Ｐゴシック" charset="0"/>
              </a:rPr>
              <a:t>ducreyi</a:t>
            </a:r>
            <a:r>
              <a:rPr lang="en-US" dirty="0">
                <a:latin typeface="+mj-lt"/>
                <a:ea typeface="ＭＳ Ｐゴシック" charset="0"/>
              </a:rPr>
              <a:t>, and Herpes simplex virus 1 or 2. Discharge Diseases are caused by Neisseria gonorrhoeae and Chlamydia trachomatis. And Wart Diseases are caused by Human papillomaviruses and Poxviruses (Molluscum contagiosum viruses).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791446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Concept Check – Section 23.1</a:t>
            </a:r>
          </a:p>
        </p:txBody>
      </p:sp>
      <p:sp>
        <p:nvSpPr>
          <p:cNvPr id="2051" name="Content Placeholder 2"/>
          <p:cNvSpPr>
            <a:spLocks noGrp="1"/>
          </p:cNvSpPr>
          <p:nvPr>
            <p:ph sz="quarter" idx="11"/>
          </p:nvPr>
        </p:nvSpPr>
        <p:spPr/>
        <p:txBody>
          <a:bodyPr rtlCol="0">
            <a:normAutofit/>
          </a:bodyPr>
          <a:lstStyle/>
          <a:p>
            <a:pPr marL="514350" indent="-514350">
              <a:spcBef>
                <a:spcPts val="600"/>
              </a:spcBef>
              <a:spcAft>
                <a:spcPts val="0"/>
              </a:spcAft>
              <a:buFont typeface="+mj-lt"/>
              <a:buAutoNum type="arabicPeriod"/>
              <a:defRPr/>
            </a:pPr>
            <a:r>
              <a:rPr lang="en-US" dirty="0"/>
              <a:t>The </a:t>
            </a:r>
            <a:r>
              <a:rPr lang="en-US" u="sng" dirty="0" err="1">
                <a:solidFill>
                  <a:schemeClr val="bg1"/>
                </a:solidFill>
                <a:uFill>
                  <a:solidFill>
                    <a:schemeClr val="tx1"/>
                  </a:solidFill>
                </a:uFill>
                <a:ea typeface="ＭＳ Ｐゴシック" charset="0"/>
              </a:rPr>
              <a:t>Blankank</a:t>
            </a:r>
            <a:r>
              <a:rPr lang="en-US" dirty="0"/>
              <a:t> </a:t>
            </a:r>
            <a:r>
              <a:rPr lang="en-US" dirty="0">
                <a:solidFill>
                  <a:prstClr val="black"/>
                </a:solidFill>
              </a:rPr>
              <a:t>carry urine to the bladder, and the </a:t>
            </a:r>
            <a:r>
              <a:rPr lang="en-US" u="sng" dirty="0" err="1">
                <a:solidFill>
                  <a:schemeClr val="bg1"/>
                </a:solidFill>
                <a:uFill>
                  <a:solidFill>
                    <a:schemeClr val="tx1"/>
                  </a:solidFill>
                </a:uFill>
                <a:ea typeface="ＭＳ Ｐゴシック" charset="0"/>
              </a:rPr>
              <a:t>Banklank</a:t>
            </a:r>
            <a:r>
              <a:rPr lang="en-US" dirty="0">
                <a:solidFill>
                  <a:prstClr val="black"/>
                </a:solidFill>
              </a:rPr>
              <a:t> carries urine to the exterior of the body.</a:t>
            </a:r>
          </a:p>
          <a:p>
            <a:pPr marL="514350" lvl="0" indent="-514350">
              <a:spcBef>
                <a:spcPts val="600"/>
              </a:spcBef>
              <a:buFont typeface="+mj-lt"/>
              <a:buAutoNum type="arabicPeriod" startAt="2"/>
              <a:defRPr/>
            </a:pPr>
            <a:r>
              <a:rPr lang="en-US" dirty="0">
                <a:solidFill>
                  <a:prstClr val="black"/>
                </a:solidFill>
              </a:rPr>
              <a:t>True/False: IgM is the main antibody defense of the urinary system.</a:t>
            </a:r>
          </a:p>
          <a:p>
            <a:pPr marL="514350" lvl="0" indent="-514350">
              <a:spcBef>
                <a:spcPts val="600"/>
              </a:spcBef>
              <a:buFont typeface="+mj-lt"/>
              <a:buAutoNum type="arabicPeriod" startAt="2"/>
              <a:defRPr/>
            </a:pPr>
            <a:r>
              <a:rPr lang="en-US" dirty="0">
                <a:solidFill>
                  <a:prstClr val="black"/>
                </a:solidFill>
              </a:rPr>
              <a:t>A common site of infection in the female reproductive tract is the </a:t>
            </a:r>
            <a:r>
              <a:rPr lang="en-US" u="sng" dirty="0" err="1">
                <a:solidFill>
                  <a:schemeClr val="bg1"/>
                </a:solidFill>
                <a:uFill>
                  <a:solidFill>
                    <a:schemeClr val="tx1"/>
                  </a:solidFill>
                </a:uFill>
                <a:ea typeface="ＭＳ Ｐゴシック" charset="0"/>
              </a:rPr>
              <a:t>Banklank</a:t>
            </a:r>
            <a:r>
              <a:rPr lang="en-US" u="sng" dirty="0">
                <a:solidFill>
                  <a:schemeClr val="bg1"/>
                </a:solidFill>
                <a:uFill>
                  <a:solidFill>
                    <a:schemeClr val="tx1"/>
                  </a:solidFill>
                </a:uFill>
                <a:ea typeface="ＭＳ Ｐゴシック" charset="0"/>
              </a:rPr>
              <a:t>.</a:t>
            </a:r>
            <a:endParaRPr lang="en-US" dirty="0">
              <a:solidFill>
                <a:prstClr val="black"/>
              </a:solidFill>
            </a:endParaRPr>
          </a:p>
          <a:p>
            <a:pPr marL="514350" lvl="0" indent="-514350">
              <a:spcBef>
                <a:spcPts val="600"/>
              </a:spcBef>
              <a:buFont typeface="+mj-lt"/>
              <a:buAutoNum type="arabicPeriod" startAt="4"/>
              <a:defRPr/>
            </a:pPr>
            <a:r>
              <a:rPr lang="en-US" dirty="0">
                <a:solidFill>
                  <a:prstClr val="black"/>
                </a:solidFill>
              </a:rPr>
              <a:t>True/False: The pH of the vagina lowers from neutral to acidic as a woman goes through puberty.</a:t>
            </a:r>
          </a:p>
          <a:p>
            <a:pPr marL="514350" lvl="0" indent="-514350">
              <a:spcBef>
                <a:spcPts val="600"/>
              </a:spcBef>
              <a:buFont typeface="+mj-lt"/>
              <a:buAutoNum type="arabicPeriod" startAt="4"/>
              <a:defRPr/>
            </a:pPr>
            <a:r>
              <a:rPr lang="en-US" dirty="0">
                <a:solidFill>
                  <a:prstClr val="black"/>
                </a:solidFill>
              </a:rPr>
              <a:t>True/False: The main innate defense of the male reproductive system is the flushing action of urine.</a:t>
            </a:r>
            <a:endParaRPr lang="en-US" dirty="0"/>
          </a:p>
          <a:p>
            <a:pPr marL="514350" indent="-514350">
              <a:spcBef>
                <a:spcPts val="600"/>
              </a:spcBef>
              <a:spcAft>
                <a:spcPts val="0"/>
              </a:spcAft>
              <a:buFont typeface="+mj-lt"/>
              <a:buAutoNum type="arabicPeriod"/>
              <a:defRPr/>
            </a:pPr>
            <a:endParaRPr lang="en-US" dirty="0">
              <a:solidFill>
                <a:prstClr val="black"/>
              </a:solidFill>
            </a:endParaRPr>
          </a:p>
          <a:p>
            <a:pPr marL="514350" indent="-514350">
              <a:spcBef>
                <a:spcPts val="600"/>
              </a:spcBef>
              <a:spcAft>
                <a:spcPts val="0"/>
              </a:spcAft>
              <a:buFont typeface="+mj-lt"/>
              <a:buAutoNum type="arabicPeriod"/>
              <a:defRPr/>
            </a:pPr>
            <a:endParaRPr lang="en-US" dirty="0"/>
          </a:p>
        </p:txBody>
      </p:sp>
    </p:spTree>
    <p:extLst>
      <p:ext uri="{BB962C8B-B14F-4D97-AF65-F5344CB8AC3E}">
        <p14:creationId xmlns:p14="http://schemas.microsoft.com/office/powerpoint/2010/main" val="7416653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8"/>
  <p:tag name="MMPROD_UIDATA" val="&lt;database version=&quot;9.0&quot;&gt;&lt;object type=&quot;1&quot; unique_id=&quot;10001&quot;&gt;&lt;object type=&quot;2&quot; unique_id=&quot;11022&quot;&gt;&lt;object type=&quot;3&quot; unique_id=&quot;11023&quot;&gt;&lt;property id=&quot;20148&quot; value=&quot;5&quot;/&gt;&lt;property id=&quot;20300&quot; value=&quot;Slide 1&quot;/&gt;&lt;property id=&quot;20307&quot; value=&quot;256&quot;/&gt;&lt;/object&gt;&lt;object type=&quot;3&quot; unique_id=&quot;11024&quot;&gt;&lt;property id=&quot;20148&quot; value=&quot;5&quot;/&gt;&lt;property id=&quot;20300&quot; value=&quot;Slide 4 - &amp;quot;The Urinary System&amp;quot;&quot;/&gt;&lt;property id=&quot;20307&quot; value=&quot;261&quot;/&gt;&lt;/object&gt;&lt;object type=&quot;3&quot; unique_id=&quot;11025&quot;&gt;&lt;property id=&quot;20148&quot; value=&quot;5&quot;/&gt;&lt;property id=&quot;20300&quot; value=&quot;Slide 5 - &amp;quot;Genitourinary Tract and Its Defenses (2)&amp;quot;&quot;/&gt;&lt;property id=&quot;20307&quot; value=&quot;262&quot;/&gt;&lt;/object&gt;&lt;object type=&quot;3&quot; unique_id=&quot;11026&quot;&gt;&lt;property id=&quot;20148&quot; value=&quot;5&quot;/&gt;&lt;property id=&quot;20300&quot; value=&quot;Slide 6 - &amp;quot;The Male Reproductive System&amp;quot;&quot;/&gt;&lt;property id=&quot;20307&quot; value=&quot;263&quot;/&gt;&lt;/object&gt;&lt;object type=&quot;3&quot; unique_id=&quot;11027&quot;&gt;&lt;property id=&quot;20148&quot; value=&quot;5&quot;/&gt;&lt;property id=&quot;20300&quot; value=&quot;Slide 8 - &amp;quot;Defenses of the Female Reproductive Tract&amp;quot;&quot;/&gt;&lt;property id=&quot;20307&quot; value=&quot;265&quot;/&gt;&lt;/object&gt;&lt;object type=&quot;3&quot; unique_id=&quot;11028&quot;&gt;&lt;property id=&quot;20148&quot; value=&quot;5&quot;/&gt;&lt;property id=&quot;20300&quot; value=&quot;Slide 10 - &amp;quot;Section 23.2: Normal Biota of the Genitourinary Tract&amp;quot;&quot;/&gt;&lt;property id=&quot;20307&quot; value=&quot;267&quot;/&gt;&lt;/object&gt;&lt;object type=&quot;3&quot; unique_id=&quot;11030&quot;&gt;&lt;property id=&quot;20148&quot; value=&quot;5&quot;/&gt;&lt;property id=&quot;20300&quot; value=&quot;Slide 11 - &amp;quot;Normal Biota of the Genitourinary Tract&amp;quot;&quot;/&gt;&lt;property id=&quot;20307&quot; value=&quot;269&quot;/&gt;&lt;/object&gt;&lt;object type=&quot;3&quot; unique_id=&quot;11031&quot;&gt;&lt;property id=&quot;20148&quot; value=&quot;5&quot;/&gt;&lt;property id=&quot;20300&quot; value=&quot;Slide 12 - &amp;quot;Normal Biota of the Male Genital Tract&amp;quot;&quot;/&gt;&lt;property id=&quot;20307&quot; value=&quot;270&quot;/&gt;&lt;/object&gt;&lt;object type=&quot;3&quot; unique_id=&quot;11032&quot;&gt;&lt;property id=&quot;20148&quot; value=&quot;5&quot;/&gt;&lt;property id=&quot;20300&quot; value=&quot;Slide 13 - &amp;quot;Normal Biota of the Female Genital Tract&amp;quot;&quot;/&gt;&lt;property id=&quot;20307&quot; value=&quot;271&quot;/&gt;&lt;/object&gt;&lt;object type=&quot;3&quot; unique_id=&quot;11033&quot;&gt;&lt;property id=&quot;20148&quot; value=&quot;5&quot;/&gt;&lt;property id=&quot;20300&quot; value=&quot;Slide 15 - &amp;quot;Concept Check&amp;quot;&quot;/&gt;&lt;property id=&quot;20307&quot; value=&quot;273&quot;/&gt;&lt;/object&gt;&lt;object type=&quot;3&quot; unique_id=&quot;11035&quot;&gt;&lt;property id=&quot;20148&quot; value=&quot;5&quot;/&gt;&lt;property id=&quot;20300&quot; value=&quot;Slide 17 - &amp;quot;Urinary Tract Infections (1)&amp;quot;&quot;/&gt;&lt;property id=&quot;20307&quot; value=&quot;276&quot;/&gt;&lt;/object&gt;&lt;object type=&quot;3&quot; unique_id=&quot;11036&quot;&gt;&lt;property id=&quot;20148&quot; value=&quot;5&quot;/&gt;&lt;property id=&quot;20300&quot; value=&quot;Slide 18 - &amp;quot;Urinary Tract Infections (2)&amp;quot;&quot;/&gt;&lt;property id=&quot;20307&quot; value=&quot;277&quot;/&gt;&lt;/object&gt;&lt;object type=&quot;3&quot; unique_id=&quot;11037&quot;&gt;&lt;property id=&quot;20148&quot; value=&quot;5&quot;/&gt;&lt;property id=&quot;20300&quot; value=&quot;Slide 20 - &amp;quot;Leptospirosis (1)&amp;quot;&quot;/&gt;&lt;property id=&quot;20307&quot; value=&quot;279&quot;/&gt;&lt;/object&gt;&lt;object type=&quot;3&quot; unique_id=&quot;11038&quot;&gt;&lt;property id=&quot;20148&quot; value=&quot;5&quot;/&gt;&lt;property id=&quot;20300&quot; value=&quot;Slide 21 - &amp;quot;Leptospira interrogans&amp;quot;&quot;/&gt;&lt;property id=&quot;20307&quot; value=&quot;280&quot;/&gt;&lt;/object&gt;&lt;object type=&quot;3&quot; unique_id=&quot;11040&quot;&gt;&lt;property id=&quot;20148&quot; value=&quot;5&quot;/&gt;&lt;property id=&quot;20300&quot; value=&quot;Slide 23 - &amp;quot;Urinary Schistosomiasis (1)&amp;quot;&quot;/&gt;&lt;property id=&quot;20307&quot; value=&quot;283&quot;/&gt;&lt;/object&gt;&lt;object type=&quot;3&quot; unique_id=&quot;11041&quot;&gt;&lt;property id=&quot;20148&quot; value=&quot;5&quot;/&gt;&lt;property id=&quot;20300&quot; value=&quot;Slide 24 - &amp;quot;Urinary Schistosomiasis (2)&amp;quot;&quot;/&gt;&lt;property id=&quot;20307&quot; value=&quot;284&quot;/&gt;&lt;/object&gt;&lt;object type=&quot;3&quot; unique_id=&quot;11042&quot;&gt;&lt;property id=&quot;20148&quot; value=&quot;5&quot;/&gt;&lt;property id=&quot;20300&quot; value=&quot;Slide 25 - &amp;quot;Urinary Schistosomiasis (3)&amp;quot;&quot;/&gt;&lt;property id=&quot;20307&quot; value=&quot;285&quot;/&gt;&lt;/object&gt;&lt;object type=&quot;3&quot; unique_id=&quot;11043&quot;&gt;&lt;property id=&quot;20148&quot; value=&quot;5&quot;/&gt;&lt;property id=&quot;20300&quot; value=&quot;Slide 26 - &amp;quot;Concept Check&amp;quot;&quot;/&gt;&lt;property id=&quot;20307&quot; value=&quot;286&quot;/&gt;&lt;/object&gt;&lt;object type=&quot;3&quot; unique_id=&quot;11044&quot;&gt;&lt;property id=&quot;20148&quot; value=&quot;5&quot;/&gt;&lt;property id=&quot;20300&quot; value=&quot;Slide 27 - &amp;quot;Section 23.4: Reproductive Tract Diseases Caused by Microorganisms&amp;quot;&quot;/&gt;&lt;property id=&quot;20307&quot; value=&quot;287&quot;/&gt;&lt;/object&gt;&lt;object type=&quot;3&quot; unique_id=&quot;11045&quot;&gt;&lt;property id=&quot;20148&quot; value=&quot;5&quot;/&gt;&lt;property id=&quot;20300&quot; value=&quot;Slide 28 - &amp;quot;Learning Outcomes Section 23.4 (cont’d)&amp;quot;&quot;/&gt;&lt;property id=&quot;20307&quot; value=&quot;288&quot;/&gt;&lt;/object&gt;&lt;object type=&quot;3&quot; unique_id=&quot;11048&quot;&gt;&lt;property id=&quot;20148&quot; value=&quot;5&quot;/&gt;&lt;property id=&quot;20300&quot; value=&quot;Slide 29 - &amp;quot;Vaginitis (1)&amp;quot;&quot;/&gt;&lt;property id=&quot;20307&quot; value=&quot;291&quot;/&gt;&lt;/object&gt;&lt;object type=&quot;3&quot; unique_id=&quot;11049&quot;&gt;&lt;property id=&quot;20148&quot; value=&quot;5&quot;/&gt;&lt;property id=&quot;20300&quot; value=&quot;Slide 30 - &amp;quot;Candida albicans&amp;quot;&quot;/&gt;&lt;property id=&quot;20307&quot; value=&quot;292&quot;/&gt;&lt;/object&gt;&lt;object type=&quot;3&quot; unique_id=&quot;11051&quot;&gt;&lt;property id=&quot;20148&quot; value=&quot;5&quot;/&gt;&lt;property id=&quot;20300&quot; value=&quot;Slide 31 - &amp;quot;Trichomonas vaginalis&amp;quot;&quot;/&gt;&lt;property id=&quot;20307&quot; value=&quot;294&quot;/&gt;&lt;/object&gt;&lt;object type=&quot;3&quot; unique_id=&quot;11053&quot;&gt;&lt;property id=&quot;20148&quot; value=&quot;5&quot;/&gt;&lt;property id=&quot;20300&quot; value=&quot;Slide 33 - &amp;quot;Vaginosis (1)&amp;quot;&quot;/&gt;&lt;property id=&quot;20307&quot; value=&quot;297&quot;/&gt;&lt;/object&gt;&lt;object type=&quot;3&quot; unique_id=&quot;11054&quot;&gt;&lt;property id=&quot;20148&quot; value=&quot;5&quot;/&gt;&lt;property id=&quot;20300&quot; value=&quot;Slide 35 - &amp;quot;Vaginosis (2)&amp;quot;&quot;/&gt;&lt;property id=&quot;20307&quot; value=&quot;299&quot;/&gt;&lt;/object&gt;&lt;object type=&quot;3&quot; unique_id=&quot;11055&quot;&gt;&lt;property id=&quot;20148&quot; value=&quot;5&quot;/&gt;&lt;property id=&quot;20300&quot; value=&quot;Slide 37 - &amp;quot;Prostatitis (2)&amp;quot;&quot;/&gt;&lt;property id=&quot;20307&quot; value=&quot;301&quot;/&gt;&lt;/object&gt;&lt;object type=&quot;3&quot; unique_id=&quot;11056&quot;&gt;&lt;property id=&quot;20148&quot; value=&quot;5&quot;/&gt;&lt;property id=&quot;20300&quot; value=&quot;Slide 38 - &amp;quot;Signs and Symptoms of Gonorrhea&amp;quot;&quot;/&gt;&lt;property id=&quot;20307&quot; value=&quot;302&quot;/&gt;&lt;/object&gt;&lt;object type=&quot;3&quot; unique_id=&quot;11057&quot;&gt;&lt;property id=&quot;20148&quot; value=&quot;5&quot;/&gt;&lt;property id=&quot;20300&quot; value=&quot;Slide 39 - &amp;quot;Invasive Gonorrhea in Women&amp;quot;&quot;/&gt;&lt;property id=&quot;20307&quot; value=&quot;303&quot;/&gt;&lt;/object&gt;&lt;object type=&quot;3&quot; unique_id=&quot;11058&quot;&gt;&lt;property id=&quot;20148&quot; value=&quot;5&quot;/&gt;&lt;property id=&quot;20300&quot; value=&quot;Slide 40 - &amp;quot;Gonococcal Ophthalmia Neonatorum in  a Week-Old Infant&amp;quot;&quot;/&gt;&lt;property id=&quot;20307&quot; value=&quot;304&quot;/&gt;&lt;/object&gt;&lt;object type=&quot;3&quot; unique_id=&quot;11059&quot;&gt;&lt;property id=&quot;20148&quot; value=&quot;5&quot;/&gt;&lt;property id=&quot;20300&quot; value=&quot;Slide 41 - &amp;quot;Neisseria gonorrhoeae: the gonococcus&amp;quot;&quot;/&gt;&lt;property id=&quot;20307&quot; value=&quot;305&quot;/&gt;&lt;/object&gt;&lt;object type=&quot;3&quot; unique_id=&quot;11060&quot;&gt;&lt;property id=&quot;20148&quot; value=&quot;5&quot;/&gt;&lt;property id=&quot;20300&quot; value=&quot;Slide 42 - &amp;quot;2014 Gonorrhea and Chlamydia Incidence Broken Down by Age Group&amp;quot;&quot;/&gt;&lt;property id=&quot;20307&quot; value=&quot;307&quot;/&gt;&lt;/object&gt;&lt;object type=&quot;3&quot; unique_id=&quot;11061&quot;&gt;&lt;property id=&quot;20148&quot; value=&quot;5&quot;/&gt;&lt;property id=&quot;20300&quot; value=&quot;Slide 43 - &amp;quot;Chlamydia Disease (1)&amp;quot;&quot;/&gt;&lt;property id=&quot;20307&quot; value=&quot;308&quot;/&gt;&lt;/object&gt;&lt;object type=&quot;3&quot; unique_id=&quot;11063&quot;&gt;&lt;property id=&quot;20148&quot; value=&quot;5&quot;/&gt;&lt;property id=&quot;20300&quot; value=&quot;Slide 45 - &amp;quot;Genital Discharge Diseases&amp;quot;&quot;/&gt;&lt;property id=&quot;20307&quot; value=&quot;311&quot;/&gt;&lt;/object&gt;&lt;object type=&quot;3&quot; unique_id=&quot;11064&quot;&gt;&lt;property id=&quot;20148&quot; value=&quot;5&quot;/&gt;&lt;property id=&quot;20300&quot; value=&quot;Slide 46 - &amp;quot;Syphilis (1)&amp;quot;&quot;/&gt;&lt;property id=&quot;20307&quot; value=&quot;312&quot;/&gt;&lt;/object&gt;&lt;object type=&quot;3&quot; unique_id=&quot;11065&quot;&gt;&lt;property id=&quot;20148&quot; value=&quot;5&quot;/&gt;&lt;property id=&quot;20300&quot; value=&quot;Slide 47 - &amp;quot;Syphilis (2)&amp;quot;&quot;/&gt;&lt;property id=&quot;20307&quot; value=&quot;313&quot;/&gt;&lt;/object&gt;&lt;object type=&quot;3&quot; unique_id=&quot;11066&quot;&gt;&lt;property id=&quot;20148&quot; value=&quot;5&quot;/&gt;&lt;property id=&quot;20300&quot; value=&quot;Slide 49 - &amp;quot;Primary, Secondary, and Tertiary Syphilis&amp;quot;&quot;/&gt;&lt;property id=&quot;20307&quot; value=&quot;314&quot;/&gt;&lt;/object&gt;&lt;object type=&quot;3&quot; unique_id=&quot;11067&quot;&gt;&lt;property id=&quot;20148&quot; value=&quot;5&quot;/&gt;&lt;property id=&quot;20300&quot; value=&quot;Slide 48 - &amp;quot;Syphilis (3)&amp;quot;&quot;/&gt;&lt;property id=&quot;20307&quot; value=&quot;315&quot;/&gt;&lt;/object&gt;&lt;object type=&quot;3&quot; unique_id=&quot;11069&quot;&gt;&lt;property id=&quot;20148&quot; value=&quot;5&quot;/&gt;&lt;property id=&quot;20300&quot; value=&quot;Slide 50 - &amp;quot;Congenital Syphilis&amp;quot;&quot;/&gt;&lt;property id=&quot;20307&quot; value=&quot;317&quot;/&gt;&lt;/object&gt;&lt;object type=&quot;3&quot; unique_id=&quot;11070&quot;&gt;&lt;property id=&quot;20148&quot; value=&quot;5&quot;/&gt;&lt;property id=&quot;20300&quot; value=&quot;Slide 51 - &amp;quot;Treponema pallidum&amp;quot;&quot;/&gt;&lt;property id=&quot;20307&quot; value=&quot;318&quot;/&gt;&lt;/object&gt;&lt;object type=&quot;3&quot; unique_id=&quot;11071&quot;&gt;&lt;property id=&quot;20148&quot; value=&quot;5&quot;/&gt;&lt;property id=&quot;20300&quot; value=&quot;Slide 52 - &amp;quot;Chancroid&amp;quot;&quot;/&gt;&lt;property id=&quot;20307&quot; value=&quot;320&quot;/&gt;&lt;/object&gt;&lt;object type=&quot;3&quot; unique_id=&quot;11073&quot;&gt;&lt;property id=&quot;20148&quot; value=&quot;5&quot;/&gt;&lt;property id=&quot;20300&quot; value=&quot;Slide 54 - &amp;quot;Neonatal Herpes Simplex&amp;quot;&quot;/&gt;&lt;property id=&quot;20307&quot; value=&quot;323&quot;/&gt;&lt;/object&gt;&lt;object type=&quot;3&quot; unique_id=&quot;11076&quot;&gt;&lt;property id=&quot;20148&quot; value=&quot;5&quot;/&gt;&lt;property id=&quot;20300&quot; value=&quot;Slide 55 - &amp;quot;HSV-1 and HSV-2&amp;quot;&quot;/&gt;&lt;property id=&quot;20307&quot; value=&quot;325&quot;/&gt;&lt;/object&gt;&lt;object type=&quot;3&quot; unique_id=&quot;11077&quot;&gt;&lt;property id=&quot;20148&quot; value=&quot;5&quot;/&gt;&lt;property id=&quot;20300&quot; value=&quot;Slide 56 - &amp;quot;Latent HSV in Lumbosacral Ganglion&amp;quot;&quot;/&gt;&lt;property id=&quot;20307&quot; value=&quot;326&quot;/&gt;&lt;/object&gt;&lt;object type=&quot;3&quot; unique_id=&quot;11081&quot;&gt;&lt;property id=&quot;20148&quot; value=&quot;5&quot;/&gt;&lt;property id=&quot;20300&quot; value=&quot;Slide 57 - &amp;quot;Appearance of Herpesvirus Infection in a Pap Smear&amp;quot;&quot;/&gt;&lt;property id=&quot;20307&quot; value=&quot;327&quot;/&gt;&lt;/object&gt;&lt;object type=&quot;3&quot; unique_id=&quot;11082&quot;&gt;&lt;property id=&quot;20148&quot; value=&quot;5&quot;/&gt;&lt;property id=&quot;20300&quot; value=&quot;Slide 60 - &amp;quot;Human Papillomaviruses (1)&amp;quot;&quot;/&gt;&lt;property id=&quot;20307&quot; value=&quot;329&quot;/&gt;&lt;/object&gt;&lt;object type=&quot;3&quot; unique_id=&quot;11083&quot;&gt;&lt;property id=&quot;20148&quot; value=&quot;5&quot;/&gt;&lt;property id=&quot;20300&quot; value=&quot;Slide 61 - &amp;quot;Cancer and HPV&amp;quot;&quot;/&gt;&lt;property id=&quot;20307&quot; value=&quot;330&quot;/&gt;&lt;/object&gt;&lt;object type=&quot;3&quot; unique_id=&quot;11084&quot;&gt;&lt;property id=&quot;20148&quot; value=&quot;5&quot;/&gt;&lt;property id=&quot;20300&quot; value=&quot;Slide 62 - &amp;quot;Human Papillomaviruses (2)&amp;quot;&quot;/&gt;&lt;property id=&quot;20307&quot; value=&quot;331&quot;/&gt;&lt;/object&gt;&lt;object type=&quot;3&quot; unique_id=&quot;11085&quot;&gt;&lt;property id=&quot;20148&quot; value=&quot;5&quot;/&gt;&lt;property id=&quot;20300&quot; value=&quot;Slide 63 - &amp;quot;Prevention of Human Papillomaviruses&amp;quot;&quot;/&gt;&lt;property id=&quot;20307&quot; value=&quot;332&quot;/&gt;&lt;/object&gt;&lt;object type=&quot;3&quot; unique_id=&quot;11086&quot;&gt;&lt;property id=&quot;20148&quot; value=&quot;5&quot;/&gt;&lt;property id=&quot;20300&quot; value=&quot;Slide 65 - &amp;quot;Wart Diseases (1)&amp;quot;&quot;/&gt;&lt;property id=&quot;20307&quot; value=&quot;334&quot;/&gt;&lt;/object&gt;&lt;object type=&quot;3&quot; unique_id=&quot;11087&quot;&gt;&lt;property id=&quot;20148&quot; value=&quot;5&quot;/&gt;&lt;property id=&quot;20300&quot; value=&quot;Slide 67 - &amp;quot;Group B Streptococcus “Colonization” – Neonatal Disease&amp;quot;&quot;/&gt;&lt;property id=&quot;20307&quot; value=&quot;335&quot;/&gt;&lt;/object&gt;&lt;object type=&quot;3&quot; unique_id=&quot;11088&quot;&gt;&lt;property id=&quot;20148&quot; value=&quot;5&quot;/&gt;&lt;property id=&quot;20300&quot; value=&quot;Slide 68 - &amp;quot;Group B Streptococcus Colonization&amp;quot;&quot;/&gt;&lt;property id=&quot;20307&quot; value=&quot;336&quot;/&gt;&lt;/object&gt;&lt;object type=&quot;3&quot; unique_id=&quot;11089&quot;&gt;&lt;property id=&quot;20148&quot; value=&quot;5&quot;/&gt;&lt;property id=&quot;20300&quot; value=&quot;Slide 70 - &amp;quot;Concept Check&amp;quot;&quot;/&gt;&lt;property id=&quot;20307&quot; value=&quot;338&quot;/&gt;&lt;/object&gt;&lt;object type=&quot;3&quot; unique_id=&quot;11090&quot;&gt;&lt;property id=&quot;20148&quot; value=&quot;5&quot;/&gt;&lt;property id=&quot;20300&quot; value=&quot;Slide 74 - &amp;quot;Infectious Diseases Affecting the Genitourinary Tract: Male&amp;quot;&quot;/&gt;&lt;property id=&quot;20307&quot; value=&quot;341&quot;/&gt;&lt;/object&gt;&lt;object type=&quot;3&quot; unique_id=&quot;11091&quot;&gt;&lt;property id=&quot;20148&quot; value=&quot;5&quot;/&gt;&lt;property id=&quot;20300&quot; value=&quot;Slide 59 - &amp;quot;Genital Ulcer Diseases (2)&amp;quot;&quot;/&gt;&lt;property id=&quot;20307&quot; value=&quot;342&quot;/&gt;&lt;/object&gt;&lt;object type=&quot;3&quot; unique_id=&quot;11092&quot;&gt;&lt;property id=&quot;20148&quot; value=&quot;5&quot;/&gt;&lt;property id=&quot;20300&quot; value=&quot;Slide 71 - &amp;quot;Taxonomic Organization: Microorganisms Causing Disease in the Genitourinary Tract&amp;quot;&quot;/&gt;&lt;property id=&quot;20307&quot; value=&quot;344&quot;/&gt;&lt;/object&gt;&lt;object type=&quot;3&quot; unique_id=&quot;11093&quot;&gt;&lt;property id=&quot;20148&quot; value=&quot;5&quot;/&gt;&lt;property id=&quot;20300&quot; value=&quot;Slide 66 - &amp;quot;Wart Diseases (2)&amp;quot;&quot;/&gt;&lt;property id=&quot;20307&quot; value=&quot;343&quot;/&gt;&lt;/object&gt;&lt;object type=&quot;3&quot; unique_id=&quot;11094&quot;&gt;&lt;property id=&quot;20148&quot; value=&quot;5&quot;/&gt;&lt;property id=&quot;20300&quot; value=&quot;Slide 72 - &amp;quot;Taxonomic Organization: Microorganisms Causing Disease in the Genitourinary Tract (continued)&amp;quot;&quot;/&gt;&lt;property id=&quot;20307&quot; value=&quot;345&quot;/&gt;&lt;/object&gt;&lt;object type=&quot;3&quot; unique_id=&quot;489889&quot;&gt;&lt;property id=&quot;20148&quot; value=&quot;5&quot;/&gt;&lt;property id=&quot;20300&quot; value=&quot;Slide 2 - &amp;quot;Section 23.1: The Genitourinary Tract and Its Defenses&amp;quot;&quot;/&gt;&lt;property id=&quot;20307&quot; value=&quot;258&quot;/&gt;&lt;/object&gt;&lt;object type=&quot;3&quot; unique_id=&quot;489890&quot;&gt;&lt;property id=&quot;20148&quot; value=&quot;5&quot;/&gt;&lt;property id=&quot;20300&quot; value=&quot;Slide 3 - &amp;quot;Genitourinary Tract and Its Defenses (1)&amp;quot;&quot;/&gt;&lt;property id=&quot;20307&quot; value=&quot;260&quot;/&gt;&lt;/object&gt;&lt;object type=&quot;3&quot; unique_id=&quot;489891&quot;&gt;&lt;property id=&quot;20148&quot; value=&quot;5&quot;/&gt;&lt;property id=&quot;20300&quot; value=&quot;Slide 7 - &amp;quot;The Female Reproductive System&amp;quot;&quot;/&gt;&lt;property id=&quot;20307&quot; value=&quot;264&quot;/&gt;&lt;/object&gt;&lt;object type=&quot;3&quot; unique_id=&quot;489892&quot;&gt;&lt;property id=&quot;20148&quot; value=&quot;5&quot;/&gt;&lt;property id=&quot;20300&quot; value=&quot;Slide 9 - &amp;quot;Concept Check&amp;quot;&quot;/&gt;&lt;property id=&quot;20307&quot; value=&quot;266&quot;/&gt;&lt;/object&gt;&lt;object type=&quot;3&quot; unique_id=&quot;489893&quot;&gt;&lt;property id=&quot;20148&quot; value=&quot;5&quot;/&gt;&lt;property id=&quot;20300&quot; value=&quot;Slide 14 - &amp;quot;Genitourinary Tract Defenses and Normal Biota&amp;quot;&quot;/&gt;&lt;property id=&quot;20307&quot; value=&quot;272&quot;/&gt;&lt;/object&gt;&lt;object type=&quot;3&quot; unique_id=&quot;489894&quot;&gt;&lt;property id=&quot;20148&quot; value=&quot;5&quot;/&gt;&lt;property id=&quot;20300&quot; value=&quot;Slide 16 - &amp;quot;Section 23.3: Urinary Tract Diseases Caused by Microorganisms&amp;quot;&quot;/&gt;&lt;property id=&quot;20307&quot; value=&quot;274&quot;/&gt;&lt;/object&gt;&lt;object type=&quot;3&quot; unique_id=&quot;489895&quot;&gt;&lt;property id=&quot;20148&quot; value=&quot;5&quot;/&gt;&lt;property id=&quot;20300&quot; value=&quot;Slide 19 - &amp;quot;Urinary Tract Infections (Cystitis, Pyelonephritis)&amp;quot;&quot;/&gt;&lt;property id=&quot;20307&quot; value=&quot;278&quot;/&gt;&lt;/object&gt;&lt;object type=&quot;3&quot; unique_id=&quot;489896&quot;&gt;&lt;property id=&quot;20148&quot; value=&quot;5&quot;/&gt;&lt;property id=&quot;20300&quot; value=&quot;Slide 22 - &amp;quot;Leptospirosis (2)&amp;quot;&quot;/&gt;&lt;property id=&quot;20307&quot; value=&quot;282&quot;/&gt;&lt;/object&gt;&lt;object type=&quot;3&quot; unique_id=&quot;489897&quot;&gt;&lt;property id=&quot;20148&quot; value=&quot;5&quot;/&gt;&lt;property id=&quot;20300&quot; value=&quot;Slide 32 - &amp;quot;Vaginitis (2)&amp;quot;&quot;/&gt;&lt;property id=&quot;20307&quot; value=&quot;296&quot;/&gt;&lt;/object&gt;&lt;object type=&quot;3&quot; unique_id=&quot;489898&quot;&gt;&lt;property id=&quot;20148&quot; value=&quot;5&quot;/&gt;&lt;property id=&quot;20300&quot; value=&quot;Slide 34 - &amp;quot;Clue Cell in Bacterial Vaginosis&amp;quot;&quot;/&gt;&lt;property id=&quot;20307&quot; value=&quot;298&quot;/&gt;&lt;/object&gt;&lt;object type=&quot;3&quot; unique_id=&quot;489899&quot;&gt;&lt;property id=&quot;20148&quot; value=&quot;5&quot;/&gt;&lt;property id=&quot;20300&quot; value=&quot;Slide 36 - &amp;quot;Prostatitis (1)&amp;quot;&quot;/&gt;&lt;property id=&quot;20307&quot; value=&quot;300&quot;/&gt;&lt;/object&gt;&lt;object type=&quot;3&quot; unique_id=&quot;489900&quot;&gt;&lt;property id=&quot;20148&quot; value=&quot;5&quot;/&gt;&lt;property id=&quot;20300&quot; value=&quot;Slide 44 - &amp;quot;Chlamydia trachomatis&amp;quot;&quot;/&gt;&lt;property id=&quot;20307&quot; value=&quot;309&quot;/&gt;&lt;/object&gt;&lt;object type=&quot;3&quot; unique_id=&quot;489901&quot;&gt;&lt;property id=&quot;20148&quot; value=&quot;5&quot;/&gt;&lt;property id=&quot;20300&quot; value=&quot;Slide 53 - &amp;quot;Genital Herpes (1)&amp;quot;&quot;/&gt;&lt;property id=&quot;20307&quot; value=&quot;321&quot;/&gt;&lt;/object&gt;&lt;object type=&quot;3&quot; unique_id=&quot;489902&quot;&gt;&lt;property id=&quot;20148&quot; value=&quot;5&quot;/&gt;&lt;property id=&quot;20300&quot; value=&quot;Slide 58 - &amp;quot;Genital Ulcer Diseases (1)&amp;quot;&quot;/&gt;&lt;property id=&quot;20307&quot; value=&quot;328&quot;/&gt;&lt;/object&gt;&lt;object type=&quot;3&quot; unique_id=&quot;489903&quot;&gt;&lt;property id=&quot;20148&quot; value=&quot;5&quot;/&gt;&lt;property id=&quot;20300&quot; value=&quot;Slide 64 - &amp;quot;Molluscum Contagiosum&amp;quot;&quot;/&gt;&lt;property id=&quot;20307&quot; value=&quot;333&quot;/&gt;&lt;/object&gt;&lt;object type=&quot;3&quot; unique_id=&quot;489904&quot;&gt;&lt;property id=&quot;20148&quot; value=&quot;5&quot;/&gt;&lt;property id=&quot;20300&quot; value=&quot;Slide 69 - &amp;quot;Estimates of Prevalence of Sexually Transmitted Infections in the United States&amp;quot;&quot;/&gt;&lt;property id=&quot;20307&quot; value=&quot;337&quot;/&gt;&lt;/object&gt;&lt;object type=&quot;3&quot; unique_id=&quot;489905&quot;&gt;&lt;property id=&quot;20148&quot; value=&quot;5&quot;/&gt;&lt;property id=&quot;20300&quot; value=&quot;Slide 73 - &amp;quot;Infectious Diseases Affecting the  Genitourinary Tract: Female&amp;quot;&quot;/&gt;&lt;property id=&quot;20307&quot; value=&quot;340&quot;/&gt;&lt;/object&gt;&lt;/object&gt;&lt;object type=&quot;8&quot; unique_id=&quot;11200&quot;&gt;&lt;/object&gt;&lt;/object&gt;&lt;/database&gt;"/>
  <p:tag name="SECTOMILLISECCONVERTED" val="1"/>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10.xml><?xml version="1.0" encoding="utf-8"?>
<a:theme xmlns:a="http://schemas.openxmlformats.org/drawingml/2006/main" name="1_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1_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9.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20.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1_FIRST, BREAK, LAST slides ">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1_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1_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 (2)</Template>
  <TotalTime>59</TotalTime>
  <Words>5475</Words>
  <Application>Microsoft Office PowerPoint</Application>
  <PresentationFormat>On-screen Show (4:3)</PresentationFormat>
  <Paragraphs>690</Paragraphs>
  <Slides>86</Slides>
  <Notes>69</Notes>
  <HiddenSlides>13</HiddenSlides>
  <MMClips>0</MMClips>
  <ScaleCrop>false</ScaleCrop>
  <HeadingPairs>
    <vt:vector size="6" baseType="variant">
      <vt:variant>
        <vt:lpstr>Fonts Used</vt:lpstr>
      </vt:variant>
      <vt:variant>
        <vt:i4>11</vt:i4>
      </vt:variant>
      <vt:variant>
        <vt:lpstr>Theme</vt:lpstr>
      </vt:variant>
      <vt:variant>
        <vt:i4>20</vt:i4>
      </vt:variant>
      <vt:variant>
        <vt:lpstr>Slide Titles</vt:lpstr>
      </vt:variant>
      <vt:variant>
        <vt:i4>86</vt:i4>
      </vt:variant>
    </vt:vector>
  </HeadingPairs>
  <TitlesOfParts>
    <vt:vector size="117" baseType="lpstr">
      <vt:lpstr>MS PGothic</vt:lpstr>
      <vt:lpstr>MS PGothic</vt:lpstr>
      <vt:lpstr>Arial</vt:lpstr>
      <vt:lpstr>ArumSans Bold</vt:lpstr>
      <vt:lpstr>ArumSans Regular</vt:lpstr>
      <vt:lpstr>Calibri</vt:lpstr>
      <vt:lpstr>Symbol</vt:lpstr>
      <vt:lpstr>Times New Roman</vt:lpstr>
      <vt:lpstr>Vectipede Rg</vt:lpstr>
      <vt:lpstr>Verdana</vt:lpstr>
      <vt:lpstr>ヒラギノ角ゴ Pro W3</vt:lpstr>
      <vt:lpstr>Title Slides Master</vt:lpstr>
      <vt:lpstr>MainContentSlideMaster</vt:lpstr>
      <vt:lpstr>ClosingMaster</vt:lpstr>
      <vt:lpstr>DividerSlideMaster</vt:lpstr>
      <vt:lpstr>ImageDescriptionAppendixSlideMaster</vt:lpstr>
      <vt:lpstr>FIRST, BREAK, LAST slides </vt:lpstr>
      <vt:lpstr>1_FIRST, BREAK, LAST slides </vt:lpstr>
      <vt:lpstr>1_Alternate FIRST, BREAK, LAST slides</vt:lpstr>
      <vt:lpstr>1_RED FOOTER Section Divider, Quotes, Callouts</vt:lpstr>
      <vt:lpstr>1_BLUE Section Divider, Quotes, Callouts</vt:lpstr>
      <vt:lpstr>1_Red Bar Footer_APPENDIX</vt:lpstr>
      <vt:lpstr>Alternate FIRST, BREAK, LAST slides</vt:lpstr>
      <vt:lpstr>Plain BODY/MAIN CONTENT</vt:lpstr>
      <vt:lpstr>1_Plain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Chapter 23</vt:lpstr>
      <vt:lpstr>Section 23.1: The Genitourinary Tract and Its Defenses</vt:lpstr>
      <vt:lpstr>Genitourinary Tract</vt:lpstr>
      <vt:lpstr>The Urinary System</vt:lpstr>
      <vt:lpstr>Defenses of the Urinary Tract</vt:lpstr>
      <vt:lpstr>The Male Reproductive System</vt:lpstr>
      <vt:lpstr>The Female Reproductive System</vt:lpstr>
      <vt:lpstr>Defenses of the Female Reproductive Tract</vt:lpstr>
      <vt:lpstr>Concept Check – Section 23.1</vt:lpstr>
      <vt:lpstr>Section 23.2: Normal Biota of the Genitourinary Tract</vt:lpstr>
      <vt:lpstr>Normal Biota of the Genitourinary Tract</vt:lpstr>
      <vt:lpstr>Normal Biota of the Male Genital Tract</vt:lpstr>
      <vt:lpstr>Normal Biota of the Female Genital Tract</vt:lpstr>
      <vt:lpstr>Genitourinary Tract Defenses and Normal Biota</vt:lpstr>
      <vt:lpstr>Concept Check – Section 23.2</vt:lpstr>
      <vt:lpstr>Section 23.3: Urinary Tract Diseases Caused by Microorganisms</vt:lpstr>
      <vt:lpstr>Urinary Tract Infections</vt:lpstr>
      <vt:lpstr>Causative Agent of Urinary Tract Infections</vt:lpstr>
      <vt:lpstr>Urinary Tract Infections Disease Table</vt:lpstr>
      <vt:lpstr>Leptospirosis</vt:lpstr>
      <vt:lpstr>Leptospira interrogans</vt:lpstr>
      <vt:lpstr>Leptospirosis Disease Table</vt:lpstr>
      <vt:lpstr>Urinary Schistosomiasis</vt:lpstr>
      <vt:lpstr>Urinary Schistosomiasis Pathogenesis and Diagnosis</vt:lpstr>
      <vt:lpstr>Urinary Schistosomiasis Disease Table</vt:lpstr>
      <vt:lpstr>Concept Check – Section 23.3</vt:lpstr>
      <vt:lpstr>Section 23.4: Reproductive Tract Diseases Caused by Microorganisms 1</vt:lpstr>
      <vt:lpstr>Section 23.4:  Reproductive Tract Diseases Caused by Microorganisms 2</vt:lpstr>
      <vt:lpstr>Vaginitis</vt:lpstr>
      <vt:lpstr>Candida albicans</vt:lpstr>
      <vt:lpstr>Trichomonas vaginalis</vt:lpstr>
      <vt:lpstr>Vaginitis Disease Table</vt:lpstr>
      <vt:lpstr>Vaginosis</vt:lpstr>
      <vt:lpstr>Clue Cell in Bacterial Vaginosis</vt:lpstr>
      <vt:lpstr>Vaginosis Disease Table</vt:lpstr>
      <vt:lpstr>Prostatitis</vt:lpstr>
      <vt:lpstr>Prostatitis Disease Table</vt:lpstr>
      <vt:lpstr>Signs and Symptoms of Gonorrhea</vt:lpstr>
      <vt:lpstr>Invasive Gonorrhea in Women</vt:lpstr>
      <vt:lpstr>Gonococcal Ophthalmia Neonatorum in a Week-Old Infant</vt:lpstr>
      <vt:lpstr>Neisseria gonorrhoeae: The Gonococcus</vt:lpstr>
      <vt:lpstr>Chlamydia Disease</vt:lpstr>
      <vt:lpstr>Chlamydia trachomatis</vt:lpstr>
      <vt:lpstr>Genital Discharge Diseases</vt:lpstr>
      <vt:lpstr>Syphilis</vt:lpstr>
      <vt:lpstr>Syphilis Signs and Symptoms</vt:lpstr>
      <vt:lpstr>Additional Signs and Symptoms of Syphilis</vt:lpstr>
      <vt:lpstr>Primary, Secondary, and Tertiary Syphilis</vt:lpstr>
      <vt:lpstr>Congenital Syphilis</vt:lpstr>
      <vt:lpstr>Treponema pallidum</vt:lpstr>
      <vt:lpstr>Chancroid</vt:lpstr>
      <vt:lpstr>Genital Herpes</vt:lpstr>
      <vt:lpstr>Neonatal Herpes Simplex</vt:lpstr>
      <vt:lpstr>HSV-1 and HSV-2</vt:lpstr>
      <vt:lpstr>Latent HSV in Lumbosacral Ganglion</vt:lpstr>
      <vt:lpstr>Appearance of Herpesvirus Infection in a Pap Smear</vt:lpstr>
      <vt:lpstr>Genital Ulcer Diseases 1</vt:lpstr>
      <vt:lpstr>Genital Ulcer Diseases 2</vt:lpstr>
      <vt:lpstr>Human Papillomaviruses</vt:lpstr>
      <vt:lpstr>Cancer and HPV</vt:lpstr>
      <vt:lpstr>Other Human Papillomavirus Details</vt:lpstr>
      <vt:lpstr>Prevention of Human Papillomaviruses</vt:lpstr>
      <vt:lpstr>Molluscum Contagiosum</vt:lpstr>
      <vt:lpstr>Wart Diseases Disease Table 1</vt:lpstr>
      <vt:lpstr>Wart Diseases Disease Table 2</vt:lpstr>
      <vt:lpstr>Group B Streptococcus “Colonization” – Neonatal Disease</vt:lpstr>
      <vt:lpstr>Group B Streptococcus Colonization Disease Table</vt:lpstr>
      <vt:lpstr>Concept Check – Section 23.4</vt:lpstr>
      <vt:lpstr>Taxonomic Organization: Microorganisms Causing Disease in the Genitourinary Tract 1</vt:lpstr>
      <vt:lpstr>Taxonomic Organization: Microorganisms Causing Disease in the Genitourinary Tract 2</vt:lpstr>
      <vt:lpstr>Infectious Diseases Affecting the Genitourinary Tract: Female</vt:lpstr>
      <vt:lpstr>Infectious Diseases Affecting the Genitourinary Tract: Male</vt:lpstr>
      <vt:lpstr>End of Main Content</vt:lpstr>
      <vt:lpstr>Accessibility Content: Text Alternatives for Images</vt:lpstr>
      <vt:lpstr>The Male Reproductive System - Text Alternative</vt:lpstr>
      <vt:lpstr>The Female Reproductive System - Text Alternative</vt:lpstr>
      <vt:lpstr>Invasive Gonorrhea in Women - Text Alternative</vt:lpstr>
      <vt:lpstr>Gonococcal Ophthalmia Neonatorum in a Week-Old Infant - Text Alternative</vt:lpstr>
      <vt:lpstr>Chlamydia trachomatis - Text Alternative</vt:lpstr>
      <vt:lpstr>Primary, Secondary, and Tertiary Syphilis - Text Alternative</vt:lpstr>
      <vt:lpstr>Congenital Syphilis - Text Alternative</vt:lpstr>
      <vt:lpstr>Genital Herpes - Text Alternative</vt:lpstr>
      <vt:lpstr>Neonatal Herpes Simplex - Text Alternative</vt:lpstr>
      <vt:lpstr>Appearance of Herpesvirus Infection in a Pap Smear - Text Alternative</vt:lpstr>
      <vt:lpstr>Infectious Diseases Affecting the Genitourinary Tract: Female - Text Alternative</vt:lpstr>
      <vt:lpstr>Infectious Diseases Affecting the Genitourinary Tract: Male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23</dc:title>
  <dc:creator>User</dc:creator>
  <cp:lastModifiedBy>Jyoti Jhinkwan</cp:lastModifiedBy>
  <cp:revision>271</cp:revision>
  <dcterms:created xsi:type="dcterms:W3CDTF">2016-06-28T16:23:33Z</dcterms:created>
  <dcterms:modified xsi:type="dcterms:W3CDTF">2020-05-23T06:46:23Z</dcterms:modified>
</cp:coreProperties>
</file>