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85"/>
  </p:notesMasterIdLst>
  <p:sldIdLst>
    <p:sldId id="256" r:id="rId6"/>
    <p:sldId id="266" r:id="rId7"/>
    <p:sldId id="269" r:id="rId8"/>
    <p:sldId id="291" r:id="rId9"/>
    <p:sldId id="352" r:id="rId10"/>
    <p:sldId id="353" r:id="rId11"/>
    <p:sldId id="270" r:id="rId12"/>
    <p:sldId id="355" r:id="rId13"/>
    <p:sldId id="354" r:id="rId14"/>
    <p:sldId id="271" r:id="rId15"/>
    <p:sldId id="292" r:id="rId16"/>
    <p:sldId id="272" r:id="rId17"/>
    <p:sldId id="356" r:id="rId18"/>
    <p:sldId id="273" r:id="rId19"/>
    <p:sldId id="357" r:id="rId20"/>
    <p:sldId id="358" r:id="rId21"/>
    <p:sldId id="359" r:id="rId22"/>
    <p:sldId id="294" r:id="rId23"/>
    <p:sldId id="360" r:id="rId24"/>
    <p:sldId id="274" r:id="rId25"/>
    <p:sldId id="361" r:id="rId26"/>
    <p:sldId id="293" r:id="rId27"/>
    <p:sldId id="362" r:id="rId28"/>
    <p:sldId id="275" r:id="rId29"/>
    <p:sldId id="276" r:id="rId30"/>
    <p:sldId id="277" r:id="rId31"/>
    <p:sldId id="363" r:id="rId32"/>
    <p:sldId id="364" r:id="rId33"/>
    <p:sldId id="278" r:id="rId34"/>
    <p:sldId id="365" r:id="rId35"/>
    <p:sldId id="295" r:id="rId36"/>
    <p:sldId id="366" r:id="rId37"/>
    <p:sldId id="296" r:id="rId38"/>
    <p:sldId id="298" r:id="rId39"/>
    <p:sldId id="299" r:id="rId40"/>
    <p:sldId id="303" r:id="rId41"/>
    <p:sldId id="297" r:id="rId42"/>
    <p:sldId id="300" r:id="rId43"/>
    <p:sldId id="301" r:id="rId44"/>
    <p:sldId id="308" r:id="rId45"/>
    <p:sldId id="367" r:id="rId46"/>
    <p:sldId id="304" r:id="rId47"/>
    <p:sldId id="305" r:id="rId48"/>
    <p:sldId id="368" r:id="rId49"/>
    <p:sldId id="309" r:id="rId50"/>
    <p:sldId id="369" r:id="rId51"/>
    <p:sldId id="317" r:id="rId52"/>
    <p:sldId id="310" r:id="rId53"/>
    <p:sldId id="311" r:id="rId54"/>
    <p:sldId id="306" r:id="rId55"/>
    <p:sldId id="370" r:id="rId56"/>
    <p:sldId id="302" r:id="rId57"/>
    <p:sldId id="312" r:id="rId58"/>
    <p:sldId id="371" r:id="rId59"/>
    <p:sldId id="313" r:id="rId60"/>
    <p:sldId id="323" r:id="rId61"/>
    <p:sldId id="372" r:id="rId62"/>
    <p:sldId id="373" r:id="rId63"/>
    <p:sldId id="374" r:id="rId64"/>
    <p:sldId id="375" r:id="rId65"/>
    <p:sldId id="376" r:id="rId66"/>
    <p:sldId id="377" r:id="rId67"/>
    <p:sldId id="379" r:id="rId68"/>
    <p:sldId id="260" r:id="rId69"/>
    <p:sldId id="289" r:id="rId70"/>
    <p:sldId id="290" r:id="rId71"/>
    <p:sldId id="380" r:id="rId72"/>
    <p:sldId id="381" r:id="rId73"/>
    <p:sldId id="382" r:id="rId74"/>
    <p:sldId id="383" r:id="rId75"/>
    <p:sldId id="384" r:id="rId76"/>
    <p:sldId id="385" r:id="rId77"/>
    <p:sldId id="386" r:id="rId78"/>
    <p:sldId id="387" r:id="rId79"/>
    <p:sldId id="388" r:id="rId80"/>
    <p:sldId id="389" r:id="rId81"/>
    <p:sldId id="390" r:id="rId82"/>
    <p:sldId id="391" r:id="rId83"/>
    <p:sldId id="392"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291"/>
            <p14:sldId id="352"/>
            <p14:sldId id="353"/>
            <p14:sldId id="270"/>
            <p14:sldId id="355"/>
            <p14:sldId id="354"/>
            <p14:sldId id="271"/>
            <p14:sldId id="292"/>
            <p14:sldId id="272"/>
            <p14:sldId id="356"/>
            <p14:sldId id="273"/>
            <p14:sldId id="357"/>
            <p14:sldId id="358"/>
            <p14:sldId id="359"/>
            <p14:sldId id="294"/>
            <p14:sldId id="360"/>
            <p14:sldId id="274"/>
            <p14:sldId id="361"/>
            <p14:sldId id="293"/>
            <p14:sldId id="362"/>
            <p14:sldId id="275"/>
            <p14:sldId id="276"/>
            <p14:sldId id="277"/>
            <p14:sldId id="363"/>
            <p14:sldId id="364"/>
            <p14:sldId id="278"/>
            <p14:sldId id="365"/>
            <p14:sldId id="295"/>
            <p14:sldId id="366"/>
            <p14:sldId id="296"/>
            <p14:sldId id="298"/>
            <p14:sldId id="299"/>
            <p14:sldId id="303"/>
            <p14:sldId id="297"/>
            <p14:sldId id="300"/>
            <p14:sldId id="301"/>
            <p14:sldId id="308"/>
            <p14:sldId id="367"/>
            <p14:sldId id="304"/>
            <p14:sldId id="305"/>
            <p14:sldId id="368"/>
            <p14:sldId id="309"/>
            <p14:sldId id="369"/>
            <p14:sldId id="317"/>
            <p14:sldId id="310"/>
            <p14:sldId id="311"/>
            <p14:sldId id="306"/>
            <p14:sldId id="370"/>
            <p14:sldId id="302"/>
            <p14:sldId id="312"/>
            <p14:sldId id="371"/>
            <p14:sldId id="313"/>
            <p14:sldId id="323"/>
            <p14:sldId id="372"/>
            <p14:sldId id="373"/>
            <p14:sldId id="374"/>
            <p14:sldId id="375"/>
            <p14:sldId id="376"/>
            <p14:sldId id="377"/>
            <p14:sldId id="379"/>
            <p14:sldId id="260"/>
          </p14:sldIdLst>
        </p14:section>
        <p14:section name="Appendix: Image Descriptions for Unsighted Students" id="{8DD62E06-49E6-4972-B2FE-8A9D44EDE852}">
          <p14:sldIdLst>
            <p14:sldId id="289"/>
            <p14:sldId id="290"/>
            <p14:sldId id="380"/>
            <p14:sldId id="381"/>
            <p14:sldId id="382"/>
            <p14:sldId id="383"/>
            <p14:sldId id="384"/>
            <p14:sldId id="385"/>
            <p14:sldId id="386"/>
            <p14:sldId id="387"/>
            <p14:sldId id="388"/>
            <p14:sldId id="389"/>
            <p14:sldId id="390"/>
            <p14:sldId id="391"/>
            <p14:sldId id="39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10" autoAdjust="0"/>
    <p:restoredTop sz="93037" autoAdjust="0"/>
  </p:normalViewPr>
  <p:slideViewPr>
    <p:cSldViewPr snapToGrid="0" showGuides="1">
      <p:cViewPr varScale="1">
        <p:scale>
          <a:sx n="67" d="100"/>
          <a:sy n="67" d="100"/>
        </p:scale>
        <p:origin x="1314" y="78"/>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theme" Target="theme/theme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tableStyles" Target="tableStyles.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5/23/2020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528032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1888341098"/>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slide" Target="slide6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13.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 Target="slide18.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 Target="slide22.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 Target="slide28.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24</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Microbes and the Environment</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Consumers</a:t>
            </a:r>
            <a:endParaRPr lang="en-IN" sz="1200" dirty="0"/>
          </a:p>
        </p:txBody>
      </p:sp>
      <p:sp>
        <p:nvSpPr>
          <p:cNvPr id="3" name="Content Placeholder 2"/>
          <p:cNvSpPr>
            <a:spLocks noGrp="1"/>
          </p:cNvSpPr>
          <p:nvPr>
            <p:ph sz="quarter" idx="11"/>
          </p:nvPr>
        </p:nvSpPr>
        <p:spPr/>
        <p:txBody>
          <a:bodyPr>
            <a:normAutofit/>
          </a:bodyPr>
          <a:lstStyle/>
          <a:p>
            <a:pPr>
              <a:spcBef>
                <a:spcPts val="1200"/>
              </a:spcBef>
              <a:defRPr/>
            </a:pPr>
            <a:r>
              <a:rPr lang="en-US" dirty="0"/>
              <a:t>Feed on other living organisms and obtain energy from bonds present in the organic substrates they contain</a:t>
            </a:r>
          </a:p>
          <a:p>
            <a:pPr>
              <a:spcBef>
                <a:spcPts val="1200"/>
              </a:spcBef>
              <a:defRPr/>
            </a:pPr>
            <a:r>
              <a:rPr lang="en-US" b="1" dirty="0"/>
              <a:t>Primary consumers: </a:t>
            </a:r>
            <a:r>
              <a:rPr lang="en-US" dirty="0"/>
              <a:t>grazers or herbivores</a:t>
            </a:r>
          </a:p>
          <a:p>
            <a:pPr>
              <a:spcBef>
                <a:spcPts val="1200"/>
              </a:spcBef>
              <a:defRPr/>
            </a:pPr>
            <a:r>
              <a:rPr lang="en-US" b="1" dirty="0"/>
              <a:t>Secondary consumers: </a:t>
            </a:r>
            <a:r>
              <a:rPr lang="en-US" dirty="0"/>
              <a:t>carnivores which feed on primary consumers</a:t>
            </a:r>
          </a:p>
          <a:p>
            <a:pPr>
              <a:spcBef>
                <a:spcPts val="1200"/>
              </a:spcBef>
              <a:defRPr/>
            </a:pPr>
            <a:r>
              <a:rPr lang="en-US" b="1" dirty="0"/>
              <a:t>Tertiary consumers: </a:t>
            </a:r>
            <a:r>
              <a:rPr lang="en-US" dirty="0"/>
              <a:t>feed on secondary consumers</a:t>
            </a:r>
          </a:p>
          <a:p>
            <a:pPr>
              <a:spcBef>
                <a:spcPts val="1200"/>
              </a:spcBef>
              <a:defRPr/>
            </a:pPr>
            <a:r>
              <a:rPr lang="en-US" b="1" dirty="0"/>
              <a:t>Quaternary consumers: </a:t>
            </a:r>
            <a:r>
              <a:rPr lang="en-US" dirty="0"/>
              <a:t>feed on tertiary consumers</a:t>
            </a:r>
            <a:endParaRPr lang="en-US" b="1" dirty="0"/>
          </a:p>
        </p:txBody>
      </p:sp>
    </p:spTree>
    <p:extLst>
      <p:ext uri="{BB962C8B-B14F-4D97-AF65-F5344CB8AC3E}">
        <p14:creationId xmlns:p14="http://schemas.microsoft.com/office/powerpoint/2010/main" val="3702301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Food Chain versus Food Web</a:t>
            </a:r>
          </a:p>
        </p:txBody>
      </p:sp>
      <p:pic>
        <p:nvPicPr>
          <p:cNvPr id="9" name="Picture 2" descr="Illustration of a food chain.">
            <a:extLst>
              <a:ext uri="{FF2B5EF4-FFF2-40B4-BE49-F238E27FC236}">
                <a16:creationId xmlns:a16="http://schemas.microsoft.com/office/drawing/2014/main" id="{D0027CC0-10AF-4936-AEB6-99B25F7896CA}"/>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2884"/>
          <a:stretch/>
        </p:blipFill>
        <p:spPr>
          <a:xfrm>
            <a:off x="1298202" y="1104029"/>
            <a:ext cx="1964105" cy="5120640"/>
          </a:xfrm>
        </p:spPr>
      </p:pic>
      <p:pic>
        <p:nvPicPr>
          <p:cNvPr id="11" name="Picture 3" descr="Illustration of a food web.">
            <a:extLst>
              <a:ext uri="{FF2B5EF4-FFF2-40B4-BE49-F238E27FC236}">
                <a16:creationId xmlns:a16="http://schemas.microsoft.com/office/drawing/2014/main" id="{D837BC01-6C28-4AA9-8DAA-45B055E48934}"/>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3"/>
          <a:srcRect t="2701"/>
          <a:stretch/>
        </p:blipFill>
        <p:spPr>
          <a:xfrm>
            <a:off x="3704547" y="1076320"/>
            <a:ext cx="3864070" cy="5120640"/>
          </a:xfrm>
        </p:spPr>
      </p:pic>
      <p:sp>
        <p:nvSpPr>
          <p:cNvPr id="5" name="Text Placeholder 4">
            <a:extLst>
              <a:ext uri="{FF2B5EF4-FFF2-40B4-BE49-F238E27FC236}">
                <a16:creationId xmlns:a16="http://schemas.microsoft.com/office/drawing/2014/main" id="{9E4D4035-DE73-4D38-8DF7-499132556742}"/>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3527685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Decomposers</a:t>
            </a:r>
            <a:endParaRPr lang="en-IN" sz="1200" dirty="0"/>
          </a:p>
        </p:txBody>
      </p:sp>
      <p:sp>
        <p:nvSpPr>
          <p:cNvPr id="3" name="Content Placeholder 2"/>
          <p:cNvSpPr>
            <a:spLocks noGrp="1"/>
          </p:cNvSpPr>
          <p:nvPr>
            <p:ph sz="quarter" idx="11"/>
          </p:nvPr>
        </p:nvSpPr>
        <p:spPr>
          <a:xfrm>
            <a:off x="342900" y="1276709"/>
            <a:ext cx="8610600" cy="4971691"/>
          </a:xfrm>
        </p:spPr>
        <p:txBody>
          <a:bodyPr>
            <a:normAutofit/>
          </a:bodyPr>
          <a:lstStyle/>
          <a:p>
            <a:pPr>
              <a:spcBef>
                <a:spcPts val="1200"/>
              </a:spcBef>
              <a:defRPr/>
            </a:pPr>
            <a:r>
              <a:rPr lang="en-US" dirty="0"/>
              <a:t>Primarily microbes inhabiting soil and water</a:t>
            </a:r>
          </a:p>
          <a:p>
            <a:pPr>
              <a:spcBef>
                <a:spcPts val="1200"/>
              </a:spcBef>
              <a:defRPr/>
            </a:pPr>
            <a:r>
              <a:rPr lang="en-US" dirty="0"/>
              <a:t>Break down and absorb the organic matter of dead organisms</a:t>
            </a:r>
          </a:p>
          <a:p>
            <a:pPr>
              <a:spcBef>
                <a:spcPts val="1200"/>
              </a:spcBef>
              <a:defRPr/>
            </a:pPr>
            <a:r>
              <a:rPr lang="en-US" dirty="0"/>
              <a:t>Active at all levels of the food pyramid</a:t>
            </a:r>
          </a:p>
          <a:p>
            <a:pPr>
              <a:spcBef>
                <a:spcPts val="1200"/>
              </a:spcBef>
              <a:defRPr/>
            </a:pPr>
            <a:r>
              <a:rPr lang="en-US" b="1" dirty="0"/>
              <a:t>Mineralization: </a:t>
            </a:r>
            <a:r>
              <a:rPr lang="en-US" dirty="0"/>
              <a:t>reduce organic matter into inorganic minerals and gases</a:t>
            </a:r>
          </a:p>
          <a:p>
            <a:pPr>
              <a:spcBef>
                <a:spcPts val="1200"/>
              </a:spcBef>
              <a:defRPr/>
            </a:pPr>
            <a:r>
              <a:rPr lang="en-US" b="1" dirty="0"/>
              <a:t>Bioremediation: </a:t>
            </a:r>
            <a:r>
              <a:rPr lang="en-US" dirty="0"/>
              <a:t>break down most man-made compounds not naturally found in the earth</a:t>
            </a:r>
            <a:endParaRPr lang="en-US" b="1" dirty="0"/>
          </a:p>
        </p:txBody>
      </p:sp>
    </p:spTree>
    <p:extLst>
      <p:ext uri="{BB962C8B-B14F-4D97-AF65-F5344CB8AC3E}">
        <p14:creationId xmlns:p14="http://schemas.microsoft.com/office/powerpoint/2010/main" val="2455854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EA33B-96F0-40F3-9645-20C03A2946D2}"/>
              </a:ext>
            </a:extLst>
          </p:cNvPr>
          <p:cNvSpPr>
            <a:spLocks noGrp="1"/>
          </p:cNvSpPr>
          <p:nvPr>
            <p:ph type="title"/>
          </p:nvPr>
        </p:nvSpPr>
        <p:spPr/>
        <p:txBody>
          <a:bodyPr/>
          <a:lstStyle/>
          <a:p>
            <a:r>
              <a:rPr lang="en-US" dirty="0"/>
              <a:t>Major Roles of Microorganisms in Ecosystems</a:t>
            </a:r>
            <a:endParaRPr lang="en-IN" dirty="0"/>
          </a:p>
        </p:txBody>
      </p:sp>
      <p:graphicFrame>
        <p:nvGraphicFramePr>
          <p:cNvPr id="7" name="Table 2">
            <a:extLst>
              <a:ext uri="{FF2B5EF4-FFF2-40B4-BE49-F238E27FC236}">
                <a16:creationId xmlns:a16="http://schemas.microsoft.com/office/drawing/2014/main" id="{AFAE589F-42F9-46D7-888F-18022A600E25}"/>
              </a:ext>
            </a:extLst>
          </p:cNvPr>
          <p:cNvGraphicFramePr>
            <a:graphicFrameLocks noGrp="1"/>
          </p:cNvGraphicFramePr>
          <p:nvPr>
            <p:ph sz="quarter" idx="11"/>
            <p:extLst>
              <p:ext uri="{D42A27DB-BD31-4B8C-83A1-F6EECF244321}">
                <p14:modId xmlns:p14="http://schemas.microsoft.com/office/powerpoint/2010/main" val="139610349"/>
              </p:ext>
            </p:extLst>
          </p:nvPr>
        </p:nvGraphicFramePr>
        <p:xfrm>
          <a:off x="342899" y="1330419"/>
          <a:ext cx="8458200" cy="4794612"/>
        </p:xfrm>
        <a:graphic>
          <a:graphicData uri="http://schemas.openxmlformats.org/drawingml/2006/table">
            <a:tbl>
              <a:tblPr firstRow="1" bandRow="1">
                <a:tableStyleId>{5C22544A-7EE6-4342-B048-85BDC9FD1C3A}</a:tableStyleId>
              </a:tblPr>
              <a:tblGrid>
                <a:gridCol w="2185827">
                  <a:extLst>
                    <a:ext uri="{9D8B030D-6E8A-4147-A177-3AD203B41FA5}">
                      <a16:colId xmlns:a16="http://schemas.microsoft.com/office/drawing/2014/main" val="109344979"/>
                    </a:ext>
                  </a:extLst>
                </a:gridCol>
                <a:gridCol w="2375899">
                  <a:extLst>
                    <a:ext uri="{9D8B030D-6E8A-4147-A177-3AD203B41FA5}">
                      <a16:colId xmlns:a16="http://schemas.microsoft.com/office/drawing/2014/main" val="2523265275"/>
                    </a:ext>
                  </a:extLst>
                </a:gridCol>
                <a:gridCol w="3896474">
                  <a:extLst>
                    <a:ext uri="{9D8B030D-6E8A-4147-A177-3AD203B41FA5}">
                      <a16:colId xmlns:a16="http://schemas.microsoft.com/office/drawing/2014/main" val="2783260932"/>
                    </a:ext>
                  </a:extLst>
                </a:gridCol>
              </a:tblGrid>
              <a:tr h="366448">
                <a:tc>
                  <a:txBody>
                    <a:bodyPr/>
                    <a:lstStyle/>
                    <a:p>
                      <a:r>
                        <a:rPr lang="en-US" sz="1400" dirty="0">
                          <a:solidFill>
                            <a:schemeClr val="tx1"/>
                          </a:solidFill>
                        </a:rPr>
                        <a:t>Role</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1400" b="1" i="0" u="none" strike="noStrike" kern="1200" baseline="0" dirty="0">
                          <a:solidFill>
                            <a:schemeClr val="tx1"/>
                          </a:solidFill>
                          <a:latin typeface="+mn-lt"/>
                          <a:ea typeface="+mn-ea"/>
                          <a:cs typeface="+mn-cs"/>
                        </a:rPr>
                        <a:t>Description of Activity</a:t>
                      </a:r>
                      <a:endParaRPr lang="en-US" sz="1400" b="0" i="0" u="none" strike="noStrike" kern="1200" baseline="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1400" b="1" i="0" u="none" strike="noStrike" kern="1200" baseline="0" dirty="0">
                          <a:solidFill>
                            <a:schemeClr val="tx1"/>
                          </a:solidFill>
                          <a:latin typeface="+mn-lt"/>
                          <a:ea typeface="+mn-ea"/>
                          <a:cs typeface="+mn-cs"/>
                        </a:rPr>
                        <a:t>Examples of Microorganisms Involved</a:t>
                      </a:r>
                      <a:endParaRPr lang="en-US" sz="1400" b="0" i="0" u="none" strike="noStrike" kern="1200" baseline="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744396675"/>
                  </a:ext>
                </a:extLst>
              </a:tr>
              <a:tr h="366448">
                <a:tc>
                  <a:txBody>
                    <a:bodyPr/>
                    <a:lstStyle/>
                    <a:p>
                      <a:r>
                        <a:rPr lang="en-US" sz="1400" dirty="0"/>
                        <a:t>Primary producers</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r>
                        <a:rPr lang="en-US" sz="1400" b="0" i="0" u="none" strike="noStrike" kern="1200" baseline="0" dirty="0">
                          <a:solidFill>
                            <a:schemeClr val="dk1"/>
                          </a:solidFill>
                          <a:latin typeface="+mn-lt"/>
                          <a:ea typeface="+mn-ea"/>
                          <a:cs typeface="+mn-cs"/>
                        </a:rPr>
                        <a:t>Photosynthesis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r>
                        <a:rPr lang="en-US" sz="1400" b="0" i="0" u="none" strike="noStrike" kern="1200" baseline="0" dirty="0">
                          <a:solidFill>
                            <a:schemeClr val="dk1"/>
                          </a:solidFill>
                          <a:latin typeface="+mn-lt"/>
                          <a:ea typeface="+mn-ea"/>
                          <a:cs typeface="+mn-cs"/>
                        </a:rPr>
                        <a:t>Algae, bacteria, sulfur bacteria</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42159092"/>
                  </a:ext>
                </a:extLst>
              </a:tr>
              <a:tr h="3664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Primary producers</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u="none" strike="noStrike" kern="1200" baseline="0" dirty="0">
                          <a:solidFill>
                            <a:schemeClr val="dk1"/>
                          </a:solidFill>
                          <a:latin typeface="+mn-lt"/>
                          <a:ea typeface="+mn-ea"/>
                          <a:cs typeface="+mn-cs"/>
                        </a:rPr>
                        <a:t>Chemosynthesis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u="none" strike="noStrike" kern="1200" baseline="0" dirty="0" err="1">
                          <a:solidFill>
                            <a:schemeClr val="dk1"/>
                          </a:solidFill>
                          <a:latin typeface="+mn-lt"/>
                          <a:ea typeface="+mn-ea"/>
                          <a:cs typeface="+mn-cs"/>
                        </a:rPr>
                        <a:t>Chemolithotrophic</a:t>
                      </a:r>
                      <a:r>
                        <a:rPr lang="en-US" sz="1400" b="0" i="0" u="none" strike="noStrike" kern="1200" baseline="0" dirty="0">
                          <a:solidFill>
                            <a:schemeClr val="dk1"/>
                          </a:solidFill>
                          <a:latin typeface="+mn-lt"/>
                          <a:ea typeface="+mn-ea"/>
                          <a:cs typeface="+mn-cs"/>
                        </a:rPr>
                        <a:t> bacteria in thermal vents</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909431"/>
                  </a:ext>
                </a:extLst>
              </a:tr>
              <a:tr h="622964">
                <a:tc>
                  <a:txBody>
                    <a:bodyPr/>
                    <a:lstStyle/>
                    <a:p>
                      <a:r>
                        <a:rPr lang="en-US" sz="1400" dirty="0"/>
                        <a:t>Consumers</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r>
                        <a:rPr lang="en-US" sz="1400" b="0" i="0" u="none" strike="noStrike" kern="1200" baseline="0" dirty="0">
                          <a:solidFill>
                            <a:schemeClr val="dk1"/>
                          </a:solidFill>
                          <a:latin typeface="+mn-lt"/>
                          <a:ea typeface="+mn-ea"/>
                          <a:cs typeface="+mn-cs"/>
                        </a:rPr>
                        <a:t>Predation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r>
                        <a:rPr lang="en-US" sz="1400" b="0" i="0" u="none" strike="noStrike" kern="1200" baseline="0" dirty="0">
                          <a:solidFill>
                            <a:schemeClr val="dk1"/>
                          </a:solidFill>
                          <a:latin typeface="+mn-lt"/>
                          <a:ea typeface="+mn-ea"/>
                          <a:cs typeface="+mn-cs"/>
                        </a:rPr>
                        <a:t>Free-living protozoa that feed on algae and bacteria; some fungi that prey upon nematodes</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2137271539"/>
                  </a:ext>
                </a:extLst>
              </a:tr>
              <a:tr h="768076">
                <a:tc>
                  <a:txBody>
                    <a:bodyPr/>
                    <a:lstStyle/>
                    <a:p>
                      <a:r>
                        <a:rPr lang="en-US" sz="1400" dirty="0"/>
                        <a:t>Decomposers</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u="none" strike="noStrike" kern="1200" baseline="0" dirty="0">
                          <a:solidFill>
                            <a:schemeClr val="dk1"/>
                          </a:solidFill>
                          <a:latin typeface="+mn-lt"/>
                          <a:ea typeface="+mn-ea"/>
                          <a:cs typeface="+mn-cs"/>
                        </a:rPr>
                        <a:t>Degradation of plant and animal matter and wastes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u="none" strike="noStrike" kern="1200" baseline="0" dirty="0">
                          <a:solidFill>
                            <a:schemeClr val="dk1"/>
                          </a:solidFill>
                          <a:latin typeface="+mn-lt"/>
                          <a:ea typeface="+mn-ea"/>
                          <a:cs typeface="+mn-cs"/>
                        </a:rPr>
                        <a:t>Soil saprobes (primarily bacteria and fungi) that degrade cellulose, lignin, and other complex macromolecules</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0606330"/>
                  </a:ext>
                </a:extLst>
              </a:tr>
              <a:tr h="7680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Decomposers</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r>
                        <a:rPr lang="en-US" sz="1400" b="0" i="0" u="none" strike="noStrike" kern="1200" baseline="0" dirty="0">
                          <a:solidFill>
                            <a:schemeClr val="dk1"/>
                          </a:solidFill>
                          <a:latin typeface="+mn-lt"/>
                          <a:ea typeface="+mn-ea"/>
                          <a:cs typeface="+mn-cs"/>
                        </a:rPr>
                        <a:t>Mineralization of organic nutrients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r>
                        <a:rPr lang="en-US" sz="1400" b="0" i="0" u="none" strike="noStrike" kern="1200" baseline="0" dirty="0">
                          <a:solidFill>
                            <a:schemeClr val="dk1"/>
                          </a:solidFill>
                          <a:latin typeface="+mn-lt"/>
                          <a:ea typeface="+mn-ea"/>
                          <a:cs typeface="+mn-cs"/>
                        </a:rPr>
                        <a:t>Soil bacteria that reduce organic compounds to inorganic compounds such as CO</a:t>
                      </a:r>
                      <a:r>
                        <a:rPr lang="en-US" sz="1400" b="0" i="0" u="none" strike="noStrike" kern="1200" baseline="-25000" dirty="0">
                          <a:solidFill>
                            <a:schemeClr val="dk1"/>
                          </a:solidFill>
                          <a:latin typeface="+mn-lt"/>
                          <a:ea typeface="+mn-ea"/>
                          <a:cs typeface="+mn-cs"/>
                        </a:rPr>
                        <a:t>2</a:t>
                      </a:r>
                      <a:r>
                        <a:rPr lang="en-US" sz="1400" b="0" i="0" u="none" strike="noStrike" kern="1200" baseline="0" dirty="0">
                          <a:solidFill>
                            <a:schemeClr val="dk1"/>
                          </a:solidFill>
                          <a:latin typeface="+mn-lt"/>
                          <a:ea typeface="+mn-ea"/>
                          <a:cs typeface="+mn-cs"/>
                        </a:rPr>
                        <a:t> and minerals</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2459812593"/>
                  </a:ext>
                </a:extLst>
              </a:tr>
              <a:tr h="992098">
                <a:tc>
                  <a:txBody>
                    <a:bodyPr/>
                    <a:lstStyle/>
                    <a:p>
                      <a:r>
                        <a:rPr lang="en-US" sz="1400" dirty="0"/>
                        <a:t>Cycling agents for biogeochemical cycles</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u="none" strike="noStrike" kern="1200" baseline="0" dirty="0">
                          <a:solidFill>
                            <a:schemeClr val="dk1"/>
                          </a:solidFill>
                          <a:latin typeface="+mn-lt"/>
                          <a:ea typeface="+mn-ea"/>
                          <a:cs typeface="+mn-cs"/>
                        </a:rPr>
                        <a:t>Recycling compounds containing carbon, nitrogen, phosphorus, sulfur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i="0" u="none" strike="noStrike" kern="1200" baseline="0" dirty="0">
                          <a:solidFill>
                            <a:schemeClr val="dk1"/>
                          </a:solidFill>
                          <a:latin typeface="+mn-lt"/>
                          <a:ea typeface="+mn-ea"/>
                          <a:cs typeface="+mn-cs"/>
                        </a:rPr>
                        <a:t>Specialized bacteria that transform elements into different chemical compounds and keep them cycling from the biotic to the abiotic and back to the biotic phases of the biosphere	</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101666"/>
                  </a:ext>
                </a:extLst>
              </a:tr>
              <a:tr h="544054">
                <a:tc>
                  <a:txBody>
                    <a:bodyPr/>
                    <a:lstStyle/>
                    <a:p>
                      <a:r>
                        <a:rPr lang="en-US" sz="1400" dirty="0"/>
                        <a:t>Parasites</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r>
                        <a:rPr lang="en-US" sz="1400" b="0" i="0" u="none" strike="noStrike" kern="1200" baseline="0" dirty="0">
                          <a:solidFill>
                            <a:schemeClr val="dk1"/>
                          </a:solidFill>
                          <a:latin typeface="+mn-lt"/>
                          <a:ea typeface="+mn-ea"/>
                          <a:cs typeface="+mn-cs"/>
                        </a:rPr>
                        <a:t>Living and feeding on hosts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r>
                        <a:rPr lang="en-US" sz="1400" b="0" i="0" u="none" strike="noStrike" kern="1200" baseline="0" dirty="0">
                          <a:solidFill>
                            <a:schemeClr val="dk1"/>
                          </a:solidFill>
                          <a:latin typeface="+mn-lt"/>
                          <a:ea typeface="+mn-ea"/>
                          <a:cs typeface="+mn-cs"/>
                        </a:rPr>
                        <a:t>Viruses, bacteria, protozoa, fungi, and worms that play a role in population control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extLst>
                  <a:ext uri="{0D108BD9-81ED-4DB2-BD59-A6C34878D82A}">
                    <a16:rowId xmlns:a16="http://schemas.microsoft.com/office/drawing/2014/main" val="2106551292"/>
                  </a:ext>
                </a:extLst>
              </a:tr>
            </a:tbl>
          </a:graphicData>
        </a:graphic>
      </p:graphicFrame>
    </p:spTree>
    <p:extLst>
      <p:ext uri="{BB962C8B-B14F-4D97-AF65-F5344CB8AC3E}">
        <p14:creationId xmlns:p14="http://schemas.microsoft.com/office/powerpoint/2010/main" val="1937444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24.1</a:t>
            </a:r>
            <a:endParaRPr lang="en-IN" sz="1200" dirty="0"/>
          </a:p>
        </p:txBody>
      </p:sp>
      <p:sp>
        <p:nvSpPr>
          <p:cNvPr id="3" name="Content Placeholder 2"/>
          <p:cNvSpPr>
            <a:spLocks noGrp="1"/>
          </p:cNvSpPr>
          <p:nvPr>
            <p:ph sz="quarter" idx="11"/>
          </p:nvPr>
        </p:nvSpPr>
        <p:spPr/>
        <p:txBody>
          <a:bodyPr>
            <a:normAutofit/>
          </a:bodyPr>
          <a:lstStyle/>
          <a:p>
            <a:pPr marL="457200" lvl="0" indent="-457200">
              <a:spcBef>
                <a:spcPts val="600"/>
              </a:spcBef>
              <a:buFont typeface="+mj-lt"/>
              <a:buAutoNum type="arabicPeriod"/>
            </a:pPr>
            <a:r>
              <a:rPr lang="en-US" dirty="0">
                <a:latin typeface="+mj-lt"/>
              </a:rPr>
              <a:t>The overall role that a species plays in its community is its</a:t>
            </a:r>
            <a:r>
              <a:rPr lang="en-US" u="sng" dirty="0">
                <a:solidFill>
                  <a:schemeClr val="bg1"/>
                </a:solidFill>
                <a:latin typeface="+mj-lt"/>
              </a:rPr>
              <a:t>_</a:t>
            </a:r>
            <a:r>
              <a:rPr lang="en-US" u="sng" dirty="0">
                <a:latin typeface="+mj-lt"/>
              </a:rPr>
              <a:t>_________</a:t>
            </a:r>
            <a:r>
              <a:rPr lang="en-US" dirty="0">
                <a:latin typeface="+mj-lt"/>
              </a:rPr>
              <a:t>.</a:t>
            </a:r>
          </a:p>
          <a:p>
            <a:pPr marL="457200" indent="-457200">
              <a:spcBef>
                <a:spcPts val="600"/>
              </a:spcBef>
              <a:buFont typeface="+mj-lt"/>
              <a:buAutoNum type="arabicPeriod"/>
            </a:pPr>
            <a:r>
              <a:rPr lang="en-US" dirty="0">
                <a:latin typeface="+mj-lt"/>
              </a:rPr>
              <a:t>Groups of organisms of the same kind are</a:t>
            </a:r>
            <a:r>
              <a:rPr lang="en-US" u="sng" dirty="0">
                <a:solidFill>
                  <a:schemeClr val="bg1"/>
                </a:solidFill>
                <a:latin typeface="+mj-lt"/>
              </a:rPr>
              <a:t>_</a:t>
            </a:r>
            <a:r>
              <a:rPr lang="en-US" u="sng" dirty="0">
                <a:latin typeface="+mj-lt"/>
              </a:rPr>
              <a:t>_________</a:t>
            </a:r>
            <a:r>
              <a:rPr lang="en-US" dirty="0">
                <a:latin typeface="+mj-lt"/>
              </a:rPr>
              <a:t>.</a:t>
            </a:r>
          </a:p>
          <a:p>
            <a:pPr marL="457200" indent="-457200">
              <a:spcBef>
                <a:spcPts val="600"/>
              </a:spcBef>
              <a:buFont typeface="+mj-lt"/>
              <a:buAutoNum type="arabicPeriod"/>
            </a:pPr>
            <a:r>
              <a:rPr lang="en-US" dirty="0">
                <a:latin typeface="+mj-lt"/>
              </a:rPr>
              <a:t>Organisms that fix CO</a:t>
            </a:r>
            <a:r>
              <a:rPr lang="en-US" baseline="-25000" dirty="0">
                <a:latin typeface="+mj-lt"/>
              </a:rPr>
              <a:t>2</a:t>
            </a:r>
            <a:r>
              <a:rPr lang="en-US" dirty="0">
                <a:latin typeface="+mj-lt"/>
              </a:rPr>
              <a:t> from the atmosphere into organic compounds are</a:t>
            </a:r>
            <a:r>
              <a:rPr lang="en-US" dirty="0">
                <a:solidFill>
                  <a:schemeClr val="bg1"/>
                </a:solidFill>
                <a:latin typeface="+mj-lt"/>
              </a:rPr>
              <a:t>_</a:t>
            </a:r>
            <a:r>
              <a:rPr lang="en-US" u="sng" dirty="0">
                <a:latin typeface="+mj-lt"/>
              </a:rPr>
              <a:t>________</a:t>
            </a:r>
            <a:r>
              <a:rPr lang="en-US" u="sng" dirty="0">
                <a:solidFill>
                  <a:schemeClr val="bg1"/>
                </a:solidFill>
                <a:latin typeface="+mj-lt"/>
              </a:rPr>
              <a:t> </a:t>
            </a:r>
            <a:r>
              <a:rPr lang="en-US" u="sng" dirty="0">
                <a:latin typeface="+mj-lt"/>
              </a:rPr>
              <a:t> _________</a:t>
            </a:r>
            <a:r>
              <a:rPr lang="en-US" dirty="0">
                <a:latin typeface="+mj-lt"/>
              </a:rPr>
              <a:t>.</a:t>
            </a:r>
          </a:p>
          <a:p>
            <a:pPr marL="457200" indent="-457200">
              <a:spcBef>
                <a:spcPts val="600"/>
              </a:spcBef>
              <a:buFont typeface="+mj-lt"/>
              <a:buAutoNum type="arabicPeriod"/>
            </a:pPr>
            <a:r>
              <a:rPr lang="en-US" dirty="0">
                <a:latin typeface="+mj-lt"/>
              </a:rPr>
              <a:t>True/False: Phytoplankton are responsible for 50% of all carbon fixation.</a:t>
            </a:r>
          </a:p>
          <a:p>
            <a:pPr marL="457200" indent="-457200">
              <a:spcBef>
                <a:spcPts val="600"/>
              </a:spcBef>
              <a:buFont typeface="+mj-lt"/>
              <a:buAutoNum type="arabicPeriod"/>
            </a:pPr>
            <a:r>
              <a:rPr lang="en-US" u="sng" dirty="0"/>
              <a:t>_________ </a:t>
            </a:r>
            <a:r>
              <a:rPr lang="en-US" i="1" u="sng" dirty="0">
                <a:solidFill>
                  <a:schemeClr val="bg1"/>
                </a:solidFill>
              </a:rPr>
              <a:t> </a:t>
            </a:r>
            <a:r>
              <a:rPr lang="en-US" dirty="0">
                <a:latin typeface="+mj-lt"/>
              </a:rPr>
              <a:t>are active at all levels of the food pyramid.</a:t>
            </a:r>
          </a:p>
        </p:txBody>
      </p:sp>
    </p:spTree>
    <p:extLst>
      <p:ext uri="{BB962C8B-B14F-4D97-AF65-F5344CB8AC3E}">
        <p14:creationId xmlns:p14="http://schemas.microsoft.com/office/powerpoint/2010/main" val="31951474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24.2:</a:t>
            </a:r>
            <a:br>
              <a:rPr lang="en-US" dirty="0"/>
            </a:br>
            <a:r>
              <a:rPr lang="en-US" dirty="0"/>
              <a:t>The Natural Recycling of Elements</a:t>
            </a:r>
            <a:endParaRPr lang="en-IN" sz="1200" dirty="0"/>
          </a:p>
        </p:txBody>
      </p:sp>
      <p:sp>
        <p:nvSpPr>
          <p:cNvPr id="3" name="Content Placeholder 2"/>
          <p:cNvSpPr>
            <a:spLocks noGrp="1"/>
          </p:cNvSpPr>
          <p:nvPr>
            <p:ph sz="quarter" idx="11"/>
          </p:nvPr>
        </p:nvSpPr>
        <p:spPr/>
        <p:txBody>
          <a:bodyPr>
            <a:normAutofit/>
          </a:bodyPr>
          <a:lstStyle/>
          <a:p>
            <a:pPr>
              <a:spcAft>
                <a:spcPts val="1500"/>
              </a:spcAft>
              <a:defRPr/>
            </a:pPr>
            <a:r>
              <a:rPr lang="en-US" u="sng" dirty="0">
                <a:latin typeface="+mj-lt"/>
              </a:rPr>
              <a:t>Learning Outcomes</a:t>
            </a:r>
          </a:p>
          <a:p>
            <a:pPr>
              <a:spcBef>
                <a:spcPts val="800"/>
              </a:spcBef>
              <a:spcAft>
                <a:spcPts val="600"/>
              </a:spcAft>
              <a:defRPr/>
            </a:pPr>
            <a:r>
              <a:rPr lang="en-US" dirty="0">
                <a:latin typeface="+mj-lt"/>
              </a:rPr>
              <a:t>List five important elements of biogeochemical cycles.</a:t>
            </a:r>
          </a:p>
          <a:p>
            <a:pPr>
              <a:spcBef>
                <a:spcPts val="800"/>
              </a:spcBef>
              <a:spcAft>
                <a:spcPts val="600"/>
              </a:spcAft>
              <a:defRPr/>
            </a:pPr>
            <a:r>
              <a:rPr lang="en-US" dirty="0">
                <a:latin typeface="+mj-lt"/>
              </a:rPr>
              <a:t>Diagram a carbon cycle.</a:t>
            </a:r>
          </a:p>
          <a:p>
            <a:pPr>
              <a:spcBef>
                <a:spcPts val="800"/>
              </a:spcBef>
              <a:spcAft>
                <a:spcPts val="600"/>
              </a:spcAft>
              <a:defRPr/>
            </a:pPr>
            <a:r>
              <a:rPr lang="en-US" dirty="0">
                <a:latin typeface="+mj-lt"/>
              </a:rPr>
              <a:t>Explain the role of methanogens within the carbon cycle.</a:t>
            </a:r>
          </a:p>
          <a:p>
            <a:pPr>
              <a:spcBef>
                <a:spcPts val="800"/>
              </a:spcBef>
              <a:spcAft>
                <a:spcPts val="600"/>
              </a:spcAft>
              <a:defRPr/>
            </a:pPr>
            <a:r>
              <a:rPr lang="en-US" dirty="0">
                <a:latin typeface="+mj-lt"/>
              </a:rPr>
              <a:t>List the four reactions involved in the nitrogen cycle.</a:t>
            </a:r>
          </a:p>
          <a:p>
            <a:pPr>
              <a:spcBef>
                <a:spcPts val="800"/>
              </a:spcBef>
              <a:spcAft>
                <a:spcPts val="600"/>
              </a:spcAft>
            </a:pPr>
            <a:r>
              <a:rPr lang="en-US" altLang="en-US" dirty="0">
                <a:latin typeface="+mj-lt"/>
              </a:rPr>
              <a:t>Describe the process of nitrogen fixation, and explain how microbes play a role in this biochemical reaction.</a:t>
            </a:r>
          </a:p>
          <a:p>
            <a:pPr>
              <a:spcBef>
                <a:spcPts val="800"/>
              </a:spcBef>
              <a:spcAft>
                <a:spcPts val="600"/>
              </a:spcAft>
            </a:pPr>
            <a:r>
              <a:rPr lang="en-US" altLang="en-US" dirty="0">
                <a:latin typeface="+mj-lt"/>
              </a:rPr>
              <a:t>Briefly summarize both the sulfur and phosphorus cycles.</a:t>
            </a:r>
          </a:p>
        </p:txBody>
      </p:sp>
    </p:spTree>
    <p:extLst>
      <p:ext uri="{BB962C8B-B14F-4D97-AF65-F5344CB8AC3E}">
        <p14:creationId xmlns:p14="http://schemas.microsoft.com/office/powerpoint/2010/main" val="520263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Biogeochemical Cycles</a:t>
            </a:r>
            <a:endParaRPr lang="en-IN" sz="1200" dirty="0"/>
          </a:p>
        </p:txBody>
      </p:sp>
      <p:sp>
        <p:nvSpPr>
          <p:cNvPr id="3" name="Content Placeholder 2"/>
          <p:cNvSpPr>
            <a:spLocks noGrp="1"/>
          </p:cNvSpPr>
          <p:nvPr>
            <p:ph sz="quarter" idx="11"/>
          </p:nvPr>
        </p:nvSpPr>
        <p:spPr/>
        <p:txBody>
          <a:bodyPr>
            <a:normAutofit/>
          </a:bodyPr>
          <a:lstStyle/>
          <a:p>
            <a:pPr>
              <a:spcBef>
                <a:spcPts val="800"/>
              </a:spcBef>
              <a:spcAft>
                <a:spcPts val="600"/>
              </a:spcAft>
              <a:defRPr/>
            </a:pPr>
            <a:r>
              <a:rPr lang="en-US" sz="2200" dirty="0">
                <a:latin typeface="+mj-lt"/>
              </a:rPr>
              <a:t>All elements ultimately originate from a nonliving, long-term reservoir in the atmosphere, the lithosphere, or the hydrosphere</a:t>
            </a:r>
          </a:p>
          <a:p>
            <a:pPr>
              <a:spcBef>
                <a:spcPts val="800"/>
              </a:spcBef>
              <a:spcAft>
                <a:spcPts val="600"/>
              </a:spcAft>
              <a:defRPr/>
            </a:pPr>
            <a:r>
              <a:rPr lang="en-US" sz="2200" dirty="0">
                <a:latin typeface="+mj-lt"/>
              </a:rPr>
              <a:t>Elements cycle between the abiotic environment and the biotic environment</a:t>
            </a:r>
          </a:p>
          <a:p>
            <a:pPr>
              <a:spcBef>
                <a:spcPts val="800"/>
              </a:spcBef>
              <a:spcAft>
                <a:spcPts val="600"/>
              </a:spcAft>
              <a:defRPr/>
            </a:pPr>
            <a:r>
              <a:rPr lang="en-US" sz="2200" dirty="0">
                <a:latin typeface="+mj-lt"/>
              </a:rPr>
              <a:t>Recycling maintains a necessary balance of nutrients in the biosphere so that they do not build up or become unavailable</a:t>
            </a:r>
          </a:p>
          <a:p>
            <a:pPr>
              <a:spcBef>
                <a:spcPts val="800"/>
              </a:spcBef>
              <a:spcAft>
                <a:spcPts val="600"/>
              </a:spcAft>
            </a:pPr>
            <a:r>
              <a:rPr lang="en-US" altLang="en-US" sz="2200" dirty="0">
                <a:latin typeface="+mj-lt"/>
              </a:rPr>
              <a:t>Cycles are complex systems that rely on the interplay of primary producers, consumers, and decomposers</a:t>
            </a:r>
          </a:p>
          <a:p>
            <a:pPr>
              <a:spcBef>
                <a:spcPts val="800"/>
              </a:spcBef>
              <a:spcAft>
                <a:spcPts val="600"/>
              </a:spcAft>
            </a:pPr>
            <a:r>
              <a:rPr lang="en-US" altLang="en-US" sz="2200" dirty="0">
                <a:latin typeface="+mj-lt"/>
              </a:rPr>
              <a:t>All organisms participate in recycling, but only certain categories of microorganisms have the metabolic pathways for converting inorganic compounds from one nutritional form to another</a:t>
            </a:r>
          </a:p>
        </p:txBody>
      </p:sp>
    </p:spTree>
    <p:extLst>
      <p:ext uri="{BB962C8B-B14F-4D97-AF65-F5344CB8AC3E}">
        <p14:creationId xmlns:p14="http://schemas.microsoft.com/office/powerpoint/2010/main" val="2323785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Carbon</a:t>
            </a:r>
            <a:endParaRPr lang="en-IN" sz="1200"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a:xfrm>
                <a:off x="342900" y="1276709"/>
                <a:ext cx="8458200" cy="4971691"/>
              </a:xfrm>
            </p:spPr>
            <p:txBody>
              <a:bodyPr>
                <a:normAutofit/>
              </a:bodyPr>
              <a:lstStyle/>
              <a:p>
                <a:pPr>
                  <a:spcBef>
                    <a:spcPts val="1200"/>
                  </a:spcBef>
                </a:pPr>
                <a:r>
                  <a:rPr lang="en-US" altLang="en-US" dirty="0">
                    <a:latin typeface="+mj-lt"/>
                  </a:rPr>
                  <a:t>The fundamental atom in all biomolecules</a:t>
                </a:r>
              </a:p>
              <a:p>
                <a:pPr>
                  <a:spcBef>
                    <a:spcPts val="1200"/>
                  </a:spcBef>
                </a:pPr>
                <a:r>
                  <a:rPr lang="en-US" altLang="en-US" dirty="0">
                    <a:latin typeface="+mj-lt"/>
                  </a:rPr>
                  <a:t>Accounts for at least </a:t>
                </a:r>
                <a14:m>
                  <m:oMath xmlns:m="http://schemas.openxmlformats.org/officeDocument/2006/math">
                    <m:f>
                      <m:fPr>
                        <m:type m:val="skw"/>
                        <m:ctrlPr>
                          <a:rPr lang="en-US" altLang="en-US" i="1" smtClean="0">
                            <a:latin typeface="Cambria Math" panose="02040503050406030204" pitchFamily="18" charset="0"/>
                          </a:rPr>
                        </m:ctrlPr>
                      </m:fPr>
                      <m:num>
                        <m:r>
                          <a:rPr lang="en-US" altLang="en-US" b="0" i="1" smtClean="0">
                            <a:latin typeface="Cambria Math" panose="02040503050406030204" pitchFamily="18" charset="0"/>
                          </a:rPr>
                          <m:t>1</m:t>
                        </m:r>
                      </m:num>
                      <m:den>
                        <m:r>
                          <a:rPr lang="en-US" altLang="en-US" b="0" i="1" smtClean="0">
                            <a:latin typeface="Cambria Math" panose="02040503050406030204" pitchFamily="18" charset="0"/>
                          </a:rPr>
                          <m:t>2</m:t>
                        </m:r>
                      </m:den>
                    </m:f>
                  </m:oMath>
                </a14:m>
                <a:r>
                  <a:rPr lang="en-US" altLang="en-US" dirty="0">
                    <a:latin typeface="+mj-lt"/>
                  </a:rPr>
                  <a:t> of the dry weight of biomass</a:t>
                </a:r>
              </a:p>
              <a:p>
                <a:pPr>
                  <a:spcBef>
                    <a:spcPts val="1200"/>
                  </a:spcBef>
                </a:pPr>
                <a:r>
                  <a:rPr lang="en-US" altLang="en-US" dirty="0">
                    <a:latin typeface="+mj-lt"/>
                  </a:rPr>
                  <a:t>Exists predominantly in the mineral state and as an organic reservoir in the bodies of organisms</a:t>
                </a:r>
              </a:p>
              <a:p>
                <a:pPr>
                  <a:spcBef>
                    <a:spcPts val="1200"/>
                  </a:spcBef>
                </a:pPr>
                <a:r>
                  <a:rPr lang="en-US" altLang="en-US" dirty="0">
                    <a:latin typeface="+mj-lt"/>
                  </a:rPr>
                  <a:t>Recycled through ecosystems via carbon fixation, respiration, or fermentation of organic molecules, limestone decomposition, and methane production</a:t>
                </a:r>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xfrm>
                <a:off x="342900" y="1276709"/>
                <a:ext cx="8458200" cy="4971691"/>
              </a:xfrm>
              <a:blipFill>
                <a:blip r:embed="rId2"/>
                <a:stretch>
                  <a:fillRect l="-1081" t="-858"/>
                </a:stretch>
              </a:blipFill>
            </p:spPr>
            <p:txBody>
              <a:bodyPr/>
              <a:lstStyle/>
              <a:p>
                <a:r>
                  <a:rPr lang="en-IN">
                    <a:noFill/>
                  </a:rPr>
                  <a:t> </a:t>
                </a:r>
              </a:p>
            </p:txBody>
          </p:sp>
        </mc:Fallback>
      </mc:AlternateContent>
    </p:spTree>
    <p:extLst>
      <p:ext uri="{BB962C8B-B14F-4D97-AF65-F5344CB8AC3E}">
        <p14:creationId xmlns:p14="http://schemas.microsoft.com/office/powerpoint/2010/main" val="3769775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The Carbon Cycle</a:t>
            </a:r>
          </a:p>
        </p:txBody>
      </p:sp>
      <p:pic>
        <p:nvPicPr>
          <p:cNvPr id="7" name="Picture 2" descr="Illustration of the carbon cycle.">
            <a:extLst>
              <a:ext uri="{FF2B5EF4-FFF2-40B4-BE49-F238E27FC236}">
                <a16:creationId xmlns:a16="http://schemas.microsoft.com/office/drawing/2014/main" id="{31BF0B33-1396-4F34-A094-44E712686485}"/>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5043"/>
          <a:stretch/>
        </p:blipFill>
        <p:spPr>
          <a:xfrm>
            <a:off x="2004093" y="1271584"/>
            <a:ext cx="5135815" cy="4908176"/>
          </a:xfrm>
        </p:spPr>
      </p:pic>
      <p:sp>
        <p:nvSpPr>
          <p:cNvPr id="4" name="Text Placeholder 3">
            <a:extLst>
              <a:ext uri="{FF2B5EF4-FFF2-40B4-BE49-F238E27FC236}">
                <a16:creationId xmlns:a16="http://schemas.microsoft.com/office/drawing/2014/main" id="{25FDB98D-5598-4210-8F2A-8E337350577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7368861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Global Monthly Mean CO</a:t>
            </a:r>
            <a:r>
              <a:rPr lang="en-US" baseline="-25000" dirty="0"/>
              <a:t>2  </a:t>
            </a:r>
            <a:r>
              <a:rPr lang="en-US" dirty="0"/>
              <a:t>Amounts Since 2011</a:t>
            </a:r>
          </a:p>
        </p:txBody>
      </p:sp>
      <p:pic>
        <p:nvPicPr>
          <p:cNvPr id="7" name="Picture 2" descr="Chart showing that CO2 fluctuates with the seasons but has increased steadily since 2011.">
            <a:extLst>
              <a:ext uri="{FF2B5EF4-FFF2-40B4-BE49-F238E27FC236}">
                <a16:creationId xmlns:a16="http://schemas.microsoft.com/office/drawing/2014/main" id="{31BF0B33-1396-4F34-A094-44E712686485}"/>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6456"/>
          <a:stretch/>
        </p:blipFill>
        <p:spPr>
          <a:xfrm>
            <a:off x="1742811" y="1593273"/>
            <a:ext cx="6312636" cy="4604327"/>
          </a:xfrm>
        </p:spPr>
      </p:pic>
    </p:spTree>
    <p:extLst>
      <p:ext uri="{BB962C8B-B14F-4D97-AF65-F5344CB8AC3E}">
        <p14:creationId xmlns:p14="http://schemas.microsoft.com/office/powerpoint/2010/main" val="2417257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24.1:</a:t>
            </a:r>
            <a:br>
              <a:rPr lang="en-US" altLang="en-US" dirty="0">
                <a:solidFill>
                  <a:schemeClr val="tx1"/>
                </a:solidFill>
              </a:rPr>
            </a:br>
            <a:r>
              <a:rPr lang="en-US" altLang="en-US" dirty="0">
                <a:solidFill>
                  <a:schemeClr val="tx1"/>
                </a:solidFill>
              </a:rPr>
              <a:t>Ecology: The Interconnecting Web of Life </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altLang="en-US" u="sng" dirty="0">
                <a:cs typeface="Arial" panose="020B0604020202020204" pitchFamily="34" charset="0"/>
              </a:rPr>
              <a:t>Learning Outcomes</a:t>
            </a:r>
          </a:p>
          <a:p>
            <a:pPr>
              <a:spcBef>
                <a:spcPts val="600"/>
              </a:spcBef>
            </a:pPr>
            <a:r>
              <a:rPr lang="en-US" altLang="en-US" dirty="0">
                <a:latin typeface="+mj-lt"/>
              </a:rPr>
              <a:t>Define </a:t>
            </a:r>
            <a:r>
              <a:rPr lang="en-US" altLang="en-US" i="1" dirty="0">
                <a:latin typeface="+mj-lt"/>
              </a:rPr>
              <a:t>microbial ecology.</a:t>
            </a:r>
            <a:endParaRPr lang="en-US" altLang="en-US" dirty="0">
              <a:latin typeface="+mj-lt"/>
            </a:endParaRPr>
          </a:p>
          <a:p>
            <a:pPr>
              <a:spcBef>
                <a:spcPts val="600"/>
              </a:spcBef>
            </a:pPr>
            <a:r>
              <a:rPr lang="en-US" altLang="en-US" dirty="0">
                <a:latin typeface="+mj-lt"/>
              </a:rPr>
              <a:t>Summarize why our view of the abundance of microbes on earth has changed in recent years.</a:t>
            </a:r>
          </a:p>
          <a:p>
            <a:pPr>
              <a:spcBef>
                <a:spcPts val="600"/>
              </a:spcBef>
            </a:pPr>
            <a:r>
              <a:rPr lang="en-US" altLang="en-US" dirty="0">
                <a:latin typeface="+mj-lt"/>
              </a:rPr>
              <a:t>Discuss the terms </a:t>
            </a:r>
            <a:r>
              <a:rPr lang="en-US" altLang="en-US" i="1" dirty="0">
                <a:latin typeface="+mj-lt"/>
              </a:rPr>
              <a:t>ecosystem</a:t>
            </a:r>
            <a:r>
              <a:rPr lang="en-US" altLang="en-US" dirty="0">
                <a:latin typeface="+mj-lt"/>
              </a:rPr>
              <a:t> and </a:t>
            </a:r>
            <a:r>
              <a:rPr lang="en-US" altLang="en-US" i="1" dirty="0">
                <a:latin typeface="+mj-lt"/>
              </a:rPr>
              <a:t>community</a:t>
            </a:r>
            <a:r>
              <a:rPr lang="en-US" altLang="en-US" dirty="0">
                <a:latin typeface="+mj-lt"/>
              </a:rPr>
              <a:t> in relation to one another.</a:t>
            </a:r>
          </a:p>
          <a:p>
            <a:pPr>
              <a:spcBef>
                <a:spcPts val="600"/>
              </a:spcBef>
            </a:pPr>
            <a:r>
              <a:rPr lang="en-US" altLang="en-US" dirty="0">
                <a:latin typeface="+mj-lt"/>
              </a:rPr>
              <a:t>Differentiate between a habitat and a niche.</a:t>
            </a:r>
          </a:p>
          <a:p>
            <a:pPr>
              <a:spcBef>
                <a:spcPts val="600"/>
              </a:spcBef>
            </a:pPr>
            <a:r>
              <a:rPr lang="en-US" altLang="en-US" dirty="0">
                <a:latin typeface="+mj-lt"/>
              </a:rPr>
              <a:t>Draw an example of an energy pyramid, labeling primary producers, consumers, and decomposers.</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Methane (CH</a:t>
            </a:r>
            <a:r>
              <a:rPr lang="en-US" altLang="en-US" baseline="-25000" dirty="0"/>
              <a:t>4</a:t>
            </a:r>
            <a:r>
              <a:rPr lang="en-US" altLang="en-US" dirty="0"/>
              <a:t>)</a:t>
            </a:r>
            <a:endParaRPr lang="en-IN" sz="1200" dirty="0"/>
          </a:p>
        </p:txBody>
      </p:sp>
      <p:sp>
        <p:nvSpPr>
          <p:cNvPr id="3" name="Content Placeholder 2"/>
          <p:cNvSpPr>
            <a:spLocks noGrp="1"/>
          </p:cNvSpPr>
          <p:nvPr>
            <p:ph sz="quarter" idx="11"/>
          </p:nvPr>
        </p:nvSpPr>
        <p:spPr/>
        <p:txBody>
          <a:bodyPr>
            <a:noAutofit/>
          </a:bodyPr>
          <a:lstStyle/>
          <a:p>
            <a:pPr>
              <a:spcBef>
                <a:spcPts val="1200"/>
              </a:spcBef>
              <a:spcAft>
                <a:spcPts val="600"/>
              </a:spcAft>
              <a:defRPr/>
            </a:pPr>
            <a:r>
              <a:rPr lang="en-US" dirty="0">
                <a:latin typeface="+mj-lt"/>
              </a:rPr>
              <a:t>Methane gas plays a secondary part in the carbon cycle</a:t>
            </a:r>
          </a:p>
          <a:p>
            <a:pPr marL="342900" indent="-342900">
              <a:spcBef>
                <a:spcPts val="1200"/>
              </a:spcBef>
              <a:spcAft>
                <a:spcPts val="600"/>
              </a:spcAft>
              <a:buFont typeface="Arial" panose="020B0604020202020204" pitchFamily="34" charset="0"/>
              <a:buChar char="•"/>
              <a:defRPr/>
            </a:pPr>
            <a:r>
              <a:rPr lang="en-US" b="1" dirty="0">
                <a:latin typeface="+mj-lt"/>
              </a:rPr>
              <a:t>Methanogens:</a:t>
            </a:r>
            <a:r>
              <a:rPr lang="en-US" dirty="0">
                <a:latin typeface="+mj-lt"/>
              </a:rPr>
              <a:t> methane producers that live in anaerobic ecosystems</a:t>
            </a:r>
          </a:p>
          <a:p>
            <a:pPr marL="342900" indent="-342900">
              <a:spcBef>
                <a:spcPts val="1200"/>
              </a:spcBef>
              <a:spcAft>
                <a:spcPts val="600"/>
              </a:spcAft>
              <a:buFont typeface="Arial" panose="020B0604020202020204" pitchFamily="34" charset="0"/>
              <a:buChar char="•"/>
              <a:defRPr/>
            </a:pPr>
            <a:r>
              <a:rPr lang="en-US" dirty="0">
                <a:latin typeface="+mj-lt"/>
              </a:rPr>
              <a:t>More potent greenhouse gas than CO</a:t>
            </a:r>
            <a:r>
              <a:rPr lang="en-US" baseline="-25000" dirty="0">
                <a:latin typeface="+mj-lt"/>
              </a:rPr>
              <a:t>2</a:t>
            </a:r>
            <a:r>
              <a:rPr lang="en-US" dirty="0">
                <a:latin typeface="+mj-lt"/>
              </a:rPr>
              <a:t>:</a:t>
            </a:r>
          </a:p>
          <a:p>
            <a:pPr marL="681038" lvl="1">
              <a:spcBef>
                <a:spcPts val="1200"/>
              </a:spcBef>
              <a:spcAft>
                <a:spcPts val="600"/>
              </a:spcAft>
              <a:defRPr/>
            </a:pPr>
            <a:r>
              <a:rPr lang="en-US" sz="2000" dirty="0">
                <a:latin typeface="+mj-lt"/>
              </a:rPr>
              <a:t>Can trap nearly 20 times more heat in the atmosphere</a:t>
            </a:r>
          </a:p>
          <a:p>
            <a:pPr marL="681038" lvl="1">
              <a:spcBef>
                <a:spcPts val="1200"/>
              </a:spcBef>
              <a:spcAft>
                <a:spcPts val="600"/>
              </a:spcAft>
              <a:defRPr/>
            </a:pPr>
            <a:r>
              <a:rPr lang="en-US" sz="2000" dirty="0">
                <a:latin typeface="+mj-lt"/>
              </a:rPr>
              <a:t>Methane released from the GI tracts of ruminant animals accounts for 20% of global methane production</a:t>
            </a:r>
          </a:p>
        </p:txBody>
      </p:sp>
    </p:spTree>
    <p:extLst>
      <p:ext uri="{BB962C8B-B14F-4D97-AF65-F5344CB8AC3E}">
        <p14:creationId xmlns:p14="http://schemas.microsoft.com/office/powerpoint/2010/main" val="3440943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Nitrogen Cycle</a:t>
            </a:r>
            <a:endParaRPr lang="en-IN" sz="1200" dirty="0"/>
          </a:p>
        </p:txBody>
      </p:sp>
      <p:sp>
        <p:nvSpPr>
          <p:cNvPr id="3" name="Content Placeholder 2"/>
          <p:cNvSpPr>
            <a:spLocks noGrp="1"/>
          </p:cNvSpPr>
          <p:nvPr>
            <p:ph sz="quarter" idx="11"/>
          </p:nvPr>
        </p:nvSpPr>
        <p:spPr/>
        <p:txBody>
          <a:bodyPr>
            <a:noAutofit/>
          </a:bodyPr>
          <a:lstStyle/>
          <a:p>
            <a:pPr>
              <a:spcBef>
                <a:spcPts val="1200"/>
              </a:spcBef>
            </a:pPr>
            <a:r>
              <a:rPr lang="en-US" altLang="en-US" dirty="0">
                <a:latin typeface="+mj-lt"/>
              </a:rPr>
              <a:t>Nitrogen gas (N</a:t>
            </a:r>
            <a:r>
              <a:rPr lang="en-US" altLang="en-US" baseline="-25000" dirty="0">
                <a:latin typeface="+mj-lt"/>
              </a:rPr>
              <a:t>2</a:t>
            </a:r>
            <a:r>
              <a:rPr lang="en-US" altLang="en-US" dirty="0">
                <a:latin typeface="+mj-lt"/>
              </a:rPr>
              <a:t>) accounts for nearly 79% of air volume</a:t>
            </a:r>
          </a:p>
          <a:p>
            <a:pPr>
              <a:spcBef>
                <a:spcPts val="1200"/>
              </a:spcBef>
            </a:pPr>
            <a:r>
              <a:rPr lang="en-US" altLang="en-US" dirty="0">
                <a:latin typeface="+mj-lt"/>
              </a:rPr>
              <a:t>Nitrogen cycle is more intricate than other cycles:</a:t>
            </a:r>
          </a:p>
          <a:p>
            <a:pPr marL="342900" indent="-342900">
              <a:spcBef>
                <a:spcPts val="1200"/>
              </a:spcBef>
              <a:buFont typeface="Arial" panose="020B0604020202020204" pitchFamily="34" charset="0"/>
              <a:buChar char="•"/>
            </a:pPr>
            <a:r>
              <a:rPr lang="en-US" altLang="en-US" dirty="0">
                <a:latin typeface="+mj-lt"/>
              </a:rPr>
              <a:t>An array of reactions must occur</a:t>
            </a:r>
          </a:p>
          <a:p>
            <a:pPr marL="342900" indent="-342900">
              <a:spcBef>
                <a:spcPts val="1200"/>
              </a:spcBef>
              <a:buFont typeface="Arial" panose="020B0604020202020204" pitchFamily="34" charset="0"/>
              <a:buChar char="•"/>
            </a:pPr>
            <a:r>
              <a:rPr lang="en-US" altLang="en-US" dirty="0">
                <a:latin typeface="+mj-lt"/>
              </a:rPr>
              <a:t>Higher plants utilize NO</a:t>
            </a:r>
            <a:r>
              <a:rPr lang="en-US" altLang="en-US" baseline="-25000" dirty="0">
                <a:latin typeface="+mj-lt"/>
              </a:rPr>
              <a:t>3</a:t>
            </a:r>
            <a:r>
              <a:rPr lang="en-US" altLang="en-US" baseline="30000" dirty="0">
                <a:latin typeface="+mj-lt"/>
              </a:rPr>
              <a:t>+ </a:t>
            </a:r>
            <a:r>
              <a:rPr lang="en-US" altLang="en-US" baseline="-25000" dirty="0">
                <a:latin typeface="+mj-lt"/>
              </a:rPr>
              <a:t> </a:t>
            </a:r>
            <a:r>
              <a:rPr lang="en-US" altLang="en-US" dirty="0">
                <a:latin typeface="+mj-lt"/>
              </a:rPr>
              <a:t>and NO</a:t>
            </a:r>
            <a:r>
              <a:rPr lang="en-US" altLang="en-US" baseline="-25000" dirty="0">
                <a:latin typeface="+mj-lt"/>
              </a:rPr>
              <a:t>4</a:t>
            </a:r>
            <a:r>
              <a:rPr lang="en-US" altLang="en-US" baseline="30000" dirty="0">
                <a:latin typeface="+mj-lt"/>
              </a:rPr>
              <a:t>+</a:t>
            </a:r>
          </a:p>
          <a:p>
            <a:pPr marL="342900" indent="-342900">
              <a:spcBef>
                <a:spcPts val="1200"/>
              </a:spcBef>
              <a:buFont typeface="Arial" panose="020B0604020202020204" pitchFamily="34" charset="0"/>
              <a:buChar char="•"/>
            </a:pPr>
            <a:r>
              <a:rPr lang="en-US" altLang="en-US" dirty="0">
                <a:latin typeface="+mj-lt"/>
              </a:rPr>
              <a:t>Microorganisms use all forms of nitrogen</a:t>
            </a:r>
          </a:p>
        </p:txBody>
      </p:sp>
    </p:spTree>
    <p:extLst>
      <p:ext uri="{BB962C8B-B14F-4D97-AF65-F5344CB8AC3E}">
        <p14:creationId xmlns:p14="http://schemas.microsoft.com/office/powerpoint/2010/main" val="12543419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a:xfrm>
            <a:off x="342900" y="304800"/>
            <a:ext cx="4754880" cy="678611"/>
          </a:xfrm>
        </p:spPr>
        <p:txBody>
          <a:bodyPr/>
          <a:lstStyle/>
          <a:p>
            <a:r>
              <a:rPr lang="en-US" dirty="0"/>
              <a:t>Events in the Nitrogen Cycle</a:t>
            </a: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4229100" cy="4754880"/>
          </a:xfrm>
        </p:spPr>
        <p:txBody>
          <a:bodyPr/>
          <a:lstStyle/>
          <a:p>
            <a:r>
              <a:rPr lang="en-US" altLang="en-US" dirty="0">
                <a:latin typeface="+mj-lt"/>
              </a:rPr>
              <a:t>Four basic types of reactions:</a:t>
            </a:r>
          </a:p>
          <a:p>
            <a:pPr marL="342900" indent="-342900">
              <a:spcBef>
                <a:spcPts val="1200"/>
              </a:spcBef>
              <a:buFont typeface="Arial" panose="020B0604020202020204" pitchFamily="34" charset="0"/>
              <a:buChar char="•"/>
            </a:pPr>
            <a:r>
              <a:rPr lang="en-US" altLang="en-US" dirty="0">
                <a:latin typeface="+mj-lt"/>
              </a:rPr>
              <a:t>Nitrogen fixation</a:t>
            </a:r>
          </a:p>
          <a:p>
            <a:pPr marL="342900" indent="-342900">
              <a:spcBef>
                <a:spcPts val="1200"/>
              </a:spcBef>
              <a:buFont typeface="Arial" panose="020B0604020202020204" pitchFamily="34" charset="0"/>
              <a:buChar char="•"/>
            </a:pPr>
            <a:r>
              <a:rPr lang="en-US" altLang="en-US" dirty="0">
                <a:latin typeface="+mj-lt"/>
              </a:rPr>
              <a:t>Ammonification</a:t>
            </a:r>
          </a:p>
          <a:p>
            <a:pPr marL="342900" indent="-342900">
              <a:spcBef>
                <a:spcPts val="1200"/>
              </a:spcBef>
              <a:buFont typeface="Arial" panose="020B0604020202020204" pitchFamily="34" charset="0"/>
              <a:buChar char="•"/>
            </a:pPr>
            <a:r>
              <a:rPr lang="en-US" altLang="en-US" dirty="0">
                <a:latin typeface="+mj-lt"/>
              </a:rPr>
              <a:t>Nitrification</a:t>
            </a:r>
          </a:p>
          <a:p>
            <a:pPr marL="342900" indent="-342900">
              <a:spcBef>
                <a:spcPts val="1200"/>
              </a:spcBef>
              <a:buFont typeface="Arial" panose="020B0604020202020204" pitchFamily="34" charset="0"/>
              <a:buChar char="•"/>
            </a:pPr>
            <a:r>
              <a:rPr lang="en-US" altLang="en-US" dirty="0">
                <a:latin typeface="+mj-lt"/>
              </a:rPr>
              <a:t>Denitrification </a:t>
            </a:r>
          </a:p>
        </p:txBody>
      </p:sp>
      <p:pic>
        <p:nvPicPr>
          <p:cNvPr id="9" name="Picture 3" descr="A simplified view of events in the nitrogen cycle.">
            <a:extLst>
              <a:ext uri="{FF2B5EF4-FFF2-40B4-BE49-F238E27FC236}">
                <a16:creationId xmlns:a16="http://schemas.microsoft.com/office/drawing/2014/main" id="{22EE80B3-A6D3-46B7-BD97-AAFA35E1ADE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2969" b="6002"/>
          <a:stretch/>
        </p:blipFill>
        <p:spPr>
          <a:xfrm>
            <a:off x="5350369" y="341376"/>
            <a:ext cx="3450731" cy="5760720"/>
          </a:xfrm>
        </p:spPr>
      </p:pic>
      <p:sp>
        <p:nvSpPr>
          <p:cNvPr id="5" name="Text Placeholder 4">
            <a:extLst>
              <a:ext uri="{FF2B5EF4-FFF2-40B4-BE49-F238E27FC236}">
                <a16:creationId xmlns:a16="http://schemas.microsoft.com/office/drawing/2014/main" id="{180974DB-54C6-49D2-A523-D13F0988E6D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251255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Root Nodules: Natural Fertilizer Factories</a:t>
            </a: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4229100" cy="4754880"/>
          </a:xfrm>
        </p:spPr>
        <p:txBody>
          <a:bodyPr/>
          <a:lstStyle/>
          <a:p>
            <a:pPr>
              <a:spcAft>
                <a:spcPts val="0"/>
              </a:spcAft>
              <a:defRPr/>
            </a:pPr>
            <a:r>
              <a:rPr lang="en-US" dirty="0"/>
              <a:t>Symbiotic relationship between </a:t>
            </a:r>
            <a:r>
              <a:rPr lang="en-US" b="1" dirty="0"/>
              <a:t>rhizobia</a:t>
            </a:r>
            <a:r>
              <a:rPr lang="en-US" dirty="0"/>
              <a:t> and </a:t>
            </a:r>
            <a:r>
              <a:rPr lang="en-US" b="1" dirty="0"/>
              <a:t>legumes</a:t>
            </a:r>
            <a:r>
              <a:rPr lang="en-US" dirty="0"/>
              <a:t>:</a:t>
            </a:r>
          </a:p>
          <a:p>
            <a:pPr marL="342900" indent="-342900">
              <a:spcBef>
                <a:spcPts val="1200"/>
              </a:spcBef>
              <a:buFont typeface="Arial" panose="020B0604020202020204" pitchFamily="34" charset="0"/>
              <a:buChar char="•"/>
              <a:defRPr/>
            </a:pPr>
            <a:r>
              <a:rPr lang="en-US" dirty="0"/>
              <a:t>Rhizobia: gram-negative, motile, rod-shaped bacteria</a:t>
            </a:r>
          </a:p>
          <a:p>
            <a:pPr marL="342900" indent="-342900">
              <a:spcBef>
                <a:spcPts val="1200"/>
              </a:spcBef>
              <a:buFont typeface="Arial" panose="020B0604020202020204" pitchFamily="34" charset="0"/>
              <a:buChar char="•"/>
              <a:defRPr/>
            </a:pPr>
            <a:r>
              <a:rPr lang="en-US" dirty="0"/>
              <a:t>Infect legume roots and produce root nodules</a:t>
            </a:r>
          </a:p>
          <a:p>
            <a:pPr marL="342900" indent="-342900">
              <a:spcBef>
                <a:spcPts val="1200"/>
              </a:spcBef>
              <a:buFont typeface="Arial" panose="020B0604020202020204" pitchFamily="34" charset="0"/>
              <a:buChar char="•"/>
              <a:defRPr/>
            </a:pPr>
            <a:r>
              <a:rPr lang="en-US" dirty="0"/>
              <a:t>Enzyme system of rhizobia supplies a constant source of reduced nitrogen to the plant</a:t>
            </a:r>
          </a:p>
        </p:txBody>
      </p:sp>
      <p:pic>
        <p:nvPicPr>
          <p:cNvPr id="9" name="Picture 3" descr="Nitrogen fixation through symbiosis.">
            <a:extLst>
              <a:ext uri="{FF2B5EF4-FFF2-40B4-BE49-F238E27FC236}">
                <a16:creationId xmlns:a16="http://schemas.microsoft.com/office/drawing/2014/main" id="{22EE80B3-A6D3-46B7-BD97-AAFA35E1ADE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5958" b="3627"/>
          <a:stretch/>
        </p:blipFill>
        <p:spPr>
          <a:xfrm>
            <a:off x="4584510" y="1690255"/>
            <a:ext cx="4363538" cy="4023360"/>
          </a:xfrm>
        </p:spPr>
      </p:pic>
      <p:sp>
        <p:nvSpPr>
          <p:cNvPr id="6" name="Text Placeholder 4">
            <a:extLst>
              <a:ext uri="{FF2B5EF4-FFF2-40B4-BE49-F238E27FC236}">
                <a16:creationId xmlns:a16="http://schemas.microsoft.com/office/drawing/2014/main" id="{52E8F68D-4CAC-4C09-A74C-341747A12EE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5">
            <a:extLst>
              <a:ext uri="{FF2B5EF4-FFF2-40B4-BE49-F238E27FC236}">
                <a16:creationId xmlns:a16="http://schemas.microsoft.com/office/drawing/2014/main" id="{A3789329-FB36-46D2-A88E-E3B611710F49}"/>
              </a:ext>
            </a:extLst>
          </p:cNvPr>
          <p:cNvSpPr>
            <a:spLocks noGrp="1"/>
          </p:cNvSpPr>
          <p:nvPr>
            <p:ph type="body" sz="quarter" idx="30"/>
          </p:nvPr>
        </p:nvSpPr>
        <p:spPr/>
        <p:txBody>
          <a:bodyPr/>
          <a:lstStyle/>
          <a:p>
            <a:r>
              <a:rPr lang="en-US" i="1" dirty="0"/>
              <a:t>(b) Lisa Burgess/McGraw-Hill Education</a:t>
            </a:r>
            <a:endParaRPr lang="en-IN" i="1" dirty="0"/>
          </a:p>
        </p:txBody>
      </p:sp>
    </p:spTree>
    <p:extLst>
      <p:ext uri="{BB962C8B-B14F-4D97-AF65-F5344CB8AC3E}">
        <p14:creationId xmlns:p14="http://schemas.microsoft.com/office/powerpoint/2010/main" val="33484116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Ammonification and Nitrification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defRPr/>
            </a:pPr>
            <a:r>
              <a:rPr lang="en-US" b="1" dirty="0">
                <a:latin typeface="+mj-lt"/>
              </a:rPr>
              <a:t>Ammonification: </a:t>
            </a:r>
            <a:r>
              <a:rPr lang="en-US" dirty="0">
                <a:latin typeface="+mj-lt"/>
              </a:rPr>
              <a:t>decomposition of organic matter by </a:t>
            </a:r>
            <a:r>
              <a:rPr lang="en-US" i="1" dirty="0">
                <a:latin typeface="+mj-lt"/>
              </a:rPr>
              <a:t>Clostridium </a:t>
            </a:r>
            <a:r>
              <a:rPr lang="en-US" dirty="0">
                <a:latin typeface="+mj-lt"/>
              </a:rPr>
              <a:t>and </a:t>
            </a:r>
            <a:r>
              <a:rPr lang="en-US" i="1" dirty="0">
                <a:latin typeface="+mj-lt"/>
              </a:rPr>
              <a:t>Proteus</a:t>
            </a:r>
            <a:r>
              <a:rPr lang="en-US" dirty="0">
                <a:latin typeface="+mj-lt"/>
              </a:rPr>
              <a:t> produces NH</a:t>
            </a:r>
            <a:r>
              <a:rPr lang="en-US" baseline="-25000" dirty="0">
                <a:latin typeface="+mj-lt"/>
              </a:rPr>
              <a:t>4</a:t>
            </a:r>
            <a:r>
              <a:rPr lang="en-US" baseline="30000" dirty="0">
                <a:latin typeface="+mj-lt"/>
              </a:rPr>
              <a:t>+</a:t>
            </a:r>
          </a:p>
          <a:p>
            <a:pPr>
              <a:spcBef>
                <a:spcPts val="1200"/>
              </a:spcBef>
              <a:defRPr/>
            </a:pPr>
            <a:r>
              <a:rPr lang="en-US" b="1" dirty="0">
                <a:latin typeface="+mj-lt"/>
              </a:rPr>
              <a:t>Nitrification: </a:t>
            </a:r>
          </a:p>
          <a:p>
            <a:pPr marL="342900" indent="-342900">
              <a:spcBef>
                <a:spcPts val="1200"/>
              </a:spcBef>
              <a:buFont typeface="Arial" panose="020B0604020202020204" pitchFamily="34" charset="0"/>
              <a:buChar char="•"/>
              <a:defRPr/>
            </a:pPr>
            <a:r>
              <a:rPr lang="en-US" i="1" dirty="0">
                <a:latin typeface="+mj-lt"/>
              </a:rPr>
              <a:t>Nitrosomonas, Nitrosopira, </a:t>
            </a:r>
            <a:r>
              <a:rPr lang="en-US" dirty="0">
                <a:latin typeface="+mj-lt"/>
              </a:rPr>
              <a:t>and</a:t>
            </a:r>
            <a:r>
              <a:rPr lang="en-US" i="1" dirty="0">
                <a:latin typeface="+mj-lt"/>
              </a:rPr>
              <a:t> Nitrosocossus</a:t>
            </a:r>
            <a:r>
              <a:rPr lang="en-US" dirty="0">
                <a:latin typeface="+mj-lt"/>
              </a:rPr>
              <a:t> oxidize </a:t>
            </a:r>
            <a:r>
              <a:rPr lang="en-US" dirty="0"/>
              <a:t>NH</a:t>
            </a:r>
            <a:r>
              <a:rPr lang="en-US" baseline="-25000" dirty="0"/>
              <a:t>3</a:t>
            </a:r>
            <a:r>
              <a:rPr lang="en-US" baseline="30000" dirty="0"/>
              <a:t> </a:t>
            </a:r>
            <a:r>
              <a:rPr lang="en-US" dirty="0">
                <a:latin typeface="+mj-lt"/>
              </a:rPr>
              <a:t>to </a:t>
            </a:r>
            <a:r>
              <a:rPr lang="en-US" dirty="0"/>
              <a:t>NH</a:t>
            </a:r>
            <a:r>
              <a:rPr lang="en-US" baseline="-25000" dirty="0"/>
              <a:t>2</a:t>
            </a:r>
            <a:r>
              <a:rPr lang="en-US" baseline="30000" dirty="0"/>
              <a:t>–</a:t>
            </a:r>
            <a:endParaRPr lang="en-US" baseline="30000" dirty="0">
              <a:latin typeface="+mj-lt"/>
            </a:endParaRPr>
          </a:p>
          <a:p>
            <a:pPr marL="342900" indent="-342900">
              <a:spcBef>
                <a:spcPts val="1200"/>
              </a:spcBef>
              <a:buFont typeface="Arial" panose="020B0604020202020204" pitchFamily="34" charset="0"/>
              <a:buChar char="•"/>
              <a:defRPr/>
            </a:pPr>
            <a:r>
              <a:rPr lang="en-US" i="1" dirty="0">
                <a:latin typeface="+mj-lt"/>
              </a:rPr>
              <a:t>Nitrobacter, Nitrosospira, </a:t>
            </a:r>
            <a:r>
              <a:rPr lang="en-US" dirty="0">
                <a:latin typeface="+mj-lt"/>
              </a:rPr>
              <a:t>and </a:t>
            </a:r>
            <a:r>
              <a:rPr lang="en-US" i="1" dirty="0">
                <a:latin typeface="+mj-lt"/>
              </a:rPr>
              <a:t>Nitrosococcus </a:t>
            </a:r>
            <a:r>
              <a:rPr lang="en-US" dirty="0">
                <a:latin typeface="+mj-lt"/>
              </a:rPr>
              <a:t>perform the final oxidation of</a:t>
            </a:r>
            <a:r>
              <a:rPr lang="en-US" dirty="0"/>
              <a:t> NH</a:t>
            </a:r>
            <a:r>
              <a:rPr lang="en-US" baseline="-25000" dirty="0"/>
              <a:t>2</a:t>
            </a:r>
            <a:r>
              <a:rPr lang="en-US" baseline="30000" dirty="0"/>
              <a:t>–</a:t>
            </a:r>
            <a:r>
              <a:rPr lang="en-US" dirty="0"/>
              <a:t> </a:t>
            </a:r>
            <a:r>
              <a:rPr lang="en-US" dirty="0">
                <a:latin typeface="+mj-lt"/>
              </a:rPr>
              <a:t>to </a:t>
            </a:r>
            <a:r>
              <a:rPr lang="en-US" dirty="0"/>
              <a:t>NH</a:t>
            </a:r>
            <a:r>
              <a:rPr lang="en-US" baseline="-25000" dirty="0"/>
              <a:t>3</a:t>
            </a:r>
            <a:r>
              <a:rPr lang="en-US" baseline="30000" dirty="0"/>
              <a:t>–</a:t>
            </a:r>
            <a:endParaRPr lang="en-US" i="1" baseline="30000" dirty="0">
              <a:latin typeface="+mj-lt"/>
            </a:endParaRPr>
          </a:p>
        </p:txBody>
      </p:sp>
    </p:spTree>
    <p:extLst>
      <p:ext uri="{BB962C8B-B14F-4D97-AF65-F5344CB8AC3E}">
        <p14:creationId xmlns:p14="http://schemas.microsoft.com/office/powerpoint/2010/main" val="15038296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Denitrification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2774591"/>
          </a:xfrm>
        </p:spPr>
        <p:txBody>
          <a:bodyPr/>
          <a:lstStyle/>
          <a:p>
            <a:pPr>
              <a:spcBef>
                <a:spcPts val="1200"/>
              </a:spcBef>
              <a:defRPr/>
            </a:pPr>
            <a:r>
              <a:rPr lang="en-US" b="1" dirty="0">
                <a:latin typeface="+mj-lt"/>
              </a:rPr>
              <a:t>Denitrification:</a:t>
            </a:r>
          </a:p>
          <a:p>
            <a:pPr marL="342900" indent="-342900">
              <a:spcBef>
                <a:spcPts val="1200"/>
              </a:spcBef>
              <a:buFont typeface="Arial" panose="020B0604020202020204" pitchFamily="34" charset="0"/>
              <a:buChar char="•"/>
              <a:defRPr/>
            </a:pPr>
            <a:r>
              <a:rPr lang="en-US" dirty="0">
                <a:latin typeface="+mj-lt"/>
              </a:rPr>
              <a:t>Conversion of NH</a:t>
            </a:r>
            <a:r>
              <a:rPr lang="en-US" baseline="-25000" dirty="0">
                <a:latin typeface="+mj-lt"/>
              </a:rPr>
              <a:t>3</a:t>
            </a:r>
            <a:r>
              <a:rPr lang="en-US" baseline="30000" dirty="0">
                <a:latin typeface="+mj-lt"/>
              </a:rPr>
              <a:t>–  </a:t>
            </a:r>
            <a:r>
              <a:rPr lang="en-US" dirty="0">
                <a:latin typeface="+mj-lt"/>
              </a:rPr>
              <a:t>through intermediate steps to atmospheric nitrogen</a:t>
            </a:r>
          </a:p>
          <a:p>
            <a:pPr marL="342900" indent="-342900">
              <a:spcBef>
                <a:spcPts val="1200"/>
              </a:spcBef>
              <a:buFont typeface="Arial" panose="020B0604020202020204" pitchFamily="34" charset="0"/>
              <a:buChar char="•"/>
              <a:defRPr/>
            </a:pPr>
            <a:r>
              <a:rPr lang="en-US" dirty="0">
                <a:latin typeface="+mj-lt"/>
              </a:rPr>
              <a:t>Carried out by hundreds of different species</a:t>
            </a:r>
          </a:p>
          <a:p>
            <a:pPr marL="640080" lvl="1" indent="-283464">
              <a:defRPr/>
            </a:pPr>
            <a:r>
              <a:rPr lang="en-US" sz="2000" dirty="0">
                <a:latin typeface="+mj-lt"/>
              </a:rPr>
              <a:t>Genera: </a:t>
            </a:r>
            <a:r>
              <a:rPr lang="en-US" sz="2000" i="1" dirty="0">
                <a:latin typeface="+mj-lt"/>
              </a:rPr>
              <a:t>Bacillus</a:t>
            </a:r>
            <a:r>
              <a:rPr lang="en-US" sz="2000" dirty="0">
                <a:latin typeface="+mj-lt"/>
              </a:rPr>
              <a:t>, </a:t>
            </a:r>
            <a:r>
              <a:rPr lang="en-US" sz="2000" i="1" dirty="0">
                <a:latin typeface="+mj-lt"/>
              </a:rPr>
              <a:t>Pseudomonas</a:t>
            </a:r>
            <a:r>
              <a:rPr lang="en-US" sz="2000" dirty="0">
                <a:latin typeface="+mj-lt"/>
              </a:rPr>
              <a:t>, </a:t>
            </a:r>
            <a:r>
              <a:rPr lang="en-US" sz="2000" i="1" dirty="0">
                <a:latin typeface="+mj-lt"/>
              </a:rPr>
              <a:t>Spirillum</a:t>
            </a:r>
            <a:r>
              <a:rPr lang="en-US" sz="2000" dirty="0">
                <a:latin typeface="+mj-lt"/>
              </a:rPr>
              <a:t>, </a:t>
            </a:r>
            <a:r>
              <a:rPr lang="en-US" sz="2000" i="1" dirty="0">
                <a:latin typeface="+mj-lt"/>
              </a:rPr>
              <a:t>Thiobacillus</a:t>
            </a:r>
            <a:endParaRPr lang="en-US" sz="2000" dirty="0">
              <a:latin typeface="+mj-lt"/>
            </a:endParaRPr>
          </a:p>
        </p:txBody>
      </p:sp>
      <p:graphicFrame>
        <p:nvGraphicFramePr>
          <p:cNvPr id="4" name="Object 3">
            <a:extLst>
              <a:ext uri="{FF2B5EF4-FFF2-40B4-BE49-F238E27FC236}">
                <a16:creationId xmlns:a16="http://schemas.microsoft.com/office/drawing/2014/main" id="{760DD21C-77C4-4767-AC97-0A8515CE7AA2}"/>
              </a:ext>
            </a:extLst>
          </p:cNvPr>
          <p:cNvGraphicFramePr>
            <a:graphicFrameLocks noChangeAspect="1"/>
          </p:cNvGraphicFramePr>
          <p:nvPr>
            <p:extLst>
              <p:ext uri="{D42A27DB-BD31-4B8C-83A1-F6EECF244321}">
                <p14:modId xmlns:p14="http://schemas.microsoft.com/office/powerpoint/2010/main" val="1385539740"/>
              </p:ext>
            </p:extLst>
          </p:nvPr>
        </p:nvGraphicFramePr>
        <p:xfrm>
          <a:off x="1377950" y="4243388"/>
          <a:ext cx="5829300" cy="457200"/>
        </p:xfrm>
        <a:graphic>
          <a:graphicData uri="http://schemas.openxmlformats.org/presentationml/2006/ole">
            <mc:AlternateContent xmlns:mc="http://schemas.openxmlformats.org/markup-compatibility/2006">
              <mc:Choice xmlns:v="urn:schemas-microsoft-com:vml" Requires="v">
                <p:oleObj spid="_x0000_s1597" name="Equation" r:id="rId3" imgW="5829120" imgH="457200" progId="Equation.DSMT4">
                  <p:embed/>
                </p:oleObj>
              </mc:Choice>
              <mc:Fallback>
                <p:oleObj name="Equation" r:id="rId3" imgW="5829120" imgH="457200" progId="Equation.DSMT4">
                  <p:embed/>
                  <p:pic>
                    <p:nvPicPr>
                      <p:cNvPr id="0" name=""/>
                      <p:cNvPicPr/>
                      <p:nvPr/>
                    </p:nvPicPr>
                    <p:blipFill>
                      <a:blip r:embed="rId4"/>
                      <a:stretch>
                        <a:fillRect/>
                      </a:stretch>
                    </p:blipFill>
                    <p:spPr>
                      <a:xfrm>
                        <a:off x="1377950" y="4243388"/>
                        <a:ext cx="5829300" cy="457200"/>
                      </a:xfrm>
                      <a:prstGeom prst="rect">
                        <a:avLst/>
                      </a:prstGeom>
                    </p:spPr>
                  </p:pic>
                </p:oleObj>
              </mc:Fallback>
            </mc:AlternateContent>
          </a:graphicData>
        </a:graphic>
      </p:graphicFrame>
    </p:spTree>
    <p:extLst>
      <p:ext uri="{BB962C8B-B14F-4D97-AF65-F5344CB8AC3E}">
        <p14:creationId xmlns:p14="http://schemas.microsoft.com/office/powerpoint/2010/main" val="1463697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The Sulfur Cycle</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defRPr/>
            </a:pPr>
            <a:r>
              <a:rPr lang="en-US" dirty="0">
                <a:latin typeface="+mj-lt"/>
              </a:rPr>
              <a:t>Resembles the carbon cycle:</a:t>
            </a:r>
          </a:p>
          <a:p>
            <a:pPr marL="342900" indent="-342900">
              <a:spcBef>
                <a:spcPts val="1200"/>
              </a:spcBef>
              <a:buFont typeface="Arial" panose="020B0604020202020204" pitchFamily="34" charset="0"/>
              <a:buChar char="•"/>
              <a:defRPr/>
            </a:pPr>
            <a:r>
              <a:rPr lang="en-US" dirty="0">
                <a:latin typeface="+mj-lt"/>
              </a:rPr>
              <a:t>Originates from natural sedimentary deposits in rocks, oceans, lakes, and swamps</a:t>
            </a:r>
          </a:p>
          <a:p>
            <a:pPr marL="342900" indent="-342900">
              <a:spcBef>
                <a:spcPts val="1200"/>
              </a:spcBef>
              <a:buFont typeface="Arial" panose="020B0604020202020204" pitchFamily="34" charset="0"/>
              <a:buChar char="•"/>
              <a:defRPr/>
            </a:pPr>
            <a:r>
              <a:rPr lang="en-US" dirty="0">
                <a:latin typeface="+mj-lt"/>
              </a:rPr>
              <a:t>Elemental form (S), hydrogen sulfide gas</a:t>
            </a:r>
            <a:r>
              <a:rPr lang="en-US" dirty="0"/>
              <a:t> (H</a:t>
            </a:r>
            <a:r>
              <a:rPr lang="en-US" baseline="-25000" dirty="0"/>
              <a:t>2</a:t>
            </a:r>
            <a:r>
              <a:rPr lang="en-US" dirty="0"/>
              <a:t>S)</a:t>
            </a:r>
            <a:r>
              <a:rPr lang="en-US" dirty="0">
                <a:latin typeface="+mj-lt"/>
              </a:rPr>
              <a:t>, sulfate (S</a:t>
            </a:r>
            <a:r>
              <a:rPr lang="en-US" dirty="0"/>
              <a:t>O</a:t>
            </a:r>
            <a:r>
              <a:rPr lang="en-US" baseline="-25000" dirty="0"/>
              <a:t>4</a:t>
            </a:r>
            <a:r>
              <a:rPr lang="en-US" dirty="0"/>
              <a:t>)</a:t>
            </a:r>
            <a:r>
              <a:rPr lang="en-US" dirty="0">
                <a:latin typeface="+mj-lt"/>
              </a:rPr>
              <a:t>, and thiosulfate (</a:t>
            </a:r>
            <a:r>
              <a:rPr lang="en-US" dirty="0"/>
              <a:t>S</a:t>
            </a:r>
            <a:r>
              <a:rPr lang="en-US" baseline="-25000" dirty="0"/>
              <a:t>2</a:t>
            </a:r>
            <a:r>
              <a:rPr lang="en-US" dirty="0"/>
              <a:t>O</a:t>
            </a:r>
            <a:r>
              <a:rPr lang="en-US" baseline="-25000" dirty="0"/>
              <a:t>3</a:t>
            </a:r>
            <a:r>
              <a:rPr lang="en-US" dirty="0">
                <a:latin typeface="+mj-lt"/>
              </a:rPr>
              <a:t>)</a:t>
            </a:r>
          </a:p>
          <a:p>
            <a:pPr marL="342900" indent="-342900">
              <a:spcBef>
                <a:spcPts val="1200"/>
              </a:spcBef>
              <a:buFont typeface="Arial" panose="020B0604020202020204" pitchFamily="34" charset="0"/>
              <a:buChar char="•"/>
              <a:defRPr/>
            </a:pPr>
            <a:r>
              <a:rPr lang="en-US" dirty="0">
                <a:latin typeface="+mj-lt"/>
              </a:rPr>
              <a:t>Bacteria accomplish oxidations and reductions converting one inorganic form to another</a:t>
            </a:r>
          </a:p>
          <a:p>
            <a:pPr marL="342900" indent="-342900">
              <a:spcBef>
                <a:spcPts val="1200"/>
              </a:spcBef>
              <a:buFont typeface="Arial" panose="020B0604020202020204" pitchFamily="34" charset="0"/>
              <a:buChar char="•"/>
              <a:defRPr/>
            </a:pPr>
            <a:r>
              <a:rPr lang="en-US" dirty="0">
                <a:latin typeface="+mj-lt"/>
              </a:rPr>
              <a:t>Plants and microbes assimilate </a:t>
            </a:r>
            <a:r>
              <a:rPr lang="en-US" dirty="0"/>
              <a:t>SO</a:t>
            </a:r>
            <a:r>
              <a:rPr lang="en-US" baseline="-25000" dirty="0"/>
              <a:t>4</a:t>
            </a:r>
            <a:endParaRPr lang="en-US" baseline="-25000" dirty="0">
              <a:latin typeface="+mj-lt"/>
            </a:endParaRPr>
          </a:p>
          <a:p>
            <a:pPr marL="342900" indent="-342900">
              <a:spcBef>
                <a:spcPts val="1200"/>
              </a:spcBef>
              <a:buFont typeface="Arial" panose="020B0604020202020204" pitchFamily="34" charset="0"/>
              <a:buChar char="•"/>
              <a:defRPr/>
            </a:pPr>
            <a:r>
              <a:rPr lang="en-US" dirty="0">
                <a:latin typeface="+mj-lt"/>
              </a:rPr>
              <a:t>Animals must have an organic source</a:t>
            </a:r>
          </a:p>
        </p:txBody>
      </p:sp>
    </p:spTree>
    <p:extLst>
      <p:ext uri="{BB962C8B-B14F-4D97-AF65-F5344CB8AC3E}">
        <p14:creationId xmlns:p14="http://schemas.microsoft.com/office/powerpoint/2010/main" val="880696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err="1"/>
              <a:t>Thiobacilli</a:t>
            </a:r>
            <a:r>
              <a:rPr lang="en-US" dirty="0"/>
              <a:t> and the Sulfur Cycle</a:t>
            </a: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3873500" cy="4572000"/>
          </a:xfrm>
        </p:spPr>
        <p:txBody>
          <a:bodyPr/>
          <a:lstStyle/>
          <a:p>
            <a:pPr>
              <a:spcBef>
                <a:spcPts val="1200"/>
              </a:spcBef>
            </a:pPr>
            <a:r>
              <a:rPr lang="en-US" altLang="en-US" dirty="0">
                <a:latin typeface="+mj-lt"/>
              </a:rPr>
              <a:t>Gram-negative motile rods</a:t>
            </a:r>
          </a:p>
          <a:p>
            <a:pPr>
              <a:spcBef>
                <a:spcPts val="1200"/>
              </a:spcBef>
            </a:pPr>
            <a:r>
              <a:rPr lang="en-US" altLang="en-US" dirty="0">
                <a:latin typeface="+mj-lt"/>
              </a:rPr>
              <a:t>Flourish in mud, sewage, bogs, mining drainage, and brackish springs</a:t>
            </a:r>
          </a:p>
          <a:p>
            <a:pPr>
              <a:spcBef>
                <a:spcPts val="1200"/>
              </a:spcBef>
            </a:pPr>
            <a:r>
              <a:rPr lang="en-US" altLang="en-US" dirty="0">
                <a:latin typeface="+mj-lt"/>
              </a:rPr>
              <a:t>Extract energy by oxidizing elemental sulfur, sulfides, and thiosulfate</a:t>
            </a:r>
          </a:p>
          <a:p>
            <a:pPr>
              <a:spcBef>
                <a:spcPts val="1200"/>
              </a:spcBef>
            </a:pPr>
            <a:r>
              <a:rPr lang="en-US" altLang="en-US" dirty="0">
                <a:latin typeface="+mj-lt"/>
              </a:rPr>
              <a:t>Able to create and survive in the most acidic habitats on the earth</a:t>
            </a:r>
          </a:p>
        </p:txBody>
      </p:sp>
      <p:pic>
        <p:nvPicPr>
          <p:cNvPr id="9" name="Picture 3" descr="Photo of a mining drainage site in California.">
            <a:extLst>
              <a:ext uri="{FF2B5EF4-FFF2-40B4-BE49-F238E27FC236}">
                <a16:creationId xmlns:a16="http://schemas.microsoft.com/office/drawing/2014/main" id="{22EE80B3-A6D3-46B7-BD97-AAFA35E1ADE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7219" b="4027"/>
          <a:stretch/>
        </p:blipFill>
        <p:spPr>
          <a:xfrm>
            <a:off x="4316413" y="1833112"/>
            <a:ext cx="4611086" cy="3079372"/>
          </a:xfrm>
        </p:spPr>
      </p:pic>
      <p:sp>
        <p:nvSpPr>
          <p:cNvPr id="6" name="Text Placeholder 4">
            <a:extLst>
              <a:ext uri="{FF2B5EF4-FFF2-40B4-BE49-F238E27FC236}">
                <a16:creationId xmlns:a16="http://schemas.microsoft.com/office/drawing/2014/main" id="{C444B5D0-580D-4EEA-AB1A-F202638CF55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5">
            <a:extLst>
              <a:ext uri="{FF2B5EF4-FFF2-40B4-BE49-F238E27FC236}">
                <a16:creationId xmlns:a16="http://schemas.microsoft.com/office/drawing/2014/main" id="{2BB67A70-DF0C-46F9-82A8-0FB4CBD735D5}"/>
              </a:ext>
            </a:extLst>
          </p:cNvPr>
          <p:cNvSpPr>
            <a:spLocks noGrp="1"/>
          </p:cNvSpPr>
          <p:nvPr>
            <p:ph type="body" sz="quarter" idx="30"/>
          </p:nvPr>
        </p:nvSpPr>
        <p:spPr>
          <a:xfrm>
            <a:off x="1562101" y="6698410"/>
            <a:ext cx="6976872" cy="173736"/>
          </a:xfrm>
        </p:spPr>
        <p:txBody>
          <a:bodyPr/>
          <a:lstStyle/>
          <a:p>
            <a:r>
              <a:rPr lang="en-US" i="1" dirty="0"/>
              <a:t>NOAA Restoration Center &amp; Damage Assessment and Restoration Program</a:t>
            </a:r>
            <a:endParaRPr lang="en-IN" i="1" dirty="0"/>
          </a:p>
        </p:txBody>
      </p:sp>
    </p:spTree>
    <p:extLst>
      <p:ext uri="{BB962C8B-B14F-4D97-AF65-F5344CB8AC3E}">
        <p14:creationId xmlns:p14="http://schemas.microsoft.com/office/powerpoint/2010/main" val="19781849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a:xfrm>
            <a:off x="342900" y="304800"/>
            <a:ext cx="4800600" cy="678611"/>
          </a:xfrm>
        </p:spPr>
        <p:txBody>
          <a:bodyPr/>
          <a:lstStyle/>
          <a:p>
            <a:r>
              <a:rPr lang="en-US" dirty="0"/>
              <a:t>The Phosphorous Cycle</a:t>
            </a: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4927600" cy="4754880"/>
          </a:xfrm>
        </p:spPr>
        <p:txBody>
          <a:bodyPr/>
          <a:lstStyle/>
          <a:p>
            <a:r>
              <a:rPr lang="en-US" altLang="en-US" dirty="0">
                <a:latin typeface="+mj-lt"/>
              </a:rPr>
              <a:t>Phosphorous:</a:t>
            </a:r>
          </a:p>
          <a:p>
            <a:pPr marL="342900" indent="-342900">
              <a:buFont typeface="Arial" panose="020B0604020202020204" pitchFamily="34" charset="0"/>
              <a:buChar char="•"/>
            </a:pPr>
            <a:r>
              <a:rPr lang="en-US" altLang="en-US" dirty="0">
                <a:latin typeface="+mj-lt"/>
              </a:rPr>
              <a:t>Integral part of DNA, RNA, and ATP</a:t>
            </a:r>
          </a:p>
          <a:p>
            <a:pPr marL="342900" indent="-342900">
              <a:buFont typeface="Arial" panose="020B0604020202020204" pitchFamily="34" charset="0"/>
              <a:buChar char="•"/>
            </a:pPr>
            <a:r>
              <a:rPr lang="en-US" altLang="en-US" dirty="0">
                <a:latin typeface="+mj-lt"/>
              </a:rPr>
              <a:t>Cycles between abiotic and biotic environments as</a:t>
            </a:r>
            <a:r>
              <a:rPr lang="en-US" dirty="0"/>
              <a:t> PO</a:t>
            </a:r>
            <a:r>
              <a:rPr lang="en-US" baseline="-25000" dirty="0"/>
              <a:t>4</a:t>
            </a:r>
            <a:r>
              <a:rPr lang="en-US" baseline="30000" dirty="0"/>
              <a:t>3–</a:t>
            </a:r>
            <a:r>
              <a:rPr lang="en-US" altLang="en-US" dirty="0">
                <a:latin typeface="+mj-lt"/>
              </a:rPr>
              <a:t> </a:t>
            </a:r>
            <a:endParaRPr lang="en-US" altLang="en-US" baseline="30000" dirty="0">
              <a:latin typeface="+mj-lt"/>
            </a:endParaRPr>
          </a:p>
          <a:p>
            <a:pPr marL="342900" indent="-342900">
              <a:buFont typeface="Arial" panose="020B0604020202020204" pitchFamily="34" charset="0"/>
              <a:buChar char="•"/>
            </a:pPr>
            <a:r>
              <a:rPr lang="en-US" altLang="en-US" dirty="0">
                <a:latin typeface="+mj-lt"/>
              </a:rPr>
              <a:t>Chief organic reservoir is phosphate rock, which contains fluorapatite</a:t>
            </a:r>
          </a:p>
          <a:p>
            <a:pPr marL="342900" indent="-342900">
              <a:buFont typeface="Arial" panose="020B0604020202020204" pitchFamily="34" charset="0"/>
              <a:buChar char="•"/>
            </a:pPr>
            <a:r>
              <a:rPr lang="en-US" altLang="en-US" dirty="0">
                <a:latin typeface="+mj-lt"/>
              </a:rPr>
              <a:t>Released naturally when sulfuric acid produced by </a:t>
            </a:r>
            <a:r>
              <a:rPr lang="en-US" altLang="en-US" i="1" dirty="0">
                <a:latin typeface="+mj-lt"/>
              </a:rPr>
              <a:t>Thiobacillus</a:t>
            </a:r>
            <a:r>
              <a:rPr lang="en-US" altLang="en-US" dirty="0">
                <a:latin typeface="+mj-lt"/>
              </a:rPr>
              <a:t> dissolves phosphate rock</a:t>
            </a:r>
          </a:p>
        </p:txBody>
      </p:sp>
      <p:pic>
        <p:nvPicPr>
          <p:cNvPr id="9" name="Picture 3" descr="Illustration of the phosphorus cycle.">
            <a:extLst>
              <a:ext uri="{FF2B5EF4-FFF2-40B4-BE49-F238E27FC236}">
                <a16:creationId xmlns:a16="http://schemas.microsoft.com/office/drawing/2014/main" id="{22EE80B3-A6D3-46B7-BD97-AAFA35E1ADE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3239" b="1776"/>
          <a:stretch/>
        </p:blipFill>
        <p:spPr>
          <a:xfrm>
            <a:off x="5672837" y="304800"/>
            <a:ext cx="3128263" cy="5688665"/>
          </a:xfrm>
        </p:spPr>
      </p:pic>
      <p:sp>
        <p:nvSpPr>
          <p:cNvPr id="6" name="Text Placeholder 4">
            <a:extLst>
              <a:ext uri="{FF2B5EF4-FFF2-40B4-BE49-F238E27FC236}">
                <a16:creationId xmlns:a16="http://schemas.microsoft.com/office/drawing/2014/main" id="{BBAB46A3-2756-4397-8A8D-BCFBF57A89A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5">
            <a:extLst>
              <a:ext uri="{FF2B5EF4-FFF2-40B4-BE49-F238E27FC236}">
                <a16:creationId xmlns:a16="http://schemas.microsoft.com/office/drawing/2014/main" id="{A3789329-FB36-46D2-A88E-E3B611710F49}"/>
              </a:ext>
            </a:extLst>
          </p:cNvPr>
          <p:cNvSpPr>
            <a:spLocks noGrp="1"/>
          </p:cNvSpPr>
          <p:nvPr>
            <p:ph type="body" sz="quarter" idx="30"/>
          </p:nvPr>
        </p:nvSpPr>
        <p:spPr/>
        <p:txBody>
          <a:bodyPr/>
          <a:lstStyle/>
          <a:p>
            <a:r>
              <a:rPr lang="en-US" i="1" dirty="0"/>
              <a:t>(Photo) Source: U.S. Geological Survey</a:t>
            </a:r>
            <a:endParaRPr lang="en-IN" i="1" dirty="0"/>
          </a:p>
        </p:txBody>
      </p:sp>
    </p:spTree>
    <p:extLst>
      <p:ext uri="{BB962C8B-B14F-4D97-AF65-F5344CB8AC3E}">
        <p14:creationId xmlns:p14="http://schemas.microsoft.com/office/powerpoint/2010/main" val="16104377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Other Forms of Cycling</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defRPr/>
            </a:pPr>
            <a:r>
              <a:rPr lang="en-US" dirty="0"/>
              <a:t>Involvement of microbes in cycling elements and compounds is escalated by the introduction of toxic substances in the environment</a:t>
            </a:r>
          </a:p>
          <a:p>
            <a:pPr marL="342900" indent="-342900">
              <a:spcBef>
                <a:spcPts val="1200"/>
              </a:spcBef>
              <a:buFont typeface="Arial" panose="020B0604020202020204" pitchFamily="34" charset="0"/>
              <a:buChar char="•"/>
              <a:defRPr/>
            </a:pPr>
            <a:r>
              <a:rPr lang="en-US" dirty="0"/>
              <a:t>Some are converted into less harmful substances by microbial actions, but others, such as PCB and heavy metals, persist and flow along with nutrients into all levels of the biosphere</a:t>
            </a:r>
          </a:p>
          <a:p>
            <a:pPr marL="342900" indent="-342900">
              <a:spcBef>
                <a:spcPts val="1200"/>
              </a:spcBef>
              <a:buFont typeface="Arial" panose="020B0604020202020204" pitchFamily="34" charset="0"/>
              <a:buChar char="•"/>
              <a:defRPr/>
            </a:pPr>
            <a:r>
              <a:rPr lang="en-US" b="1" dirty="0"/>
              <a:t>Bioaccumulation: </a:t>
            </a:r>
            <a:r>
              <a:rPr lang="en-US" dirty="0"/>
              <a:t>accumulation of pollutants in higher concentrations as they move up the food chain</a:t>
            </a:r>
          </a:p>
        </p:txBody>
      </p:sp>
    </p:spTree>
    <p:extLst>
      <p:ext uri="{BB962C8B-B14F-4D97-AF65-F5344CB8AC3E}">
        <p14:creationId xmlns:p14="http://schemas.microsoft.com/office/powerpoint/2010/main" val="1595050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Ecology</a:t>
            </a:r>
            <a:endParaRPr lang="en-IN" sz="1200" dirty="0"/>
          </a:p>
        </p:txBody>
      </p:sp>
      <p:sp>
        <p:nvSpPr>
          <p:cNvPr id="3" name="Content Placeholder 2"/>
          <p:cNvSpPr>
            <a:spLocks noGrp="1"/>
          </p:cNvSpPr>
          <p:nvPr>
            <p:ph sz="quarter" idx="11"/>
          </p:nvPr>
        </p:nvSpPr>
        <p:spPr/>
        <p:txBody>
          <a:bodyPr>
            <a:noAutofit/>
          </a:bodyPr>
          <a:lstStyle/>
          <a:p>
            <a:pPr>
              <a:spcBef>
                <a:spcPts val="600"/>
              </a:spcBef>
            </a:pPr>
            <a:r>
              <a:rPr lang="en-US" b="1" dirty="0">
                <a:latin typeface="+mj-lt"/>
              </a:rPr>
              <a:t>Microbial ecology:</a:t>
            </a:r>
            <a:r>
              <a:rPr lang="en-US" dirty="0">
                <a:latin typeface="+mj-lt"/>
              </a:rPr>
              <a:t> the study of microbes in their natural habitats</a:t>
            </a:r>
          </a:p>
          <a:p>
            <a:pPr>
              <a:spcBef>
                <a:spcPts val="600"/>
              </a:spcBef>
            </a:pPr>
            <a:r>
              <a:rPr lang="en-US" altLang="en-US" dirty="0">
                <a:latin typeface="+mj-lt"/>
              </a:rPr>
              <a:t>Ecological studies:</a:t>
            </a:r>
          </a:p>
          <a:p>
            <a:pPr marL="347472" indent="-347472">
              <a:spcBef>
                <a:spcPts val="600"/>
              </a:spcBef>
              <a:spcAft>
                <a:spcPts val="600"/>
              </a:spcAft>
              <a:buFont typeface="Arial" panose="020B0604020202020204" pitchFamily="34" charset="0"/>
              <a:buChar char="•"/>
            </a:pPr>
            <a:r>
              <a:rPr lang="en-US" altLang="en-US" b="1" dirty="0">
                <a:latin typeface="+mj-lt"/>
              </a:rPr>
              <a:t>Biotic factors:</a:t>
            </a:r>
            <a:r>
              <a:rPr lang="en-US" altLang="en-US" dirty="0">
                <a:latin typeface="+mj-lt"/>
              </a:rPr>
              <a:t> any living or dead organisms that occupy an organism’s habitat</a:t>
            </a:r>
          </a:p>
          <a:p>
            <a:pPr marL="347472" indent="-347472">
              <a:spcBef>
                <a:spcPts val="600"/>
              </a:spcBef>
              <a:spcAft>
                <a:spcPts val="600"/>
              </a:spcAft>
              <a:buFont typeface="Arial" panose="020B0604020202020204" pitchFamily="34" charset="0"/>
              <a:buChar char="•"/>
            </a:pPr>
            <a:r>
              <a:rPr lang="en-US" altLang="en-US" b="1" dirty="0">
                <a:latin typeface="+mj-lt"/>
              </a:rPr>
              <a:t>Abiotic factors:</a:t>
            </a:r>
            <a:r>
              <a:rPr lang="en-US" altLang="en-US" dirty="0">
                <a:latin typeface="+mj-lt"/>
              </a:rPr>
              <a:t> nonliving components</a:t>
            </a:r>
          </a:p>
          <a:p>
            <a:pPr marL="640080" lvl="1" indent="-283464">
              <a:spcBef>
                <a:spcPts val="600"/>
              </a:spcBef>
              <a:spcAft>
                <a:spcPts val="600"/>
              </a:spcAft>
            </a:pPr>
            <a:r>
              <a:rPr lang="en-US" altLang="en-US" sz="2000" dirty="0">
                <a:latin typeface="+mj-lt"/>
              </a:rPr>
              <a:t>Atmospheric gases</a:t>
            </a:r>
          </a:p>
          <a:p>
            <a:pPr marL="640080" lvl="1" indent="-283464">
              <a:spcBef>
                <a:spcPts val="600"/>
              </a:spcBef>
              <a:spcAft>
                <a:spcPts val="600"/>
              </a:spcAft>
            </a:pPr>
            <a:r>
              <a:rPr lang="en-US" altLang="en-US" sz="2000" dirty="0">
                <a:latin typeface="+mj-lt"/>
              </a:rPr>
              <a:t>Minerals</a:t>
            </a:r>
          </a:p>
          <a:p>
            <a:pPr marL="640080" lvl="1" indent="-283464">
              <a:spcBef>
                <a:spcPts val="600"/>
              </a:spcBef>
              <a:spcAft>
                <a:spcPts val="600"/>
              </a:spcAft>
            </a:pPr>
            <a:r>
              <a:rPr lang="en-US" altLang="en-US" sz="2000" dirty="0">
                <a:latin typeface="+mj-lt"/>
              </a:rPr>
              <a:t>Water</a:t>
            </a:r>
          </a:p>
          <a:p>
            <a:pPr marL="640080" lvl="1" indent="-283464">
              <a:spcBef>
                <a:spcPts val="600"/>
              </a:spcBef>
              <a:spcAft>
                <a:spcPts val="600"/>
              </a:spcAft>
            </a:pPr>
            <a:r>
              <a:rPr lang="en-US" altLang="en-US" sz="2000" dirty="0">
                <a:latin typeface="+mj-lt"/>
              </a:rPr>
              <a:t>Temperature</a:t>
            </a:r>
          </a:p>
          <a:p>
            <a:pPr marL="640080" lvl="1" indent="-283464">
              <a:spcBef>
                <a:spcPts val="600"/>
              </a:spcBef>
              <a:spcAft>
                <a:spcPts val="600"/>
              </a:spcAft>
            </a:pPr>
            <a:r>
              <a:rPr lang="en-US" altLang="en-US" sz="2000" dirty="0">
                <a:latin typeface="+mj-lt"/>
              </a:rPr>
              <a:t>Light </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24.2</a:t>
            </a:r>
            <a:endParaRPr lang="en-IN" sz="1200" dirty="0"/>
          </a:p>
        </p:txBody>
      </p:sp>
      <p:sp>
        <p:nvSpPr>
          <p:cNvPr id="3" name="Content Placeholder 2"/>
          <p:cNvSpPr>
            <a:spLocks noGrp="1"/>
          </p:cNvSpPr>
          <p:nvPr>
            <p:ph sz="quarter" idx="11"/>
          </p:nvPr>
        </p:nvSpPr>
        <p:spPr/>
        <p:txBody>
          <a:bodyPr>
            <a:normAutofit/>
          </a:bodyPr>
          <a:lstStyle/>
          <a:p>
            <a:pPr marL="514350" lvl="0" indent="-514350">
              <a:spcBef>
                <a:spcPts val="1200"/>
              </a:spcBef>
              <a:buFont typeface="+mj-lt"/>
              <a:buAutoNum type="arabicPeriod"/>
            </a:pPr>
            <a:r>
              <a:rPr lang="en-US" dirty="0">
                <a:latin typeface="+mj-lt"/>
              </a:rPr>
              <a:t>True/False: Methane is a more potent greenhouse gas than carbon dioxide.</a:t>
            </a:r>
          </a:p>
          <a:p>
            <a:pPr marL="514350" indent="-514350">
              <a:spcBef>
                <a:spcPts val="1200"/>
              </a:spcBef>
              <a:buFont typeface="+mj-lt"/>
              <a:buAutoNum type="arabicPeriod"/>
            </a:pPr>
            <a:r>
              <a:rPr lang="en-US" u="sng" dirty="0">
                <a:latin typeface="+mj-lt"/>
              </a:rPr>
              <a:t>_________</a:t>
            </a:r>
            <a:r>
              <a:rPr lang="en-US" dirty="0">
                <a:latin typeface="+mj-lt"/>
              </a:rPr>
              <a:t> in the roots of legumes supplies them with a constant source of NH</a:t>
            </a:r>
            <a:r>
              <a:rPr lang="en-US" baseline="-25000" dirty="0">
                <a:latin typeface="+mj-lt"/>
              </a:rPr>
              <a:t>4</a:t>
            </a:r>
            <a:r>
              <a:rPr lang="en-US" baseline="30000" dirty="0">
                <a:latin typeface="+mj-lt"/>
              </a:rPr>
              <a:t>+</a:t>
            </a:r>
            <a:r>
              <a:rPr lang="en-US" dirty="0"/>
              <a:t>.</a:t>
            </a:r>
            <a:endParaRPr lang="en-US" b="1" baseline="30000" dirty="0">
              <a:latin typeface="+mj-lt"/>
            </a:endParaRPr>
          </a:p>
          <a:p>
            <a:pPr marL="514350" indent="-514350">
              <a:spcBef>
                <a:spcPts val="1200"/>
              </a:spcBef>
              <a:buFont typeface="+mj-lt"/>
              <a:buAutoNum type="arabicPeriod"/>
            </a:pPr>
            <a:r>
              <a:rPr lang="en-US" dirty="0">
                <a:latin typeface="+mj-lt"/>
              </a:rPr>
              <a:t>Decomposers begin the process of</a:t>
            </a:r>
            <a:r>
              <a:rPr lang="en-US" dirty="0">
                <a:solidFill>
                  <a:schemeClr val="bg1"/>
                </a:solidFill>
                <a:latin typeface="+mj-lt"/>
              </a:rPr>
              <a:t>_</a:t>
            </a:r>
            <a:r>
              <a:rPr lang="en-US" u="sng" dirty="0">
                <a:latin typeface="+mj-lt"/>
              </a:rPr>
              <a:t>_________</a:t>
            </a:r>
            <a:r>
              <a:rPr lang="en-US" dirty="0">
                <a:latin typeface="+mj-lt"/>
              </a:rPr>
              <a:t>.</a:t>
            </a:r>
          </a:p>
          <a:p>
            <a:pPr marL="514350" indent="-514350">
              <a:spcBef>
                <a:spcPts val="1200"/>
              </a:spcBef>
              <a:buFont typeface="+mj-lt"/>
              <a:buAutoNum type="arabicPeriod"/>
            </a:pPr>
            <a:r>
              <a:rPr lang="en-US" dirty="0">
                <a:latin typeface="+mj-lt"/>
              </a:rPr>
              <a:t>True/False: Animals can fix SO</a:t>
            </a:r>
            <a:r>
              <a:rPr lang="en-US" baseline="-25000" dirty="0">
                <a:latin typeface="+mj-lt"/>
              </a:rPr>
              <a:t>4</a:t>
            </a:r>
            <a:r>
              <a:rPr lang="en-US" dirty="0">
                <a:latin typeface="+mj-lt"/>
              </a:rPr>
              <a:t> gas.</a:t>
            </a:r>
          </a:p>
          <a:p>
            <a:pPr marL="514350" indent="-514350">
              <a:spcBef>
                <a:spcPts val="1200"/>
              </a:spcBef>
              <a:buFont typeface="+mj-lt"/>
              <a:buAutoNum type="arabicPeriod"/>
            </a:pPr>
            <a:r>
              <a:rPr lang="en-US" dirty="0">
                <a:latin typeface="+mj-lt"/>
              </a:rPr>
              <a:t>DNA, RNA, and ATP all require</a:t>
            </a:r>
            <a:r>
              <a:rPr lang="en-US" u="sng" dirty="0">
                <a:solidFill>
                  <a:schemeClr val="bg1"/>
                </a:solidFill>
                <a:latin typeface="+mj-lt"/>
              </a:rPr>
              <a:t>_</a:t>
            </a:r>
            <a:r>
              <a:rPr lang="en-US" u="sng" dirty="0">
                <a:latin typeface="+mj-lt"/>
              </a:rPr>
              <a:t>_________</a:t>
            </a:r>
            <a:r>
              <a:rPr lang="en-US" dirty="0">
                <a:latin typeface="+mj-lt"/>
              </a:rPr>
              <a:t>.</a:t>
            </a:r>
          </a:p>
        </p:txBody>
      </p:sp>
    </p:spTree>
    <p:extLst>
      <p:ext uri="{BB962C8B-B14F-4D97-AF65-F5344CB8AC3E}">
        <p14:creationId xmlns:p14="http://schemas.microsoft.com/office/powerpoint/2010/main" val="5643849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Section 24.3:</a:t>
            </a:r>
            <a:br>
              <a:rPr lang="en-US" dirty="0"/>
            </a:br>
            <a:r>
              <a:rPr lang="en-US" dirty="0"/>
              <a:t>Microbes on Land and in Water</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400"/>
              </a:spcBef>
              <a:spcAft>
                <a:spcPts val="600"/>
              </a:spcAft>
              <a:defRPr/>
            </a:pPr>
            <a:r>
              <a:rPr lang="en-US" u="sng" dirty="0">
                <a:latin typeface="+mj-lt"/>
              </a:rPr>
              <a:t>Learning Outcomes</a:t>
            </a:r>
          </a:p>
          <a:p>
            <a:pPr>
              <a:spcBef>
                <a:spcPts val="400"/>
              </a:spcBef>
              <a:spcAft>
                <a:spcPts val="600"/>
              </a:spcAft>
              <a:defRPr/>
            </a:pPr>
            <a:r>
              <a:rPr lang="en-US" dirty="0">
                <a:latin typeface="+mj-lt"/>
              </a:rPr>
              <a:t>Outline the basic process used to perform metagenomic analysis of the environment.</a:t>
            </a:r>
          </a:p>
          <a:p>
            <a:pPr>
              <a:spcBef>
                <a:spcPts val="400"/>
              </a:spcBef>
              <a:spcAft>
                <a:spcPts val="600"/>
              </a:spcAft>
              <a:defRPr/>
            </a:pPr>
            <a:r>
              <a:rPr lang="en-US" dirty="0">
                <a:latin typeface="+mj-lt"/>
              </a:rPr>
              <a:t>List two important symbiotic partnerships that occur in the soil.</a:t>
            </a:r>
          </a:p>
          <a:p>
            <a:pPr>
              <a:spcBef>
                <a:spcPts val="400"/>
              </a:spcBef>
              <a:spcAft>
                <a:spcPts val="600"/>
              </a:spcAft>
              <a:defRPr/>
            </a:pPr>
            <a:r>
              <a:rPr lang="en-US" dirty="0">
                <a:latin typeface="+mj-lt"/>
              </a:rPr>
              <a:t>Diagram the hydrologic cycle.</a:t>
            </a:r>
          </a:p>
          <a:p>
            <a:pPr>
              <a:spcBef>
                <a:spcPts val="400"/>
              </a:spcBef>
              <a:spcAft>
                <a:spcPts val="600"/>
              </a:spcAft>
              <a:defRPr/>
            </a:pPr>
            <a:r>
              <a:rPr lang="en-US" dirty="0">
                <a:latin typeface="+mj-lt"/>
              </a:rPr>
              <a:t>Discuss how metagenomic sampling has changed our view of deep subsurface and oceanic microbiology.</a:t>
            </a:r>
          </a:p>
          <a:p>
            <a:pPr>
              <a:spcBef>
                <a:spcPts val="400"/>
              </a:spcBef>
              <a:spcAft>
                <a:spcPts val="600"/>
              </a:spcAft>
            </a:pPr>
            <a:r>
              <a:rPr lang="en-US" altLang="en-US" dirty="0">
                <a:latin typeface="+mj-lt"/>
              </a:rPr>
              <a:t>List the stratified regions of large bodies of standing water, and describe how microbes are affected by this layering.</a:t>
            </a:r>
          </a:p>
          <a:p>
            <a:pPr>
              <a:spcBef>
                <a:spcPts val="400"/>
              </a:spcBef>
              <a:spcAft>
                <a:spcPts val="600"/>
              </a:spcAft>
            </a:pPr>
            <a:r>
              <a:rPr lang="en-US" altLang="en-US" dirty="0">
                <a:latin typeface="+mj-lt"/>
              </a:rPr>
              <a:t>Define </a:t>
            </a:r>
            <a:r>
              <a:rPr lang="en-US" altLang="en-US" i="1" dirty="0">
                <a:latin typeface="+mj-lt"/>
              </a:rPr>
              <a:t>eutrophication</a:t>
            </a:r>
            <a:r>
              <a:rPr lang="en-US" altLang="en-US" dirty="0">
                <a:latin typeface="+mj-lt"/>
              </a:rPr>
              <a:t>, and explain how microbes are responsible for its impact on aquatic life.</a:t>
            </a:r>
          </a:p>
        </p:txBody>
      </p:sp>
    </p:spTree>
    <p:extLst>
      <p:ext uri="{BB962C8B-B14F-4D97-AF65-F5344CB8AC3E}">
        <p14:creationId xmlns:p14="http://schemas.microsoft.com/office/powerpoint/2010/main" val="21499145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Metagenomics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defRPr/>
            </a:pPr>
            <a:r>
              <a:rPr lang="en-US" dirty="0"/>
              <a:t>Sampling of all the genes in a habitat</a:t>
            </a:r>
          </a:p>
          <a:p>
            <a:pPr>
              <a:spcBef>
                <a:spcPts val="1200"/>
              </a:spcBef>
              <a:defRPr/>
            </a:pPr>
            <a:r>
              <a:rPr lang="en-US" dirty="0"/>
              <a:t>Begins with an environmental sample</a:t>
            </a:r>
          </a:p>
          <a:p>
            <a:pPr>
              <a:spcBef>
                <a:spcPts val="1200"/>
              </a:spcBef>
              <a:defRPr/>
            </a:pPr>
            <a:r>
              <a:rPr lang="en-US" dirty="0"/>
              <a:t>DNA is extracted from the sample</a:t>
            </a:r>
          </a:p>
          <a:p>
            <a:pPr>
              <a:spcBef>
                <a:spcPts val="1200"/>
              </a:spcBef>
              <a:defRPr/>
            </a:pPr>
            <a:r>
              <a:rPr lang="en-US" dirty="0"/>
              <a:t>Fragments are cloned into plasmid vectors</a:t>
            </a:r>
          </a:p>
          <a:p>
            <a:pPr>
              <a:spcBef>
                <a:spcPts val="1200"/>
              </a:spcBef>
              <a:defRPr/>
            </a:pPr>
            <a:r>
              <a:rPr lang="en-US" dirty="0"/>
              <a:t>A library of DNA fragments is preserved and amplified</a:t>
            </a:r>
          </a:p>
          <a:p>
            <a:pPr>
              <a:spcBef>
                <a:spcPts val="1200"/>
              </a:spcBef>
              <a:defRPr/>
            </a:pPr>
            <a:r>
              <a:rPr lang="en-US" dirty="0"/>
              <a:t>PCR is used to find specific gene sequences</a:t>
            </a:r>
          </a:p>
        </p:txBody>
      </p:sp>
    </p:spTree>
    <p:extLst>
      <p:ext uri="{BB962C8B-B14F-4D97-AF65-F5344CB8AC3E}">
        <p14:creationId xmlns:p14="http://schemas.microsoft.com/office/powerpoint/2010/main" val="8852041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Construction and Screening of Genomic Libraries Directly from the Environment</a:t>
            </a:r>
          </a:p>
        </p:txBody>
      </p:sp>
      <p:pic>
        <p:nvPicPr>
          <p:cNvPr id="7" name="Picture 2" descr="Construction and screening of genomic libraries directly from the environment.">
            <a:extLst>
              <a:ext uri="{FF2B5EF4-FFF2-40B4-BE49-F238E27FC236}">
                <a16:creationId xmlns:a16="http://schemas.microsoft.com/office/drawing/2014/main" id="{31BF0B33-1396-4F34-A094-44E712686485}"/>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3555" b="3709"/>
          <a:stretch/>
        </p:blipFill>
        <p:spPr>
          <a:xfrm>
            <a:off x="1745863" y="1314881"/>
            <a:ext cx="5652274" cy="4846320"/>
          </a:xfrm>
        </p:spPr>
      </p:pic>
      <p:sp>
        <p:nvSpPr>
          <p:cNvPr id="5" name="Text Placeholder 3">
            <a:extLst>
              <a:ext uri="{FF2B5EF4-FFF2-40B4-BE49-F238E27FC236}">
                <a16:creationId xmlns:a16="http://schemas.microsoft.com/office/drawing/2014/main" id="{D1FECB6D-6904-4E44-82AD-F4609C25DE1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3" name="Text Placeholder 4">
            <a:extLst>
              <a:ext uri="{FF2B5EF4-FFF2-40B4-BE49-F238E27FC236}">
                <a16:creationId xmlns:a16="http://schemas.microsoft.com/office/drawing/2014/main" id="{A03D45D5-05D9-45C4-B3E3-F7F8F2EC19E5}"/>
              </a:ext>
            </a:extLst>
          </p:cNvPr>
          <p:cNvSpPr>
            <a:spLocks noGrp="1"/>
          </p:cNvSpPr>
          <p:nvPr>
            <p:ph type="body" sz="quarter" idx="30"/>
          </p:nvPr>
        </p:nvSpPr>
        <p:spPr/>
        <p:txBody>
          <a:bodyPr/>
          <a:lstStyle/>
          <a:p>
            <a:r>
              <a:rPr lang="da-DK" i="1" dirty="0"/>
              <a:t>(Photo) Ariel Skelley/Blend Images LLC</a:t>
            </a:r>
            <a:endParaRPr lang="en-US" i="1" dirty="0"/>
          </a:p>
        </p:txBody>
      </p:sp>
    </p:spTree>
    <p:extLst>
      <p:ext uri="{BB962C8B-B14F-4D97-AF65-F5344CB8AC3E}">
        <p14:creationId xmlns:p14="http://schemas.microsoft.com/office/powerpoint/2010/main" val="30343091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Soil Microbiology</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Soil is a dynamic ecosystem that supports complex interactions between numerous geologic, chemical, and biological factors</a:t>
            </a:r>
          </a:p>
          <a:p>
            <a:pPr marL="342900" indent="-342900">
              <a:spcBef>
                <a:spcPts val="1200"/>
              </a:spcBef>
              <a:buFont typeface="Arial" panose="020B0604020202020204" pitchFamily="34" charset="0"/>
              <a:buChar char="•"/>
            </a:pPr>
            <a:r>
              <a:rPr lang="en-US" altLang="en-US" dirty="0"/>
              <a:t>Antibiotic-producing and antibiotic-degrading microbes are present in the soil</a:t>
            </a:r>
          </a:p>
          <a:p>
            <a:pPr marL="342900" indent="-342900">
              <a:spcBef>
                <a:spcPts val="1200"/>
              </a:spcBef>
              <a:buFont typeface="Arial" panose="020B0604020202020204" pitchFamily="34" charset="0"/>
              <a:buChar char="•"/>
            </a:pPr>
            <a:r>
              <a:rPr lang="en-US" altLang="en-US" dirty="0"/>
              <a:t>Porous nature of the soil provides numerous microhabitats:</a:t>
            </a:r>
          </a:p>
          <a:p>
            <a:pPr marL="640080" indent="-283464">
              <a:spcBef>
                <a:spcPts val="1200"/>
              </a:spcBef>
              <a:buFont typeface="Arial" panose="020B0604020202020204" pitchFamily="34" charset="0"/>
              <a:buChar char="•"/>
            </a:pPr>
            <a:r>
              <a:rPr lang="en-US" altLang="en-US" sz="2000" dirty="0"/>
              <a:t>Aerobic and facultative organisms occupy looser, drier soils</a:t>
            </a:r>
          </a:p>
          <a:p>
            <a:pPr marL="640080" indent="-283464">
              <a:spcBef>
                <a:spcPts val="1200"/>
              </a:spcBef>
              <a:buFont typeface="Arial" panose="020B0604020202020204" pitchFamily="34" charset="0"/>
              <a:buChar char="•"/>
            </a:pPr>
            <a:r>
              <a:rPr lang="en-US" altLang="en-US" sz="2000" dirty="0"/>
              <a:t>Anaerobes are adapted to waterlogged, poorly aerated soils</a:t>
            </a:r>
          </a:p>
        </p:txBody>
      </p:sp>
    </p:spTree>
    <p:extLst>
      <p:ext uri="{BB962C8B-B14F-4D97-AF65-F5344CB8AC3E}">
        <p14:creationId xmlns:p14="http://schemas.microsoft.com/office/powerpoint/2010/main" val="20879157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Humus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Slowly decaying organic litter from plant and animal tissues</a:t>
            </a:r>
          </a:p>
          <a:p>
            <a:pPr>
              <a:spcBef>
                <a:spcPts val="1200"/>
              </a:spcBef>
            </a:pPr>
            <a:r>
              <a:rPr lang="en-US" altLang="en-US" dirty="0"/>
              <a:t>Holds water like a sponge</a:t>
            </a:r>
          </a:p>
          <a:p>
            <a:pPr>
              <a:spcBef>
                <a:spcPts val="1200"/>
              </a:spcBef>
            </a:pPr>
            <a:r>
              <a:rPr lang="en-US" altLang="en-US" dirty="0"/>
              <a:t>Important habitat for microbes to decompose the litter and recycle nutrients</a:t>
            </a:r>
          </a:p>
          <a:p>
            <a:pPr>
              <a:spcBef>
                <a:spcPts val="1200"/>
              </a:spcBef>
            </a:pPr>
            <a:r>
              <a:rPr lang="en-US" altLang="en-US" dirty="0"/>
              <a:t>Varies with climate, temperature, moisture, mineral content, and microbial action</a:t>
            </a:r>
          </a:p>
        </p:txBody>
      </p:sp>
    </p:spTree>
    <p:extLst>
      <p:ext uri="{BB962C8B-B14F-4D97-AF65-F5344CB8AC3E}">
        <p14:creationId xmlns:p14="http://schemas.microsoft.com/office/powerpoint/2010/main" val="15281511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3256B-C4BF-4D13-9857-ECDE7610B500}"/>
              </a:ext>
            </a:extLst>
          </p:cNvPr>
          <p:cNvSpPr>
            <a:spLocks noGrp="1"/>
          </p:cNvSpPr>
          <p:nvPr>
            <p:ph type="title"/>
          </p:nvPr>
        </p:nvSpPr>
        <p:spPr>
          <a:xfrm>
            <a:off x="342900" y="304800"/>
            <a:ext cx="4035056" cy="678611"/>
          </a:xfrm>
        </p:spPr>
        <p:txBody>
          <a:bodyPr/>
          <a:lstStyle/>
          <a:p>
            <a:r>
              <a:rPr lang="en-IN" dirty="0"/>
              <a:t>Living Activities in Soil</a:t>
            </a:r>
          </a:p>
        </p:txBody>
      </p:sp>
      <p:sp>
        <p:nvSpPr>
          <p:cNvPr id="3" name="Content Placeholder 2">
            <a:extLst>
              <a:ext uri="{FF2B5EF4-FFF2-40B4-BE49-F238E27FC236}">
                <a16:creationId xmlns:a16="http://schemas.microsoft.com/office/drawing/2014/main" id="{2BA000AB-C526-4BAC-A8D7-933BDC4C4B7F}"/>
              </a:ext>
            </a:extLst>
          </p:cNvPr>
          <p:cNvSpPr>
            <a:spLocks noGrp="1"/>
          </p:cNvSpPr>
          <p:nvPr>
            <p:ph sz="quarter" idx="11"/>
          </p:nvPr>
        </p:nvSpPr>
        <p:spPr/>
        <p:txBody>
          <a:bodyPr/>
          <a:lstStyle/>
          <a:p>
            <a:pPr>
              <a:spcBef>
                <a:spcPts val="800"/>
              </a:spcBef>
              <a:defRPr/>
            </a:pPr>
            <a:r>
              <a:rPr lang="en-US" dirty="0"/>
              <a:t>A gram of moist loam soil with high humus content can have a microbe count as high as 10 billion</a:t>
            </a:r>
          </a:p>
          <a:p>
            <a:pPr>
              <a:spcBef>
                <a:spcPts val="800"/>
              </a:spcBef>
              <a:defRPr/>
            </a:pPr>
            <a:r>
              <a:rPr lang="en-US" b="1" dirty="0"/>
              <a:t>Rhizosphere:</a:t>
            </a:r>
            <a:r>
              <a:rPr lang="en-US" dirty="0"/>
              <a:t> </a:t>
            </a:r>
          </a:p>
          <a:p>
            <a:pPr marL="342900" indent="-342900">
              <a:spcBef>
                <a:spcPts val="800"/>
              </a:spcBef>
              <a:buFont typeface="Arial" panose="020B0604020202020204" pitchFamily="34" charset="0"/>
              <a:buChar char="•"/>
              <a:defRPr/>
            </a:pPr>
            <a:r>
              <a:rPr lang="en-US" sz="2200" dirty="0"/>
              <a:t>Zone of soil surrounding the roots of plants</a:t>
            </a:r>
          </a:p>
          <a:p>
            <a:pPr marL="342900" indent="-342900">
              <a:spcBef>
                <a:spcPts val="800"/>
              </a:spcBef>
              <a:buFont typeface="Arial" panose="020B0604020202020204" pitchFamily="34" charset="0"/>
              <a:buChar char="•"/>
              <a:defRPr/>
            </a:pPr>
            <a:r>
              <a:rPr lang="en-US" sz="2200" dirty="0"/>
              <a:t>Contains associated bacteria, fungi, and protozoa</a:t>
            </a:r>
          </a:p>
          <a:p>
            <a:pPr marL="342900" indent="-342900">
              <a:spcBef>
                <a:spcPts val="800"/>
              </a:spcBef>
              <a:buFont typeface="Arial" panose="020B0604020202020204" pitchFamily="34" charset="0"/>
              <a:buChar char="•"/>
              <a:defRPr/>
            </a:pPr>
            <a:r>
              <a:rPr lang="en-US" sz="2200" dirty="0"/>
              <a:t>Plants interact with microbes in a synergistic fashion</a:t>
            </a:r>
          </a:p>
        </p:txBody>
      </p:sp>
      <p:pic>
        <p:nvPicPr>
          <p:cNvPr id="8" name="Picture 3" descr="Illustration of a soil habitat.">
            <a:extLst>
              <a:ext uri="{FF2B5EF4-FFF2-40B4-BE49-F238E27FC236}">
                <a16:creationId xmlns:a16="http://schemas.microsoft.com/office/drawing/2014/main" id="{3F15F1D0-9982-40B8-9DF8-26F02450579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4148"/>
          <a:stretch/>
        </p:blipFill>
        <p:spPr>
          <a:xfrm>
            <a:off x="4419600" y="761999"/>
            <a:ext cx="4423144" cy="5697071"/>
          </a:xfrm>
        </p:spPr>
      </p:pic>
    </p:spTree>
    <p:extLst>
      <p:ext uri="{BB962C8B-B14F-4D97-AF65-F5344CB8AC3E}">
        <p14:creationId xmlns:p14="http://schemas.microsoft.com/office/powerpoint/2010/main" val="2857470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F2EED-30E5-4F24-AC65-0AD5594AD886}"/>
              </a:ext>
            </a:extLst>
          </p:cNvPr>
          <p:cNvSpPr>
            <a:spLocks noGrp="1"/>
          </p:cNvSpPr>
          <p:nvPr>
            <p:ph type="title"/>
          </p:nvPr>
        </p:nvSpPr>
        <p:spPr/>
        <p:txBody>
          <a:bodyPr/>
          <a:lstStyle/>
          <a:p>
            <a:r>
              <a:rPr lang="en-US" dirty="0"/>
              <a:t>Mycorrhizae</a:t>
            </a:r>
          </a:p>
        </p:txBody>
      </p:sp>
      <p:sp>
        <p:nvSpPr>
          <p:cNvPr id="3" name="Content Placeholder 2">
            <a:extLst>
              <a:ext uri="{FF2B5EF4-FFF2-40B4-BE49-F238E27FC236}">
                <a16:creationId xmlns:a16="http://schemas.microsoft.com/office/drawing/2014/main" id="{70B10101-F6A4-405A-B897-25A2DCF80B59}"/>
              </a:ext>
            </a:extLst>
          </p:cNvPr>
          <p:cNvSpPr>
            <a:spLocks noGrp="1"/>
          </p:cNvSpPr>
          <p:nvPr>
            <p:ph sz="quarter" idx="11"/>
          </p:nvPr>
        </p:nvSpPr>
        <p:spPr>
          <a:xfrm>
            <a:off x="342898" y="1276709"/>
            <a:ext cx="3383280" cy="4663440"/>
          </a:xfrm>
        </p:spPr>
        <p:txBody>
          <a:bodyPr/>
          <a:lstStyle/>
          <a:p>
            <a:pPr>
              <a:spcBef>
                <a:spcPts val="1200"/>
              </a:spcBef>
            </a:pPr>
            <a:r>
              <a:rPr lang="en-US" altLang="en-US" sz="2200" dirty="0">
                <a:latin typeface="+mj-lt"/>
              </a:rPr>
              <a:t>Mutualistic partnerships between plant roots and microbes such as basidiomycetes, ascomycetes, or </a:t>
            </a:r>
            <a:r>
              <a:rPr lang="en-US" altLang="en-US" sz="2200" dirty="0" err="1">
                <a:latin typeface="+mj-lt"/>
              </a:rPr>
              <a:t>zygomycetes</a:t>
            </a:r>
            <a:endParaRPr lang="en-US" altLang="en-US" sz="2200" dirty="0">
              <a:latin typeface="+mj-lt"/>
            </a:endParaRPr>
          </a:p>
          <a:p>
            <a:pPr>
              <a:spcBef>
                <a:spcPts val="1200"/>
              </a:spcBef>
            </a:pPr>
            <a:r>
              <a:rPr lang="en-US" altLang="en-US" sz="2200" dirty="0">
                <a:latin typeface="+mj-lt"/>
              </a:rPr>
              <a:t>Plant feeds the fungus through photosynthesis</a:t>
            </a:r>
          </a:p>
          <a:p>
            <a:pPr>
              <a:spcBef>
                <a:spcPts val="1200"/>
              </a:spcBef>
            </a:pPr>
            <a:r>
              <a:rPr lang="en-US" altLang="en-US" sz="2200" dirty="0">
                <a:latin typeface="+mj-lt"/>
              </a:rPr>
              <a:t>Fungus helps anchor the plant and increase surface area for capturing water and minerals</a:t>
            </a:r>
          </a:p>
        </p:txBody>
      </p:sp>
      <p:pic>
        <p:nvPicPr>
          <p:cNvPr id="8" name="Picture 3" descr="Photo of mycorrhizal fungi within and around a root.">
            <a:extLst>
              <a:ext uri="{FF2B5EF4-FFF2-40B4-BE49-F238E27FC236}">
                <a16:creationId xmlns:a16="http://schemas.microsoft.com/office/drawing/2014/main" id="{EFBD9C01-284C-4B51-BCBF-2F7D9C415F8A}"/>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8055" b="4191"/>
          <a:stretch/>
        </p:blipFill>
        <p:spPr>
          <a:xfrm>
            <a:off x="3892338" y="1663034"/>
            <a:ext cx="4908762" cy="3291840"/>
          </a:xfrm>
        </p:spPr>
      </p:pic>
      <p:sp>
        <p:nvSpPr>
          <p:cNvPr id="7" name="Text Placeholder 4">
            <a:extLst>
              <a:ext uri="{FF2B5EF4-FFF2-40B4-BE49-F238E27FC236}">
                <a16:creationId xmlns:a16="http://schemas.microsoft.com/office/drawing/2014/main" id="{6FF2C47C-3AA4-4BC7-878F-F08B8B32C5F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a:extLst>
              <a:ext uri="{FF2B5EF4-FFF2-40B4-BE49-F238E27FC236}">
                <a16:creationId xmlns:a16="http://schemas.microsoft.com/office/drawing/2014/main" id="{243360A6-1981-4BE1-BC27-A3F28269AE00}"/>
              </a:ext>
            </a:extLst>
          </p:cNvPr>
          <p:cNvSpPr>
            <a:spLocks noGrp="1"/>
          </p:cNvSpPr>
          <p:nvPr>
            <p:ph type="body" sz="quarter" idx="30"/>
          </p:nvPr>
        </p:nvSpPr>
        <p:spPr/>
        <p:txBody>
          <a:bodyPr/>
          <a:lstStyle/>
          <a:p>
            <a:r>
              <a:rPr lang="en-US" i="1" dirty="0"/>
              <a:t>Eye of Science/Science Source</a:t>
            </a:r>
          </a:p>
        </p:txBody>
      </p:sp>
    </p:spTree>
    <p:extLst>
      <p:ext uri="{BB962C8B-B14F-4D97-AF65-F5344CB8AC3E}">
        <p14:creationId xmlns:p14="http://schemas.microsoft.com/office/powerpoint/2010/main" val="20005754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Deep Subsurface Microbiology</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585200" cy="4971691"/>
          </a:xfrm>
        </p:spPr>
        <p:txBody>
          <a:bodyPr/>
          <a:lstStyle/>
          <a:p>
            <a:pPr>
              <a:spcBef>
                <a:spcPts val="1200"/>
              </a:spcBef>
            </a:pPr>
            <a:r>
              <a:rPr lang="en-US" altLang="en-US" dirty="0">
                <a:latin typeface="+mj-lt"/>
              </a:rPr>
              <a:t>Sampling of the deep subsurface: 2 miles and more below the surface</a:t>
            </a:r>
          </a:p>
          <a:p>
            <a:pPr marL="342900" indent="-342900">
              <a:spcBef>
                <a:spcPts val="1200"/>
              </a:spcBef>
              <a:buFont typeface="Arial" panose="020B0604020202020204" pitchFamily="34" charset="0"/>
              <a:buChar char="•"/>
            </a:pPr>
            <a:r>
              <a:rPr lang="en-US" altLang="en-US" dirty="0">
                <a:latin typeface="+mj-lt"/>
              </a:rPr>
              <a:t>Bacteria found 30 meters below the seafloor in clay deposited 86 million years ago</a:t>
            </a:r>
          </a:p>
          <a:p>
            <a:pPr marL="342900" indent="-342900">
              <a:spcBef>
                <a:spcPts val="1200"/>
              </a:spcBef>
              <a:buFont typeface="Arial" panose="020B0604020202020204" pitchFamily="34" charset="0"/>
              <a:buChar char="•"/>
            </a:pPr>
            <a:r>
              <a:rPr lang="en-US" altLang="en-US" dirty="0">
                <a:latin typeface="+mj-lt"/>
              </a:rPr>
              <a:t>Scientists are discovering new metabolic capabilities in deep subsurface microbes that may provide clues to the origin of life</a:t>
            </a:r>
          </a:p>
        </p:txBody>
      </p:sp>
    </p:spTree>
    <p:extLst>
      <p:ext uri="{BB962C8B-B14F-4D97-AF65-F5344CB8AC3E}">
        <p14:creationId xmlns:p14="http://schemas.microsoft.com/office/powerpoint/2010/main" val="42652483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Aquatic Microbiology</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648700" cy="4971691"/>
          </a:xfrm>
        </p:spPr>
        <p:txBody>
          <a:bodyPr/>
          <a:lstStyle/>
          <a:p>
            <a:pPr>
              <a:spcBef>
                <a:spcPts val="1200"/>
              </a:spcBef>
              <a:defRPr/>
            </a:pPr>
            <a:r>
              <a:rPr lang="en-US" dirty="0"/>
              <a:t>Surface water is evaporated through exposure to the sun and wind</a:t>
            </a:r>
          </a:p>
          <a:p>
            <a:pPr>
              <a:spcBef>
                <a:spcPts val="1200"/>
              </a:spcBef>
              <a:defRPr/>
            </a:pPr>
            <a:r>
              <a:rPr lang="en-US" dirty="0"/>
              <a:t>Enters the vapor phase of the atmosphere</a:t>
            </a:r>
          </a:p>
          <a:p>
            <a:pPr>
              <a:spcBef>
                <a:spcPts val="1200"/>
              </a:spcBef>
              <a:defRPr/>
            </a:pPr>
            <a:r>
              <a:rPr lang="en-US" dirty="0"/>
              <a:t>Most water that falls on land is first returned to the atmosphere by plants</a:t>
            </a:r>
          </a:p>
          <a:p>
            <a:pPr>
              <a:spcBef>
                <a:spcPts val="1200"/>
              </a:spcBef>
              <a:defRPr/>
            </a:pPr>
            <a:r>
              <a:rPr lang="en-US" dirty="0"/>
              <a:t>All aerobic organisms give off water through respiration</a:t>
            </a:r>
          </a:p>
          <a:p>
            <a:pPr>
              <a:spcBef>
                <a:spcPts val="1200"/>
              </a:spcBef>
              <a:defRPr/>
            </a:pPr>
            <a:r>
              <a:rPr lang="en-US" dirty="0"/>
              <a:t>Water returned to the earth through condensation or precipitation</a:t>
            </a:r>
          </a:p>
        </p:txBody>
      </p:sp>
    </p:spTree>
    <p:extLst>
      <p:ext uri="{BB962C8B-B14F-4D97-AF65-F5344CB8AC3E}">
        <p14:creationId xmlns:p14="http://schemas.microsoft.com/office/powerpoint/2010/main" val="3883409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A Deep Sea Hydrothermal Vent in New Zealand</a:t>
            </a:r>
            <a:endParaRPr lang="en-US" sz="1200"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1" y="1276709"/>
            <a:ext cx="4229100" cy="4644031"/>
          </a:xfrm>
        </p:spPr>
        <p:txBody>
          <a:bodyPr/>
          <a:lstStyle/>
          <a:p>
            <a:r>
              <a:rPr lang="en-US" altLang="en-US" b="1" dirty="0">
                <a:latin typeface="+mj-lt"/>
              </a:rPr>
              <a:t>Ecosystem:</a:t>
            </a:r>
            <a:r>
              <a:rPr lang="en-US" altLang="en-US" dirty="0">
                <a:latin typeface="+mj-lt"/>
              </a:rPr>
              <a:t> a collection of organisms together with its surrounding physical and chemical factors</a:t>
            </a:r>
            <a:endParaRPr lang="en-US" altLang="en-US" b="1" dirty="0">
              <a:latin typeface="+mj-lt"/>
            </a:endParaRPr>
          </a:p>
        </p:txBody>
      </p:sp>
      <p:pic>
        <p:nvPicPr>
          <p:cNvPr id="9" name="Picture 3" descr="Photo of a deep sea hydrothermal vent in New Zealand.">
            <a:extLst>
              <a:ext uri="{FF2B5EF4-FFF2-40B4-BE49-F238E27FC236}">
                <a16:creationId xmlns:a16="http://schemas.microsoft.com/office/drawing/2014/main" id="{22EE80B3-A6D3-46B7-BD97-AAFA35E1ADE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6236" b="3577"/>
          <a:stretch/>
        </p:blipFill>
        <p:spPr>
          <a:xfrm>
            <a:off x="4923158" y="1309260"/>
            <a:ext cx="3750942" cy="4578927"/>
          </a:xfrm>
        </p:spPr>
      </p:pic>
      <p:sp>
        <p:nvSpPr>
          <p:cNvPr id="8" name="Text Placeholder 4">
            <a:extLst>
              <a:ext uri="{FF2B5EF4-FFF2-40B4-BE49-F238E27FC236}">
                <a16:creationId xmlns:a16="http://schemas.microsoft.com/office/drawing/2014/main" id="{CDB232EB-3A0D-4012-BB3C-634450F0632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
        <p:nvSpPr>
          <p:cNvPr id="7" name="Text Placeholder 5">
            <a:extLst>
              <a:ext uri="{FF2B5EF4-FFF2-40B4-BE49-F238E27FC236}">
                <a16:creationId xmlns:a16="http://schemas.microsoft.com/office/drawing/2014/main" id="{77DF1566-FD2B-49F1-82B4-3D2CFDEDDD49}"/>
              </a:ext>
            </a:extLst>
          </p:cNvPr>
          <p:cNvSpPr>
            <a:spLocks noGrp="1"/>
          </p:cNvSpPr>
          <p:nvPr>
            <p:ph type="body" sz="quarter" idx="30"/>
          </p:nvPr>
        </p:nvSpPr>
        <p:spPr/>
        <p:txBody>
          <a:bodyPr/>
          <a:lstStyle/>
          <a:p>
            <a:r>
              <a:rPr lang="en-US" i="1" dirty="0"/>
              <a:t>Source: Image courtesy of Submarine Ring of Fire 2006 Exploration, NOAA Vents Program</a:t>
            </a:r>
          </a:p>
        </p:txBody>
      </p:sp>
    </p:spTree>
    <p:extLst>
      <p:ext uri="{BB962C8B-B14F-4D97-AF65-F5344CB8AC3E}">
        <p14:creationId xmlns:p14="http://schemas.microsoft.com/office/powerpoint/2010/main" val="2044600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4B63F-0631-4CB6-8596-6BC4D1B0FE17}"/>
              </a:ext>
            </a:extLst>
          </p:cNvPr>
          <p:cNvSpPr>
            <a:spLocks noGrp="1"/>
          </p:cNvSpPr>
          <p:nvPr>
            <p:ph type="title"/>
          </p:nvPr>
        </p:nvSpPr>
        <p:spPr>
          <a:xfrm>
            <a:off x="342900" y="304800"/>
            <a:ext cx="3474720" cy="678611"/>
          </a:xfrm>
        </p:spPr>
        <p:txBody>
          <a:bodyPr/>
          <a:lstStyle/>
          <a:p>
            <a:r>
              <a:rPr lang="en-IN" dirty="0"/>
              <a:t>The Hydrologic Cycle</a:t>
            </a:r>
          </a:p>
        </p:txBody>
      </p:sp>
      <p:pic>
        <p:nvPicPr>
          <p:cNvPr id="7" name="Picture 2" descr="Illustration of the hydrological cycle.">
            <a:extLst>
              <a:ext uri="{FF2B5EF4-FFF2-40B4-BE49-F238E27FC236}">
                <a16:creationId xmlns:a16="http://schemas.microsoft.com/office/drawing/2014/main" id="{715021EA-38C5-4CEA-942E-12C60E21AD47}"/>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l="9843" t="5989"/>
          <a:stretch/>
        </p:blipFill>
        <p:spPr>
          <a:xfrm>
            <a:off x="4231516" y="341376"/>
            <a:ext cx="4569584" cy="5655100"/>
          </a:xfrm>
        </p:spPr>
      </p:pic>
      <p:sp>
        <p:nvSpPr>
          <p:cNvPr id="4" name="Text Placeholder 3">
            <a:extLst>
              <a:ext uri="{FF2B5EF4-FFF2-40B4-BE49-F238E27FC236}">
                <a16:creationId xmlns:a16="http://schemas.microsoft.com/office/drawing/2014/main" id="{15D2D9BE-F6C1-4BD3-9101-1E4BF67DD31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992204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4B63F-0631-4CB6-8596-6BC4D1B0FE17}"/>
              </a:ext>
            </a:extLst>
          </p:cNvPr>
          <p:cNvSpPr>
            <a:spLocks noGrp="1"/>
          </p:cNvSpPr>
          <p:nvPr>
            <p:ph type="title"/>
          </p:nvPr>
        </p:nvSpPr>
        <p:spPr>
          <a:xfrm>
            <a:off x="342900" y="304800"/>
            <a:ext cx="3949700" cy="678611"/>
          </a:xfrm>
        </p:spPr>
        <p:txBody>
          <a:bodyPr/>
          <a:lstStyle/>
          <a:p>
            <a:r>
              <a:rPr lang="en-US" dirty="0"/>
              <a:t>The Distribution of Water on Earth</a:t>
            </a:r>
            <a:endParaRPr lang="en-IN" dirty="0"/>
          </a:p>
        </p:txBody>
      </p:sp>
      <p:pic>
        <p:nvPicPr>
          <p:cNvPr id="7" name="Picture 2" descr="Illustration of how water is distributed on the earth.">
            <a:extLst>
              <a:ext uri="{FF2B5EF4-FFF2-40B4-BE49-F238E27FC236}">
                <a16:creationId xmlns:a16="http://schemas.microsoft.com/office/drawing/2014/main" id="{715021EA-38C5-4CEA-942E-12C60E21AD47}"/>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4545"/>
          <a:stretch/>
        </p:blipFill>
        <p:spPr>
          <a:xfrm>
            <a:off x="5024439" y="304800"/>
            <a:ext cx="3543300" cy="5769983"/>
          </a:xfrm>
        </p:spPr>
      </p:pic>
      <p:sp>
        <p:nvSpPr>
          <p:cNvPr id="4" name="Text Placeholder 3">
            <a:extLst>
              <a:ext uri="{FF2B5EF4-FFF2-40B4-BE49-F238E27FC236}">
                <a16:creationId xmlns:a16="http://schemas.microsoft.com/office/drawing/2014/main" id="{61224500-FC16-46F4-982A-1D569B5AA4A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0305161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Aquifer</a:t>
            </a:r>
            <a:endParaRPr lang="en-IN" sz="1200"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latin typeface="+mj-lt"/>
                  </a:rPr>
                  <a:t>Deep groundwater source of water</a:t>
                </a:r>
              </a:p>
              <a:p>
                <a:pPr>
                  <a:spcBef>
                    <a:spcPts val="1200"/>
                  </a:spcBef>
                </a:pPr>
                <a:r>
                  <a:rPr lang="en-US" altLang="en-US" dirty="0">
                    <a:latin typeface="+mj-lt"/>
                  </a:rPr>
                  <a:t>Circulates very slowly</a:t>
                </a:r>
              </a:p>
              <a:p>
                <a:pPr>
                  <a:spcBef>
                    <a:spcPts val="1200"/>
                  </a:spcBef>
                </a:pPr>
                <a:r>
                  <a:rPr lang="en-US" altLang="en-US" dirty="0">
                    <a:latin typeface="+mj-lt"/>
                  </a:rPr>
                  <a:t>Important source for replenishing surface water</a:t>
                </a:r>
              </a:p>
              <a:p>
                <a:pPr>
                  <a:spcBef>
                    <a:spcPts val="1200"/>
                  </a:spcBef>
                </a:pPr>
                <a:r>
                  <a:rPr lang="en-US" altLang="en-US" dirty="0">
                    <a:latin typeface="+mj-lt"/>
                  </a:rPr>
                  <a:t>Resurfaces through springs, geysers, and hot vents</a:t>
                </a:r>
              </a:p>
              <a:p>
                <a:pPr>
                  <a:spcBef>
                    <a:spcPts val="1200"/>
                  </a:spcBef>
                </a:pPr>
                <a:r>
                  <a:rPr lang="en-US" altLang="en-US" dirty="0">
                    <a:latin typeface="+mj-lt"/>
                  </a:rPr>
                  <a:t>Primary supply for </a:t>
                </a:r>
                <a14:m>
                  <m:oMath xmlns:m="http://schemas.openxmlformats.org/officeDocument/2006/math">
                    <m:r>
                      <a:rPr lang="en-US" altLang="en-US" dirty="0">
                        <a:latin typeface="Cambria Math" panose="02040503050406030204" pitchFamily="18" charset="0"/>
                      </a:rPr>
                      <m:t>¼</m:t>
                    </m:r>
                  </m:oMath>
                </a14:m>
                <a:r>
                  <a:rPr lang="en-US" altLang="en-US" dirty="0">
                    <a:latin typeface="+mj-lt"/>
                  </a:rPr>
                  <a:t> of all water used by humans</a:t>
                </a:r>
              </a:p>
            </p:txBody>
          </p:sp>
        </mc:Choice>
        <mc:Fallback xmlns="">
          <p:sp>
            <p:nvSpPr>
              <p:cNvPr id="3" name="Content Placeholder 2">
                <a:extLst>
                  <a:ext uri="{FF2B5EF4-FFF2-40B4-BE49-F238E27FC236}">
                    <a16:creationId xmlns:a16="http://schemas.microsoft.com/office/drawing/2014/main" id="{D9307133-01B1-4F2F-B9BC-51CA2FD09B3D}"/>
                  </a:ext>
                </a:extLst>
              </p:cNvPr>
              <p:cNvSpPr>
                <a:spLocks noGrp="1" noRot="1" noChangeAspect="1" noMove="1" noResize="1" noEditPoints="1" noAdjustHandles="1" noChangeArrowheads="1" noChangeShapeType="1" noTextEdit="1"/>
              </p:cNvSpPr>
              <p:nvPr>
                <p:ph sz="quarter" idx="11"/>
              </p:nvPr>
            </p:nvSpPr>
            <p:spPr>
              <a:blipFill>
                <a:blip r:embed="rId2"/>
                <a:stretch>
                  <a:fillRect l="-1081" t="-858"/>
                </a:stretch>
              </a:blipFill>
            </p:spPr>
            <p:txBody>
              <a:bodyPr/>
              <a:lstStyle/>
              <a:p>
                <a:r>
                  <a:rPr lang="en-IN">
                    <a:noFill/>
                  </a:rPr>
                  <a:t> </a:t>
                </a:r>
              </a:p>
            </p:txBody>
          </p:sp>
        </mc:Fallback>
      </mc:AlternateContent>
    </p:spTree>
    <p:extLst>
      <p:ext uri="{BB962C8B-B14F-4D97-AF65-F5344CB8AC3E}">
        <p14:creationId xmlns:p14="http://schemas.microsoft.com/office/powerpoint/2010/main" val="37325282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Problems Arising with Aquifers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4971691"/>
          </a:xfrm>
        </p:spPr>
        <p:txBody>
          <a:bodyPr/>
          <a:lstStyle/>
          <a:p>
            <a:pPr>
              <a:spcBef>
                <a:spcPts val="1200"/>
              </a:spcBef>
              <a:defRPr/>
            </a:pPr>
            <a:r>
              <a:rPr lang="en-US" dirty="0"/>
              <a:t>Total amount of water has not changed over millions of years</a:t>
            </a:r>
          </a:p>
          <a:p>
            <a:pPr>
              <a:spcBef>
                <a:spcPts val="1200"/>
              </a:spcBef>
              <a:defRPr/>
            </a:pPr>
            <a:r>
              <a:rPr lang="en-US" dirty="0"/>
              <a:t>Distribution and quality of water has been greatly altered by human activities</a:t>
            </a:r>
          </a:p>
          <a:p>
            <a:pPr marL="342900" indent="-342900">
              <a:spcBef>
                <a:spcPts val="1200"/>
              </a:spcBef>
              <a:buFont typeface="Arial" panose="020B0604020202020204" pitchFamily="34" charset="0"/>
              <a:buChar char="•"/>
              <a:defRPr/>
            </a:pPr>
            <a:r>
              <a:rPr lang="en-US" dirty="0"/>
              <a:t>Well drilling, land development, and persistent local droughts have depleted aquifers</a:t>
            </a:r>
          </a:p>
          <a:p>
            <a:pPr marL="342900" indent="-342900">
              <a:spcBef>
                <a:spcPts val="1200"/>
              </a:spcBef>
              <a:buFont typeface="Arial" panose="020B0604020202020204" pitchFamily="34" charset="0"/>
              <a:buChar char="•"/>
              <a:defRPr/>
            </a:pPr>
            <a:r>
              <a:rPr lang="en-US" dirty="0"/>
              <a:t>Some reservoirs have been used up</a:t>
            </a:r>
          </a:p>
          <a:p>
            <a:pPr marL="342900" indent="-342900">
              <a:spcBef>
                <a:spcPts val="1200"/>
              </a:spcBef>
              <a:buFont typeface="Arial" panose="020B0604020202020204" pitchFamily="34" charset="0"/>
              <a:buChar char="•"/>
              <a:defRPr/>
            </a:pPr>
            <a:r>
              <a:rPr lang="en-US" dirty="0"/>
              <a:t>Aquifers are collection points for pollutants</a:t>
            </a:r>
          </a:p>
        </p:txBody>
      </p:sp>
    </p:spTree>
    <p:extLst>
      <p:ext uri="{BB962C8B-B14F-4D97-AF65-F5344CB8AC3E}">
        <p14:creationId xmlns:p14="http://schemas.microsoft.com/office/powerpoint/2010/main" val="20972983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Marine Environments: The Ocean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lnSpc>
                <a:spcPct val="110000"/>
              </a:lnSpc>
              <a:spcBef>
                <a:spcPts val="800"/>
              </a:spcBef>
              <a:spcAft>
                <a:spcPts val="600"/>
              </a:spcAft>
              <a:defRPr/>
            </a:pPr>
            <a:r>
              <a:rPr lang="en-US" dirty="0"/>
              <a:t>Extreme variations in salinity, depth, temperature, hydrostatic pressure, and mixing</a:t>
            </a:r>
          </a:p>
          <a:p>
            <a:pPr>
              <a:lnSpc>
                <a:spcPct val="110000"/>
              </a:lnSpc>
              <a:spcBef>
                <a:spcPts val="800"/>
              </a:spcBef>
              <a:spcAft>
                <a:spcPts val="600"/>
              </a:spcAft>
              <a:defRPr/>
            </a:pPr>
            <a:r>
              <a:rPr lang="en-US" dirty="0"/>
              <a:t>Supports a great abundance of bacteria and viruses</a:t>
            </a:r>
          </a:p>
          <a:p>
            <a:pPr>
              <a:lnSpc>
                <a:spcPct val="110000"/>
              </a:lnSpc>
              <a:spcBef>
                <a:spcPts val="800"/>
              </a:spcBef>
              <a:spcAft>
                <a:spcPts val="600"/>
              </a:spcAft>
              <a:defRPr/>
            </a:pPr>
            <a:r>
              <a:rPr lang="en-US" dirty="0"/>
              <a:t>J. Craig Venter expedition sampling the oceans:</a:t>
            </a:r>
          </a:p>
          <a:p>
            <a:pPr marL="290513" lvl="1">
              <a:lnSpc>
                <a:spcPct val="110000"/>
              </a:lnSpc>
              <a:spcAft>
                <a:spcPts val="600"/>
              </a:spcAft>
              <a:defRPr/>
            </a:pPr>
            <a:r>
              <a:rPr lang="en-US" dirty="0"/>
              <a:t>6 million new genes</a:t>
            </a:r>
          </a:p>
          <a:p>
            <a:pPr marL="290513" lvl="1">
              <a:lnSpc>
                <a:spcPct val="110000"/>
              </a:lnSpc>
              <a:spcAft>
                <a:spcPts val="600"/>
              </a:spcAft>
              <a:defRPr/>
            </a:pPr>
            <a:r>
              <a:rPr lang="en-US" dirty="0"/>
              <a:t>Thousands of new proteins</a:t>
            </a:r>
          </a:p>
          <a:p>
            <a:pPr lvl="0">
              <a:lnSpc>
                <a:spcPct val="110000"/>
              </a:lnSpc>
              <a:spcBef>
                <a:spcPts val="800"/>
              </a:spcBef>
              <a:spcAft>
                <a:spcPts val="600"/>
              </a:spcAft>
              <a:defRPr/>
            </a:pPr>
            <a:r>
              <a:rPr lang="en-US" dirty="0">
                <a:solidFill>
                  <a:prstClr val="black"/>
                </a:solidFill>
              </a:rPr>
              <a:t>Estimated 10 million viruses per milliliter</a:t>
            </a:r>
          </a:p>
          <a:p>
            <a:pPr marL="285750" lvl="1">
              <a:spcAft>
                <a:spcPts val="600"/>
              </a:spcAft>
              <a:defRPr/>
            </a:pPr>
            <a:r>
              <a:rPr lang="en-US" dirty="0">
                <a:solidFill>
                  <a:prstClr val="black"/>
                </a:solidFill>
              </a:rPr>
              <a:t>Most are bacteriophages and therefore pose no danger to humans</a:t>
            </a:r>
            <a:endParaRPr lang="en-US" dirty="0"/>
          </a:p>
        </p:txBody>
      </p:sp>
    </p:spTree>
    <p:extLst>
      <p:ext uri="{BB962C8B-B14F-4D97-AF65-F5344CB8AC3E}">
        <p14:creationId xmlns:p14="http://schemas.microsoft.com/office/powerpoint/2010/main" val="38709658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Bacteriophage in the Ocean</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latin typeface="+mj-lt"/>
              </a:rPr>
              <a:t>Natural control mechanism for bacteria</a:t>
            </a:r>
          </a:p>
          <a:p>
            <a:pPr>
              <a:spcBef>
                <a:spcPts val="1200"/>
              </a:spcBef>
            </a:pPr>
            <a:r>
              <a:rPr lang="en-US" altLang="en-US" dirty="0">
                <a:latin typeface="+mj-lt"/>
              </a:rPr>
              <a:t>Lysis of bacteria plays an important role in nutrient turnover</a:t>
            </a:r>
          </a:p>
          <a:p>
            <a:pPr>
              <a:spcBef>
                <a:spcPts val="1200"/>
              </a:spcBef>
            </a:pPr>
            <a:r>
              <a:rPr lang="en-US" altLang="en-US" dirty="0">
                <a:latin typeface="+mj-lt"/>
              </a:rPr>
              <a:t>Bacteriophages can swap and exchange microbial genes, playing a role in their biology and evolution</a:t>
            </a:r>
          </a:p>
          <a:p>
            <a:pPr>
              <a:spcBef>
                <a:spcPts val="1200"/>
              </a:spcBef>
            </a:pPr>
            <a:r>
              <a:rPr lang="en-US" altLang="en-US" dirty="0">
                <a:latin typeface="+mj-lt"/>
              </a:rPr>
              <a:t>Cyanophages contain genes that can alter the light-harvesting abilities of cyanobacterial hosts</a:t>
            </a:r>
          </a:p>
        </p:txBody>
      </p:sp>
    </p:spTree>
    <p:extLst>
      <p:ext uri="{BB962C8B-B14F-4D97-AF65-F5344CB8AC3E}">
        <p14:creationId xmlns:p14="http://schemas.microsoft.com/office/powerpoint/2010/main" val="10900642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Harmful Algal Blooms: Red Tides</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defRPr/>
            </a:pPr>
            <a:r>
              <a:rPr lang="en-US" dirty="0"/>
              <a:t>Environmental factors cause an increase in the number of these algae, leading to an increase in food for organisms up the food chain</a:t>
            </a:r>
          </a:p>
          <a:p>
            <a:pPr>
              <a:spcBef>
                <a:spcPts val="1200"/>
              </a:spcBef>
              <a:defRPr/>
            </a:pPr>
            <a:r>
              <a:rPr lang="en-US" dirty="0"/>
              <a:t>Produce toxins that harm fish, shellfish, and even humans</a:t>
            </a:r>
          </a:p>
          <a:p>
            <a:pPr>
              <a:spcBef>
                <a:spcPts val="1200"/>
              </a:spcBef>
              <a:defRPr/>
            </a:pPr>
            <a:r>
              <a:rPr lang="en-US" dirty="0"/>
              <a:t>Potent muscle toxin concentrated by shellfish through filtration feeding</a:t>
            </a:r>
          </a:p>
        </p:txBody>
      </p:sp>
    </p:spTree>
    <p:extLst>
      <p:ext uri="{BB962C8B-B14F-4D97-AF65-F5344CB8AC3E}">
        <p14:creationId xmlns:p14="http://schemas.microsoft.com/office/powerpoint/2010/main" val="24685196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A18AD-83C0-41AD-99B5-6E9290D2B640}"/>
              </a:ext>
            </a:extLst>
          </p:cNvPr>
          <p:cNvSpPr>
            <a:spLocks noGrp="1"/>
          </p:cNvSpPr>
          <p:nvPr>
            <p:ph type="title"/>
          </p:nvPr>
        </p:nvSpPr>
        <p:spPr/>
        <p:txBody>
          <a:bodyPr/>
          <a:lstStyle/>
          <a:p>
            <a:r>
              <a:rPr lang="en-IN" dirty="0"/>
              <a:t>Red Tides</a:t>
            </a:r>
          </a:p>
        </p:txBody>
      </p:sp>
      <p:pic>
        <p:nvPicPr>
          <p:cNvPr id="7" name="Picture 2" descr="Photos of dinoflagellates, a red tide on the California coast, and fish that washed ashore in Florida.">
            <a:extLst>
              <a:ext uri="{FF2B5EF4-FFF2-40B4-BE49-F238E27FC236}">
                <a16:creationId xmlns:a16="http://schemas.microsoft.com/office/drawing/2014/main" id="{384986C1-B1F7-44EA-B1AD-3715B05F4088}"/>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3452" b="2369"/>
          <a:stretch/>
        </p:blipFill>
        <p:spPr>
          <a:xfrm>
            <a:off x="1365138" y="1080655"/>
            <a:ext cx="6413725" cy="5120640"/>
          </a:xfrm>
        </p:spPr>
      </p:pic>
      <p:sp>
        <p:nvSpPr>
          <p:cNvPr id="6" name="Text Placeholder 3">
            <a:extLst>
              <a:ext uri="{FF2B5EF4-FFF2-40B4-BE49-F238E27FC236}">
                <a16:creationId xmlns:a16="http://schemas.microsoft.com/office/drawing/2014/main" id="{269C57E5-1568-4EDD-A4C2-A2711BBD2CE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4">
            <a:extLst>
              <a:ext uri="{FF2B5EF4-FFF2-40B4-BE49-F238E27FC236}">
                <a16:creationId xmlns:a16="http://schemas.microsoft.com/office/drawing/2014/main" id="{BBAAD9F3-8C7D-40FB-AA71-9C4EDDE9D4C4}"/>
              </a:ext>
            </a:extLst>
          </p:cNvPr>
          <p:cNvSpPr>
            <a:spLocks noGrp="1"/>
          </p:cNvSpPr>
          <p:nvPr>
            <p:ph type="body" sz="quarter" idx="30"/>
          </p:nvPr>
        </p:nvSpPr>
        <p:spPr>
          <a:xfrm>
            <a:off x="1003301" y="6659880"/>
            <a:ext cx="7797799" cy="198121"/>
          </a:xfrm>
        </p:spPr>
        <p:txBody>
          <a:bodyPr/>
          <a:lstStyle/>
          <a:p>
            <a:r>
              <a:rPr lang="en-IN" i="1" dirty="0"/>
              <a:t>(a) David M. Phillips/Science Source; (b) Carleton Ray/Science Source; (c) J. G. </a:t>
            </a:r>
            <a:r>
              <a:rPr lang="en-IN" i="1" dirty="0" err="1"/>
              <a:t>Domke</a:t>
            </a:r>
            <a:r>
              <a:rPr lang="en-IN" i="1" dirty="0"/>
              <a:t>/</a:t>
            </a:r>
            <a:r>
              <a:rPr lang="en-IN" i="1" dirty="0" err="1"/>
              <a:t>Alamy</a:t>
            </a:r>
            <a:endParaRPr lang="en-IN" dirty="0"/>
          </a:p>
        </p:txBody>
      </p:sp>
    </p:spTree>
    <p:extLst>
      <p:ext uri="{BB962C8B-B14F-4D97-AF65-F5344CB8AC3E}">
        <p14:creationId xmlns:p14="http://schemas.microsoft.com/office/powerpoint/2010/main" val="28428472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Freshwater Communities</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defRPr/>
            </a:pPr>
            <a:r>
              <a:rPr lang="en-US" dirty="0"/>
              <a:t>Microbial distribution associated with sunlight, temperature, oxygen levels, and nutrient availability</a:t>
            </a:r>
          </a:p>
          <a:p>
            <a:pPr>
              <a:spcBef>
                <a:spcPts val="1200"/>
              </a:spcBef>
              <a:defRPr/>
            </a:pPr>
            <a:r>
              <a:rPr lang="en-US" b="1" dirty="0"/>
              <a:t>Plankton: </a:t>
            </a:r>
          </a:p>
          <a:p>
            <a:pPr marL="342900" indent="-342900">
              <a:spcBef>
                <a:spcPts val="1200"/>
              </a:spcBef>
              <a:buFont typeface="Arial" panose="020B0604020202020204" pitchFamily="34" charset="0"/>
              <a:buChar char="•"/>
              <a:defRPr/>
            </a:pPr>
            <a:r>
              <a:rPr lang="en-US" dirty="0"/>
              <a:t>A floating community that drifts with wave action and currents</a:t>
            </a:r>
          </a:p>
          <a:p>
            <a:pPr marL="342900" indent="-342900">
              <a:spcBef>
                <a:spcPts val="1200"/>
              </a:spcBef>
              <a:buFont typeface="Arial" panose="020B0604020202020204" pitchFamily="34" charset="0"/>
              <a:buChar char="•"/>
              <a:defRPr/>
            </a:pPr>
            <a:r>
              <a:rPr lang="en-US" dirty="0"/>
              <a:t>Phytoplankton: photosynthetic algae and cyanobacteria</a:t>
            </a:r>
          </a:p>
          <a:p>
            <a:pPr marL="342900" indent="-342900">
              <a:spcBef>
                <a:spcPts val="1200"/>
              </a:spcBef>
              <a:buFont typeface="Arial" panose="020B0604020202020204" pitchFamily="34" charset="0"/>
              <a:buChar char="•"/>
              <a:defRPr/>
            </a:pPr>
            <a:r>
              <a:rPr lang="en-US" b="1" dirty="0"/>
              <a:t>Zooplankton:</a:t>
            </a:r>
            <a:r>
              <a:rPr lang="en-US" dirty="0"/>
              <a:t> microscopic consumers such as protozoa and invertebrates</a:t>
            </a:r>
            <a:endParaRPr lang="en-US" b="1" dirty="0"/>
          </a:p>
        </p:txBody>
      </p:sp>
    </p:spTree>
    <p:extLst>
      <p:ext uri="{BB962C8B-B14F-4D97-AF65-F5344CB8AC3E}">
        <p14:creationId xmlns:p14="http://schemas.microsoft.com/office/powerpoint/2010/main" val="18924235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Larger Bodies of Water Develop Gradients in Temperature or Thermal Stratification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800"/>
              </a:spcBef>
              <a:defRPr/>
            </a:pPr>
            <a:r>
              <a:rPr lang="en-US" b="1" dirty="0"/>
              <a:t>Epilimnion: </a:t>
            </a:r>
            <a:r>
              <a:rPr lang="en-US" dirty="0"/>
              <a:t>upper, warmest region</a:t>
            </a:r>
          </a:p>
          <a:p>
            <a:pPr>
              <a:spcBef>
                <a:spcPts val="800"/>
              </a:spcBef>
              <a:defRPr/>
            </a:pPr>
            <a:r>
              <a:rPr lang="en-US" b="1" dirty="0"/>
              <a:t>Hypolimnion:</a:t>
            </a:r>
            <a:r>
              <a:rPr lang="en-US" dirty="0"/>
              <a:t> deeper, cooler region</a:t>
            </a:r>
          </a:p>
          <a:p>
            <a:pPr>
              <a:spcBef>
                <a:spcPts val="800"/>
              </a:spcBef>
              <a:defRPr/>
            </a:pPr>
            <a:r>
              <a:rPr lang="en-US" b="1" dirty="0"/>
              <a:t>Thermocline:</a:t>
            </a:r>
            <a:r>
              <a:rPr lang="en-US" dirty="0"/>
              <a:t> buffer region that prevents mixing</a:t>
            </a:r>
          </a:p>
          <a:p>
            <a:pPr>
              <a:spcBef>
                <a:spcPts val="800"/>
              </a:spcBef>
              <a:defRPr/>
            </a:pPr>
            <a:r>
              <a:rPr lang="en-US" b="1" dirty="0"/>
              <a:t>Upwelling:</a:t>
            </a:r>
          </a:p>
          <a:p>
            <a:pPr marL="342900" indent="-342900">
              <a:spcBef>
                <a:spcPts val="800"/>
              </a:spcBef>
              <a:buFont typeface="Arial" panose="020B0604020202020204" pitchFamily="34" charset="0"/>
              <a:buChar char="•"/>
              <a:defRPr/>
            </a:pPr>
            <a:r>
              <a:rPr lang="en-US" dirty="0"/>
              <a:t>Twice a year (spring and fall)</a:t>
            </a:r>
          </a:p>
          <a:p>
            <a:pPr marL="342900" indent="-342900">
              <a:spcBef>
                <a:spcPts val="800"/>
              </a:spcBef>
              <a:buFont typeface="Arial" panose="020B0604020202020204" pitchFamily="34" charset="0"/>
              <a:buChar char="•"/>
              <a:defRPr/>
            </a:pPr>
            <a:r>
              <a:rPr lang="en-US" dirty="0"/>
              <a:t>Temperature changes in the water column cause the two strata to mix</a:t>
            </a:r>
          </a:p>
          <a:p>
            <a:pPr marL="342900" indent="-342900">
              <a:spcBef>
                <a:spcPts val="800"/>
              </a:spcBef>
              <a:buFont typeface="Arial" panose="020B0604020202020204" pitchFamily="34" charset="0"/>
              <a:buChar char="•"/>
              <a:defRPr/>
            </a:pPr>
            <a:r>
              <a:rPr lang="en-US" dirty="0"/>
              <a:t>Creates currents that bring nutrients up from sediment</a:t>
            </a:r>
          </a:p>
          <a:p>
            <a:pPr marL="342900" indent="-342900">
              <a:spcBef>
                <a:spcPts val="800"/>
              </a:spcBef>
              <a:buFont typeface="Arial" panose="020B0604020202020204" pitchFamily="34" charset="0"/>
              <a:buChar char="•"/>
              <a:defRPr/>
            </a:pPr>
            <a:r>
              <a:rPr lang="en-US" dirty="0"/>
              <a:t>Associated with increased activity of certain microbes</a:t>
            </a:r>
          </a:p>
        </p:txBody>
      </p:sp>
    </p:spTree>
    <p:extLst>
      <p:ext uri="{BB962C8B-B14F-4D97-AF65-F5344CB8AC3E}">
        <p14:creationId xmlns:p14="http://schemas.microsoft.com/office/powerpoint/2010/main" val="3256039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p:txBody>
          <a:bodyPr/>
          <a:lstStyle/>
          <a:p>
            <a:r>
              <a:rPr lang="en-IN" dirty="0"/>
              <a:t>Biosphere</a:t>
            </a:r>
          </a:p>
        </p:txBody>
      </p:sp>
      <p:sp>
        <p:nvSpPr>
          <p:cNvPr id="3" name="Content Placeholder 2">
            <a:extLst>
              <a:ext uri="{FF2B5EF4-FFF2-40B4-BE49-F238E27FC236}">
                <a16:creationId xmlns:a16="http://schemas.microsoft.com/office/drawing/2014/main" id="{918A2617-7A65-44FF-AFE4-ED304662D32A}"/>
              </a:ext>
            </a:extLst>
          </p:cNvPr>
          <p:cNvSpPr>
            <a:spLocks noGrp="1"/>
          </p:cNvSpPr>
          <p:nvPr>
            <p:ph sz="quarter" idx="11"/>
          </p:nvPr>
        </p:nvSpPr>
        <p:spPr>
          <a:xfrm>
            <a:off x="342900" y="1276709"/>
            <a:ext cx="8458200" cy="2660291"/>
          </a:xfrm>
        </p:spPr>
        <p:txBody>
          <a:bodyPr/>
          <a:lstStyle/>
          <a:p>
            <a:pPr>
              <a:spcAft>
                <a:spcPts val="600"/>
              </a:spcAft>
              <a:defRPr/>
            </a:pPr>
            <a:r>
              <a:rPr lang="en-US" sz="2000" dirty="0"/>
              <a:t>All physical locations on earth that support life:</a:t>
            </a:r>
          </a:p>
          <a:p>
            <a:pPr marL="342900" indent="-342900">
              <a:spcAft>
                <a:spcPts val="600"/>
              </a:spcAft>
              <a:buFont typeface="Arial" panose="020B0604020202020204" pitchFamily="34" charset="0"/>
              <a:buChar char="•"/>
              <a:defRPr/>
            </a:pPr>
            <a:r>
              <a:rPr lang="en-US" sz="2000" dirty="0"/>
              <a:t>Terrestrial realm: distributed into biomes</a:t>
            </a:r>
          </a:p>
          <a:p>
            <a:pPr marL="342900" indent="-342900">
              <a:spcAft>
                <a:spcPts val="600"/>
              </a:spcAft>
              <a:buFont typeface="Arial" panose="020B0604020202020204" pitchFamily="34" charset="0"/>
              <a:buChar char="•"/>
              <a:defRPr/>
            </a:pPr>
            <a:r>
              <a:rPr lang="en-US" sz="2000" dirty="0"/>
              <a:t>Aquatic realm: divisible into freshwater and marine realms</a:t>
            </a:r>
          </a:p>
          <a:p>
            <a:pPr marL="342900" indent="-342900">
              <a:spcAft>
                <a:spcPts val="600"/>
              </a:spcAft>
              <a:buFont typeface="Arial" panose="020B0604020202020204" pitchFamily="34" charset="0"/>
              <a:buChar char="•"/>
              <a:defRPr/>
            </a:pPr>
            <a:r>
              <a:rPr lang="en-US" sz="2000" dirty="0"/>
              <a:t>The earth’s crust</a:t>
            </a:r>
          </a:p>
          <a:p>
            <a:pPr lvl="0">
              <a:spcAft>
                <a:spcPts val="600"/>
              </a:spcAft>
              <a:defRPr/>
            </a:pPr>
            <a:r>
              <a:rPr lang="en-US" sz="2000" b="1" dirty="0">
                <a:solidFill>
                  <a:prstClr val="black"/>
                </a:solidFill>
              </a:rPr>
              <a:t>Hydrosphere:</a:t>
            </a:r>
            <a:r>
              <a:rPr lang="en-US" sz="2000" dirty="0">
                <a:solidFill>
                  <a:prstClr val="black"/>
                </a:solidFill>
              </a:rPr>
              <a:t> water</a:t>
            </a:r>
          </a:p>
          <a:p>
            <a:pPr lvl="0">
              <a:spcAft>
                <a:spcPts val="600"/>
              </a:spcAft>
              <a:defRPr/>
            </a:pPr>
            <a:r>
              <a:rPr lang="en-US" sz="2000" b="1" dirty="0">
                <a:solidFill>
                  <a:prstClr val="black"/>
                </a:solidFill>
              </a:rPr>
              <a:t>Lithosphere: </a:t>
            </a:r>
            <a:r>
              <a:rPr lang="en-US" sz="2000" dirty="0">
                <a:solidFill>
                  <a:prstClr val="black"/>
                </a:solidFill>
              </a:rPr>
              <a:t>a few miles into the soil</a:t>
            </a:r>
          </a:p>
          <a:p>
            <a:pPr lvl="0">
              <a:spcAft>
                <a:spcPts val="600"/>
              </a:spcAft>
              <a:defRPr/>
            </a:pPr>
            <a:r>
              <a:rPr lang="en-US" sz="2000" b="1" dirty="0">
                <a:solidFill>
                  <a:prstClr val="black"/>
                </a:solidFill>
              </a:rPr>
              <a:t>Atmosphere: </a:t>
            </a:r>
            <a:r>
              <a:rPr lang="en-US" sz="2000" dirty="0">
                <a:solidFill>
                  <a:prstClr val="black"/>
                </a:solidFill>
              </a:rPr>
              <a:t>a few miles into the air</a:t>
            </a:r>
          </a:p>
        </p:txBody>
      </p:sp>
      <p:pic>
        <p:nvPicPr>
          <p:cNvPr id="8" name="Picture 3" descr="Illustration of earth with the lithosphere, hydrosphere, and atmosphere identified.">
            <a:extLst>
              <a:ext uri="{FF2B5EF4-FFF2-40B4-BE49-F238E27FC236}">
                <a16:creationId xmlns:a16="http://schemas.microsoft.com/office/drawing/2014/main" id="{F117AE96-3E83-4202-80E7-507A28523707}"/>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3399" b="78102"/>
          <a:stretch/>
        </p:blipFill>
        <p:spPr>
          <a:xfrm>
            <a:off x="2216046" y="4028295"/>
            <a:ext cx="5210393" cy="2412846"/>
          </a:xfrm>
        </p:spPr>
      </p:pic>
    </p:spTree>
    <p:extLst>
      <p:ext uri="{BB962C8B-B14F-4D97-AF65-F5344CB8AC3E}">
        <p14:creationId xmlns:p14="http://schemas.microsoft.com/office/powerpoint/2010/main" val="9527900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p:txBody>
          <a:bodyPr/>
          <a:lstStyle/>
          <a:p>
            <a:r>
              <a:rPr lang="en-IN" dirty="0"/>
              <a:t>Profiles of a Lake</a:t>
            </a:r>
          </a:p>
        </p:txBody>
      </p:sp>
      <p:pic>
        <p:nvPicPr>
          <p:cNvPr id="8" name="Picture 2" descr="Illustrations of a lake with epilimnion, thermocline, and hypolimnion levels identified and a lake with an upwelling.">
            <a:extLst>
              <a:ext uri="{FF2B5EF4-FFF2-40B4-BE49-F238E27FC236}">
                <a16:creationId xmlns:a16="http://schemas.microsoft.com/office/drawing/2014/main" id="{F117AE96-3E83-4202-80E7-507A28523707}"/>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10101"/>
          <a:stretch/>
        </p:blipFill>
        <p:spPr>
          <a:xfrm>
            <a:off x="342899" y="2286000"/>
            <a:ext cx="8398293" cy="3009899"/>
          </a:xfrm>
        </p:spPr>
      </p:pic>
      <p:sp>
        <p:nvSpPr>
          <p:cNvPr id="4" name="Text Placeholder 3">
            <a:extLst>
              <a:ext uri="{FF2B5EF4-FFF2-40B4-BE49-F238E27FC236}">
                <a16:creationId xmlns:a16="http://schemas.microsoft.com/office/drawing/2014/main" id="{B503F73C-7F2E-4991-90C3-CA8A45411F3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0418303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Nutrient Levels of Water</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r>
              <a:rPr lang="en-US" altLang="en-US" b="1" dirty="0">
                <a:latin typeface="+mj-lt"/>
              </a:rPr>
              <a:t>Oligotrophic:</a:t>
            </a:r>
          </a:p>
          <a:p>
            <a:pPr marL="342900" indent="-342900">
              <a:spcBef>
                <a:spcPts val="1200"/>
              </a:spcBef>
              <a:buFont typeface="Arial" panose="020B0604020202020204" pitchFamily="34" charset="0"/>
              <a:buChar char="•"/>
            </a:pPr>
            <a:r>
              <a:rPr lang="en-US" altLang="en-US" dirty="0">
                <a:latin typeface="+mj-lt"/>
              </a:rPr>
              <a:t>Nutrient-deficient aquatic ecosystems</a:t>
            </a:r>
          </a:p>
          <a:p>
            <a:pPr marL="342900" indent="-342900">
              <a:spcBef>
                <a:spcPts val="1200"/>
              </a:spcBef>
              <a:buFont typeface="Arial" panose="020B0604020202020204" pitchFamily="34" charset="0"/>
              <a:buChar char="•"/>
            </a:pPr>
            <a:r>
              <a:rPr lang="en-US" altLang="en-US" i="1" dirty="0" err="1">
                <a:latin typeface="+mj-lt"/>
              </a:rPr>
              <a:t>Hyphomicrobium</a:t>
            </a:r>
            <a:r>
              <a:rPr lang="en-US" altLang="en-US" i="1" dirty="0">
                <a:latin typeface="+mj-lt"/>
              </a:rPr>
              <a:t> </a:t>
            </a:r>
            <a:r>
              <a:rPr lang="en-US" altLang="en-US" dirty="0">
                <a:latin typeface="+mj-lt"/>
              </a:rPr>
              <a:t>and </a:t>
            </a:r>
            <a:r>
              <a:rPr lang="en-US" altLang="en-US" i="1" dirty="0">
                <a:latin typeface="+mj-lt"/>
              </a:rPr>
              <a:t>Caulobacter</a:t>
            </a:r>
            <a:r>
              <a:rPr lang="en-US" altLang="en-US" dirty="0">
                <a:latin typeface="+mj-lt"/>
              </a:rPr>
              <a:t> capture miniscule amounts of hydrocarbons in these environments</a:t>
            </a:r>
          </a:p>
        </p:txBody>
      </p:sp>
    </p:spTree>
    <p:extLst>
      <p:ext uri="{BB962C8B-B14F-4D97-AF65-F5344CB8AC3E}">
        <p14:creationId xmlns:p14="http://schemas.microsoft.com/office/powerpoint/2010/main" val="1746784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Heavy Surface Growth of Algae and Cyanobacteria in a Eutrophic Pond</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3924300" cy="4971691"/>
          </a:xfrm>
        </p:spPr>
        <p:txBody>
          <a:bodyPr/>
          <a:lstStyle/>
          <a:p>
            <a:pPr>
              <a:spcBef>
                <a:spcPts val="1200"/>
              </a:spcBef>
              <a:defRPr/>
            </a:pPr>
            <a:r>
              <a:rPr lang="en-US" dirty="0"/>
              <a:t>Addition of excess nutrients to aquatic ecosystems</a:t>
            </a:r>
          </a:p>
          <a:p>
            <a:pPr>
              <a:spcBef>
                <a:spcPts val="1200"/>
              </a:spcBef>
              <a:defRPr/>
            </a:pPr>
            <a:r>
              <a:rPr lang="en-US" dirty="0"/>
              <a:t>Causes heavy surface growth of cyanobacteria and algae that shuts off the oxygen supply to the lake</a:t>
            </a:r>
          </a:p>
        </p:txBody>
      </p:sp>
      <p:pic>
        <p:nvPicPr>
          <p:cNvPr id="9" name="Picture 3" descr="Photo of heavy surface growth of algae and cyanobacteria in a eutrophic pond.">
            <a:extLst>
              <a:ext uri="{FF2B5EF4-FFF2-40B4-BE49-F238E27FC236}">
                <a16:creationId xmlns:a16="http://schemas.microsoft.com/office/drawing/2014/main" id="{E80A6154-3AC1-43AB-93C7-FF9D55F43F1F}"/>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6225" b="4219"/>
          <a:stretch/>
        </p:blipFill>
        <p:spPr>
          <a:xfrm>
            <a:off x="4399637" y="1523999"/>
            <a:ext cx="4401463" cy="3557757"/>
          </a:xfrm>
        </p:spPr>
      </p:pic>
      <p:sp>
        <p:nvSpPr>
          <p:cNvPr id="6" name="Text Placeholder 4">
            <a:extLst>
              <a:ext uri="{FF2B5EF4-FFF2-40B4-BE49-F238E27FC236}">
                <a16:creationId xmlns:a16="http://schemas.microsoft.com/office/drawing/2014/main" id="{4E30524E-0946-4A62-B98A-086048C2C580}"/>
              </a:ext>
            </a:extLst>
          </p:cNvPr>
          <p:cNvSpPr>
            <a:spLocks noGrp="1"/>
          </p:cNvSpPr>
          <p:nvPr>
            <p:ph type="body" sz="quarter" idx="30"/>
          </p:nvPr>
        </p:nvSpPr>
        <p:spPr/>
        <p:txBody>
          <a:bodyPr/>
          <a:lstStyle/>
          <a:p>
            <a:r>
              <a:rPr lang="en-IN" i="1" dirty="0"/>
              <a:t>Pat Watson/McGraw-Hill Education</a:t>
            </a:r>
          </a:p>
        </p:txBody>
      </p:sp>
    </p:spTree>
    <p:extLst>
      <p:ext uri="{BB962C8B-B14F-4D97-AF65-F5344CB8AC3E}">
        <p14:creationId xmlns:p14="http://schemas.microsoft.com/office/powerpoint/2010/main" val="3427063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Eutrophication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defRPr/>
            </a:pPr>
            <a:r>
              <a:rPr lang="en-US" dirty="0"/>
              <a:t>Aerobic heterotrophs deplete oxygen further by decomposing organic matter</a:t>
            </a:r>
          </a:p>
          <a:p>
            <a:pPr>
              <a:spcBef>
                <a:spcPts val="1200"/>
              </a:spcBef>
              <a:defRPr/>
            </a:pPr>
            <a:r>
              <a:rPr lang="en-US" dirty="0"/>
              <a:t>Causes massive die-offs of strict aerobes (fish, invertebrates)</a:t>
            </a:r>
          </a:p>
          <a:p>
            <a:pPr>
              <a:spcBef>
                <a:spcPts val="1200"/>
              </a:spcBef>
              <a:defRPr/>
            </a:pPr>
            <a:r>
              <a:rPr lang="en-US" dirty="0"/>
              <a:t>Only anaerobic or facultative microbes will survive</a:t>
            </a:r>
          </a:p>
          <a:p>
            <a:pPr>
              <a:spcBef>
                <a:spcPts val="1200"/>
              </a:spcBef>
              <a:defRPr/>
            </a:pPr>
            <a:r>
              <a:rPr lang="en-US" dirty="0"/>
              <a:t>Triggered by the addition of industrial wastes, detergents in household wastewater, or runoff from manure and fertilizer-rich fields</a:t>
            </a:r>
          </a:p>
          <a:p>
            <a:pPr>
              <a:spcBef>
                <a:spcPts val="1200"/>
              </a:spcBef>
              <a:defRPr/>
            </a:pPr>
            <a:r>
              <a:rPr lang="en-US" dirty="0"/>
              <a:t>Can be remediated over long periods of time</a:t>
            </a:r>
          </a:p>
        </p:txBody>
      </p:sp>
    </p:spTree>
    <p:extLst>
      <p:ext uri="{BB962C8B-B14F-4D97-AF65-F5344CB8AC3E}">
        <p14:creationId xmlns:p14="http://schemas.microsoft.com/office/powerpoint/2010/main" val="39522152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24.3</a:t>
            </a:r>
            <a:endParaRPr lang="en-IN" sz="1200" dirty="0"/>
          </a:p>
        </p:txBody>
      </p:sp>
      <p:sp>
        <p:nvSpPr>
          <p:cNvPr id="3" name="Content Placeholder 2"/>
          <p:cNvSpPr>
            <a:spLocks noGrp="1"/>
          </p:cNvSpPr>
          <p:nvPr>
            <p:ph sz="quarter" idx="11"/>
          </p:nvPr>
        </p:nvSpPr>
        <p:spPr/>
        <p:txBody>
          <a:bodyPr>
            <a:normAutofit/>
          </a:bodyPr>
          <a:lstStyle/>
          <a:p>
            <a:pPr marL="457200" indent="-457200">
              <a:spcBef>
                <a:spcPts val="1200"/>
              </a:spcBef>
              <a:buFont typeface="+mj-lt"/>
              <a:buAutoNum type="arabicPeriod"/>
            </a:pPr>
            <a:r>
              <a:rPr lang="en-US" u="sng" dirty="0">
                <a:latin typeface="+mj-lt"/>
              </a:rPr>
              <a:t>_________</a:t>
            </a:r>
            <a:r>
              <a:rPr lang="en-US" dirty="0">
                <a:latin typeface="+mj-lt"/>
              </a:rPr>
              <a:t> is the sampling of all genes in a habitat.</a:t>
            </a:r>
          </a:p>
          <a:p>
            <a:pPr marL="457200" indent="-457200">
              <a:spcBef>
                <a:spcPts val="1200"/>
              </a:spcBef>
              <a:buFont typeface="+mj-lt"/>
              <a:buAutoNum type="arabicPeriod"/>
            </a:pPr>
            <a:r>
              <a:rPr lang="en-US" u="sng" dirty="0">
                <a:latin typeface="+mj-lt"/>
              </a:rPr>
              <a:t>_________</a:t>
            </a:r>
            <a:r>
              <a:rPr lang="en-US" dirty="0">
                <a:latin typeface="+mj-lt"/>
              </a:rPr>
              <a:t> bacteria live in loose, dry soil, and </a:t>
            </a:r>
            <a:r>
              <a:rPr lang="en-US" u="sng" dirty="0">
                <a:latin typeface="+mj-lt"/>
              </a:rPr>
              <a:t>_________ </a:t>
            </a:r>
            <a:r>
              <a:rPr lang="en-US" dirty="0">
                <a:latin typeface="+mj-lt"/>
              </a:rPr>
              <a:t>live in waterlogged soil.</a:t>
            </a:r>
          </a:p>
          <a:p>
            <a:pPr marL="457200" indent="-457200">
              <a:spcBef>
                <a:spcPts val="1200"/>
              </a:spcBef>
              <a:buFont typeface="+mj-lt"/>
              <a:buAutoNum type="arabicPeriod"/>
            </a:pPr>
            <a:r>
              <a:rPr lang="en-US" u="sng" dirty="0">
                <a:latin typeface="+mj-lt"/>
              </a:rPr>
              <a:t>_________</a:t>
            </a:r>
            <a:r>
              <a:rPr lang="en-US" dirty="0">
                <a:latin typeface="+mj-lt"/>
              </a:rPr>
              <a:t> are fungi living in association with plant roots.</a:t>
            </a:r>
          </a:p>
          <a:p>
            <a:pPr marL="457200" indent="-457200">
              <a:spcBef>
                <a:spcPts val="1200"/>
              </a:spcBef>
              <a:buFont typeface="+mj-lt"/>
              <a:buAutoNum type="arabicPeriod" startAt="4"/>
              <a:defRPr/>
            </a:pPr>
            <a:r>
              <a:rPr lang="en-US" dirty="0">
                <a:latin typeface="+mj-lt"/>
              </a:rPr>
              <a:t>True/False: The amount of water in the hydrologic cycle has not changed over millions of years.</a:t>
            </a:r>
          </a:p>
          <a:p>
            <a:pPr marL="457200" indent="-457200">
              <a:spcBef>
                <a:spcPts val="1200"/>
              </a:spcBef>
              <a:buFont typeface="+mj-lt"/>
              <a:buAutoNum type="arabicPeriod" startAt="4"/>
              <a:defRPr/>
            </a:pPr>
            <a:r>
              <a:rPr lang="en-US" dirty="0">
                <a:latin typeface="+mj-lt"/>
              </a:rPr>
              <a:t>True/False: Ocean water is nearly sterile due to the high salt content.</a:t>
            </a:r>
          </a:p>
        </p:txBody>
      </p:sp>
    </p:spTree>
    <p:extLst>
      <p:ext uri="{BB962C8B-B14F-4D97-AF65-F5344CB8AC3E}">
        <p14:creationId xmlns:p14="http://schemas.microsoft.com/office/powerpoint/2010/main" val="32754118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24.4:</a:t>
            </a:r>
            <a:br>
              <a:rPr lang="en-US" dirty="0"/>
            </a:br>
            <a:r>
              <a:rPr lang="en-US" dirty="0"/>
              <a:t>The Concept of “One Health”</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Aft>
                <a:spcPts val="1500"/>
              </a:spcAft>
              <a:defRPr/>
            </a:pPr>
            <a:r>
              <a:rPr lang="en-US" u="sng" dirty="0">
                <a:latin typeface="+mj-lt"/>
              </a:rPr>
              <a:t>Learning Outcomes</a:t>
            </a:r>
          </a:p>
          <a:p>
            <a:pPr>
              <a:spcBef>
                <a:spcPts val="1200"/>
              </a:spcBef>
              <a:defRPr/>
            </a:pPr>
            <a:r>
              <a:rPr lang="en-US" dirty="0">
                <a:latin typeface="+mj-lt"/>
              </a:rPr>
              <a:t>Name the three components that interact for “one health.”</a:t>
            </a:r>
          </a:p>
          <a:p>
            <a:pPr>
              <a:spcBef>
                <a:spcPts val="1200"/>
              </a:spcBef>
              <a:defRPr/>
            </a:pPr>
            <a:r>
              <a:rPr lang="en-US" altLang="en-US" dirty="0">
                <a:latin typeface="+mj-lt"/>
              </a:rPr>
              <a:t>Provide one example in which human disease has been affected by changes in the environment.</a:t>
            </a:r>
          </a:p>
        </p:txBody>
      </p:sp>
    </p:spTree>
    <p:extLst>
      <p:ext uri="{BB962C8B-B14F-4D97-AF65-F5344CB8AC3E}">
        <p14:creationId xmlns:p14="http://schemas.microsoft.com/office/powerpoint/2010/main" val="29677133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DDDDE-3E80-425E-94D7-5B54B671E873}"/>
              </a:ext>
            </a:extLst>
          </p:cNvPr>
          <p:cNvSpPr>
            <a:spLocks noGrp="1"/>
          </p:cNvSpPr>
          <p:nvPr>
            <p:ph type="title"/>
          </p:nvPr>
        </p:nvSpPr>
        <p:spPr/>
        <p:txBody>
          <a:bodyPr/>
          <a:lstStyle/>
          <a:p>
            <a:r>
              <a:rPr lang="en-US" dirty="0"/>
              <a:t>The Concept of “One Health”</a:t>
            </a:r>
            <a:endParaRPr lang="en-IN" dirty="0"/>
          </a:p>
        </p:txBody>
      </p:sp>
      <p:sp>
        <p:nvSpPr>
          <p:cNvPr id="3" name="Content Placeholder 2">
            <a:extLst>
              <a:ext uri="{FF2B5EF4-FFF2-40B4-BE49-F238E27FC236}">
                <a16:creationId xmlns:a16="http://schemas.microsoft.com/office/drawing/2014/main" id="{FAFC899C-1D95-4406-BF82-174290959BB6}"/>
              </a:ext>
            </a:extLst>
          </p:cNvPr>
          <p:cNvSpPr>
            <a:spLocks noGrp="1"/>
          </p:cNvSpPr>
          <p:nvPr>
            <p:ph sz="quarter" idx="11"/>
          </p:nvPr>
        </p:nvSpPr>
        <p:spPr/>
        <p:txBody>
          <a:bodyPr/>
          <a:lstStyle/>
          <a:p>
            <a:pPr>
              <a:spcBef>
                <a:spcPts val="1200"/>
              </a:spcBef>
            </a:pPr>
            <a:r>
              <a:rPr lang="en-US" dirty="0"/>
              <a:t>Microorganisms circulate among human hosts, animal hosts, and environmental reservoirs</a:t>
            </a:r>
          </a:p>
          <a:p>
            <a:pPr>
              <a:spcBef>
                <a:spcPts val="1200"/>
              </a:spcBef>
            </a:pPr>
            <a:r>
              <a:rPr lang="en-US" dirty="0"/>
              <a:t>Changes in the environment can lead to transmission of pathogens to animals and humans that previously were not exposed to them</a:t>
            </a:r>
          </a:p>
        </p:txBody>
      </p:sp>
      <p:pic>
        <p:nvPicPr>
          <p:cNvPr id="9" name="Picture 3" descr="“One Health” represented by overlapping circles representing humans, animals, and the environment.">
            <a:extLst>
              <a:ext uri="{FF2B5EF4-FFF2-40B4-BE49-F238E27FC236}">
                <a16:creationId xmlns:a16="http://schemas.microsoft.com/office/drawing/2014/main" id="{05F90E0F-9086-4433-BFC4-2E2383FECEB8}"/>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4607" b="2310"/>
          <a:stretch/>
        </p:blipFill>
        <p:spPr>
          <a:xfrm>
            <a:off x="4571998" y="1482436"/>
            <a:ext cx="4285325" cy="4156364"/>
          </a:xfrm>
        </p:spPr>
      </p:pic>
      <p:sp>
        <p:nvSpPr>
          <p:cNvPr id="6" name="Text Placeholder 4">
            <a:extLst>
              <a:ext uri="{FF2B5EF4-FFF2-40B4-BE49-F238E27FC236}">
                <a16:creationId xmlns:a16="http://schemas.microsoft.com/office/drawing/2014/main" id="{C27115EF-BC11-40BD-A74D-9BC7A920119D}"/>
              </a:ext>
            </a:extLst>
          </p:cNvPr>
          <p:cNvSpPr>
            <a:spLocks noGrp="1"/>
          </p:cNvSpPr>
          <p:nvPr>
            <p:ph type="body" sz="quarter" idx="30"/>
          </p:nvPr>
        </p:nvSpPr>
        <p:spPr/>
        <p:txBody>
          <a:bodyPr/>
          <a:lstStyle/>
          <a:p>
            <a:r>
              <a:rPr lang="en-US" i="1" dirty="0"/>
              <a:t>(rooster) </a:t>
            </a:r>
            <a:r>
              <a:rPr lang="en-US" i="1" dirty="0" err="1"/>
              <a:t>Siede</a:t>
            </a:r>
            <a:r>
              <a:rPr lang="en-US" i="1" dirty="0"/>
              <a:t> </a:t>
            </a:r>
            <a:r>
              <a:rPr lang="en-US" i="1" dirty="0" err="1"/>
              <a:t>Preis</a:t>
            </a:r>
            <a:r>
              <a:rPr lang="en-US" i="1" dirty="0"/>
              <a:t>/Getty Images; (tree) </a:t>
            </a:r>
            <a:r>
              <a:rPr lang="en-US" i="1" dirty="0" err="1"/>
              <a:t>OGphoto</a:t>
            </a:r>
            <a:r>
              <a:rPr lang="en-US" i="1" dirty="0"/>
              <a:t>/Getty Images</a:t>
            </a:r>
            <a:endParaRPr lang="en-IN" i="1" dirty="0"/>
          </a:p>
        </p:txBody>
      </p:sp>
    </p:spTree>
    <p:extLst>
      <p:ext uri="{BB962C8B-B14F-4D97-AF65-F5344CB8AC3E}">
        <p14:creationId xmlns:p14="http://schemas.microsoft.com/office/powerpoint/2010/main" val="6634402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Pathogen Evolution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dirty="0"/>
              <a:t>Mixing of microbes in different animal hosts and under different environmental conditions can lead to the evolution of new and potentially dangerous pathogens</a:t>
            </a:r>
          </a:p>
          <a:p>
            <a:pPr marL="342900" indent="-342900">
              <a:spcBef>
                <a:spcPts val="1200"/>
              </a:spcBef>
              <a:buFont typeface="Arial" panose="020B0604020202020204" pitchFamily="34" charset="0"/>
              <a:buChar char="•"/>
            </a:pPr>
            <a:r>
              <a:rPr lang="en-US" dirty="0"/>
              <a:t>Infectious diseases emerge from ecological disturbances and the movement of animals, both human activities</a:t>
            </a:r>
          </a:p>
          <a:p>
            <a:pPr marL="342900" indent="-342900">
              <a:spcBef>
                <a:spcPts val="1200"/>
              </a:spcBef>
              <a:buFont typeface="Arial" panose="020B0604020202020204" pitchFamily="34" charset="0"/>
              <a:buChar char="•"/>
            </a:pPr>
            <a:r>
              <a:rPr lang="en-US" dirty="0"/>
              <a:t>Results in acceleration of newly emerging diseases as well as the reemergence of diseases previously under control</a:t>
            </a:r>
          </a:p>
        </p:txBody>
      </p:sp>
    </p:spTree>
    <p:extLst>
      <p:ext uri="{BB962C8B-B14F-4D97-AF65-F5344CB8AC3E}">
        <p14:creationId xmlns:p14="http://schemas.microsoft.com/office/powerpoint/2010/main" val="41856577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Increase in Disease Incidence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800"/>
              </a:spcBef>
            </a:pPr>
            <a:r>
              <a:rPr lang="en-US" dirty="0"/>
              <a:t>Acute respiratory distress disease due to hantavirus because of population growth of the deer mouse following El Niño-associated heavy rainfall in 1993</a:t>
            </a:r>
          </a:p>
          <a:p>
            <a:pPr marL="342900" indent="-342900">
              <a:spcBef>
                <a:spcPts val="800"/>
              </a:spcBef>
              <a:buFont typeface="Arial" panose="020B0604020202020204" pitchFamily="34" charset="0"/>
              <a:buChar char="•"/>
            </a:pPr>
            <a:r>
              <a:rPr lang="en-US" dirty="0"/>
              <a:t>Decreased the number of deer mouse predators</a:t>
            </a:r>
          </a:p>
          <a:p>
            <a:pPr marL="342900" indent="-342900">
              <a:spcBef>
                <a:spcPts val="800"/>
              </a:spcBef>
              <a:buFont typeface="Arial" panose="020B0604020202020204" pitchFamily="34" charset="0"/>
              <a:buChar char="•"/>
            </a:pPr>
            <a:r>
              <a:rPr lang="en-US" dirty="0"/>
              <a:t>Increased growth of the piñon nut, a favorite food source</a:t>
            </a:r>
          </a:p>
          <a:p>
            <a:pPr>
              <a:spcBef>
                <a:spcPts val="800"/>
              </a:spcBef>
            </a:pPr>
            <a:r>
              <a:rPr lang="en-US" dirty="0"/>
              <a:t>Increase in malaria cases in East Malaysia as deforestation causes humans, a monkey (the reservoir of </a:t>
            </a:r>
            <a:r>
              <a:rPr lang="en-US" i="1" dirty="0"/>
              <a:t>Plasmodium </a:t>
            </a:r>
            <a:r>
              <a:rPr lang="en-US" i="1" dirty="0" err="1"/>
              <a:t>knowlesi</a:t>
            </a:r>
            <a:r>
              <a:rPr lang="en-US" dirty="0"/>
              <a:t>), and the mosquitoes that transmit it to live closer together</a:t>
            </a:r>
          </a:p>
        </p:txBody>
      </p:sp>
    </p:spTree>
    <p:extLst>
      <p:ext uri="{BB962C8B-B14F-4D97-AF65-F5344CB8AC3E}">
        <p14:creationId xmlns:p14="http://schemas.microsoft.com/office/powerpoint/2010/main" val="37798248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Climate Change Affects Disease Location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dirty="0"/>
              <a:t>Changes in the environment, such as a warming climate, alter the habitats of disease-carrying animals (insects, for example) and lead to changes in who is at risk</a:t>
            </a:r>
          </a:p>
          <a:p>
            <a:pPr>
              <a:spcBef>
                <a:spcPts val="1200"/>
              </a:spcBef>
            </a:pPr>
            <a:r>
              <a:rPr lang="en-US" dirty="0"/>
              <a:t>Examples: Zika virus and Dengue virus are moving north with their host, the </a:t>
            </a:r>
            <a:r>
              <a:rPr lang="en-US" i="1" dirty="0"/>
              <a:t>Aedes </a:t>
            </a:r>
            <a:r>
              <a:rPr lang="en-US" i="1" dirty="0" err="1"/>
              <a:t>aegypticus</a:t>
            </a:r>
            <a:r>
              <a:rPr lang="en-US" i="1" dirty="0"/>
              <a:t> </a:t>
            </a:r>
            <a:r>
              <a:rPr lang="en-US" dirty="0"/>
              <a:t>mosquito, as temperatures increase even slightly there</a:t>
            </a:r>
          </a:p>
        </p:txBody>
      </p:sp>
    </p:spTree>
    <p:extLst>
      <p:ext uri="{BB962C8B-B14F-4D97-AF65-F5344CB8AC3E}">
        <p14:creationId xmlns:p14="http://schemas.microsoft.com/office/powerpoint/2010/main" val="4106619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a:xfrm>
            <a:off x="342900" y="304800"/>
            <a:ext cx="5458296" cy="678611"/>
          </a:xfrm>
        </p:spPr>
        <p:txBody>
          <a:bodyPr/>
          <a:lstStyle/>
          <a:p>
            <a:r>
              <a:rPr lang="en-IN" dirty="0"/>
              <a:t>Biomes</a:t>
            </a:r>
          </a:p>
        </p:txBody>
      </p:sp>
      <p:sp>
        <p:nvSpPr>
          <p:cNvPr id="3" name="Content Placeholder 2">
            <a:extLst>
              <a:ext uri="{FF2B5EF4-FFF2-40B4-BE49-F238E27FC236}">
                <a16:creationId xmlns:a16="http://schemas.microsoft.com/office/drawing/2014/main" id="{918A2617-7A65-44FF-AFE4-ED304662D32A}"/>
              </a:ext>
            </a:extLst>
          </p:cNvPr>
          <p:cNvSpPr>
            <a:spLocks noGrp="1"/>
          </p:cNvSpPr>
          <p:nvPr>
            <p:ph sz="quarter" idx="11"/>
          </p:nvPr>
        </p:nvSpPr>
        <p:spPr>
          <a:xfrm>
            <a:off x="342900" y="1276709"/>
            <a:ext cx="5458296" cy="5047891"/>
          </a:xfrm>
        </p:spPr>
        <p:txBody>
          <a:bodyPr/>
          <a:lstStyle/>
          <a:p>
            <a:pPr>
              <a:spcBef>
                <a:spcPts val="800"/>
              </a:spcBef>
              <a:defRPr/>
            </a:pPr>
            <a:r>
              <a:rPr lang="en-US" dirty="0"/>
              <a:t>Particular climactic regions, each of which is characterized by a dominant plant form, temperature, and precipitation</a:t>
            </a:r>
          </a:p>
          <a:p>
            <a:pPr marL="342900" indent="-342900">
              <a:spcBef>
                <a:spcPts val="800"/>
              </a:spcBef>
              <a:buFont typeface="Arial" panose="020B0604020202020204" pitchFamily="34" charset="0"/>
              <a:buChar char="•"/>
              <a:defRPr/>
            </a:pPr>
            <a:r>
              <a:rPr lang="en-US" b="1" dirty="0"/>
              <a:t>Communities:</a:t>
            </a:r>
            <a:r>
              <a:rPr lang="en-US" dirty="0"/>
              <a:t> clustered associations of mixed assemblages of organisms that live together at the same place and time and usually exhibit well-defined nutritional or behavioral interrelationships</a:t>
            </a:r>
          </a:p>
          <a:p>
            <a:pPr marL="342900" indent="-342900">
              <a:spcBef>
                <a:spcPts val="800"/>
              </a:spcBef>
              <a:buFont typeface="Arial" panose="020B0604020202020204" pitchFamily="34" charset="0"/>
              <a:buChar char="•"/>
              <a:defRPr/>
            </a:pPr>
            <a:r>
              <a:rPr lang="en-US" b="1" dirty="0"/>
              <a:t>Populations: </a:t>
            </a:r>
            <a:r>
              <a:rPr lang="en-US" dirty="0"/>
              <a:t>groups of organisms of the same kind</a:t>
            </a:r>
            <a:endParaRPr lang="en-US" b="1" dirty="0"/>
          </a:p>
        </p:txBody>
      </p:sp>
      <p:pic>
        <p:nvPicPr>
          <p:cNvPr id="8" name="Picture 3" descr="Illustrated example of biomes, ecosystem, community, population, and individual organism and how they’re related.">
            <a:extLst>
              <a:ext uri="{FF2B5EF4-FFF2-40B4-BE49-F238E27FC236}">
                <a16:creationId xmlns:a16="http://schemas.microsoft.com/office/drawing/2014/main" id="{F117AE96-3E83-4202-80E7-507A28523707}"/>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18341"/>
          <a:stretch/>
        </p:blipFill>
        <p:spPr>
          <a:xfrm>
            <a:off x="6080596" y="1276709"/>
            <a:ext cx="2537411" cy="5186588"/>
          </a:xfrm>
        </p:spPr>
      </p:pic>
    </p:spTree>
    <p:extLst>
      <p:ext uri="{BB962C8B-B14F-4D97-AF65-F5344CB8AC3E}">
        <p14:creationId xmlns:p14="http://schemas.microsoft.com/office/powerpoint/2010/main" val="38889686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Pathogens Newly Recognized in Recent Decades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124091"/>
          </a:xfrm>
        </p:spPr>
        <p:txBody>
          <a:bodyPr numCol="2" spcCol="914400"/>
          <a:lstStyle/>
          <a:p>
            <a:pPr>
              <a:spcBef>
                <a:spcPts val="400"/>
              </a:spcBef>
              <a:spcAft>
                <a:spcPts val="400"/>
              </a:spcAft>
            </a:pPr>
            <a:r>
              <a:rPr lang="en-US" dirty="0" err="1"/>
              <a:t>Acanthamebiasis</a:t>
            </a:r>
            <a:endParaRPr lang="en-US" dirty="0"/>
          </a:p>
          <a:p>
            <a:pPr>
              <a:spcBef>
                <a:spcPts val="400"/>
              </a:spcBef>
              <a:spcAft>
                <a:spcPts val="400"/>
              </a:spcAft>
            </a:pPr>
            <a:r>
              <a:rPr lang="en-US" dirty="0"/>
              <a:t>Australian bat lyssavirus</a:t>
            </a:r>
          </a:p>
          <a:p>
            <a:pPr>
              <a:spcBef>
                <a:spcPts val="400"/>
              </a:spcBef>
              <a:spcAft>
                <a:spcPts val="400"/>
              </a:spcAft>
            </a:pPr>
            <a:r>
              <a:rPr lang="pt-BR" dirty="0"/>
              <a:t>Babesia, atypical</a:t>
            </a:r>
          </a:p>
          <a:p>
            <a:pPr>
              <a:spcBef>
                <a:spcPts val="400"/>
              </a:spcBef>
              <a:spcAft>
                <a:spcPts val="400"/>
              </a:spcAft>
            </a:pPr>
            <a:r>
              <a:rPr lang="en-US" i="1" dirty="0"/>
              <a:t>Bartonella </a:t>
            </a:r>
            <a:r>
              <a:rPr lang="en-US" i="1" dirty="0" err="1"/>
              <a:t>henselae</a:t>
            </a:r>
            <a:endParaRPr lang="en-US" dirty="0"/>
          </a:p>
          <a:p>
            <a:pPr>
              <a:spcBef>
                <a:spcPts val="400"/>
              </a:spcBef>
              <a:spcAft>
                <a:spcPts val="400"/>
              </a:spcAft>
            </a:pPr>
            <a:r>
              <a:rPr lang="en-US" dirty="0"/>
              <a:t>Ebola</a:t>
            </a:r>
          </a:p>
          <a:p>
            <a:pPr>
              <a:spcBef>
                <a:spcPts val="400"/>
              </a:spcBef>
              <a:spcAft>
                <a:spcPts val="400"/>
              </a:spcAft>
            </a:pPr>
            <a:r>
              <a:rPr lang="en-US" dirty="0"/>
              <a:t>Ehrlichiosis</a:t>
            </a:r>
          </a:p>
          <a:p>
            <a:pPr>
              <a:spcBef>
                <a:spcPts val="400"/>
              </a:spcBef>
              <a:spcAft>
                <a:spcPts val="400"/>
              </a:spcAft>
            </a:pPr>
            <a:r>
              <a:rPr lang="en-US" i="1" dirty="0"/>
              <a:t>Encephalitozoon cuniculi</a:t>
            </a:r>
            <a:endParaRPr lang="en-US" dirty="0"/>
          </a:p>
          <a:p>
            <a:pPr>
              <a:spcBef>
                <a:spcPts val="400"/>
              </a:spcBef>
              <a:spcAft>
                <a:spcPts val="400"/>
              </a:spcAft>
            </a:pPr>
            <a:r>
              <a:rPr lang="en-US" i="1" dirty="0" err="1"/>
              <a:t>Encepalitozoon</a:t>
            </a:r>
            <a:r>
              <a:rPr lang="en-US" i="1" dirty="0"/>
              <a:t> </a:t>
            </a:r>
            <a:r>
              <a:rPr lang="en-US" i="1" dirty="0" err="1"/>
              <a:t>hellem</a:t>
            </a:r>
            <a:endParaRPr lang="en-US" dirty="0"/>
          </a:p>
          <a:p>
            <a:pPr>
              <a:spcBef>
                <a:spcPts val="400"/>
              </a:spcBef>
              <a:spcAft>
                <a:spcPts val="400"/>
              </a:spcAft>
            </a:pPr>
            <a:r>
              <a:rPr lang="en-US" i="1" dirty="0" err="1"/>
              <a:t>Enterocytozoon</a:t>
            </a:r>
            <a:r>
              <a:rPr lang="en-US" i="1" dirty="0"/>
              <a:t> </a:t>
            </a:r>
            <a:r>
              <a:rPr lang="en-US" i="1" dirty="0" err="1"/>
              <a:t>bieneusi</a:t>
            </a:r>
            <a:endParaRPr lang="en-US" dirty="0"/>
          </a:p>
          <a:p>
            <a:pPr>
              <a:spcBef>
                <a:spcPts val="400"/>
              </a:spcBef>
              <a:spcAft>
                <a:spcPts val="400"/>
              </a:spcAft>
            </a:pPr>
            <a:r>
              <a:rPr lang="en-US" dirty="0"/>
              <a:t>Hendra virus</a:t>
            </a:r>
          </a:p>
          <a:p>
            <a:pPr>
              <a:spcBef>
                <a:spcPts val="400"/>
              </a:spcBef>
              <a:spcAft>
                <a:spcPts val="400"/>
              </a:spcAft>
            </a:pPr>
            <a:r>
              <a:rPr lang="fi-FI" dirty="0"/>
              <a:t>Human herpesvirus 6</a:t>
            </a:r>
          </a:p>
          <a:p>
            <a:pPr>
              <a:spcBef>
                <a:spcPts val="400"/>
              </a:spcBef>
              <a:spcAft>
                <a:spcPts val="400"/>
              </a:spcAft>
            </a:pPr>
            <a:r>
              <a:rPr lang="en-US" dirty="0"/>
              <a:t>Human herpesvirus 8</a:t>
            </a:r>
          </a:p>
          <a:p>
            <a:pPr>
              <a:spcBef>
                <a:spcPts val="400"/>
              </a:spcBef>
              <a:spcAft>
                <a:spcPts val="400"/>
              </a:spcAft>
            </a:pPr>
            <a:r>
              <a:rPr lang="en-US" dirty="0"/>
              <a:t>Lyme disease</a:t>
            </a:r>
          </a:p>
          <a:p>
            <a:pPr>
              <a:spcBef>
                <a:spcPts val="400"/>
              </a:spcBef>
              <a:spcAft>
                <a:spcPts val="400"/>
              </a:spcAft>
            </a:pPr>
            <a:r>
              <a:rPr lang="en-US" dirty="0"/>
              <a:t>Parvovirus B19</a:t>
            </a:r>
          </a:p>
          <a:p>
            <a:pPr>
              <a:spcBef>
                <a:spcPts val="400"/>
              </a:spcBef>
              <a:spcAft>
                <a:spcPts val="400"/>
              </a:spcAft>
            </a:pPr>
            <a:r>
              <a:rPr lang="en-US" dirty="0"/>
              <a:t>Ebola</a:t>
            </a:r>
          </a:p>
          <a:p>
            <a:pPr>
              <a:spcBef>
                <a:spcPts val="400"/>
              </a:spcBef>
              <a:spcAft>
                <a:spcPts val="400"/>
              </a:spcAft>
            </a:pPr>
            <a:r>
              <a:rPr lang="en-US" dirty="0"/>
              <a:t>Marburg</a:t>
            </a:r>
          </a:p>
          <a:p>
            <a:pPr>
              <a:spcBef>
                <a:spcPts val="400"/>
              </a:spcBef>
              <a:spcAft>
                <a:spcPts val="400"/>
              </a:spcAft>
            </a:pPr>
            <a:r>
              <a:rPr lang="en-US" dirty="0"/>
              <a:t>Lassa fever</a:t>
            </a:r>
          </a:p>
          <a:p>
            <a:pPr>
              <a:spcBef>
                <a:spcPts val="400"/>
              </a:spcBef>
              <a:spcAft>
                <a:spcPts val="400"/>
              </a:spcAft>
            </a:pPr>
            <a:r>
              <a:rPr lang="en-US" dirty="0"/>
              <a:t>MERS</a:t>
            </a:r>
          </a:p>
          <a:p>
            <a:pPr>
              <a:spcBef>
                <a:spcPts val="400"/>
              </a:spcBef>
              <a:spcAft>
                <a:spcPts val="400"/>
              </a:spcAft>
            </a:pPr>
            <a:r>
              <a:rPr lang="en-US" dirty="0" err="1"/>
              <a:t>Nipah</a:t>
            </a:r>
            <a:endParaRPr lang="en-US" dirty="0"/>
          </a:p>
          <a:p>
            <a:pPr>
              <a:spcBef>
                <a:spcPts val="400"/>
              </a:spcBef>
              <a:spcAft>
                <a:spcPts val="400"/>
              </a:spcAft>
            </a:pPr>
            <a:r>
              <a:rPr lang="en-US" dirty="0"/>
              <a:t>Parvovirus B19</a:t>
            </a:r>
          </a:p>
          <a:p>
            <a:pPr>
              <a:spcBef>
                <a:spcPts val="400"/>
              </a:spcBef>
              <a:spcAft>
                <a:spcPts val="400"/>
              </a:spcAft>
            </a:pPr>
            <a:r>
              <a:rPr lang="en-US" dirty="0"/>
              <a:t>Rift Valley fever</a:t>
            </a:r>
          </a:p>
          <a:p>
            <a:pPr>
              <a:spcBef>
                <a:spcPts val="400"/>
              </a:spcBef>
              <a:spcAft>
                <a:spcPts val="400"/>
              </a:spcAft>
            </a:pPr>
            <a:r>
              <a:rPr lang="en-US" dirty="0"/>
              <a:t>SARS</a:t>
            </a:r>
          </a:p>
        </p:txBody>
      </p:sp>
    </p:spTree>
    <p:extLst>
      <p:ext uri="{BB962C8B-B14F-4D97-AF65-F5344CB8AC3E}">
        <p14:creationId xmlns:p14="http://schemas.microsoft.com/office/powerpoint/2010/main" val="19422276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Reemerging Pathogens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dirty="0"/>
              <a:t>Chikungunya</a:t>
            </a:r>
          </a:p>
          <a:p>
            <a:pPr>
              <a:spcBef>
                <a:spcPts val="600"/>
              </a:spcBef>
              <a:spcAft>
                <a:spcPts val="600"/>
              </a:spcAft>
            </a:pPr>
            <a:r>
              <a:rPr lang="en-US" i="1" dirty="0"/>
              <a:t>Clostridium difficile</a:t>
            </a:r>
            <a:endParaRPr lang="en-US" dirty="0"/>
          </a:p>
          <a:p>
            <a:pPr>
              <a:spcBef>
                <a:spcPts val="600"/>
              </a:spcBef>
              <a:spcAft>
                <a:spcPts val="600"/>
              </a:spcAft>
            </a:pPr>
            <a:r>
              <a:rPr lang="en-US" dirty="0" err="1"/>
              <a:t>Crimeo</a:t>
            </a:r>
            <a:r>
              <a:rPr lang="en-US" dirty="0"/>
              <a:t> Congo hemorrhagic fever</a:t>
            </a:r>
          </a:p>
          <a:p>
            <a:pPr>
              <a:spcBef>
                <a:spcPts val="600"/>
              </a:spcBef>
              <a:spcAft>
                <a:spcPts val="600"/>
              </a:spcAft>
            </a:pPr>
            <a:r>
              <a:rPr lang="en-US" dirty="0"/>
              <a:t>Enterovirus 71</a:t>
            </a:r>
          </a:p>
          <a:p>
            <a:pPr>
              <a:spcBef>
                <a:spcPts val="600"/>
              </a:spcBef>
              <a:spcAft>
                <a:spcPts val="600"/>
              </a:spcAft>
            </a:pPr>
            <a:r>
              <a:rPr lang="en-US" dirty="0"/>
              <a:t>Mumps virus</a:t>
            </a:r>
          </a:p>
          <a:p>
            <a:pPr>
              <a:spcBef>
                <a:spcPts val="600"/>
              </a:spcBef>
              <a:spcAft>
                <a:spcPts val="600"/>
              </a:spcAft>
            </a:pPr>
            <a:r>
              <a:rPr lang="en-US" i="1" dirty="0"/>
              <a:t>Staphylococcus aureus</a:t>
            </a:r>
          </a:p>
          <a:p>
            <a:pPr>
              <a:spcBef>
                <a:spcPts val="600"/>
              </a:spcBef>
              <a:spcAft>
                <a:spcPts val="600"/>
              </a:spcAft>
            </a:pPr>
            <a:r>
              <a:rPr lang="en-US" i="1" dirty="0"/>
              <a:t>Streptococcus, </a:t>
            </a:r>
            <a:r>
              <a:rPr lang="en-US" dirty="0"/>
              <a:t>group A</a:t>
            </a:r>
          </a:p>
          <a:p>
            <a:pPr>
              <a:spcBef>
                <a:spcPts val="600"/>
              </a:spcBef>
              <a:spcAft>
                <a:spcPts val="600"/>
              </a:spcAft>
            </a:pPr>
            <a:r>
              <a:rPr lang="en-US" dirty="0"/>
              <a:t>Zika virus</a:t>
            </a:r>
          </a:p>
        </p:txBody>
      </p:sp>
    </p:spTree>
    <p:extLst>
      <p:ext uri="{BB962C8B-B14F-4D97-AF65-F5344CB8AC3E}">
        <p14:creationId xmlns:p14="http://schemas.microsoft.com/office/powerpoint/2010/main" val="23257208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WHO List of Most Concerning Emerging Pathogens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dirty="0"/>
              <a:t>Chikungunya</a:t>
            </a:r>
          </a:p>
          <a:p>
            <a:pPr>
              <a:spcBef>
                <a:spcPts val="600"/>
              </a:spcBef>
              <a:spcAft>
                <a:spcPts val="600"/>
              </a:spcAft>
            </a:pPr>
            <a:r>
              <a:rPr lang="en-US" dirty="0"/>
              <a:t>Crimean Congo hemorrhagic fever</a:t>
            </a:r>
          </a:p>
          <a:p>
            <a:pPr>
              <a:spcBef>
                <a:spcPts val="600"/>
              </a:spcBef>
              <a:spcAft>
                <a:spcPts val="600"/>
              </a:spcAft>
            </a:pPr>
            <a:r>
              <a:rPr lang="en-US" dirty="0"/>
              <a:t>Ebola virus disease</a:t>
            </a:r>
          </a:p>
          <a:p>
            <a:pPr>
              <a:spcBef>
                <a:spcPts val="600"/>
              </a:spcBef>
              <a:spcAft>
                <a:spcPts val="600"/>
              </a:spcAft>
            </a:pPr>
            <a:r>
              <a:rPr lang="en-US" dirty="0"/>
              <a:t>Lassa fever</a:t>
            </a:r>
          </a:p>
          <a:p>
            <a:pPr>
              <a:spcBef>
                <a:spcPts val="600"/>
              </a:spcBef>
              <a:spcAft>
                <a:spcPts val="600"/>
              </a:spcAft>
            </a:pPr>
            <a:r>
              <a:rPr lang="en-US" dirty="0"/>
              <a:t>Marburg</a:t>
            </a:r>
          </a:p>
          <a:p>
            <a:pPr>
              <a:spcBef>
                <a:spcPts val="600"/>
              </a:spcBef>
              <a:spcAft>
                <a:spcPts val="600"/>
              </a:spcAft>
            </a:pPr>
            <a:r>
              <a:rPr lang="en-US" dirty="0"/>
              <a:t>MERS</a:t>
            </a:r>
          </a:p>
          <a:p>
            <a:pPr>
              <a:spcBef>
                <a:spcPts val="600"/>
              </a:spcBef>
              <a:spcAft>
                <a:spcPts val="600"/>
              </a:spcAft>
            </a:pPr>
            <a:r>
              <a:rPr lang="en-US" dirty="0" err="1"/>
              <a:t>Nipah</a:t>
            </a:r>
            <a:endParaRPr lang="en-US" dirty="0"/>
          </a:p>
          <a:p>
            <a:pPr>
              <a:spcBef>
                <a:spcPts val="600"/>
              </a:spcBef>
              <a:spcAft>
                <a:spcPts val="600"/>
              </a:spcAft>
            </a:pPr>
            <a:r>
              <a:rPr lang="en-US" dirty="0"/>
              <a:t>Rift Valley fever</a:t>
            </a:r>
          </a:p>
          <a:p>
            <a:pPr>
              <a:spcBef>
                <a:spcPts val="600"/>
              </a:spcBef>
              <a:spcAft>
                <a:spcPts val="600"/>
              </a:spcAft>
            </a:pPr>
            <a:r>
              <a:rPr lang="en-US" dirty="0"/>
              <a:t>SARS</a:t>
            </a:r>
          </a:p>
          <a:p>
            <a:pPr>
              <a:spcBef>
                <a:spcPts val="600"/>
              </a:spcBef>
              <a:spcAft>
                <a:spcPts val="600"/>
              </a:spcAft>
            </a:pPr>
            <a:r>
              <a:rPr lang="en-US" dirty="0"/>
              <a:t>Zika virus</a:t>
            </a:r>
          </a:p>
        </p:txBody>
      </p:sp>
    </p:spTree>
    <p:extLst>
      <p:ext uri="{BB962C8B-B14F-4D97-AF65-F5344CB8AC3E}">
        <p14:creationId xmlns:p14="http://schemas.microsoft.com/office/powerpoint/2010/main" val="9585152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24.4</a:t>
            </a:r>
            <a:endParaRPr lang="en-IN" sz="1200" dirty="0"/>
          </a:p>
        </p:txBody>
      </p:sp>
      <p:sp>
        <p:nvSpPr>
          <p:cNvPr id="3" name="Content Placeholder 2"/>
          <p:cNvSpPr>
            <a:spLocks noGrp="1"/>
          </p:cNvSpPr>
          <p:nvPr>
            <p:ph sz="quarter" idx="11"/>
          </p:nvPr>
        </p:nvSpPr>
        <p:spPr/>
        <p:txBody>
          <a:bodyPr>
            <a:noAutofit/>
          </a:bodyPr>
          <a:lstStyle/>
          <a:p>
            <a:pPr marL="457200" indent="-457200">
              <a:spcBef>
                <a:spcPts val="600"/>
              </a:spcBef>
              <a:spcAft>
                <a:spcPts val="600"/>
              </a:spcAft>
              <a:buFont typeface="+mj-lt"/>
              <a:buAutoNum type="arabicPeriod"/>
            </a:pPr>
            <a:r>
              <a:rPr lang="en-US" dirty="0">
                <a:latin typeface="+mj-lt"/>
              </a:rPr>
              <a:t>The three interacting parts of “One Health” are </a:t>
            </a:r>
            <a:r>
              <a:rPr lang="en-US" u="sng" dirty="0">
                <a:latin typeface="+mj-lt"/>
              </a:rPr>
              <a:t>_________ </a:t>
            </a:r>
            <a:r>
              <a:rPr lang="en-US" dirty="0">
                <a:latin typeface="+mj-lt"/>
              </a:rPr>
              <a:t>, </a:t>
            </a:r>
            <a:r>
              <a:rPr lang="en-US" u="sng" dirty="0">
                <a:latin typeface="+mj-lt"/>
              </a:rPr>
              <a:t> _________ </a:t>
            </a:r>
            <a:r>
              <a:rPr lang="en-US" dirty="0">
                <a:latin typeface="+mj-lt"/>
              </a:rPr>
              <a:t>, and </a:t>
            </a:r>
            <a:r>
              <a:rPr lang="en-US" u="sng" dirty="0">
                <a:latin typeface="+mj-lt"/>
              </a:rPr>
              <a:t> _________ </a:t>
            </a:r>
            <a:r>
              <a:rPr lang="en-US" b="1" dirty="0">
                <a:latin typeface="+mj-lt"/>
              </a:rPr>
              <a:t>.</a:t>
            </a:r>
          </a:p>
          <a:p>
            <a:pPr marL="457200" indent="-457200">
              <a:spcBef>
                <a:spcPts val="600"/>
              </a:spcBef>
              <a:spcAft>
                <a:spcPts val="600"/>
              </a:spcAft>
              <a:buFont typeface="+mj-lt"/>
              <a:buAutoNum type="arabicPeriod"/>
            </a:pPr>
            <a:r>
              <a:rPr lang="en-US" dirty="0">
                <a:latin typeface="+mj-lt"/>
              </a:rPr>
              <a:t>El Niño-associated rainfall in 1993 resulted in increased incidence of  </a:t>
            </a:r>
            <a:r>
              <a:rPr lang="en-US" u="sng" dirty="0">
                <a:latin typeface="+mj-lt"/>
              </a:rPr>
              <a:t>_______  _</a:t>
            </a:r>
            <a:r>
              <a:rPr lang="en-US" u="sng" dirty="0">
                <a:solidFill>
                  <a:schemeClr val="bg1"/>
                </a:solidFill>
                <a:latin typeface="+mj-lt"/>
              </a:rPr>
              <a:t>_</a:t>
            </a:r>
            <a:r>
              <a:rPr lang="en-US" dirty="0">
                <a:latin typeface="+mj-lt"/>
              </a:rPr>
              <a:t>due to a rise in the deer mouse population.</a:t>
            </a:r>
          </a:p>
          <a:p>
            <a:pPr marL="457200" indent="-457200">
              <a:spcBef>
                <a:spcPts val="600"/>
              </a:spcBef>
              <a:spcAft>
                <a:spcPts val="600"/>
              </a:spcAft>
              <a:buFont typeface="+mj-lt"/>
              <a:buAutoNum type="arabicPeriod"/>
            </a:pPr>
            <a:r>
              <a:rPr lang="en-US" dirty="0">
                <a:latin typeface="+mj-lt"/>
              </a:rPr>
              <a:t>True/False: Deforestation has led to an increase in malaria in East Malaysia.</a:t>
            </a:r>
          </a:p>
          <a:p>
            <a:pPr marL="457200" indent="-457200">
              <a:spcBef>
                <a:spcPts val="600"/>
              </a:spcBef>
              <a:spcAft>
                <a:spcPts val="600"/>
              </a:spcAft>
              <a:buFont typeface="+mj-lt"/>
              <a:buAutoNum type="arabicPeriod" startAt="4"/>
            </a:pPr>
            <a:r>
              <a:rPr lang="en-US" dirty="0">
                <a:latin typeface="+mj-lt"/>
              </a:rPr>
              <a:t>Ranges of </a:t>
            </a:r>
            <a:r>
              <a:rPr lang="en-US" u="sng" dirty="0">
                <a:latin typeface="+mj-lt"/>
              </a:rPr>
              <a:t>_________</a:t>
            </a:r>
            <a:r>
              <a:rPr lang="en-US" dirty="0">
                <a:latin typeface="+mj-lt"/>
              </a:rPr>
              <a:t> virus and </a:t>
            </a:r>
            <a:r>
              <a:rPr lang="en-US" u="sng" dirty="0">
                <a:latin typeface="+mj-lt"/>
              </a:rPr>
              <a:t>_________</a:t>
            </a:r>
            <a:r>
              <a:rPr lang="en-US" dirty="0">
                <a:latin typeface="+mj-lt"/>
              </a:rPr>
              <a:t> virus are moving further north due to climate change.</a:t>
            </a:r>
          </a:p>
          <a:p>
            <a:pPr marL="457200" indent="-457200">
              <a:spcBef>
                <a:spcPts val="600"/>
              </a:spcBef>
              <a:spcAft>
                <a:spcPts val="600"/>
              </a:spcAft>
              <a:buFont typeface="+mj-lt"/>
              <a:buAutoNum type="arabicPeriod" startAt="5"/>
              <a:defRPr/>
            </a:pPr>
            <a:r>
              <a:rPr lang="en-US" dirty="0">
                <a:latin typeface="+mj-lt"/>
              </a:rPr>
              <a:t>List two emerging diseases that are at greatest risk of causing future epidemics and for which there are no effective countermeasures.</a:t>
            </a:r>
          </a:p>
        </p:txBody>
      </p:sp>
    </p:spTree>
    <p:extLst>
      <p:ext uri="{BB962C8B-B14F-4D97-AF65-F5344CB8AC3E}">
        <p14:creationId xmlns:p14="http://schemas.microsoft.com/office/powerpoint/2010/main" val="13858957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A Deep Sea Hydrothermal Vent in New Zealand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is called a black smoker. The vent effluent is rich in sulfides, and it feeds </a:t>
            </a:r>
            <a:r>
              <a:rPr lang="en-US" dirty="0" err="1"/>
              <a:t>chemolithotrophic</a:t>
            </a:r>
            <a:r>
              <a:rPr lang="en-US" dirty="0"/>
              <a:t> bacteria in the vicinity. The temperatures around these vents can approach 750°F.</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Food Chain or Energy Pyramid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relative size of the blocks indicates the number of individuals that exist at a given trophic level (largest is producers, smallest is quaternary consumers). The orange arrow on the right indicates the amount of usable energy from producers (highest) to top consumers. Both the number of organisms and the amount of usable energy decrease with each trophic level. Decomposers are an exception to this pattern but only because they can feed from all trophic levels. Blocks shown on the left indicate the general nutritional types and levels that correspond with the pyramid (autotrophs at bottom covering producers, heterotrophs covering consumers and decomposers).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1355533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Food Chain versus Food Web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 food chain is the simplest way to present specific feeding relationships among organisms, but it may not reflect the total nutritional interactions in a community.</a:t>
            </a:r>
          </a:p>
          <a:p>
            <a:r>
              <a:rPr lang="en-US" dirty="0"/>
              <a:t>More complex trophic patterns are accurately depicted by a food web, which traces the multiple feeding options that exist for most organisms.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288408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Carbon Cycle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cycle traces carbon from the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CO</m:t>
                        </m:r>
                      </m:e>
                      <m:sub>
                        <m:r>
                          <a:rPr lang="en-US">
                            <a:latin typeface="Cambria Math" panose="02040503050406030204" pitchFamily="18" charset="0"/>
                          </a:rPr>
                          <m:t>2</m:t>
                        </m:r>
                      </m:sub>
                    </m:sSub>
                  </m:oMath>
                </a14:m>
                <a:r>
                  <a:rPr lang="en-US" dirty="0"/>
                  <a:t> pool in the atmosphere to the primary producers, where it is fixed into protoplasm. Organic carbon compounds are taken in by consumers and decomposers that produce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CO</m:t>
                        </m:r>
                      </m:e>
                      <m:sub>
                        <m:r>
                          <a:rPr lang="en-US">
                            <a:latin typeface="Cambria Math" panose="02040503050406030204" pitchFamily="18" charset="0"/>
                          </a:rPr>
                          <m:t>2</m:t>
                        </m:r>
                      </m:sub>
                    </m:sSub>
                  </m:oMath>
                </a14:m>
                <a:r>
                  <a:rPr lang="en-US" dirty="0"/>
                  <a:t> through respiration and return it to the atmosphere. Combustion of fossil fuels and volcanic eruptions also add to the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CO</m:t>
                        </m:r>
                      </m:e>
                      <m:sub>
                        <m:r>
                          <a:rPr lang="en-US">
                            <a:latin typeface="Cambria Math" panose="02040503050406030204" pitchFamily="18" charset="0"/>
                          </a:rPr>
                          <m:t>2</m:t>
                        </m:r>
                      </m:sub>
                    </m:sSub>
                  </m:oMath>
                </a14:m>
                <a:r>
                  <a:rPr lang="en-US" dirty="0"/>
                  <a:t> pool. Some of the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CO</m:t>
                        </m:r>
                      </m:e>
                      <m:sub>
                        <m:r>
                          <a:rPr lang="en-US">
                            <a:latin typeface="Cambria Math" panose="02040503050406030204" pitchFamily="18" charset="0"/>
                          </a:rPr>
                          <m:t>2</m:t>
                        </m:r>
                      </m:sub>
                    </m:sSub>
                  </m:oMath>
                </a14:m>
                <a:r>
                  <a:rPr lang="en-US" dirty="0"/>
                  <a:t> is carried into inorganic sediments by organisms that synthesize carbonate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m:t>
                        </m:r>
                        <m:r>
                          <m:rPr>
                            <m:sty m:val="p"/>
                          </m:rPr>
                          <a:rPr lang="en-US">
                            <a:latin typeface="Cambria Math" panose="02040503050406030204" pitchFamily="18" charset="0"/>
                          </a:rPr>
                          <m:t>CO</m:t>
                        </m:r>
                      </m:e>
                      <m:sub>
                        <m:r>
                          <a:rPr lang="en-US">
                            <a:latin typeface="Cambria Math" panose="02040503050406030204" pitchFamily="18" charset="0"/>
                          </a:rPr>
                          <m:t>3</m:t>
                        </m:r>
                      </m:sub>
                    </m:sSub>
                    <m:r>
                      <a:rPr lang="en-US" i="1">
                        <a:latin typeface="Cambria Math" panose="02040503050406030204" pitchFamily="18" charset="0"/>
                      </a:rPr>
                      <m:t>)</m:t>
                    </m:r>
                  </m:oMath>
                </a14:m>
                <a:r>
                  <a:rPr lang="en-US" dirty="0"/>
                  <a:t> skeletons. In time, natural processes acting on exposed carbonate skeletons can liberate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CO</m:t>
                        </m:r>
                      </m:e>
                      <m:sub>
                        <m:r>
                          <a:rPr lang="en-US">
                            <a:latin typeface="Cambria Math" panose="02040503050406030204" pitchFamily="18" charset="0"/>
                          </a:rPr>
                          <m:t>2</m:t>
                        </m:r>
                      </m:sub>
                    </m:sSub>
                  </m:oMath>
                </a14:m>
                <a:r>
                  <a:rPr lang="en-US" dirty="0"/>
                  <a:t>.</a:t>
                </a:r>
              </a:p>
            </p:txBody>
          </p:sp>
        </mc:Choice>
        <mc:Fallback xmlns="">
          <p:sp>
            <p:nvSpPr>
              <p:cNvPr id="4" name="Content Placeholder 3">
                <a:extLst>
                  <a:ext uri="{FF2B5EF4-FFF2-40B4-BE49-F238E27FC236}">
                    <a16:creationId xmlns:a16="http://schemas.microsoft.com/office/drawing/2014/main" id="{B37DA956-AA19-46D4-84F8-C17A923BA826}"/>
                  </a:ext>
                </a:extLst>
              </p:cNvPr>
              <p:cNvSpPr>
                <a:spLocks noGrp="1" noRot="1" noChangeAspect="1" noMove="1" noResize="1" noEditPoints="1" noAdjustHandles="1" noChangeArrowheads="1" noChangeShapeType="1" noTextEdit="1"/>
              </p:cNvSpPr>
              <p:nvPr>
                <p:ph sz="quarter" idx="16"/>
              </p:nvPr>
            </p:nvSpPr>
            <p:spPr>
              <a:blipFill>
                <a:blip r:embed="rId3"/>
                <a:stretch>
                  <a:fillRect l="-720" t="-500" r="-144"/>
                </a:stretch>
              </a:blipFill>
            </p:spPr>
            <p:txBody>
              <a:bodyPr/>
              <a:lstStyle/>
              <a:p>
                <a:r>
                  <a:rPr lang="en-IN">
                    <a:noFill/>
                  </a:rPr>
                  <a:t> </a:t>
                </a:r>
              </a:p>
            </p:txBody>
          </p:sp>
        </mc:Fallback>
      </mc:AlternateContent>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538701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 of Ecosystems</a:t>
            </a:r>
            <a:endParaRPr lang="en-IN" sz="1200" dirty="0"/>
          </a:p>
        </p:txBody>
      </p:sp>
      <p:sp>
        <p:nvSpPr>
          <p:cNvPr id="3" name="Content Placeholder 2"/>
          <p:cNvSpPr>
            <a:spLocks noGrp="1"/>
          </p:cNvSpPr>
          <p:nvPr>
            <p:ph sz="quarter" idx="11"/>
          </p:nvPr>
        </p:nvSpPr>
        <p:spPr>
          <a:xfrm>
            <a:off x="342900" y="1276708"/>
            <a:ext cx="8458200" cy="5212080"/>
          </a:xfrm>
        </p:spPr>
        <p:txBody>
          <a:bodyPr>
            <a:noAutofit/>
          </a:bodyPr>
          <a:lstStyle/>
          <a:p>
            <a:pPr>
              <a:spcBef>
                <a:spcPts val="600"/>
              </a:spcBef>
            </a:pPr>
            <a:r>
              <a:rPr lang="en-US" altLang="en-US" dirty="0"/>
              <a:t>Habitat: the physical location and environment to which an organism has adapted</a:t>
            </a:r>
          </a:p>
          <a:p>
            <a:pPr marL="342900" indent="-342900">
              <a:spcBef>
                <a:spcPts val="600"/>
              </a:spcBef>
              <a:buFont typeface="Arial" panose="020B0604020202020204" pitchFamily="34" charset="0"/>
              <a:buChar char="•"/>
            </a:pPr>
            <a:r>
              <a:rPr lang="en-US" altLang="en-US" dirty="0"/>
              <a:t>Microenvironment: the particular qualities of oxygen, light, and nutrient content suitable for a particular microbe</a:t>
            </a:r>
          </a:p>
          <a:p>
            <a:pPr marL="342900" indent="-342900">
              <a:spcBef>
                <a:spcPts val="600"/>
              </a:spcBef>
              <a:buFont typeface="Arial" panose="020B0604020202020204" pitchFamily="34" charset="0"/>
              <a:buChar char="•"/>
            </a:pPr>
            <a:r>
              <a:rPr lang="en-US" altLang="en-US" dirty="0"/>
              <a:t>Niche: overall role that a species or population serves in a community</a:t>
            </a:r>
          </a:p>
          <a:p>
            <a:pPr marL="640080" indent="-283464">
              <a:buFont typeface="Arial" panose="020B0604020202020204" pitchFamily="34" charset="0"/>
              <a:buChar char="•"/>
            </a:pPr>
            <a:r>
              <a:rPr lang="en-US" altLang="en-US" sz="2000" dirty="0"/>
              <a:t>Nutritional intake (what it eats)</a:t>
            </a:r>
          </a:p>
          <a:p>
            <a:pPr marL="640080" indent="-283464">
              <a:buFont typeface="Arial" panose="020B0604020202020204" pitchFamily="34" charset="0"/>
              <a:buChar char="•"/>
            </a:pPr>
            <a:r>
              <a:rPr lang="en-US" altLang="en-US" sz="2000" dirty="0"/>
              <a:t>Position in the community structure (what is eating it)</a:t>
            </a:r>
          </a:p>
          <a:p>
            <a:pPr marL="640080" indent="-283464">
              <a:buFont typeface="Arial" panose="020B0604020202020204" pitchFamily="34" charset="0"/>
              <a:buChar char="•"/>
            </a:pPr>
            <a:r>
              <a:rPr lang="en-US" altLang="en-US" sz="2000" dirty="0"/>
              <a:t>Rate of population growth</a:t>
            </a:r>
          </a:p>
        </p:txBody>
      </p:sp>
    </p:spTree>
    <p:extLst>
      <p:ext uri="{BB962C8B-B14F-4D97-AF65-F5344CB8AC3E}">
        <p14:creationId xmlns:p14="http://schemas.microsoft.com/office/powerpoint/2010/main" val="14317017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Events in the Nitrogen Cycle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US" dirty="0"/>
                  <a:t>In nitrogen fixation, gaseous nitrogen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m:t>
                        </m:r>
                        <m:r>
                          <m:rPr>
                            <m:sty m:val="p"/>
                          </m:rPr>
                          <a:rPr lang="en-US">
                            <a:latin typeface="Cambria Math" panose="02040503050406030204" pitchFamily="18" charset="0"/>
                          </a:rPr>
                          <m:t>N</m:t>
                        </m:r>
                      </m:e>
                      <m:sub>
                        <m:r>
                          <a:rPr lang="en-US">
                            <a:latin typeface="Cambria Math" panose="02040503050406030204" pitchFamily="18" charset="0"/>
                          </a:rPr>
                          <m:t>2</m:t>
                        </m:r>
                      </m:sub>
                    </m:sSub>
                    <m:r>
                      <a:rPr lang="en-US">
                        <a:latin typeface="Cambria Math" panose="02040503050406030204" pitchFamily="18" charset="0"/>
                      </a:rPr>
                      <m:t>) </m:t>
                    </m:r>
                  </m:oMath>
                </a14:m>
                <a:r>
                  <a:rPr lang="en-US" dirty="0"/>
                  <a:t>is acted on by nitrogen-fixing bacteria, which give off ammonia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m:t>
                        </m:r>
                        <m:r>
                          <m:rPr>
                            <m:sty m:val="p"/>
                          </m:rPr>
                          <a:rPr lang="en-US">
                            <a:latin typeface="Cambria Math" panose="02040503050406030204" pitchFamily="18" charset="0"/>
                          </a:rPr>
                          <m:t>NH</m:t>
                        </m:r>
                      </m:e>
                      <m:sub>
                        <m:r>
                          <a:rPr lang="en-US">
                            <a:latin typeface="Cambria Math" panose="02040503050406030204" pitchFamily="18" charset="0"/>
                          </a:rPr>
                          <m:t>3</m:t>
                        </m:r>
                      </m:sub>
                    </m:sSub>
                    <m:r>
                      <a:rPr lang="en-US">
                        <a:latin typeface="Cambria Math" panose="02040503050406030204" pitchFamily="18" charset="0"/>
                      </a:rPr>
                      <m:t>)</m:t>
                    </m:r>
                  </m:oMath>
                </a14:m>
                <a:r>
                  <a:rPr lang="en-US" dirty="0"/>
                  <a:t>.</a:t>
                </a:r>
              </a:p>
              <a:p>
                <a:pPr marL="342900" indent="-342900">
                  <a:buFont typeface="+mj-lt"/>
                  <a:buAutoNum type="arabicPeriod"/>
                </a:pPr>
                <a:r>
                  <a:rPr lang="en-US" dirty="0"/>
                  <a:t>Ammonia is converted to nitrite </a:t>
                </a:r>
                <a14:m>
                  <m:oMath xmlns:m="http://schemas.openxmlformats.org/officeDocument/2006/math">
                    <m:sSubSup>
                      <m:sSubSupPr>
                        <m:ctrlPr>
                          <a:rPr lang="en-US" i="1">
                            <a:latin typeface="Cambria Math" panose="02040503050406030204" pitchFamily="18" charset="0"/>
                          </a:rPr>
                        </m:ctrlPr>
                      </m:sSubSupPr>
                      <m:e>
                        <m:r>
                          <a:rPr lang="en-US">
                            <a:latin typeface="Cambria Math" panose="02040503050406030204" pitchFamily="18" charset="0"/>
                          </a:rPr>
                          <m:t>(</m:t>
                        </m:r>
                        <m:r>
                          <m:rPr>
                            <m:sty m:val="p"/>
                          </m:rPr>
                          <a:rPr lang="en-US">
                            <a:latin typeface="Cambria Math" panose="02040503050406030204" pitchFamily="18" charset="0"/>
                          </a:rPr>
                          <m:t>NO</m:t>
                        </m:r>
                      </m:e>
                      <m:sub>
                        <m:r>
                          <a:rPr lang="en-US">
                            <a:latin typeface="Cambria Math" panose="02040503050406030204" pitchFamily="18" charset="0"/>
                          </a:rPr>
                          <m:t>2</m:t>
                        </m:r>
                      </m:sub>
                      <m:sup>
                        <m:r>
                          <a:rPr lang="en-US">
                            <a:latin typeface="Cambria Math" panose="02040503050406030204" pitchFamily="18" charset="0"/>
                          </a:rPr>
                          <m:t>−</m:t>
                        </m:r>
                      </m:sup>
                    </m:sSubSup>
                    <m:r>
                      <a:rPr lang="en-US">
                        <a:latin typeface="Cambria Math" panose="02040503050406030204" pitchFamily="18" charset="0"/>
                      </a:rPr>
                      <m:t>)</m:t>
                    </m:r>
                  </m:oMath>
                </a14:m>
                <a:r>
                  <a:rPr lang="en-US" dirty="0"/>
                  <a:t> and nitrate </a:t>
                </a:r>
                <a14:m>
                  <m:oMath xmlns:m="http://schemas.openxmlformats.org/officeDocument/2006/math">
                    <m:sSubSup>
                      <m:sSubSupPr>
                        <m:ctrlPr>
                          <a:rPr lang="en-US" i="1">
                            <a:latin typeface="Cambria Math" panose="02040503050406030204" pitchFamily="18" charset="0"/>
                          </a:rPr>
                        </m:ctrlPr>
                      </m:sSubSupPr>
                      <m:e>
                        <m:r>
                          <a:rPr lang="en-US">
                            <a:latin typeface="Cambria Math" panose="02040503050406030204" pitchFamily="18" charset="0"/>
                          </a:rPr>
                          <m:t>(</m:t>
                        </m:r>
                        <m:r>
                          <m:rPr>
                            <m:sty m:val="p"/>
                          </m:rPr>
                          <a:rPr lang="en-US">
                            <a:latin typeface="Cambria Math" panose="02040503050406030204" pitchFamily="18" charset="0"/>
                          </a:rPr>
                          <m:t>NO</m:t>
                        </m:r>
                      </m:e>
                      <m:sub>
                        <m:r>
                          <a:rPr lang="en-US" i="1">
                            <a:latin typeface="Cambria Math" panose="02040503050406030204" pitchFamily="18" charset="0"/>
                          </a:rPr>
                          <m:t>3</m:t>
                        </m:r>
                      </m:sub>
                      <m:sup>
                        <m:r>
                          <a:rPr lang="en-US">
                            <a:latin typeface="Cambria Math" panose="02040503050406030204" pitchFamily="18" charset="0"/>
                          </a:rPr>
                          <m:t>−</m:t>
                        </m:r>
                      </m:sup>
                    </m:sSubSup>
                    <m:r>
                      <a:rPr lang="en-US">
                        <a:latin typeface="Cambria Math" panose="02040503050406030204" pitchFamily="18" charset="0"/>
                      </a:rPr>
                      <m:t>)</m:t>
                    </m:r>
                  </m:oMath>
                </a14:m>
                <a:r>
                  <a:rPr lang="en-US" dirty="0"/>
                  <a:t> by nitrifying bacteria in nitrification.</a:t>
                </a:r>
              </a:p>
              <a:p>
                <a:pPr marL="342900" indent="-342900">
                  <a:buFont typeface="+mj-lt"/>
                  <a:buAutoNum type="arabicPeriod"/>
                </a:pPr>
                <a:r>
                  <a:rPr lang="en-US" dirty="0"/>
                  <a:t>Plants, algae, and bacteria use nitrates to synthesize nitrogenous organic compounds (proteins, amino acids, nucleic acids).</a:t>
                </a:r>
              </a:p>
              <a:p>
                <a:pPr marL="342900" indent="-342900">
                  <a:buFont typeface="+mj-lt"/>
                  <a:buAutoNum type="arabicPeriod"/>
                </a:pPr>
                <a:r>
                  <a:rPr lang="en-US" dirty="0"/>
                  <a:t>Organic nitrogen compounds are used by animals and other consumers.</a:t>
                </a:r>
              </a:p>
              <a:p>
                <a:pPr marL="342900" indent="-342900">
                  <a:buFont typeface="+mj-lt"/>
                  <a:buAutoNum type="arabicPeriod"/>
                </a:pPr>
                <a:r>
                  <a:rPr lang="en-US" dirty="0"/>
                  <a:t>In ammonification, nitrogenous macromolecules from wastes and dead organisms are converted to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NH</m:t>
                        </m:r>
                      </m:e>
                      <m:sub>
                        <m:r>
                          <a:rPr lang="en-US">
                            <a:latin typeface="Cambria Math" panose="02040503050406030204" pitchFamily="18" charset="0"/>
                          </a:rPr>
                          <m:t>4</m:t>
                        </m:r>
                      </m:sub>
                      <m:sup>
                        <m:r>
                          <a:rPr lang="en-US">
                            <a:latin typeface="Cambria Math" panose="02040503050406030204" pitchFamily="18" charset="0"/>
                          </a:rPr>
                          <m:t>+</m:t>
                        </m:r>
                      </m:sup>
                    </m:sSubSup>
                  </m:oMath>
                </a14:m>
                <a:r>
                  <a:rPr lang="en-US" dirty="0"/>
                  <a:t> by ammonifying bacteria.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NH</m:t>
                        </m:r>
                      </m:e>
                      <m:sub>
                        <m:r>
                          <a:rPr lang="en-US">
                            <a:latin typeface="Cambria Math" panose="02040503050406030204" pitchFamily="18" charset="0"/>
                          </a:rPr>
                          <m:t>4</m:t>
                        </m:r>
                      </m:sub>
                      <m:sup>
                        <m:r>
                          <a:rPr lang="en-US">
                            <a:latin typeface="Cambria Math" panose="02040503050406030204" pitchFamily="18" charset="0"/>
                          </a:rPr>
                          <m:t>+</m:t>
                        </m:r>
                      </m:sup>
                    </m:sSubSup>
                  </m:oMath>
                </a14:m>
                <a:r>
                  <a:rPr lang="en-US" dirty="0"/>
                  <a:t> can be used directly by plants and algae, transformed into nitrates that can be used by plants and algae, or </a:t>
                </a:r>
              </a:p>
              <a:p>
                <a:pPr marL="342900" indent="-342900">
                  <a:buFont typeface="+mj-lt"/>
                  <a:buAutoNum type="arabicPeriod"/>
                </a:pPr>
                <a:r>
                  <a:rPr lang="en-US" dirty="0"/>
                  <a:t>returned to the atmospheric N2 form by denitrifying bacteria (denitrification).</a:t>
                </a:r>
              </a:p>
            </p:txBody>
          </p:sp>
        </mc:Choice>
        <mc:Fallback xmlns="">
          <p:sp>
            <p:nvSpPr>
              <p:cNvPr id="4" name="Content Placeholder 3">
                <a:extLst>
                  <a:ext uri="{FF2B5EF4-FFF2-40B4-BE49-F238E27FC236}">
                    <a16:creationId xmlns:a16="http://schemas.microsoft.com/office/drawing/2014/main" id="{B37DA956-AA19-46D4-84F8-C17A923BA826}"/>
                  </a:ext>
                </a:extLst>
              </p:cNvPr>
              <p:cNvSpPr>
                <a:spLocks noGrp="1" noRot="1" noChangeAspect="1" noMove="1" noResize="1" noEditPoints="1" noAdjustHandles="1" noChangeArrowheads="1" noChangeShapeType="1" noTextEdit="1"/>
              </p:cNvSpPr>
              <p:nvPr>
                <p:ph sz="quarter" idx="16"/>
              </p:nvPr>
            </p:nvSpPr>
            <p:spPr>
              <a:blipFill>
                <a:blip r:embed="rId3"/>
                <a:stretch>
                  <a:fillRect l="-648" t="-500" r="-1153" b="-2125"/>
                </a:stretch>
              </a:blipFill>
            </p:spPr>
            <p:txBody>
              <a:bodyPr/>
              <a:lstStyle/>
              <a:p>
                <a:r>
                  <a:rPr lang="en-IN">
                    <a:noFill/>
                  </a:rPr>
                  <a:t> </a:t>
                </a:r>
              </a:p>
            </p:txBody>
          </p:sp>
        </mc:Fallback>
      </mc:AlternateContent>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94034437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Root Nodules: Natural Fertilizer Factories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Events leading to formation of root nodules. Cells of the bacterium Rhizobium attach to a legume root hair and cause it to curl. Invasion of the legume root proper by Rhizobium initiates the formation of an infection thread that spreads into numerous adjacent cells. The presence of bacteria in cells causes nodule formation.</a:t>
            </a:r>
          </a:p>
          <a:p>
            <a:pPr marL="342900" indent="-342900">
              <a:buFont typeface="+mj-lt"/>
              <a:buAutoNum type="alphaLcParenR"/>
            </a:pPr>
            <a:r>
              <a:rPr lang="en-US" dirty="0"/>
              <a:t>Photo of mature nodules that have developed in a sweet clover plant.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7470773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err="1"/>
              <a:t>Thiobacilli</a:t>
            </a:r>
            <a:r>
              <a:rPr lang="en-US" dirty="0"/>
              <a:t> and the Sulfur Cycle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Iron Mountain Mine has formed this extremely acidic body of water that is poor in nutrients and rich in zinc, copper, cadmium, and sulfur.</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00066830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Phosphorous Cycle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pool of phosphate existing in sedimentary rocks is released into the ecosystem either naturally by erosion and microbial action or artificially by mining and the use of phosphate fertilizers. Soluble phosphate </a:t>
                </a:r>
                <a14:m>
                  <m:oMath xmlns:m="http://schemas.openxmlformats.org/officeDocument/2006/math">
                    <m:sSubSup>
                      <m:sSubSupPr>
                        <m:ctrlPr>
                          <a:rPr lang="en-US" i="1">
                            <a:latin typeface="Cambria Math" panose="02040503050406030204" pitchFamily="18" charset="0"/>
                          </a:rPr>
                        </m:ctrlPr>
                      </m:sSubSupPr>
                      <m:e>
                        <m:r>
                          <a:rPr lang="en-US">
                            <a:latin typeface="Cambria Math" panose="02040503050406030204" pitchFamily="18" charset="0"/>
                          </a:rPr>
                          <m:t>(</m:t>
                        </m:r>
                        <m:r>
                          <m:rPr>
                            <m:sty m:val="p"/>
                          </m:rPr>
                          <a:rPr lang="en-US">
                            <a:latin typeface="Cambria Math" panose="02040503050406030204" pitchFamily="18" charset="0"/>
                          </a:rPr>
                          <m:t>PO</m:t>
                        </m:r>
                      </m:e>
                      <m:sub>
                        <m:r>
                          <a:rPr lang="en-US">
                            <a:latin typeface="Cambria Math" panose="02040503050406030204" pitchFamily="18" charset="0"/>
                          </a:rPr>
                          <m:t>4</m:t>
                        </m:r>
                      </m:sub>
                      <m:sup>
                        <m:r>
                          <a:rPr lang="en-US">
                            <a:latin typeface="Cambria Math" panose="02040503050406030204" pitchFamily="18" charset="0"/>
                          </a:rPr>
                          <m:t>3−</m:t>
                        </m:r>
                      </m:sup>
                    </m:sSubSup>
                    <m:r>
                      <a:rPr lang="en-US">
                        <a:latin typeface="Cambria Math" panose="02040503050406030204" pitchFamily="18" charset="0"/>
                      </a:rPr>
                      <m:t>)</m:t>
                    </m:r>
                  </m:oMath>
                </a14:m>
                <a:r>
                  <a:rPr lang="en-US" dirty="0"/>
                  <a:t> is cycled through producers, consumers, and decomposers back into the soluble pool of phosphate, or it is returned to sediment in the aquatic biosphere.</a:t>
                </a:r>
              </a:p>
            </p:txBody>
          </p:sp>
        </mc:Choice>
        <mc:Fallback xmlns="">
          <p:sp>
            <p:nvSpPr>
              <p:cNvPr id="4" name="Content Placeholder 3">
                <a:extLst>
                  <a:ext uri="{FF2B5EF4-FFF2-40B4-BE49-F238E27FC236}">
                    <a16:creationId xmlns:a16="http://schemas.microsoft.com/office/drawing/2014/main" id="{B37DA956-AA19-46D4-84F8-C17A923BA826}"/>
                  </a:ext>
                </a:extLst>
              </p:cNvPr>
              <p:cNvSpPr>
                <a:spLocks noGrp="1" noRot="1" noChangeAspect="1" noMove="1" noResize="1" noEditPoints="1" noAdjustHandles="1" noChangeArrowheads="1" noChangeShapeType="1" noTextEdit="1"/>
              </p:cNvSpPr>
              <p:nvPr>
                <p:ph sz="quarter" idx="16"/>
              </p:nvPr>
            </p:nvSpPr>
            <p:spPr>
              <a:blipFill>
                <a:blip r:embed="rId3"/>
                <a:stretch>
                  <a:fillRect l="-720" t="-500" r="-1513"/>
                </a:stretch>
              </a:blipFill>
            </p:spPr>
            <p:txBody>
              <a:bodyPr/>
              <a:lstStyle/>
              <a:p>
                <a:r>
                  <a:rPr lang="en-IN">
                    <a:noFill/>
                  </a:rPr>
                  <a:t> </a:t>
                </a:r>
              </a:p>
            </p:txBody>
          </p:sp>
        </mc:Fallback>
      </mc:AlternateContent>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5119386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Construction and Screening of Genomic Libraries Directly from the Environment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US" dirty="0"/>
              <a:t>DNA is obtained, fragmented, and fitted with adaptors.</a:t>
            </a:r>
          </a:p>
          <a:p>
            <a:pPr marL="342900" indent="-342900">
              <a:buFont typeface="+mj-lt"/>
              <a:buAutoNum type="arabicPeriod"/>
            </a:pPr>
            <a:r>
              <a:rPr lang="en-US" dirty="0"/>
              <a:t>Sequences are added to a PCR machine, where they are immobilized using the adaptor sequences and copied via PCR.</a:t>
            </a:r>
          </a:p>
          <a:p>
            <a:pPr marL="342900" indent="-342900">
              <a:buFont typeface="+mj-lt"/>
              <a:buAutoNum type="arabicPeriod"/>
            </a:pPr>
            <a:r>
              <a:rPr lang="en-US" dirty="0"/>
              <a:t>The millions of amplified sequences are sequenced inside the machine using various methods.</a:t>
            </a:r>
          </a:p>
          <a:p>
            <a:pPr marL="342900" indent="-342900">
              <a:buFont typeface="+mj-lt"/>
              <a:buAutoNum type="arabicPeriod"/>
            </a:pPr>
            <a:r>
              <a:rPr lang="en-US" dirty="0"/>
              <a:t>The sequences are aligned using software, and entire genomes are revealed.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5434255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Mycorrhizae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These symbiotic associations between fungi and plant roots favor the absorption of water and minerals from the soil. The fungus surrounds the outside of the root and penetrates inside it.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39467472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IN" dirty="0"/>
              <a:t>The Hydrologic Cycle </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largest proportion of water cycles through evaporation, transpiration, and precipitation between the hydrosphere and the atmosphere. Other reservoirs of water exist in the groundwater or deep storage aquifers in sedimentary rocks. Plants add to this cycle by releasing water through transpiration, and heterotrophs release it through respiration.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6204352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dirty="0"/>
              <a:t>The Distribution of Water on Earth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Of all the water on the earth, 3% is fresh water and 97% is saline (oceans). Of the fresh water, 68.7% is icecaps and glaciers, 30.1% is groundwater, 0.9% is other, and 0.3% is surface water. Of the fresh surface water (liquid), 87% is lakes, 2% is rivers, and 11% is in swamps.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5707172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IN" dirty="0"/>
              <a:t>Red Tides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Single-celled red algae called dinoflagellates (</a:t>
            </a:r>
            <a:r>
              <a:rPr lang="en-US" dirty="0" err="1"/>
              <a:t>Gymnodinium</a:t>
            </a:r>
            <a:r>
              <a:rPr lang="en-US" dirty="0"/>
              <a:t> shown here) bloom in high-nutrient, warm seawater and impart a noticeable red or brown color to it.</a:t>
            </a:r>
          </a:p>
          <a:p>
            <a:pPr marL="342900" indent="-342900">
              <a:buFont typeface="+mj-lt"/>
              <a:buAutoNum type="alphaLcParenR"/>
            </a:pPr>
            <a:r>
              <a:rPr lang="en-US" dirty="0"/>
              <a:t>An aerial view of California coastline in the midst of a red tide.</a:t>
            </a:r>
          </a:p>
          <a:p>
            <a:pPr marL="342900" indent="-342900">
              <a:buFont typeface="+mj-lt"/>
              <a:buAutoNum type="alphaLcParenR"/>
            </a:pPr>
            <a:r>
              <a:rPr lang="en-US" dirty="0"/>
              <a:t>Fish washed ashore during a red tide bloom in Florida.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7187759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IN" dirty="0"/>
              <a:t>Profiles of a Lake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During summer, a lake becomes stabilized into three major temperature strata.</a:t>
            </a:r>
          </a:p>
          <a:p>
            <a:pPr marL="342900" indent="-342900">
              <a:buFont typeface="+mj-lt"/>
              <a:buAutoNum type="alphaLcParenR"/>
            </a:pPr>
            <a:r>
              <a:rPr lang="en-US" dirty="0"/>
              <a:t>During fall and spring, cooling or heating of the water disrupts the temperature strata and causes upwelling of nutrients from the bottom sediments.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9430332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Food Chain or Energy Pyramid</a:t>
            </a:r>
            <a:endParaRPr lang="en-US" sz="1200"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1" y="1276709"/>
            <a:ext cx="4144731" cy="4644031"/>
          </a:xfrm>
        </p:spPr>
        <p:txBody>
          <a:bodyPr/>
          <a:lstStyle/>
          <a:p>
            <a:pPr>
              <a:spcBef>
                <a:spcPts val="800"/>
              </a:spcBef>
            </a:pPr>
            <a:r>
              <a:rPr lang="en-US" altLang="en-US" dirty="0">
                <a:latin typeface="+mj-lt"/>
              </a:rPr>
              <a:t>Provide a simple summary of the general trophic (feeding) levels:</a:t>
            </a:r>
          </a:p>
          <a:p>
            <a:pPr marL="342900" indent="-342900">
              <a:spcBef>
                <a:spcPts val="600"/>
              </a:spcBef>
              <a:spcAft>
                <a:spcPts val="600"/>
              </a:spcAft>
              <a:buFont typeface="Arial" panose="020B0604020202020204" pitchFamily="34" charset="0"/>
              <a:buChar char="•"/>
            </a:pPr>
            <a:r>
              <a:rPr lang="en-US" altLang="en-US" dirty="0">
                <a:latin typeface="+mj-lt"/>
              </a:rPr>
              <a:t>Producers</a:t>
            </a:r>
          </a:p>
          <a:p>
            <a:pPr marL="342900" indent="-342900">
              <a:spcBef>
                <a:spcPts val="600"/>
              </a:spcBef>
              <a:spcAft>
                <a:spcPts val="600"/>
              </a:spcAft>
              <a:buFont typeface="Arial" panose="020B0604020202020204" pitchFamily="34" charset="0"/>
              <a:buChar char="•"/>
            </a:pPr>
            <a:r>
              <a:rPr lang="en-US" altLang="en-US" dirty="0">
                <a:latin typeface="+mj-lt"/>
              </a:rPr>
              <a:t>Consumers</a:t>
            </a:r>
          </a:p>
          <a:p>
            <a:pPr marL="342900" indent="-342900">
              <a:spcBef>
                <a:spcPts val="600"/>
              </a:spcBef>
              <a:spcAft>
                <a:spcPts val="600"/>
              </a:spcAft>
              <a:buFont typeface="Arial" panose="020B0604020202020204" pitchFamily="34" charset="0"/>
              <a:buChar char="•"/>
            </a:pPr>
            <a:r>
              <a:rPr lang="en-US" altLang="en-US" dirty="0">
                <a:latin typeface="+mj-lt"/>
              </a:rPr>
              <a:t>Decomposers</a:t>
            </a:r>
          </a:p>
          <a:p>
            <a:pPr>
              <a:spcBef>
                <a:spcPts val="800"/>
              </a:spcBef>
            </a:pPr>
            <a:r>
              <a:rPr lang="en-US" altLang="en-US" dirty="0">
                <a:latin typeface="+mj-lt"/>
              </a:rPr>
              <a:t>Traces the flow and quantity of available energy from one level to another</a:t>
            </a:r>
          </a:p>
        </p:txBody>
      </p:sp>
      <p:pic>
        <p:nvPicPr>
          <p:cNvPr id="9" name="Picture 3" descr="A trophic and energy pyramid.">
            <a:extLst>
              <a:ext uri="{FF2B5EF4-FFF2-40B4-BE49-F238E27FC236}">
                <a16:creationId xmlns:a16="http://schemas.microsoft.com/office/drawing/2014/main" id="{22EE80B3-A6D3-46B7-BD97-AAFA35E1ADE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5021"/>
          <a:stretch/>
        </p:blipFill>
        <p:spPr>
          <a:xfrm>
            <a:off x="4656368" y="1662545"/>
            <a:ext cx="4144731" cy="4088470"/>
          </a:xfrm>
        </p:spPr>
      </p:pic>
      <p:sp>
        <p:nvSpPr>
          <p:cNvPr id="5" name="Text Placeholder 4">
            <a:extLst>
              <a:ext uri="{FF2B5EF4-FFF2-40B4-BE49-F238E27FC236}">
                <a16:creationId xmlns:a16="http://schemas.microsoft.com/office/drawing/2014/main" id="{BF3F3AC7-AA12-4395-B852-4940DD3ED06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853432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Primary Producers</a:t>
            </a:r>
            <a:endParaRPr lang="en-IN" sz="1200" dirty="0"/>
          </a:p>
        </p:txBody>
      </p:sp>
      <p:sp>
        <p:nvSpPr>
          <p:cNvPr id="3" name="Content Placeholder 2"/>
          <p:cNvSpPr>
            <a:spLocks noGrp="1"/>
          </p:cNvSpPr>
          <p:nvPr>
            <p:ph sz="quarter" idx="11"/>
          </p:nvPr>
        </p:nvSpPr>
        <p:spPr/>
        <p:txBody>
          <a:bodyPr>
            <a:normAutofit/>
          </a:bodyPr>
          <a:lstStyle/>
          <a:p>
            <a:pPr>
              <a:spcBef>
                <a:spcPts val="1200"/>
              </a:spcBef>
            </a:pPr>
            <a:r>
              <a:rPr lang="en-US" altLang="en-US" dirty="0">
                <a:latin typeface="+mj-lt"/>
              </a:rPr>
              <a:t>Provide the fundamental energy source that drives the trophic pyramid</a:t>
            </a:r>
          </a:p>
          <a:p>
            <a:pPr>
              <a:spcBef>
                <a:spcPts val="1200"/>
              </a:spcBef>
            </a:pPr>
            <a:r>
              <a:rPr lang="en-US" altLang="en-US" dirty="0">
                <a:latin typeface="+mj-lt"/>
              </a:rPr>
              <a:t>Only organisms in the ecosystem that can produce organic carbon compounds by assimilating inorganic carbon from the atmosphere</a:t>
            </a:r>
          </a:p>
          <a:p>
            <a:pPr>
              <a:spcBef>
                <a:spcPts val="1200"/>
              </a:spcBef>
            </a:pPr>
            <a:r>
              <a:rPr lang="en-US" altLang="en-US" b="1" dirty="0">
                <a:latin typeface="+mj-lt"/>
              </a:rPr>
              <a:t>Autotrophs </a:t>
            </a:r>
          </a:p>
        </p:txBody>
      </p:sp>
    </p:spTree>
    <p:extLst>
      <p:ext uri="{BB962C8B-B14F-4D97-AF65-F5344CB8AC3E}">
        <p14:creationId xmlns:p14="http://schemas.microsoft.com/office/powerpoint/2010/main" val="375475467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1493</TotalTime>
  <Words>4374</Words>
  <Application>Microsoft Office PowerPoint</Application>
  <PresentationFormat>On-screen Show (4:3)</PresentationFormat>
  <Paragraphs>459</Paragraphs>
  <Slides>79</Slides>
  <Notes>1</Notes>
  <HiddenSlides>15</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79</vt:i4>
      </vt:variant>
    </vt:vector>
  </HeadingPairs>
  <TitlesOfParts>
    <vt:vector size="88" baseType="lpstr">
      <vt:lpstr>Arial</vt:lpstr>
      <vt:lpstr>Calibri</vt:lpstr>
      <vt:lpstr>Cambria Math</vt:lpstr>
      <vt:lpstr>Title Slides Master</vt:lpstr>
      <vt:lpstr>MainContentSlideMaster</vt:lpstr>
      <vt:lpstr>ClosingMaster</vt:lpstr>
      <vt:lpstr>DividerSlideMaster</vt:lpstr>
      <vt:lpstr>ImageDescriptionAppendixSlideMaster</vt:lpstr>
      <vt:lpstr>Equation</vt:lpstr>
      <vt:lpstr>Chapter 24</vt:lpstr>
      <vt:lpstr>Section 24.1: Ecology: The Interconnecting Web of Life </vt:lpstr>
      <vt:lpstr>Ecology</vt:lpstr>
      <vt:lpstr>A Deep Sea Hydrothermal Vent in New Zealand</vt:lpstr>
      <vt:lpstr>Biosphere</vt:lpstr>
      <vt:lpstr>Biomes</vt:lpstr>
      <vt:lpstr>Organization of Ecosystems</vt:lpstr>
      <vt:lpstr>Food Chain or Energy Pyramid</vt:lpstr>
      <vt:lpstr>Primary Producers</vt:lpstr>
      <vt:lpstr>Consumers</vt:lpstr>
      <vt:lpstr>Food Chain versus Food Web</vt:lpstr>
      <vt:lpstr>Decomposers</vt:lpstr>
      <vt:lpstr>Major Roles of Microorganisms in Ecosystems</vt:lpstr>
      <vt:lpstr>Concept Check – Section 24.1</vt:lpstr>
      <vt:lpstr>Section 24.2: The Natural Recycling of Elements</vt:lpstr>
      <vt:lpstr>Biogeochemical Cycles</vt:lpstr>
      <vt:lpstr>Carbon</vt:lpstr>
      <vt:lpstr>The Carbon Cycle</vt:lpstr>
      <vt:lpstr>Global Monthly Mean CO2  Amounts Since 2011</vt:lpstr>
      <vt:lpstr>Methane (CH4)</vt:lpstr>
      <vt:lpstr>The Nitrogen Cycle</vt:lpstr>
      <vt:lpstr>Events in the Nitrogen Cycle</vt:lpstr>
      <vt:lpstr>Root Nodules: Natural Fertilizer Factories</vt:lpstr>
      <vt:lpstr>Ammonification and Nitrification</vt:lpstr>
      <vt:lpstr>Denitrification</vt:lpstr>
      <vt:lpstr>The Sulfur Cycle</vt:lpstr>
      <vt:lpstr>Thiobacilli and the Sulfur Cycle</vt:lpstr>
      <vt:lpstr>The Phosphorous Cycle</vt:lpstr>
      <vt:lpstr>Other Forms of Cycling</vt:lpstr>
      <vt:lpstr>Concept Check – Section 24.2</vt:lpstr>
      <vt:lpstr>Section 24.3: Microbes on Land and in Water</vt:lpstr>
      <vt:lpstr>Metagenomics</vt:lpstr>
      <vt:lpstr>Construction and Screening of Genomic Libraries Directly from the Environment</vt:lpstr>
      <vt:lpstr>Soil Microbiology</vt:lpstr>
      <vt:lpstr>Humus</vt:lpstr>
      <vt:lpstr>Living Activities in Soil</vt:lpstr>
      <vt:lpstr>Mycorrhizae</vt:lpstr>
      <vt:lpstr>Deep Subsurface Microbiology</vt:lpstr>
      <vt:lpstr>Aquatic Microbiology</vt:lpstr>
      <vt:lpstr>The Hydrologic Cycle</vt:lpstr>
      <vt:lpstr>The Distribution of Water on Earth</vt:lpstr>
      <vt:lpstr>Aquifer</vt:lpstr>
      <vt:lpstr>Problems Arising with Aquifers</vt:lpstr>
      <vt:lpstr>Marine Environments: The Ocean</vt:lpstr>
      <vt:lpstr>Bacteriophage in the Ocean</vt:lpstr>
      <vt:lpstr>Harmful Algal Blooms: Red Tides</vt:lpstr>
      <vt:lpstr>Red Tides</vt:lpstr>
      <vt:lpstr>Freshwater Communities</vt:lpstr>
      <vt:lpstr>Larger Bodies of Water Develop Gradients in Temperature or Thermal Stratification</vt:lpstr>
      <vt:lpstr>Profiles of a Lake</vt:lpstr>
      <vt:lpstr>Nutrient Levels of Water</vt:lpstr>
      <vt:lpstr>Heavy Surface Growth of Algae and Cyanobacteria in a Eutrophic Pond</vt:lpstr>
      <vt:lpstr>Eutrophication</vt:lpstr>
      <vt:lpstr>Concept Check – Section 24.3</vt:lpstr>
      <vt:lpstr>Section 24.4: The Concept of “One Health”</vt:lpstr>
      <vt:lpstr>The Concept of “One Health”</vt:lpstr>
      <vt:lpstr>Pathogen Evolution</vt:lpstr>
      <vt:lpstr>Increase in Disease Incidence</vt:lpstr>
      <vt:lpstr>Climate Change Affects Disease Location</vt:lpstr>
      <vt:lpstr>Pathogens Newly Recognized in Recent Decades</vt:lpstr>
      <vt:lpstr>Reemerging Pathogens</vt:lpstr>
      <vt:lpstr>WHO List of Most Concerning Emerging Pathogens</vt:lpstr>
      <vt:lpstr>Concept Check – Section 24.4</vt:lpstr>
      <vt:lpstr>End of Main Content</vt:lpstr>
      <vt:lpstr>Accessibility Content: Text Alternatives for Images</vt:lpstr>
      <vt:lpstr>A Deep Sea Hydrothermal Vent in New Zealand - Text Alternative</vt:lpstr>
      <vt:lpstr>Food Chain or Energy Pyramid - Text Alternative</vt:lpstr>
      <vt:lpstr>Food Chain versus Food Web - Text Alternative</vt:lpstr>
      <vt:lpstr>The Carbon Cycle - Text Alternative</vt:lpstr>
      <vt:lpstr>Events in the Nitrogen Cycle - Text Alternative</vt:lpstr>
      <vt:lpstr>Root Nodules: Natural Fertilizer Factories - Text Alternative</vt:lpstr>
      <vt:lpstr>Thiobacilli and the Sulfur Cycle - Text Alternative</vt:lpstr>
      <vt:lpstr>The Phosphorous Cycle - Text Alternative</vt:lpstr>
      <vt:lpstr>Construction and Screening of Genomic Libraries Directly from the Environment - Text Alternative</vt:lpstr>
      <vt:lpstr>Mycorrhizae - Text Alternative</vt:lpstr>
      <vt:lpstr>The Hydrologic Cycle  - Text Alternative</vt:lpstr>
      <vt:lpstr>The Distribution of Water on Earth - Text Alternative</vt:lpstr>
      <vt:lpstr>Red Tides - Text Alternative</vt:lpstr>
      <vt:lpstr>Profiles of a Lake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Shivani1</cp:lastModifiedBy>
  <cp:revision>592</cp:revision>
  <dcterms:created xsi:type="dcterms:W3CDTF">2019-07-27T05:34:11Z</dcterms:created>
  <dcterms:modified xsi:type="dcterms:W3CDTF">2020-05-23T15:02:31Z</dcterms:modified>
</cp:coreProperties>
</file>