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6"/>
  </p:notesMasterIdLst>
  <p:sldIdLst>
    <p:sldId id="256" r:id="rId6"/>
    <p:sldId id="266" r:id="rId7"/>
    <p:sldId id="269" r:id="rId8"/>
    <p:sldId id="270" r:id="rId9"/>
    <p:sldId id="273" r:id="rId10"/>
    <p:sldId id="274" r:id="rId11"/>
    <p:sldId id="352" r:id="rId12"/>
    <p:sldId id="271" r:id="rId13"/>
    <p:sldId id="272" r:id="rId14"/>
    <p:sldId id="291" r:id="rId15"/>
    <p:sldId id="275" r:id="rId16"/>
    <p:sldId id="353" r:id="rId17"/>
    <p:sldId id="277" r:id="rId18"/>
    <p:sldId id="278" r:id="rId19"/>
    <p:sldId id="295" r:id="rId20"/>
    <p:sldId id="354" r:id="rId21"/>
    <p:sldId id="355" r:id="rId22"/>
    <p:sldId id="356" r:id="rId23"/>
    <p:sldId id="357" r:id="rId24"/>
    <p:sldId id="296" r:id="rId25"/>
    <p:sldId id="298" r:id="rId26"/>
    <p:sldId id="299" r:id="rId27"/>
    <p:sldId id="358" r:id="rId28"/>
    <p:sldId id="359" r:id="rId29"/>
    <p:sldId id="301" r:id="rId30"/>
    <p:sldId id="360" r:id="rId31"/>
    <p:sldId id="361" r:id="rId32"/>
    <p:sldId id="297" r:id="rId33"/>
    <p:sldId id="362" r:id="rId34"/>
    <p:sldId id="363" r:id="rId35"/>
    <p:sldId id="302" r:id="rId36"/>
    <p:sldId id="364" r:id="rId37"/>
    <p:sldId id="365" r:id="rId38"/>
    <p:sldId id="366" r:id="rId39"/>
    <p:sldId id="309" r:id="rId40"/>
    <p:sldId id="367" r:id="rId41"/>
    <p:sldId id="368" r:id="rId42"/>
    <p:sldId id="369" r:id="rId43"/>
    <p:sldId id="370" r:id="rId44"/>
    <p:sldId id="371" r:id="rId45"/>
    <p:sldId id="372" r:id="rId46"/>
    <p:sldId id="373" r:id="rId47"/>
    <p:sldId id="374" r:id="rId48"/>
    <p:sldId id="375" r:id="rId49"/>
    <p:sldId id="376" r:id="rId50"/>
    <p:sldId id="303" r:id="rId51"/>
    <p:sldId id="377" r:id="rId52"/>
    <p:sldId id="378" r:id="rId53"/>
    <p:sldId id="379" r:id="rId54"/>
    <p:sldId id="380" r:id="rId55"/>
    <p:sldId id="381" r:id="rId56"/>
    <p:sldId id="382" r:id="rId57"/>
    <p:sldId id="383" r:id="rId58"/>
    <p:sldId id="384" r:id="rId59"/>
    <p:sldId id="385" r:id="rId60"/>
    <p:sldId id="386" r:id="rId61"/>
    <p:sldId id="387" r:id="rId62"/>
    <p:sldId id="388" r:id="rId63"/>
    <p:sldId id="389" r:id="rId64"/>
    <p:sldId id="390" r:id="rId65"/>
    <p:sldId id="391" r:id="rId66"/>
    <p:sldId id="304" r:id="rId67"/>
    <p:sldId id="300" r:id="rId68"/>
    <p:sldId id="392" r:id="rId69"/>
    <p:sldId id="393" r:id="rId70"/>
    <p:sldId id="394" r:id="rId71"/>
    <p:sldId id="395" r:id="rId72"/>
    <p:sldId id="396" r:id="rId73"/>
    <p:sldId id="397" r:id="rId74"/>
    <p:sldId id="398" r:id="rId75"/>
    <p:sldId id="399" r:id="rId76"/>
    <p:sldId id="400" r:id="rId77"/>
    <p:sldId id="401" r:id="rId78"/>
    <p:sldId id="402" r:id="rId79"/>
    <p:sldId id="403" r:id="rId80"/>
    <p:sldId id="404" r:id="rId81"/>
    <p:sldId id="310" r:id="rId82"/>
    <p:sldId id="405" r:id="rId83"/>
    <p:sldId id="406" r:id="rId84"/>
    <p:sldId id="407" r:id="rId85"/>
    <p:sldId id="408" r:id="rId86"/>
    <p:sldId id="260" r:id="rId87"/>
    <p:sldId id="289" r:id="rId88"/>
    <p:sldId id="290" r:id="rId89"/>
    <p:sldId id="409" r:id="rId90"/>
    <p:sldId id="410" r:id="rId91"/>
    <p:sldId id="411" r:id="rId92"/>
    <p:sldId id="412" r:id="rId93"/>
    <p:sldId id="413" r:id="rId94"/>
    <p:sldId id="414"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3"/>
            <p14:sldId id="274"/>
            <p14:sldId id="352"/>
            <p14:sldId id="271"/>
            <p14:sldId id="272"/>
            <p14:sldId id="291"/>
            <p14:sldId id="275"/>
            <p14:sldId id="353"/>
            <p14:sldId id="277"/>
            <p14:sldId id="278"/>
            <p14:sldId id="295"/>
            <p14:sldId id="354"/>
            <p14:sldId id="355"/>
            <p14:sldId id="356"/>
            <p14:sldId id="357"/>
            <p14:sldId id="296"/>
            <p14:sldId id="298"/>
            <p14:sldId id="299"/>
            <p14:sldId id="358"/>
            <p14:sldId id="359"/>
            <p14:sldId id="301"/>
            <p14:sldId id="360"/>
            <p14:sldId id="361"/>
            <p14:sldId id="297"/>
            <p14:sldId id="362"/>
            <p14:sldId id="363"/>
            <p14:sldId id="302"/>
            <p14:sldId id="364"/>
            <p14:sldId id="365"/>
            <p14:sldId id="366"/>
            <p14:sldId id="309"/>
            <p14:sldId id="367"/>
            <p14:sldId id="368"/>
            <p14:sldId id="369"/>
            <p14:sldId id="370"/>
            <p14:sldId id="371"/>
            <p14:sldId id="372"/>
            <p14:sldId id="373"/>
            <p14:sldId id="374"/>
            <p14:sldId id="375"/>
            <p14:sldId id="376"/>
            <p14:sldId id="303"/>
            <p14:sldId id="377"/>
            <p14:sldId id="378"/>
            <p14:sldId id="379"/>
            <p14:sldId id="380"/>
            <p14:sldId id="381"/>
            <p14:sldId id="382"/>
            <p14:sldId id="383"/>
            <p14:sldId id="384"/>
            <p14:sldId id="385"/>
            <p14:sldId id="386"/>
            <p14:sldId id="387"/>
            <p14:sldId id="388"/>
            <p14:sldId id="389"/>
            <p14:sldId id="390"/>
            <p14:sldId id="391"/>
            <p14:sldId id="304"/>
            <p14:sldId id="300"/>
            <p14:sldId id="392"/>
            <p14:sldId id="393"/>
            <p14:sldId id="394"/>
            <p14:sldId id="395"/>
            <p14:sldId id="396"/>
            <p14:sldId id="397"/>
            <p14:sldId id="398"/>
            <p14:sldId id="399"/>
            <p14:sldId id="400"/>
            <p14:sldId id="401"/>
            <p14:sldId id="402"/>
            <p14:sldId id="403"/>
            <p14:sldId id="404"/>
            <p14:sldId id="310"/>
            <p14:sldId id="405"/>
            <p14:sldId id="406"/>
            <p14:sldId id="407"/>
            <p14:sldId id="408"/>
            <p14:sldId id="260"/>
          </p14:sldIdLst>
        </p14:section>
        <p14:section name="Appendix: Image Descriptions for Unsighted Students" id="{2496AFA7-1640-4A4E-A8A2-EE91DCC8BB3A}">
          <p14:sldIdLst>
            <p14:sldId id="289"/>
            <p14:sldId id="290"/>
            <p14:sldId id="409"/>
            <p14:sldId id="410"/>
            <p14:sldId id="411"/>
            <p14:sldId id="412"/>
            <p14:sldId id="413"/>
            <p14:sldId id="41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0" autoAdjust="0"/>
    <p:restoredTop sz="93037"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364001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15919632"/>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slide" Target="slide7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25</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2" y="4069830"/>
            <a:ext cx="3035808" cy="804094"/>
          </a:xfrm>
        </p:spPr>
        <p:txBody>
          <a:bodyPr/>
          <a:lstStyle/>
          <a:p>
            <a:r>
              <a:rPr lang="en-US" b="1" dirty="0"/>
              <a:t>Applied Microbiology and Food and Water Safety</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Water Contamination</a:t>
            </a:r>
            <a:endParaRPr lang="en-US" sz="1200" dirty="0"/>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4076700" cy="5077792"/>
          </a:xfrm>
        </p:spPr>
        <p:txBody>
          <a:bodyPr/>
          <a:lstStyle/>
          <a:p>
            <a:pPr>
              <a:spcBef>
                <a:spcPts val="600"/>
              </a:spcBef>
              <a:spcAft>
                <a:spcPts val="600"/>
              </a:spcAft>
            </a:pPr>
            <a:r>
              <a:rPr lang="en-US" altLang="en-US" sz="2200" dirty="0"/>
              <a:t>In many parts of the world, sources of drinking water are also used as a dump for solid or liquid wastes</a:t>
            </a:r>
          </a:p>
          <a:p>
            <a:pPr>
              <a:spcBef>
                <a:spcPts val="600"/>
              </a:spcBef>
              <a:spcAft>
                <a:spcPts val="600"/>
              </a:spcAft>
            </a:pPr>
            <a:r>
              <a:rPr lang="en-US" altLang="en-US" sz="2200" dirty="0"/>
              <a:t>Sewage:</a:t>
            </a:r>
          </a:p>
          <a:p>
            <a:pPr marL="342900" indent="-342900">
              <a:spcBef>
                <a:spcPts val="600"/>
              </a:spcBef>
              <a:spcAft>
                <a:spcPts val="600"/>
              </a:spcAft>
              <a:buFont typeface="Arial" panose="020B0604020202020204" pitchFamily="34" charset="0"/>
              <a:buChar char="•"/>
            </a:pPr>
            <a:r>
              <a:rPr lang="en-US" altLang="en-US" sz="2200" dirty="0"/>
              <a:t>Used wastewater draining out of homes and industries</a:t>
            </a:r>
          </a:p>
          <a:p>
            <a:pPr marL="342900" indent="-342900">
              <a:spcBef>
                <a:spcPts val="600"/>
              </a:spcBef>
              <a:spcAft>
                <a:spcPts val="600"/>
              </a:spcAft>
              <a:buFont typeface="Arial" panose="020B0604020202020204" pitchFamily="34" charset="0"/>
              <a:buChar char="•"/>
            </a:pPr>
            <a:r>
              <a:rPr lang="en-US" altLang="en-US" sz="2200" dirty="0"/>
              <a:t>Contains chemicals, debris, and microorganisms</a:t>
            </a:r>
          </a:p>
          <a:p>
            <a:pPr marL="342900" indent="-342900">
              <a:spcBef>
                <a:spcPts val="600"/>
              </a:spcBef>
              <a:spcAft>
                <a:spcPts val="600"/>
              </a:spcAft>
              <a:buFont typeface="Arial" panose="020B0604020202020204" pitchFamily="34" charset="0"/>
              <a:buChar char="•"/>
            </a:pPr>
            <a:r>
              <a:rPr lang="en-US" altLang="en-US" sz="2200" dirty="0"/>
              <a:t>Also contains large amounts of solid wastes, dissolved organic matter, and toxic chemicals</a:t>
            </a:r>
          </a:p>
        </p:txBody>
      </p:sp>
      <p:pic>
        <p:nvPicPr>
          <p:cNvPr id="9" name="Picture 3" descr="Photo of people bathing in a river.">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3920"/>
          <a:stretch/>
        </p:blipFill>
        <p:spPr>
          <a:xfrm>
            <a:off x="4479642" y="1783080"/>
            <a:ext cx="4473042" cy="3291840"/>
          </a:xfrm>
        </p:spPr>
      </p:pic>
      <p:sp>
        <p:nvSpPr>
          <p:cNvPr id="6" name="Text Placeholder 4">
            <a:extLst>
              <a:ext uri="{FF2B5EF4-FFF2-40B4-BE49-F238E27FC236}">
                <a16:creationId xmlns:a16="http://schemas.microsoft.com/office/drawing/2014/main" id="{5318CE1F-53CC-4D56-A358-0820DD053CB0}"/>
              </a:ext>
            </a:extLst>
          </p:cNvPr>
          <p:cNvSpPr>
            <a:spLocks noGrp="1"/>
          </p:cNvSpPr>
          <p:nvPr>
            <p:ph type="body" sz="quarter" idx="30"/>
          </p:nvPr>
        </p:nvSpPr>
        <p:spPr/>
        <p:txBody>
          <a:bodyPr/>
          <a:lstStyle/>
          <a:p>
            <a:r>
              <a:rPr lang="en-US" i="1" dirty="0"/>
              <a:t>Paula Bronstein/Getty Images </a:t>
            </a:r>
            <a:endParaRPr lang="en-US" dirty="0"/>
          </a:p>
        </p:txBody>
      </p:sp>
    </p:spTree>
    <p:extLst>
      <p:ext uri="{BB962C8B-B14F-4D97-AF65-F5344CB8AC3E}">
        <p14:creationId xmlns:p14="http://schemas.microsoft.com/office/powerpoint/2010/main" val="2044600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Primary and Secondary Wastewater Treatment</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buSzPct val="70000"/>
            </a:pPr>
            <a:r>
              <a:rPr lang="en-US" altLang="en-US" dirty="0"/>
              <a:t>Primary stage:</a:t>
            </a:r>
          </a:p>
          <a:p>
            <a:pPr marL="342900" indent="-342900">
              <a:spcBef>
                <a:spcPts val="800"/>
              </a:spcBef>
              <a:buSzPct val="100000"/>
              <a:buFont typeface="Arial" panose="020B0604020202020204" pitchFamily="34" charset="0"/>
              <a:buChar char="•"/>
            </a:pPr>
            <a:r>
              <a:rPr lang="en-US" altLang="en-US" dirty="0"/>
              <a:t>Separates out large matter</a:t>
            </a:r>
          </a:p>
          <a:p>
            <a:pPr marL="342900" indent="-342900">
              <a:spcBef>
                <a:spcPts val="800"/>
              </a:spcBef>
              <a:buSzPct val="100000"/>
              <a:buFont typeface="Arial" panose="020B0604020202020204" pitchFamily="34" charset="0"/>
              <a:buChar char="•"/>
            </a:pPr>
            <a:r>
              <a:rPr lang="en-US" altLang="en-US" dirty="0"/>
              <a:t>Paper, plastic waste, and bottles are skimmed off</a:t>
            </a:r>
          </a:p>
          <a:p>
            <a:pPr marL="342900" indent="-342900">
              <a:spcBef>
                <a:spcPts val="800"/>
              </a:spcBef>
              <a:buSzPct val="100000"/>
              <a:buFont typeface="Arial" panose="020B0604020202020204" pitchFamily="34" charset="0"/>
              <a:buChar char="•"/>
            </a:pPr>
            <a:r>
              <a:rPr lang="en-US" altLang="en-US" dirty="0"/>
              <a:t>Smaller, suspended particles are allowed to settle</a:t>
            </a:r>
          </a:p>
          <a:p>
            <a:pPr>
              <a:spcBef>
                <a:spcPts val="800"/>
              </a:spcBef>
              <a:buSzPct val="70000"/>
            </a:pPr>
            <a:r>
              <a:rPr lang="en-US" altLang="en-US" dirty="0"/>
              <a:t>Secondary phase:</a:t>
            </a:r>
          </a:p>
          <a:p>
            <a:pPr marL="342900" indent="-342900">
              <a:spcBef>
                <a:spcPts val="800"/>
              </a:spcBef>
              <a:buSzPct val="100000"/>
              <a:buFont typeface="Arial" panose="020B0604020202020204" pitchFamily="34" charset="0"/>
              <a:buChar char="•"/>
            </a:pPr>
            <a:r>
              <a:rPr lang="en-US" altLang="en-US" dirty="0"/>
              <a:t>Biodegradation by bacteria, algae, and protozoa occurs</a:t>
            </a:r>
          </a:p>
          <a:p>
            <a:pPr marL="342900" indent="-342900">
              <a:spcBef>
                <a:spcPts val="800"/>
              </a:spcBef>
              <a:buSzPct val="100000"/>
              <a:buFont typeface="Arial" panose="020B0604020202020204" pitchFamily="34" charset="0"/>
              <a:buChar char="•"/>
            </a:pPr>
            <a:r>
              <a:rPr lang="en-US" altLang="en-US" dirty="0"/>
              <a:t>Sludge settles out and is activated to hasten aerobic decomposition</a:t>
            </a:r>
          </a:p>
        </p:txBody>
      </p:sp>
    </p:spTree>
    <p:extLst>
      <p:ext uri="{BB962C8B-B14F-4D97-AF65-F5344CB8AC3E}">
        <p14:creationId xmlns:p14="http://schemas.microsoft.com/office/powerpoint/2010/main" val="1503829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Treatment of Sewage and Wastewater</a:t>
            </a:r>
            <a:endParaRPr lang="en-IN" sz="1200" dirty="0"/>
          </a:p>
        </p:txBody>
      </p:sp>
      <p:pic>
        <p:nvPicPr>
          <p:cNvPr id="10" name="Picture 2" descr="Photos of a digester tank and inside of a secondary reactor.">
            <a:extLst>
              <a:ext uri="{FF2B5EF4-FFF2-40B4-BE49-F238E27FC236}">
                <a16:creationId xmlns:a16="http://schemas.microsoft.com/office/drawing/2014/main" id="{12A5E8D0-AD99-4D30-BE37-175B46E556E8}"/>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47451"/>
          <a:stretch/>
        </p:blipFill>
        <p:spPr>
          <a:xfrm>
            <a:off x="366839" y="1828800"/>
            <a:ext cx="4141001" cy="3200400"/>
          </a:xfrm>
        </p:spPr>
      </p:pic>
      <p:pic>
        <p:nvPicPr>
          <p:cNvPr id="14" name="Picture 3" descr="Photos of a digester tank and inside of a secondary reactor.">
            <a:extLst>
              <a:ext uri="{FF2B5EF4-FFF2-40B4-BE49-F238E27FC236}">
                <a16:creationId xmlns:a16="http://schemas.microsoft.com/office/drawing/2014/main" id="{726365A8-1FAD-49C2-8078-1730397C32ED}"/>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5049" b="1846"/>
          <a:stretch/>
        </p:blipFill>
        <p:spPr>
          <a:xfrm>
            <a:off x="4660838" y="2057400"/>
            <a:ext cx="4327042" cy="2743200"/>
          </a:xfrm>
        </p:spPr>
      </p:pic>
      <p:sp>
        <p:nvSpPr>
          <p:cNvPr id="6" name="Text Placeholder 4">
            <a:extLst>
              <a:ext uri="{FF2B5EF4-FFF2-40B4-BE49-F238E27FC236}">
                <a16:creationId xmlns:a16="http://schemas.microsoft.com/office/drawing/2014/main" id="{9F1455FE-DCC1-4426-9093-AFD1E887C36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13" name="Text Placeholder 5">
            <a:extLst>
              <a:ext uri="{FF2B5EF4-FFF2-40B4-BE49-F238E27FC236}">
                <a16:creationId xmlns:a16="http://schemas.microsoft.com/office/drawing/2014/main" id="{EFD14D0E-535A-4EC4-A008-B1A7FE58FBB4}"/>
              </a:ext>
            </a:extLst>
          </p:cNvPr>
          <p:cNvSpPr>
            <a:spLocks noGrp="1"/>
          </p:cNvSpPr>
          <p:nvPr>
            <p:ph type="body" sz="quarter" idx="30"/>
          </p:nvPr>
        </p:nvSpPr>
        <p:spPr/>
        <p:txBody>
          <a:bodyPr/>
          <a:lstStyle/>
          <a:p>
            <a:r>
              <a:rPr lang="en-US" i="1" dirty="0"/>
              <a:t>(a) </a:t>
            </a:r>
            <a:r>
              <a:rPr lang="en-US" i="1" dirty="0" err="1"/>
              <a:t>Teresatky</a:t>
            </a:r>
            <a:r>
              <a:rPr lang="en-US" i="1" dirty="0"/>
              <a:t>/Shutterstock; (b) </a:t>
            </a:r>
            <a:r>
              <a:rPr lang="en-US" i="1" dirty="0" err="1"/>
              <a:t>ymgerman</a:t>
            </a:r>
            <a:r>
              <a:rPr lang="en-US" i="1" dirty="0"/>
              <a:t>/Shutterstock </a:t>
            </a:r>
            <a:endParaRPr lang="en-US" dirty="0"/>
          </a:p>
        </p:txBody>
      </p:sp>
    </p:spTree>
    <p:extLst>
      <p:ext uri="{BB962C8B-B14F-4D97-AF65-F5344CB8AC3E}">
        <p14:creationId xmlns:p14="http://schemas.microsoft.com/office/powerpoint/2010/main" val="3466729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Additional Wastewater Treatment Steps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00942"/>
          </a:xfrm>
        </p:spPr>
        <p:txBody>
          <a:bodyPr/>
          <a:lstStyle/>
          <a:p>
            <a:pPr>
              <a:spcBef>
                <a:spcPts val="600"/>
              </a:spcBef>
            </a:pPr>
            <a:r>
              <a:rPr lang="en-US" altLang="en-US" dirty="0"/>
              <a:t>Tertiary stage:</a:t>
            </a:r>
          </a:p>
          <a:p>
            <a:pPr marL="342900" indent="-342900">
              <a:spcBef>
                <a:spcPts val="600"/>
              </a:spcBef>
              <a:buFont typeface="Arial" panose="020B0604020202020204" pitchFamily="34" charset="0"/>
              <a:buChar char="•"/>
            </a:pPr>
            <a:r>
              <a:rPr lang="en-US" altLang="en-US" dirty="0"/>
              <a:t>Filtration and chlorination before discharge</a:t>
            </a:r>
          </a:p>
          <a:p>
            <a:pPr marL="342900" indent="-342900">
              <a:spcBef>
                <a:spcPts val="600"/>
              </a:spcBef>
              <a:buFont typeface="Arial" panose="020B0604020202020204" pitchFamily="34" charset="0"/>
              <a:buChar char="•"/>
            </a:pPr>
            <a:r>
              <a:rPr lang="en-US" altLang="en-US" dirty="0"/>
              <a:t>Reclaimed water used for:</a:t>
            </a:r>
          </a:p>
          <a:p>
            <a:pPr marL="640080" indent="-283464">
              <a:spcBef>
                <a:spcPts val="600"/>
              </a:spcBef>
              <a:buFont typeface="Arial" panose="020B0604020202020204" pitchFamily="34" charset="0"/>
              <a:buChar char="•"/>
            </a:pPr>
            <a:r>
              <a:rPr lang="en-US" altLang="en-US" sz="2000" dirty="0"/>
              <a:t>Watering golf courses and parks</a:t>
            </a:r>
          </a:p>
          <a:p>
            <a:pPr marL="640080" indent="-283464">
              <a:spcBef>
                <a:spcPts val="600"/>
              </a:spcBef>
              <a:buFont typeface="Arial" panose="020B0604020202020204" pitchFamily="34" charset="0"/>
              <a:buChar char="•"/>
            </a:pPr>
            <a:r>
              <a:rPr lang="en-US" altLang="en-US" sz="2000" dirty="0"/>
              <a:t>Release into large bodies of water</a:t>
            </a:r>
          </a:p>
          <a:p>
            <a:pPr>
              <a:spcBef>
                <a:spcPts val="600"/>
              </a:spcBef>
            </a:pPr>
            <a:r>
              <a:rPr lang="en-US" altLang="en-US" dirty="0"/>
              <a:t>Solid waste may be harvested and reused</a:t>
            </a:r>
          </a:p>
          <a:p>
            <a:pPr marL="342900" indent="-342900">
              <a:spcBef>
                <a:spcPts val="600"/>
              </a:spcBef>
              <a:buFont typeface="Arial" panose="020B0604020202020204" pitchFamily="34" charset="0"/>
              <a:buChar char="•"/>
            </a:pPr>
            <a:r>
              <a:rPr lang="en-US" altLang="en-US" dirty="0"/>
              <a:t>Fertilizer</a:t>
            </a:r>
          </a:p>
          <a:p>
            <a:pPr marL="342900" indent="-342900">
              <a:spcBef>
                <a:spcPts val="600"/>
              </a:spcBef>
              <a:buFont typeface="Arial" panose="020B0604020202020204" pitchFamily="34" charset="0"/>
              <a:buChar char="•"/>
            </a:pPr>
            <a:r>
              <a:rPr lang="en-US" altLang="en-US" dirty="0"/>
              <a:t>Applied to land</a:t>
            </a:r>
          </a:p>
          <a:p>
            <a:pPr>
              <a:spcBef>
                <a:spcPts val="600"/>
              </a:spcBef>
            </a:pPr>
            <a:r>
              <a:rPr lang="en-US" altLang="en-US" dirty="0"/>
              <a:t>Antimicrobial substances in reclaimed water and solid waste may contribute to bacterial resistance</a:t>
            </a:r>
          </a:p>
        </p:txBody>
      </p:sp>
    </p:spTree>
    <p:extLst>
      <p:ext uri="{BB962C8B-B14F-4D97-AF65-F5344CB8AC3E}">
        <p14:creationId xmlns:p14="http://schemas.microsoft.com/office/powerpoint/2010/main" val="880696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Microbiology of Drinking Water Supplies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defRPr/>
            </a:pPr>
            <a:r>
              <a:rPr lang="en-US" dirty="0"/>
              <a:t>Importance of safe water:</a:t>
            </a:r>
          </a:p>
          <a:p>
            <a:pPr marL="342900" indent="-342900">
              <a:spcBef>
                <a:spcPts val="1200"/>
              </a:spcBef>
              <a:spcAft>
                <a:spcPts val="600"/>
              </a:spcAft>
              <a:buFont typeface="Arial" panose="020B0604020202020204" pitchFamily="34" charset="0"/>
              <a:buChar char="•"/>
              <a:defRPr/>
            </a:pPr>
            <a:r>
              <a:rPr lang="en-US" dirty="0"/>
              <a:t>Worldwide epidemics of cholera and other diseases linked to unsafe drinking water</a:t>
            </a:r>
          </a:p>
          <a:p>
            <a:pPr marL="342900" indent="-342900">
              <a:spcBef>
                <a:spcPts val="1200"/>
              </a:spcBef>
              <a:spcAft>
                <a:spcPts val="600"/>
              </a:spcAft>
              <a:buFont typeface="Arial" panose="020B0604020202020204" pitchFamily="34" charset="0"/>
              <a:buChar char="•"/>
              <a:defRPr/>
            </a:pPr>
            <a:r>
              <a:rPr lang="en-US" dirty="0"/>
              <a:t>Lack of sanitary water is responsible for billions of cases of diarrheal illness that kill millions of children each year</a:t>
            </a:r>
          </a:p>
          <a:p>
            <a:pPr>
              <a:spcBef>
                <a:spcPts val="1200"/>
              </a:spcBef>
              <a:spcAft>
                <a:spcPts val="600"/>
              </a:spcAft>
              <a:defRPr/>
            </a:pPr>
            <a:r>
              <a:rPr lang="en-US" dirty="0"/>
              <a:t>Clean, potable water:</a:t>
            </a:r>
          </a:p>
          <a:p>
            <a:pPr marL="342900" indent="-342900">
              <a:spcBef>
                <a:spcPts val="1200"/>
              </a:spcBef>
              <a:spcAft>
                <a:spcPts val="600"/>
              </a:spcAft>
              <a:buFont typeface="Arial" panose="020B0604020202020204" pitchFamily="34" charset="0"/>
              <a:buChar char="•"/>
              <a:defRPr/>
            </a:pPr>
            <a:r>
              <a:rPr lang="en-US" dirty="0"/>
              <a:t>Free of pathogens, dissolved toxins, and disagreeable turbidity, odor, color, and taste</a:t>
            </a:r>
          </a:p>
        </p:txBody>
      </p:sp>
    </p:spTree>
    <p:extLst>
      <p:ext uri="{BB962C8B-B14F-4D97-AF65-F5344CB8AC3E}">
        <p14:creationId xmlns:p14="http://schemas.microsoft.com/office/powerpoint/2010/main" val="1595050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Prominent Waterborne Pathogens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81964"/>
          </a:xfrm>
        </p:spPr>
        <p:txBody>
          <a:bodyPr/>
          <a:lstStyle/>
          <a:p>
            <a:pPr>
              <a:spcBef>
                <a:spcPts val="600"/>
              </a:spcBef>
              <a:spcAft>
                <a:spcPts val="1200"/>
              </a:spcAft>
              <a:defRPr/>
            </a:pPr>
            <a:r>
              <a:rPr lang="en-US" i="1" dirty="0">
                <a:ea typeface="ＭＳ Ｐゴシック" charset="0"/>
                <a:cs typeface="Arial" panose="020B0604020202020204" pitchFamily="34" charset="0"/>
              </a:rPr>
              <a:t>Giardia</a:t>
            </a:r>
          </a:p>
          <a:p>
            <a:pPr>
              <a:spcBef>
                <a:spcPts val="600"/>
              </a:spcBef>
              <a:spcAft>
                <a:spcPts val="1200"/>
              </a:spcAft>
              <a:defRPr/>
            </a:pPr>
            <a:r>
              <a:rPr lang="en-US" i="1" dirty="0">
                <a:ea typeface="ＭＳ Ｐゴシック" charset="0"/>
                <a:cs typeface="Arial" panose="020B0604020202020204" pitchFamily="34" charset="0"/>
              </a:rPr>
              <a:t>Cryptosporidium</a:t>
            </a:r>
          </a:p>
          <a:p>
            <a:pPr>
              <a:spcBef>
                <a:spcPts val="600"/>
              </a:spcBef>
              <a:spcAft>
                <a:spcPts val="1200"/>
              </a:spcAft>
              <a:defRPr/>
            </a:pPr>
            <a:r>
              <a:rPr lang="en-US" i="1" dirty="0">
                <a:ea typeface="ＭＳ Ｐゴシック" charset="0"/>
                <a:cs typeface="Arial" panose="020B0604020202020204" pitchFamily="34" charset="0"/>
              </a:rPr>
              <a:t>Campylobacter</a:t>
            </a:r>
          </a:p>
          <a:p>
            <a:pPr>
              <a:spcBef>
                <a:spcPts val="600"/>
              </a:spcBef>
              <a:spcAft>
                <a:spcPts val="1200"/>
              </a:spcAft>
              <a:defRPr/>
            </a:pPr>
            <a:r>
              <a:rPr lang="en-US" i="1" dirty="0">
                <a:ea typeface="ＭＳ Ｐゴシック" charset="0"/>
                <a:cs typeface="Arial" panose="020B0604020202020204" pitchFamily="34" charset="0"/>
              </a:rPr>
              <a:t>Salmonella</a:t>
            </a:r>
          </a:p>
          <a:p>
            <a:pPr>
              <a:spcBef>
                <a:spcPts val="600"/>
              </a:spcBef>
              <a:spcAft>
                <a:spcPts val="1200"/>
              </a:spcAft>
              <a:defRPr/>
            </a:pPr>
            <a:r>
              <a:rPr lang="en-US" i="1" dirty="0">
                <a:ea typeface="ＭＳ Ｐゴシック" charset="0"/>
                <a:cs typeface="Arial" panose="020B0604020202020204" pitchFamily="34" charset="0"/>
              </a:rPr>
              <a:t>Shigella</a:t>
            </a:r>
          </a:p>
          <a:p>
            <a:pPr>
              <a:spcBef>
                <a:spcPts val="600"/>
              </a:spcBef>
              <a:spcAft>
                <a:spcPts val="1200"/>
              </a:spcAft>
              <a:defRPr/>
            </a:pPr>
            <a:r>
              <a:rPr lang="en-US" i="1" dirty="0">
                <a:ea typeface="ＭＳ Ｐゴシック" charset="0"/>
                <a:cs typeface="Arial" panose="020B0604020202020204" pitchFamily="34" charset="0"/>
              </a:rPr>
              <a:t>Vibrio</a:t>
            </a:r>
          </a:p>
          <a:p>
            <a:pPr>
              <a:spcBef>
                <a:spcPts val="600"/>
              </a:spcBef>
              <a:spcAft>
                <a:spcPts val="1200"/>
              </a:spcAft>
              <a:defRPr/>
            </a:pPr>
            <a:r>
              <a:rPr lang="en-US" i="1" dirty="0">
                <a:ea typeface="ＭＳ Ｐゴシック" charset="0"/>
                <a:cs typeface="Arial" panose="020B0604020202020204" pitchFamily="34" charset="0"/>
              </a:rPr>
              <a:t>Mycobacterium</a:t>
            </a:r>
          </a:p>
          <a:p>
            <a:pPr>
              <a:spcBef>
                <a:spcPts val="600"/>
              </a:spcBef>
              <a:spcAft>
                <a:spcPts val="1200"/>
              </a:spcAft>
              <a:defRPr/>
            </a:pPr>
            <a:r>
              <a:rPr lang="en-US" dirty="0">
                <a:ea typeface="ＭＳ Ｐゴシック" charset="0"/>
                <a:cs typeface="Arial" panose="020B0604020202020204" pitchFamily="34" charset="0"/>
              </a:rPr>
              <a:t>Hepatitis A virus</a:t>
            </a:r>
          </a:p>
          <a:p>
            <a:pPr>
              <a:spcBef>
                <a:spcPts val="600"/>
              </a:spcBef>
              <a:spcAft>
                <a:spcPts val="1200"/>
              </a:spcAft>
              <a:defRPr/>
            </a:pPr>
            <a:r>
              <a:rPr lang="en-US" dirty="0">
                <a:ea typeface="ＭＳ Ｐゴシック" charset="0"/>
                <a:cs typeface="Arial" panose="020B0604020202020204" pitchFamily="34" charset="0"/>
              </a:rPr>
              <a:t>Norwalk virus</a:t>
            </a:r>
          </a:p>
        </p:txBody>
      </p:sp>
    </p:spTree>
    <p:extLst>
      <p:ext uri="{BB962C8B-B14F-4D97-AF65-F5344CB8AC3E}">
        <p14:creationId xmlns:p14="http://schemas.microsoft.com/office/powerpoint/2010/main" val="2149914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Water Monitoring</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81964"/>
          </a:xfrm>
        </p:spPr>
        <p:txBody>
          <a:bodyPr/>
          <a:lstStyle/>
          <a:p>
            <a:pPr>
              <a:spcBef>
                <a:spcPts val="800"/>
              </a:spcBef>
              <a:defRPr/>
            </a:pPr>
            <a:r>
              <a:rPr lang="en-US" dirty="0">
                <a:ea typeface="ＭＳ Ｐゴシック" charset="0"/>
              </a:rPr>
              <a:t>Most assays of water purity are focused on detecting fecal contamination</a:t>
            </a:r>
          </a:p>
          <a:p>
            <a:pPr marL="342900" indent="-342900">
              <a:spcBef>
                <a:spcPts val="800"/>
              </a:spcBef>
              <a:buFont typeface="Arial" panose="020B0604020202020204" pitchFamily="34" charset="0"/>
              <a:buChar char="•"/>
              <a:defRPr/>
            </a:pPr>
            <a:r>
              <a:rPr lang="en-US" b="1" dirty="0">
                <a:ea typeface="ＭＳ Ｐゴシック" charset="0"/>
              </a:rPr>
              <a:t>Indicator bacteria:</a:t>
            </a:r>
            <a:r>
              <a:rPr lang="en-US" dirty="0">
                <a:ea typeface="ＭＳ Ｐゴシック" charset="0"/>
              </a:rPr>
              <a:t> </a:t>
            </a:r>
          </a:p>
          <a:p>
            <a:pPr marL="640080" lvl="1" indent="-283464">
              <a:defRPr/>
            </a:pPr>
            <a:r>
              <a:rPr lang="en-US" sz="2000" dirty="0">
                <a:ea typeface="ＭＳ Ｐゴシック" charset="0"/>
              </a:rPr>
              <a:t>Species that are intestinal residents of birds and mammals</a:t>
            </a:r>
          </a:p>
          <a:p>
            <a:pPr marL="640080" lvl="1" indent="-283464">
              <a:defRPr/>
            </a:pPr>
            <a:r>
              <a:rPr lang="en-US" sz="2000" dirty="0">
                <a:ea typeface="ＭＳ Ｐゴシック" charset="0"/>
              </a:rPr>
              <a:t>Readily identified using routine tests</a:t>
            </a:r>
            <a:endParaRPr lang="en-US" sz="2000" i="1" dirty="0">
              <a:ea typeface="ＭＳ Ｐゴシック" charset="0"/>
            </a:endParaRPr>
          </a:p>
          <a:p>
            <a:pPr marL="342900" indent="-342900">
              <a:spcBef>
                <a:spcPts val="800"/>
              </a:spcBef>
              <a:buFont typeface="Arial" panose="020B0604020202020204" pitchFamily="34" charset="0"/>
              <a:buChar char="•"/>
              <a:defRPr/>
            </a:pPr>
            <a:r>
              <a:rPr lang="en-US" dirty="0">
                <a:ea typeface="ＭＳ Ｐゴシック" charset="0"/>
              </a:rPr>
              <a:t>Coliform bacteria:</a:t>
            </a:r>
          </a:p>
          <a:p>
            <a:pPr marL="640080" lvl="1" indent="-283464">
              <a:defRPr/>
            </a:pPr>
            <a:r>
              <a:rPr lang="en-IN" sz="2000" i="1" dirty="0"/>
              <a:t>Escherichia</a:t>
            </a:r>
            <a:r>
              <a:rPr lang="en-US" sz="2000" i="1" dirty="0">
                <a:ea typeface="ＭＳ Ｐゴシック" charset="0"/>
              </a:rPr>
              <a:t> coli, Citrobacter, Klebsiella, </a:t>
            </a:r>
            <a:r>
              <a:rPr lang="en-US" sz="2000" dirty="0">
                <a:ea typeface="ＭＳ Ｐゴシック" charset="0"/>
              </a:rPr>
              <a:t>and </a:t>
            </a:r>
            <a:r>
              <a:rPr lang="en-US" sz="2000" i="1" dirty="0">
                <a:ea typeface="ＭＳ Ｐゴシック" charset="0"/>
              </a:rPr>
              <a:t>Enterobacter</a:t>
            </a:r>
            <a:endParaRPr lang="en-US" sz="2000" dirty="0">
              <a:ea typeface="ＭＳ Ｐゴシック" charset="0"/>
            </a:endParaRPr>
          </a:p>
          <a:p>
            <a:pPr marL="640080" lvl="1" indent="-283464">
              <a:defRPr/>
            </a:pPr>
            <a:r>
              <a:rPr lang="en-US" sz="2000" dirty="0">
                <a:ea typeface="ＭＳ Ｐゴシック" charset="0"/>
              </a:rPr>
              <a:t>Gram-negative, lactose-fermenting, gas-producing bacteria</a:t>
            </a:r>
          </a:p>
        </p:txBody>
      </p:sp>
    </p:spTree>
    <p:extLst>
      <p:ext uri="{BB962C8B-B14F-4D97-AF65-F5344CB8AC3E}">
        <p14:creationId xmlns:p14="http://schemas.microsoft.com/office/powerpoint/2010/main" val="2858517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Coliform Assays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1276709"/>
            <a:ext cx="8615905" cy="5181964"/>
          </a:xfrm>
        </p:spPr>
        <p:txBody>
          <a:bodyPr/>
          <a:lstStyle/>
          <a:p>
            <a:pPr>
              <a:spcBef>
                <a:spcPts val="800"/>
              </a:spcBef>
              <a:defRPr/>
            </a:pPr>
            <a:r>
              <a:rPr lang="en-US" dirty="0">
                <a:ea typeface="ＭＳ Ｐゴシック" charset="0"/>
              </a:rPr>
              <a:t>Coliform assays have been in use since 1914</a:t>
            </a:r>
          </a:p>
          <a:p>
            <a:pPr>
              <a:spcBef>
                <a:spcPts val="800"/>
              </a:spcBef>
              <a:defRPr/>
            </a:pPr>
            <a:r>
              <a:rPr lang="en-US" dirty="0">
                <a:ea typeface="ＭＳ Ｐゴシック" charset="0"/>
              </a:rPr>
              <a:t>Some serious problems with the use of coliforms to indicate fecal contamination:</a:t>
            </a:r>
          </a:p>
          <a:p>
            <a:pPr marL="342900" indent="-342900">
              <a:spcBef>
                <a:spcPts val="800"/>
              </a:spcBef>
              <a:buFont typeface="Arial" panose="020B0604020202020204" pitchFamily="34" charset="0"/>
              <a:buChar char="•"/>
              <a:defRPr/>
            </a:pPr>
            <a:r>
              <a:rPr lang="en-US" dirty="0">
                <a:ea typeface="ＭＳ Ｐゴシック" charset="0"/>
              </a:rPr>
              <a:t>A number of coliform bacteria are commonly found growing in fecal-free environments such as freshwater and plants</a:t>
            </a:r>
          </a:p>
          <a:p>
            <a:pPr marL="342900" indent="-342900">
              <a:spcBef>
                <a:spcPts val="800"/>
              </a:spcBef>
              <a:buFont typeface="Arial" panose="020B0604020202020204" pitchFamily="34" charset="0"/>
              <a:buChar char="•"/>
              <a:defRPr/>
            </a:pPr>
            <a:r>
              <a:rPr lang="en-US" dirty="0">
                <a:ea typeface="ＭＳ Ｐゴシック" charset="0"/>
              </a:rPr>
              <a:t>Microbiologists are now advocating that </a:t>
            </a:r>
            <a:r>
              <a:rPr lang="en-US" i="1" dirty="0">
                <a:ea typeface="ＭＳ Ｐゴシック" charset="0"/>
              </a:rPr>
              <a:t>E. coli </a:t>
            </a:r>
            <a:r>
              <a:rPr lang="en-US" dirty="0">
                <a:ea typeface="ＭＳ Ｐゴシック" charset="0"/>
              </a:rPr>
              <a:t>alone be used as an indicator of fecal contamination</a:t>
            </a:r>
          </a:p>
        </p:txBody>
      </p:sp>
    </p:spTree>
    <p:extLst>
      <p:ext uri="{BB962C8B-B14F-4D97-AF65-F5344CB8AC3E}">
        <p14:creationId xmlns:p14="http://schemas.microsoft.com/office/powerpoint/2010/main" val="998108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Water Quality Assays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39054" cy="4971691"/>
          </a:xfrm>
        </p:spPr>
        <p:txBody>
          <a:bodyPr/>
          <a:lstStyle/>
          <a:p>
            <a:pPr>
              <a:spcBef>
                <a:spcPts val="800"/>
              </a:spcBef>
              <a:defRPr/>
            </a:pPr>
            <a:r>
              <a:rPr lang="en-US" dirty="0">
                <a:ea typeface="ＭＳ Ｐゴシック" charset="0"/>
              </a:rPr>
              <a:t>Rapid method: standard plate count</a:t>
            </a:r>
          </a:p>
          <a:p>
            <a:pPr marL="342900" indent="-342900">
              <a:spcBef>
                <a:spcPts val="800"/>
              </a:spcBef>
              <a:buFont typeface="Arial" panose="020B0604020202020204" pitchFamily="34" charset="0"/>
              <a:buChar char="•"/>
              <a:defRPr/>
            </a:pPr>
            <a:r>
              <a:rPr lang="en-US" dirty="0">
                <a:ea typeface="ＭＳ Ｐゴシック" charset="0"/>
              </a:rPr>
              <a:t>Water sample is plated on solid medium</a:t>
            </a:r>
          </a:p>
          <a:p>
            <a:pPr marL="342900" indent="-342900">
              <a:spcBef>
                <a:spcPts val="800"/>
              </a:spcBef>
              <a:buFont typeface="Arial" panose="020B0604020202020204" pitchFamily="34" charset="0"/>
              <a:buChar char="•"/>
              <a:defRPr/>
            </a:pPr>
            <a:r>
              <a:rPr lang="en-US" dirty="0">
                <a:ea typeface="ＭＳ Ｐゴシック" charset="0"/>
              </a:rPr>
              <a:t>The number of colonies that develop provide an estimate of the total population</a:t>
            </a:r>
          </a:p>
          <a:p>
            <a:pPr marL="342900" indent="-342900">
              <a:spcBef>
                <a:spcPts val="800"/>
              </a:spcBef>
              <a:buFont typeface="Arial" panose="020B0604020202020204" pitchFamily="34" charset="0"/>
              <a:buChar char="•"/>
              <a:defRPr/>
            </a:pPr>
            <a:r>
              <a:rPr lang="en-US" dirty="0">
                <a:ea typeface="ＭＳ Ｐゴシック" charset="0"/>
              </a:rPr>
              <a:t>Doesn’t differentiate coliforms from other microbial species</a:t>
            </a:r>
          </a:p>
          <a:p>
            <a:pPr>
              <a:spcBef>
                <a:spcPts val="800"/>
              </a:spcBef>
              <a:defRPr/>
            </a:pPr>
            <a:r>
              <a:rPr lang="en-US" dirty="0">
                <a:ea typeface="ＭＳ Ｐゴシック" charset="0"/>
              </a:rPr>
              <a:t>Level of dissolved oxygen:</a:t>
            </a:r>
          </a:p>
          <a:p>
            <a:pPr marL="342900" indent="-342900">
              <a:spcBef>
                <a:spcPts val="800"/>
              </a:spcBef>
              <a:buFont typeface="Arial" panose="020B0604020202020204" pitchFamily="34" charset="0"/>
              <a:buChar char="•"/>
              <a:defRPr/>
            </a:pPr>
            <a:r>
              <a:rPr lang="en-US" dirty="0">
                <a:ea typeface="ＭＳ Ｐゴシック" charset="0"/>
              </a:rPr>
              <a:t>Water containing high levels of organic matter and bacteria will have a lower concentration of oxygen due to the metabolism of aerobic microorganisms</a:t>
            </a:r>
          </a:p>
        </p:txBody>
      </p:sp>
    </p:spTree>
    <p:extLst>
      <p:ext uri="{BB962C8B-B14F-4D97-AF65-F5344CB8AC3E}">
        <p14:creationId xmlns:p14="http://schemas.microsoft.com/office/powerpoint/2010/main" val="971528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Counting Coliforms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39054" cy="4971691"/>
          </a:xfrm>
        </p:spPr>
        <p:txBody>
          <a:bodyPr/>
          <a:lstStyle/>
          <a:p>
            <a:pPr>
              <a:spcBef>
                <a:spcPts val="800"/>
              </a:spcBef>
              <a:spcAft>
                <a:spcPts val="1200"/>
              </a:spcAft>
              <a:defRPr/>
            </a:pPr>
            <a:r>
              <a:rPr lang="en-US" dirty="0">
                <a:ea typeface="ＭＳ Ｐゴシック" charset="0"/>
              </a:rPr>
              <a:t>Techniques available are:</a:t>
            </a:r>
          </a:p>
          <a:p>
            <a:pPr marL="342900" indent="-342900">
              <a:spcBef>
                <a:spcPts val="800"/>
              </a:spcBef>
              <a:spcAft>
                <a:spcPts val="1200"/>
              </a:spcAft>
              <a:buFont typeface="Arial" panose="020B0604020202020204" pitchFamily="34" charset="0"/>
              <a:buChar char="•"/>
              <a:defRPr/>
            </a:pPr>
            <a:r>
              <a:rPr lang="en-US" dirty="0">
                <a:ea typeface="ＭＳ Ｐゴシック" charset="0"/>
              </a:rPr>
              <a:t>Simple tests that detect the presence of coliforms but do not quantify them</a:t>
            </a:r>
          </a:p>
          <a:p>
            <a:pPr marL="342900" indent="-342900">
              <a:spcBef>
                <a:spcPts val="800"/>
              </a:spcBef>
              <a:spcAft>
                <a:spcPts val="1200"/>
              </a:spcAft>
              <a:buFont typeface="Arial" panose="020B0604020202020204" pitchFamily="34" charset="0"/>
              <a:buChar char="•"/>
              <a:defRPr/>
            </a:pPr>
            <a:r>
              <a:rPr lang="en-US" dirty="0">
                <a:ea typeface="ＭＳ Ｐゴシック" charset="0"/>
              </a:rPr>
              <a:t>Rapid tests that isolate coliform colonies and quantify the coliforms present</a:t>
            </a:r>
          </a:p>
          <a:p>
            <a:pPr marL="342900" indent="-342900">
              <a:spcBef>
                <a:spcPts val="800"/>
              </a:spcBef>
              <a:spcAft>
                <a:spcPts val="1200"/>
              </a:spcAft>
              <a:buFont typeface="Arial" panose="020B0604020202020204" pitchFamily="34" charset="0"/>
              <a:buChar char="•"/>
              <a:defRPr/>
            </a:pPr>
            <a:r>
              <a:rPr lang="en-US" dirty="0">
                <a:ea typeface="ＭＳ Ｐゴシック" charset="0"/>
              </a:rPr>
              <a:t>Rapid tests that identify specific coliforms and determine numbers within a sample</a:t>
            </a:r>
          </a:p>
        </p:txBody>
      </p:sp>
    </p:spTree>
    <p:extLst>
      <p:ext uri="{BB962C8B-B14F-4D97-AF65-F5344CB8AC3E}">
        <p14:creationId xmlns:p14="http://schemas.microsoft.com/office/powerpoint/2010/main" val="110460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25.1:</a:t>
            </a:r>
            <a:br>
              <a:rPr lang="en-US" altLang="en-US" dirty="0">
                <a:solidFill>
                  <a:schemeClr val="tx1"/>
                </a:solidFill>
              </a:rPr>
            </a:br>
            <a:r>
              <a:rPr lang="en-US" altLang="en-US" dirty="0">
                <a:solidFill>
                  <a:schemeClr val="tx1"/>
                </a:solidFill>
              </a:rPr>
              <a:t>Applied Microbiology and Biotechnology</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a:spcBef>
                <a:spcPts val="1200"/>
              </a:spcBef>
            </a:pPr>
            <a:r>
              <a:rPr lang="en-US" altLang="en-US" dirty="0">
                <a:cs typeface="Arial" panose="020B0604020202020204" pitchFamily="34" charset="0"/>
              </a:rPr>
              <a:t>Compose a sentence about the history of applied microbiology.</a:t>
            </a:r>
          </a:p>
          <a:p>
            <a:pPr>
              <a:spcBef>
                <a:spcPts val="1200"/>
              </a:spcBef>
            </a:pPr>
            <a:r>
              <a:rPr lang="en-US" altLang="en-US" dirty="0">
                <a:cs typeface="Arial" panose="020B0604020202020204" pitchFamily="34" charset="0"/>
              </a:rPr>
              <a:t>Define </a:t>
            </a:r>
            <a:r>
              <a:rPr lang="en-US" altLang="en-US" i="1" dirty="0">
                <a:cs typeface="Arial" panose="020B0604020202020204" pitchFamily="34" charset="0"/>
              </a:rPr>
              <a:t>biotechnology</a:t>
            </a:r>
            <a:r>
              <a:rPr lang="en-US" altLang="en-US" dirty="0">
                <a:cs typeface="Arial" panose="020B0604020202020204" pitchFamily="34" charset="0"/>
              </a:rPr>
              <a:t>, and explain how its uses have changed in modern times.</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Rapid Method of Water Analysis for </a:t>
            </a:r>
            <a:br>
              <a:rPr lang="en-US" dirty="0"/>
            </a:br>
            <a:r>
              <a:rPr lang="en-US" dirty="0"/>
              <a:t>Coliform Contamination</a:t>
            </a:r>
          </a:p>
        </p:txBody>
      </p:sp>
      <p:pic>
        <p:nvPicPr>
          <p:cNvPr id="7" name="Picture 2" descr="The steps of membrane filtration. After filtration, the membrane filter is placed in a Petri dish containing selective medium. ">
            <a:extLst>
              <a:ext uri="{FF2B5EF4-FFF2-40B4-BE49-F238E27FC236}">
                <a16:creationId xmlns:a16="http://schemas.microsoft.com/office/drawing/2014/main" id="{31BF0B33-1396-4F34-A094-44E71268648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152"/>
          <a:stretch/>
        </p:blipFill>
        <p:spPr>
          <a:xfrm>
            <a:off x="879703" y="1091144"/>
            <a:ext cx="7384595" cy="5029200"/>
          </a:xfrm>
        </p:spPr>
      </p:pic>
      <p:sp>
        <p:nvSpPr>
          <p:cNvPr id="3" name="Text Placeholder 3">
            <a:extLst>
              <a:ext uri="{FF2B5EF4-FFF2-40B4-BE49-F238E27FC236}">
                <a16:creationId xmlns:a16="http://schemas.microsoft.com/office/drawing/2014/main" id="{A03D45D5-05D9-45C4-B3E3-F7F8F2EC19E5}"/>
              </a:ext>
            </a:extLst>
          </p:cNvPr>
          <p:cNvSpPr>
            <a:spLocks noGrp="1"/>
          </p:cNvSpPr>
          <p:nvPr>
            <p:ph type="body" sz="quarter" idx="30"/>
          </p:nvPr>
        </p:nvSpPr>
        <p:spPr>
          <a:xfrm rot="16200000">
            <a:off x="6137908" y="3585972"/>
            <a:ext cx="5212080" cy="457200"/>
          </a:xfrm>
        </p:spPr>
        <p:txBody>
          <a:bodyPr/>
          <a:lstStyle/>
          <a:p>
            <a:r>
              <a:rPr lang="en-US" i="1" dirty="0"/>
              <a:t>(Endo) Kathleen </a:t>
            </a:r>
            <a:r>
              <a:rPr lang="en-US" i="1" dirty="0" err="1"/>
              <a:t>Talaro</a:t>
            </a:r>
            <a:r>
              <a:rPr lang="en-US" i="1" dirty="0"/>
              <a:t>; (ultraviolet light), (natural light) Courtesy Dr. Kristen Brenner from the Microbial Exposure Research Branch, Microbiological and Chemical Exposure Assessment Research Division, National Exposure Research Laboratory, Office of Research and Development, U.S Environmental Protection Agency </a:t>
            </a:r>
            <a:endParaRPr lang="en-US" dirty="0"/>
          </a:p>
        </p:txBody>
      </p:sp>
      <p:sp>
        <p:nvSpPr>
          <p:cNvPr id="5" name="Text Placeholder 4">
            <a:extLst>
              <a:ext uri="{FF2B5EF4-FFF2-40B4-BE49-F238E27FC236}">
                <a16:creationId xmlns:a16="http://schemas.microsoft.com/office/drawing/2014/main" id="{62471FC2-4935-45FD-84A4-08A94F74221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034309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Most Probable Number (MPN)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spcAft>
                <a:spcPts val="1200"/>
              </a:spcAft>
              <a:defRPr/>
            </a:pPr>
            <a:r>
              <a:rPr lang="en-US" dirty="0">
                <a:ea typeface="ＭＳ Ｐゴシック" charset="0"/>
                <a:cs typeface="Arial" panose="020B0604020202020204" pitchFamily="34" charset="0"/>
              </a:rPr>
              <a:t>Detects coliforms by a series of </a:t>
            </a:r>
            <a:r>
              <a:rPr lang="en-US" i="1" dirty="0">
                <a:ea typeface="ＭＳ Ｐゴシック" charset="0"/>
                <a:cs typeface="Arial" panose="020B0604020202020204" pitchFamily="34" charset="0"/>
              </a:rPr>
              <a:t>presumptive, confirmatory, </a:t>
            </a:r>
            <a:r>
              <a:rPr lang="en-US" dirty="0">
                <a:ea typeface="ＭＳ Ｐゴシック" charset="0"/>
                <a:cs typeface="Arial" panose="020B0604020202020204" pitchFamily="34" charset="0"/>
              </a:rPr>
              <a:t>and </a:t>
            </a:r>
            <a:r>
              <a:rPr lang="en-US" i="1" dirty="0">
                <a:ea typeface="ＭＳ Ｐゴシック" charset="0"/>
                <a:cs typeface="Arial" panose="020B0604020202020204" pitchFamily="34" charset="0"/>
              </a:rPr>
              <a:t>completed </a:t>
            </a:r>
            <a:r>
              <a:rPr lang="en-US" dirty="0">
                <a:ea typeface="ＭＳ Ｐゴシック" charset="0"/>
                <a:cs typeface="Arial" panose="020B0604020202020204" pitchFamily="34" charset="0"/>
              </a:rPr>
              <a:t>tests</a:t>
            </a:r>
          </a:p>
          <a:p>
            <a:pPr>
              <a:spcBef>
                <a:spcPts val="800"/>
              </a:spcBef>
              <a:spcAft>
                <a:spcPts val="1200"/>
              </a:spcAft>
              <a:defRPr/>
            </a:pPr>
            <a:r>
              <a:rPr lang="en-US" dirty="0">
                <a:ea typeface="ＭＳ Ｐゴシック" charset="0"/>
                <a:cs typeface="Arial" panose="020B0604020202020204" pitchFamily="34" charset="0"/>
              </a:rPr>
              <a:t>Three subsets of fermentation tubes are inoculated with water samples</a:t>
            </a:r>
          </a:p>
          <a:p>
            <a:pPr>
              <a:spcBef>
                <a:spcPts val="800"/>
              </a:spcBef>
              <a:spcAft>
                <a:spcPts val="1200"/>
              </a:spcAft>
              <a:defRPr/>
            </a:pPr>
            <a:r>
              <a:rPr lang="en-US" dirty="0">
                <a:ea typeface="ＭＳ Ｐゴシック" charset="0"/>
                <a:cs typeface="Arial" panose="020B0604020202020204" pitchFamily="34" charset="0"/>
              </a:rPr>
              <a:t>After 24 hours, tubes are evaluated for gas production</a:t>
            </a:r>
          </a:p>
          <a:p>
            <a:pPr>
              <a:spcBef>
                <a:spcPts val="800"/>
              </a:spcBef>
              <a:spcAft>
                <a:spcPts val="1200"/>
              </a:spcAft>
              <a:defRPr/>
            </a:pPr>
            <a:r>
              <a:rPr lang="en-US" dirty="0">
                <a:ea typeface="ＭＳ Ｐゴシック" charset="0"/>
                <a:cs typeface="Arial" panose="020B0604020202020204" pitchFamily="34" charset="0"/>
              </a:rPr>
              <a:t>The number of positive tubes is tallied, and this set of numbers is applied to a statistical table to estimate the most probable concentration of coliforms</a:t>
            </a:r>
          </a:p>
        </p:txBody>
      </p:sp>
    </p:spTree>
    <p:extLst>
      <p:ext uri="{BB962C8B-B14F-4D97-AF65-F5344CB8AC3E}">
        <p14:creationId xmlns:p14="http://schemas.microsoft.com/office/powerpoint/2010/main" val="2087915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25.2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1276709"/>
            <a:ext cx="8581181" cy="4971691"/>
          </a:xfrm>
        </p:spPr>
        <p:txBody>
          <a:bodyPr/>
          <a:lstStyle/>
          <a:p>
            <a:pPr marL="457200" indent="-457200">
              <a:spcBef>
                <a:spcPts val="800"/>
              </a:spcBef>
              <a:buFont typeface="+mj-lt"/>
              <a:buAutoNum type="arabicPeriod"/>
              <a:defRPr/>
            </a:pPr>
            <a:r>
              <a:rPr lang="en-US" dirty="0">
                <a:ea typeface="ＭＳ Ｐゴシック" charset="0"/>
              </a:rPr>
              <a:t>In the </a:t>
            </a:r>
            <a:r>
              <a:rPr lang="en-US" u="sng" dirty="0">
                <a:ea typeface="ＭＳ Ｐゴシック" charset="0"/>
              </a:rPr>
              <a:t> 		 </a:t>
            </a:r>
            <a:r>
              <a:rPr lang="en-US" dirty="0">
                <a:ea typeface="ＭＳ Ｐゴシック" charset="0"/>
              </a:rPr>
              <a:t> stage of water treatment, water is filtered and chlorinated</a:t>
            </a:r>
            <a:endParaRPr lang="en-US" dirty="0"/>
          </a:p>
          <a:p>
            <a:pPr marL="457200" indent="-457200">
              <a:spcBef>
                <a:spcPts val="800"/>
              </a:spcBef>
              <a:buFont typeface="+mj-lt"/>
              <a:buAutoNum type="arabicPeriod"/>
              <a:defRPr/>
            </a:pPr>
            <a:r>
              <a:rPr lang="en-US" dirty="0">
                <a:ea typeface="ＭＳ Ｐゴシック" charset="0"/>
              </a:rPr>
              <a:t>In the </a:t>
            </a:r>
            <a:r>
              <a:rPr lang="en-US" u="sng" dirty="0">
                <a:ea typeface="ＭＳ Ｐゴシック" charset="0"/>
              </a:rPr>
              <a:t>		  </a:t>
            </a:r>
            <a:r>
              <a:rPr lang="en-US" dirty="0">
                <a:ea typeface="ＭＳ Ｐゴシック" charset="0"/>
              </a:rPr>
              <a:t> stage of water treatment, bulky materials are skimmed off.</a:t>
            </a:r>
          </a:p>
          <a:p>
            <a:pPr marL="457200" indent="-457200">
              <a:spcBef>
                <a:spcPts val="800"/>
              </a:spcBef>
              <a:buFont typeface="+mj-lt"/>
              <a:buAutoNum type="arabicPeriod"/>
              <a:defRPr/>
            </a:pPr>
            <a:r>
              <a:rPr lang="en-US" dirty="0">
                <a:ea typeface="ＭＳ Ｐゴシック" charset="0"/>
              </a:rPr>
              <a:t>Sludge is activated during the </a:t>
            </a:r>
            <a:r>
              <a:rPr lang="en-US" u="sng" dirty="0">
                <a:ea typeface="ＭＳ Ｐゴシック" charset="0"/>
              </a:rPr>
              <a:t> 	        </a:t>
            </a:r>
            <a:r>
              <a:rPr lang="en-US" dirty="0">
                <a:ea typeface="ＭＳ Ｐゴシック" charset="0"/>
              </a:rPr>
              <a:t> stage of water treatment.</a:t>
            </a:r>
          </a:p>
          <a:p>
            <a:pPr marL="457200" indent="-457200">
              <a:spcBef>
                <a:spcPts val="800"/>
              </a:spcBef>
              <a:buFont typeface="+mj-lt"/>
              <a:buAutoNum type="arabicPeriod"/>
              <a:defRPr/>
            </a:pPr>
            <a:r>
              <a:rPr lang="en-US" dirty="0">
                <a:ea typeface="ＭＳ Ｐゴシック" charset="0"/>
              </a:rPr>
              <a:t>True/False: All coliform bacteria have a fecal origin.</a:t>
            </a:r>
          </a:p>
          <a:p>
            <a:pPr marL="457200" indent="-457200">
              <a:spcBef>
                <a:spcPts val="800"/>
              </a:spcBef>
              <a:buFont typeface="+mj-lt"/>
              <a:buAutoNum type="arabicPeriod"/>
              <a:defRPr/>
            </a:pPr>
            <a:r>
              <a:rPr lang="en-US" dirty="0">
                <a:ea typeface="ＭＳ Ｐゴシック" charset="0"/>
              </a:rPr>
              <a:t>True/False: It is always necessary to quantify and identify all organisms in a water sample.</a:t>
            </a:r>
            <a:endParaRPr lang="en-US" dirty="0"/>
          </a:p>
          <a:p>
            <a:pPr>
              <a:spcBef>
                <a:spcPts val="800"/>
              </a:spcBef>
              <a:defRPr/>
            </a:pPr>
            <a:endParaRPr lang="en-US" dirty="0"/>
          </a:p>
          <a:p>
            <a:pPr marL="514350" indent="-514350">
              <a:spcBef>
                <a:spcPts val="800"/>
              </a:spcBef>
              <a:buFont typeface="+mj-lt"/>
              <a:buAutoNum type="arabicPeriod"/>
              <a:defRPr/>
            </a:pPr>
            <a:endParaRPr lang="en-US" dirty="0">
              <a:latin typeface="Calibri" panose="020F0502020204030204" pitchFamily="34" charset="0"/>
              <a:ea typeface="ＭＳ Ｐゴシック" charset="0"/>
            </a:endParaRPr>
          </a:p>
        </p:txBody>
      </p:sp>
    </p:spTree>
    <p:extLst>
      <p:ext uri="{BB962C8B-B14F-4D97-AF65-F5344CB8AC3E}">
        <p14:creationId xmlns:p14="http://schemas.microsoft.com/office/powerpoint/2010/main" val="1528151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25.3: Microorganisms Making Food</a:t>
            </a:r>
            <a:br>
              <a:rPr lang="en-US" dirty="0"/>
            </a:br>
            <a:r>
              <a:rPr lang="en-US" dirty="0"/>
              <a:t>and Spoiling Food</a:t>
            </a:r>
            <a:r>
              <a:rPr lang="en-US" sz="1200" dirty="0"/>
              <a:t> 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u="sng" dirty="0"/>
              <a:t>Learning Outcome</a:t>
            </a:r>
            <a:r>
              <a:rPr lang="en-US" altLang="en-US" sz="1200" u="sng" dirty="0"/>
              <a:t> 1</a:t>
            </a:r>
          </a:p>
          <a:p>
            <a:pPr>
              <a:spcBef>
                <a:spcPts val="1200"/>
              </a:spcBef>
            </a:pPr>
            <a:r>
              <a:rPr lang="en-US" altLang="en-US" dirty="0"/>
              <a:t>Name five foods and/or beverages that are produced using microbial fermentation.</a:t>
            </a:r>
          </a:p>
          <a:p>
            <a:pPr>
              <a:spcBef>
                <a:spcPts val="1200"/>
              </a:spcBef>
            </a:pPr>
            <a:r>
              <a:rPr lang="en-US" altLang="en-US" dirty="0"/>
              <a:t>Summarize the microbial process that leads to leavening </a:t>
            </a:r>
            <a:br>
              <a:rPr lang="en-US" altLang="en-US" dirty="0"/>
            </a:br>
            <a:r>
              <a:rPr lang="en-US" altLang="en-US" dirty="0"/>
              <a:t>in bread.</a:t>
            </a:r>
          </a:p>
          <a:p>
            <a:pPr>
              <a:spcBef>
                <a:spcPts val="1200"/>
              </a:spcBef>
            </a:pPr>
            <a:r>
              <a:rPr lang="en-US" altLang="en-US" dirty="0"/>
              <a:t>Write the equation showing how yeasts convert sugar into alcoholic beverages.</a:t>
            </a:r>
          </a:p>
          <a:p>
            <a:pPr>
              <a:spcBef>
                <a:spcPts val="1200"/>
              </a:spcBef>
            </a:pPr>
            <a:r>
              <a:rPr lang="en-US" altLang="en-US" dirty="0"/>
              <a:t>Discuss how microorganisms themselves are useful as food products today.</a:t>
            </a:r>
          </a:p>
        </p:txBody>
      </p:sp>
    </p:spTree>
    <p:extLst>
      <p:ext uri="{BB962C8B-B14F-4D97-AF65-F5344CB8AC3E}">
        <p14:creationId xmlns:p14="http://schemas.microsoft.com/office/powerpoint/2010/main" val="298722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25.3: Microorganisms Making Food</a:t>
            </a:r>
            <a:br>
              <a:rPr lang="en-US" dirty="0"/>
            </a:br>
            <a:r>
              <a:rPr lang="en-US" dirty="0"/>
              <a:t>and Spoiling Food</a:t>
            </a:r>
            <a:r>
              <a:rPr lang="en-US" sz="1200" dirty="0"/>
              <a:t> 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627480" cy="4971691"/>
          </a:xfrm>
        </p:spPr>
        <p:txBody>
          <a:bodyPr/>
          <a:lstStyle/>
          <a:p>
            <a:pPr>
              <a:spcBef>
                <a:spcPts val="1200"/>
              </a:spcBef>
            </a:pPr>
            <a:r>
              <a:rPr lang="en-US" altLang="en-US" u="sng" dirty="0"/>
              <a:t>Learning Outcome</a:t>
            </a:r>
            <a:r>
              <a:rPr lang="en-US" altLang="en-US" sz="1200" u="sng" dirty="0"/>
              <a:t> 2</a:t>
            </a:r>
          </a:p>
          <a:p>
            <a:pPr>
              <a:spcBef>
                <a:spcPts val="1200"/>
              </a:spcBef>
            </a:pPr>
            <a:r>
              <a:rPr lang="en-US" altLang="en-US" dirty="0"/>
              <a:t>Provide background on current HACCP guidelines, and describe how they are used to maintain food safety.</a:t>
            </a:r>
          </a:p>
          <a:p>
            <a:pPr>
              <a:spcBef>
                <a:spcPts val="1200"/>
              </a:spcBef>
            </a:pPr>
            <a:r>
              <a:rPr lang="en-US" altLang="en-US" dirty="0"/>
              <a:t>Name three of the most common microbial causes of foodborne diseases.</a:t>
            </a:r>
          </a:p>
          <a:p>
            <a:pPr>
              <a:spcBef>
                <a:spcPts val="1200"/>
              </a:spcBef>
            </a:pPr>
            <a:r>
              <a:rPr lang="en-US" altLang="en-US" dirty="0"/>
              <a:t>Outline basic principles of using temperature to preserve food.</a:t>
            </a:r>
          </a:p>
          <a:p>
            <a:pPr>
              <a:spcBef>
                <a:spcPts val="1200"/>
              </a:spcBef>
            </a:pPr>
            <a:r>
              <a:rPr lang="en-US" altLang="en-US" dirty="0"/>
              <a:t>List methods other than temperature currently used for preservation in the food industry.</a:t>
            </a:r>
          </a:p>
        </p:txBody>
      </p:sp>
    </p:spTree>
    <p:extLst>
      <p:ext uri="{BB962C8B-B14F-4D97-AF65-F5344CB8AC3E}">
        <p14:creationId xmlns:p14="http://schemas.microsoft.com/office/powerpoint/2010/main" val="2874497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Effects of Microorganisms on Food</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592756" cy="5170390"/>
          </a:xfrm>
        </p:spPr>
        <p:txBody>
          <a:bodyPr/>
          <a:lstStyle/>
          <a:p>
            <a:pPr>
              <a:spcBef>
                <a:spcPts val="600"/>
              </a:spcBef>
              <a:spcAft>
                <a:spcPts val="600"/>
              </a:spcAft>
            </a:pPr>
            <a:r>
              <a:rPr lang="en-US" altLang="en-US" b="1" dirty="0"/>
              <a:t>Beneficial effects of microbes:</a:t>
            </a:r>
          </a:p>
          <a:p>
            <a:pPr marL="342900" indent="-342900">
              <a:spcBef>
                <a:spcPts val="600"/>
              </a:spcBef>
              <a:spcAft>
                <a:spcPts val="600"/>
              </a:spcAft>
              <a:buFont typeface="Arial" panose="020B0604020202020204" pitchFamily="34" charset="0"/>
              <a:buChar char="•"/>
            </a:pPr>
            <a:r>
              <a:rPr lang="en-US" altLang="en-US" dirty="0"/>
              <a:t>Microbes can serve as food</a:t>
            </a:r>
          </a:p>
          <a:p>
            <a:pPr marL="342900" indent="-342900">
              <a:spcBef>
                <a:spcPts val="600"/>
              </a:spcBef>
              <a:spcAft>
                <a:spcPts val="600"/>
              </a:spcAft>
              <a:buFont typeface="Arial" panose="020B0604020202020204" pitchFamily="34" charset="0"/>
              <a:buChar char="•"/>
            </a:pPr>
            <a:r>
              <a:rPr lang="en-US" altLang="en-US" dirty="0"/>
              <a:t>Food is fermented or otherwise chemically changed by the addition of microbes or microbial products to alter or improve flavor, taste, or texture</a:t>
            </a:r>
          </a:p>
          <a:p>
            <a:pPr>
              <a:spcBef>
                <a:spcPts val="600"/>
              </a:spcBef>
              <a:spcAft>
                <a:spcPts val="600"/>
              </a:spcAft>
            </a:pPr>
            <a:r>
              <a:rPr lang="en-US" altLang="en-US" b="1" dirty="0"/>
              <a:t>Detrimental effects of microbes:</a:t>
            </a:r>
          </a:p>
          <a:p>
            <a:pPr marL="342900" indent="-342900">
              <a:spcBef>
                <a:spcPts val="600"/>
              </a:spcBef>
              <a:spcAft>
                <a:spcPts val="600"/>
              </a:spcAft>
              <a:buFont typeface="Arial" panose="020B0604020202020204" pitchFamily="34" charset="0"/>
              <a:buChar char="•"/>
            </a:pPr>
            <a:r>
              <a:rPr lang="en-US" altLang="en-US" dirty="0"/>
              <a:t>Microbes cause food poisoning or foodborne illness</a:t>
            </a:r>
          </a:p>
          <a:p>
            <a:pPr marL="342900" indent="-342900">
              <a:spcBef>
                <a:spcPts val="600"/>
              </a:spcBef>
              <a:spcAft>
                <a:spcPts val="600"/>
              </a:spcAft>
              <a:buFont typeface="Arial" panose="020B0604020202020204" pitchFamily="34" charset="0"/>
              <a:buChar char="•"/>
            </a:pPr>
            <a:r>
              <a:rPr lang="en-US" altLang="en-US" dirty="0"/>
              <a:t>Microbes spoil food</a:t>
            </a:r>
          </a:p>
          <a:p>
            <a:pPr>
              <a:spcBef>
                <a:spcPts val="600"/>
              </a:spcBef>
              <a:spcAft>
                <a:spcPts val="600"/>
              </a:spcAft>
            </a:pPr>
            <a:r>
              <a:rPr lang="en-US" altLang="en-US" b="1" dirty="0"/>
              <a:t>Neutral effects:</a:t>
            </a:r>
          </a:p>
          <a:p>
            <a:pPr marL="342900" indent="-342900">
              <a:spcBef>
                <a:spcPts val="600"/>
              </a:spcBef>
              <a:spcAft>
                <a:spcPts val="600"/>
              </a:spcAft>
              <a:buFont typeface="Arial" panose="020B0604020202020204" pitchFamily="34" charset="0"/>
              <a:buChar char="•"/>
            </a:pPr>
            <a:r>
              <a:rPr lang="en-US" altLang="en-US" dirty="0"/>
              <a:t>The presence or growth of certain microbes does not cause disease or change the nature of the food</a:t>
            </a:r>
          </a:p>
        </p:txBody>
      </p:sp>
    </p:spTree>
    <p:extLst>
      <p:ext uri="{BB962C8B-B14F-4D97-AF65-F5344CB8AC3E}">
        <p14:creationId xmlns:p14="http://schemas.microsoft.com/office/powerpoint/2010/main" val="38834090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Microbial Fermentations in Food Products from Plants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592756" cy="5170390"/>
          </a:xfrm>
        </p:spPr>
        <p:txBody>
          <a:bodyPr/>
          <a:lstStyle/>
          <a:p>
            <a:pPr>
              <a:spcBef>
                <a:spcPts val="800"/>
              </a:spcBef>
              <a:spcAft>
                <a:spcPts val="1200"/>
              </a:spcAft>
              <a:defRPr/>
            </a:pPr>
            <a:r>
              <a:rPr lang="en-US" b="1" dirty="0"/>
              <a:t>Food fermentations:</a:t>
            </a:r>
          </a:p>
          <a:p>
            <a:pPr marL="342900" indent="-342900">
              <a:spcBef>
                <a:spcPts val="800"/>
              </a:spcBef>
              <a:spcAft>
                <a:spcPts val="1200"/>
              </a:spcAft>
              <a:buFont typeface="Arial" panose="020B0604020202020204" pitchFamily="34" charset="0"/>
              <a:buChar char="•"/>
              <a:defRPr/>
            </a:pPr>
            <a:r>
              <a:rPr lang="en-US" dirty="0"/>
              <a:t>Actively encourage biochemical activities that impart a particular taste, smell, or appearance to foods</a:t>
            </a:r>
          </a:p>
          <a:p>
            <a:pPr marL="342900" indent="-342900">
              <a:spcBef>
                <a:spcPts val="800"/>
              </a:spcBef>
              <a:spcAft>
                <a:spcPts val="1200"/>
              </a:spcAft>
              <a:buFont typeface="Arial" panose="020B0604020202020204" pitchFamily="34" charset="0"/>
              <a:buChar char="•"/>
              <a:defRPr/>
            </a:pPr>
            <a:r>
              <a:rPr lang="en-US" dirty="0"/>
              <a:t>The microbe or microbes can occur naturally on the food substrate or can be added as pure or mixed samples of known bacteria, molds, or yeasts called </a:t>
            </a:r>
            <a:r>
              <a:rPr lang="en-US" b="1" dirty="0"/>
              <a:t>starter cultures</a:t>
            </a:r>
            <a:endParaRPr lang="en-US" dirty="0"/>
          </a:p>
          <a:p>
            <a:pPr marL="342900" indent="-342900">
              <a:spcBef>
                <a:spcPts val="800"/>
              </a:spcBef>
              <a:spcAft>
                <a:spcPts val="1200"/>
              </a:spcAft>
              <a:buFont typeface="Arial" panose="020B0604020202020204" pitchFamily="34" charset="0"/>
              <a:buChar char="•"/>
              <a:defRPr/>
            </a:pPr>
            <a:r>
              <a:rPr lang="en-US" dirty="0"/>
              <a:t>Many food fermentations are synergistic</a:t>
            </a:r>
          </a:p>
        </p:txBody>
      </p:sp>
    </p:spTree>
    <p:extLst>
      <p:ext uri="{BB962C8B-B14F-4D97-AF65-F5344CB8AC3E}">
        <p14:creationId xmlns:p14="http://schemas.microsoft.com/office/powerpoint/2010/main" val="2647289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Bread</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592756" cy="5170390"/>
          </a:xfrm>
        </p:spPr>
        <p:txBody>
          <a:bodyPr/>
          <a:lstStyle/>
          <a:p>
            <a:pPr>
              <a:spcBef>
                <a:spcPts val="800"/>
              </a:spcBef>
              <a:defRPr/>
            </a:pPr>
            <a:r>
              <a:rPr lang="en-US" dirty="0"/>
              <a:t>Microorganisms accomplish three functions in bread making:</a:t>
            </a:r>
          </a:p>
          <a:p>
            <a:pPr marL="342900" indent="-342900">
              <a:spcBef>
                <a:spcPts val="800"/>
              </a:spcBef>
              <a:buFont typeface="Arial" panose="020B0604020202020204" pitchFamily="34" charset="0"/>
              <a:buChar char="•"/>
              <a:defRPr/>
            </a:pPr>
            <a:r>
              <a:rPr lang="en-US" dirty="0"/>
              <a:t>Leavening the flour-based dough</a:t>
            </a:r>
          </a:p>
          <a:p>
            <a:pPr marL="640080" lvl="1" indent="-283464">
              <a:defRPr/>
            </a:pPr>
            <a:r>
              <a:rPr lang="en-US" sz="2000" dirty="0"/>
              <a:t>Achieved through the release of gas</a:t>
            </a:r>
          </a:p>
          <a:p>
            <a:pPr marL="640080" lvl="1" indent="-283464">
              <a:defRPr/>
            </a:pPr>
            <a:r>
              <a:rPr lang="en-US" sz="2000" i="1" dirty="0"/>
              <a:t>Saccharomyces cerevisiae</a:t>
            </a:r>
          </a:p>
          <a:p>
            <a:pPr marL="342900" indent="-342900">
              <a:spcBef>
                <a:spcPts val="800"/>
              </a:spcBef>
              <a:buFont typeface="Arial" panose="020B0604020202020204" pitchFamily="34" charset="0"/>
              <a:buChar char="•"/>
              <a:defRPr/>
            </a:pPr>
            <a:r>
              <a:rPr lang="en-US" dirty="0"/>
              <a:t>Imparting flavor and odor</a:t>
            </a:r>
          </a:p>
          <a:p>
            <a:pPr marL="640080" lvl="1" indent="-283464">
              <a:defRPr/>
            </a:pPr>
            <a:r>
              <a:rPr lang="en-US" sz="2000" dirty="0"/>
              <a:t>Volatile organic acids and alcohols impart flavors and aromas</a:t>
            </a:r>
          </a:p>
          <a:p>
            <a:pPr marL="342900" indent="-342900">
              <a:spcBef>
                <a:spcPts val="800"/>
              </a:spcBef>
              <a:buFont typeface="Arial" panose="020B0604020202020204" pitchFamily="34" charset="0"/>
              <a:buChar char="•"/>
              <a:defRPr/>
            </a:pPr>
            <a:r>
              <a:rPr lang="en-US" dirty="0"/>
              <a:t>Conditioning the dough to make it workable</a:t>
            </a:r>
          </a:p>
          <a:p>
            <a:pPr marL="640080" lvl="1" indent="-283464">
              <a:defRPr/>
            </a:pPr>
            <a:r>
              <a:rPr lang="en-US" sz="2000" dirty="0"/>
              <a:t>Microbial enzymes break down flour proteins and give the dough elasticity</a:t>
            </a:r>
          </a:p>
        </p:txBody>
      </p:sp>
    </p:spTree>
    <p:extLst>
      <p:ext uri="{BB962C8B-B14F-4D97-AF65-F5344CB8AC3E}">
        <p14:creationId xmlns:p14="http://schemas.microsoft.com/office/powerpoint/2010/main" val="2744005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a:t>Beer</a:t>
            </a: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900" y="1276709"/>
            <a:ext cx="5942154" cy="4971691"/>
          </a:xfrm>
        </p:spPr>
        <p:txBody>
          <a:bodyPr/>
          <a:lstStyle/>
          <a:p>
            <a:pPr>
              <a:spcBef>
                <a:spcPts val="600"/>
              </a:spcBef>
              <a:spcAft>
                <a:spcPts val="1200"/>
              </a:spcAft>
            </a:pPr>
            <a:r>
              <a:rPr lang="en-US" altLang="en-US" dirty="0"/>
              <a:t>Anaerobic fermentation of carbohydrates in fruits and grains to produce ethyl alcohol:</a:t>
            </a:r>
          </a:p>
          <a:p>
            <a:pPr algn="ctr">
              <a:spcBef>
                <a:spcPts val="600"/>
              </a:spcBef>
              <a:spcAft>
                <a:spcPts val="1200"/>
              </a:spcAft>
            </a:pPr>
            <a:r>
              <a:rPr lang="en-US" altLang="en-US" dirty="0"/>
              <a:t>C</a:t>
            </a:r>
            <a:r>
              <a:rPr lang="en-US" altLang="en-US" baseline="-25000" dirty="0"/>
              <a:t>6</a:t>
            </a:r>
            <a:r>
              <a:rPr lang="en-US" altLang="en-US" dirty="0"/>
              <a:t>H</a:t>
            </a:r>
            <a:r>
              <a:rPr lang="en-US" altLang="en-US" baseline="-25000" dirty="0"/>
              <a:t>12</a:t>
            </a:r>
            <a:r>
              <a:rPr lang="en-US" altLang="en-US" dirty="0"/>
              <a:t>O</a:t>
            </a:r>
            <a:r>
              <a:rPr lang="en-US" altLang="en-US" baseline="-25000" dirty="0"/>
              <a:t>6 </a:t>
            </a:r>
            <a:r>
              <a:rPr lang="en-US" altLang="en-US" dirty="0"/>
              <a:t>→ 2 C</a:t>
            </a:r>
            <a:r>
              <a:rPr lang="en-US" altLang="en-US" baseline="-25000" dirty="0"/>
              <a:t>2</a:t>
            </a:r>
            <a:r>
              <a:rPr lang="en-US" altLang="en-US" dirty="0"/>
              <a:t>H</a:t>
            </a:r>
            <a:r>
              <a:rPr lang="en-US" altLang="en-US" baseline="-25000" dirty="0"/>
              <a:t>5</a:t>
            </a:r>
            <a:r>
              <a:rPr lang="en-US" altLang="en-US" dirty="0"/>
              <a:t>OH + 2 CO</a:t>
            </a:r>
            <a:r>
              <a:rPr lang="en-US" altLang="en-US" baseline="-25000" dirty="0"/>
              <a:t>2</a:t>
            </a:r>
          </a:p>
          <a:p>
            <a:pPr>
              <a:spcBef>
                <a:spcPts val="600"/>
              </a:spcBef>
              <a:spcAft>
                <a:spcPts val="1200"/>
              </a:spcAft>
            </a:pPr>
            <a:r>
              <a:rPr lang="en-US" altLang="en-US" dirty="0"/>
              <a:t>Yeast + Sugar = Ethanol + Carbon Dioxide</a:t>
            </a:r>
          </a:p>
          <a:p>
            <a:pPr>
              <a:spcBef>
                <a:spcPts val="600"/>
              </a:spcBef>
              <a:spcAft>
                <a:spcPts val="1200"/>
              </a:spcAft>
            </a:pPr>
            <a:r>
              <a:rPr lang="en-US" altLang="en-US" dirty="0"/>
              <a:t>Alcoholic beverages vary in alcohol content and flavor depending on the starting materials, the type of yeast used, and the processing method</a:t>
            </a:r>
          </a:p>
        </p:txBody>
      </p:sp>
      <p:pic>
        <p:nvPicPr>
          <p:cNvPr id="8" name="Picture 3" descr="Anaerobic conditions in homemade beer production. A layer of carbon dioxide foam keeps oxygen out.">
            <a:extLst>
              <a:ext uri="{FF2B5EF4-FFF2-40B4-BE49-F238E27FC236}">
                <a16:creationId xmlns:a16="http://schemas.microsoft.com/office/drawing/2014/main" id="{EFBD9C01-284C-4B51-BCBF-2F7D9C415F8A}"/>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2782"/>
          <a:stretch/>
        </p:blipFill>
        <p:spPr>
          <a:xfrm>
            <a:off x="6319779" y="1737360"/>
            <a:ext cx="2664783" cy="3383280"/>
          </a:xfrm>
        </p:spPr>
      </p:pic>
      <p:sp>
        <p:nvSpPr>
          <p:cNvPr id="4" name="Text Placeholder 4">
            <a:extLst>
              <a:ext uri="{FF2B5EF4-FFF2-40B4-BE49-F238E27FC236}">
                <a16:creationId xmlns:a16="http://schemas.microsoft.com/office/drawing/2014/main" id="{01B226E0-A412-4761-8CB3-3052D22637C8}"/>
              </a:ext>
            </a:extLst>
          </p:cNvPr>
          <p:cNvSpPr>
            <a:spLocks noGrp="1"/>
          </p:cNvSpPr>
          <p:nvPr>
            <p:ph type="body" sz="quarter" idx="30"/>
          </p:nvPr>
        </p:nvSpPr>
        <p:spPr/>
        <p:txBody>
          <a:bodyPr/>
          <a:lstStyle/>
          <a:p>
            <a:r>
              <a:rPr lang="en-US" i="1" dirty="0"/>
              <a:t>Ryan Hatch </a:t>
            </a:r>
            <a:endParaRPr lang="en-US" dirty="0"/>
          </a:p>
        </p:txBody>
      </p:sp>
    </p:spTree>
    <p:extLst>
      <p:ext uri="{BB962C8B-B14F-4D97-AF65-F5344CB8AC3E}">
        <p14:creationId xmlns:p14="http://schemas.microsoft.com/office/powerpoint/2010/main" val="20005754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Beer: Malting</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1276709"/>
            <a:ext cx="8615905" cy="5170390"/>
          </a:xfrm>
        </p:spPr>
        <p:txBody>
          <a:bodyPr/>
          <a:lstStyle/>
          <a:p>
            <a:pPr>
              <a:spcBef>
                <a:spcPts val="800"/>
              </a:spcBef>
              <a:spcAft>
                <a:spcPts val="1200"/>
              </a:spcAft>
              <a:defRPr/>
            </a:pPr>
            <a:r>
              <a:rPr lang="en-US" b="1" dirty="0"/>
              <a:t>Malting:</a:t>
            </a:r>
          </a:p>
          <a:p>
            <a:pPr marL="342900" indent="-342900">
              <a:spcBef>
                <a:spcPts val="800"/>
              </a:spcBef>
              <a:spcAft>
                <a:spcPts val="1200"/>
              </a:spcAft>
              <a:buFont typeface="Arial" panose="020B0604020202020204" pitchFamily="34" charset="0"/>
              <a:buChar char="•"/>
              <a:defRPr/>
            </a:pPr>
            <a:r>
              <a:rPr lang="en-US" dirty="0"/>
              <a:t>Barley is sprouted and softened to make its nutrients available to yeasts</a:t>
            </a:r>
          </a:p>
          <a:p>
            <a:pPr marL="342900" indent="-342900">
              <a:spcBef>
                <a:spcPts val="800"/>
              </a:spcBef>
              <a:spcAft>
                <a:spcPts val="1200"/>
              </a:spcAft>
              <a:buFont typeface="Arial" panose="020B0604020202020204" pitchFamily="34" charset="0"/>
              <a:buChar char="•"/>
              <a:defRPr/>
            </a:pPr>
            <a:r>
              <a:rPr lang="en-US" dirty="0"/>
              <a:t>Releases amylases that convert starch to dextrins and maltose, and proteases that digest proteins</a:t>
            </a:r>
          </a:p>
          <a:p>
            <a:pPr marL="342900" indent="-342900">
              <a:spcBef>
                <a:spcPts val="800"/>
              </a:spcBef>
              <a:spcAft>
                <a:spcPts val="1200"/>
              </a:spcAft>
              <a:buFont typeface="Arial" panose="020B0604020202020204" pitchFamily="34" charset="0"/>
              <a:buChar char="•"/>
              <a:defRPr/>
            </a:pPr>
            <a:r>
              <a:rPr lang="en-US" dirty="0"/>
              <a:t>Other sugar and starch supplements are added</a:t>
            </a:r>
          </a:p>
          <a:p>
            <a:pPr marL="342900" indent="-342900">
              <a:spcBef>
                <a:spcPts val="800"/>
              </a:spcBef>
              <a:spcAft>
                <a:spcPts val="1200"/>
              </a:spcAft>
              <a:buFont typeface="Arial" panose="020B0604020202020204" pitchFamily="34" charset="0"/>
              <a:buChar char="•"/>
              <a:defRPr/>
            </a:pPr>
            <a:r>
              <a:rPr lang="en-US" dirty="0"/>
              <a:t>After the sprouts have been separated, the remaining malt grain is dried and stored in preparation for mashing</a:t>
            </a:r>
          </a:p>
        </p:txBody>
      </p:sp>
    </p:spTree>
    <p:extLst>
      <p:ext uri="{BB962C8B-B14F-4D97-AF65-F5344CB8AC3E}">
        <p14:creationId xmlns:p14="http://schemas.microsoft.com/office/powerpoint/2010/main" val="3312017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Biotechnology</a:t>
            </a:r>
            <a:endParaRPr lang="en-IN" sz="1200" dirty="0"/>
          </a:p>
        </p:txBody>
      </p:sp>
      <p:sp>
        <p:nvSpPr>
          <p:cNvPr id="3" name="Content Placeholder 2"/>
          <p:cNvSpPr>
            <a:spLocks noGrp="1"/>
          </p:cNvSpPr>
          <p:nvPr>
            <p:ph sz="quarter" idx="11"/>
          </p:nvPr>
        </p:nvSpPr>
        <p:spPr>
          <a:xfrm>
            <a:off x="342900" y="1276709"/>
            <a:ext cx="8458200" cy="5100942"/>
          </a:xfrm>
        </p:spPr>
        <p:txBody>
          <a:bodyPr>
            <a:normAutofit/>
          </a:bodyPr>
          <a:lstStyle/>
          <a:p>
            <a:pPr>
              <a:spcBef>
                <a:spcPts val="800"/>
              </a:spcBef>
              <a:spcAft>
                <a:spcPts val="1200"/>
              </a:spcAft>
            </a:pPr>
            <a:r>
              <a:rPr lang="en-US" altLang="en-US" dirty="0"/>
              <a:t>Fermentation of wine, leavened bread dough</a:t>
            </a:r>
          </a:p>
          <a:p>
            <a:pPr>
              <a:spcBef>
                <a:spcPts val="800"/>
              </a:spcBef>
              <a:spcAft>
                <a:spcPts val="1200"/>
              </a:spcAft>
            </a:pPr>
            <a:r>
              <a:rPr lang="en-US" altLang="en-US" dirty="0"/>
              <a:t>Includes genetic engineering methods </a:t>
            </a:r>
            <a:r>
              <a:rPr lang="en-US" dirty="0"/>
              <a:t>to boost or augment the naturally occurring abilities of microbes </a:t>
            </a:r>
            <a:endParaRPr lang="en-US" altLang="en-US" dirty="0"/>
          </a:p>
          <a:p>
            <a:pPr>
              <a:spcBef>
                <a:spcPts val="800"/>
              </a:spcBef>
              <a:spcAft>
                <a:spcPts val="1200"/>
              </a:spcAft>
            </a:pPr>
            <a:r>
              <a:rPr lang="en-US" altLang="en-US" dirty="0"/>
              <a:t>Applications in industry, medicine, agriculture, food sciences, and environmental protection</a:t>
            </a:r>
          </a:p>
          <a:p>
            <a:pPr>
              <a:spcBef>
                <a:spcPts val="800"/>
              </a:spcBef>
              <a:spcAft>
                <a:spcPts val="1200"/>
              </a:spcAft>
            </a:pPr>
            <a:r>
              <a:rPr lang="en-US" altLang="en-US" dirty="0"/>
              <a:t>Involve the actions of bacteria, yeasts, molds, and algae </a:t>
            </a:r>
            <a:r>
              <a:rPr lang="en-US" dirty="0"/>
              <a:t>selected or altered to synthesize a certain food, drug, organic acid, alcohol, or vitamin </a:t>
            </a:r>
          </a:p>
          <a:p>
            <a:pPr>
              <a:spcBef>
                <a:spcPts val="800"/>
              </a:spcBef>
              <a:spcAft>
                <a:spcPts val="1200"/>
              </a:spcAft>
            </a:pPr>
            <a:r>
              <a:rPr lang="en-US" altLang="en-US" dirty="0"/>
              <a:t>Use of microbes in sewage control, pollution control, metal mining, and bioremediation</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Beer: Mash</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spcAft>
                <a:spcPts val="1200"/>
              </a:spcAft>
              <a:defRPr/>
            </a:pPr>
            <a:r>
              <a:rPr lang="en-US" b="1" dirty="0"/>
              <a:t>Mash:</a:t>
            </a:r>
          </a:p>
          <a:p>
            <a:pPr marL="342900" indent="-342900">
              <a:spcBef>
                <a:spcPts val="800"/>
              </a:spcBef>
              <a:spcAft>
                <a:spcPts val="1200"/>
              </a:spcAft>
              <a:buFont typeface="Arial" panose="020B0604020202020204" pitchFamily="34" charset="0"/>
              <a:buChar char="•"/>
              <a:defRPr/>
            </a:pPr>
            <a:r>
              <a:rPr lang="en-US" dirty="0"/>
              <a:t>Malt grain is soaked in warm water and ground up</a:t>
            </a:r>
          </a:p>
          <a:p>
            <a:pPr marL="342900" indent="-342900">
              <a:spcBef>
                <a:spcPts val="800"/>
              </a:spcBef>
              <a:spcAft>
                <a:spcPts val="1200"/>
              </a:spcAft>
              <a:buFont typeface="Arial" panose="020B0604020202020204" pitchFamily="34" charset="0"/>
              <a:buChar char="•"/>
              <a:defRPr/>
            </a:pPr>
            <a:r>
              <a:rPr lang="en-US" dirty="0"/>
              <a:t>Sugar and starch supplements are added</a:t>
            </a:r>
          </a:p>
          <a:p>
            <a:pPr marL="342900" indent="-342900">
              <a:spcBef>
                <a:spcPts val="800"/>
              </a:spcBef>
              <a:spcAft>
                <a:spcPts val="1200"/>
              </a:spcAft>
              <a:buFont typeface="Arial" panose="020B0604020202020204" pitchFamily="34" charset="0"/>
              <a:buChar char="•"/>
              <a:defRPr/>
            </a:pPr>
            <a:r>
              <a:rPr lang="en-US" dirty="0"/>
              <a:t>Heating the mixture to 75°C stops enzyme activity</a:t>
            </a:r>
          </a:p>
          <a:p>
            <a:pPr marL="342900" indent="-342900">
              <a:spcBef>
                <a:spcPts val="800"/>
              </a:spcBef>
              <a:spcAft>
                <a:spcPts val="1200"/>
              </a:spcAft>
              <a:buFont typeface="Arial" panose="020B0604020202020204" pitchFamily="34" charset="0"/>
              <a:buChar char="•"/>
              <a:defRPr/>
            </a:pPr>
            <a:r>
              <a:rPr lang="en-US" dirty="0"/>
              <a:t>Solid particles are filtered out</a:t>
            </a:r>
          </a:p>
        </p:txBody>
      </p:sp>
    </p:spTree>
    <p:extLst>
      <p:ext uri="{BB962C8B-B14F-4D97-AF65-F5344CB8AC3E}">
        <p14:creationId xmlns:p14="http://schemas.microsoft.com/office/powerpoint/2010/main" val="7275685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Beer: Wort</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899" y="1276709"/>
            <a:ext cx="4224731" cy="4971691"/>
          </a:xfrm>
        </p:spPr>
        <p:txBody>
          <a:bodyPr/>
          <a:lstStyle/>
          <a:p>
            <a:pPr>
              <a:spcBef>
                <a:spcPts val="600"/>
              </a:spcBef>
              <a:defRPr/>
            </a:pPr>
            <a:r>
              <a:rPr lang="en-US" b="1" dirty="0">
                <a:ea typeface="ＭＳ Ｐゴシック" charset="0"/>
                <a:cs typeface="Arial" panose="020B0604020202020204" pitchFamily="34" charset="0"/>
              </a:rPr>
              <a:t>Wort:</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Clear liquid left after mash is filtered</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Boiled for 2.5 hours with </a:t>
            </a:r>
            <a:r>
              <a:rPr lang="en-US" b="1" dirty="0">
                <a:ea typeface="ＭＳ Ｐゴシック" charset="0"/>
                <a:cs typeface="Arial" panose="020B0604020202020204" pitchFamily="34" charset="0"/>
              </a:rPr>
              <a:t>hops</a:t>
            </a:r>
            <a:r>
              <a:rPr lang="en-US" dirty="0">
                <a:ea typeface="ＭＳ Ｐゴシック" charset="0"/>
                <a:cs typeface="Arial" panose="020B0604020202020204" pitchFamily="34" charset="0"/>
              </a:rPr>
              <a:t> to give aroma and flavor</a:t>
            </a:r>
          </a:p>
          <a:p>
            <a:pPr>
              <a:spcBef>
                <a:spcPts val="600"/>
              </a:spcBef>
              <a:defRPr/>
            </a:pPr>
            <a:r>
              <a:rPr lang="en-US" dirty="0">
                <a:ea typeface="ＭＳ Ｐゴシック" charset="0"/>
                <a:cs typeface="Arial" panose="020B0604020202020204" pitchFamily="34" charset="0"/>
              </a:rPr>
              <a:t>Fermentation:</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Wort is inoculated with a special species of </a:t>
            </a:r>
            <a:r>
              <a:rPr lang="en-US" i="1" dirty="0">
                <a:ea typeface="ＭＳ Ｐゴシック" charset="0"/>
                <a:cs typeface="Arial" panose="020B0604020202020204" pitchFamily="34" charset="0"/>
              </a:rPr>
              <a:t>Saccharomyces </a:t>
            </a:r>
            <a:r>
              <a:rPr lang="en-US" dirty="0">
                <a:ea typeface="ＭＳ Ｐゴシック" charset="0"/>
                <a:cs typeface="Arial" panose="020B0604020202020204" pitchFamily="34" charset="0"/>
              </a:rPr>
              <a:t>developed for beer making</a:t>
            </a:r>
          </a:p>
        </p:txBody>
      </p:sp>
      <p:pic>
        <p:nvPicPr>
          <p:cNvPr id="9" name="Picture 3" descr="Photo of hops, the herb that gives beer some of its flavor and aroma.">
            <a:extLst>
              <a:ext uri="{FF2B5EF4-FFF2-40B4-BE49-F238E27FC236}">
                <a16:creationId xmlns:a16="http://schemas.microsoft.com/office/drawing/2014/main" id="{E80A6154-3AC1-43AB-93C7-FF9D55F43F1F}"/>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4304"/>
          <a:stretch/>
        </p:blipFill>
        <p:spPr>
          <a:xfrm>
            <a:off x="4692121" y="2057400"/>
            <a:ext cx="4237903" cy="2743200"/>
          </a:xfrm>
        </p:spPr>
      </p:pic>
      <p:sp>
        <p:nvSpPr>
          <p:cNvPr id="6" name="Text Placeholder 4">
            <a:extLst>
              <a:ext uri="{FF2B5EF4-FFF2-40B4-BE49-F238E27FC236}">
                <a16:creationId xmlns:a16="http://schemas.microsoft.com/office/drawing/2014/main" id="{B26C2947-195E-4B26-8CCD-A79CC6E3CA61}"/>
              </a:ext>
            </a:extLst>
          </p:cNvPr>
          <p:cNvSpPr>
            <a:spLocks noGrp="1"/>
          </p:cNvSpPr>
          <p:nvPr>
            <p:ph type="body" sz="quarter" idx="30"/>
          </p:nvPr>
        </p:nvSpPr>
        <p:spPr/>
        <p:txBody>
          <a:bodyPr/>
          <a:lstStyle/>
          <a:p>
            <a:r>
              <a:rPr lang="en-US" i="1" dirty="0" err="1"/>
              <a:t>maxaltamor</a:t>
            </a:r>
            <a:r>
              <a:rPr lang="en-US" i="1" dirty="0"/>
              <a:t>/123RF</a:t>
            </a:r>
            <a:endParaRPr lang="en-US" dirty="0"/>
          </a:p>
        </p:txBody>
      </p:sp>
    </p:spTree>
    <p:extLst>
      <p:ext uri="{BB962C8B-B14F-4D97-AF65-F5344CB8AC3E}">
        <p14:creationId xmlns:p14="http://schemas.microsoft.com/office/powerpoint/2010/main" val="3427063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Wine</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defRPr/>
            </a:pPr>
            <a:r>
              <a:rPr lang="en-US" dirty="0">
                <a:ea typeface="ＭＳ Ｐゴシック" charset="0"/>
                <a:cs typeface="Arial" panose="020B0604020202020204" pitchFamily="34" charset="0"/>
              </a:rPr>
              <a:t>Traditionally considered any beverage arising from the fermentation of grape juice</a:t>
            </a:r>
          </a:p>
          <a:p>
            <a:pPr>
              <a:spcBef>
                <a:spcPts val="800"/>
              </a:spcBef>
              <a:defRPr/>
            </a:pPr>
            <a:r>
              <a:rPr lang="en-US" b="1" dirty="0">
                <a:ea typeface="ＭＳ Ｐゴシック" charset="0"/>
                <a:cs typeface="Arial" panose="020B0604020202020204" pitchFamily="34" charset="0"/>
              </a:rPr>
              <a:t>Must:</a:t>
            </a:r>
            <a:r>
              <a:rPr lang="en-US" dirty="0">
                <a:ea typeface="ＭＳ Ｐゴシック" charset="0"/>
                <a:cs typeface="Arial" panose="020B0604020202020204" pitchFamily="34" charset="0"/>
              </a:rPr>
              <a:t> juice given off by any kind of crushed fruit and used as a substrate for fermentation</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White wine: prepared from white-skinned grapes</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Red wine: prepared from red- or purple-skinned grapes</a:t>
            </a:r>
          </a:p>
        </p:txBody>
      </p:sp>
    </p:spTree>
    <p:extLst>
      <p:ext uri="{BB962C8B-B14F-4D97-AF65-F5344CB8AC3E}">
        <p14:creationId xmlns:p14="http://schemas.microsoft.com/office/powerpoint/2010/main" val="3406330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Fermentation of Wine</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24091"/>
          </a:xfrm>
        </p:spPr>
        <p:txBody>
          <a:bodyPr/>
          <a:lstStyle/>
          <a:p>
            <a:pPr>
              <a:spcBef>
                <a:spcPts val="300"/>
              </a:spcBef>
              <a:spcAft>
                <a:spcPts val="600"/>
              </a:spcAft>
            </a:pPr>
            <a:r>
              <a:rPr lang="en-US" altLang="en-US" dirty="0">
                <a:cs typeface="Arial" panose="020B0604020202020204" pitchFamily="34" charset="0"/>
              </a:rPr>
              <a:t>Proper fermentation of wine:</a:t>
            </a:r>
          </a:p>
          <a:p>
            <a:pPr marL="342900" indent="-342900">
              <a:spcBef>
                <a:spcPts val="300"/>
              </a:spcBef>
              <a:spcAft>
                <a:spcPts val="600"/>
              </a:spcAft>
              <a:buFont typeface="Arial" panose="020B0604020202020204" pitchFamily="34" charset="0"/>
              <a:buChar char="•"/>
            </a:pPr>
            <a:r>
              <a:rPr lang="en-US" altLang="en-US" dirty="0">
                <a:cs typeface="Arial" panose="020B0604020202020204" pitchFamily="34" charset="0"/>
              </a:rPr>
              <a:t>Must should contain 12 to 25% glucose or fructose</a:t>
            </a:r>
          </a:p>
          <a:p>
            <a:pPr marL="342900" indent="-342900">
              <a:spcBef>
                <a:spcPts val="300"/>
              </a:spcBef>
              <a:spcAft>
                <a:spcPts val="600"/>
              </a:spcAft>
              <a:buFont typeface="Arial" panose="020B0604020202020204" pitchFamily="34" charset="0"/>
              <a:buChar char="•"/>
            </a:pPr>
            <a:r>
              <a:rPr lang="en-US" altLang="en-US" b="1" dirty="0">
                <a:cs typeface="Arial" panose="020B0604020202020204" pitchFamily="34" charset="0"/>
              </a:rPr>
              <a:t>Bloom:</a:t>
            </a:r>
            <a:r>
              <a:rPr lang="en-US" altLang="en-US" dirty="0">
                <a:cs typeface="Arial" panose="020B0604020202020204" pitchFamily="34" charset="0"/>
              </a:rPr>
              <a:t> mixed biofilm on the surface of grapes that serves as a source of wild yeasts that may or may not be allowed to dominate</a:t>
            </a:r>
          </a:p>
          <a:p>
            <a:pPr marL="342900" indent="-342900">
              <a:spcBef>
                <a:spcPts val="300"/>
              </a:spcBef>
              <a:spcAft>
                <a:spcPts val="600"/>
              </a:spcAft>
              <a:buFont typeface="Arial" panose="020B0604020202020204" pitchFamily="34" charset="0"/>
              <a:buChar char="•"/>
            </a:pPr>
            <a:r>
              <a:rPr lang="en-US" altLang="en-US" dirty="0">
                <a:cs typeface="Arial" panose="020B0604020202020204" pitchFamily="34" charset="0"/>
              </a:rPr>
              <a:t>Many wineries inoculate the must with </a:t>
            </a:r>
            <a:r>
              <a:rPr lang="en-US" altLang="en-US" i="1" dirty="0">
                <a:cs typeface="Arial" panose="020B0604020202020204" pitchFamily="34" charset="0"/>
              </a:rPr>
              <a:t>Saccharomyces cerevisiae </a:t>
            </a:r>
            <a:r>
              <a:rPr lang="en-US" altLang="en-US" dirty="0">
                <a:cs typeface="Arial" panose="020B0604020202020204" pitchFamily="34" charset="0"/>
              </a:rPr>
              <a:t>variety </a:t>
            </a:r>
            <a:r>
              <a:rPr lang="en-US" altLang="en-US" i="1" dirty="0">
                <a:cs typeface="Arial" panose="020B0604020202020204" pitchFamily="34" charset="0"/>
              </a:rPr>
              <a:t>ellipsoideus</a:t>
            </a:r>
          </a:p>
          <a:p>
            <a:pPr marL="342900" indent="-342900">
              <a:spcBef>
                <a:spcPts val="300"/>
              </a:spcBef>
              <a:spcAft>
                <a:spcPts val="600"/>
              </a:spcAft>
              <a:buFont typeface="Arial" panose="020B0604020202020204" pitchFamily="34" charset="0"/>
              <a:buChar char="•"/>
            </a:pPr>
            <a:r>
              <a:rPr lang="en-US" altLang="en-US" dirty="0">
                <a:cs typeface="Arial" panose="020B0604020202020204" pitchFamily="34" charset="0"/>
              </a:rPr>
              <a:t>Temperature of the vat during fermentation is carefully controlled to facilitate alcohol production</a:t>
            </a:r>
          </a:p>
          <a:p>
            <a:pPr marL="342900" indent="-342900">
              <a:spcBef>
                <a:spcPts val="300"/>
              </a:spcBef>
              <a:spcAft>
                <a:spcPts val="600"/>
              </a:spcAft>
              <a:buFont typeface="Arial" panose="020B0604020202020204" pitchFamily="34" charset="0"/>
              <a:buChar char="•"/>
            </a:pPr>
            <a:r>
              <a:rPr lang="en-US" altLang="en-US" dirty="0">
                <a:cs typeface="Arial" panose="020B0604020202020204" pitchFamily="34" charset="0"/>
              </a:rPr>
              <a:t>Initial fermentation yields 7% to 15% ethanol by volume</a:t>
            </a:r>
          </a:p>
          <a:p>
            <a:pPr marL="342900" indent="-342900">
              <a:spcBef>
                <a:spcPts val="300"/>
              </a:spcBef>
              <a:spcAft>
                <a:spcPts val="600"/>
              </a:spcAft>
              <a:buFont typeface="Arial" panose="020B0604020202020204" pitchFamily="34" charset="0"/>
              <a:buChar char="•"/>
            </a:pPr>
            <a:r>
              <a:rPr lang="en-US" altLang="en-US" dirty="0">
                <a:cs typeface="Arial" panose="020B0604020202020204" pitchFamily="34" charset="0"/>
              </a:rPr>
              <a:t>Wine is then flash pasteurized and filtered; may also be aged before bottling</a:t>
            </a:r>
          </a:p>
        </p:txBody>
      </p:sp>
    </p:spTree>
    <p:extLst>
      <p:ext uri="{BB962C8B-B14F-4D97-AF65-F5344CB8AC3E}">
        <p14:creationId xmlns:p14="http://schemas.microsoft.com/office/powerpoint/2010/main" val="32582533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4120283" cy="678611"/>
          </a:xfrm>
        </p:spPr>
        <p:txBody>
          <a:bodyPr/>
          <a:lstStyle/>
          <a:p>
            <a:r>
              <a:rPr lang="en-US" dirty="0"/>
              <a:t>Wine Making</a:t>
            </a:r>
            <a:endParaRPr lang="en-IN" sz="1200" dirty="0"/>
          </a:p>
        </p:txBody>
      </p:sp>
      <p:pic>
        <p:nvPicPr>
          <p:cNvPr id="10" name="Picture 2" descr="Photo of wine fermentation vats in a large commercial winery and illustration of the general steps in wine making.">
            <a:extLst>
              <a:ext uri="{FF2B5EF4-FFF2-40B4-BE49-F238E27FC236}">
                <a16:creationId xmlns:a16="http://schemas.microsoft.com/office/drawing/2014/main" id="{3645D413-DE56-4C51-9A45-48889917642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55821" r="49903" b="1395"/>
          <a:stretch/>
        </p:blipFill>
        <p:spPr>
          <a:xfrm>
            <a:off x="991993" y="2774731"/>
            <a:ext cx="4120283" cy="3657600"/>
          </a:xfrm>
        </p:spPr>
      </p:pic>
      <p:pic>
        <p:nvPicPr>
          <p:cNvPr id="14" name="Picture 3" descr="Photo of wine fermentation vats in a large commercial winery and illustration of the general steps in wine making.">
            <a:extLst>
              <a:ext uri="{FF2B5EF4-FFF2-40B4-BE49-F238E27FC236}">
                <a16:creationId xmlns:a16="http://schemas.microsoft.com/office/drawing/2014/main" id="{70B4ED03-CD41-46F3-9030-8C8EC2892320}"/>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50892" t="2810" b="1722"/>
          <a:stretch/>
        </p:blipFill>
        <p:spPr>
          <a:xfrm>
            <a:off x="5405365" y="308633"/>
            <a:ext cx="3031817" cy="6126480"/>
          </a:xfrm>
        </p:spPr>
      </p:pic>
      <p:sp>
        <p:nvSpPr>
          <p:cNvPr id="13" name="Text Placeholder 4">
            <a:extLst>
              <a:ext uri="{FF2B5EF4-FFF2-40B4-BE49-F238E27FC236}">
                <a16:creationId xmlns:a16="http://schemas.microsoft.com/office/drawing/2014/main" id="{C0832887-9B8B-47CD-82EB-6647B26A7E02}"/>
              </a:ext>
            </a:extLst>
          </p:cNvPr>
          <p:cNvSpPr>
            <a:spLocks noGrp="1"/>
          </p:cNvSpPr>
          <p:nvPr>
            <p:ph type="body" sz="quarter" idx="30"/>
          </p:nvPr>
        </p:nvSpPr>
        <p:spPr/>
        <p:txBody>
          <a:bodyPr/>
          <a:lstStyle/>
          <a:p>
            <a:r>
              <a:rPr lang="en-US" i="1" dirty="0"/>
              <a:t>(a) Javier </a:t>
            </a:r>
            <a:r>
              <a:rPr lang="en-US" i="1" dirty="0" err="1"/>
              <a:t>Larrea</a:t>
            </a:r>
            <a:r>
              <a:rPr lang="en-US" i="1" dirty="0"/>
              <a:t>/age </a:t>
            </a:r>
            <a:r>
              <a:rPr lang="en-US" i="1" dirty="0" err="1"/>
              <a:t>fotostock</a:t>
            </a:r>
            <a:r>
              <a:rPr lang="en-US" i="1" dirty="0"/>
              <a:t>/Getty Images; (b) lynx/iconotec.com/Glow Images</a:t>
            </a:r>
            <a:endParaRPr lang="en-US" dirty="0"/>
          </a:p>
        </p:txBody>
      </p:sp>
    </p:spTree>
    <p:extLst>
      <p:ext uri="{BB962C8B-B14F-4D97-AF65-F5344CB8AC3E}">
        <p14:creationId xmlns:p14="http://schemas.microsoft.com/office/powerpoint/2010/main" val="2368589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Alcohol Content in Wine and Liquor</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089367"/>
          </a:xfrm>
        </p:spPr>
        <p:txBody>
          <a:bodyPr/>
          <a:lstStyle/>
          <a:p>
            <a:pPr>
              <a:spcBef>
                <a:spcPts val="800"/>
              </a:spcBef>
              <a:defRPr/>
            </a:pPr>
            <a:r>
              <a:rPr lang="en-US" dirty="0">
                <a:ea typeface="ＭＳ Ｐゴシック" charset="0"/>
                <a:cs typeface="Arial" panose="020B0604020202020204" pitchFamily="34" charset="0"/>
              </a:rPr>
              <a:t>Fermentation process can only achieve a maximum alcohol content of 17%:</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Concentrations above this level inhibit metabolism of yeast</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Fermentation product must be distilled to obtain higher concentrations found in liquors</a:t>
            </a:r>
          </a:p>
          <a:p>
            <a:pPr marL="342900" indent="-342900">
              <a:spcBef>
                <a:spcPts val="800"/>
              </a:spcBef>
              <a:buFont typeface="Arial" panose="020B0604020202020204" pitchFamily="34" charset="0"/>
              <a:buChar char="•"/>
              <a:defRPr/>
            </a:pPr>
            <a:r>
              <a:rPr lang="en-US" b="1" dirty="0">
                <a:ea typeface="ＭＳ Ｐゴシック" charset="0"/>
                <a:cs typeface="Arial" panose="020B0604020202020204" pitchFamily="34" charset="0"/>
              </a:rPr>
              <a:t>Proof:</a:t>
            </a:r>
            <a:r>
              <a:rPr lang="en-US" dirty="0">
                <a:ea typeface="ＭＳ Ｐゴシック" charset="0"/>
                <a:cs typeface="Arial" panose="020B0604020202020204" pitchFamily="34" charset="0"/>
              </a:rPr>
              <a:t> </a:t>
            </a:r>
          </a:p>
          <a:p>
            <a:pPr marL="640080" lvl="1" indent="-283464">
              <a:defRPr/>
            </a:pPr>
            <a:r>
              <a:rPr lang="en-US" sz="2000" dirty="0">
                <a:ea typeface="ＭＳ Ｐゴシック" charset="0"/>
                <a:cs typeface="Arial" panose="020B0604020202020204" pitchFamily="34" charset="0"/>
              </a:rPr>
              <a:t>Measurement of the alcohol content of distilled liquors</a:t>
            </a:r>
          </a:p>
          <a:p>
            <a:pPr marL="640080" lvl="1" indent="-283464">
              <a:defRPr/>
            </a:pPr>
            <a:r>
              <a:rPr lang="en-US" sz="2000" dirty="0">
                <a:ea typeface="ＭＳ Ｐゴシック" charset="0"/>
                <a:cs typeface="Arial" panose="020B0604020202020204" pitchFamily="34" charset="0"/>
              </a:rPr>
              <a:t>Usually two times the alcohol content</a:t>
            </a:r>
          </a:p>
        </p:txBody>
      </p:sp>
    </p:spTree>
    <p:extLst>
      <p:ext uri="{BB962C8B-B14F-4D97-AF65-F5344CB8AC3E}">
        <p14:creationId xmlns:p14="http://schemas.microsoft.com/office/powerpoint/2010/main" val="1090064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Distilled Liquors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089367"/>
          </a:xfrm>
        </p:spPr>
        <p:txBody>
          <a:bodyPr/>
          <a:lstStyle/>
          <a:p>
            <a:pPr>
              <a:spcBef>
                <a:spcPts val="800"/>
              </a:spcBef>
              <a:spcAft>
                <a:spcPts val="1200"/>
              </a:spcAft>
              <a:defRPr/>
            </a:pPr>
            <a:r>
              <a:rPr lang="en-US" dirty="0">
                <a:ea typeface="ＭＳ Ｐゴシック" charset="0"/>
                <a:cs typeface="Arial" panose="020B0604020202020204" pitchFamily="34" charset="0"/>
              </a:rPr>
              <a:t>Originate through a similar process to wine making</a:t>
            </a:r>
          </a:p>
          <a:p>
            <a:pPr>
              <a:spcBef>
                <a:spcPts val="800"/>
              </a:spcBef>
              <a:spcAft>
                <a:spcPts val="1200"/>
              </a:spcAft>
              <a:defRPr/>
            </a:pPr>
            <a:r>
              <a:rPr lang="en-US" dirty="0">
                <a:ea typeface="ＭＳ Ｐゴシック" charset="0"/>
                <a:cs typeface="Arial" panose="020B0604020202020204" pitchFamily="34" charset="0"/>
              </a:rPr>
              <a:t>Diverse starting substrates:</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Vodka from potatoes</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Rum from sugarcane</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Whiskey from grain mashes</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Bourbon from corn mash</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Brandy: distilled grape, peach, or apricot wine</a:t>
            </a:r>
          </a:p>
        </p:txBody>
      </p:sp>
    </p:spTree>
    <p:extLst>
      <p:ext uri="{BB962C8B-B14F-4D97-AF65-F5344CB8AC3E}">
        <p14:creationId xmlns:p14="http://schemas.microsoft.com/office/powerpoint/2010/main" val="2019119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Other Fermented Plant Products Like Sauerkraut</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089367"/>
          </a:xfrm>
        </p:spPr>
        <p:txBody>
          <a:bodyPr/>
          <a:lstStyle/>
          <a:p>
            <a:pPr>
              <a:spcBef>
                <a:spcPts val="800"/>
              </a:spcBef>
            </a:pPr>
            <a:r>
              <a:rPr lang="en-US" altLang="en-US" dirty="0">
                <a:cs typeface="Arial" panose="020B0604020202020204" pitchFamily="34" charset="0"/>
              </a:rPr>
              <a:t>Pickling fermentations:</a:t>
            </a:r>
          </a:p>
          <a:p>
            <a:pPr marL="342900" indent="-342900">
              <a:spcBef>
                <a:spcPts val="800"/>
              </a:spcBef>
              <a:buFont typeface="Arial" panose="020B0604020202020204" pitchFamily="34" charset="0"/>
              <a:buChar char="•"/>
            </a:pPr>
            <a:r>
              <a:rPr lang="en-US" altLang="en-US" dirty="0">
                <a:cs typeface="Arial" panose="020B0604020202020204" pitchFamily="34" charset="0"/>
              </a:rPr>
              <a:t>Vegetables are immersed in an anaerobic salty solution to extract sugar and nutrient-laden juices</a:t>
            </a:r>
          </a:p>
          <a:p>
            <a:pPr marL="342900" indent="-342900">
              <a:spcBef>
                <a:spcPts val="800"/>
              </a:spcBef>
              <a:buFont typeface="Arial" panose="020B0604020202020204" pitchFamily="34" charset="0"/>
              <a:buChar char="•"/>
            </a:pPr>
            <a:r>
              <a:rPr lang="en-US" altLang="en-US" dirty="0">
                <a:cs typeface="Arial" panose="020B0604020202020204" pitchFamily="34" charset="0"/>
              </a:rPr>
              <a:t>Salt disperses bacterial clumps and high osmotic pressure inhibits proteolytic bacteria and endospore formers that can spoil the product</a:t>
            </a:r>
          </a:p>
          <a:p>
            <a:pPr>
              <a:spcBef>
                <a:spcPts val="800"/>
              </a:spcBef>
              <a:defRPr/>
            </a:pPr>
            <a:r>
              <a:rPr lang="en-US" dirty="0">
                <a:ea typeface="ＭＳ Ｐゴシック" charset="0"/>
                <a:cs typeface="Arial" panose="020B0604020202020204" pitchFamily="34" charset="0"/>
              </a:rPr>
              <a:t>Sauerkraut:</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Fermentation product of cabbage</a:t>
            </a:r>
          </a:p>
          <a:p>
            <a:pPr marL="342900" indent="-342900">
              <a:spcBef>
                <a:spcPts val="800"/>
              </a:spcBef>
              <a:buFont typeface="Arial" panose="020B0604020202020204" pitchFamily="34" charset="0"/>
              <a:buChar char="•"/>
              <a:defRPr/>
            </a:pPr>
            <a:r>
              <a:rPr lang="en-US" i="1" dirty="0" err="1">
                <a:ea typeface="ＭＳ Ｐゴシック" charset="0"/>
                <a:cs typeface="Arial" panose="020B0604020202020204" pitchFamily="34" charset="0"/>
              </a:rPr>
              <a:t>Leconostoc</a:t>
            </a:r>
            <a:r>
              <a:rPr lang="en-US" i="1" dirty="0">
                <a:ea typeface="ＭＳ Ｐゴシック" charset="0"/>
                <a:cs typeface="Arial" panose="020B0604020202020204" pitchFamily="34" charset="0"/>
              </a:rPr>
              <a:t> </a:t>
            </a:r>
            <a:r>
              <a:rPr lang="en-US" i="1" dirty="0" err="1">
                <a:ea typeface="ＭＳ Ｐゴシック" charset="0"/>
                <a:cs typeface="Arial" panose="020B0604020202020204" pitchFamily="34" charset="0"/>
              </a:rPr>
              <a:t>mesenteroides</a:t>
            </a:r>
            <a:r>
              <a:rPr lang="en-US" i="1" dirty="0">
                <a:ea typeface="ＭＳ Ｐゴシック" charset="0"/>
                <a:cs typeface="Arial" panose="020B0604020202020204" pitchFamily="34" charset="0"/>
              </a:rPr>
              <a:t> </a:t>
            </a:r>
            <a:r>
              <a:rPr lang="en-US" dirty="0">
                <a:ea typeface="ＭＳ Ｐゴシック" charset="0"/>
                <a:cs typeface="Arial" panose="020B0604020202020204" pitchFamily="34" charset="0"/>
              </a:rPr>
              <a:t>and </a:t>
            </a:r>
            <a:r>
              <a:rPr lang="en-US" i="1" dirty="0">
                <a:ea typeface="ＭＳ Ｐゴシック" charset="0"/>
                <a:cs typeface="Arial" panose="020B0604020202020204" pitchFamily="34" charset="0"/>
              </a:rPr>
              <a:t>Lactobacillus plantarum</a:t>
            </a:r>
            <a:endParaRPr lang="en-US" altLang="en-US" dirty="0">
              <a:cs typeface="Arial" panose="020B0604020202020204" pitchFamily="34" charset="0"/>
            </a:endParaRPr>
          </a:p>
        </p:txBody>
      </p:sp>
    </p:spTree>
    <p:extLst>
      <p:ext uri="{BB962C8B-B14F-4D97-AF65-F5344CB8AC3E}">
        <p14:creationId xmlns:p14="http://schemas.microsoft.com/office/powerpoint/2010/main" val="6527568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Other Fermented Plant Products: Pickles and Vinegar</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685353" cy="5158815"/>
          </a:xfrm>
        </p:spPr>
        <p:txBody>
          <a:bodyPr/>
          <a:lstStyle/>
          <a:p>
            <a:pPr>
              <a:spcBef>
                <a:spcPts val="200"/>
              </a:spcBef>
              <a:spcAft>
                <a:spcPts val="600"/>
              </a:spcAft>
              <a:defRPr/>
            </a:pPr>
            <a:r>
              <a:rPr lang="en-US" dirty="0">
                <a:ea typeface="ＭＳ Ｐゴシック" charset="0"/>
                <a:cs typeface="Arial" panose="020B0604020202020204" pitchFamily="34" charset="0"/>
              </a:rPr>
              <a:t>Fermented cucumber pickles:</a:t>
            </a:r>
          </a:p>
          <a:p>
            <a:pPr marL="342900" indent="-342900">
              <a:spcBef>
                <a:spcPts val="200"/>
              </a:spcBef>
              <a:spcAft>
                <a:spcPts val="600"/>
              </a:spcAft>
              <a:buFont typeface="Arial" panose="020B0604020202020204" pitchFamily="34" charset="0"/>
              <a:buChar char="•"/>
              <a:defRPr/>
            </a:pPr>
            <a:r>
              <a:rPr lang="en-US" dirty="0">
                <a:ea typeface="ＭＳ Ｐゴシック" charset="0"/>
                <a:cs typeface="Arial" panose="020B0604020202020204" pitchFamily="34" charset="0"/>
              </a:rPr>
              <a:t>Salt pickles: </a:t>
            </a:r>
            <a:r>
              <a:rPr lang="en-US" i="1" dirty="0" err="1">
                <a:ea typeface="ＭＳ Ｐゴシック" charset="0"/>
                <a:cs typeface="Arial" panose="020B0604020202020204" pitchFamily="34" charset="0"/>
              </a:rPr>
              <a:t>Pediococcus</a:t>
            </a:r>
            <a:r>
              <a:rPr lang="en-US" i="1" dirty="0">
                <a:ea typeface="ＭＳ Ｐゴシック" charset="0"/>
                <a:cs typeface="Arial" panose="020B0604020202020204" pitchFamily="34" charset="0"/>
              </a:rPr>
              <a:t> cerevisiae</a:t>
            </a:r>
            <a:r>
              <a:rPr lang="en-US" dirty="0">
                <a:ea typeface="ＭＳ Ｐゴシック" charset="0"/>
                <a:cs typeface="Arial" panose="020B0604020202020204" pitchFamily="34" charset="0"/>
              </a:rPr>
              <a:t> and</a:t>
            </a:r>
            <a:r>
              <a:rPr lang="en-US" i="1" dirty="0">
                <a:ea typeface="ＭＳ Ｐゴシック" charset="0"/>
                <a:cs typeface="Arial" panose="020B0604020202020204" pitchFamily="34" charset="0"/>
              </a:rPr>
              <a:t> Lactobacillus plantarum</a:t>
            </a:r>
          </a:p>
          <a:p>
            <a:pPr marL="342900" indent="-342900">
              <a:spcBef>
                <a:spcPts val="200"/>
              </a:spcBef>
              <a:spcAft>
                <a:spcPts val="600"/>
              </a:spcAft>
              <a:buFont typeface="Arial" panose="020B0604020202020204" pitchFamily="34" charset="0"/>
              <a:buChar char="•"/>
              <a:defRPr/>
            </a:pPr>
            <a:r>
              <a:rPr lang="en-US" dirty="0">
                <a:ea typeface="ＭＳ Ｐゴシック" charset="0"/>
                <a:cs typeface="Arial" panose="020B0604020202020204" pitchFamily="34" charset="0"/>
              </a:rPr>
              <a:t>Dill pickles: dill herb, spices, garlic, onion, and vinegar</a:t>
            </a:r>
          </a:p>
          <a:p>
            <a:pPr>
              <a:spcBef>
                <a:spcPts val="200"/>
              </a:spcBef>
              <a:spcAft>
                <a:spcPts val="600"/>
              </a:spcAft>
              <a:defRPr/>
            </a:pPr>
            <a:r>
              <a:rPr lang="en-US" dirty="0">
                <a:ea typeface="ＭＳ Ｐゴシック" charset="0"/>
                <a:cs typeface="Arial" panose="020B0604020202020204" pitchFamily="34" charset="0"/>
              </a:rPr>
              <a:t>Vinegar:</a:t>
            </a:r>
          </a:p>
          <a:p>
            <a:pPr marL="342900" indent="-342900">
              <a:spcBef>
                <a:spcPts val="200"/>
              </a:spcBef>
              <a:spcAft>
                <a:spcPts val="600"/>
              </a:spcAft>
              <a:buFont typeface="Arial" panose="020B0604020202020204" pitchFamily="34" charset="0"/>
              <a:buChar char="•"/>
              <a:defRPr/>
            </a:pPr>
            <a:r>
              <a:rPr lang="en-US" dirty="0">
                <a:ea typeface="ＭＳ Ｐゴシック" charset="0"/>
                <a:cs typeface="Arial" panose="020B0604020202020204" pitchFamily="34" charset="0"/>
              </a:rPr>
              <a:t>Produced when the alcohol in fermented plant juice is oxidized to acetic acid</a:t>
            </a:r>
          </a:p>
          <a:p>
            <a:pPr marL="342900" indent="-342900">
              <a:spcBef>
                <a:spcPts val="200"/>
              </a:spcBef>
              <a:spcAft>
                <a:spcPts val="600"/>
              </a:spcAft>
              <a:buFont typeface="Arial" panose="020B0604020202020204" pitchFamily="34" charset="0"/>
              <a:buChar char="•"/>
              <a:defRPr/>
            </a:pPr>
            <a:r>
              <a:rPr lang="en-US" dirty="0">
                <a:ea typeface="ＭＳ Ｐゴシック" charset="0"/>
                <a:cs typeface="Arial" panose="020B0604020202020204" pitchFamily="34" charset="0"/>
              </a:rPr>
              <a:t>Esters, alcohol, glycerin, and volatile oils give natural vinegar its pleasant character</a:t>
            </a:r>
          </a:p>
          <a:p>
            <a:pPr marL="342900" indent="-342900">
              <a:spcBef>
                <a:spcPts val="200"/>
              </a:spcBef>
              <a:spcAft>
                <a:spcPts val="600"/>
              </a:spcAft>
              <a:buFont typeface="Arial" panose="020B0604020202020204" pitchFamily="34" charset="0"/>
              <a:buChar char="•"/>
              <a:defRPr/>
            </a:pPr>
            <a:r>
              <a:rPr lang="en-US" dirty="0">
                <a:ea typeface="ＭＳ Ｐゴシック" charset="0"/>
                <a:cs typeface="Arial" panose="020B0604020202020204" pitchFamily="34" charset="0"/>
              </a:rPr>
              <a:t>Two stages:</a:t>
            </a:r>
          </a:p>
          <a:p>
            <a:pPr marL="640080" lvl="1" indent="-283464">
              <a:spcBef>
                <a:spcPts val="200"/>
              </a:spcBef>
              <a:spcAft>
                <a:spcPts val="600"/>
              </a:spcAft>
              <a:defRPr/>
            </a:pPr>
            <a:r>
              <a:rPr lang="en-US" sz="2000" dirty="0">
                <a:ea typeface="ＭＳ Ｐゴシック" charset="0"/>
                <a:cs typeface="Arial" panose="020B0604020202020204" pitchFamily="34" charset="0"/>
              </a:rPr>
              <a:t>First stage similar to wine or beer making</a:t>
            </a:r>
          </a:p>
          <a:p>
            <a:pPr marL="640080" lvl="1" indent="-283464">
              <a:spcBef>
                <a:spcPts val="200"/>
              </a:spcBef>
              <a:spcAft>
                <a:spcPts val="600"/>
              </a:spcAft>
              <a:defRPr/>
            </a:pPr>
            <a:r>
              <a:rPr lang="en-US" sz="2000" dirty="0">
                <a:ea typeface="ＭＳ Ｐゴシック" charset="0"/>
                <a:cs typeface="Arial" panose="020B0604020202020204" pitchFamily="34" charset="0"/>
              </a:rPr>
              <a:t>Second stage: aerobic fermentation carried out by acetic acid bacteria</a:t>
            </a:r>
            <a:endParaRPr lang="en-US" sz="2000" dirty="0">
              <a:cs typeface="Arial" panose="020B0604020202020204" pitchFamily="34" charset="0"/>
            </a:endParaRPr>
          </a:p>
        </p:txBody>
      </p:sp>
    </p:spTree>
    <p:extLst>
      <p:ext uri="{BB962C8B-B14F-4D97-AF65-F5344CB8AC3E}">
        <p14:creationId xmlns:p14="http://schemas.microsoft.com/office/powerpoint/2010/main" val="36913663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Microbes in Milk</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089367"/>
          </a:xfrm>
        </p:spPr>
        <p:txBody>
          <a:bodyPr/>
          <a:lstStyle/>
          <a:p>
            <a:pPr>
              <a:spcBef>
                <a:spcPts val="1200"/>
              </a:spcBef>
            </a:pPr>
            <a:r>
              <a:rPr lang="en-US" altLang="en-US" dirty="0">
                <a:cs typeface="Arial" panose="020B0604020202020204" pitchFamily="34" charset="0"/>
              </a:rPr>
              <a:t>Milk has a highly nutritious composition:</a:t>
            </a:r>
          </a:p>
          <a:p>
            <a:pPr marL="342900" indent="-342900">
              <a:spcBef>
                <a:spcPts val="1200"/>
              </a:spcBef>
              <a:buFont typeface="Arial" panose="020B0604020202020204" pitchFamily="34" charset="0"/>
              <a:buChar char="•"/>
            </a:pPr>
            <a:r>
              <a:rPr lang="en-US" altLang="en-US" dirty="0">
                <a:cs typeface="Arial" panose="020B0604020202020204" pitchFamily="34" charset="0"/>
              </a:rPr>
              <a:t>Water and minerals, protein, butterfat, sugar, and vitamins</a:t>
            </a:r>
          </a:p>
          <a:p>
            <a:pPr marL="342900" indent="-342900">
              <a:spcBef>
                <a:spcPts val="1200"/>
              </a:spcBef>
              <a:buFont typeface="Arial" panose="020B0604020202020204" pitchFamily="34" charset="0"/>
              <a:buChar char="•"/>
            </a:pPr>
            <a:r>
              <a:rPr lang="en-US" altLang="en-US" dirty="0">
                <a:cs typeface="Arial" panose="020B0604020202020204" pitchFamily="34" charset="0"/>
              </a:rPr>
              <a:t>Thought to be sterile, but human milk has an abundance of microbiota</a:t>
            </a:r>
          </a:p>
          <a:p>
            <a:pPr marL="342900" indent="-342900">
              <a:spcBef>
                <a:spcPts val="1200"/>
              </a:spcBef>
              <a:buFont typeface="Arial" panose="020B0604020202020204" pitchFamily="34" charset="0"/>
              <a:buChar char="•"/>
            </a:pPr>
            <a:r>
              <a:rPr lang="en-US" altLang="en-US" dirty="0">
                <a:cs typeface="Arial" panose="020B0604020202020204" pitchFamily="34" charset="0"/>
              </a:rPr>
              <a:t>Contamination occurs when cow’s milk passes out of </a:t>
            </a:r>
            <a:br>
              <a:rPr lang="en-US" altLang="en-US" dirty="0">
                <a:cs typeface="Arial" panose="020B0604020202020204" pitchFamily="34" charset="0"/>
              </a:rPr>
            </a:br>
            <a:r>
              <a:rPr lang="en-US" altLang="en-US" dirty="0">
                <a:cs typeface="Arial" panose="020B0604020202020204" pitchFamily="34" charset="0"/>
              </a:rPr>
              <a:t>the teat</a:t>
            </a:r>
          </a:p>
          <a:p>
            <a:pPr marL="342900" indent="-342900">
              <a:spcBef>
                <a:spcPts val="1200"/>
              </a:spcBef>
              <a:buFont typeface="Arial" panose="020B0604020202020204" pitchFamily="34" charset="0"/>
              <a:buChar char="•"/>
            </a:pPr>
            <a:r>
              <a:rPr lang="en-US" altLang="en-US" dirty="0">
                <a:cs typeface="Arial" panose="020B0604020202020204" pitchFamily="34" charset="0"/>
              </a:rPr>
              <a:t>Highly susceptible to microbial growth</a:t>
            </a:r>
          </a:p>
        </p:txBody>
      </p:sp>
    </p:spTree>
    <p:extLst>
      <p:ext uri="{BB962C8B-B14F-4D97-AF65-F5344CB8AC3E}">
        <p14:creationId xmlns:p14="http://schemas.microsoft.com/office/powerpoint/2010/main" val="555330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Fermentation</a:t>
            </a:r>
            <a:endParaRPr lang="en-IN" sz="1200" dirty="0"/>
          </a:p>
        </p:txBody>
      </p:sp>
      <p:sp>
        <p:nvSpPr>
          <p:cNvPr id="3" name="Content Placeholder 2"/>
          <p:cNvSpPr>
            <a:spLocks noGrp="1"/>
          </p:cNvSpPr>
          <p:nvPr>
            <p:ph sz="quarter" idx="11"/>
          </p:nvPr>
        </p:nvSpPr>
        <p:spPr/>
        <p:txBody>
          <a:bodyPr>
            <a:noAutofit/>
          </a:bodyPr>
          <a:lstStyle/>
          <a:p>
            <a:pPr>
              <a:spcBef>
                <a:spcPts val="1200"/>
              </a:spcBef>
            </a:pPr>
            <a:r>
              <a:rPr lang="en-US" altLang="en-US" dirty="0">
                <a:latin typeface="Arial" panose="020B0604020202020204" pitchFamily="34" charset="0"/>
                <a:cs typeface="Arial" panose="020B0604020202020204" pitchFamily="34" charset="0"/>
              </a:rPr>
              <a:t>Mass, controlled culture of microbes to produce desired organic compounds</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Microbes at Work in Milk Products</a:t>
            </a:r>
            <a:endParaRPr lang="en-IN" dirty="0"/>
          </a:p>
        </p:txBody>
      </p:sp>
      <p:pic>
        <p:nvPicPr>
          <p:cNvPr id="7" name="Picture 2" descr="Test tubes demonstrating microbial effects on milk.">
            <a:extLst>
              <a:ext uri="{FF2B5EF4-FFF2-40B4-BE49-F238E27FC236}">
                <a16:creationId xmlns:a16="http://schemas.microsoft.com/office/drawing/2014/main" id="{54C08520-859E-4279-8E1C-C65DBDF2015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5063"/>
          <a:stretch/>
        </p:blipFill>
        <p:spPr>
          <a:xfrm>
            <a:off x="606295" y="1281175"/>
            <a:ext cx="7931411" cy="4846320"/>
          </a:xfrm>
        </p:spPr>
      </p:pic>
      <p:sp>
        <p:nvSpPr>
          <p:cNvPr id="5" name="Text Placeholder 3">
            <a:extLst>
              <a:ext uri="{FF2B5EF4-FFF2-40B4-BE49-F238E27FC236}">
                <a16:creationId xmlns:a16="http://schemas.microsoft.com/office/drawing/2014/main" id="{F92D51B1-8E15-4677-9D8E-CDF75092047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9" name="Text Placeholder 4">
            <a:extLst>
              <a:ext uri="{FF2B5EF4-FFF2-40B4-BE49-F238E27FC236}">
                <a16:creationId xmlns:a16="http://schemas.microsoft.com/office/drawing/2014/main" id="{B7E35EB4-4091-44E5-8481-ACC10D6B5F32}"/>
              </a:ext>
            </a:extLst>
          </p:cNvPr>
          <p:cNvSpPr>
            <a:spLocks noGrp="1"/>
          </p:cNvSpPr>
          <p:nvPr>
            <p:ph type="body" sz="quarter" idx="30"/>
          </p:nvPr>
        </p:nvSpPr>
        <p:spPr/>
        <p:txBody>
          <a:bodyPr/>
          <a:lstStyle/>
          <a:p>
            <a:r>
              <a:rPr lang="en-US" i="1" dirty="0"/>
              <a:t>Kathleen </a:t>
            </a:r>
            <a:r>
              <a:rPr lang="en-US" i="1" dirty="0" err="1"/>
              <a:t>Talaro</a:t>
            </a:r>
            <a:r>
              <a:rPr lang="en-US" i="1" dirty="0"/>
              <a:t> </a:t>
            </a:r>
            <a:endParaRPr lang="en-US" dirty="0"/>
          </a:p>
        </p:txBody>
      </p:sp>
    </p:spTree>
    <p:extLst>
      <p:ext uri="{BB962C8B-B14F-4D97-AF65-F5344CB8AC3E}">
        <p14:creationId xmlns:p14="http://schemas.microsoft.com/office/powerpoint/2010/main" val="18867250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Milk Fermentation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altLang="en-US" dirty="0">
                <a:cs typeface="Arial" panose="020B0604020202020204" pitchFamily="34" charset="0"/>
              </a:rPr>
              <a:t>Milk fermentation:</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Lactose attacked by </a:t>
            </a:r>
            <a:r>
              <a:rPr lang="en-US" altLang="en-US" i="1" dirty="0">
                <a:cs typeface="Arial" panose="020B0604020202020204" pitchFamily="34" charset="0"/>
              </a:rPr>
              <a:t>Streptococcus lactis</a:t>
            </a:r>
            <a:r>
              <a:rPr lang="en-US" altLang="en-US" dirty="0">
                <a:cs typeface="Arial" panose="020B0604020202020204" pitchFamily="34" charset="0"/>
              </a:rPr>
              <a:t> and </a:t>
            </a:r>
            <a:r>
              <a:rPr lang="en-US" altLang="en-US" i="1" dirty="0">
                <a:cs typeface="Arial" panose="020B0604020202020204" pitchFamily="34" charset="0"/>
              </a:rPr>
              <a:t>Lactobacillus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Lactic acid accumulates and milk proteins coagulate</a:t>
            </a:r>
          </a:p>
          <a:p>
            <a:pPr marL="342900" indent="-342900">
              <a:spcBef>
                <a:spcPts val="800"/>
              </a:spcBef>
              <a:spcAft>
                <a:spcPts val="1200"/>
              </a:spcAft>
              <a:buFont typeface="Arial" panose="020B0604020202020204" pitchFamily="34" charset="0"/>
              <a:buChar char="•"/>
            </a:pPr>
            <a:r>
              <a:rPr lang="en-US" altLang="en-US" b="1" dirty="0">
                <a:cs typeface="Arial" panose="020B0604020202020204" pitchFamily="34" charset="0"/>
              </a:rPr>
              <a:t>Curd:</a:t>
            </a:r>
            <a:r>
              <a:rPr lang="en-US" altLang="en-US" dirty="0">
                <a:cs typeface="Arial" panose="020B0604020202020204" pitchFamily="34" charset="0"/>
              </a:rPr>
              <a:t> coagulation of milk proteins produced by microbial action or </a:t>
            </a:r>
            <a:r>
              <a:rPr lang="en-US" altLang="en-US" b="1" dirty="0">
                <a:cs typeface="Arial" panose="020B0604020202020204" pitchFamily="34" charset="0"/>
              </a:rPr>
              <a:t>rennin </a:t>
            </a:r>
            <a:r>
              <a:rPr lang="en-US" altLang="en-US" dirty="0">
                <a:cs typeface="Arial" panose="020B0604020202020204" pitchFamily="34" charset="0"/>
              </a:rPr>
              <a:t>(casein coagulase)</a:t>
            </a:r>
          </a:p>
          <a:p>
            <a:pPr marL="342900" indent="-342900">
              <a:spcBef>
                <a:spcPts val="800"/>
              </a:spcBef>
              <a:spcAft>
                <a:spcPts val="1200"/>
              </a:spcAft>
              <a:buFont typeface="Arial" panose="020B0604020202020204" pitchFamily="34" charset="0"/>
              <a:buChar char="•"/>
            </a:pPr>
            <a:r>
              <a:rPr lang="en-US" altLang="en-US" b="1" dirty="0">
                <a:cs typeface="Arial" panose="020B0604020202020204" pitchFamily="34" charset="0"/>
              </a:rPr>
              <a:t>Whey: </a:t>
            </a:r>
            <a:r>
              <a:rPr lang="en-US" altLang="en-US" dirty="0">
                <a:cs typeface="Arial" panose="020B0604020202020204" pitchFamily="34" charset="0"/>
              </a:rPr>
              <a:t>watery liquid separated from the curd</a:t>
            </a:r>
          </a:p>
        </p:txBody>
      </p:sp>
    </p:spTree>
    <p:extLst>
      <p:ext uri="{BB962C8B-B14F-4D97-AF65-F5344CB8AC3E}">
        <p14:creationId xmlns:p14="http://schemas.microsoft.com/office/powerpoint/2010/main" val="22739343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Cheese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defRPr/>
            </a:pPr>
            <a:r>
              <a:rPr lang="en-US" dirty="0">
                <a:ea typeface="ＭＳ Ｐゴシック" charset="0"/>
                <a:cs typeface="Arial" panose="020B0604020202020204" pitchFamily="34" charset="0"/>
              </a:rPr>
              <a:t>Modern cheese production:</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Freeze-dried samples of pure cultures of bacteria inoculated into pasteurized milk to produce a starter culture</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Amplified culture introduced into a vat of milk along with rennin to produce curd</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Curd is separated from whey to produce soft, semisoft, or hard cheese</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Composition varied by adding water, fat, acid, and salt</a:t>
            </a:r>
          </a:p>
          <a:p>
            <a:pPr marL="342900" indent="-342900">
              <a:spcBef>
                <a:spcPts val="800"/>
              </a:spcBef>
              <a:buFont typeface="Arial" panose="020B0604020202020204" pitchFamily="34" charset="0"/>
              <a:buChar char="•"/>
              <a:defRPr/>
            </a:pPr>
            <a:r>
              <a:rPr lang="en-US" dirty="0">
                <a:ea typeface="ＭＳ Ｐゴシック" charset="0"/>
                <a:cs typeface="Arial" panose="020B0604020202020204" pitchFamily="34" charset="0"/>
              </a:rPr>
              <a:t>Ripening involves bacterial, mold, and enzyme reactions that develop the final flavor, aroma, and characteristic features</a:t>
            </a:r>
          </a:p>
        </p:txBody>
      </p:sp>
    </p:spTree>
    <p:extLst>
      <p:ext uri="{BB962C8B-B14F-4D97-AF65-F5344CB8AC3E}">
        <p14:creationId xmlns:p14="http://schemas.microsoft.com/office/powerpoint/2010/main" val="3098170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Cheese Making</a:t>
            </a:r>
            <a:endParaRPr lang="en-IN" dirty="0"/>
          </a:p>
        </p:txBody>
      </p:sp>
      <p:pic>
        <p:nvPicPr>
          <p:cNvPr id="7" name="Picture 2" descr="Photo of curd cutting in a cheese making vat.">
            <a:extLst>
              <a:ext uri="{FF2B5EF4-FFF2-40B4-BE49-F238E27FC236}">
                <a16:creationId xmlns:a16="http://schemas.microsoft.com/office/drawing/2014/main" id="{54C08520-859E-4279-8E1C-C65DBDF2015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3914"/>
          <a:stretch/>
        </p:blipFill>
        <p:spPr>
          <a:xfrm>
            <a:off x="813581" y="1124321"/>
            <a:ext cx="7516838" cy="5212080"/>
          </a:xfrm>
        </p:spPr>
      </p:pic>
      <p:sp>
        <p:nvSpPr>
          <p:cNvPr id="9" name="Text Placeholder 3">
            <a:extLst>
              <a:ext uri="{FF2B5EF4-FFF2-40B4-BE49-F238E27FC236}">
                <a16:creationId xmlns:a16="http://schemas.microsoft.com/office/drawing/2014/main" id="{B7E35EB4-4091-44E5-8481-ACC10D6B5F32}"/>
              </a:ext>
            </a:extLst>
          </p:cNvPr>
          <p:cNvSpPr>
            <a:spLocks noGrp="1"/>
          </p:cNvSpPr>
          <p:nvPr>
            <p:ph type="body" sz="quarter" idx="30"/>
          </p:nvPr>
        </p:nvSpPr>
        <p:spPr/>
        <p:txBody>
          <a:bodyPr/>
          <a:lstStyle/>
          <a:p>
            <a:r>
              <a:rPr lang="en-US" i="1" dirty="0"/>
              <a:t>Joe Munroe/Science Source</a:t>
            </a:r>
            <a:endParaRPr lang="en-US" dirty="0"/>
          </a:p>
        </p:txBody>
      </p:sp>
    </p:spTree>
    <p:extLst>
      <p:ext uri="{BB962C8B-B14F-4D97-AF65-F5344CB8AC3E}">
        <p14:creationId xmlns:p14="http://schemas.microsoft.com/office/powerpoint/2010/main" val="32906721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Other Fermented Milk Products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defRPr/>
            </a:pPr>
            <a:r>
              <a:rPr lang="en-US" dirty="0">
                <a:ea typeface="ＭＳ Ｐゴシック" charset="0"/>
                <a:cs typeface="Arial" panose="020B0604020202020204" pitchFamily="34" charset="0"/>
              </a:rPr>
              <a:t>Yogurt: </a:t>
            </a:r>
          </a:p>
          <a:p>
            <a:pPr marL="342900" indent="-342900">
              <a:spcBef>
                <a:spcPts val="800"/>
              </a:spcBef>
              <a:spcAft>
                <a:spcPts val="1200"/>
              </a:spcAft>
              <a:buFont typeface="Arial" panose="020B0604020202020204" pitchFamily="34" charset="0"/>
              <a:buChar char="•"/>
              <a:defRPr/>
            </a:pPr>
            <a:r>
              <a:rPr lang="en-US" i="1" dirty="0">
                <a:ea typeface="ＭＳ Ｐゴシック" charset="0"/>
                <a:cs typeface="Arial" panose="020B0604020202020204" pitchFamily="34" charset="0"/>
              </a:rPr>
              <a:t>Lactobacillus bulgaricus</a:t>
            </a:r>
            <a:r>
              <a:rPr lang="en-US" dirty="0">
                <a:ea typeface="ＭＳ Ｐゴシック" charset="0"/>
                <a:cs typeface="Arial" panose="020B0604020202020204" pitchFamily="34" charset="0"/>
              </a:rPr>
              <a:t> and </a:t>
            </a:r>
            <a:r>
              <a:rPr lang="en-US" i="1" dirty="0">
                <a:ea typeface="ＭＳ Ｐゴシック" charset="0"/>
                <a:cs typeface="Arial" panose="020B0604020202020204" pitchFamily="34" charset="0"/>
              </a:rPr>
              <a:t>Streptococcus thermophilus</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A gram of yogurt contains 100 million bacteria per gram</a:t>
            </a:r>
          </a:p>
          <a:p>
            <a:pPr>
              <a:spcBef>
                <a:spcPts val="800"/>
              </a:spcBef>
              <a:spcAft>
                <a:spcPts val="1200"/>
              </a:spcAft>
              <a:defRPr/>
            </a:pPr>
            <a:r>
              <a:rPr lang="en-US" i="1" dirty="0">
                <a:ea typeface="ＭＳ Ｐゴシック" charset="0"/>
                <a:cs typeface="Arial" panose="020B0604020202020204" pitchFamily="34" charset="0"/>
              </a:rPr>
              <a:t>Lactobacillus acidophilus</a:t>
            </a:r>
            <a:r>
              <a:rPr lang="en-US" dirty="0">
                <a:ea typeface="ＭＳ Ｐゴシック" charset="0"/>
                <a:cs typeface="Arial" panose="020B0604020202020204" pitchFamily="34" charset="0"/>
              </a:rPr>
              <a:t> and </a:t>
            </a:r>
            <a:r>
              <a:rPr lang="en-US" i="1" dirty="0">
                <a:ea typeface="ＭＳ Ｐゴシック" charset="0"/>
                <a:cs typeface="Arial" panose="020B0604020202020204" pitchFamily="34" charset="0"/>
              </a:rPr>
              <a:t>Bifidobacterium bifidum:</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Added to acidophilus milk, yogurt, and other products to regulate digestion and help maintain the normal biota of the intestine</a:t>
            </a:r>
          </a:p>
        </p:txBody>
      </p:sp>
    </p:spTree>
    <p:extLst>
      <p:ext uri="{BB962C8B-B14F-4D97-AF65-F5344CB8AC3E}">
        <p14:creationId xmlns:p14="http://schemas.microsoft.com/office/powerpoint/2010/main" val="4175522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Microorganisms as Food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defRPr/>
            </a:pPr>
            <a:r>
              <a:rPr lang="en-US" dirty="0">
                <a:ea typeface="ＭＳ Ｐゴシック" charset="0"/>
                <a:cs typeface="Arial" panose="020B0604020202020204" pitchFamily="34" charset="0"/>
              </a:rPr>
              <a:t>World War II: yeasts and molds were added to food to supplement the diets of undernourished citizens</a:t>
            </a:r>
          </a:p>
          <a:p>
            <a:pPr>
              <a:spcBef>
                <a:spcPts val="800"/>
              </a:spcBef>
              <a:spcAft>
                <a:spcPts val="1200"/>
              </a:spcAft>
              <a:defRPr/>
            </a:pPr>
            <a:r>
              <a:rPr lang="en-US" dirty="0">
                <a:ea typeface="ＭＳ Ｐゴシック" charset="0"/>
                <a:cs typeface="Arial" panose="020B0604020202020204" pitchFamily="34" charset="0"/>
              </a:rPr>
              <a:t>Several countries commercially mass-produce yeasts, bacteria, and algae as food:</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Pruteen: </a:t>
            </a:r>
            <a:r>
              <a:rPr lang="en-US" i="1" dirty="0">
                <a:ea typeface="ＭＳ Ｐゴシック" charset="0"/>
                <a:cs typeface="Arial" panose="020B0604020202020204" pitchFamily="34" charset="0"/>
              </a:rPr>
              <a:t>Methylophilus methylotrophus</a:t>
            </a:r>
            <a:endParaRPr lang="en-US" dirty="0">
              <a:ea typeface="ＭＳ Ｐゴシック" charset="0"/>
              <a:cs typeface="Arial" panose="020B0604020202020204" pitchFamily="34" charset="0"/>
            </a:endParaRP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Mycoprotein: </a:t>
            </a:r>
            <a:r>
              <a:rPr lang="en-US" i="1" dirty="0">
                <a:ea typeface="ＭＳ Ｐゴシック" charset="0"/>
                <a:cs typeface="Arial" panose="020B0604020202020204" pitchFamily="34" charset="0"/>
              </a:rPr>
              <a:t>Fusarium graminearum</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Nutritional yeast (dried cultures of brewer’s yeast that have been deactivated) available as a cheese substitute</a:t>
            </a:r>
          </a:p>
          <a:p>
            <a:pPr marL="342900" indent="-342900">
              <a:spcBef>
                <a:spcPts val="800"/>
              </a:spcBef>
              <a:spcAft>
                <a:spcPts val="1200"/>
              </a:spcAft>
              <a:buFont typeface="Arial" panose="020B0604020202020204" pitchFamily="34" charset="0"/>
              <a:buChar char="•"/>
              <a:defRPr/>
            </a:pPr>
            <a:r>
              <a:rPr lang="en-US" i="1" dirty="0">
                <a:ea typeface="ＭＳ Ｐゴシック" charset="0"/>
                <a:cs typeface="Arial" panose="020B0604020202020204" pitchFamily="34" charset="0"/>
              </a:rPr>
              <a:t>Spirulina</a:t>
            </a:r>
            <a:r>
              <a:rPr lang="en-US" dirty="0">
                <a:ea typeface="ＭＳ Ｐゴシック" charset="0"/>
                <a:cs typeface="Arial" panose="020B0604020202020204" pitchFamily="34" charset="0"/>
              </a:rPr>
              <a:t>: alternative to green plants</a:t>
            </a:r>
          </a:p>
        </p:txBody>
      </p:sp>
    </p:spTree>
    <p:extLst>
      <p:ext uri="{BB962C8B-B14F-4D97-AF65-F5344CB8AC3E}">
        <p14:creationId xmlns:p14="http://schemas.microsoft.com/office/powerpoint/2010/main" val="31236709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US" dirty="0"/>
              <a:t>Microbial Involvement in Food-Borne Diseases</a:t>
            </a:r>
            <a:endParaRPr lang="en-IN" dirty="0"/>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a:xfrm>
            <a:off x="342899" y="1276709"/>
            <a:ext cx="4572000" cy="4971691"/>
          </a:xfrm>
        </p:spPr>
        <p:txBody>
          <a:bodyPr/>
          <a:lstStyle/>
          <a:p>
            <a:pPr>
              <a:spcBef>
                <a:spcPts val="800"/>
              </a:spcBef>
            </a:pPr>
            <a:r>
              <a:rPr lang="en-US" altLang="en-US" dirty="0">
                <a:cs typeface="Arial" panose="020B0604020202020204" pitchFamily="34" charset="0"/>
              </a:rPr>
              <a:t>In the United States, 48 million people suffer each year from some form of food infection</a:t>
            </a:r>
          </a:p>
          <a:p>
            <a:pPr marL="342900" indent="-342900">
              <a:spcBef>
                <a:spcPts val="800"/>
              </a:spcBef>
              <a:buFont typeface="Arial" panose="020B0604020202020204" pitchFamily="34" charset="0"/>
              <a:buChar char="•"/>
            </a:pPr>
            <a:r>
              <a:rPr lang="en-US" altLang="en-US" i="1" dirty="0">
                <a:cs typeface="Arial" panose="020B0604020202020204" pitchFamily="34" charset="0"/>
              </a:rPr>
              <a:t>Salmonella, E. coli, Vibrio, Listeria, Campylobacter, </a:t>
            </a:r>
            <a:r>
              <a:rPr lang="en-US" altLang="en-US" dirty="0">
                <a:cs typeface="Arial" panose="020B0604020202020204" pitchFamily="34" charset="0"/>
              </a:rPr>
              <a:t>hepatitis A virus, and various protozoa</a:t>
            </a:r>
          </a:p>
          <a:p>
            <a:pPr marL="342900" indent="-342900">
              <a:spcBef>
                <a:spcPts val="800"/>
              </a:spcBef>
              <a:buFont typeface="Arial" panose="020B0604020202020204" pitchFamily="34" charset="0"/>
              <a:buChar char="•"/>
            </a:pPr>
            <a:r>
              <a:rPr lang="en-US" altLang="en-US" dirty="0">
                <a:cs typeface="Arial" panose="020B0604020202020204" pitchFamily="34" charset="0"/>
              </a:rPr>
              <a:t>Major factor: mass production and distribution of processed food</a:t>
            </a:r>
          </a:p>
        </p:txBody>
      </p:sp>
      <p:pic>
        <p:nvPicPr>
          <p:cNvPr id="8" name="Picture 3">
            <a:extLst>
              <a:ext uri="{FF2B5EF4-FFF2-40B4-BE49-F238E27FC236}">
                <a16:creationId xmlns:a16="http://schemas.microsoft.com/office/drawing/2014/main" id="{3F15F1D0-9982-40B8-9DF8-26F02450579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4691"/>
          <a:stretch/>
        </p:blipFill>
        <p:spPr>
          <a:xfrm>
            <a:off x="5040720" y="1238060"/>
            <a:ext cx="3866504" cy="4982631"/>
          </a:xfrm>
        </p:spPr>
      </p:pic>
      <p:sp>
        <p:nvSpPr>
          <p:cNvPr id="6" name="Text Placeholder 4">
            <a:extLst>
              <a:ext uri="{FF2B5EF4-FFF2-40B4-BE49-F238E27FC236}">
                <a16:creationId xmlns:a16="http://schemas.microsoft.com/office/drawing/2014/main" id="{38B0589E-D423-4273-A69A-199880F5914C}"/>
              </a:ext>
            </a:extLst>
          </p:cNvPr>
          <p:cNvSpPr>
            <a:spLocks noGrp="1"/>
          </p:cNvSpPr>
          <p:nvPr>
            <p:ph type="body" sz="quarter" idx="30"/>
          </p:nvPr>
        </p:nvSpPr>
        <p:spPr/>
        <p:txBody>
          <a:bodyPr/>
          <a:lstStyle/>
          <a:p>
            <a:r>
              <a:rPr lang="en-US" dirty="0"/>
              <a:t>Data source: Surveillance for Foodborne Disease Outbreaks; United States, 2016: Annual Report </a:t>
            </a:r>
          </a:p>
        </p:txBody>
      </p:sp>
    </p:spTree>
    <p:extLst>
      <p:ext uri="{BB962C8B-B14F-4D97-AF65-F5344CB8AC3E}">
        <p14:creationId xmlns:p14="http://schemas.microsoft.com/office/powerpoint/2010/main" val="2857470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HACCP</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defRPr/>
            </a:pPr>
            <a:r>
              <a:rPr lang="en-US" dirty="0">
                <a:ea typeface="ＭＳ Ｐゴシック" charset="0"/>
                <a:cs typeface="Arial" panose="020B0604020202020204" pitchFamily="34" charset="0"/>
              </a:rPr>
              <a:t>Hazard Analysis and Critical Control Point (HACCP):</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Management system used to assess safety risks in the growth, harvesting, processing, and distribution of food items</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Involves the identification, evaluation, control, and prevention of hazards at all stages of the food production process</a:t>
            </a:r>
          </a:p>
        </p:txBody>
      </p:sp>
    </p:spTree>
    <p:extLst>
      <p:ext uri="{BB962C8B-B14F-4D97-AF65-F5344CB8AC3E}">
        <p14:creationId xmlns:p14="http://schemas.microsoft.com/office/powerpoint/2010/main" val="1450044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FSMA</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altLang="en-US" dirty="0">
                <a:cs typeface="Arial" panose="020B0604020202020204" pitchFamily="34" charset="0"/>
              </a:rPr>
              <a:t>Food Safety Modernization Act (FSMA):</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Signed into law in 2011</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The most sweeping reform of food safety in 70 years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Changes the focus of the FDA to prevention of foodborne outbreaks as opposed to investigation after the fact</a:t>
            </a:r>
          </a:p>
        </p:txBody>
      </p:sp>
    </p:spTree>
    <p:extLst>
      <p:ext uri="{BB962C8B-B14F-4D97-AF65-F5344CB8AC3E}">
        <p14:creationId xmlns:p14="http://schemas.microsoft.com/office/powerpoint/2010/main" val="39860310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Prevention Measures for Food Poisoning and Spoilage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defRPr/>
            </a:pPr>
            <a:r>
              <a:rPr lang="en-US" dirty="0">
                <a:ea typeface="ＭＳ Ｐゴシック" charset="0"/>
                <a:cs typeface="Arial" panose="020B0604020202020204" pitchFamily="34" charset="0"/>
              </a:rPr>
              <a:t>Most types of food poisoning require the growth of microbes in food</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Food infections: an infectious dose must be present</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Food intoxication: enough cells to produce the toxin must be present</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Food poisoning or spoilage can be prevented by proper food handling, preparation, and storage</a:t>
            </a:r>
          </a:p>
        </p:txBody>
      </p:sp>
    </p:spTree>
    <p:extLst>
      <p:ext uri="{BB962C8B-B14F-4D97-AF65-F5344CB8AC3E}">
        <p14:creationId xmlns:p14="http://schemas.microsoft.com/office/powerpoint/2010/main" val="1424988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25.1</a:t>
            </a:r>
            <a:endParaRPr lang="en-IN" sz="1200" dirty="0"/>
          </a:p>
        </p:txBody>
      </p:sp>
      <p:sp>
        <p:nvSpPr>
          <p:cNvPr id="3" name="Content Placeholder 2"/>
          <p:cNvSpPr>
            <a:spLocks noGrp="1"/>
          </p:cNvSpPr>
          <p:nvPr>
            <p:ph sz="quarter" idx="11"/>
          </p:nvPr>
        </p:nvSpPr>
        <p:spPr/>
        <p:txBody>
          <a:bodyPr>
            <a:normAutofit/>
          </a:bodyPr>
          <a:lstStyle/>
          <a:p>
            <a:pPr marL="457200" indent="-457200">
              <a:spcBef>
                <a:spcPts val="1200"/>
              </a:spcBef>
              <a:buFont typeface="+mj-lt"/>
              <a:buAutoNum type="arabicPeriod"/>
            </a:pPr>
            <a:r>
              <a:rPr lang="en-US" altLang="en-US" dirty="0"/>
              <a:t>True/False: Microbes have a profound involvement in the natural world.</a:t>
            </a:r>
          </a:p>
          <a:p>
            <a:pPr marL="457200" indent="-457200">
              <a:spcBef>
                <a:spcPts val="1200"/>
              </a:spcBef>
              <a:buFont typeface="+mj-lt"/>
              <a:buAutoNum type="arabicPeriod"/>
            </a:pPr>
            <a:r>
              <a:rPr lang="en-US" altLang="en-US" dirty="0"/>
              <a:t>The use of microbes in manufacturing or decomposition processes is known as </a:t>
            </a:r>
            <a:r>
              <a:rPr lang="en-US" altLang="en-US" u="sng" dirty="0"/>
              <a:t>		        </a:t>
            </a:r>
            <a:r>
              <a:rPr lang="en-US" altLang="en-US" dirty="0"/>
              <a:t>.</a:t>
            </a:r>
          </a:p>
          <a:p>
            <a:pPr marL="457200" indent="-457200">
              <a:spcBef>
                <a:spcPts val="1200"/>
              </a:spcBef>
              <a:buFont typeface="+mj-lt"/>
              <a:buAutoNum type="arabicPeriod" startAt="3"/>
            </a:pPr>
            <a:r>
              <a:rPr lang="en-US" altLang="en-US" dirty="0"/>
              <a:t>True/False: Only bacteria have been altered to synthesize specific products.</a:t>
            </a:r>
          </a:p>
          <a:p>
            <a:pPr marL="457200" indent="-457200">
              <a:spcBef>
                <a:spcPts val="1200"/>
              </a:spcBef>
              <a:buFont typeface="+mj-lt"/>
              <a:buAutoNum type="arabicPeriod" startAt="3"/>
            </a:pPr>
            <a:r>
              <a:rPr lang="en-US" u="sng" dirty="0">
                <a:ea typeface="ＭＳ Ｐゴシック" charset="0"/>
              </a:rPr>
              <a:t> 		</a:t>
            </a:r>
            <a:r>
              <a:rPr lang="en-US" dirty="0">
                <a:ea typeface="ＭＳ Ｐゴシック" charset="0"/>
              </a:rPr>
              <a:t> is the mass, controlled culture of microbes to produce desired products.</a:t>
            </a:r>
            <a:endParaRPr lang="en-US" dirty="0"/>
          </a:p>
        </p:txBody>
      </p:sp>
    </p:spTree>
    <p:extLst>
      <p:ext uri="{BB962C8B-B14F-4D97-AF65-F5344CB8AC3E}">
        <p14:creationId xmlns:p14="http://schemas.microsoft.com/office/powerpoint/2010/main" val="31951474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Primary Methods of Preventing Food Poisoning and Food Spoilage</a:t>
            </a:r>
            <a:endParaRPr lang="en-IN" dirty="0"/>
          </a:p>
        </p:txBody>
      </p:sp>
      <p:pic>
        <p:nvPicPr>
          <p:cNvPr id="10" name="Picture 2" descr="Illustrations of care in harvesting and preparation, destruction or removal of microbes, and prevention of growth.">
            <a:extLst>
              <a:ext uri="{FF2B5EF4-FFF2-40B4-BE49-F238E27FC236}">
                <a16:creationId xmlns:a16="http://schemas.microsoft.com/office/drawing/2014/main" id="{3016F808-AC29-48D8-B54A-C30768716402}"/>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2988"/>
          <a:stretch/>
        </p:blipFill>
        <p:spPr>
          <a:xfrm>
            <a:off x="2434613" y="1205454"/>
            <a:ext cx="4274775" cy="5029200"/>
          </a:xfrm>
        </p:spPr>
      </p:pic>
      <p:sp>
        <p:nvSpPr>
          <p:cNvPr id="8" name="Text Placeholder 3">
            <a:extLst>
              <a:ext uri="{FF2B5EF4-FFF2-40B4-BE49-F238E27FC236}">
                <a16:creationId xmlns:a16="http://schemas.microsoft.com/office/drawing/2014/main" id="{547F36C0-AE15-4D16-903D-5545BFBA0BEF}"/>
              </a:ext>
            </a:extLst>
          </p:cNvPr>
          <p:cNvSpPr>
            <a:spLocks noGrp="1"/>
          </p:cNvSpPr>
          <p:nvPr>
            <p:ph type="body" sz="quarter" idx="30"/>
          </p:nvPr>
        </p:nvSpPr>
        <p:spPr>
          <a:xfrm>
            <a:off x="2189018" y="6720840"/>
            <a:ext cx="6400800" cy="274320"/>
          </a:xfrm>
        </p:spPr>
        <p:txBody>
          <a:bodyPr/>
          <a:lstStyle/>
          <a:p>
            <a:r>
              <a:rPr lang="en-US" i="1" dirty="0"/>
              <a:t>(meat) </a:t>
            </a:r>
            <a:r>
              <a:rPr lang="en-US" i="1" dirty="0" err="1"/>
              <a:t>racorn</a:t>
            </a:r>
            <a:r>
              <a:rPr lang="en-US" i="1" dirty="0"/>
              <a:t>/123RF; (hands) Christian Pound/Getty Images; (salt) David </a:t>
            </a:r>
            <a:r>
              <a:rPr lang="en-US" i="1" dirty="0" err="1"/>
              <a:t>Tietz</a:t>
            </a:r>
            <a:r>
              <a:rPr lang="en-US" i="1" dirty="0"/>
              <a:t>/McGraw-Hill Education; (vinegar) Jacques Cornell/McGraw-Hill Education; (sugar) McGraw-Hill Education </a:t>
            </a:r>
            <a:endParaRPr lang="en-US" dirty="0"/>
          </a:p>
        </p:txBody>
      </p:sp>
    </p:spTree>
    <p:extLst>
      <p:ext uri="{BB962C8B-B14F-4D97-AF65-F5344CB8AC3E}">
        <p14:creationId xmlns:p14="http://schemas.microsoft.com/office/powerpoint/2010/main" val="26763868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Preventing the Incorporation of Microbes into Food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altLang="en-US" dirty="0">
                <a:cs typeface="Arial" panose="020B0604020202020204" pitchFamily="34" charset="0"/>
              </a:rPr>
              <a:t>Agricultural products are naturally exposed to microbes</a:t>
            </a:r>
          </a:p>
          <a:p>
            <a:pPr>
              <a:spcBef>
                <a:spcPts val="800"/>
              </a:spcBef>
              <a:spcAft>
                <a:spcPts val="1200"/>
              </a:spcAft>
            </a:pPr>
            <a:r>
              <a:rPr lang="en-US" altLang="en-US" dirty="0">
                <a:cs typeface="Arial" panose="020B0604020202020204" pitchFamily="34" charset="0"/>
              </a:rPr>
              <a:t>Ways to prevent contamination:</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Vigorous washing of produce</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Aseptic harvest of animal products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Aseptic techniques in the kitchen</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Hand washing and proper hygiene</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Covering foods and eliminating pests from the kitchen</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Preventing cross-contamination by utensils</a:t>
            </a:r>
          </a:p>
        </p:txBody>
      </p:sp>
    </p:spTree>
    <p:extLst>
      <p:ext uri="{BB962C8B-B14F-4D97-AF65-F5344CB8AC3E}">
        <p14:creationId xmlns:p14="http://schemas.microsoft.com/office/powerpoint/2010/main" val="19130178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Preventing the Survival or Multiplication of Microbes </a:t>
            </a:r>
            <a:br>
              <a:rPr lang="en-US" dirty="0"/>
            </a:br>
            <a:r>
              <a:rPr lang="en-US" dirty="0"/>
              <a:t>in Food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1200"/>
              </a:spcBef>
            </a:pPr>
            <a:r>
              <a:rPr lang="en-US" altLang="en-US" dirty="0">
                <a:latin typeface="Arial" panose="020B0604020202020204" pitchFamily="34" charset="0"/>
                <a:cs typeface="Arial" panose="020B0604020202020204" pitchFamily="34" charset="0"/>
              </a:rPr>
              <a:t>Not possible to eliminate all microbes from certain types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of food</a:t>
            </a:r>
          </a:p>
          <a:p>
            <a:pPr marL="342900" indent="-342900">
              <a:spcBef>
                <a:spcPts val="1200"/>
              </a:spcBef>
              <a:buFont typeface="Arial" panose="020B0604020202020204" pitchFamily="34" charset="0"/>
              <a:buChar char="•"/>
            </a:pPr>
            <a:r>
              <a:rPr lang="en-US" altLang="en-US" dirty="0">
                <a:latin typeface="Arial" panose="020B0604020202020204" pitchFamily="34" charset="0"/>
                <a:cs typeface="Arial" panose="020B0604020202020204" pitchFamily="34" charset="0"/>
              </a:rPr>
              <a:t>Preserve food by physical or chemical methods</a:t>
            </a:r>
          </a:p>
          <a:p>
            <a:pPr marL="342900" indent="-342900">
              <a:spcBef>
                <a:spcPts val="1200"/>
              </a:spcBef>
              <a:buFont typeface="Arial" panose="020B0604020202020204" pitchFamily="34" charset="0"/>
              <a:buChar char="•"/>
            </a:pPr>
            <a:r>
              <a:rPr lang="en-US" altLang="en-US" dirty="0">
                <a:latin typeface="Arial" panose="020B0604020202020204" pitchFamily="34" charset="0"/>
                <a:cs typeface="Arial" panose="020B0604020202020204" pitchFamily="34" charset="0"/>
              </a:rPr>
              <a:t>The FDA and the USDA have regulations and standards for food processing</a:t>
            </a:r>
          </a:p>
        </p:txBody>
      </p:sp>
    </p:spTree>
    <p:extLst>
      <p:ext uri="{BB962C8B-B14F-4D97-AF65-F5344CB8AC3E}">
        <p14:creationId xmlns:p14="http://schemas.microsoft.com/office/powerpoint/2010/main" val="17322828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Temperature and Food Preservation: Canning</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altLang="en-US" dirty="0">
                <a:cs typeface="Arial" panose="020B0604020202020204" pitchFamily="34" charset="0"/>
              </a:rPr>
              <a:t>Commercial canneries: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Airtight sealed containers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Use temperatures ranging from 60°C to 121°C</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Exposure times from 20 to 115 minutes</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Food is usually processed at a thermal death time (TDT) that will destroy spoilage organisms and pathogens without altering nutrient value or flavor</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“Commercially sterile”: contains live bacteria that are unable to grow under normal conditions of storage</a:t>
            </a:r>
          </a:p>
        </p:txBody>
      </p:sp>
    </p:spTree>
    <p:extLst>
      <p:ext uri="{BB962C8B-B14F-4D97-AF65-F5344CB8AC3E}">
        <p14:creationId xmlns:p14="http://schemas.microsoft.com/office/powerpoint/2010/main" val="8920487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Temperature and Food Preservation: Pasteurization</a:t>
            </a:r>
            <a:endParaRPr lang="en-IN" dirty="0"/>
          </a:p>
        </p:txBody>
      </p:sp>
      <p:pic>
        <p:nvPicPr>
          <p:cNvPr id="10" name="Picture 2" descr="Photo of a flash pasteurizer, a system used in dairies for high-temperature short-time pasteurization.">
            <a:extLst>
              <a:ext uri="{FF2B5EF4-FFF2-40B4-BE49-F238E27FC236}">
                <a16:creationId xmlns:a16="http://schemas.microsoft.com/office/drawing/2014/main" id="{B36FB5F4-188B-403A-B92F-F7DDC8C2B5B8}"/>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3095"/>
          <a:stretch/>
        </p:blipFill>
        <p:spPr>
          <a:xfrm>
            <a:off x="308173" y="1435261"/>
            <a:ext cx="4325718" cy="3987478"/>
          </a:xfrm>
        </p:spPr>
      </p:pic>
      <p:sp>
        <p:nvSpPr>
          <p:cNvPr id="4" name="Content Placeholder 3">
            <a:extLst>
              <a:ext uri="{FF2B5EF4-FFF2-40B4-BE49-F238E27FC236}">
                <a16:creationId xmlns:a16="http://schemas.microsoft.com/office/drawing/2014/main" id="{71907CC7-7AD6-4778-A40D-84A3F28AFF2F}"/>
              </a:ext>
            </a:extLst>
          </p:cNvPr>
          <p:cNvSpPr>
            <a:spLocks noGrp="1"/>
          </p:cNvSpPr>
          <p:nvPr>
            <p:ph sz="quarter" idx="14"/>
          </p:nvPr>
        </p:nvSpPr>
        <p:spPr>
          <a:xfrm>
            <a:off x="4724400" y="1257300"/>
            <a:ext cx="4234405" cy="4991100"/>
          </a:xfrm>
        </p:spPr>
        <p:txBody>
          <a:bodyPr/>
          <a:lstStyle/>
          <a:p>
            <a:pPr>
              <a:spcBef>
                <a:spcPts val="600"/>
              </a:spcBef>
              <a:spcAft>
                <a:spcPts val="600"/>
              </a:spcAft>
            </a:pPr>
            <a:r>
              <a:rPr lang="en-US" altLang="en-US" sz="2200" dirty="0">
                <a:cs typeface="Arial" panose="020B0604020202020204" pitchFamily="34" charset="0"/>
              </a:rPr>
              <a:t>Application of heat below 100°C to destroy nonresistant bacteria and yeasts in milk, wine, and fruit juices</a:t>
            </a:r>
          </a:p>
          <a:p>
            <a:pPr>
              <a:spcBef>
                <a:spcPts val="600"/>
              </a:spcBef>
              <a:spcAft>
                <a:spcPts val="600"/>
              </a:spcAft>
            </a:pPr>
            <a:r>
              <a:rPr lang="en-US" altLang="en-US" sz="2200" dirty="0">
                <a:cs typeface="Arial" panose="020B0604020202020204" pitchFamily="34" charset="0"/>
              </a:rPr>
              <a:t>High-temperature short-time: 72°C for 15 seconds</a:t>
            </a:r>
          </a:p>
          <a:p>
            <a:pPr>
              <a:spcBef>
                <a:spcPts val="600"/>
              </a:spcBef>
              <a:spcAft>
                <a:spcPts val="600"/>
              </a:spcAft>
            </a:pPr>
            <a:r>
              <a:rPr lang="en-US" altLang="en-US" sz="2200" dirty="0">
                <a:cs typeface="Arial" panose="020B0604020202020204" pitchFamily="34" charset="0"/>
              </a:rPr>
              <a:t>Ultra-high-temperature: steams product to 134°C for at least </a:t>
            </a:r>
            <a:br>
              <a:rPr lang="en-US" altLang="en-US" sz="2200" dirty="0">
                <a:cs typeface="Arial" panose="020B0604020202020204" pitchFamily="34" charset="0"/>
              </a:rPr>
            </a:br>
            <a:r>
              <a:rPr lang="en-US" altLang="en-US" sz="2200" dirty="0">
                <a:cs typeface="Arial" panose="020B0604020202020204" pitchFamily="34" charset="0"/>
              </a:rPr>
              <a:t>1 second</a:t>
            </a:r>
          </a:p>
          <a:p>
            <a:pPr marL="347472" lvl="1">
              <a:spcBef>
                <a:spcPts val="600"/>
              </a:spcBef>
              <a:spcAft>
                <a:spcPts val="600"/>
              </a:spcAft>
            </a:pPr>
            <a:r>
              <a:rPr lang="en-US" altLang="en-US" sz="2200" dirty="0">
                <a:cs typeface="Arial" panose="020B0604020202020204" pitchFamily="34" charset="0"/>
              </a:rPr>
              <a:t>Shelf stable milk for up to </a:t>
            </a:r>
            <a:br>
              <a:rPr lang="en-US" altLang="en-US" sz="2200" dirty="0">
                <a:cs typeface="Arial" panose="020B0604020202020204" pitchFamily="34" charset="0"/>
              </a:rPr>
            </a:br>
            <a:r>
              <a:rPr lang="en-US" altLang="en-US" sz="2200" dirty="0">
                <a:cs typeface="Arial" panose="020B0604020202020204" pitchFamily="34" charset="0"/>
              </a:rPr>
              <a:t>3 months</a:t>
            </a:r>
          </a:p>
          <a:p>
            <a:pPr>
              <a:spcBef>
                <a:spcPts val="600"/>
              </a:spcBef>
              <a:spcAft>
                <a:spcPts val="600"/>
              </a:spcAft>
            </a:pPr>
            <a:r>
              <a:rPr lang="en-US" altLang="en-US" sz="2200" dirty="0">
                <a:cs typeface="Arial" panose="020B0604020202020204" pitchFamily="34" charset="0"/>
              </a:rPr>
              <a:t>Older methods: 62.3°C for 30 minutes</a:t>
            </a:r>
          </a:p>
        </p:txBody>
      </p:sp>
      <p:sp>
        <p:nvSpPr>
          <p:cNvPr id="6" name="Text Placeholder 4">
            <a:extLst>
              <a:ext uri="{FF2B5EF4-FFF2-40B4-BE49-F238E27FC236}">
                <a16:creationId xmlns:a16="http://schemas.microsoft.com/office/drawing/2014/main" id="{93957402-9BC7-4704-974E-B02C3B8B41FD}"/>
              </a:ext>
            </a:extLst>
          </p:cNvPr>
          <p:cNvSpPr>
            <a:spLocks noGrp="1"/>
          </p:cNvSpPr>
          <p:nvPr>
            <p:ph type="body" sz="quarter" idx="30"/>
          </p:nvPr>
        </p:nvSpPr>
        <p:spPr/>
        <p:txBody>
          <a:bodyPr/>
          <a:lstStyle/>
          <a:p>
            <a:r>
              <a:rPr lang="en-US" i="1" dirty="0"/>
              <a:t>Kathleen </a:t>
            </a:r>
            <a:r>
              <a:rPr lang="en-US" i="1" dirty="0" err="1"/>
              <a:t>Talaro</a:t>
            </a:r>
            <a:endParaRPr lang="en-US" dirty="0"/>
          </a:p>
        </p:txBody>
      </p:sp>
    </p:spTree>
    <p:extLst>
      <p:ext uri="{BB962C8B-B14F-4D97-AF65-F5344CB8AC3E}">
        <p14:creationId xmlns:p14="http://schemas.microsoft.com/office/powerpoint/2010/main" val="42536816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Temperature and Food Preservation: Cooking</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marL="0" lvl="1" indent="0">
              <a:spcAft>
                <a:spcPts val="1200"/>
              </a:spcAft>
              <a:buNone/>
            </a:pPr>
            <a:r>
              <a:rPr lang="en-US" altLang="en-US" dirty="0">
                <a:cs typeface="Arial" panose="020B0604020202020204" pitchFamily="34" charset="0"/>
              </a:rPr>
              <a:t>Boiling, roasting, or frying foods can render them free from microbes</a:t>
            </a:r>
          </a:p>
          <a:p>
            <a:pPr marL="0" lvl="1" indent="0">
              <a:spcAft>
                <a:spcPts val="1200"/>
              </a:spcAft>
              <a:buNone/>
            </a:pPr>
            <a:r>
              <a:rPr lang="en-US" altLang="en-US" dirty="0">
                <a:cs typeface="Arial" panose="020B0604020202020204" pitchFamily="34" charset="0"/>
              </a:rPr>
              <a:t>Quick warming of chicken or an egg is inadequate to kill </a:t>
            </a:r>
            <a:r>
              <a:rPr lang="en-US" altLang="en-US" i="1" dirty="0">
                <a:cs typeface="Arial" panose="020B0604020202020204" pitchFamily="34" charset="0"/>
              </a:rPr>
              <a:t>Salmonella</a:t>
            </a:r>
            <a:endParaRPr lang="en-US" altLang="en-US" dirty="0">
              <a:cs typeface="Arial" panose="020B0604020202020204" pitchFamily="34" charset="0"/>
            </a:endParaRPr>
          </a:p>
          <a:p>
            <a:pPr marL="0" lvl="1" indent="0">
              <a:spcAft>
                <a:spcPts val="1200"/>
              </a:spcAft>
              <a:buNone/>
            </a:pPr>
            <a:r>
              <a:rPr lang="en-US" altLang="en-US" dirty="0">
                <a:cs typeface="Arial" panose="020B0604020202020204" pitchFamily="34" charset="0"/>
              </a:rPr>
              <a:t>Meat: should be cooked to 80°C for 30 minutes</a:t>
            </a:r>
          </a:p>
          <a:p>
            <a:pPr marL="0" lvl="1" indent="0">
              <a:spcAft>
                <a:spcPts val="1200"/>
              </a:spcAft>
              <a:buNone/>
            </a:pPr>
            <a:r>
              <a:rPr lang="en-US" altLang="en-US" dirty="0">
                <a:cs typeface="Arial" panose="020B0604020202020204" pitchFamily="34" charset="0"/>
              </a:rPr>
              <a:t>Roasting or frying: 200°C </a:t>
            </a:r>
          </a:p>
        </p:txBody>
      </p:sp>
    </p:spTree>
    <p:extLst>
      <p:ext uri="{BB962C8B-B14F-4D97-AF65-F5344CB8AC3E}">
        <p14:creationId xmlns:p14="http://schemas.microsoft.com/office/powerpoint/2010/main" val="10536861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Holding and Storage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4076700" cy="4754880"/>
          </a:xfrm>
        </p:spPr>
        <p:txBody>
          <a:bodyPr/>
          <a:lstStyle/>
          <a:p>
            <a:pPr>
              <a:spcBef>
                <a:spcPts val="800"/>
              </a:spcBef>
            </a:pPr>
            <a:r>
              <a:rPr lang="en-US" altLang="en-US" dirty="0">
                <a:cs typeface="Arial" panose="020B0604020202020204" pitchFamily="34" charset="0"/>
              </a:rPr>
              <a:t>Holding temperature:</a:t>
            </a:r>
          </a:p>
          <a:p>
            <a:pPr marL="342900" lvl="1"/>
            <a:r>
              <a:rPr lang="en-US" altLang="en-US" dirty="0">
                <a:cs typeface="Arial" panose="020B0604020202020204" pitchFamily="34" charset="0"/>
              </a:rPr>
              <a:t>Store foods at temperatures below </a:t>
            </a:r>
            <a:br>
              <a:rPr lang="en-US" altLang="en-US" dirty="0">
                <a:cs typeface="Arial" panose="020B0604020202020204" pitchFamily="34" charset="0"/>
              </a:rPr>
            </a:br>
            <a:r>
              <a:rPr lang="en-US" altLang="en-US" dirty="0">
                <a:cs typeface="Arial" panose="020B0604020202020204" pitchFamily="34" charset="0"/>
              </a:rPr>
              <a:t>4°C or above 60°C</a:t>
            </a:r>
          </a:p>
          <a:p>
            <a:pPr>
              <a:spcBef>
                <a:spcPts val="800"/>
              </a:spcBef>
            </a:pPr>
            <a:r>
              <a:rPr lang="en-US" altLang="en-US" dirty="0">
                <a:cs typeface="Arial" panose="020B0604020202020204" pitchFamily="34" charset="0"/>
              </a:rPr>
              <a:t>Refrigeration:</a:t>
            </a:r>
          </a:p>
          <a:p>
            <a:pPr marL="342900" lvl="1"/>
            <a:r>
              <a:rPr lang="en-US" altLang="en-US" dirty="0">
                <a:cs typeface="Arial" panose="020B0604020202020204" pitchFamily="34" charset="0"/>
              </a:rPr>
              <a:t>Reduces growth rate of mesophiles by 10 times</a:t>
            </a:r>
          </a:p>
          <a:p>
            <a:pPr marL="342900" lvl="1"/>
            <a:r>
              <a:rPr lang="en-US" altLang="en-US" dirty="0">
                <a:cs typeface="Arial" panose="020B0604020202020204" pitchFamily="34" charset="0"/>
              </a:rPr>
              <a:t>Some psychrophiles can continue to grow at a rate that causes spoilage</a:t>
            </a:r>
            <a:endParaRPr lang="en-US" dirty="0">
              <a:cs typeface="Arial" panose="020B0604020202020204" pitchFamily="34" charset="0"/>
            </a:endParaRPr>
          </a:p>
        </p:txBody>
      </p:sp>
      <p:pic>
        <p:nvPicPr>
          <p:cNvPr id="8" name="Picture 3" descr="Temperatures favoring and inhibiting the growth of microbes in food.">
            <a:extLst>
              <a:ext uri="{FF2B5EF4-FFF2-40B4-BE49-F238E27FC236}">
                <a16:creationId xmlns:a16="http://schemas.microsoft.com/office/drawing/2014/main" id="{FF2FA58D-BFFC-4FB2-A5A0-837CF7422B45}"/>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5932"/>
          <a:stretch/>
        </p:blipFill>
        <p:spPr>
          <a:xfrm>
            <a:off x="4572000" y="1093829"/>
            <a:ext cx="4219976" cy="4937760"/>
          </a:xfrm>
        </p:spPr>
      </p:pic>
      <p:sp>
        <p:nvSpPr>
          <p:cNvPr id="5" name="Text Placeholder 4">
            <a:extLst>
              <a:ext uri="{FF2B5EF4-FFF2-40B4-BE49-F238E27FC236}">
                <a16:creationId xmlns:a16="http://schemas.microsoft.com/office/drawing/2014/main" id="{71DD99F0-9AD7-42A6-9534-40D6717561A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7490024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Freezing</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altLang="en-US" dirty="0"/>
              <a:t>Slow freezing for 3</a:t>
            </a:r>
            <a:r>
              <a:rPr lang="en-IN" dirty="0"/>
              <a:t> to </a:t>
            </a:r>
            <a:r>
              <a:rPr lang="en-US" altLang="en-US" dirty="0"/>
              <a:t>72 hours: </a:t>
            </a:r>
            <a:r>
              <a:rPr lang="en-IN" dirty="0"/>
              <a:t>−</a:t>
            </a:r>
            <a:r>
              <a:rPr lang="en-US" altLang="en-US" dirty="0"/>
              <a:t>15°C to </a:t>
            </a:r>
            <a:r>
              <a:rPr lang="en-IN" dirty="0"/>
              <a:t>−</a:t>
            </a:r>
            <a:r>
              <a:rPr lang="en-US" altLang="en-US" dirty="0"/>
              <a:t>23°C</a:t>
            </a:r>
          </a:p>
          <a:p>
            <a:pPr>
              <a:spcBef>
                <a:spcPts val="800"/>
              </a:spcBef>
              <a:spcAft>
                <a:spcPts val="1200"/>
              </a:spcAft>
            </a:pPr>
            <a:r>
              <a:rPr lang="en-US" altLang="en-US" dirty="0"/>
              <a:t>Rapid freezing for 30 minutes: </a:t>
            </a:r>
            <a:r>
              <a:rPr lang="en-IN" dirty="0"/>
              <a:t>−</a:t>
            </a:r>
            <a:r>
              <a:rPr lang="en-US" altLang="en-US" dirty="0"/>
              <a:t>17°C to </a:t>
            </a:r>
            <a:r>
              <a:rPr lang="en-IN" dirty="0"/>
              <a:t>−</a:t>
            </a:r>
            <a:r>
              <a:rPr lang="en-US" altLang="en-US" dirty="0"/>
              <a:t>34°C</a:t>
            </a:r>
          </a:p>
          <a:p>
            <a:pPr>
              <a:spcBef>
                <a:spcPts val="800"/>
              </a:spcBef>
              <a:spcAft>
                <a:spcPts val="1200"/>
              </a:spcAft>
            </a:pPr>
            <a:r>
              <a:rPr lang="en-US" altLang="en-US" dirty="0"/>
              <a:t>Freezing is not a microbicidal method:</a:t>
            </a:r>
          </a:p>
          <a:p>
            <a:pPr marL="342900" indent="-342900">
              <a:spcBef>
                <a:spcPts val="800"/>
              </a:spcBef>
              <a:spcAft>
                <a:spcPts val="1200"/>
              </a:spcAft>
              <a:buFont typeface="Arial" panose="020B0604020202020204" pitchFamily="34" charset="0"/>
              <a:buChar char="•"/>
            </a:pPr>
            <a:r>
              <a:rPr lang="en-US" altLang="en-US" dirty="0"/>
              <a:t>Cannot be counted on to kill microbes</a:t>
            </a:r>
          </a:p>
          <a:p>
            <a:pPr marL="342900" indent="-342900">
              <a:spcBef>
                <a:spcPts val="800"/>
              </a:spcBef>
              <a:spcAft>
                <a:spcPts val="1200"/>
              </a:spcAft>
              <a:buFont typeface="Arial" panose="020B0604020202020204" pitchFamily="34" charset="0"/>
              <a:buChar char="•"/>
            </a:pPr>
            <a:r>
              <a:rPr lang="en-US" altLang="en-US" dirty="0"/>
              <a:t>Rancid, spoiled, or infectious foods will still be unfit to eat after freezing and defrosting</a:t>
            </a:r>
          </a:p>
        </p:txBody>
      </p:sp>
    </p:spTree>
    <p:extLst>
      <p:ext uri="{BB962C8B-B14F-4D97-AF65-F5344CB8AC3E}">
        <p14:creationId xmlns:p14="http://schemas.microsoft.com/office/powerpoint/2010/main" val="37693627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Radiation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dirty="0"/>
              <a:t>Ultraviolet (nonionizing) lamps destroy microbes on utensils or food surfaces</a:t>
            </a:r>
          </a:p>
          <a:p>
            <a:pPr marL="342900" indent="-342900">
              <a:spcBef>
                <a:spcPts val="800"/>
              </a:spcBef>
              <a:spcAft>
                <a:spcPts val="1200"/>
              </a:spcAft>
              <a:buFont typeface="Arial" panose="020B0604020202020204" pitchFamily="34" charset="0"/>
              <a:buChar char="•"/>
            </a:pPr>
            <a:r>
              <a:rPr lang="en-US" dirty="0"/>
              <a:t>Do not sterilize bulky foods or food in packages</a:t>
            </a:r>
          </a:p>
          <a:p>
            <a:pPr>
              <a:spcBef>
                <a:spcPts val="800"/>
              </a:spcBef>
              <a:spcAft>
                <a:spcPts val="1200"/>
              </a:spcAft>
            </a:pPr>
            <a:r>
              <a:rPr lang="en-US" dirty="0"/>
              <a:t>Gamma or cathode radiation sterilizes food</a:t>
            </a:r>
          </a:p>
          <a:p>
            <a:pPr marL="342900" indent="-342900">
              <a:spcBef>
                <a:spcPts val="800"/>
              </a:spcBef>
              <a:spcAft>
                <a:spcPts val="1200"/>
              </a:spcAft>
              <a:buFont typeface="Arial" panose="020B0604020202020204" pitchFamily="34" charset="0"/>
              <a:buChar char="•"/>
            </a:pPr>
            <a:r>
              <a:rPr lang="en-US" dirty="0"/>
              <a:t>Do not cause the targets or irradiation to become radioactive</a:t>
            </a:r>
          </a:p>
          <a:p>
            <a:pPr marL="342900" indent="-342900">
              <a:spcBef>
                <a:spcPts val="800"/>
              </a:spcBef>
              <a:spcAft>
                <a:spcPts val="1200"/>
              </a:spcAft>
              <a:buFont typeface="Arial" panose="020B0604020202020204" pitchFamily="34" charset="0"/>
              <a:buChar char="•"/>
            </a:pPr>
            <a:r>
              <a:rPr lang="en-US" dirty="0"/>
              <a:t>No toxic side effects from consuming irradiated food</a:t>
            </a:r>
          </a:p>
        </p:txBody>
      </p:sp>
    </p:spTree>
    <p:extLst>
      <p:ext uri="{BB962C8B-B14F-4D97-AF65-F5344CB8AC3E}">
        <p14:creationId xmlns:p14="http://schemas.microsoft.com/office/powerpoint/2010/main" val="13898527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Irradiation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pPr>
            <a:r>
              <a:rPr lang="en-US" dirty="0"/>
              <a:t>Currently approved for sterilizing beef, pork, poultry, fish, shellfish, spices, grain, eggs, and some fruits and vegetables</a:t>
            </a:r>
          </a:p>
          <a:p>
            <a:pPr>
              <a:spcBef>
                <a:spcPts val="800"/>
              </a:spcBef>
              <a:spcAft>
                <a:spcPts val="1200"/>
              </a:spcAft>
            </a:pPr>
            <a:r>
              <a:rPr lang="en-US" dirty="0"/>
              <a:t>FDA mandates that labels of irradiated food contain the </a:t>
            </a:r>
            <a:r>
              <a:rPr lang="en-US" dirty="0" err="1"/>
              <a:t>Radura</a:t>
            </a:r>
            <a:r>
              <a:rPr lang="en-US" dirty="0"/>
              <a:t> symbol and the statement “treated with radiation” or “treated by irradiation”</a:t>
            </a:r>
          </a:p>
        </p:txBody>
      </p:sp>
    </p:spTree>
    <p:extLst>
      <p:ext uri="{BB962C8B-B14F-4D97-AF65-F5344CB8AC3E}">
        <p14:creationId xmlns:p14="http://schemas.microsoft.com/office/powerpoint/2010/main" val="1144933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25.2:</a:t>
            </a:r>
            <a:br>
              <a:rPr lang="en-US" altLang="en-US" dirty="0"/>
            </a:br>
            <a:r>
              <a:rPr lang="en-US" altLang="en-US" dirty="0"/>
              <a:t>Microorganisms in Water and Wastewater Treatment</a:t>
            </a:r>
            <a:r>
              <a:rPr lang="en-US" altLang="en-US" sz="1200" dirty="0"/>
              <a:t> 1</a:t>
            </a:r>
            <a:endParaRPr lang="en-IN" sz="1200" dirty="0"/>
          </a:p>
        </p:txBody>
      </p:sp>
      <p:sp>
        <p:nvSpPr>
          <p:cNvPr id="3" name="Content Placeholder 2"/>
          <p:cNvSpPr>
            <a:spLocks noGrp="1"/>
          </p:cNvSpPr>
          <p:nvPr>
            <p:ph sz="quarter" idx="11"/>
          </p:nvPr>
        </p:nvSpPr>
        <p:spPr>
          <a:xfrm>
            <a:off x="342899" y="1276709"/>
            <a:ext cx="8615905" cy="4971691"/>
          </a:xfrm>
        </p:spPr>
        <p:txBody>
          <a:bodyPr>
            <a:noAutofit/>
          </a:bodyPr>
          <a:lstStyle/>
          <a:p>
            <a:pPr>
              <a:spcBef>
                <a:spcPts val="1200"/>
              </a:spcBef>
            </a:pPr>
            <a:r>
              <a:rPr lang="en-US" altLang="en-US" u="sng" dirty="0"/>
              <a:t>Learning Outcomes</a:t>
            </a:r>
            <a:r>
              <a:rPr lang="en-US" altLang="en-US" sz="1200" u="sng" dirty="0"/>
              <a:t> 1</a:t>
            </a:r>
          </a:p>
          <a:p>
            <a:pPr>
              <a:spcBef>
                <a:spcPts val="1200"/>
              </a:spcBef>
            </a:pPr>
            <a:r>
              <a:rPr lang="en-US" altLang="en-US" dirty="0"/>
              <a:t>Outline the steps in water purification.</a:t>
            </a:r>
          </a:p>
          <a:p>
            <a:pPr>
              <a:spcBef>
                <a:spcPts val="1200"/>
              </a:spcBef>
            </a:pPr>
            <a:r>
              <a:rPr lang="en-US" altLang="en-US" dirty="0"/>
              <a:t>Differentiate water purification from sewage treatment.</a:t>
            </a:r>
          </a:p>
          <a:p>
            <a:pPr>
              <a:spcBef>
                <a:spcPts val="1200"/>
              </a:spcBef>
            </a:pPr>
            <a:r>
              <a:rPr lang="en-US" altLang="en-US" dirty="0"/>
              <a:t>Describe primary and secondary phases of sewage treatment.</a:t>
            </a:r>
          </a:p>
          <a:p>
            <a:pPr>
              <a:spcBef>
                <a:spcPts val="1200"/>
              </a:spcBef>
            </a:pPr>
            <a:r>
              <a:rPr lang="en-US" altLang="en-US" dirty="0"/>
              <a:t>Discuss how wastes can be converted into usable forms </a:t>
            </a:r>
            <a:br>
              <a:rPr lang="en-US" altLang="en-US" dirty="0"/>
            </a:br>
            <a:r>
              <a:rPr lang="en-US" altLang="en-US" dirty="0"/>
              <a:t>of energy.</a:t>
            </a:r>
          </a:p>
        </p:txBody>
      </p:sp>
    </p:spTree>
    <p:extLst>
      <p:ext uri="{BB962C8B-B14F-4D97-AF65-F5344CB8AC3E}">
        <p14:creationId xmlns:p14="http://schemas.microsoft.com/office/powerpoint/2010/main" val="34409430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Chemical Preservatives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600"/>
              </a:spcBef>
              <a:defRPr/>
            </a:pPr>
            <a:r>
              <a:rPr lang="en-US" dirty="0">
                <a:ea typeface="ＭＳ Ｐゴシック" charset="0"/>
                <a:cs typeface="Arial" panose="020B0604020202020204" pitchFamily="34" charset="0"/>
              </a:rPr>
              <a:t>Organic acids:</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Lactic, benzoic, propionic acid</a:t>
            </a:r>
          </a:p>
          <a:p>
            <a:pPr>
              <a:spcBef>
                <a:spcPts val="600"/>
              </a:spcBef>
              <a:defRPr/>
            </a:pPr>
            <a:r>
              <a:rPr lang="en-US" dirty="0">
                <a:ea typeface="ＭＳ Ｐゴシック" charset="0"/>
                <a:cs typeface="Arial" panose="020B0604020202020204" pitchFamily="34" charset="0"/>
              </a:rPr>
              <a:t>Nitrites and nitrates:</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Maintain the red color of cured meats</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Inhibit germination of </a:t>
            </a:r>
            <a:r>
              <a:rPr lang="en-US" i="1" dirty="0">
                <a:ea typeface="ＭＳ Ｐゴシック" charset="0"/>
                <a:cs typeface="Arial" panose="020B0604020202020204" pitchFamily="34" charset="0"/>
              </a:rPr>
              <a:t>Clostridium botulinum </a:t>
            </a:r>
            <a:r>
              <a:rPr lang="en-US" dirty="0">
                <a:ea typeface="ＭＳ Ｐゴシック" charset="0"/>
                <a:cs typeface="Arial" panose="020B0604020202020204" pitchFamily="34" charset="0"/>
              </a:rPr>
              <a:t>endospores</a:t>
            </a:r>
          </a:p>
          <a:p>
            <a:pPr>
              <a:spcBef>
                <a:spcPts val="600"/>
              </a:spcBef>
              <a:defRPr/>
            </a:pPr>
            <a:r>
              <a:rPr lang="en-US" dirty="0">
                <a:ea typeface="ＭＳ Ｐゴシック" charset="0"/>
                <a:cs typeface="Arial" panose="020B0604020202020204" pitchFamily="34" charset="0"/>
              </a:rPr>
              <a:t>Sulfite:</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Prevents the growth of mold</a:t>
            </a:r>
          </a:p>
          <a:p>
            <a:pPr>
              <a:spcBef>
                <a:spcPts val="600"/>
              </a:spcBef>
              <a:defRPr/>
            </a:pPr>
            <a:r>
              <a:rPr lang="en-US" dirty="0">
                <a:ea typeface="ＭＳ Ｐゴシック" charset="0"/>
                <a:cs typeface="Arial" panose="020B0604020202020204" pitchFamily="34" charset="0"/>
              </a:rPr>
              <a:t>Ethylene and propylene oxide gases:</a:t>
            </a:r>
          </a:p>
          <a:p>
            <a:pPr marL="342900" indent="-342900">
              <a:spcBef>
                <a:spcPts val="600"/>
              </a:spcBef>
              <a:buFont typeface="Arial" panose="020B0604020202020204" pitchFamily="34" charset="0"/>
              <a:buChar char="•"/>
              <a:defRPr/>
            </a:pPr>
            <a:r>
              <a:rPr lang="en-US" dirty="0">
                <a:ea typeface="ＭＳ Ｐゴシック" charset="0"/>
                <a:cs typeface="Arial" panose="020B0604020202020204" pitchFamily="34" charset="0"/>
              </a:rPr>
              <a:t>Disinfect dried foodstuffs</a:t>
            </a:r>
          </a:p>
        </p:txBody>
      </p:sp>
    </p:spTree>
    <p:extLst>
      <p:ext uri="{BB962C8B-B14F-4D97-AF65-F5344CB8AC3E}">
        <p14:creationId xmlns:p14="http://schemas.microsoft.com/office/powerpoint/2010/main" val="12807376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Other Forms of Preservation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089367"/>
          </a:xfrm>
        </p:spPr>
        <p:txBody>
          <a:bodyPr/>
          <a:lstStyle/>
          <a:p>
            <a:pPr>
              <a:spcBef>
                <a:spcPts val="800"/>
              </a:spcBef>
              <a:spcAft>
                <a:spcPts val="1200"/>
              </a:spcAft>
              <a:defRPr/>
            </a:pPr>
            <a:r>
              <a:rPr lang="en-US" dirty="0">
                <a:ea typeface="ＭＳ Ｐゴシック" charset="0"/>
                <a:cs typeface="Arial" panose="020B0604020202020204" pitchFamily="34" charset="0"/>
              </a:rPr>
              <a:t>Salt and sugar:</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High osmotic pressure prevents microbial growth</a:t>
            </a:r>
          </a:p>
          <a:p>
            <a:pPr>
              <a:spcBef>
                <a:spcPts val="800"/>
              </a:spcBef>
              <a:spcAft>
                <a:spcPts val="1200"/>
              </a:spcAft>
              <a:defRPr/>
            </a:pPr>
            <a:r>
              <a:rPr lang="en-US" b="1" dirty="0">
                <a:ea typeface="ＭＳ Ｐゴシック" charset="0"/>
                <a:cs typeface="Arial" panose="020B0604020202020204" pitchFamily="34" charset="0"/>
              </a:rPr>
              <a:t>Desiccation:</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Removes moisture needed by microbes for growth</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Solar drying and commercial dehydration</a:t>
            </a:r>
          </a:p>
          <a:p>
            <a:pPr marL="342900" indent="-342900">
              <a:spcBef>
                <a:spcPts val="8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Not a reliable microbicide: many microbes withstand desiccation</a:t>
            </a:r>
          </a:p>
        </p:txBody>
      </p:sp>
    </p:spTree>
    <p:extLst>
      <p:ext uri="{BB962C8B-B14F-4D97-AF65-F5344CB8AC3E}">
        <p14:creationId xmlns:p14="http://schemas.microsoft.com/office/powerpoint/2010/main" val="39474326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25.3</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600"/>
              </a:spcBef>
              <a:spcAft>
                <a:spcPts val="1200"/>
              </a:spcAft>
              <a:buFont typeface="+mj-lt"/>
              <a:buAutoNum type="arabicPeriod"/>
            </a:pPr>
            <a:r>
              <a:rPr lang="en-US" altLang="en-US" dirty="0">
                <a:cs typeface="Arial" panose="020B0604020202020204" pitchFamily="34" charset="0"/>
              </a:rPr>
              <a:t>Write and describe the equation for the production of ethyl alcohol by the fermentation of sugar.</a:t>
            </a:r>
          </a:p>
          <a:p>
            <a:pPr marL="457200" indent="-457200">
              <a:spcBef>
                <a:spcPts val="600"/>
              </a:spcBef>
              <a:spcAft>
                <a:spcPts val="1200"/>
              </a:spcAft>
              <a:buFont typeface="+mj-lt"/>
              <a:buAutoNum type="arabicPeriod"/>
            </a:pPr>
            <a:r>
              <a:rPr lang="en-US" altLang="en-US" dirty="0">
                <a:cs typeface="Arial" panose="020B0604020202020204" pitchFamily="34" charset="0"/>
              </a:rPr>
              <a:t>True/False: The maximum alcoholic content of beer and wine is 17%.</a:t>
            </a:r>
          </a:p>
          <a:p>
            <a:pPr marL="457200" indent="-457200">
              <a:spcBef>
                <a:spcPts val="600"/>
              </a:spcBef>
              <a:spcAft>
                <a:spcPts val="1200"/>
              </a:spcAft>
              <a:buFont typeface="+mj-lt"/>
              <a:buAutoNum type="arabicPeriod"/>
            </a:pPr>
            <a:r>
              <a:rPr lang="en-US" altLang="en-US" dirty="0">
                <a:cs typeface="Arial" panose="020B0604020202020204" pitchFamily="34" charset="0"/>
              </a:rPr>
              <a:t>True/False: Human and cows’ milk is sterile.</a:t>
            </a:r>
          </a:p>
          <a:p>
            <a:pPr marL="457200" indent="-457200">
              <a:spcBef>
                <a:spcPts val="600"/>
              </a:spcBef>
              <a:spcAft>
                <a:spcPts val="1200"/>
              </a:spcAft>
              <a:buFont typeface="+mj-lt"/>
              <a:buAutoNum type="arabicPeriod"/>
            </a:pPr>
            <a:r>
              <a:rPr lang="en-US" altLang="en-US" dirty="0">
                <a:cs typeface="Arial" panose="020B0604020202020204" pitchFamily="34" charset="0"/>
              </a:rPr>
              <a:t>Name three organisms used in the production of food.</a:t>
            </a:r>
          </a:p>
          <a:p>
            <a:pPr marL="457200" indent="-457200">
              <a:spcBef>
                <a:spcPts val="600"/>
              </a:spcBef>
              <a:spcAft>
                <a:spcPts val="1200"/>
              </a:spcAft>
              <a:buFont typeface="+mj-lt"/>
              <a:buAutoNum type="arabicPeriod"/>
            </a:pPr>
            <a:r>
              <a:rPr lang="en-US" altLang="en-US" dirty="0">
                <a:cs typeface="Arial" panose="020B0604020202020204" pitchFamily="34" charset="0"/>
              </a:rPr>
              <a:t>One of the most important methods of preventing contamination of food is</a:t>
            </a:r>
            <a:r>
              <a:rPr lang="en-US" altLang="en-US" u="sng" dirty="0">
                <a:cs typeface="Arial" panose="020B0604020202020204" pitchFamily="34" charset="0"/>
              </a:rPr>
              <a:t>		 </a:t>
            </a:r>
            <a:r>
              <a:rPr lang="en-US" altLang="en-US" dirty="0">
                <a:cs typeface="Arial" panose="020B0604020202020204" pitchFamily="34" charset="0"/>
              </a:rPr>
              <a:t> </a:t>
            </a:r>
            <a:r>
              <a:rPr lang="en-US" altLang="en-US" u="sng" dirty="0">
                <a:cs typeface="Arial" panose="020B0604020202020204" pitchFamily="34" charset="0"/>
              </a:rPr>
              <a:t>		</a:t>
            </a:r>
            <a:r>
              <a:rPr lang="en-US" altLang="en-US" dirty="0">
                <a:cs typeface="Arial" panose="020B0604020202020204" pitchFamily="34" charset="0"/>
              </a:rPr>
              <a:t>.</a:t>
            </a:r>
            <a:endParaRPr lang="en-US" dirty="0">
              <a:cs typeface="Arial" panose="020B0604020202020204" pitchFamily="34" charset="0"/>
            </a:endParaRPr>
          </a:p>
        </p:txBody>
      </p:sp>
    </p:spTree>
    <p:extLst>
      <p:ext uri="{BB962C8B-B14F-4D97-AF65-F5344CB8AC3E}">
        <p14:creationId xmlns:p14="http://schemas.microsoft.com/office/powerpoint/2010/main" val="37325282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25.4: Using Microorganisms to Make Things </a:t>
            </a:r>
            <a:br>
              <a:rPr lang="en-US" dirty="0"/>
            </a:br>
            <a:r>
              <a:rPr lang="en-US" dirty="0"/>
              <a:t>We Need</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4971691"/>
          </a:xfrm>
        </p:spPr>
        <p:txBody>
          <a:bodyPr/>
          <a:lstStyle/>
          <a:p>
            <a:pPr>
              <a:spcBef>
                <a:spcPts val="600"/>
              </a:spcBef>
              <a:spcAft>
                <a:spcPts val="1200"/>
              </a:spcAft>
            </a:pPr>
            <a:r>
              <a:rPr lang="en-US" altLang="en-US" u="sng" dirty="0"/>
              <a:t>Learning Outcome</a:t>
            </a:r>
          </a:p>
          <a:p>
            <a:pPr>
              <a:spcBef>
                <a:spcPts val="600"/>
              </a:spcBef>
              <a:spcAft>
                <a:spcPts val="1200"/>
              </a:spcAft>
              <a:defRPr/>
            </a:pPr>
            <a:r>
              <a:rPr lang="en-US" dirty="0"/>
              <a:t>State the general aim(s) of industrial microbiology.</a:t>
            </a:r>
          </a:p>
          <a:p>
            <a:pPr>
              <a:spcBef>
                <a:spcPts val="600"/>
              </a:spcBef>
              <a:spcAft>
                <a:spcPts val="1200"/>
              </a:spcAft>
              <a:defRPr/>
            </a:pPr>
            <a:r>
              <a:rPr lang="en-US" dirty="0"/>
              <a:t>Distinguish between primary and secondary metabolites.</a:t>
            </a:r>
          </a:p>
          <a:p>
            <a:pPr>
              <a:spcBef>
                <a:spcPts val="600"/>
              </a:spcBef>
              <a:spcAft>
                <a:spcPts val="1200"/>
              </a:spcAft>
              <a:defRPr/>
            </a:pPr>
            <a:r>
              <a:rPr lang="en-US" dirty="0"/>
              <a:t>List the four steps of industrial product production from microbes.</a:t>
            </a:r>
          </a:p>
          <a:p>
            <a:pPr>
              <a:spcBef>
                <a:spcPts val="600"/>
              </a:spcBef>
              <a:spcAft>
                <a:spcPts val="1200"/>
              </a:spcAft>
              <a:defRPr/>
            </a:pPr>
            <a:r>
              <a:rPr lang="en-US" dirty="0"/>
              <a:t>Identify five industrial products made by microorganisms, and describe their applications.</a:t>
            </a:r>
          </a:p>
        </p:txBody>
      </p:sp>
    </p:spTree>
    <p:extLst>
      <p:ext uri="{BB962C8B-B14F-4D97-AF65-F5344CB8AC3E}">
        <p14:creationId xmlns:p14="http://schemas.microsoft.com/office/powerpoint/2010/main" val="42652483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Industrial Microbiology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9"/>
            <a:ext cx="8546457" cy="5181964"/>
          </a:xfrm>
        </p:spPr>
        <p:txBody>
          <a:bodyPr/>
          <a:lstStyle/>
          <a:p>
            <a:pPr>
              <a:spcBef>
                <a:spcPts val="600"/>
              </a:spcBef>
              <a:spcAft>
                <a:spcPts val="1200"/>
              </a:spcAft>
              <a:defRPr/>
            </a:pPr>
            <a:r>
              <a:rPr lang="en-US" dirty="0">
                <a:ea typeface="ＭＳ Ｐゴシック" charset="0"/>
                <a:cs typeface="Arial" panose="020B0604020202020204" pitchFamily="34" charset="0"/>
              </a:rPr>
              <a:t>Any large-scale commercial enterprise that enlists microorganisms to manufacture consumable materials</a:t>
            </a:r>
          </a:p>
          <a:p>
            <a:pPr>
              <a:spcBef>
                <a:spcPts val="600"/>
              </a:spcBef>
              <a:spcAft>
                <a:spcPts val="1200"/>
              </a:spcAft>
              <a:defRPr/>
            </a:pPr>
            <a:r>
              <a:rPr lang="en-US" dirty="0">
                <a:ea typeface="ＭＳ Ｐゴシック" charset="0"/>
                <a:cs typeface="Arial" panose="020B0604020202020204" pitchFamily="34" charset="0"/>
              </a:rPr>
              <a:t>Bulk production of organic compounds: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Antibiotics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Hormones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Vitamins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Acids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Solvents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Enzymes</a:t>
            </a:r>
          </a:p>
        </p:txBody>
      </p:sp>
    </p:spTree>
    <p:extLst>
      <p:ext uri="{BB962C8B-B14F-4D97-AF65-F5344CB8AC3E}">
        <p14:creationId xmlns:p14="http://schemas.microsoft.com/office/powerpoint/2010/main" val="23789846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Industrial Products of Microorganisms</a:t>
            </a:r>
            <a:r>
              <a:rPr lang="en-US" sz="1200" dirty="0"/>
              <a:t> 1</a:t>
            </a:r>
            <a:endParaRPr lang="en-IN" sz="1200" dirty="0"/>
          </a:p>
        </p:txBody>
      </p:sp>
      <p:graphicFrame>
        <p:nvGraphicFramePr>
          <p:cNvPr id="6" name="Table 2">
            <a:extLst>
              <a:ext uri="{FF2B5EF4-FFF2-40B4-BE49-F238E27FC236}">
                <a16:creationId xmlns:a16="http://schemas.microsoft.com/office/drawing/2014/main" id="{7AE1ECDA-0A55-4E62-9094-E7F328AEBC31}"/>
              </a:ext>
            </a:extLst>
          </p:cNvPr>
          <p:cNvGraphicFramePr>
            <a:graphicFrameLocks noGrp="1"/>
          </p:cNvGraphicFramePr>
          <p:nvPr>
            <p:ph sz="quarter" idx="11"/>
            <p:extLst>
              <p:ext uri="{D42A27DB-BD31-4B8C-83A1-F6EECF244321}">
                <p14:modId xmlns:p14="http://schemas.microsoft.com/office/powerpoint/2010/main" val="2710577164"/>
              </p:ext>
            </p:extLst>
          </p:nvPr>
        </p:nvGraphicFramePr>
        <p:xfrm>
          <a:off x="212169" y="1612013"/>
          <a:ext cx="8719662" cy="3474720"/>
        </p:xfrm>
        <a:graphic>
          <a:graphicData uri="http://schemas.openxmlformats.org/drawingml/2006/table">
            <a:tbl>
              <a:tblPr firstRow="1" bandRow="1">
                <a:tableStyleId>{073A0DAA-6AF3-43AB-8588-CEC1D06C72B9}</a:tableStyleId>
              </a:tblPr>
              <a:tblGrid>
                <a:gridCol w="1860233">
                  <a:extLst>
                    <a:ext uri="{9D8B030D-6E8A-4147-A177-3AD203B41FA5}">
                      <a16:colId xmlns:a16="http://schemas.microsoft.com/office/drawing/2014/main" val="20000"/>
                    </a:ext>
                  </a:extLst>
                </a:gridCol>
                <a:gridCol w="2436019">
                  <a:extLst>
                    <a:ext uri="{9D8B030D-6E8A-4147-A177-3AD203B41FA5}">
                      <a16:colId xmlns:a16="http://schemas.microsoft.com/office/drawing/2014/main" val="20001"/>
                    </a:ext>
                  </a:extLst>
                </a:gridCol>
                <a:gridCol w="1771650">
                  <a:extLst>
                    <a:ext uri="{9D8B030D-6E8A-4147-A177-3AD203B41FA5}">
                      <a16:colId xmlns:a16="http://schemas.microsoft.com/office/drawing/2014/main" val="20002"/>
                    </a:ext>
                  </a:extLst>
                </a:gridCol>
                <a:gridCol w="2651760">
                  <a:extLst>
                    <a:ext uri="{9D8B030D-6E8A-4147-A177-3AD203B41FA5}">
                      <a16:colId xmlns:a16="http://schemas.microsoft.com/office/drawing/2014/main" val="20003"/>
                    </a:ext>
                  </a:extLst>
                </a:gridCol>
              </a:tblGrid>
              <a:tr h="563880">
                <a:tc>
                  <a:txBody>
                    <a:bodyPr/>
                    <a:lstStyle/>
                    <a:p>
                      <a:r>
                        <a:rPr lang="en-US" sz="1600" dirty="0">
                          <a:latin typeface="+mn-lt"/>
                        </a:rPr>
                        <a:t>Pharmaceutical Chemical</a:t>
                      </a:r>
                    </a:p>
                  </a:txBody>
                  <a:tcPr/>
                </a:tc>
                <a:tc>
                  <a:txBody>
                    <a:bodyPr/>
                    <a:lstStyle/>
                    <a:p>
                      <a:r>
                        <a:rPr lang="en-US" sz="1600" dirty="0">
                          <a:latin typeface="+mn-lt"/>
                        </a:rPr>
                        <a:t>Microbial Source</a:t>
                      </a:r>
                    </a:p>
                  </a:txBody>
                  <a:tcPr/>
                </a:tc>
                <a:tc>
                  <a:txBody>
                    <a:bodyPr/>
                    <a:lstStyle/>
                    <a:p>
                      <a:r>
                        <a:rPr lang="en-US" sz="1600" dirty="0">
                          <a:latin typeface="+mn-lt"/>
                        </a:rPr>
                        <a:t>Substrate</a:t>
                      </a:r>
                    </a:p>
                  </a:txBody>
                  <a:tcPr/>
                </a:tc>
                <a:tc>
                  <a:txBody>
                    <a:bodyPr/>
                    <a:lstStyle/>
                    <a:p>
                      <a:r>
                        <a:rPr lang="en-US" sz="1600" dirty="0">
                          <a:latin typeface="+mn-lt"/>
                        </a:rPr>
                        <a:t>Applications</a:t>
                      </a:r>
                    </a:p>
                  </a:txBody>
                  <a:tcPr/>
                </a:tc>
                <a:extLst>
                  <a:ext uri="{0D108BD9-81ED-4DB2-BD59-A6C34878D82A}">
                    <a16:rowId xmlns:a16="http://schemas.microsoft.com/office/drawing/2014/main" val="10000"/>
                  </a:ext>
                </a:extLst>
              </a:tr>
              <a:tr h="563880">
                <a:tc>
                  <a:txBody>
                    <a:bodyPr/>
                    <a:lstStyle/>
                    <a:p>
                      <a:r>
                        <a:rPr lang="en-US" sz="1600" b="0" i="0" u="none" strike="noStrike" kern="1200" baseline="0" dirty="0">
                          <a:solidFill>
                            <a:schemeClr val="dk1"/>
                          </a:solidFill>
                          <a:latin typeface="+mn-lt"/>
                          <a:ea typeface="+mn-ea"/>
                          <a:cs typeface="+mn-cs"/>
                        </a:rPr>
                        <a:t>Cephalosporins</a:t>
                      </a:r>
                    </a:p>
                  </a:txBody>
                  <a:tcPr/>
                </a:tc>
                <a:tc>
                  <a:txBody>
                    <a:bodyPr/>
                    <a:lstStyle/>
                    <a:p>
                      <a:r>
                        <a:rPr lang="en-US" sz="1600" b="0" i="1" u="none" strike="noStrike" kern="1200" baseline="0" dirty="0">
                          <a:solidFill>
                            <a:schemeClr val="dk1"/>
                          </a:solidFill>
                          <a:latin typeface="+mn-lt"/>
                          <a:ea typeface="+mn-ea"/>
                          <a:cs typeface="+mn-cs"/>
                        </a:rPr>
                        <a:t>Cephalosporium</a:t>
                      </a:r>
                      <a:endParaRPr lang="en-US" sz="1600" b="0" i="0" u="none" strike="noStrike" kern="1200" baseline="0" dirty="0">
                        <a:solidFill>
                          <a:schemeClr val="dk1"/>
                        </a:solidFill>
                        <a:latin typeface="+mn-lt"/>
                        <a:ea typeface="+mn-ea"/>
                        <a:cs typeface="+mn-cs"/>
                      </a:endParaRPr>
                    </a:p>
                  </a:txBody>
                  <a:tcPr/>
                </a:tc>
                <a:tc>
                  <a:txBody>
                    <a:bodyPr/>
                    <a:lstStyle/>
                    <a:p>
                      <a:r>
                        <a:rPr lang="en-US" sz="1600" dirty="0">
                          <a:latin typeface="+mn-lt"/>
                        </a:rPr>
                        <a:t>Glucose</a:t>
                      </a:r>
                    </a:p>
                  </a:txBody>
                  <a:tcPr/>
                </a:tc>
                <a:tc>
                  <a:txBody>
                    <a:bodyPr/>
                    <a:lstStyle/>
                    <a:p>
                      <a:r>
                        <a:rPr lang="en-US" sz="1600" b="0" i="0" u="none" strike="noStrike" kern="1200" baseline="0" dirty="0">
                          <a:solidFill>
                            <a:schemeClr val="dk1"/>
                          </a:solidFill>
                          <a:latin typeface="+mn-lt"/>
                          <a:ea typeface="+mn-ea"/>
                          <a:cs typeface="+mn-cs"/>
                        </a:rPr>
                        <a:t>Antibacterial antibiotics, broad-spectrum	</a:t>
                      </a:r>
                    </a:p>
                  </a:txBody>
                  <a:tcPr/>
                </a:tc>
                <a:extLst>
                  <a:ext uri="{0D108BD9-81ED-4DB2-BD59-A6C34878D82A}">
                    <a16:rowId xmlns:a16="http://schemas.microsoft.com/office/drawing/2014/main" val="10001"/>
                  </a:ext>
                </a:extLst>
              </a:tr>
              <a:tr h="326457">
                <a:tc>
                  <a:txBody>
                    <a:bodyPr/>
                    <a:lstStyle/>
                    <a:p>
                      <a:r>
                        <a:rPr lang="en-US" sz="1600" b="0" i="0" u="none" strike="noStrike" kern="1200" baseline="0" dirty="0">
                          <a:solidFill>
                            <a:schemeClr val="dk1"/>
                          </a:solidFill>
                          <a:latin typeface="+mn-lt"/>
                          <a:ea typeface="+mn-ea"/>
                          <a:cs typeface="+mn-cs"/>
                        </a:rPr>
                        <a:t>Penicillins</a:t>
                      </a:r>
                    </a:p>
                  </a:txBody>
                  <a:tcPr/>
                </a:tc>
                <a:tc>
                  <a:txBody>
                    <a:bodyPr/>
                    <a:lstStyle/>
                    <a:p>
                      <a:r>
                        <a:rPr lang="en-US" sz="1600" b="0" i="1" u="none" strike="noStrike" kern="1200" baseline="0" dirty="0">
                          <a:solidFill>
                            <a:schemeClr val="dk1"/>
                          </a:solidFill>
                          <a:latin typeface="+mn-lt"/>
                          <a:ea typeface="+mn-ea"/>
                          <a:cs typeface="+mn-cs"/>
                        </a:rPr>
                        <a:t>Penicillium chrysogenum</a:t>
                      </a:r>
                      <a:endParaRPr lang="en-US" sz="1600" b="0" i="0" u="none" strike="noStrike" kern="1200" baseline="0" dirty="0">
                        <a:solidFill>
                          <a:schemeClr val="dk1"/>
                        </a:solidFill>
                        <a:latin typeface="+mn-lt"/>
                        <a:ea typeface="+mn-ea"/>
                        <a:cs typeface="+mn-cs"/>
                      </a:endParaRPr>
                    </a:p>
                  </a:txBody>
                  <a:tcPr/>
                </a:tc>
                <a:tc>
                  <a:txBody>
                    <a:bodyPr/>
                    <a:lstStyle/>
                    <a:p>
                      <a:r>
                        <a:rPr lang="en-US" sz="1600" dirty="0">
                          <a:latin typeface="+mn-lt"/>
                        </a:rPr>
                        <a:t>Lactose</a:t>
                      </a:r>
                    </a:p>
                  </a:txBody>
                  <a:tcPr/>
                </a:tc>
                <a:tc>
                  <a:txBody>
                    <a:bodyPr/>
                    <a:lstStyle/>
                    <a:p>
                      <a:r>
                        <a:rPr lang="en-US" sz="1600" b="0" i="0" u="none" strike="noStrike" kern="1200" baseline="0" dirty="0">
                          <a:solidFill>
                            <a:schemeClr val="dk1"/>
                          </a:solidFill>
                          <a:latin typeface="+mn-lt"/>
                          <a:ea typeface="+mn-ea"/>
                          <a:cs typeface="+mn-cs"/>
                        </a:rPr>
                        <a:t>Antibacterial antibiotics</a:t>
                      </a:r>
                    </a:p>
                  </a:txBody>
                  <a:tcPr/>
                </a:tc>
                <a:extLst>
                  <a:ext uri="{0D108BD9-81ED-4DB2-BD59-A6C34878D82A}">
                    <a16:rowId xmlns:a16="http://schemas.microsoft.com/office/drawing/2014/main" val="10002"/>
                  </a:ext>
                </a:extLst>
              </a:tr>
              <a:tr h="326457">
                <a:tc>
                  <a:txBody>
                    <a:bodyPr/>
                    <a:lstStyle/>
                    <a:p>
                      <a:r>
                        <a:rPr lang="en-US" sz="1600" b="0" i="0" u="none" strike="noStrike" kern="1200" baseline="0" dirty="0">
                          <a:solidFill>
                            <a:schemeClr val="dk1"/>
                          </a:solidFill>
                          <a:latin typeface="+mn-lt"/>
                          <a:ea typeface="+mn-ea"/>
                          <a:cs typeface="+mn-cs"/>
                        </a:rPr>
                        <a:t>Vitamin B-</a:t>
                      </a:r>
                      <a:r>
                        <a:rPr lang="en-US" sz="1600" dirty="0">
                          <a:latin typeface="+mn-lt"/>
                        </a:rPr>
                        <a:t>12</a:t>
                      </a:r>
                      <a:endParaRPr lang="en-US" sz="1600" b="0" i="0" u="none" strike="noStrike" kern="1200" baseline="30000" dirty="0">
                        <a:solidFill>
                          <a:schemeClr val="dk1"/>
                        </a:solidFill>
                        <a:latin typeface="+mn-lt"/>
                        <a:ea typeface="+mn-ea"/>
                        <a:cs typeface="+mn-cs"/>
                      </a:endParaRPr>
                    </a:p>
                  </a:txBody>
                  <a:tcPr/>
                </a:tc>
                <a:tc>
                  <a:txBody>
                    <a:bodyPr/>
                    <a:lstStyle/>
                    <a:p>
                      <a:r>
                        <a:rPr lang="en-US" sz="1600" b="0" i="1" u="none" strike="noStrike" kern="1200" baseline="0" dirty="0">
                          <a:solidFill>
                            <a:schemeClr val="dk1"/>
                          </a:solidFill>
                          <a:latin typeface="+mn-lt"/>
                          <a:ea typeface="+mn-ea"/>
                          <a:cs typeface="+mn-cs"/>
                        </a:rPr>
                        <a:t>Pseudomonas</a:t>
                      </a:r>
                      <a:r>
                        <a:rPr lang="en-US" sz="1600" b="0" i="0" u="none" strike="noStrike" kern="1200" baseline="0" dirty="0">
                          <a:solidFill>
                            <a:schemeClr val="dk1"/>
                          </a:solidFill>
                          <a:latin typeface="+mn-lt"/>
                          <a:ea typeface="+mn-ea"/>
                          <a:cs typeface="+mn-cs"/>
                        </a:rPr>
                        <a:t>	</a:t>
                      </a:r>
                    </a:p>
                  </a:txBody>
                  <a:tcPr/>
                </a:tc>
                <a:tc>
                  <a:txBody>
                    <a:bodyPr/>
                    <a:lstStyle/>
                    <a:p>
                      <a:r>
                        <a:rPr lang="en-US" sz="1600" dirty="0">
                          <a:latin typeface="+mn-lt"/>
                        </a:rPr>
                        <a:t>Molasses</a:t>
                      </a:r>
                    </a:p>
                  </a:txBody>
                  <a:tcPr/>
                </a:tc>
                <a:tc>
                  <a:txBody>
                    <a:bodyPr/>
                    <a:lstStyle/>
                    <a:p>
                      <a:r>
                        <a:rPr lang="en-US" sz="1600" b="0" i="0" u="none" strike="noStrike" kern="1200" baseline="0" dirty="0">
                          <a:solidFill>
                            <a:schemeClr val="dk1"/>
                          </a:solidFill>
                          <a:latin typeface="+mn-lt"/>
                          <a:ea typeface="+mn-ea"/>
                          <a:cs typeface="+mn-cs"/>
                        </a:rPr>
                        <a:t>Dietary supplement</a:t>
                      </a:r>
                    </a:p>
                  </a:txBody>
                  <a:tcPr/>
                </a:tc>
                <a:extLst>
                  <a:ext uri="{0D108BD9-81ED-4DB2-BD59-A6C34878D82A}">
                    <a16:rowId xmlns:a16="http://schemas.microsoft.com/office/drawing/2014/main" val="10003"/>
                  </a:ext>
                </a:extLst>
              </a:tr>
              <a:tr h="801303">
                <a:tc>
                  <a:txBody>
                    <a:bodyPr/>
                    <a:lstStyle/>
                    <a:p>
                      <a:r>
                        <a:rPr lang="en-US" sz="1600" b="0" i="0" u="none" strike="noStrike" kern="1200" baseline="0" dirty="0">
                          <a:solidFill>
                            <a:schemeClr val="dk1"/>
                          </a:solidFill>
                          <a:latin typeface="+mn-lt"/>
                          <a:ea typeface="+mn-ea"/>
                          <a:cs typeface="+mn-cs"/>
                        </a:rPr>
                        <a:t>Steroids (hydrocortisone)</a:t>
                      </a:r>
                    </a:p>
                  </a:txBody>
                  <a:tcPr/>
                </a:tc>
                <a:tc>
                  <a:txBody>
                    <a:bodyPr/>
                    <a:lstStyle/>
                    <a:p>
                      <a:r>
                        <a:rPr lang="en-US" sz="1600" b="0" i="1" u="none" strike="noStrike" kern="1200" baseline="0" dirty="0">
                          <a:solidFill>
                            <a:schemeClr val="dk1"/>
                          </a:solidFill>
                          <a:latin typeface="+mn-lt"/>
                          <a:ea typeface="+mn-ea"/>
                          <a:cs typeface="+mn-cs"/>
                        </a:rPr>
                        <a:t>Rhizopus, Cunninghamella</a:t>
                      </a:r>
                      <a:endParaRPr lang="en-US" sz="1600" b="0" i="0" u="none" strike="noStrike" kern="1200" baseline="0" dirty="0">
                        <a:solidFill>
                          <a:schemeClr val="dk1"/>
                        </a:solidFill>
                        <a:latin typeface="+mn-lt"/>
                        <a:ea typeface="+mn-ea"/>
                        <a:cs typeface="+mn-cs"/>
                      </a:endParaRPr>
                    </a:p>
                  </a:txBody>
                  <a:tcPr/>
                </a:tc>
                <a:tc>
                  <a:txBody>
                    <a:bodyPr/>
                    <a:lstStyle/>
                    <a:p>
                      <a:r>
                        <a:rPr lang="en-US" sz="1600" dirty="0">
                          <a:latin typeface="+mn-lt"/>
                        </a:rPr>
                        <a:t>Deoxycholic acid, stigmasterol</a:t>
                      </a:r>
                    </a:p>
                  </a:txBody>
                  <a:tcPr/>
                </a:tc>
                <a:tc>
                  <a:txBody>
                    <a:bodyPr/>
                    <a:lstStyle/>
                    <a:p>
                      <a:r>
                        <a:rPr lang="en-US" sz="1600" b="0" i="0" u="none" strike="noStrike" kern="1200" baseline="0" dirty="0">
                          <a:solidFill>
                            <a:schemeClr val="dk1"/>
                          </a:solidFill>
                          <a:latin typeface="+mn-lt"/>
                          <a:ea typeface="+mn-ea"/>
                          <a:cs typeface="+mn-cs"/>
                        </a:rPr>
                        <a:t>Treatment of inflammation, allergy; hormone replacement therapy</a:t>
                      </a:r>
                    </a:p>
                  </a:txBody>
                  <a:tcPr/>
                </a:tc>
                <a:extLst>
                  <a:ext uri="{0D108BD9-81ED-4DB2-BD59-A6C34878D82A}">
                    <a16:rowId xmlns:a16="http://schemas.microsoft.com/office/drawing/2014/main" val="10004"/>
                  </a:ext>
                </a:extLst>
              </a:tr>
              <a:tr h="801303">
                <a:tc>
                  <a:txBody>
                    <a:bodyPr/>
                    <a:lstStyle/>
                    <a:p>
                      <a:r>
                        <a:rPr lang="en-US" sz="1600" b="0" i="0" u="none" strike="noStrike" kern="1200" baseline="0" dirty="0">
                          <a:solidFill>
                            <a:schemeClr val="dk1"/>
                          </a:solidFill>
                          <a:latin typeface="+mn-lt"/>
                          <a:ea typeface="+mn-ea"/>
                          <a:cs typeface="+mn-cs"/>
                        </a:rPr>
                        <a:t>Insulin</a:t>
                      </a:r>
                    </a:p>
                  </a:txBody>
                  <a:tcPr/>
                </a:tc>
                <a:tc>
                  <a:txBody>
                    <a:bodyPr/>
                    <a:lstStyle/>
                    <a:p>
                      <a:r>
                        <a:rPr lang="en-US" sz="1600" b="0" i="0" u="none" strike="noStrike" kern="1200" baseline="0" dirty="0">
                          <a:solidFill>
                            <a:schemeClr val="dk1"/>
                          </a:solidFill>
                          <a:latin typeface="+mn-lt"/>
                          <a:ea typeface="+mn-ea"/>
                          <a:cs typeface="+mn-cs"/>
                        </a:rPr>
                        <a:t>Original source is human; manufactured in </a:t>
                      </a:r>
                      <a:r>
                        <a:rPr lang="en-US" sz="1600" b="0" i="1" u="none" strike="noStrike" kern="1200" baseline="0" dirty="0">
                          <a:solidFill>
                            <a:schemeClr val="dk1"/>
                          </a:solidFill>
                          <a:latin typeface="+mn-lt"/>
                          <a:ea typeface="+mn-ea"/>
                          <a:cs typeface="+mn-cs"/>
                        </a:rPr>
                        <a:t>E. coli</a:t>
                      </a:r>
                      <a:endParaRPr lang="en-US" sz="1600" b="0" i="0" u="none" strike="noStrike" kern="1200" baseline="0" dirty="0">
                        <a:solidFill>
                          <a:schemeClr val="dk1"/>
                        </a:solidFill>
                        <a:latin typeface="+mn-lt"/>
                        <a:ea typeface="+mn-ea"/>
                        <a:cs typeface="+mn-cs"/>
                      </a:endParaRPr>
                    </a:p>
                  </a:txBody>
                  <a:tcPr/>
                </a:tc>
                <a:tc>
                  <a:txBody>
                    <a:bodyPr/>
                    <a:lstStyle/>
                    <a:p>
                      <a:r>
                        <a:rPr lang="en-US" sz="1600" dirty="0">
                          <a:latin typeface="+mn-lt"/>
                        </a:rPr>
                        <a:t>Nutrient</a:t>
                      </a:r>
                      <a:r>
                        <a:rPr lang="en-US" sz="1600" baseline="0" dirty="0">
                          <a:latin typeface="+mn-lt"/>
                        </a:rPr>
                        <a:t> broths</a:t>
                      </a:r>
                      <a:endParaRPr lang="en-US" sz="1600" dirty="0">
                        <a:latin typeface="+mn-lt"/>
                      </a:endParaRPr>
                    </a:p>
                  </a:txBody>
                  <a:tcPr/>
                </a:tc>
                <a:tc>
                  <a:txBody>
                    <a:bodyPr/>
                    <a:lstStyle/>
                    <a:p>
                      <a:r>
                        <a:rPr lang="en-US" sz="1600" b="0" i="0" u="none" strike="noStrike" kern="1200" baseline="0" dirty="0">
                          <a:solidFill>
                            <a:schemeClr val="dk1"/>
                          </a:solidFill>
                          <a:latin typeface="+mn-lt"/>
                          <a:ea typeface="+mn-ea"/>
                          <a:cs typeface="+mn-cs"/>
                        </a:rPr>
                        <a:t>Diabetic therapy</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931627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Industrial Products of Microorganisms</a:t>
            </a:r>
            <a:r>
              <a:rPr lang="en-US" sz="1200" dirty="0"/>
              <a:t> 2</a:t>
            </a:r>
            <a:endParaRPr lang="en-IN" sz="1200" dirty="0"/>
          </a:p>
        </p:txBody>
      </p:sp>
      <p:graphicFrame>
        <p:nvGraphicFramePr>
          <p:cNvPr id="7" name="Table 2">
            <a:extLst>
              <a:ext uri="{FF2B5EF4-FFF2-40B4-BE49-F238E27FC236}">
                <a16:creationId xmlns:a16="http://schemas.microsoft.com/office/drawing/2014/main" id="{CD995F27-7515-42AD-AC4B-7754FEE8F41B}"/>
              </a:ext>
            </a:extLst>
          </p:cNvPr>
          <p:cNvGraphicFramePr>
            <a:graphicFrameLocks noGrp="1"/>
          </p:cNvGraphicFramePr>
          <p:nvPr>
            <p:ph sz="quarter" idx="11"/>
            <p:extLst>
              <p:ext uri="{D42A27DB-BD31-4B8C-83A1-F6EECF244321}">
                <p14:modId xmlns:p14="http://schemas.microsoft.com/office/powerpoint/2010/main" val="4269534552"/>
              </p:ext>
            </p:extLst>
          </p:nvPr>
        </p:nvGraphicFramePr>
        <p:xfrm>
          <a:off x="259080" y="1658311"/>
          <a:ext cx="8625840" cy="2804160"/>
        </p:xfrm>
        <a:graphic>
          <a:graphicData uri="http://schemas.openxmlformats.org/drawingml/2006/table">
            <a:tbl>
              <a:tblPr firstRow="1" bandRow="1">
                <a:tableStyleId>{073A0DAA-6AF3-43AB-8588-CEC1D06C72B9}</a:tableStyleId>
              </a:tblPr>
              <a:tblGrid>
                <a:gridCol w="1828800">
                  <a:extLst>
                    <a:ext uri="{9D8B030D-6E8A-4147-A177-3AD203B41FA5}">
                      <a16:colId xmlns:a16="http://schemas.microsoft.com/office/drawing/2014/main" val="20000"/>
                    </a:ext>
                  </a:extLst>
                </a:gridCol>
                <a:gridCol w="1463040">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3657600">
                  <a:extLst>
                    <a:ext uri="{9D8B030D-6E8A-4147-A177-3AD203B41FA5}">
                      <a16:colId xmlns:a16="http://schemas.microsoft.com/office/drawing/2014/main" val="20003"/>
                    </a:ext>
                  </a:extLst>
                </a:gridCol>
              </a:tblGrid>
              <a:tr h="370840">
                <a:tc>
                  <a:txBody>
                    <a:bodyPr/>
                    <a:lstStyle/>
                    <a:p>
                      <a:r>
                        <a:rPr lang="en-US" sz="1600" dirty="0"/>
                        <a:t>Food Additives and Amino Acids</a:t>
                      </a:r>
                    </a:p>
                  </a:txBody>
                  <a:tcPr/>
                </a:tc>
                <a:tc>
                  <a:txBody>
                    <a:bodyPr/>
                    <a:lstStyle/>
                    <a:p>
                      <a:r>
                        <a:rPr lang="en-US" sz="1600" dirty="0"/>
                        <a:t>Microbial Source</a:t>
                      </a:r>
                    </a:p>
                  </a:txBody>
                  <a:tcPr/>
                </a:tc>
                <a:tc>
                  <a:txBody>
                    <a:bodyPr/>
                    <a:lstStyle/>
                    <a:p>
                      <a:r>
                        <a:rPr lang="en-US" sz="1600" dirty="0"/>
                        <a:t>Substrate</a:t>
                      </a:r>
                    </a:p>
                  </a:txBody>
                  <a:tcPr/>
                </a:tc>
                <a:tc>
                  <a:txBody>
                    <a:bodyPr/>
                    <a:lstStyle/>
                    <a:p>
                      <a:r>
                        <a:rPr lang="en-US" sz="1600" dirty="0"/>
                        <a:t>Applications</a:t>
                      </a:r>
                    </a:p>
                  </a:txBody>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Citric acid	</a:t>
                      </a:r>
                    </a:p>
                  </a:txBody>
                  <a:tcPr/>
                </a:tc>
                <a:tc>
                  <a:txBody>
                    <a:bodyPr/>
                    <a:lstStyle/>
                    <a:p>
                      <a:r>
                        <a:rPr lang="en-US" sz="1600" b="0" i="1" u="none" strike="noStrike" kern="1200" baseline="0" dirty="0">
                          <a:solidFill>
                            <a:schemeClr val="dk1"/>
                          </a:solidFill>
                          <a:latin typeface="+mn-lt"/>
                          <a:ea typeface="+mn-ea"/>
                          <a:cs typeface="+mn-cs"/>
                        </a:rPr>
                        <a:t>Aspergillus, Candida</a:t>
                      </a:r>
                      <a:endParaRPr lang="en-US" sz="1600" b="0" i="0" u="none" strike="noStrike" kern="1200" baseline="0" dirty="0">
                        <a:solidFill>
                          <a:schemeClr val="dk1"/>
                        </a:solidFill>
                        <a:latin typeface="+mn-lt"/>
                        <a:ea typeface="+mn-ea"/>
                        <a:cs typeface="+mn-cs"/>
                      </a:endParaRPr>
                    </a:p>
                  </a:txBody>
                  <a:tcPr/>
                </a:tc>
                <a:tc>
                  <a:txBody>
                    <a:bodyPr/>
                    <a:lstStyle/>
                    <a:p>
                      <a:r>
                        <a:rPr lang="en-US" sz="1600" dirty="0"/>
                        <a:t>Molasses </a:t>
                      </a:r>
                    </a:p>
                  </a:txBody>
                  <a:tcPr/>
                </a:tc>
                <a:tc>
                  <a:txBody>
                    <a:bodyPr/>
                    <a:lstStyle/>
                    <a:p>
                      <a:r>
                        <a:rPr lang="en-US" sz="1600" b="0" i="0" u="none" strike="noStrike" kern="1200" baseline="0" dirty="0">
                          <a:solidFill>
                            <a:schemeClr val="dk1"/>
                          </a:solidFill>
                          <a:latin typeface="+mn-lt"/>
                          <a:ea typeface="+mn-ea"/>
                          <a:cs typeface="+mn-cs"/>
                        </a:rPr>
                        <a:t>Acidifier in soft drinks; used to set jam; candy additive; fish preservative; slows down discoloration of crabmeat; delays browning of sliced peaches</a:t>
                      </a:r>
                    </a:p>
                  </a:txBody>
                  <a:tcPr/>
                </a:tc>
                <a:extLst>
                  <a:ext uri="{0D108BD9-81ED-4DB2-BD59-A6C34878D82A}">
                    <a16:rowId xmlns:a16="http://schemas.microsoft.com/office/drawing/2014/main" val="10001"/>
                  </a:ext>
                </a:extLst>
              </a:tr>
              <a:tr h="370840">
                <a:tc>
                  <a:txBody>
                    <a:bodyPr/>
                    <a:lstStyle/>
                    <a:p>
                      <a:r>
                        <a:rPr lang="en-US" sz="1600" dirty="0"/>
                        <a:t>Xanthan</a:t>
                      </a:r>
                    </a:p>
                  </a:txBody>
                  <a:tcPr/>
                </a:tc>
                <a:tc>
                  <a:txBody>
                    <a:bodyPr/>
                    <a:lstStyle/>
                    <a:p>
                      <a:r>
                        <a:rPr lang="en-US" sz="1600" b="0" i="1" u="none" strike="noStrike" kern="1200" baseline="0" dirty="0">
                          <a:solidFill>
                            <a:schemeClr val="dk1"/>
                          </a:solidFill>
                          <a:latin typeface="+mn-lt"/>
                          <a:ea typeface="+mn-ea"/>
                          <a:cs typeface="+mn-cs"/>
                        </a:rPr>
                        <a:t>Xanthomonas</a:t>
                      </a:r>
                      <a:endParaRPr lang="en-US" sz="1600" b="0" i="0" u="none" strike="noStrike" kern="1200" baseline="0" dirty="0">
                        <a:solidFill>
                          <a:schemeClr val="dk1"/>
                        </a:solidFill>
                        <a:latin typeface="+mn-lt"/>
                        <a:ea typeface="+mn-ea"/>
                        <a:cs typeface="+mn-cs"/>
                      </a:endParaRPr>
                    </a:p>
                  </a:txBody>
                  <a:tcPr/>
                </a:tc>
                <a:tc>
                  <a:txBody>
                    <a:bodyPr/>
                    <a:lstStyle/>
                    <a:p>
                      <a:r>
                        <a:rPr lang="en-US" sz="1600" dirty="0"/>
                        <a:t>Glucose medium</a:t>
                      </a:r>
                    </a:p>
                  </a:txBody>
                  <a:tcPr/>
                </a:tc>
                <a:tc>
                  <a:txBody>
                    <a:bodyPr/>
                    <a:lstStyle/>
                    <a:p>
                      <a:r>
                        <a:rPr lang="en-US" sz="1600" b="0" i="0" u="none" strike="noStrike" kern="1200" baseline="0" dirty="0">
                          <a:solidFill>
                            <a:schemeClr val="dk1"/>
                          </a:solidFill>
                          <a:latin typeface="+mn-lt"/>
                          <a:ea typeface="+mn-ea"/>
                          <a:cs typeface="+mn-cs"/>
                        </a:rPr>
                        <a:t>Food stabilizer; not digested by humans</a:t>
                      </a:r>
                    </a:p>
                  </a:txBody>
                  <a:tcPr/>
                </a:tc>
                <a:extLst>
                  <a:ext uri="{0D108BD9-81ED-4DB2-BD59-A6C34878D82A}">
                    <a16:rowId xmlns:a16="http://schemas.microsoft.com/office/drawing/2014/main" val="10002"/>
                  </a:ext>
                </a:extLst>
              </a:tr>
              <a:tr h="370840">
                <a:tc>
                  <a:txBody>
                    <a:bodyPr/>
                    <a:lstStyle/>
                    <a:p>
                      <a:r>
                        <a:rPr lang="en-US" sz="1600" dirty="0"/>
                        <a:t>Acetic acid</a:t>
                      </a:r>
                    </a:p>
                  </a:txBody>
                  <a:tcPr/>
                </a:tc>
                <a:tc>
                  <a:txBody>
                    <a:bodyPr/>
                    <a:lstStyle/>
                    <a:p>
                      <a:r>
                        <a:rPr lang="en-US" sz="1600" b="0" i="1" u="none" strike="noStrike" kern="1200" baseline="0" dirty="0">
                          <a:solidFill>
                            <a:schemeClr val="dk1"/>
                          </a:solidFill>
                          <a:latin typeface="+mn-lt"/>
                          <a:ea typeface="+mn-ea"/>
                          <a:cs typeface="+mn-cs"/>
                        </a:rPr>
                        <a:t>Acetobacter</a:t>
                      </a:r>
                      <a:endParaRPr lang="en-US" sz="1600" b="0" i="0" u="none" strike="noStrike" kern="1200" baseline="0" dirty="0">
                        <a:solidFill>
                          <a:schemeClr val="dk1"/>
                        </a:solidFill>
                        <a:latin typeface="+mn-lt"/>
                        <a:ea typeface="+mn-ea"/>
                        <a:cs typeface="+mn-cs"/>
                      </a:endParaRPr>
                    </a:p>
                  </a:txBody>
                  <a:tcPr/>
                </a:tc>
                <a:tc>
                  <a:txBody>
                    <a:bodyPr/>
                    <a:lstStyle/>
                    <a:p>
                      <a:r>
                        <a:rPr lang="en-US" sz="1600" dirty="0"/>
                        <a:t>Any ethylene source, ethanol</a:t>
                      </a:r>
                    </a:p>
                  </a:txBody>
                  <a:tcPr/>
                </a:tc>
                <a:tc>
                  <a:txBody>
                    <a:bodyPr/>
                    <a:lstStyle/>
                    <a:p>
                      <a:r>
                        <a:rPr lang="en-US" sz="1600" b="0" i="0" u="none" strike="noStrike" kern="1200" baseline="0" dirty="0">
                          <a:solidFill>
                            <a:schemeClr val="dk1"/>
                          </a:solidFill>
                          <a:latin typeface="+mn-lt"/>
                          <a:ea typeface="+mn-ea"/>
                          <a:cs typeface="+mn-cs"/>
                        </a:rPr>
                        <a:t>Food acidifier; used in industrial processes</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067870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Industrial Products of Microorganisms</a:t>
            </a:r>
            <a:r>
              <a:rPr lang="en-US" sz="1200" dirty="0"/>
              <a:t> 3</a:t>
            </a:r>
            <a:endParaRPr lang="en-IN" sz="1200" dirty="0"/>
          </a:p>
        </p:txBody>
      </p:sp>
      <p:graphicFrame>
        <p:nvGraphicFramePr>
          <p:cNvPr id="6" name="Table 2">
            <a:extLst>
              <a:ext uri="{FF2B5EF4-FFF2-40B4-BE49-F238E27FC236}">
                <a16:creationId xmlns:a16="http://schemas.microsoft.com/office/drawing/2014/main" id="{F894DE55-874D-41E4-A46E-4ADD0E362E76}"/>
              </a:ext>
            </a:extLst>
          </p:cNvPr>
          <p:cNvGraphicFramePr>
            <a:graphicFrameLocks noGrp="1"/>
          </p:cNvGraphicFramePr>
          <p:nvPr>
            <p:ph sz="quarter" idx="11"/>
            <p:extLst>
              <p:ext uri="{D42A27DB-BD31-4B8C-83A1-F6EECF244321}">
                <p14:modId xmlns:p14="http://schemas.microsoft.com/office/powerpoint/2010/main" val="1799781942"/>
              </p:ext>
            </p:extLst>
          </p:nvPr>
        </p:nvGraphicFramePr>
        <p:xfrm>
          <a:off x="228600" y="1530993"/>
          <a:ext cx="8686800" cy="4114800"/>
        </p:xfrm>
        <a:graphic>
          <a:graphicData uri="http://schemas.openxmlformats.org/drawingml/2006/table">
            <a:tbl>
              <a:tblPr firstRow="1" bandRow="1">
                <a:tableStyleId>{073A0DAA-6AF3-43AB-8588-CEC1D06C72B9}</a:tableStyleId>
              </a:tblPr>
              <a:tblGrid>
                <a:gridCol w="16764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3657600">
                  <a:extLst>
                    <a:ext uri="{9D8B030D-6E8A-4147-A177-3AD203B41FA5}">
                      <a16:colId xmlns:a16="http://schemas.microsoft.com/office/drawing/2014/main" val="20003"/>
                    </a:ext>
                  </a:extLst>
                </a:gridCol>
              </a:tblGrid>
              <a:tr h="566251">
                <a:tc>
                  <a:txBody>
                    <a:bodyPr/>
                    <a:lstStyle/>
                    <a:p>
                      <a:r>
                        <a:rPr lang="en-US" sz="1600" dirty="0"/>
                        <a:t>Miscellaneous Chemicals</a:t>
                      </a:r>
                    </a:p>
                  </a:txBody>
                  <a:tcPr/>
                </a:tc>
                <a:tc>
                  <a:txBody>
                    <a:bodyPr/>
                    <a:lstStyle/>
                    <a:p>
                      <a:r>
                        <a:rPr lang="en-US" sz="1600" dirty="0"/>
                        <a:t>Microbial Source</a:t>
                      </a:r>
                    </a:p>
                  </a:txBody>
                  <a:tcPr/>
                </a:tc>
                <a:tc>
                  <a:txBody>
                    <a:bodyPr/>
                    <a:lstStyle/>
                    <a:p>
                      <a:r>
                        <a:rPr lang="en-US" sz="1600" dirty="0"/>
                        <a:t>Substrate</a:t>
                      </a:r>
                    </a:p>
                  </a:txBody>
                  <a:tcPr/>
                </a:tc>
                <a:tc>
                  <a:txBody>
                    <a:bodyPr/>
                    <a:lstStyle/>
                    <a:p>
                      <a:r>
                        <a:rPr lang="en-US" sz="1600" dirty="0"/>
                        <a:t>Applications</a:t>
                      </a:r>
                    </a:p>
                  </a:txBody>
                  <a:tcPr/>
                </a:tc>
                <a:extLst>
                  <a:ext uri="{0D108BD9-81ED-4DB2-BD59-A6C34878D82A}">
                    <a16:rowId xmlns:a16="http://schemas.microsoft.com/office/drawing/2014/main" val="10000"/>
                  </a:ext>
                </a:extLst>
              </a:tr>
              <a:tr h="804672">
                <a:tc>
                  <a:txBody>
                    <a:bodyPr/>
                    <a:lstStyle/>
                    <a:p>
                      <a:r>
                        <a:rPr lang="en-US" sz="1600" dirty="0"/>
                        <a:t>Ethanol</a:t>
                      </a:r>
                    </a:p>
                  </a:txBody>
                  <a:tcPr/>
                </a:tc>
                <a:tc>
                  <a:txBody>
                    <a:bodyPr/>
                    <a:lstStyle/>
                    <a:p>
                      <a:r>
                        <a:rPr lang="en-US" sz="1600" b="0" i="1" u="none" strike="noStrike" kern="1200" baseline="0" dirty="0">
                          <a:solidFill>
                            <a:schemeClr val="dk1"/>
                          </a:solidFill>
                          <a:latin typeface="+mn-lt"/>
                          <a:ea typeface="+mn-ea"/>
                          <a:cs typeface="+mn-cs"/>
                        </a:rPr>
                        <a:t>Saccharomyces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Beets, cane, grains, wood, wastes</a:t>
                      </a:r>
                    </a:p>
                  </a:txBody>
                  <a:tcPr/>
                </a:tc>
                <a:tc>
                  <a:txBody>
                    <a:bodyPr/>
                    <a:lstStyle/>
                    <a:p>
                      <a:r>
                        <a:rPr lang="en-US" sz="1600" b="0" i="0" u="none" strike="noStrike" kern="1200" baseline="0" dirty="0">
                          <a:solidFill>
                            <a:schemeClr val="dk1"/>
                          </a:solidFill>
                          <a:latin typeface="+mn-lt"/>
                          <a:ea typeface="+mn-ea"/>
                          <a:cs typeface="+mn-cs"/>
                        </a:rPr>
                        <a:t>Additive to gasoline</a:t>
                      </a:r>
                    </a:p>
                  </a:txBody>
                  <a:tcPr/>
                </a:tc>
                <a:extLst>
                  <a:ext uri="{0D108BD9-81ED-4DB2-BD59-A6C34878D82A}">
                    <a16:rowId xmlns:a16="http://schemas.microsoft.com/office/drawing/2014/main" val="10001"/>
                  </a:ext>
                </a:extLst>
              </a:tr>
              <a:tr h="566251">
                <a:tc>
                  <a:txBody>
                    <a:bodyPr/>
                    <a:lstStyle/>
                    <a:p>
                      <a:r>
                        <a:rPr lang="en-US" sz="1600" dirty="0"/>
                        <a:t>Acetone</a:t>
                      </a:r>
                    </a:p>
                  </a:txBody>
                  <a:tcPr/>
                </a:tc>
                <a:tc>
                  <a:txBody>
                    <a:bodyPr/>
                    <a:lstStyle/>
                    <a:p>
                      <a:r>
                        <a:rPr lang="en-US" sz="1600" b="0" i="1" u="none" strike="noStrike" kern="1200" baseline="0" dirty="0">
                          <a:solidFill>
                            <a:schemeClr val="dk1"/>
                          </a:solidFill>
                          <a:latin typeface="+mn-lt"/>
                          <a:ea typeface="+mn-ea"/>
                          <a:cs typeface="+mn-cs"/>
                        </a:rPr>
                        <a:t>Clostridium</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Molasses, starch</a:t>
                      </a:r>
                    </a:p>
                  </a:txBody>
                  <a:tcPr/>
                </a:tc>
                <a:tc>
                  <a:txBody>
                    <a:bodyPr/>
                    <a:lstStyle/>
                    <a:p>
                      <a:r>
                        <a:rPr lang="en-US" sz="1600" b="0" i="0" u="none" strike="noStrike" kern="1200" baseline="0" dirty="0">
                          <a:solidFill>
                            <a:schemeClr val="dk1"/>
                          </a:solidFill>
                          <a:latin typeface="+mn-lt"/>
                          <a:ea typeface="+mn-ea"/>
                          <a:cs typeface="+mn-cs"/>
                        </a:rPr>
                        <a:t>Solvent for lacquers, resins, rubber, fat, oil</a:t>
                      </a:r>
                    </a:p>
                  </a:txBody>
                  <a:tcPr/>
                </a:tc>
                <a:extLst>
                  <a:ext uri="{0D108BD9-81ED-4DB2-BD59-A6C34878D82A}">
                    <a16:rowId xmlns:a16="http://schemas.microsoft.com/office/drawing/2014/main" val="10002"/>
                  </a:ext>
                </a:extLst>
              </a:tr>
              <a:tr h="804672">
                <a:tc>
                  <a:txBody>
                    <a:bodyPr/>
                    <a:lstStyle/>
                    <a:p>
                      <a:r>
                        <a:rPr lang="en-US" sz="1600" dirty="0"/>
                        <a:t>Glycerol</a:t>
                      </a:r>
                    </a:p>
                  </a:txBody>
                  <a:tcPr/>
                </a:tc>
                <a:tc>
                  <a:txBody>
                    <a:bodyPr/>
                    <a:lstStyle/>
                    <a:p>
                      <a:r>
                        <a:rPr lang="en-US" sz="1600" dirty="0"/>
                        <a:t>Yeast</a:t>
                      </a:r>
                    </a:p>
                  </a:txBody>
                  <a:tcPr/>
                </a:tc>
                <a:tc>
                  <a:txBody>
                    <a:bodyPr/>
                    <a:lstStyle/>
                    <a:p>
                      <a:r>
                        <a:rPr lang="en-US" sz="1600" b="0" i="0" u="none" strike="noStrike" kern="1200" baseline="0" dirty="0">
                          <a:solidFill>
                            <a:schemeClr val="dk1"/>
                          </a:solidFill>
                          <a:latin typeface="+mn-lt"/>
                          <a:ea typeface="+mn-ea"/>
                          <a:cs typeface="+mn-cs"/>
                        </a:rPr>
                        <a:t>By-product of alcohol fermentation</a:t>
                      </a:r>
                    </a:p>
                  </a:txBody>
                  <a:tcPr/>
                </a:tc>
                <a:tc>
                  <a:txBody>
                    <a:bodyPr/>
                    <a:lstStyle/>
                    <a:p>
                      <a:r>
                        <a:rPr lang="en-US" sz="1600" b="0" i="0" u="none" strike="noStrike" kern="1200" baseline="0" dirty="0">
                          <a:solidFill>
                            <a:schemeClr val="dk1"/>
                          </a:solidFill>
                          <a:latin typeface="+mn-lt"/>
                          <a:ea typeface="+mn-ea"/>
                          <a:cs typeface="+mn-cs"/>
                        </a:rPr>
                        <a:t>Explosive (nitroglycerine)</a:t>
                      </a:r>
                    </a:p>
                  </a:txBody>
                  <a:tcPr/>
                </a:tc>
                <a:extLst>
                  <a:ext uri="{0D108BD9-81ED-4DB2-BD59-A6C34878D82A}">
                    <a16:rowId xmlns:a16="http://schemas.microsoft.com/office/drawing/2014/main" val="10003"/>
                  </a:ext>
                </a:extLst>
              </a:tr>
              <a:tr h="1281515">
                <a:tc>
                  <a:txBody>
                    <a:bodyPr/>
                    <a:lstStyle/>
                    <a:p>
                      <a:r>
                        <a:rPr lang="en-US" sz="1600" dirty="0"/>
                        <a:t>Dextran</a:t>
                      </a:r>
                    </a:p>
                  </a:txBody>
                  <a:tcPr/>
                </a:tc>
                <a:tc>
                  <a:txBody>
                    <a:bodyPr/>
                    <a:lstStyle/>
                    <a:p>
                      <a:r>
                        <a:rPr lang="en-US" sz="1600" b="0" i="1" u="none" strike="noStrike" kern="1200" baseline="0" dirty="0">
                          <a:solidFill>
                            <a:schemeClr val="dk1"/>
                          </a:solidFill>
                          <a:latin typeface="+mn-lt"/>
                          <a:ea typeface="+mn-ea"/>
                          <a:cs typeface="+mn-cs"/>
                        </a:rPr>
                        <a:t>Klebsiella, Acetobacter, Leuconostoc</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Glucose, molasses, sucrose</a:t>
                      </a:r>
                    </a:p>
                  </a:txBody>
                  <a:tcPr/>
                </a:tc>
                <a:tc>
                  <a:txBody>
                    <a:bodyPr/>
                    <a:lstStyle/>
                    <a:p>
                      <a:r>
                        <a:rPr lang="en-US" sz="1600" b="0" i="0" u="none" strike="noStrike" kern="1200" baseline="0" dirty="0">
                          <a:solidFill>
                            <a:schemeClr val="dk1"/>
                          </a:solidFill>
                          <a:latin typeface="+mn-lt"/>
                          <a:ea typeface="+mn-ea"/>
                          <a:cs typeface="+mn-cs"/>
                        </a:rPr>
                        <a:t>Polymer of glucose used as adsorbents, as blood expanders, and in burn treatment; a plasma extender; used to stabilize ice cream, sugary syrup, candies </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851405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Industrial Enzymes and Their Uses</a:t>
            </a:r>
            <a:endParaRPr lang="en-IN" sz="1200" dirty="0">
              <a:solidFill>
                <a:schemeClr val="tx1"/>
              </a:solidFill>
            </a:endParaRPr>
          </a:p>
        </p:txBody>
      </p:sp>
      <p:graphicFrame>
        <p:nvGraphicFramePr>
          <p:cNvPr id="7" name="Table 2">
            <a:extLst>
              <a:ext uri="{FF2B5EF4-FFF2-40B4-BE49-F238E27FC236}">
                <a16:creationId xmlns:a16="http://schemas.microsoft.com/office/drawing/2014/main" id="{CFB4655B-C4D4-462B-9FD4-22C9ED6F50CE}"/>
              </a:ext>
            </a:extLst>
          </p:cNvPr>
          <p:cNvGraphicFramePr>
            <a:graphicFrameLocks noGrp="1"/>
          </p:cNvGraphicFramePr>
          <p:nvPr>
            <p:ph sz="quarter" idx="11"/>
            <p:extLst>
              <p:ext uri="{D42A27DB-BD31-4B8C-83A1-F6EECF244321}">
                <p14:modId xmlns:p14="http://schemas.microsoft.com/office/powerpoint/2010/main" val="1387711634"/>
              </p:ext>
            </p:extLst>
          </p:nvPr>
        </p:nvGraphicFramePr>
        <p:xfrm>
          <a:off x="289560" y="1183751"/>
          <a:ext cx="8564880" cy="5227320"/>
        </p:xfrm>
        <a:graphic>
          <a:graphicData uri="http://schemas.openxmlformats.org/drawingml/2006/table">
            <a:tbl>
              <a:tblPr firstRow="1" bandRow="1">
                <a:tableStyleId>{073A0DAA-6AF3-43AB-8588-CEC1D06C72B9}</a:tableStyleId>
              </a:tblPr>
              <a:tblGrid>
                <a:gridCol w="155448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4724400">
                  <a:extLst>
                    <a:ext uri="{9D8B030D-6E8A-4147-A177-3AD203B41FA5}">
                      <a16:colId xmlns:a16="http://schemas.microsoft.com/office/drawing/2014/main" val="20002"/>
                    </a:ext>
                  </a:extLst>
                </a:gridCol>
              </a:tblGrid>
              <a:tr h="370840">
                <a:tc>
                  <a:txBody>
                    <a:bodyPr/>
                    <a:lstStyle/>
                    <a:p>
                      <a:r>
                        <a:rPr lang="en-US" sz="1600" dirty="0"/>
                        <a:t>Enzyme</a:t>
                      </a:r>
                    </a:p>
                  </a:txBody>
                  <a:tcPr/>
                </a:tc>
                <a:tc>
                  <a:txBody>
                    <a:bodyPr/>
                    <a:lstStyle/>
                    <a:p>
                      <a:r>
                        <a:rPr lang="en-US" sz="1600" dirty="0"/>
                        <a:t>Source</a:t>
                      </a:r>
                    </a:p>
                  </a:txBody>
                  <a:tcPr/>
                </a:tc>
                <a:tc>
                  <a:txBody>
                    <a:bodyPr/>
                    <a:lstStyle/>
                    <a:p>
                      <a:r>
                        <a:rPr lang="en-US" sz="1600" dirty="0"/>
                        <a:t>Application</a:t>
                      </a:r>
                    </a:p>
                  </a:txBody>
                  <a:tcPr/>
                </a:tc>
                <a:extLst>
                  <a:ext uri="{0D108BD9-81ED-4DB2-BD59-A6C34878D82A}">
                    <a16:rowId xmlns:a16="http://schemas.microsoft.com/office/drawing/2014/main" val="10000"/>
                  </a:ext>
                </a:extLst>
              </a:tr>
              <a:tr h="370840">
                <a:tc>
                  <a:txBody>
                    <a:bodyPr/>
                    <a:lstStyle/>
                    <a:p>
                      <a:r>
                        <a:rPr lang="en-US" sz="1600" dirty="0"/>
                        <a:t>Amylase</a:t>
                      </a:r>
                    </a:p>
                  </a:txBody>
                  <a:tcPr/>
                </a:tc>
                <a:tc>
                  <a:txBody>
                    <a:bodyPr/>
                    <a:lstStyle/>
                    <a:p>
                      <a:r>
                        <a:rPr lang="en-US" sz="1600" b="0" i="1" u="none" strike="noStrike" kern="1200" baseline="0" dirty="0">
                          <a:solidFill>
                            <a:schemeClr val="dk1"/>
                          </a:solidFill>
                          <a:latin typeface="+mn-lt"/>
                          <a:ea typeface="+mn-ea"/>
                          <a:cs typeface="+mn-cs"/>
                        </a:rPr>
                        <a:t>Aspergillus, Bacillus, Rhizopus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Flour supplement, desizing textiles, mash preparation, syrup manufacture, digestive aid, precooked foods, spot remover in dry cleaning</a:t>
                      </a:r>
                    </a:p>
                  </a:txBody>
                  <a:tcPr/>
                </a:tc>
                <a:extLst>
                  <a:ext uri="{0D108BD9-81ED-4DB2-BD59-A6C34878D82A}">
                    <a16:rowId xmlns:a16="http://schemas.microsoft.com/office/drawing/2014/main" val="10001"/>
                  </a:ext>
                </a:extLst>
              </a:tr>
              <a:tr h="370840">
                <a:tc>
                  <a:txBody>
                    <a:bodyPr/>
                    <a:lstStyle/>
                    <a:p>
                      <a:r>
                        <a:rPr lang="en-US" sz="1600" dirty="0"/>
                        <a:t>Cellulase</a:t>
                      </a:r>
                    </a:p>
                  </a:txBody>
                  <a:tcPr/>
                </a:tc>
                <a:tc>
                  <a:txBody>
                    <a:bodyPr/>
                    <a:lstStyle/>
                    <a:p>
                      <a:r>
                        <a:rPr lang="en-US" sz="1600" b="0" i="1" u="none" strike="noStrike" kern="1200" baseline="0" dirty="0">
                          <a:solidFill>
                            <a:schemeClr val="dk1"/>
                          </a:solidFill>
                          <a:latin typeface="+mn-lt"/>
                          <a:ea typeface="+mn-ea"/>
                          <a:cs typeface="+mn-cs"/>
                        </a:rPr>
                        <a:t>Aspergillus, Trichoderma</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Denim finishing (“stone-washing”), digestive aid, increase digestibility of animal feed, degradation of wood, or wood by-products</a:t>
                      </a:r>
                    </a:p>
                  </a:txBody>
                  <a:tcPr/>
                </a:tc>
                <a:extLst>
                  <a:ext uri="{0D108BD9-81ED-4DB2-BD59-A6C34878D82A}">
                    <a16:rowId xmlns:a16="http://schemas.microsoft.com/office/drawing/2014/main" val="10002"/>
                  </a:ext>
                </a:extLst>
              </a:tr>
              <a:tr h="370840">
                <a:tc>
                  <a:txBody>
                    <a:bodyPr/>
                    <a:lstStyle/>
                    <a:p>
                      <a:r>
                        <a:rPr lang="en-US" sz="1600" dirty="0"/>
                        <a:t>Hyaluronidase</a:t>
                      </a:r>
                    </a:p>
                  </a:txBody>
                  <a:tcPr/>
                </a:tc>
                <a:tc>
                  <a:txBody>
                    <a:bodyPr/>
                    <a:lstStyle/>
                    <a:p>
                      <a:r>
                        <a:rPr lang="en-US" sz="1600" b="0" i="0" u="none" strike="noStrike" kern="1200" baseline="0" dirty="0">
                          <a:solidFill>
                            <a:schemeClr val="dk1"/>
                          </a:solidFill>
                          <a:latin typeface="+mn-lt"/>
                          <a:ea typeface="+mn-ea"/>
                          <a:cs typeface="+mn-cs"/>
                        </a:rPr>
                        <a:t>Various bacteria</a:t>
                      </a:r>
                    </a:p>
                  </a:txBody>
                  <a:tcPr/>
                </a:tc>
                <a:tc>
                  <a:txBody>
                    <a:bodyPr/>
                    <a:lstStyle/>
                    <a:p>
                      <a:r>
                        <a:rPr lang="en-US" sz="1600" b="0" i="0" u="none" strike="noStrike" kern="1200" baseline="0" dirty="0">
                          <a:solidFill>
                            <a:schemeClr val="dk1"/>
                          </a:solidFill>
                          <a:latin typeface="+mn-lt"/>
                          <a:ea typeface="+mn-ea"/>
                          <a:cs typeface="+mn-cs"/>
                        </a:rPr>
                        <a:t>Medical use in wound cleansing, preventing surgical adhesions</a:t>
                      </a:r>
                    </a:p>
                  </a:txBody>
                  <a:tcPr/>
                </a:tc>
                <a:extLst>
                  <a:ext uri="{0D108BD9-81ED-4DB2-BD59-A6C34878D82A}">
                    <a16:rowId xmlns:a16="http://schemas.microsoft.com/office/drawing/2014/main" val="10003"/>
                  </a:ext>
                </a:extLst>
              </a:tr>
              <a:tr h="370840">
                <a:tc>
                  <a:txBody>
                    <a:bodyPr/>
                    <a:lstStyle/>
                    <a:p>
                      <a:r>
                        <a:rPr lang="en-US" sz="1600" dirty="0"/>
                        <a:t>Keratinase</a:t>
                      </a:r>
                    </a:p>
                  </a:txBody>
                  <a:tcPr/>
                </a:tc>
                <a:tc>
                  <a:txBody>
                    <a:bodyPr/>
                    <a:lstStyle/>
                    <a:p>
                      <a:r>
                        <a:rPr lang="en-US" sz="1600" b="0" i="1" u="none" strike="noStrike" kern="1200" baseline="0" dirty="0">
                          <a:solidFill>
                            <a:schemeClr val="dk1"/>
                          </a:solidFill>
                          <a:latin typeface="+mn-lt"/>
                          <a:ea typeface="+mn-ea"/>
                          <a:cs typeface="+mn-cs"/>
                        </a:rPr>
                        <a:t>Streptomyces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Hair removal from hides in leather preparation</a:t>
                      </a:r>
                    </a:p>
                  </a:txBody>
                  <a:tcPr/>
                </a:tc>
                <a:extLst>
                  <a:ext uri="{0D108BD9-81ED-4DB2-BD59-A6C34878D82A}">
                    <a16:rowId xmlns:a16="http://schemas.microsoft.com/office/drawing/2014/main" val="10004"/>
                  </a:ext>
                </a:extLst>
              </a:tr>
              <a:tr h="370840">
                <a:tc>
                  <a:txBody>
                    <a:bodyPr/>
                    <a:lstStyle/>
                    <a:p>
                      <a:r>
                        <a:rPr lang="en-US" sz="1600" dirty="0"/>
                        <a:t>Pectinase</a:t>
                      </a:r>
                    </a:p>
                  </a:txBody>
                  <a:tcPr/>
                </a:tc>
                <a:tc>
                  <a:txBody>
                    <a:bodyPr/>
                    <a:lstStyle/>
                    <a:p>
                      <a:r>
                        <a:rPr lang="en-US" sz="1600" b="0" i="1" u="none" strike="noStrike" kern="1200" baseline="0" dirty="0">
                          <a:solidFill>
                            <a:schemeClr val="dk1"/>
                          </a:solidFill>
                          <a:latin typeface="+mn-lt"/>
                          <a:ea typeface="+mn-ea"/>
                          <a:cs typeface="+mn-cs"/>
                        </a:rPr>
                        <a:t>Aspergillus, Sclerotina</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Clarifies wine, vinegar, syrups, and fruit juices by degrading pectin, a gelatinous substance; used in concentrating coffee</a:t>
                      </a:r>
                    </a:p>
                  </a:txBody>
                  <a:tcPr/>
                </a:tc>
                <a:extLst>
                  <a:ext uri="{0D108BD9-81ED-4DB2-BD59-A6C34878D82A}">
                    <a16:rowId xmlns:a16="http://schemas.microsoft.com/office/drawing/2014/main" val="10005"/>
                  </a:ext>
                </a:extLst>
              </a:tr>
              <a:tr h="370840">
                <a:tc>
                  <a:txBody>
                    <a:bodyPr/>
                    <a:lstStyle/>
                    <a:p>
                      <a:r>
                        <a:rPr lang="en-US" sz="1600" dirty="0"/>
                        <a:t>Proteases</a:t>
                      </a:r>
                    </a:p>
                  </a:txBody>
                  <a:tcPr/>
                </a:tc>
                <a:tc>
                  <a:txBody>
                    <a:bodyPr/>
                    <a:lstStyle/>
                    <a:p>
                      <a:r>
                        <a:rPr lang="en-US" sz="1600" b="0" i="1" u="none" strike="noStrike" kern="1200" baseline="0" dirty="0">
                          <a:solidFill>
                            <a:schemeClr val="dk1"/>
                          </a:solidFill>
                          <a:latin typeface="+mn-lt"/>
                          <a:ea typeface="+mn-ea"/>
                          <a:cs typeface="+mn-cs"/>
                        </a:rPr>
                        <a:t>Aspergillus, Bacillus, Streptomyces</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To clear and flavor rice wines, process animal feed, remove gelatin from photographic film, recover silver, tenderize meat, unravel silkworm cocoon, remove spots</a:t>
                      </a:r>
                    </a:p>
                  </a:txBody>
                  <a:tcPr/>
                </a:tc>
                <a:extLst>
                  <a:ext uri="{0D108BD9-81ED-4DB2-BD59-A6C34878D82A}">
                    <a16:rowId xmlns:a16="http://schemas.microsoft.com/office/drawing/2014/main" val="10006"/>
                  </a:ext>
                </a:extLst>
              </a:tr>
              <a:tr h="370840">
                <a:tc>
                  <a:txBody>
                    <a:bodyPr/>
                    <a:lstStyle/>
                    <a:p>
                      <a:r>
                        <a:rPr lang="en-US" sz="1600" dirty="0"/>
                        <a:t>Streptokinase</a:t>
                      </a:r>
                    </a:p>
                  </a:txBody>
                  <a:tcPr/>
                </a:tc>
                <a:tc>
                  <a:txBody>
                    <a:bodyPr/>
                    <a:lstStyle/>
                    <a:p>
                      <a:r>
                        <a:rPr lang="en-US" sz="1600" b="0" i="1" u="none" strike="noStrike" kern="1200" baseline="0" dirty="0">
                          <a:solidFill>
                            <a:schemeClr val="dk1"/>
                          </a:solidFill>
                          <a:latin typeface="+mn-lt"/>
                          <a:ea typeface="+mn-ea"/>
                          <a:cs typeface="+mn-cs"/>
                        </a:rPr>
                        <a:t>Streptococcus</a:t>
                      </a:r>
                      <a:r>
                        <a:rPr lang="en-US" sz="1600" b="0" i="0" u="none" strike="noStrike" kern="1200" baseline="0" dirty="0">
                          <a:solidFill>
                            <a:schemeClr val="dk1"/>
                          </a:solidFill>
                          <a:latin typeface="+mn-lt"/>
                          <a:ea typeface="+mn-ea"/>
                          <a:cs typeface="+mn-cs"/>
                        </a:rPr>
                        <a:t>	</a:t>
                      </a:r>
                    </a:p>
                  </a:txBody>
                  <a:tcPr/>
                </a:tc>
                <a:tc>
                  <a:txBody>
                    <a:bodyPr/>
                    <a:lstStyle/>
                    <a:p>
                      <a:r>
                        <a:rPr lang="en-US" sz="1600" b="0" i="0" u="none" strike="noStrike" kern="1200" baseline="0" dirty="0">
                          <a:solidFill>
                            <a:schemeClr val="dk1"/>
                          </a:solidFill>
                          <a:latin typeface="+mn-lt"/>
                          <a:ea typeface="+mn-ea"/>
                          <a:cs typeface="+mn-cs"/>
                        </a:rPr>
                        <a:t>Medical use in clot digestion, as a blood thinner</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194642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Industrial Microbiology Processing Steps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spcAft>
                <a:spcPts val="1200"/>
              </a:spcAft>
            </a:pPr>
            <a:r>
              <a:rPr lang="en-US" altLang="en-US" dirty="0">
                <a:cs typeface="Arial" panose="020B0604020202020204" pitchFamily="34" charset="0"/>
              </a:rPr>
              <a:t>Involve fermentations similar to those used in food technology, but:</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Larger scale</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Produce a specific compound</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Involve numerous complex stages</a:t>
            </a:r>
          </a:p>
          <a:p>
            <a:pPr>
              <a:spcBef>
                <a:spcPts val="800"/>
              </a:spcBef>
              <a:spcAft>
                <a:spcPts val="1200"/>
              </a:spcAft>
            </a:pPr>
            <a:r>
              <a:rPr lang="en-US" altLang="en-US" dirty="0">
                <a:cs typeface="Arial" panose="020B0604020202020204" pitchFamily="34" charset="0"/>
              </a:rPr>
              <a:t>Produce chemicals purified and packaged for sale or use in other commercial processes</a:t>
            </a:r>
          </a:p>
        </p:txBody>
      </p:sp>
    </p:spTree>
    <p:extLst>
      <p:ext uri="{BB962C8B-B14F-4D97-AF65-F5344CB8AC3E}">
        <p14:creationId xmlns:p14="http://schemas.microsoft.com/office/powerpoint/2010/main" val="651945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25.2:</a:t>
            </a:r>
            <a:br>
              <a:rPr lang="en-US" altLang="en-US" dirty="0"/>
            </a:br>
            <a:r>
              <a:rPr lang="en-US" altLang="en-US" dirty="0"/>
              <a:t>Microorganisms in Water and Wastewater Treatment</a:t>
            </a:r>
            <a:r>
              <a:rPr lang="en-US" altLang="en-US" sz="1200" dirty="0"/>
              <a:t> 2</a:t>
            </a:r>
            <a:endParaRPr lang="en-IN" sz="1200" dirty="0"/>
          </a:p>
        </p:txBody>
      </p:sp>
      <p:sp>
        <p:nvSpPr>
          <p:cNvPr id="3" name="Content Placeholder 2"/>
          <p:cNvSpPr>
            <a:spLocks noGrp="1"/>
          </p:cNvSpPr>
          <p:nvPr>
            <p:ph sz="quarter" idx="11"/>
          </p:nvPr>
        </p:nvSpPr>
        <p:spPr/>
        <p:txBody>
          <a:bodyPr>
            <a:noAutofit/>
          </a:bodyPr>
          <a:lstStyle/>
          <a:p>
            <a:pPr>
              <a:spcBef>
                <a:spcPts val="1200"/>
              </a:spcBef>
            </a:pPr>
            <a:r>
              <a:rPr lang="en-US" altLang="en-US" u="sng" dirty="0"/>
              <a:t>Learning Outcomes</a:t>
            </a:r>
            <a:r>
              <a:rPr lang="en-US" altLang="en-US" sz="1200" u="sng" dirty="0"/>
              <a:t> 2</a:t>
            </a:r>
          </a:p>
          <a:p>
            <a:pPr>
              <a:spcBef>
                <a:spcPts val="1200"/>
              </a:spcBef>
            </a:pPr>
            <a:r>
              <a:rPr lang="en-US" altLang="en-US" dirty="0"/>
              <a:t>List five important pathogens of drinking water.</a:t>
            </a:r>
          </a:p>
          <a:p>
            <a:pPr>
              <a:spcBef>
                <a:spcPts val="1200"/>
              </a:spcBef>
            </a:pPr>
            <a:r>
              <a:rPr lang="en-US" altLang="en-US" dirty="0"/>
              <a:t>Provide examples of indicator bacteria, and describe their role in the survey of water quality.</a:t>
            </a:r>
          </a:p>
          <a:p>
            <a:pPr>
              <a:spcBef>
                <a:spcPts val="1200"/>
              </a:spcBef>
            </a:pPr>
            <a:r>
              <a:rPr lang="en-US" altLang="en-US" dirty="0"/>
              <a:t>Summarize methods for identifying and quantifying microbial contaminants in water supplies.</a:t>
            </a:r>
          </a:p>
        </p:txBody>
      </p:sp>
    </p:spTree>
    <p:extLst>
      <p:ext uri="{BB962C8B-B14F-4D97-AF65-F5344CB8AC3E}">
        <p14:creationId xmlns:p14="http://schemas.microsoft.com/office/powerpoint/2010/main" val="346448731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Biofuels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604330" cy="4971691"/>
          </a:xfrm>
        </p:spPr>
        <p:txBody>
          <a:bodyPr/>
          <a:lstStyle/>
          <a:p>
            <a:pPr>
              <a:spcBef>
                <a:spcPts val="800"/>
              </a:spcBef>
              <a:spcAft>
                <a:spcPts val="1200"/>
              </a:spcAft>
              <a:defRPr/>
            </a:pPr>
            <a:r>
              <a:rPr lang="en-US" dirty="0">
                <a:ea typeface="ＭＳ Ｐゴシック" charset="0"/>
                <a:cs typeface="Arial" panose="020B0604020202020204" pitchFamily="34" charset="0"/>
              </a:rPr>
              <a:t>Use cyanobacteria and algae</a:t>
            </a:r>
          </a:p>
          <a:p>
            <a:pPr>
              <a:spcBef>
                <a:spcPts val="800"/>
              </a:spcBef>
              <a:spcAft>
                <a:spcPts val="1200"/>
              </a:spcAft>
              <a:defRPr/>
            </a:pPr>
            <a:r>
              <a:rPr lang="en-US" dirty="0">
                <a:ea typeface="ＭＳ Ｐゴシック" charset="0"/>
                <a:cs typeface="Arial" panose="020B0604020202020204" pitchFamily="34" charset="0"/>
              </a:rPr>
              <a:t>Produce oil when exposed to sunlight within a photobioreactor</a:t>
            </a:r>
          </a:p>
          <a:p>
            <a:pPr>
              <a:spcBef>
                <a:spcPts val="800"/>
              </a:spcBef>
              <a:spcAft>
                <a:spcPts val="1200"/>
              </a:spcAft>
              <a:defRPr/>
            </a:pPr>
            <a:r>
              <a:rPr lang="en-US" dirty="0">
                <a:ea typeface="ＭＳ Ｐゴシック" charset="0"/>
                <a:cs typeface="Arial" panose="020B0604020202020204" pitchFamily="34" charset="0"/>
              </a:rPr>
              <a:t>Easily grown and produce vast quantities of easily biodegradable oil in a controlled manner</a:t>
            </a:r>
          </a:p>
          <a:p>
            <a:pPr>
              <a:spcBef>
                <a:spcPts val="800"/>
              </a:spcBef>
              <a:spcAft>
                <a:spcPts val="1200"/>
              </a:spcAft>
              <a:defRPr/>
            </a:pPr>
            <a:r>
              <a:rPr lang="en-US" dirty="0">
                <a:ea typeface="ＭＳ Ｐゴシック" charset="0"/>
                <a:cs typeface="Arial" panose="020B0604020202020204" pitchFamily="34" charset="0"/>
              </a:rPr>
              <a:t>However, current technologies are not sustainable</a:t>
            </a:r>
          </a:p>
        </p:txBody>
      </p:sp>
    </p:spTree>
    <p:extLst>
      <p:ext uri="{BB962C8B-B14F-4D97-AF65-F5344CB8AC3E}">
        <p14:creationId xmlns:p14="http://schemas.microsoft.com/office/powerpoint/2010/main" val="38490500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Algal Bioreactor</a:t>
            </a:r>
            <a:endParaRPr lang="en-IN" dirty="0"/>
          </a:p>
        </p:txBody>
      </p:sp>
      <p:pic>
        <p:nvPicPr>
          <p:cNvPr id="7" name="Picture 2" descr="Photo of an algal bioreactor that contains algae, water, and trace elements.">
            <a:extLst>
              <a:ext uri="{FF2B5EF4-FFF2-40B4-BE49-F238E27FC236}">
                <a16:creationId xmlns:a16="http://schemas.microsoft.com/office/drawing/2014/main" id="{237B4E25-09D9-4A5E-8E75-9B304FDE7DF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b="3369"/>
          <a:stretch/>
        </p:blipFill>
        <p:spPr>
          <a:xfrm>
            <a:off x="1009847" y="1072132"/>
            <a:ext cx="7124307" cy="5212080"/>
          </a:xfrm>
        </p:spPr>
      </p:pic>
      <p:sp>
        <p:nvSpPr>
          <p:cNvPr id="9" name="Text Placeholder 3">
            <a:extLst>
              <a:ext uri="{FF2B5EF4-FFF2-40B4-BE49-F238E27FC236}">
                <a16:creationId xmlns:a16="http://schemas.microsoft.com/office/drawing/2014/main" id="{C9C01E28-0644-4BC2-A919-242A34D5C9B7}"/>
              </a:ext>
            </a:extLst>
          </p:cNvPr>
          <p:cNvSpPr>
            <a:spLocks noGrp="1"/>
          </p:cNvSpPr>
          <p:nvPr>
            <p:ph type="body" sz="quarter" idx="30"/>
          </p:nvPr>
        </p:nvSpPr>
        <p:spPr/>
        <p:txBody>
          <a:bodyPr/>
          <a:lstStyle/>
          <a:p>
            <a:r>
              <a:rPr lang="en-US" i="1" dirty="0"/>
              <a:t>Santiago </a:t>
            </a:r>
            <a:r>
              <a:rPr lang="en-US" i="1" dirty="0" err="1"/>
              <a:t>Urquijo</a:t>
            </a:r>
            <a:r>
              <a:rPr lang="en-US" i="1" dirty="0"/>
              <a:t>/Getty Images</a:t>
            </a:r>
            <a:endParaRPr lang="en-US" dirty="0"/>
          </a:p>
        </p:txBody>
      </p:sp>
    </p:spTree>
    <p:extLst>
      <p:ext uri="{BB962C8B-B14F-4D97-AF65-F5344CB8AC3E}">
        <p14:creationId xmlns:p14="http://schemas.microsoft.com/office/powerpoint/2010/main" val="9028504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Using Microbes to Make Metabolites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604330" cy="5170390"/>
          </a:xfrm>
        </p:spPr>
        <p:txBody>
          <a:bodyPr/>
          <a:lstStyle/>
          <a:p>
            <a:pPr>
              <a:spcBef>
                <a:spcPts val="800"/>
              </a:spcBef>
              <a:spcAft>
                <a:spcPts val="600"/>
              </a:spcAft>
            </a:pPr>
            <a:r>
              <a:rPr lang="en-US" altLang="en-US" dirty="0">
                <a:cs typeface="Arial" panose="020B0604020202020204" pitchFamily="34" charset="0"/>
              </a:rPr>
              <a:t>Primary metabolites: </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Produced during major metabolic pathways</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Essential to the microbe’s function</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Compounds such as amino acids and organic acids synthesized during the log phase</a:t>
            </a:r>
          </a:p>
          <a:p>
            <a:pPr>
              <a:spcBef>
                <a:spcPts val="800"/>
              </a:spcBef>
              <a:spcAft>
                <a:spcPts val="600"/>
              </a:spcAft>
            </a:pPr>
            <a:r>
              <a:rPr lang="en-US" altLang="en-US" dirty="0">
                <a:cs typeface="Arial" panose="020B0604020202020204" pitchFamily="34" charset="0"/>
              </a:rPr>
              <a:t>Secondary metabolites:</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By-products of metabolism</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Not critical to the microbe’s function</a:t>
            </a:r>
          </a:p>
          <a:p>
            <a:pPr marL="342900" indent="-342900">
              <a:spcBef>
                <a:spcPts val="800"/>
              </a:spcBef>
              <a:spcAft>
                <a:spcPts val="600"/>
              </a:spcAft>
              <a:buFont typeface="Arial" panose="020B0604020202020204" pitchFamily="34" charset="0"/>
              <a:buChar char="•"/>
            </a:pPr>
            <a:r>
              <a:rPr lang="en-US" altLang="en-US" dirty="0">
                <a:cs typeface="Arial" panose="020B0604020202020204" pitchFamily="34" charset="0"/>
              </a:rPr>
              <a:t>Vitamins, antibiotics, steroids synthesized during stationary phase</a:t>
            </a:r>
            <a:endParaRPr lang="en-US" dirty="0">
              <a:cs typeface="Arial" panose="020B0604020202020204" pitchFamily="34" charset="0"/>
            </a:endParaRPr>
          </a:p>
        </p:txBody>
      </p:sp>
    </p:spTree>
    <p:extLst>
      <p:ext uri="{BB962C8B-B14F-4D97-AF65-F5344CB8AC3E}">
        <p14:creationId xmlns:p14="http://schemas.microsoft.com/office/powerpoint/2010/main" val="9959427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Origins of Primary and Secondary Microbial Metabolites Harvested by Industrial Processes</a:t>
            </a:r>
            <a:endParaRPr lang="en-IN" dirty="0"/>
          </a:p>
        </p:txBody>
      </p:sp>
      <p:pic>
        <p:nvPicPr>
          <p:cNvPr id="7" name="Picture 2" descr="Chart of the number of viable cells over time, identifying where primary and secondary metabolites are created.">
            <a:extLst>
              <a:ext uri="{FF2B5EF4-FFF2-40B4-BE49-F238E27FC236}">
                <a16:creationId xmlns:a16="http://schemas.microsoft.com/office/drawing/2014/main" id="{237B4E25-09D9-4A5E-8E75-9B304FDE7DFE}"/>
              </a:ext>
              <a:ext uri="{C183D7F6-B498-43B3-948B-1728B52AA6E4}">
                <adec:decorative xmlns:adec="http://schemas.microsoft.com/office/drawing/2017/decorative" val="1"/>
              </a:ext>
            </a:extLst>
          </p:cNvPr>
          <p:cNvPicPr>
            <a:picLocks noGrp="1" noChangeAspect="1"/>
          </p:cNvPicPr>
          <p:nvPr>
            <p:ph sz="quarter" idx="11"/>
          </p:nvPr>
        </p:nvPicPr>
        <p:blipFill>
          <a:blip r:embed="rId2"/>
          <a:stretch>
            <a:fillRect/>
          </a:stretch>
        </p:blipFill>
        <p:spPr>
          <a:xfrm>
            <a:off x="1881052" y="1097995"/>
            <a:ext cx="5381897" cy="5120640"/>
          </a:xfrm>
        </p:spPr>
      </p:pic>
      <p:sp>
        <p:nvSpPr>
          <p:cNvPr id="4" name="Text Placeholder 3">
            <a:extLst>
              <a:ext uri="{FF2B5EF4-FFF2-40B4-BE49-F238E27FC236}">
                <a16:creationId xmlns:a16="http://schemas.microsoft.com/office/drawing/2014/main" id="{E9A86792-31FB-42A7-8280-FDE6BA0333B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6192727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From Microbial Factories to Industrial Factories</a:t>
            </a:r>
            <a:endParaRPr lang="en-IN" dirty="0"/>
          </a:p>
        </p:txBody>
      </p:sp>
      <p:sp>
        <p:nvSpPr>
          <p:cNvPr id="5" name="Content Placeholder 2">
            <a:extLst>
              <a:ext uri="{FF2B5EF4-FFF2-40B4-BE49-F238E27FC236}">
                <a16:creationId xmlns:a16="http://schemas.microsoft.com/office/drawing/2014/main" id="{0337657B-7EAE-4559-BC91-13E2481E42F9}"/>
              </a:ext>
            </a:extLst>
          </p:cNvPr>
          <p:cNvSpPr>
            <a:spLocks noGrp="1"/>
          </p:cNvSpPr>
          <p:nvPr>
            <p:ph sz="quarter" idx="11"/>
          </p:nvPr>
        </p:nvSpPr>
        <p:spPr>
          <a:xfrm>
            <a:off x="342900" y="1276709"/>
            <a:ext cx="4333272" cy="4971691"/>
          </a:xfrm>
        </p:spPr>
        <p:txBody>
          <a:bodyPr/>
          <a:lstStyle/>
          <a:p>
            <a:pPr>
              <a:spcBef>
                <a:spcPts val="800"/>
              </a:spcBef>
              <a:defRPr/>
            </a:pPr>
            <a:r>
              <a:rPr lang="en-US" sz="2200" dirty="0">
                <a:ea typeface="ＭＳ Ｐゴシック" charset="0"/>
                <a:cs typeface="Arial" panose="020B0604020202020204" pitchFamily="34" charset="0"/>
              </a:rPr>
              <a:t>Producing appropriate levels of growth and fermentation requires cultivation of microbes in a carefully controlled environment</a:t>
            </a:r>
          </a:p>
          <a:p>
            <a:pPr marL="342900" indent="-342900">
              <a:spcBef>
                <a:spcPts val="800"/>
              </a:spcBef>
              <a:buFont typeface="Arial" panose="020B0604020202020204" pitchFamily="34" charset="0"/>
              <a:buChar char="•"/>
              <a:defRPr/>
            </a:pPr>
            <a:r>
              <a:rPr lang="en-US" sz="2200" dirty="0">
                <a:ea typeface="ＭＳ Ｐゴシック" charset="0"/>
                <a:cs typeface="Arial" panose="020B0604020202020204" pitchFamily="34" charset="0"/>
              </a:rPr>
              <a:t>Sterile medium containing appropriate nutrients</a:t>
            </a:r>
          </a:p>
          <a:p>
            <a:pPr marL="342900" indent="-342900">
              <a:spcBef>
                <a:spcPts val="800"/>
              </a:spcBef>
              <a:buFont typeface="Arial" panose="020B0604020202020204" pitchFamily="34" charset="0"/>
              <a:buChar char="•"/>
              <a:defRPr/>
            </a:pPr>
            <a:r>
              <a:rPr lang="en-US" sz="2200" dirty="0">
                <a:ea typeface="ＭＳ Ｐゴシック" charset="0"/>
                <a:cs typeface="Arial" panose="020B0604020202020204" pitchFamily="34" charset="0"/>
              </a:rPr>
              <a:t>Protection from contamination</a:t>
            </a:r>
          </a:p>
          <a:p>
            <a:pPr marL="342900" indent="-342900">
              <a:spcBef>
                <a:spcPts val="800"/>
              </a:spcBef>
              <a:buFont typeface="Arial" panose="020B0604020202020204" pitchFamily="34" charset="0"/>
              <a:buChar char="•"/>
              <a:defRPr/>
            </a:pPr>
            <a:r>
              <a:rPr lang="en-US" sz="2200" dirty="0">
                <a:ea typeface="ＭＳ Ｐゴシック" charset="0"/>
                <a:cs typeface="Arial" panose="020B0604020202020204" pitchFamily="34" charset="0"/>
              </a:rPr>
              <a:t>Provisions for introduction or exclusion of sterile air</a:t>
            </a:r>
          </a:p>
          <a:p>
            <a:pPr marL="342900" indent="-342900">
              <a:spcBef>
                <a:spcPts val="800"/>
              </a:spcBef>
              <a:buFont typeface="Arial" panose="020B0604020202020204" pitchFamily="34" charset="0"/>
              <a:buChar char="•"/>
              <a:defRPr/>
            </a:pPr>
            <a:r>
              <a:rPr lang="en-US" sz="2200" dirty="0">
                <a:ea typeface="ＭＳ Ｐゴシック" charset="0"/>
                <a:cs typeface="Arial" panose="020B0604020202020204" pitchFamily="34" charset="0"/>
              </a:rPr>
              <a:t>Suitable temperature and pH</a:t>
            </a:r>
          </a:p>
        </p:txBody>
      </p:sp>
      <p:pic>
        <p:nvPicPr>
          <p:cNvPr id="12" name="Picture 3" descr="Photo of a cell culture vessel used to mass-produce pharmaceuticals.">
            <a:extLst>
              <a:ext uri="{FF2B5EF4-FFF2-40B4-BE49-F238E27FC236}">
                <a16:creationId xmlns:a16="http://schemas.microsoft.com/office/drawing/2014/main" id="{DD270ECE-0E21-4440-AABD-A847DF97D8EB}"/>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b="3544"/>
          <a:stretch/>
        </p:blipFill>
        <p:spPr>
          <a:xfrm>
            <a:off x="4716264" y="1737360"/>
            <a:ext cx="4258963" cy="3383280"/>
          </a:xfrm>
        </p:spPr>
      </p:pic>
      <p:sp>
        <p:nvSpPr>
          <p:cNvPr id="10" name="Text Placeholder 4">
            <a:extLst>
              <a:ext uri="{FF2B5EF4-FFF2-40B4-BE49-F238E27FC236}">
                <a16:creationId xmlns:a16="http://schemas.microsoft.com/office/drawing/2014/main" id="{5D38D441-834B-4FE0-A8B4-72BC51E4ADBF}"/>
              </a:ext>
            </a:extLst>
          </p:cNvPr>
          <p:cNvSpPr>
            <a:spLocks noGrp="1"/>
          </p:cNvSpPr>
          <p:nvPr>
            <p:ph type="body" sz="quarter" idx="30"/>
          </p:nvPr>
        </p:nvSpPr>
        <p:spPr/>
        <p:txBody>
          <a:bodyPr/>
          <a:lstStyle/>
          <a:p>
            <a:r>
              <a:rPr lang="en-US" i="1" dirty="0"/>
              <a:t>J. T. MacMillan </a:t>
            </a:r>
            <a:endParaRPr lang="en-US" dirty="0"/>
          </a:p>
        </p:txBody>
      </p:sp>
    </p:spTree>
    <p:extLst>
      <p:ext uri="{BB962C8B-B14F-4D97-AF65-F5344CB8AC3E}">
        <p14:creationId xmlns:p14="http://schemas.microsoft.com/office/powerpoint/2010/main" val="14131077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Fermentor</a:t>
            </a:r>
            <a:endParaRPr lang="en-IN" dirty="0"/>
          </a:p>
        </p:txBody>
      </p:sp>
      <p:sp>
        <p:nvSpPr>
          <p:cNvPr id="5" name="Content Placeholder 2">
            <a:extLst>
              <a:ext uri="{FF2B5EF4-FFF2-40B4-BE49-F238E27FC236}">
                <a16:creationId xmlns:a16="http://schemas.microsoft.com/office/drawing/2014/main" id="{0337657B-7EAE-4559-BC91-13E2481E42F9}"/>
              </a:ext>
            </a:extLst>
          </p:cNvPr>
          <p:cNvSpPr>
            <a:spLocks noGrp="1"/>
          </p:cNvSpPr>
          <p:nvPr>
            <p:ph sz="quarter" idx="11"/>
          </p:nvPr>
        </p:nvSpPr>
        <p:spPr>
          <a:xfrm>
            <a:off x="342899" y="1276709"/>
            <a:ext cx="4937760" cy="4663440"/>
          </a:xfrm>
        </p:spPr>
        <p:txBody>
          <a:bodyPr/>
          <a:lstStyle/>
          <a:p>
            <a:pPr>
              <a:spcBef>
                <a:spcPts val="800"/>
              </a:spcBef>
              <a:defRPr/>
            </a:pPr>
            <a:r>
              <a:rPr lang="en-US" dirty="0">
                <a:ea typeface="ＭＳ Ｐゴシック" charset="0"/>
                <a:cs typeface="Arial" panose="020B0604020202020204" pitchFamily="34" charset="0"/>
              </a:rPr>
              <a:t>A device in which mass cultures are grown, reactions take place, and product develops</a:t>
            </a:r>
          </a:p>
          <a:p>
            <a:pPr>
              <a:spcBef>
                <a:spcPts val="800"/>
              </a:spcBef>
              <a:defRPr/>
            </a:pPr>
            <a:r>
              <a:rPr lang="en-US" dirty="0">
                <a:ea typeface="ＭＳ Ｐゴシック" charset="0"/>
                <a:cs typeface="Arial" panose="020B0604020202020204" pitchFamily="34" charset="0"/>
              </a:rPr>
              <a:t>Large tubes, flasks, or vats</a:t>
            </a:r>
          </a:p>
          <a:p>
            <a:pPr>
              <a:spcBef>
                <a:spcPts val="800"/>
              </a:spcBef>
              <a:defRPr/>
            </a:pPr>
            <a:r>
              <a:rPr lang="en-US" dirty="0">
                <a:ea typeface="ＭＳ Ｐゴシック" charset="0"/>
                <a:cs typeface="Arial" panose="020B0604020202020204" pitchFamily="34" charset="0"/>
              </a:rPr>
              <a:t>Most are metal cylinders with mechanisms for stirring, cooling, monitoring, and harvesting product</a:t>
            </a:r>
          </a:p>
          <a:p>
            <a:pPr>
              <a:spcBef>
                <a:spcPts val="800"/>
              </a:spcBef>
              <a:defRPr/>
            </a:pPr>
            <a:r>
              <a:rPr lang="en-US" dirty="0">
                <a:ea typeface="ＭＳ Ｐゴシック" charset="0"/>
                <a:cs typeface="Arial" panose="020B0604020202020204" pitchFamily="34" charset="0"/>
              </a:rPr>
              <a:t>Made of materials that can withstand pressure and are rustproof, nontoxic, and leakproof</a:t>
            </a:r>
          </a:p>
        </p:txBody>
      </p:sp>
      <p:pic>
        <p:nvPicPr>
          <p:cNvPr id="12" name="Picture 3" descr="A schematic diagram of an industrial fermentor for mass culture of microorganisms.">
            <a:extLst>
              <a:ext uri="{FF2B5EF4-FFF2-40B4-BE49-F238E27FC236}">
                <a16:creationId xmlns:a16="http://schemas.microsoft.com/office/drawing/2014/main" id="{DD270ECE-0E21-4440-AABD-A847DF97D8EB}"/>
              </a:ext>
              <a:ext uri="{C183D7F6-B498-43B3-948B-1728B52AA6E4}">
                <adec:decorative xmlns:adec="http://schemas.microsoft.com/office/drawing/2017/decorative" val="1"/>
              </a:ext>
            </a:extLst>
          </p:cNvPr>
          <p:cNvPicPr>
            <a:picLocks noGrp="1" noChangeAspect="1"/>
          </p:cNvPicPr>
          <p:nvPr>
            <p:ph sz="quarter" idx="14"/>
          </p:nvPr>
        </p:nvPicPr>
        <p:blipFill>
          <a:blip r:embed="rId2"/>
          <a:stretch>
            <a:fillRect/>
          </a:stretch>
        </p:blipFill>
        <p:spPr>
          <a:xfrm>
            <a:off x="5395393" y="1002389"/>
            <a:ext cx="3412336" cy="5029200"/>
          </a:xfrm>
        </p:spPr>
      </p:pic>
      <p:sp>
        <p:nvSpPr>
          <p:cNvPr id="6" name="Text Placeholder 3">
            <a:extLst>
              <a:ext uri="{FF2B5EF4-FFF2-40B4-BE49-F238E27FC236}">
                <a16:creationId xmlns:a16="http://schemas.microsoft.com/office/drawing/2014/main" id="{4C4D664F-AEED-44BA-957B-C587A40D324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1400604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General Steps of Mass Production of </a:t>
            </a:r>
            <a:br>
              <a:rPr lang="en-US" dirty="0"/>
            </a:br>
            <a:r>
              <a:rPr lang="en-US" dirty="0"/>
              <a:t>Organic Substances</a:t>
            </a:r>
            <a:endParaRPr lang="en-IN" dirty="0"/>
          </a:p>
        </p:txBody>
      </p:sp>
      <p:sp>
        <p:nvSpPr>
          <p:cNvPr id="5" name="Content Placeholder 2">
            <a:extLst>
              <a:ext uri="{FF2B5EF4-FFF2-40B4-BE49-F238E27FC236}">
                <a16:creationId xmlns:a16="http://schemas.microsoft.com/office/drawing/2014/main" id="{0337657B-7EAE-4559-BC91-13E2481E42F9}"/>
              </a:ext>
            </a:extLst>
          </p:cNvPr>
          <p:cNvSpPr>
            <a:spLocks noGrp="1"/>
          </p:cNvSpPr>
          <p:nvPr>
            <p:ph sz="quarter" idx="11"/>
          </p:nvPr>
        </p:nvSpPr>
        <p:spPr>
          <a:xfrm>
            <a:off x="342899" y="1276709"/>
            <a:ext cx="4414295" cy="4971691"/>
          </a:xfrm>
        </p:spPr>
        <p:txBody>
          <a:bodyPr/>
          <a:lstStyle/>
          <a:p>
            <a:pPr>
              <a:spcBef>
                <a:spcPts val="800"/>
              </a:spcBef>
              <a:defRPr/>
            </a:pPr>
            <a:r>
              <a:rPr lang="en-US" dirty="0">
                <a:ea typeface="ＭＳ Ｐゴシック" charset="0"/>
                <a:cs typeface="Arial" panose="020B0604020202020204" pitchFamily="34" charset="0"/>
              </a:rPr>
              <a:t>Introduction of microbes and sterile media into the reaction chamber</a:t>
            </a:r>
          </a:p>
          <a:p>
            <a:pPr>
              <a:spcBef>
                <a:spcPts val="800"/>
              </a:spcBef>
              <a:defRPr/>
            </a:pPr>
            <a:r>
              <a:rPr lang="en-US" dirty="0">
                <a:ea typeface="ＭＳ Ｐゴシック" charset="0"/>
                <a:cs typeface="Arial" panose="020B0604020202020204" pitchFamily="34" charset="0"/>
              </a:rPr>
              <a:t>Fermentation</a:t>
            </a:r>
          </a:p>
          <a:p>
            <a:pPr>
              <a:spcBef>
                <a:spcPts val="800"/>
              </a:spcBef>
              <a:defRPr/>
            </a:pPr>
            <a:r>
              <a:rPr lang="en-US" dirty="0">
                <a:ea typeface="ＭＳ Ｐゴシック" charset="0"/>
                <a:cs typeface="Arial" panose="020B0604020202020204" pitchFamily="34" charset="0"/>
              </a:rPr>
              <a:t>Downstream processing: recovery, purification, and packaging of product</a:t>
            </a:r>
          </a:p>
          <a:p>
            <a:pPr>
              <a:spcBef>
                <a:spcPts val="800"/>
              </a:spcBef>
              <a:defRPr/>
            </a:pPr>
            <a:r>
              <a:rPr lang="en-US" dirty="0">
                <a:ea typeface="ＭＳ Ｐゴシック" charset="0"/>
                <a:cs typeface="Arial" panose="020B0604020202020204" pitchFamily="34" charset="0"/>
              </a:rPr>
              <a:t>Removal of waste</a:t>
            </a:r>
          </a:p>
        </p:txBody>
      </p:sp>
      <p:pic>
        <p:nvPicPr>
          <p:cNvPr id="12" name="Picture 3" descr="Schematic layout of a fermentation plant such as those that make drugs, enzymes, fuels, vitamins, and amino acids.">
            <a:extLst>
              <a:ext uri="{FF2B5EF4-FFF2-40B4-BE49-F238E27FC236}">
                <a16:creationId xmlns:a16="http://schemas.microsoft.com/office/drawing/2014/main" id="{DD270ECE-0E21-4440-AABD-A847DF97D8EB}"/>
              </a:ext>
              <a:ext uri="{C183D7F6-B498-43B3-948B-1728B52AA6E4}">
                <adec:decorative xmlns:adec="http://schemas.microsoft.com/office/drawing/2017/decorative" val="1"/>
              </a:ext>
            </a:extLst>
          </p:cNvPr>
          <p:cNvPicPr>
            <a:picLocks noGrp="1" noChangeAspect="1"/>
          </p:cNvPicPr>
          <p:nvPr>
            <p:ph sz="quarter" idx="14"/>
          </p:nvPr>
        </p:nvPicPr>
        <p:blipFill>
          <a:blip r:embed="rId2"/>
          <a:stretch>
            <a:fillRect/>
          </a:stretch>
        </p:blipFill>
        <p:spPr>
          <a:xfrm>
            <a:off x="5220171" y="1073739"/>
            <a:ext cx="3452287" cy="5394960"/>
          </a:xfrm>
        </p:spPr>
      </p:pic>
    </p:spTree>
    <p:extLst>
      <p:ext uri="{BB962C8B-B14F-4D97-AF65-F5344CB8AC3E}">
        <p14:creationId xmlns:p14="http://schemas.microsoft.com/office/powerpoint/2010/main" val="19544439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Substance Production</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spcAft>
                <a:spcPts val="1200"/>
              </a:spcAft>
            </a:pPr>
            <a:r>
              <a:rPr lang="en-US" altLang="en-US" dirty="0">
                <a:cs typeface="Arial" panose="020B0604020202020204" pitchFamily="34" charset="0"/>
              </a:rPr>
              <a:t>Batch fermentation:</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Substrate is added into the system all at once and taken through a limited run until product is harvested</a:t>
            </a:r>
          </a:p>
          <a:p>
            <a:pPr>
              <a:spcBef>
                <a:spcPts val="800"/>
              </a:spcBef>
              <a:spcAft>
                <a:spcPts val="1200"/>
              </a:spcAft>
            </a:pPr>
            <a:r>
              <a:rPr lang="en-US" altLang="en-US" dirty="0">
                <a:cs typeface="Arial" panose="020B0604020202020204" pitchFamily="34" charset="0"/>
              </a:rPr>
              <a:t>Continuous feed system:</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Nutrients are continuously fed into the reactor </a:t>
            </a:r>
          </a:p>
          <a:p>
            <a:pPr marL="342900" indent="-342900">
              <a:spcBef>
                <a:spcPts val="800"/>
              </a:spcBef>
              <a:spcAft>
                <a:spcPts val="1200"/>
              </a:spcAft>
              <a:buFont typeface="Arial" panose="020B0604020202020204" pitchFamily="34" charset="0"/>
              <a:buChar char="•"/>
            </a:pPr>
            <a:r>
              <a:rPr lang="en-US" altLang="en-US" dirty="0">
                <a:cs typeface="Arial" panose="020B0604020202020204" pitchFamily="34" charset="0"/>
              </a:rPr>
              <a:t>Product is siphoned off throughout the run</a:t>
            </a:r>
          </a:p>
        </p:txBody>
      </p:sp>
    </p:spTree>
    <p:extLst>
      <p:ext uri="{BB962C8B-B14F-4D97-AF65-F5344CB8AC3E}">
        <p14:creationId xmlns:p14="http://schemas.microsoft.com/office/powerpoint/2010/main" val="18924235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Pharmaceutical Products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1200"/>
              </a:spcAft>
              <a:defRPr/>
            </a:pPr>
            <a:r>
              <a:rPr lang="en-US" dirty="0">
                <a:ea typeface="ＭＳ Ｐゴシック" charset="0"/>
                <a:cs typeface="Arial" panose="020B0604020202020204" pitchFamily="34" charset="0"/>
              </a:rPr>
              <a:t>Health-care products derived from microbial biosynthesis: antibiotics, hormones, vitamins, and vaccines</a:t>
            </a:r>
          </a:p>
          <a:p>
            <a:pPr>
              <a:spcBef>
                <a:spcPts val="600"/>
              </a:spcBef>
              <a:spcAft>
                <a:spcPts val="1200"/>
              </a:spcAft>
              <a:defRPr/>
            </a:pPr>
            <a:r>
              <a:rPr lang="en-US" dirty="0">
                <a:ea typeface="ＭＳ Ｐゴシック" charset="0"/>
                <a:cs typeface="Arial" panose="020B0604020202020204" pitchFamily="34" charset="0"/>
              </a:rPr>
              <a:t>Penicillin: </a:t>
            </a:r>
            <a:r>
              <a:rPr lang="en-US" i="1" dirty="0">
                <a:ea typeface="ＭＳ Ｐゴシック" charset="0"/>
                <a:cs typeface="Arial" panose="020B0604020202020204" pitchFamily="34" charset="0"/>
              </a:rPr>
              <a:t>Penicillium </a:t>
            </a:r>
            <a:r>
              <a:rPr lang="en-US" i="1" dirty="0" err="1">
                <a:ea typeface="ＭＳ Ｐゴシック" charset="0"/>
                <a:cs typeface="Arial" panose="020B0604020202020204" pitchFamily="34" charset="0"/>
              </a:rPr>
              <a:t>chrysogenum</a:t>
            </a:r>
            <a:endParaRPr lang="en-US" i="1" dirty="0">
              <a:ea typeface="ＭＳ Ｐゴシック" charset="0"/>
              <a:cs typeface="Arial" panose="020B0604020202020204" pitchFamily="34" charset="0"/>
            </a:endParaRP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First isolated from a cantaloupe in Wisconsin</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Selective mutation and screening have increased its yield</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Semisynthetic derivatives produced by introducing </a:t>
            </a:r>
            <a:br>
              <a:rPr lang="en-US" dirty="0">
                <a:ea typeface="ＭＳ Ｐゴシック" charset="0"/>
                <a:cs typeface="Arial" panose="020B0604020202020204" pitchFamily="34" charset="0"/>
              </a:rPr>
            </a:br>
            <a:r>
              <a:rPr lang="en-US" dirty="0">
                <a:ea typeface="ＭＳ Ｐゴシック" charset="0"/>
                <a:cs typeface="Arial" panose="020B0604020202020204" pitchFamily="34" charset="0"/>
              </a:rPr>
              <a:t>side-chain precursors to the fermentation vessel</a:t>
            </a:r>
          </a:p>
        </p:txBody>
      </p:sp>
    </p:spTree>
    <p:extLst>
      <p:ext uri="{BB962C8B-B14F-4D97-AF65-F5344CB8AC3E}">
        <p14:creationId xmlns:p14="http://schemas.microsoft.com/office/powerpoint/2010/main" val="34900397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Other Pharmaceutical Products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1200"/>
              </a:spcAft>
              <a:defRPr/>
            </a:pPr>
            <a:r>
              <a:rPr lang="en-US" dirty="0">
                <a:ea typeface="ＭＳ Ｐゴシック" charset="0"/>
                <a:cs typeface="Arial" panose="020B0604020202020204" pitchFamily="34" charset="0"/>
              </a:rPr>
              <a:t>Genetic manipulation of bacteria produces human insulin</a:t>
            </a:r>
          </a:p>
          <a:p>
            <a:pPr>
              <a:spcBef>
                <a:spcPts val="600"/>
              </a:spcBef>
              <a:spcAft>
                <a:spcPts val="1200"/>
              </a:spcAft>
              <a:defRPr/>
            </a:pPr>
            <a:r>
              <a:rPr lang="en-US" dirty="0">
                <a:ea typeface="ＭＳ Ｐゴシック" charset="0"/>
                <a:cs typeface="Arial" panose="020B0604020202020204" pitchFamily="34" charset="0"/>
              </a:rPr>
              <a:t>Tissue plasminogen activator (</a:t>
            </a:r>
            <a:r>
              <a:rPr lang="en-US" dirty="0" err="1">
                <a:ea typeface="ＭＳ Ｐゴシック" charset="0"/>
                <a:cs typeface="Arial" panose="020B0604020202020204" pitchFamily="34" charset="0"/>
              </a:rPr>
              <a:t>tPA</a:t>
            </a:r>
            <a:r>
              <a:rPr lang="en-US" dirty="0">
                <a:ea typeface="ＭＳ Ｐゴシック" charset="0"/>
                <a:cs typeface="Arial" panose="020B0604020202020204" pitchFamily="34" charset="0"/>
              </a:rPr>
              <a:t>)</a:t>
            </a:r>
          </a:p>
          <a:p>
            <a:pPr>
              <a:spcBef>
                <a:spcPts val="600"/>
              </a:spcBef>
              <a:spcAft>
                <a:spcPts val="1200"/>
              </a:spcAft>
              <a:defRPr/>
            </a:pPr>
            <a:r>
              <a:rPr lang="en-US" dirty="0">
                <a:ea typeface="ＭＳ Ｐゴシック" charset="0"/>
                <a:cs typeface="Arial" panose="020B0604020202020204" pitchFamily="34" charset="0"/>
              </a:rPr>
              <a:t>Human growth hormone (HGH)</a:t>
            </a:r>
          </a:p>
          <a:p>
            <a:pPr>
              <a:spcBef>
                <a:spcPts val="600"/>
              </a:spcBef>
              <a:spcAft>
                <a:spcPts val="1200"/>
              </a:spcAft>
              <a:defRPr/>
            </a:pPr>
            <a:r>
              <a:rPr lang="en-US" dirty="0">
                <a:ea typeface="ＭＳ Ｐゴシック" charset="0"/>
                <a:cs typeface="Arial" panose="020B0604020202020204" pitchFamily="34" charset="0"/>
              </a:rPr>
              <a:t>Biologics: recombinant drugs manufactured inside cells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Humira, Enbrel, and Remicade used for inflammatory conditions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Avastin and Herceptin for cancer</a:t>
            </a:r>
          </a:p>
        </p:txBody>
      </p:sp>
    </p:spTree>
    <p:extLst>
      <p:ext uri="{BB962C8B-B14F-4D97-AF65-F5344CB8AC3E}">
        <p14:creationId xmlns:p14="http://schemas.microsoft.com/office/powerpoint/2010/main" val="3765998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Drinking Water Sources</a:t>
            </a:r>
            <a:endParaRPr lang="en-IN" sz="1200" dirty="0"/>
          </a:p>
        </p:txBody>
      </p:sp>
      <p:sp>
        <p:nvSpPr>
          <p:cNvPr id="3" name="Content Placeholder 2"/>
          <p:cNvSpPr>
            <a:spLocks noGrp="1"/>
          </p:cNvSpPr>
          <p:nvPr>
            <p:ph sz="quarter" idx="11"/>
          </p:nvPr>
        </p:nvSpPr>
        <p:spPr>
          <a:xfrm>
            <a:off x="342899" y="1276709"/>
            <a:ext cx="8581181" cy="4971691"/>
          </a:xfrm>
        </p:spPr>
        <p:txBody>
          <a:bodyPr>
            <a:normAutofit/>
          </a:bodyPr>
          <a:lstStyle/>
          <a:p>
            <a:pPr>
              <a:spcBef>
                <a:spcPts val="600"/>
              </a:spcBef>
            </a:pPr>
            <a:r>
              <a:rPr lang="en-US" altLang="en-US" dirty="0"/>
              <a:t>Most drinking water comes from rivers, aquifers, and springs</a:t>
            </a:r>
          </a:p>
          <a:p>
            <a:pPr marL="342900" indent="-342900">
              <a:spcBef>
                <a:spcPts val="600"/>
              </a:spcBef>
              <a:buFont typeface="Arial" panose="020B0604020202020204" pitchFamily="34" charset="0"/>
              <a:buChar char="•"/>
            </a:pPr>
            <a:r>
              <a:rPr lang="en-US" altLang="en-US" dirty="0"/>
              <a:t>Only in remote areas is water used in its natural form</a:t>
            </a:r>
          </a:p>
          <a:p>
            <a:pPr marL="342900" indent="-342900">
              <a:spcBef>
                <a:spcPts val="600"/>
              </a:spcBef>
              <a:buFont typeface="Arial" panose="020B0604020202020204" pitchFamily="34" charset="0"/>
              <a:buChar char="•"/>
            </a:pPr>
            <a:r>
              <a:rPr lang="en-US" altLang="en-US" dirty="0"/>
              <a:t>In most areas, water must be treated before use</a:t>
            </a:r>
          </a:p>
          <a:p>
            <a:pPr marL="342900" indent="-342900">
              <a:spcBef>
                <a:spcPts val="600"/>
              </a:spcBef>
              <a:buFont typeface="Arial" panose="020B0604020202020204" pitchFamily="34" charset="0"/>
              <a:buChar char="•"/>
            </a:pPr>
            <a:r>
              <a:rPr lang="en-US" altLang="en-US" dirty="0"/>
              <a:t>Water treatment involves filtration and chemical disinfection to make it safe to drink</a:t>
            </a:r>
          </a:p>
        </p:txBody>
      </p:sp>
    </p:spTree>
    <p:extLst>
      <p:ext uri="{BB962C8B-B14F-4D97-AF65-F5344CB8AC3E}">
        <p14:creationId xmlns:p14="http://schemas.microsoft.com/office/powerpoint/2010/main" val="37023013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Miscellaneous Products</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124091"/>
          </a:xfrm>
        </p:spPr>
        <p:txBody>
          <a:bodyPr/>
          <a:lstStyle/>
          <a:p>
            <a:pPr>
              <a:spcBef>
                <a:spcPts val="600"/>
              </a:spcBef>
              <a:spcAft>
                <a:spcPts val="1200"/>
              </a:spcAft>
              <a:defRPr/>
            </a:pPr>
            <a:r>
              <a:rPr lang="en-US" dirty="0">
                <a:ea typeface="ＭＳ Ｐゴシック" charset="0"/>
                <a:cs typeface="Arial" panose="020B0604020202020204" pitchFamily="34" charset="0"/>
              </a:rPr>
              <a:t>Enzymes: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Critical to chemical manufacturing, agriculture and food industries, textile and paper processing, and laundry and dry cleaning</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Very specific in their activity</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Readily produced and releases by microbes</a:t>
            </a:r>
          </a:p>
          <a:p>
            <a:pPr marL="342900" indent="-342900">
              <a:spcBef>
                <a:spcPts val="600"/>
              </a:spcBef>
              <a:spcAft>
                <a:spcPts val="1200"/>
              </a:spcAft>
              <a:buFont typeface="Arial" panose="020B0604020202020204" pitchFamily="34" charset="0"/>
              <a:buChar char="•"/>
              <a:defRPr/>
            </a:pPr>
            <a:r>
              <a:rPr lang="en-US" dirty="0">
                <a:ea typeface="ＭＳ Ｐゴシック" charset="0"/>
                <a:cs typeface="Arial" panose="020B0604020202020204" pitchFamily="34" charset="0"/>
              </a:rPr>
              <a:t>Proteases, amylases, lipases, oxidases, and cellulases produced by fermentation technology</a:t>
            </a:r>
          </a:p>
          <a:p>
            <a:pPr>
              <a:spcBef>
                <a:spcPts val="600"/>
              </a:spcBef>
              <a:spcAft>
                <a:spcPts val="1200"/>
              </a:spcAft>
              <a:defRPr/>
            </a:pPr>
            <a:r>
              <a:rPr lang="en-US" dirty="0">
                <a:ea typeface="ＭＳ Ｐゴシック" charset="0"/>
                <a:cs typeface="Arial" panose="020B0604020202020204" pitchFamily="34" charset="0"/>
              </a:rPr>
              <a:t>Other compounds of interest: amino acids, organic acids, solvents, natural flavor compounds</a:t>
            </a:r>
          </a:p>
        </p:txBody>
      </p:sp>
    </p:spTree>
    <p:extLst>
      <p:ext uri="{BB962C8B-B14F-4D97-AF65-F5344CB8AC3E}">
        <p14:creationId xmlns:p14="http://schemas.microsoft.com/office/powerpoint/2010/main" val="5639955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25.4</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1276709"/>
            <a:ext cx="8581181" cy="4971691"/>
          </a:xfrm>
        </p:spPr>
        <p:txBody>
          <a:bodyPr/>
          <a:lstStyle/>
          <a:p>
            <a:pPr marL="457200" indent="-457200">
              <a:spcBef>
                <a:spcPts val="800"/>
              </a:spcBef>
              <a:spcAft>
                <a:spcPts val="1200"/>
              </a:spcAft>
              <a:buFont typeface="+mj-lt"/>
              <a:buAutoNum type="arabicPeriod"/>
              <a:defRPr/>
            </a:pPr>
            <a:r>
              <a:rPr lang="en-US" dirty="0">
                <a:ea typeface="ＭＳ Ｐゴシック" charset="0"/>
              </a:rPr>
              <a:t>List and describe three industrial products and three industrial enzymes produced by microbes.</a:t>
            </a:r>
          </a:p>
          <a:p>
            <a:pPr marL="457200" indent="-457200">
              <a:spcBef>
                <a:spcPts val="800"/>
              </a:spcBef>
              <a:spcAft>
                <a:spcPts val="1200"/>
              </a:spcAft>
              <a:buFont typeface="+mj-lt"/>
              <a:buAutoNum type="arabicPeriod"/>
              <a:defRPr/>
            </a:pPr>
            <a:r>
              <a:rPr lang="en-US" dirty="0">
                <a:ea typeface="ＭＳ Ｐゴシック" charset="0"/>
              </a:rPr>
              <a:t>True/False: Biodegradable oil is easily and sustainably produced.</a:t>
            </a:r>
          </a:p>
          <a:p>
            <a:pPr marL="457200" indent="-457200">
              <a:spcBef>
                <a:spcPts val="800"/>
              </a:spcBef>
              <a:spcAft>
                <a:spcPts val="1200"/>
              </a:spcAft>
              <a:buFont typeface="+mj-lt"/>
              <a:buAutoNum type="arabicPeriod"/>
              <a:defRPr/>
            </a:pPr>
            <a:r>
              <a:rPr lang="en-US" dirty="0">
                <a:ea typeface="ＭＳ Ｐゴシック" charset="0"/>
              </a:rPr>
              <a:t>In  </a:t>
            </a:r>
            <a:r>
              <a:rPr lang="en-US" u="sng" dirty="0">
                <a:ea typeface="ＭＳ Ｐゴシック" charset="0"/>
              </a:rPr>
              <a:t>		      </a:t>
            </a:r>
            <a:r>
              <a:rPr lang="en-US" dirty="0">
                <a:ea typeface="ＭＳ Ｐゴシック" charset="0"/>
              </a:rPr>
              <a:t> </a:t>
            </a:r>
            <a:r>
              <a:rPr lang="en-US" u="sng" dirty="0">
                <a:ea typeface="ＭＳ Ｐゴシック" charset="0"/>
              </a:rPr>
              <a:t>		 </a:t>
            </a:r>
            <a:r>
              <a:rPr lang="en-US" dirty="0">
                <a:ea typeface="ＭＳ Ｐゴシック" charset="0"/>
              </a:rPr>
              <a:t>substrate is added to a fermentor all at once before product is harvested.</a:t>
            </a:r>
            <a:endParaRPr lang="en-US" dirty="0"/>
          </a:p>
          <a:p>
            <a:pPr marL="457200" indent="-457200">
              <a:spcBef>
                <a:spcPts val="800"/>
              </a:spcBef>
              <a:spcAft>
                <a:spcPts val="1200"/>
              </a:spcAft>
              <a:buFont typeface="+mj-lt"/>
              <a:buAutoNum type="arabicPeriod"/>
              <a:defRPr/>
            </a:pPr>
            <a:r>
              <a:rPr lang="en-US" dirty="0">
                <a:ea typeface="ＭＳ Ｐゴシック" charset="0"/>
              </a:rPr>
              <a:t>Penicillin is produced from the organism </a:t>
            </a:r>
            <a:r>
              <a:rPr lang="en-US" u="sng" dirty="0">
                <a:ea typeface="ＭＳ Ｐゴシック" charset="0"/>
              </a:rPr>
              <a:t>		</a:t>
            </a:r>
            <a:r>
              <a:rPr lang="en-US" dirty="0">
                <a:ea typeface="ＭＳ Ｐゴシック" charset="0"/>
              </a:rPr>
              <a:t> </a:t>
            </a:r>
            <a:br>
              <a:rPr lang="en-US" dirty="0">
                <a:ea typeface="ＭＳ Ｐゴシック" charset="0"/>
              </a:rPr>
            </a:br>
            <a:r>
              <a:rPr lang="en-US" u="sng" dirty="0">
                <a:ea typeface="ＭＳ Ｐゴシック" charset="0"/>
              </a:rPr>
              <a:t>		</a:t>
            </a:r>
            <a:r>
              <a:rPr lang="en-US" dirty="0">
                <a:ea typeface="ＭＳ Ｐゴシック" charset="0"/>
              </a:rPr>
              <a:t>.</a:t>
            </a:r>
            <a:endParaRPr lang="en-US" dirty="0"/>
          </a:p>
        </p:txBody>
      </p:sp>
    </p:spTree>
    <p:extLst>
      <p:ext uri="{BB962C8B-B14F-4D97-AF65-F5344CB8AC3E}">
        <p14:creationId xmlns:p14="http://schemas.microsoft.com/office/powerpoint/2010/main" val="15681081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 Common Pathway for Water Purification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1. First, impoundment of water takes place in a large reservoir that serves the dual purpose of storage and sedimentation. 2. Next, the water is pumped into a holding tank where aeration takes place. 3. Further settling and filtration takes place in another holding tank. 4. Chemical disinfection is then done by bubbling chlorine gas through the tank. The treated water is kept in a storage tank. 5. Treated water then reaches the consumer through domestic water pipes. 6. Household waste is then treated and released into a body of water.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Treatment of Sewage and Wastewater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buFont typeface="+mj-lt"/>
              <a:buAutoNum type="alphaLcParenR"/>
              <a:defRPr/>
            </a:pPr>
            <a:r>
              <a:rPr lang="en-US" dirty="0">
                <a:ea typeface="ＭＳ Ｐゴシック" charset="0"/>
              </a:rPr>
              <a:t>Digester tanks used in the primary phase of treatment; each tank can process several million gallons of raw sewage a day.</a:t>
            </a:r>
          </a:p>
          <a:p>
            <a:pPr>
              <a:buFont typeface="+mj-lt"/>
              <a:buAutoNum type="alphaLcParenR"/>
              <a:defRPr/>
            </a:pPr>
            <a:r>
              <a:rPr lang="en-US" dirty="0">
                <a:ea typeface="ＭＳ Ｐゴシック" charset="0"/>
              </a:rPr>
              <a:t>View inside the secondary reactor shows the large stirring paddle that mixes the sludge to aerate it to encourage microbial decomposition.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8970678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Rapid Method of Water Analysis for Coliform Contamination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The steps of membrane filtration. After filtration, the membrane filter is placed in a Petri dish containing selective medium. After incubation, both nonfecal and fecal coliform colonies can be counted and often presumptively identified by their distinctive characteristics on these media.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4056625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Microbes at Work in Milk Products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Litmus milk is a medium used to indicate pH and consistency changes in milk resulting from microbial action. The first tube is an uninoculated, unchanged control (a purplish color). The second tube has a white, decolorized zone indicative of litmus reduction. The third tube has become acidified (pink), and its proteins have formed a loose curd. In the fourth tube, digestion of milk proteins has caused complete clarification or </a:t>
            </a:r>
            <a:r>
              <a:rPr lang="en-US" dirty="0" err="1">
                <a:ea typeface="ＭＳ Ｐゴシック" charset="0"/>
              </a:rPr>
              <a:t>peptonization</a:t>
            </a:r>
            <a:r>
              <a:rPr lang="en-US" dirty="0">
                <a:ea typeface="ＭＳ Ｐゴシック" charset="0"/>
              </a:rPr>
              <a:t> of the milk. The fifth tube shows a well-developed solid curd overlaid by a clear fluid, the whey.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4212563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Holding and Storage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Most microbial agents of disease or spoilage grow in the temperature range of 15°C to 40°C. Preventing unwanted growth in foods in long-term storage is best achieved by refrigeration or freezing (4°C or lower). Preventing microbial growth in foods intended to be consumed warm in a few minutes or hours requires maintaining the foods above 60°C.</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9932086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Origins of Primary and Secondary Microbial Metabolites Harvested by Industrial Processes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Synthesis of only primary metabolites (production of essential biochemicals) occurs during the exponential (log) phase. Synthesis of primary and secondary metabolites (synthesis of by-products nonessential to growth) occurs during the stationary phase.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876211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4572000" cy="678611"/>
          </a:xfrm>
        </p:spPr>
        <p:txBody>
          <a:bodyPr/>
          <a:lstStyle/>
          <a:p>
            <a:r>
              <a:rPr lang="en-US" dirty="0"/>
              <a:t>A Common Pathway for Water Purification</a:t>
            </a:r>
            <a:endParaRPr lang="en-IN" sz="1200" dirty="0"/>
          </a:p>
        </p:txBody>
      </p:sp>
      <p:pic>
        <p:nvPicPr>
          <p:cNvPr id="7" name="Picture 2" descr="First, impoundment of water takes place in a large reservoir that serves the dual purpose of storage and sedimentation. ">
            <a:extLst>
              <a:ext uri="{FF2B5EF4-FFF2-40B4-BE49-F238E27FC236}">
                <a16:creationId xmlns:a16="http://schemas.microsoft.com/office/drawing/2014/main" id="{DEE5BA3E-9CA8-47D2-860A-28B55FFC4E19}"/>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6159738" y="158330"/>
            <a:ext cx="2803906" cy="6309360"/>
          </a:xfrm>
        </p:spPr>
      </p:pic>
      <p:sp>
        <p:nvSpPr>
          <p:cNvPr id="4" name="Text Placeholder 3">
            <a:extLst>
              <a:ext uri="{FF2B5EF4-FFF2-40B4-BE49-F238E27FC236}">
                <a16:creationId xmlns:a16="http://schemas.microsoft.com/office/drawing/2014/main" id="{61B1BF46-C14F-4A51-84F6-21BC6AF6220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4558543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err="1"/>
              <a:t>Fermentor</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Industrial fermenters are equipped to add nutrients and cultures; to remove product under sterile or aseptic conditions; and to aerate, stir, and cool the mixture automatically.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06371769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1570</TotalTime>
  <Words>4890</Words>
  <Application>Microsoft Office PowerPoint</Application>
  <PresentationFormat>On-screen Show (4:3)</PresentationFormat>
  <Paragraphs>576</Paragraphs>
  <Slides>90</Slides>
  <Notes>1</Notes>
  <HiddenSlides>8</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90</vt:i4>
      </vt:variant>
    </vt:vector>
  </HeadingPairs>
  <TitlesOfParts>
    <vt:vector size="98"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25</vt:lpstr>
      <vt:lpstr>Section 25.1: Applied Microbiology and Biotechnology</vt:lpstr>
      <vt:lpstr>Biotechnology</vt:lpstr>
      <vt:lpstr>Fermentation</vt:lpstr>
      <vt:lpstr>Concept Check – Section 25.1</vt:lpstr>
      <vt:lpstr>Section 25.2: Microorganisms in Water and Wastewater Treatment 1</vt:lpstr>
      <vt:lpstr>Section 25.2: Microorganisms in Water and Wastewater Treatment 2</vt:lpstr>
      <vt:lpstr>Drinking Water Sources</vt:lpstr>
      <vt:lpstr>A Common Pathway for Water Purification</vt:lpstr>
      <vt:lpstr>Water Contamination</vt:lpstr>
      <vt:lpstr>Primary and Secondary Wastewater Treatment</vt:lpstr>
      <vt:lpstr>Treatment of Sewage and Wastewater</vt:lpstr>
      <vt:lpstr>Additional Wastewater Treatment Steps</vt:lpstr>
      <vt:lpstr>Microbiology of Drinking Water Supplies</vt:lpstr>
      <vt:lpstr>Prominent Waterborne Pathogens</vt:lpstr>
      <vt:lpstr>Water Monitoring</vt:lpstr>
      <vt:lpstr>Coliform Assays</vt:lpstr>
      <vt:lpstr>Water Quality Assays</vt:lpstr>
      <vt:lpstr>Counting Coliforms</vt:lpstr>
      <vt:lpstr>Rapid Method of Water Analysis for  Coliform Contamination</vt:lpstr>
      <vt:lpstr>Most Probable Number (MPN)</vt:lpstr>
      <vt:lpstr>Concept Check – Section 25.2</vt:lpstr>
      <vt:lpstr>Section 25.3: Microorganisms Making Food and Spoiling Food 1</vt:lpstr>
      <vt:lpstr>Section 25.3: Microorganisms Making Food and Spoiling Food 2</vt:lpstr>
      <vt:lpstr>Effects of Microorganisms on Food</vt:lpstr>
      <vt:lpstr>Microbial Fermentations in Food Products from Plants</vt:lpstr>
      <vt:lpstr>Bread</vt:lpstr>
      <vt:lpstr>Beer</vt:lpstr>
      <vt:lpstr>Beer: Malting</vt:lpstr>
      <vt:lpstr>Beer: Mash</vt:lpstr>
      <vt:lpstr>Beer: Wort</vt:lpstr>
      <vt:lpstr>Wine</vt:lpstr>
      <vt:lpstr>Fermentation of Wine</vt:lpstr>
      <vt:lpstr>Wine Making</vt:lpstr>
      <vt:lpstr>Alcohol Content in Wine and Liquor</vt:lpstr>
      <vt:lpstr>Distilled Liquors</vt:lpstr>
      <vt:lpstr>Other Fermented Plant Products Like Sauerkraut</vt:lpstr>
      <vt:lpstr>Other Fermented Plant Products: Pickles and Vinegar</vt:lpstr>
      <vt:lpstr>Microbes in Milk</vt:lpstr>
      <vt:lpstr>Microbes at Work in Milk Products</vt:lpstr>
      <vt:lpstr>Milk Fermentation</vt:lpstr>
      <vt:lpstr>Cheese</vt:lpstr>
      <vt:lpstr>Cheese Making</vt:lpstr>
      <vt:lpstr>Other Fermented Milk Products</vt:lpstr>
      <vt:lpstr>Microorganisms as Food</vt:lpstr>
      <vt:lpstr>Microbial Involvement in Food-Borne Diseases</vt:lpstr>
      <vt:lpstr>HACCP</vt:lpstr>
      <vt:lpstr>FSMA</vt:lpstr>
      <vt:lpstr>Prevention Measures for Food Poisoning and Spoilage</vt:lpstr>
      <vt:lpstr>Primary Methods of Preventing Food Poisoning and Food Spoilage</vt:lpstr>
      <vt:lpstr>Preventing the Incorporation of Microbes into Food</vt:lpstr>
      <vt:lpstr>Preventing the Survival or Multiplication of Microbes  in Food</vt:lpstr>
      <vt:lpstr>Temperature and Food Preservation: Canning</vt:lpstr>
      <vt:lpstr>Temperature and Food Preservation: Pasteurization</vt:lpstr>
      <vt:lpstr>Temperature and Food Preservation: Cooking</vt:lpstr>
      <vt:lpstr>Holding and Storage</vt:lpstr>
      <vt:lpstr>Freezing</vt:lpstr>
      <vt:lpstr>Radiation</vt:lpstr>
      <vt:lpstr>Irradiation</vt:lpstr>
      <vt:lpstr>Chemical Preservatives</vt:lpstr>
      <vt:lpstr>Other Forms of Preservation</vt:lpstr>
      <vt:lpstr>Concept Check – Section 25.3</vt:lpstr>
      <vt:lpstr>Section 25.4: Using Microorganisms to Make Things  We Need</vt:lpstr>
      <vt:lpstr>Industrial Microbiology</vt:lpstr>
      <vt:lpstr>Industrial Products of Microorganisms 1</vt:lpstr>
      <vt:lpstr>Industrial Products of Microorganisms 2</vt:lpstr>
      <vt:lpstr>Industrial Products of Microorganisms 3</vt:lpstr>
      <vt:lpstr>Industrial Enzymes and Their Uses</vt:lpstr>
      <vt:lpstr>Industrial Microbiology Processing Steps</vt:lpstr>
      <vt:lpstr>Biofuels</vt:lpstr>
      <vt:lpstr>Algal Bioreactor</vt:lpstr>
      <vt:lpstr>Using Microbes to Make Metabolites</vt:lpstr>
      <vt:lpstr>Origins of Primary and Secondary Microbial Metabolites Harvested by Industrial Processes</vt:lpstr>
      <vt:lpstr>From Microbial Factories to Industrial Factories</vt:lpstr>
      <vt:lpstr>Fermentor</vt:lpstr>
      <vt:lpstr>General Steps of Mass Production of  Organic Substances</vt:lpstr>
      <vt:lpstr>Substance Production</vt:lpstr>
      <vt:lpstr>Pharmaceutical Products</vt:lpstr>
      <vt:lpstr>Other Pharmaceutical Products</vt:lpstr>
      <vt:lpstr>Miscellaneous Products</vt:lpstr>
      <vt:lpstr>Concept Check – Section 25.4</vt:lpstr>
      <vt:lpstr>End of Main Content</vt:lpstr>
      <vt:lpstr>Accessibility Content: Text Alternatives for Images</vt:lpstr>
      <vt:lpstr>A Common Pathway for Water Purification - Text Alternative</vt:lpstr>
      <vt:lpstr>Treatment of Sewage and Wastewater - Text Alternative</vt:lpstr>
      <vt:lpstr>Rapid Method of Water Analysis for Coliform Contamination - Text Alternative</vt:lpstr>
      <vt:lpstr>Microbes at Work in Milk Products - Text Alternative</vt:lpstr>
      <vt:lpstr>Holding and Storage - Text Alternative</vt:lpstr>
      <vt:lpstr>Origins of Primary and Secondary Microbial Metabolites Harvested by Industrial Processes - Text Alternative</vt:lpstr>
      <vt:lpstr>Fermentor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353</cp:revision>
  <dcterms:created xsi:type="dcterms:W3CDTF">2019-07-27T05:34:11Z</dcterms:created>
  <dcterms:modified xsi:type="dcterms:W3CDTF">2020-05-23T15:01:31Z</dcterms:modified>
</cp:coreProperties>
</file>