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51"/>
  </p:notesMasterIdLst>
  <p:sldIdLst>
    <p:sldId id="406" r:id="rId7"/>
    <p:sldId id="658" r:id="rId8"/>
    <p:sldId id="683" r:id="rId9"/>
    <p:sldId id="686" r:id="rId10"/>
    <p:sldId id="688" r:id="rId11"/>
    <p:sldId id="740" r:id="rId12"/>
    <p:sldId id="743" r:id="rId13"/>
    <p:sldId id="742" r:id="rId14"/>
    <p:sldId id="746" r:id="rId15"/>
    <p:sldId id="748" r:id="rId16"/>
    <p:sldId id="750" r:id="rId17"/>
    <p:sldId id="752" r:id="rId18"/>
    <p:sldId id="754" r:id="rId19"/>
    <p:sldId id="756" r:id="rId20"/>
    <p:sldId id="758" r:id="rId21"/>
    <p:sldId id="762" r:id="rId22"/>
    <p:sldId id="763" r:id="rId23"/>
    <p:sldId id="765" r:id="rId24"/>
    <p:sldId id="768" r:id="rId25"/>
    <p:sldId id="769" r:id="rId26"/>
    <p:sldId id="772" r:id="rId27"/>
    <p:sldId id="773" r:id="rId28"/>
    <p:sldId id="776" r:id="rId29"/>
    <p:sldId id="778" r:id="rId30"/>
    <p:sldId id="779" r:id="rId31"/>
    <p:sldId id="782" r:id="rId32"/>
    <p:sldId id="784" r:id="rId33"/>
    <p:sldId id="787" r:id="rId34"/>
    <p:sldId id="789" r:id="rId35"/>
    <p:sldId id="791" r:id="rId36"/>
    <p:sldId id="792" r:id="rId37"/>
    <p:sldId id="796" r:id="rId38"/>
    <p:sldId id="797" r:id="rId39"/>
    <p:sldId id="800" r:id="rId40"/>
    <p:sldId id="801" r:id="rId41"/>
    <p:sldId id="804" r:id="rId42"/>
    <p:sldId id="805" r:id="rId43"/>
    <p:sldId id="808" r:id="rId44"/>
    <p:sldId id="810" r:id="rId45"/>
    <p:sldId id="811" r:id="rId46"/>
    <p:sldId id="814" r:id="rId47"/>
    <p:sldId id="815" r:id="rId48"/>
    <p:sldId id="818" r:id="rId49"/>
    <p:sldId id="821" r:id="rId50"/>
    <p:sldId id="823" r:id="rId51"/>
    <p:sldId id="824" r:id="rId52"/>
    <p:sldId id="827" r:id="rId53"/>
    <p:sldId id="828" r:id="rId54"/>
    <p:sldId id="830" r:id="rId55"/>
    <p:sldId id="833" r:id="rId56"/>
    <p:sldId id="835" r:id="rId57"/>
    <p:sldId id="838" r:id="rId58"/>
    <p:sldId id="840" r:id="rId59"/>
    <p:sldId id="842" r:id="rId60"/>
    <p:sldId id="843" r:id="rId61"/>
    <p:sldId id="844" r:id="rId62"/>
    <p:sldId id="845" r:id="rId63"/>
    <p:sldId id="846" r:id="rId64"/>
    <p:sldId id="847" r:id="rId65"/>
    <p:sldId id="848" r:id="rId66"/>
    <p:sldId id="849" r:id="rId67"/>
    <p:sldId id="857" r:id="rId68"/>
    <p:sldId id="860" r:id="rId69"/>
    <p:sldId id="861" r:id="rId70"/>
    <p:sldId id="862" r:id="rId71"/>
    <p:sldId id="863" r:id="rId72"/>
    <p:sldId id="864" r:id="rId73"/>
    <p:sldId id="865" r:id="rId74"/>
    <p:sldId id="874" r:id="rId75"/>
    <p:sldId id="303" r:id="rId76"/>
    <p:sldId id="289" r:id="rId77"/>
    <p:sldId id="738" r:id="rId78"/>
    <p:sldId id="739" r:id="rId79"/>
    <p:sldId id="741" r:id="rId80"/>
    <p:sldId id="744" r:id="rId81"/>
    <p:sldId id="745" r:id="rId82"/>
    <p:sldId id="747" r:id="rId83"/>
    <p:sldId id="749" r:id="rId84"/>
    <p:sldId id="751" r:id="rId85"/>
    <p:sldId id="753" r:id="rId86"/>
    <p:sldId id="755" r:id="rId87"/>
    <p:sldId id="757" r:id="rId88"/>
    <p:sldId id="759" r:id="rId89"/>
    <p:sldId id="760" r:id="rId90"/>
    <p:sldId id="761" r:id="rId91"/>
    <p:sldId id="764" r:id="rId92"/>
    <p:sldId id="766" r:id="rId93"/>
    <p:sldId id="767" r:id="rId94"/>
    <p:sldId id="770" r:id="rId95"/>
    <p:sldId id="771" r:id="rId96"/>
    <p:sldId id="774" r:id="rId97"/>
    <p:sldId id="775" r:id="rId98"/>
    <p:sldId id="777" r:id="rId99"/>
    <p:sldId id="780" r:id="rId100"/>
    <p:sldId id="781" r:id="rId101"/>
    <p:sldId id="783" r:id="rId102"/>
    <p:sldId id="785" r:id="rId103"/>
    <p:sldId id="786" r:id="rId104"/>
    <p:sldId id="788" r:id="rId105"/>
    <p:sldId id="790" r:id="rId106"/>
    <p:sldId id="793" r:id="rId107"/>
    <p:sldId id="794" r:id="rId108"/>
    <p:sldId id="795" r:id="rId109"/>
    <p:sldId id="798" r:id="rId110"/>
    <p:sldId id="799" r:id="rId111"/>
    <p:sldId id="802" r:id="rId112"/>
    <p:sldId id="803" r:id="rId113"/>
    <p:sldId id="806" r:id="rId114"/>
    <p:sldId id="807" r:id="rId115"/>
    <p:sldId id="809" r:id="rId116"/>
    <p:sldId id="812" r:id="rId117"/>
    <p:sldId id="813" r:id="rId118"/>
    <p:sldId id="816" r:id="rId119"/>
    <p:sldId id="817" r:id="rId120"/>
    <p:sldId id="819" r:id="rId121"/>
    <p:sldId id="820" r:id="rId122"/>
    <p:sldId id="822" r:id="rId123"/>
    <p:sldId id="825" r:id="rId124"/>
    <p:sldId id="826" r:id="rId125"/>
    <p:sldId id="829" r:id="rId126"/>
    <p:sldId id="831" r:id="rId127"/>
    <p:sldId id="832" r:id="rId128"/>
    <p:sldId id="834" r:id="rId129"/>
    <p:sldId id="836" r:id="rId130"/>
    <p:sldId id="837" r:id="rId131"/>
    <p:sldId id="839" r:id="rId132"/>
    <p:sldId id="841" r:id="rId133"/>
    <p:sldId id="850" r:id="rId134"/>
    <p:sldId id="851" r:id="rId135"/>
    <p:sldId id="852" r:id="rId136"/>
    <p:sldId id="853" r:id="rId137"/>
    <p:sldId id="854" r:id="rId138"/>
    <p:sldId id="855" r:id="rId139"/>
    <p:sldId id="856" r:id="rId140"/>
    <p:sldId id="858" r:id="rId141"/>
    <p:sldId id="859" r:id="rId142"/>
    <p:sldId id="866" r:id="rId143"/>
    <p:sldId id="867" r:id="rId144"/>
    <p:sldId id="868" r:id="rId145"/>
    <p:sldId id="869" r:id="rId146"/>
    <p:sldId id="870" r:id="rId147"/>
    <p:sldId id="871" r:id="rId148"/>
    <p:sldId id="872" r:id="rId149"/>
    <p:sldId id="873" r:id="rId1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658"/>
            <p14:sldId id="683"/>
            <p14:sldId id="686"/>
            <p14:sldId id="688"/>
            <p14:sldId id="740"/>
            <p14:sldId id="743"/>
            <p14:sldId id="742"/>
            <p14:sldId id="746"/>
            <p14:sldId id="748"/>
            <p14:sldId id="750"/>
            <p14:sldId id="752"/>
            <p14:sldId id="754"/>
            <p14:sldId id="756"/>
            <p14:sldId id="758"/>
            <p14:sldId id="762"/>
            <p14:sldId id="763"/>
            <p14:sldId id="765"/>
            <p14:sldId id="768"/>
            <p14:sldId id="769"/>
            <p14:sldId id="772"/>
            <p14:sldId id="773"/>
            <p14:sldId id="776"/>
            <p14:sldId id="778"/>
            <p14:sldId id="779"/>
            <p14:sldId id="782"/>
            <p14:sldId id="784"/>
            <p14:sldId id="787"/>
            <p14:sldId id="789"/>
            <p14:sldId id="791"/>
            <p14:sldId id="792"/>
            <p14:sldId id="796"/>
            <p14:sldId id="797"/>
            <p14:sldId id="800"/>
            <p14:sldId id="801"/>
            <p14:sldId id="804"/>
            <p14:sldId id="805"/>
            <p14:sldId id="808"/>
            <p14:sldId id="810"/>
            <p14:sldId id="811"/>
            <p14:sldId id="814"/>
            <p14:sldId id="815"/>
            <p14:sldId id="818"/>
            <p14:sldId id="821"/>
            <p14:sldId id="823"/>
            <p14:sldId id="824"/>
            <p14:sldId id="827"/>
            <p14:sldId id="828"/>
            <p14:sldId id="830"/>
            <p14:sldId id="833"/>
            <p14:sldId id="835"/>
            <p14:sldId id="838"/>
            <p14:sldId id="840"/>
            <p14:sldId id="842"/>
            <p14:sldId id="843"/>
            <p14:sldId id="844"/>
            <p14:sldId id="845"/>
            <p14:sldId id="846"/>
            <p14:sldId id="847"/>
            <p14:sldId id="848"/>
            <p14:sldId id="849"/>
            <p14:sldId id="857"/>
            <p14:sldId id="860"/>
            <p14:sldId id="861"/>
            <p14:sldId id="862"/>
            <p14:sldId id="863"/>
            <p14:sldId id="864"/>
            <p14:sldId id="865"/>
            <p14:sldId id="874"/>
            <p14:sldId id="303"/>
          </p14:sldIdLst>
        </p14:section>
        <p14:section name="Appendix: Image Descriptions for Unsighted Students" id="{07080632-B756-45AF-BBF3-52DB3854CA65}">
          <p14:sldIdLst>
            <p14:sldId id="289"/>
            <p14:sldId id="738"/>
            <p14:sldId id="739"/>
            <p14:sldId id="741"/>
            <p14:sldId id="744"/>
            <p14:sldId id="745"/>
            <p14:sldId id="747"/>
            <p14:sldId id="749"/>
            <p14:sldId id="751"/>
            <p14:sldId id="753"/>
            <p14:sldId id="755"/>
            <p14:sldId id="757"/>
            <p14:sldId id="759"/>
            <p14:sldId id="760"/>
            <p14:sldId id="761"/>
            <p14:sldId id="764"/>
            <p14:sldId id="766"/>
            <p14:sldId id="767"/>
            <p14:sldId id="770"/>
            <p14:sldId id="771"/>
            <p14:sldId id="774"/>
            <p14:sldId id="775"/>
            <p14:sldId id="777"/>
            <p14:sldId id="780"/>
            <p14:sldId id="781"/>
            <p14:sldId id="783"/>
            <p14:sldId id="785"/>
            <p14:sldId id="786"/>
            <p14:sldId id="788"/>
            <p14:sldId id="790"/>
            <p14:sldId id="793"/>
            <p14:sldId id="794"/>
            <p14:sldId id="795"/>
            <p14:sldId id="798"/>
            <p14:sldId id="799"/>
            <p14:sldId id="802"/>
            <p14:sldId id="803"/>
            <p14:sldId id="806"/>
            <p14:sldId id="807"/>
            <p14:sldId id="809"/>
            <p14:sldId id="812"/>
            <p14:sldId id="813"/>
            <p14:sldId id="816"/>
            <p14:sldId id="817"/>
            <p14:sldId id="819"/>
            <p14:sldId id="820"/>
            <p14:sldId id="822"/>
            <p14:sldId id="825"/>
            <p14:sldId id="826"/>
            <p14:sldId id="829"/>
            <p14:sldId id="831"/>
            <p14:sldId id="832"/>
            <p14:sldId id="834"/>
            <p14:sldId id="836"/>
            <p14:sldId id="837"/>
            <p14:sldId id="839"/>
            <p14:sldId id="841"/>
            <p14:sldId id="850"/>
            <p14:sldId id="851"/>
            <p14:sldId id="852"/>
            <p14:sldId id="853"/>
            <p14:sldId id="854"/>
            <p14:sldId id="855"/>
            <p14:sldId id="856"/>
            <p14:sldId id="858"/>
            <p14:sldId id="859"/>
            <p14:sldId id="866"/>
            <p14:sldId id="867"/>
            <p14:sldId id="868"/>
            <p14:sldId id="869"/>
            <p14:sldId id="870"/>
            <p14:sldId id="871"/>
            <p14:sldId id="872"/>
            <p14:sldId id="873"/>
          </p14:sldIdLst>
        </p14:section>
      </p14:sectionLst>
    </p:ext>
    <p:ext uri="{EFAFB233-063F-42B5-8137-9DF3F51BA10A}">
      <p15:sldGuideLst xmlns:p15="http://schemas.microsoft.com/office/powerpoint/2012/main" xmlns="">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6691DE9-7A59-236F-8F33-7725A0C61227}" name="Sievers, Elizabeth" initials="SE" userId="S::elizabeth.sievers@mheducation.com::9d4988c0-a1be-4b0f-816a-0b01273cd1b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00"/>
    <a:srgbClr val="B9B9B9"/>
    <a:srgbClr val="0057AD"/>
    <a:srgbClr val="FFB600"/>
    <a:srgbClr val="804100"/>
    <a:srgbClr val="00648B"/>
    <a:srgbClr val="066568"/>
    <a:srgbClr val="595959"/>
    <a:srgbClr val="7148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155" autoAdjust="0"/>
    <p:restoredTop sz="86358" autoAdjust="0"/>
  </p:normalViewPr>
  <p:slideViewPr>
    <p:cSldViewPr snapToGrid="0" showGuides="1">
      <p:cViewPr varScale="1">
        <p:scale>
          <a:sx n="80" d="100"/>
          <a:sy n="80" d="100"/>
        </p:scale>
        <p:origin x="-1530" y="-90"/>
      </p:cViewPr>
      <p:guideLst>
        <p:guide orient="horz" pos="2256"/>
        <p:guide pos="3264"/>
        <p:guide pos="5640"/>
      </p:guideLst>
    </p:cSldViewPr>
  </p:slideViewPr>
  <p:outlineViewPr>
    <p:cViewPr>
      <p:scale>
        <a:sx n="33" d="100"/>
        <a:sy n="33" d="100"/>
      </p:scale>
      <p:origin x="0" y="-7514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38" Type="http://schemas.openxmlformats.org/officeDocument/2006/relationships/slide" Target="slides/slide132.xml"/><Relationship Id="rId154" Type="http://schemas.openxmlformats.org/officeDocument/2006/relationships/viewProps" Target="viewProp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144" Type="http://schemas.openxmlformats.org/officeDocument/2006/relationships/slide" Target="slides/slide138.xml"/><Relationship Id="rId149" Type="http://schemas.openxmlformats.org/officeDocument/2006/relationships/slide" Target="slides/slide14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50" Type="http://schemas.openxmlformats.org/officeDocument/2006/relationships/slide" Target="slides/slide144.xml"/><Relationship Id="rId155" Type="http://schemas.openxmlformats.org/officeDocument/2006/relationships/theme" Target="theme/theme1.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11" Type="http://schemas.openxmlformats.org/officeDocument/2006/relationships/slide" Target="slides/slide105.xml"/><Relationship Id="rId132" Type="http://schemas.openxmlformats.org/officeDocument/2006/relationships/slide" Target="slides/slide126.xml"/><Relationship Id="rId140" Type="http://schemas.openxmlformats.org/officeDocument/2006/relationships/slide" Target="slides/slide134.xml"/><Relationship Id="rId145" Type="http://schemas.openxmlformats.org/officeDocument/2006/relationships/slide" Target="slides/slide139.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slide" Target="slides/slide108.xml"/><Relationship Id="rId119" Type="http://schemas.openxmlformats.org/officeDocument/2006/relationships/slide" Target="slides/slide113.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30" Type="http://schemas.openxmlformats.org/officeDocument/2006/relationships/slide" Target="slides/slide124.xml"/><Relationship Id="rId135" Type="http://schemas.openxmlformats.org/officeDocument/2006/relationships/slide" Target="slides/slide129.xml"/><Relationship Id="rId143" Type="http://schemas.openxmlformats.org/officeDocument/2006/relationships/slide" Target="slides/slide137.xml"/><Relationship Id="rId148" Type="http://schemas.openxmlformats.org/officeDocument/2006/relationships/slide" Target="slides/slide142.xml"/><Relationship Id="rId151" Type="http://schemas.openxmlformats.org/officeDocument/2006/relationships/notesMaster" Target="notesMasters/notesMaster1.xml"/><Relationship Id="rId156"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microsoft.com/office/2018/10/relationships/authors" Target="authors.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commentAuthors" Target="commentAuthors.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18-Apr-22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4</a:t>
            </a:fld>
            <a:endParaRPr lang="en-US"/>
          </a:p>
        </p:txBody>
      </p:sp>
    </p:spTree>
    <p:extLst>
      <p:ext uri="{BB962C8B-B14F-4D97-AF65-F5344CB8AC3E}">
        <p14:creationId xmlns:p14="http://schemas.microsoft.com/office/powerpoint/2010/main" val="2605509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17</a:t>
            </a:fld>
            <a:endParaRPr lang="en-US"/>
          </a:p>
        </p:txBody>
      </p:sp>
    </p:spTree>
    <p:extLst>
      <p:ext uri="{BB962C8B-B14F-4D97-AF65-F5344CB8AC3E}">
        <p14:creationId xmlns:p14="http://schemas.microsoft.com/office/powerpoint/2010/main" val="4054661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18</a:t>
            </a:fld>
            <a:endParaRPr lang="en-US"/>
          </a:p>
        </p:txBody>
      </p:sp>
    </p:spTree>
    <p:extLst>
      <p:ext uri="{BB962C8B-B14F-4D97-AF65-F5344CB8AC3E}">
        <p14:creationId xmlns:p14="http://schemas.microsoft.com/office/powerpoint/2010/main" val="3364634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33</a:t>
            </a:fld>
            <a:endParaRPr lang="en-US"/>
          </a:p>
        </p:txBody>
      </p:sp>
    </p:spTree>
    <p:extLst>
      <p:ext uri="{BB962C8B-B14F-4D97-AF65-F5344CB8AC3E}">
        <p14:creationId xmlns:p14="http://schemas.microsoft.com/office/powerpoint/2010/main" val="3066168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47</a:t>
            </a:fld>
            <a:endParaRPr lang="en-US"/>
          </a:p>
        </p:txBody>
      </p:sp>
    </p:spTree>
    <p:extLst>
      <p:ext uri="{BB962C8B-B14F-4D97-AF65-F5344CB8AC3E}">
        <p14:creationId xmlns:p14="http://schemas.microsoft.com/office/powerpoint/2010/main" val="1725742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xmlns=""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xmlns=""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xmlns=""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xmlns=""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xmlns=""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xmlns=""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xmlns="">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xmlns=""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xmlns=""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xmlns=""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xmlns=""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xmlns=""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xmlns=""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xmlns=""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xmlns=""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xmlns=""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xmlns=""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xmlns=""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xmlns=""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xmlns=""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xmlns=""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xmlns=""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xmlns=""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xmlns=""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xmlns=""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xmlns=""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xmlns=""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xmlns=""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xmlns=""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xmlns=""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xmlns=""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xmlns=""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xmlns=""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xmlns=""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xmlns=""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xmlns=""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xmlns=""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xmlns=""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xmlns=""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xmlns=""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xmlns=""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xmlns=""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xmlns=""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xmlns=""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xmlns=""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xmlns=""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xmlns=""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xmlns=""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xmlns=""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xmlns=""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xmlns=""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xmlns=""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xmlns=""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xmlns=""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xmlns=""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xmlns=""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xmlns=""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xmlns=""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xmlns=""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xmlns=""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xmlns=""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xmlns=""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xmlns=""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xmlns=""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xmlns=""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xmlns=""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xmlns=""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xmlns=""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xmlns=""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xmlns=""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xmlns=""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xmlns=""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xmlns=""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xmlns=""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xmlns=""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xmlns=""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xmlns=""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xmlns=""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xmlns=""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xmlns=""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xmlns=""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xmlns=""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xmlns=""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xmlns=""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xmlns=""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xmlns=""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xmlns=""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xmlns=""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xmlns="" id="{E2D8ACCF-E5FC-4FE9-9E84-B2A0A6B1EEBA}"/>
              </a:ext>
              <a:ext uri="{C183D7F6-B498-43B3-948B-1728B52AA6E4}">
                <adec:decorative xmlns:adec="http://schemas.microsoft.com/office/drawing/2017/decorative" xmlns=""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xmlns=""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xmlns=""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xmlns=""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xmlns=""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xmlns="">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xmlns=""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xmlns=""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xmlns=""/>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xmlns=""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xmlns=""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xmlns=""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xmlns="">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xmlns=""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xmlns=""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xmlns=""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xmlns=""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xmlns="">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xmlns=""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xmlns=""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xmlns=""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xmlns=""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xmlns=""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xmlns=""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xmlns=""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xmlns=""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xmlns=""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xmlns=""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xmlns=""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xmlns=""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xmlns="">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xmlns="" id="{7A14A7A9-A9D7-4A08-A24F-4D1C1F4C29CE}"/>
              </a:ext>
              <a:ext uri="{C183D7F6-B498-43B3-948B-1728B52AA6E4}">
                <adec:decorative xmlns:adec="http://schemas.microsoft.com/office/drawing/2017/decorative" xmlns=""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xmlns=""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xmlns=""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xmlns="">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xmlns=""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xmlns=""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xmlns=""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xmlns=""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xmlns=""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xmlns=""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xmlns=""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xmlns=""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xmlns=""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xmlns=""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xmlns=""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xmlns=""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xmlns=""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xmlns=""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xmlns=""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xmlns=""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xmlns=""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xmlns="" id="{863DCF7F-F49F-4B76-B2DB-65498B95F679}"/>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xmlns=""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xmlns="" id="{F20163A4-4644-4B17-9C8A-EF42A992331B}"/>
              </a:ext>
              <a:ext uri="{C183D7F6-B498-43B3-948B-1728B52AA6E4}">
                <adec:decorative xmlns:adec="http://schemas.microsoft.com/office/drawing/2017/decorative" xmlns=""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xmlns=""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xmlns="" id="{B719ECBD-8119-4217-9D58-2638FA4365C1}"/>
              </a:ext>
              <a:ext uri="{C183D7F6-B498-43B3-948B-1728B52AA6E4}">
                <adec:decorative xmlns:adec="http://schemas.microsoft.com/office/drawing/2017/decorative" xmlns=""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xmlns=""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xmlns=""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xmlns=""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xmlns=""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xmlns=""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xmlns=""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xmlns=""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xmlns=""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xmlns=""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xmlns=""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xmlns=""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10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10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10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31.xml"/><Relationship Id="rId1" Type="http://schemas.openxmlformats.org/officeDocument/2006/relationships/slideLayout" Target="../slideLayouts/slideLayout22.xml"/><Relationship Id="rId4" Type="http://schemas.openxmlformats.org/officeDocument/2006/relationships/slide" Target="slide5.xml"/></Relationships>
</file>

<file path=ppt/slides/_rels/slide10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0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0.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0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0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0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0.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0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22.xml"/><Relationship Id="rId6" Type="http://schemas.openxmlformats.org/officeDocument/2006/relationships/slide" Target="slide4.xml"/><Relationship Id="rId5" Type="http://schemas.openxmlformats.org/officeDocument/2006/relationships/slide" Target="slide21.xml"/><Relationship Id="rId4" Type="http://schemas.openxmlformats.org/officeDocument/2006/relationships/slide" Target="slide37.xml"/></Relationships>
</file>

<file path=ppt/slides/_rels/slide10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8.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1.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11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8.xml"/><Relationship Id="rId1" Type="http://schemas.openxmlformats.org/officeDocument/2006/relationships/slideLayout" Target="../slideLayouts/slideLayout22.xml"/><Relationship Id="rId6" Type="http://schemas.openxmlformats.org/officeDocument/2006/relationships/slide" Target="slide4.xml"/><Relationship Id="rId5" Type="http://schemas.openxmlformats.org/officeDocument/2006/relationships/slide" Target="slide21.xml"/><Relationship Id="rId4" Type="http://schemas.openxmlformats.org/officeDocument/2006/relationships/slide" Target="slide39.xml"/></Relationships>
</file>

<file path=ppt/slides/_rels/slide11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40.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1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11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42.xml"/><Relationship Id="rId1" Type="http://schemas.openxmlformats.org/officeDocument/2006/relationships/slideLayout" Target="../slideLayouts/slideLayout22.xml"/><Relationship Id="rId5" Type="http://schemas.openxmlformats.org/officeDocument/2006/relationships/slide" Target="slide5.xml"/><Relationship Id="rId4" Type="http://schemas.openxmlformats.org/officeDocument/2006/relationships/slide" Target="slide31.xml"/></Relationships>
</file>

<file path=ppt/slides/_rels/slide115.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38.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1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38.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1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38.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46.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119.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slide" Target="slide30.xml"/><Relationship Id="rId1" Type="http://schemas.openxmlformats.org/officeDocument/2006/relationships/slideLayout" Target="../slideLayouts/slideLayout22.xml"/><Relationship Id="rId5" Type="http://schemas.openxmlformats.org/officeDocument/2006/relationships/slide" Target="slide4.xml"/><Relationship Id="rId4" Type="http://schemas.openxmlformats.org/officeDocument/2006/relationships/slide" Target="slide21.xml"/></Relationships>
</file>

<file path=ppt/slides/_rels/slide12.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1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48.xml"/><Relationship Id="rId1" Type="http://schemas.openxmlformats.org/officeDocument/2006/relationships/slideLayout" Target="../slideLayouts/slideLayout22.xml"/></Relationships>
</file>

<file path=ppt/slides/_rels/slide12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1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49.xml"/><Relationship Id="rId1" Type="http://schemas.openxmlformats.org/officeDocument/2006/relationships/slideLayout" Target="../slideLayouts/slideLayout22.xml"/><Relationship Id="rId5" Type="http://schemas.openxmlformats.org/officeDocument/2006/relationships/slide" Target="slide5.xml"/><Relationship Id="rId4" Type="http://schemas.openxmlformats.org/officeDocument/2006/relationships/slide" Target="slide31.xml"/></Relationships>
</file>

<file path=ppt/slides/_rels/slide12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1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1.xml"/><Relationship Id="rId1" Type="http://schemas.openxmlformats.org/officeDocument/2006/relationships/slideLayout" Target="../slideLayouts/slideLayout22.xml"/></Relationships>
</file>

<file path=ppt/slides/_rels/slide1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1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3.xml"/><Relationship Id="rId1" Type="http://schemas.openxmlformats.org/officeDocument/2006/relationships/slideLayout" Target="../slideLayouts/slideLayout22.xml"/></Relationships>
</file>

<file path=ppt/slides/_rels/slide12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1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1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6.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13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1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8.xml"/><Relationship Id="rId1" Type="http://schemas.openxmlformats.org/officeDocument/2006/relationships/slideLayout" Target="../slideLayouts/slideLayout22.xml"/></Relationships>
</file>

<file path=ppt/slides/_rels/slide13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9.xml"/><Relationship Id="rId1" Type="http://schemas.openxmlformats.org/officeDocument/2006/relationships/slideLayout" Target="../slideLayouts/slideLayout22.xml"/></Relationships>
</file>

<file path=ppt/slides/_rels/slide13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60.xml"/><Relationship Id="rId1" Type="http://schemas.openxmlformats.org/officeDocument/2006/relationships/slideLayout" Target="../slideLayouts/slideLayout22.xml"/></Relationships>
</file>

<file path=ppt/slides/_rels/slide13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61.xml"/><Relationship Id="rId1" Type="http://schemas.openxmlformats.org/officeDocument/2006/relationships/slideLayout" Target="../slideLayouts/slideLayout22.xml"/></Relationships>
</file>

<file path=ppt/slides/_rels/slide13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62.xml"/><Relationship Id="rId1" Type="http://schemas.openxmlformats.org/officeDocument/2006/relationships/slideLayout" Target="../slideLayouts/slideLayout22.xml"/></Relationships>
</file>

<file path=ppt/slides/_rels/slide13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62.xml"/><Relationship Id="rId1" Type="http://schemas.openxmlformats.org/officeDocument/2006/relationships/slideLayout" Target="../slideLayouts/slideLayout22.xml"/></Relationships>
</file>

<file path=ppt/slides/_rels/slide13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63.xml"/><Relationship Id="rId1" Type="http://schemas.openxmlformats.org/officeDocument/2006/relationships/slideLayout" Target="../slideLayouts/slideLayout22.xml"/></Relationships>
</file>

<file path=ppt/slides/_rels/slide138.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slide" Target="slide64.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139.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slide" Target="slide65.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14.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14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66.xml"/><Relationship Id="rId1" Type="http://schemas.openxmlformats.org/officeDocument/2006/relationships/slideLayout" Target="../slideLayouts/slideLayout22.xml"/></Relationships>
</file>

<file path=ppt/slides/_rels/slide14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67.xml"/><Relationship Id="rId1" Type="http://schemas.openxmlformats.org/officeDocument/2006/relationships/slideLayout" Target="../slideLayouts/slideLayout22.xml"/></Relationships>
</file>

<file path=ppt/slides/_rels/slide142.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slide" Target="slide68.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14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69.xml"/><Relationship Id="rId1" Type="http://schemas.openxmlformats.org/officeDocument/2006/relationships/slideLayout" Target="../slideLayouts/slideLayout22.xml"/></Relationships>
</file>

<file path=ppt/slides/_rels/slide14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69.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slide" Target="slide83.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slide" Target="slide86.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slide" Target="slide86.xml"/><Relationship Id="rId4" Type="http://schemas.openxmlformats.org/officeDocument/2006/relationships/slide" Target="slide87.xml"/></Relationships>
</file>

<file path=ppt/slides/_rels/slide19.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21.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22.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23.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24.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25.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slide" Target="slide94.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27.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28.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29.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31.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slide" Target="slide101.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slide" Target="slide86.xml"/><Relationship Id="rId4" Type="http://schemas.openxmlformats.org/officeDocument/2006/relationships/slide" Target="slide104.xml"/></Relationships>
</file>

<file path=ppt/slides/_rels/slide34.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36.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37.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38.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39.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slide" Target="slide72.xml"/></Relationships>
</file>

<file path=ppt/slides/_rels/slide40.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41.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42.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slide" Target="slide113.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44.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45.xml.rels><?xml version="1.0" encoding="UTF-8" standalone="yes"?>
<Relationships xmlns="http://schemas.openxmlformats.org/package/2006/relationships"><Relationship Id="rId3" Type="http://schemas.openxmlformats.org/officeDocument/2006/relationships/slide" Target="slide117.xml"/><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46.xml.rels><?xml version="1.0" encoding="UTF-8" standalone="yes"?>
<Relationships xmlns="http://schemas.openxmlformats.org/package/2006/relationships"><Relationship Id="rId3" Type="http://schemas.openxmlformats.org/officeDocument/2006/relationships/slide" Target="slide118.xml"/><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slide" Target="slide86.xml"/><Relationship Id="rId4" Type="http://schemas.openxmlformats.org/officeDocument/2006/relationships/slide" Target="slide119.xml"/></Relationships>
</file>

<file path=ppt/slides/_rels/slide48.xml.rels><?xml version="1.0" encoding="UTF-8" standalone="yes"?>
<Relationships xmlns="http://schemas.openxmlformats.org/package/2006/relationships"><Relationship Id="rId3" Type="http://schemas.openxmlformats.org/officeDocument/2006/relationships/slide" Target="slide120.xml"/><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49.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slide" Target="slide121.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7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123.xml"/><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slide" Target="slide105.xml"/></Relationships>
</file>

<file path=ppt/slides/_rels/slide51.xml.rels><?xml version="1.0" encoding="UTF-8" standalone="yes"?>
<Relationships xmlns="http://schemas.openxmlformats.org/package/2006/relationships"><Relationship Id="rId3" Type="http://schemas.openxmlformats.org/officeDocument/2006/relationships/slide" Target="slide124.xml"/><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 Target="slide125.xml"/><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slide" Target="slide126.xml"/><Relationship Id="rId2" Type="http://schemas.openxmlformats.org/officeDocument/2006/relationships/image" Target="../media/image54.png"/><Relationship Id="rId1" Type="http://schemas.openxmlformats.org/officeDocument/2006/relationships/slideLayout" Target="../slideLayouts/slideLayout7.xml"/><Relationship Id="rId4" Type="http://schemas.openxmlformats.org/officeDocument/2006/relationships/slide" Target="slide125.xml"/></Relationships>
</file>

<file path=ppt/slides/_rels/slide54.xml.rels><?xml version="1.0" encoding="UTF-8" standalone="yes"?>
<Relationships xmlns="http://schemas.openxmlformats.org/package/2006/relationships"><Relationship Id="rId3" Type="http://schemas.openxmlformats.org/officeDocument/2006/relationships/slide" Target="slide127.xml"/><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129.xml"/><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 Target="slide130.xml"/><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131.xml"/><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slide" Target="slide132.xml"/><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slide" Target="slide73.xml"/><Relationship Id="rId4" Type="http://schemas.openxmlformats.org/officeDocument/2006/relationships/slide" Target="slide76.xml"/></Relationships>
</file>

<file path=ppt/slides/_rels/slide60.xml.rels><?xml version="1.0" encoding="UTF-8" standalone="yes"?>
<Relationships xmlns="http://schemas.openxmlformats.org/package/2006/relationships"><Relationship Id="rId3" Type="http://schemas.openxmlformats.org/officeDocument/2006/relationships/slide" Target="slide133.xml"/><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slide" Target="slide135.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63.xml.rels><?xml version="1.0" encoding="UTF-8" standalone="yes"?>
<Relationships xmlns="http://schemas.openxmlformats.org/package/2006/relationships"><Relationship Id="rId3" Type="http://schemas.openxmlformats.org/officeDocument/2006/relationships/slide" Target="slide137.xml"/><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slide" Target="slide138.xml"/><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slide" Target="slide139.xml"/><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slide" Target="slide140.xml"/><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slide" Target="slide141.xml"/><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slide" Target="slide134.xml"/></Relationships>
</file>

<file path=ppt/slides/_rels/slide68.xml.rels><?xml version="1.0" encoding="UTF-8" standalone="yes"?>
<Relationships xmlns="http://schemas.openxmlformats.org/package/2006/relationships"><Relationship Id="rId3" Type="http://schemas.openxmlformats.org/officeDocument/2006/relationships/slide" Target="slide142.xml"/><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slide" Target="slide143.xml"/><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7.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slide" Target="slide7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8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9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7.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9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8.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9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F7FA0BD-B611-4B0D-8438-53F61F56333A}"/>
              </a:ext>
            </a:extLst>
          </p:cNvPr>
          <p:cNvSpPr>
            <a:spLocks noGrp="1"/>
          </p:cNvSpPr>
          <p:nvPr>
            <p:ph type="ctrTitle"/>
          </p:nvPr>
        </p:nvSpPr>
        <p:spPr>
          <a:xfrm>
            <a:off x="621790" y="3048194"/>
            <a:ext cx="3035808" cy="513282"/>
          </a:xfrm>
        </p:spPr>
        <p:txBody>
          <a:bodyPr/>
          <a:lstStyle/>
          <a:p>
            <a:r>
              <a:rPr lang="en-US" dirty="0"/>
              <a:t>Connecting the Concepts</a:t>
            </a:r>
            <a:endParaRPr lang="en-US" dirty="0">
              <a:latin typeface="+mj-lt"/>
            </a:endParaRPr>
          </a:p>
        </p:txBody>
      </p:sp>
      <p:sp>
        <p:nvSpPr>
          <p:cNvPr id="4" name="Text Placeholder 3">
            <a:extLst>
              <a:ext uri="{FF2B5EF4-FFF2-40B4-BE49-F238E27FC236}">
                <a16:creationId xmlns:a16="http://schemas.microsoft.com/office/drawing/2014/main" xmlns=""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xmlns="" id="{A5AB68AE-F8BA-4700-87C5-1CC2B46FD483}"/>
              </a:ext>
              <a:ext uri="{C183D7F6-B498-43B3-948B-1728B52AA6E4}">
                <adec:decorative xmlns:adec="http://schemas.microsoft.com/office/drawing/2017/decorative" xmlns=""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xmlns="" id="{93006839-73B9-4774-88BA-75CE9CFCF447}"/>
              </a:ext>
            </a:extLst>
          </p:cNvPr>
          <p:cNvSpPr>
            <a:spLocks noGrp="1"/>
          </p:cNvSpPr>
          <p:nvPr>
            <p:ph type="body" sz="quarter" idx="13"/>
          </p:nvPr>
        </p:nvSpPr>
        <p:spPr/>
        <p:txBody>
          <a:bodyPr/>
          <a:lstStyle/>
          <a:p>
            <a:pPr defTabSz="457200">
              <a:spcBef>
                <a:spcPct val="20000"/>
              </a:spcBef>
              <a:defRPr/>
            </a:pPr>
            <a:r>
              <a:rPr lang="en-IN"/>
              <a:t>© McGraw Hill LLC. All rights reserved. No reproduction or distribution without the prior written consent of McGraw Hill LLC.</a:t>
            </a:r>
            <a:endParaRPr lang="en-US" dirty="0"/>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descr="The illustration shows a completed concept and an open concept.">
            <a:extLst>
              <a:ext uri="{FF2B5EF4-FFF2-40B4-BE49-F238E27FC236}">
                <a16:creationId xmlns:a16="http://schemas.microsoft.com/office/drawing/2014/main" xmlns="" id="{5BDFB5A8-5232-4496-AFB7-ABA1EEC3473A}"/>
              </a:ext>
            </a:extLst>
          </p:cNvPr>
          <p:cNvPicPr>
            <a:picLocks noGrp="1" noChangeAspect="1"/>
          </p:cNvPicPr>
          <p:nvPr>
            <p:ph sz="quarter" idx="15"/>
          </p:nvPr>
        </p:nvPicPr>
        <p:blipFill>
          <a:blip r:embed="rId2"/>
          <a:stretch>
            <a:fillRect/>
          </a:stretch>
        </p:blipFill>
        <p:spPr>
          <a:xfrm>
            <a:off x="250279" y="2391264"/>
            <a:ext cx="8971542" cy="3860311"/>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6</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69173" y="895791"/>
            <a:ext cx="6018989" cy="2194560"/>
          </a:xfrm>
        </p:spPr>
        <p:txBody>
          <a:bodyPr/>
          <a:lstStyle/>
          <a:p>
            <a:r>
              <a:rPr lang="en-US" sz="1100" dirty="0">
                <a:latin typeface="Proxima Nova Rg"/>
              </a:rPr>
              <a:t>Discuss the meaning of the core concept “Life is subject to chemical and physical laws.” Then examine the relationship between the concept “Cellular metabolism is governed by thermodynamics” and this core concept.</a:t>
            </a:r>
          </a:p>
          <a:p>
            <a:r>
              <a:rPr lang="en-US" sz="1100" dirty="0">
                <a:latin typeface="Proxima Nova Rg"/>
              </a:rPr>
              <a:t>Then compile a bulleted list of statements from information in the chapter that illustrate how cellular metabolism is subject to chemical and physical laws.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10</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46835" y="1710335"/>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09087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24</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Evolution involves changes to genomes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Genome size can change with time.</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Genomic DNA can be rearranged.</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Chromosomes can be gained or lost.</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Genes can be inactivated to become pseudogenes.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Noncoding DNA can acquire regulatory function.</a:t>
            </a:r>
          </a:p>
          <a:p>
            <a:r>
              <a:rPr lang="en-US" sz="1800" dirty="0"/>
              <a:t>The open gear is Living systems depend on information transactions</a:t>
            </a:r>
          </a:p>
          <a:p>
            <a:r>
              <a:rPr lang="en-US" sz="1800" dirty="0"/>
              <a:t>The open secondary concept is Rearranged or duplicated DNA can gain new function</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801976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IV—Evolution</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640458"/>
            <a:ext cx="8458200" cy="4846320"/>
          </a:xfrm>
        </p:spPr>
        <p:txBody>
          <a:bodyPr/>
          <a:lstStyle/>
          <a:p>
            <a:pPr>
              <a:spcAft>
                <a:spcPts val="300"/>
              </a:spcAft>
            </a:pPr>
            <a:r>
              <a:rPr lang="en-US" sz="850" kern="500" dirty="0"/>
              <a:t>The first gear is Living systems depend on information transactions and has two secondary concepts</a:t>
            </a:r>
          </a:p>
          <a:p>
            <a:pPr>
              <a:spcAft>
                <a:spcPts val="300"/>
              </a:spcAft>
            </a:pPr>
            <a:r>
              <a:rPr lang="en-US" sz="850" kern="500" dirty="0"/>
              <a:t>The first secondary concept is The biological species concept focuses on the ability to exchange genes</a:t>
            </a:r>
          </a:p>
          <a:p>
            <a:pPr>
              <a:spcAft>
                <a:spcPts val="300"/>
              </a:spcAft>
            </a:pPr>
            <a:r>
              <a:rPr lang="en-US" sz="850" kern="500" dirty="0"/>
              <a:t>Its tertiary concepts are</a:t>
            </a:r>
            <a:endParaRPr lang="en-US" sz="850" b="0" i="0" u="none" strike="noStrike" baseline="0" dirty="0">
              <a:solidFill>
                <a:srgbClr val="000000"/>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If two populations can interbreed, gene flow between them is possible.</a:t>
            </a:r>
          </a:p>
          <a:p>
            <a:pPr marL="171450" indent="-171450">
              <a:spcAft>
                <a:spcPts val="300"/>
              </a:spcAft>
              <a:buFont typeface="Arial" panose="020B0604020202020204" pitchFamily="34" charset="0"/>
              <a:buChar char="•"/>
            </a:pPr>
            <a:r>
              <a:rPr lang="en-US" sz="850" b="0" i="0" u="none" strike="noStrike" baseline="0" dirty="0">
                <a:solidFill>
                  <a:srgbClr val="211D1E"/>
                </a:solidFill>
              </a:rPr>
              <a:t>Reproductive isolation prevents gene flow, allowing species to diverge.</a:t>
            </a:r>
          </a:p>
          <a:p>
            <a:pPr marL="171450" indent="-171450">
              <a:spcAft>
                <a:spcPts val="300"/>
              </a:spcAft>
              <a:buFont typeface="Arial" panose="020B0604020202020204" pitchFamily="34" charset="0"/>
              <a:buChar char="•"/>
            </a:pPr>
            <a:r>
              <a:rPr lang="en-US" sz="850" b="0" i="0" u="none" strike="noStrike" baseline="0" dirty="0">
                <a:solidFill>
                  <a:srgbClr val="211D1E"/>
                </a:solidFill>
              </a:rPr>
              <a:t>Reproductive isolation can be either prezygotic or postzygotic.</a:t>
            </a:r>
          </a:p>
          <a:p>
            <a:pPr marL="171450" indent="-171450">
              <a:spcAft>
                <a:spcPts val="300"/>
              </a:spcAft>
              <a:buFont typeface="Arial" panose="020B0604020202020204" pitchFamily="34" charset="0"/>
              <a:buChar char="•"/>
            </a:pPr>
            <a:r>
              <a:rPr lang="en-US" sz="850" b="0" i="0" u="none" strike="noStrike" baseline="0" dirty="0">
                <a:solidFill>
                  <a:srgbClr val="211D1E"/>
                </a:solidFill>
              </a:rPr>
              <a:t>In allopatric speciation, geographic isolation precedes reproductive isolation. </a:t>
            </a:r>
          </a:p>
          <a:p>
            <a:pPr>
              <a:spcAft>
                <a:spcPts val="300"/>
              </a:spcAft>
            </a:pPr>
            <a:r>
              <a:rPr lang="en-US" sz="850" kern="500" dirty="0"/>
              <a:t>The second secondary concept is Allele frequencies can change over time</a:t>
            </a:r>
          </a:p>
          <a:p>
            <a:pPr>
              <a:spcAft>
                <a:spcPts val="300"/>
              </a:spcAft>
            </a:pPr>
            <a:r>
              <a:rPr lang="en-US" sz="850" kern="500" dirty="0"/>
              <a:t>Its tertiary concepts are</a:t>
            </a:r>
            <a:endParaRPr lang="en-US" sz="850" b="0" i="0" u="none" strike="noStrike" baseline="0" dirty="0">
              <a:solidFill>
                <a:srgbClr val="000000"/>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Hardy-Weinberg equilibrium provides a baseline to assess evolutionary change.</a:t>
            </a:r>
          </a:p>
          <a:p>
            <a:pPr marL="171450" indent="-171450">
              <a:spcAft>
                <a:spcPts val="300"/>
              </a:spcAft>
              <a:buFont typeface="Arial" panose="020B0604020202020204" pitchFamily="34" charset="0"/>
              <a:buChar char="•"/>
            </a:pPr>
            <a:r>
              <a:rPr lang="en-US" sz="850" b="0" i="0" u="none" strike="noStrike" baseline="0" dirty="0">
                <a:solidFill>
                  <a:srgbClr val="211D1E"/>
                </a:solidFill>
              </a:rPr>
              <a:t>Natural selection can change allele frequencies.</a:t>
            </a:r>
          </a:p>
          <a:p>
            <a:pPr marL="171450" indent="-171450">
              <a:spcAft>
                <a:spcPts val="300"/>
              </a:spcAft>
              <a:buFont typeface="Arial" panose="020B0604020202020204" pitchFamily="34" charset="0"/>
              <a:buChar char="•"/>
            </a:pPr>
            <a:r>
              <a:rPr lang="en-US" sz="850" b="0" i="0" u="none" strike="noStrike" baseline="0" dirty="0">
                <a:solidFill>
                  <a:srgbClr val="211D1E"/>
                </a:solidFill>
              </a:rPr>
              <a:t>Alleles that affect traits that are adaptive will increase in frequency.</a:t>
            </a:r>
          </a:p>
          <a:p>
            <a:pPr marL="171450" indent="-171450">
              <a:spcAft>
                <a:spcPts val="300"/>
              </a:spcAft>
              <a:buFont typeface="Arial" panose="020B0604020202020204" pitchFamily="34" charset="0"/>
              <a:buChar char="•"/>
            </a:pPr>
            <a:r>
              <a:rPr lang="en-US" sz="850" b="0" i="0" u="none" strike="noStrike" baseline="0" dirty="0">
                <a:solidFill>
                  <a:srgbClr val="211D1E"/>
                </a:solidFill>
              </a:rPr>
              <a:t>Genetic drift can change allele frequencies, especially in small populations.</a:t>
            </a:r>
          </a:p>
          <a:p>
            <a:pPr marL="171450" indent="-171450">
              <a:spcAft>
                <a:spcPts val="300"/>
              </a:spcAft>
              <a:buFont typeface="Arial" panose="020B0604020202020204" pitchFamily="34" charset="0"/>
              <a:buChar char="•"/>
            </a:pPr>
            <a:r>
              <a:rPr lang="en-US" sz="850" b="0" i="0" u="none" strike="noStrike" baseline="0" dirty="0">
                <a:solidFill>
                  <a:srgbClr val="211D1E"/>
                </a:solidFill>
              </a:rPr>
              <a:t>Gene flow can change allele frequencies and sometimes counter the effect of natural selection. </a:t>
            </a:r>
            <a:endParaRPr lang="en-US" sz="850" b="0" i="0" u="none" strike="noStrike" baseline="0" dirty="0">
              <a:solidFill>
                <a:srgbClr val="000000"/>
              </a:solidFill>
            </a:endParaRPr>
          </a:p>
          <a:p>
            <a:pPr>
              <a:spcAft>
                <a:spcPts val="300"/>
              </a:spcAft>
            </a:pPr>
            <a:endParaRPr lang="en-US" sz="850" kern="500" dirty="0"/>
          </a:p>
          <a:p>
            <a:pPr>
              <a:spcAft>
                <a:spcPts val="300"/>
              </a:spcAft>
            </a:pPr>
            <a:r>
              <a:rPr lang="en-US" sz="850" kern="500" dirty="0"/>
              <a:t>The second gear is Evolution explains the unity and diversity of life and has two secondary concepts</a:t>
            </a:r>
          </a:p>
          <a:p>
            <a:pPr>
              <a:spcAft>
                <a:spcPts val="300"/>
              </a:spcAft>
            </a:pPr>
            <a:r>
              <a:rPr lang="en-US" sz="850" kern="500" dirty="0"/>
              <a:t>The first secondary concept is Evolution involves changes to genomes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Genome size can change with time.</a:t>
            </a:r>
          </a:p>
          <a:p>
            <a:pPr marL="171450" indent="-171450">
              <a:spcAft>
                <a:spcPts val="300"/>
              </a:spcAft>
              <a:buFont typeface="Arial" panose="020B0604020202020204" pitchFamily="34" charset="0"/>
              <a:buChar char="•"/>
            </a:pPr>
            <a:r>
              <a:rPr lang="en-US" sz="850" b="0" i="0" u="none" strike="noStrike" baseline="0" dirty="0">
                <a:solidFill>
                  <a:srgbClr val="211D1E"/>
                </a:solidFill>
              </a:rPr>
              <a:t>Genomic DNA can be rearranged.</a:t>
            </a:r>
          </a:p>
          <a:p>
            <a:pPr marL="171450" indent="-171450">
              <a:spcAft>
                <a:spcPts val="300"/>
              </a:spcAft>
              <a:buFont typeface="Arial" panose="020B0604020202020204" pitchFamily="34" charset="0"/>
              <a:buChar char="•"/>
            </a:pPr>
            <a:r>
              <a:rPr lang="en-US" sz="850" b="0" i="0" u="none" strike="noStrike" baseline="0" dirty="0">
                <a:solidFill>
                  <a:srgbClr val="211D1E"/>
                </a:solidFill>
              </a:rPr>
              <a:t>Chromosomes can be gained or lost.</a:t>
            </a:r>
          </a:p>
          <a:p>
            <a:pPr marL="171450" indent="-171450">
              <a:spcAft>
                <a:spcPts val="300"/>
              </a:spcAft>
              <a:buFont typeface="Arial" panose="020B0604020202020204" pitchFamily="34" charset="0"/>
              <a:buChar char="•"/>
            </a:pPr>
            <a:r>
              <a:rPr lang="en-US" sz="850" b="0" i="0" u="none" strike="noStrike" baseline="0" dirty="0">
                <a:solidFill>
                  <a:srgbClr val="211D1E"/>
                </a:solidFill>
              </a:rPr>
              <a:t>Genes can be inactivated to become pseudogenes.</a:t>
            </a:r>
          </a:p>
          <a:p>
            <a:pPr marL="171450" indent="-171450">
              <a:spcAft>
                <a:spcPts val="300"/>
              </a:spcAft>
              <a:buFont typeface="Arial" panose="020B0604020202020204" pitchFamily="34" charset="0"/>
              <a:buChar char="•"/>
            </a:pPr>
            <a:r>
              <a:rPr lang="en-US" sz="850" b="0" i="0" u="none" strike="noStrike" baseline="0" dirty="0">
                <a:solidFill>
                  <a:srgbClr val="211D1E"/>
                </a:solidFill>
              </a:rPr>
              <a:t>Noncoding DNA can acquire regulatory function. </a:t>
            </a:r>
            <a:endParaRPr lang="en-US" sz="850" b="0" i="0" u="none" strike="noStrike" baseline="0" dirty="0">
              <a:solidFill>
                <a:srgbClr val="000000"/>
              </a:solidFill>
            </a:endParaRPr>
          </a:p>
          <a:p>
            <a:pPr>
              <a:spcAft>
                <a:spcPts val="300"/>
              </a:spcAft>
            </a:pPr>
            <a:r>
              <a:rPr lang="en-US" sz="850" kern="500" dirty="0"/>
              <a:t>The second secondary concept is Genes carry a record of the evolutionary past</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Evolutionary relationships can be inferred from genetic data.</a:t>
            </a:r>
          </a:p>
          <a:p>
            <a:pPr marL="171450" indent="-171450">
              <a:spcAft>
                <a:spcPts val="300"/>
              </a:spcAft>
              <a:buFont typeface="Arial" panose="020B0604020202020204" pitchFamily="34" charset="0"/>
              <a:buChar char="•"/>
            </a:pPr>
            <a:r>
              <a:rPr lang="en-US" sz="850" b="0" i="0" u="none" strike="noStrike" baseline="0" dirty="0">
                <a:solidFill>
                  <a:srgbClr val="211D1E"/>
                </a:solidFill>
              </a:rPr>
              <a:t>Comparing genes and genomes allows us to infer phylogenies.</a:t>
            </a:r>
          </a:p>
          <a:p>
            <a:pPr marL="171450" indent="-171450">
              <a:spcAft>
                <a:spcPts val="300"/>
              </a:spcAft>
              <a:buFont typeface="Arial" panose="020B0604020202020204" pitchFamily="34" charset="0"/>
              <a:buChar char="•"/>
            </a:pPr>
            <a:r>
              <a:rPr lang="en-US" sz="850" b="0" i="0" u="none" strike="noStrike" baseline="0" dirty="0">
                <a:solidFill>
                  <a:srgbClr val="211D1E"/>
                </a:solidFill>
              </a:rPr>
              <a:t>Because genes often evolve rapidly, they cannot be analyzed with cladistic methods to infer phylogenetic relationships accurately. </a:t>
            </a:r>
            <a:endParaRPr lang="en-US" sz="850" b="0" i="0" u="none" strike="noStrike" baseline="0" dirty="0">
              <a:solidFill>
                <a:srgbClr val="000000"/>
              </a:solidFill>
            </a:endParaRPr>
          </a:p>
          <a:p>
            <a:pPr>
              <a:spcAft>
                <a:spcPts val="300"/>
              </a:spcAft>
            </a:pPr>
            <a:endParaRPr lang="en-US" sz="850" kern="500" dirty="0">
              <a:solidFill>
                <a:srgbClr val="000000"/>
              </a:solidFill>
            </a:endParaRPr>
          </a:p>
          <a:p>
            <a:pPr>
              <a:spcAft>
                <a:spcPts val="300"/>
              </a:spcAft>
            </a:pPr>
            <a:r>
              <a:rPr lang="en-US" sz="850" kern="500" dirty="0">
                <a:solidFill>
                  <a:srgbClr val="000000"/>
                </a:solidFill>
              </a:rPr>
              <a:t>Continued on next slide</a:t>
            </a:r>
            <a:endParaRPr lang="en-US" sz="850" b="0" i="0" u="none" strike="noStrike" baseline="0" dirty="0">
              <a:solidFill>
                <a:srgbClr val="000000"/>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a:xfrm>
            <a:off x="5666488" y="6388915"/>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502589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IV—Evolution (continued)</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728006"/>
            <a:ext cx="8458200" cy="4846320"/>
          </a:xfrm>
        </p:spPr>
        <p:txBody>
          <a:bodyPr/>
          <a:lstStyle/>
          <a:p>
            <a:endParaRPr lang="en-US" sz="800" dirty="0"/>
          </a:p>
          <a:p>
            <a:pPr>
              <a:spcAft>
                <a:spcPts val="300"/>
              </a:spcAft>
            </a:pPr>
            <a:r>
              <a:rPr lang="en-US" sz="850" kern="500" dirty="0"/>
              <a:t>The third gear is Structure determines function and has one secondary concept</a:t>
            </a:r>
          </a:p>
          <a:p>
            <a:pPr>
              <a:spcAft>
                <a:spcPts val="300"/>
              </a:spcAft>
            </a:pPr>
            <a:r>
              <a:rPr lang="en-US" sz="850" kern="500" dirty="0"/>
              <a:t>The secondary concept is Convergent evolution independently produces similar structures and functions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Natural selection often favors the same traits in species experiencing the same environmental challenges.</a:t>
            </a:r>
          </a:p>
          <a:p>
            <a:pPr marL="171450" indent="-171450">
              <a:spcAft>
                <a:spcPts val="300"/>
              </a:spcAft>
              <a:buFont typeface="Arial" panose="020B0604020202020204" pitchFamily="34" charset="0"/>
              <a:buChar char="•"/>
            </a:pPr>
            <a:r>
              <a:rPr lang="en-US" sz="850" b="0" i="0" u="none" strike="noStrike" baseline="0" dirty="0">
                <a:solidFill>
                  <a:srgbClr val="211D1E"/>
                </a:solidFill>
              </a:rPr>
              <a:t>Australian marsupials and placental mammals from elsewhere in the world exhibit many cases of convergence.</a:t>
            </a:r>
          </a:p>
          <a:p>
            <a:pPr marL="171450" indent="-171450">
              <a:spcAft>
                <a:spcPts val="300"/>
              </a:spcAft>
              <a:buFont typeface="Arial" panose="020B0604020202020204" pitchFamily="34" charset="0"/>
              <a:buChar char="•"/>
            </a:pPr>
            <a:r>
              <a:rPr lang="en-US" sz="850" b="0" i="0" u="none" strike="noStrike" baseline="0" dirty="0">
                <a:solidFill>
                  <a:srgbClr val="211D1E"/>
                </a:solidFill>
              </a:rPr>
              <a:t>Convergent evolution can occur in closely related populations, as in di</a:t>
            </a:r>
            <a:r>
              <a:rPr lang="en-US" sz="850" dirty="0">
                <a:solidFill>
                  <a:srgbClr val="211D1E"/>
                </a:solidFill>
              </a:rPr>
              <a:t>fferent</a:t>
            </a:r>
            <a:r>
              <a:rPr lang="en-US" sz="850" b="0" i="0" u="none" strike="noStrike" baseline="0" dirty="0">
                <a:solidFill>
                  <a:srgbClr val="211D1E"/>
                </a:solidFill>
              </a:rPr>
              <a:t> human populations that independently adapted to drink milk.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Convergent evolution can occur in distant relatives experiencing the same environment, such as whales (mammals), ichthyosaurs (reptiles), and sharks (fish). </a:t>
            </a:r>
            <a:endParaRPr lang="en-US" sz="850" b="0" i="0" u="none" strike="noStrike" baseline="0" dirty="0">
              <a:solidFill>
                <a:srgbClr val="000000"/>
              </a:solidFill>
            </a:endParaRPr>
          </a:p>
          <a:p>
            <a:pPr>
              <a:spcAft>
                <a:spcPts val="300"/>
              </a:spcAft>
            </a:pPr>
            <a:endParaRPr lang="en-US" sz="850" b="0" i="0" u="none" strike="noStrike" baseline="0" dirty="0">
              <a:solidFill>
                <a:srgbClr val="211D1E"/>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a:xfrm>
            <a:off x="3081528" y="6252937"/>
            <a:ext cx="2980944" cy="228600"/>
          </a:xfrm>
        </p:spPr>
        <p:txBody>
          <a:bodyPr>
            <a:normAutofit fontScale="92500" lnSpcReduction="20000"/>
          </a:bodyPr>
          <a:lstStyle/>
          <a:p>
            <a:r>
              <a:rPr lang="en-US" noProof="0" dirty="0">
                <a:latin typeface="+mj-lt"/>
                <a:hlinkClick r:id="rId2" action="ppaction://hlinksldjump"/>
              </a:rPr>
              <a:t>Return to parent-sli</a:t>
            </a:r>
            <a:r>
              <a:rPr lang="en-US" noProof="0" dirty="0">
                <a:latin typeface="+mj-lt"/>
                <a:hlinkClick r:id="rId3" action="ppaction://hlinksldjump"/>
              </a:rPr>
              <a:t>d</a:t>
            </a:r>
            <a:r>
              <a:rPr lang="en-US" noProof="0" dirty="0">
                <a:latin typeface="+mj-lt"/>
                <a:hlinkClick r:id="rId2" action="ppaction://hlinksldjump"/>
              </a:rPr>
              <a:t>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840518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25</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The first eukaryotes arose by endosymbiosis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The evolution of the eukaryotic cell marks one of the most significant evolutionary events.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The loss of the rigid cell wall allowed the nucleus and ER to form from the infolding of membranes.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Mitochondria and chloroplasts evolved from energy-producing bacteria and photosynthetic bacteria (respectively) that were engulfed within larger bacteria. </a:t>
            </a:r>
          </a:p>
          <a:p>
            <a:r>
              <a:rPr lang="en-US" sz="1800" dirty="0"/>
              <a:t>The open gear is Life is subject to chemical and physical laws</a:t>
            </a:r>
          </a:p>
          <a:p>
            <a:r>
              <a:rPr lang="en-US" sz="1800" dirty="0"/>
              <a:t>The open secondary concept is Earth’s climate has been everchanging</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a:t>
            </a:r>
            <a:r>
              <a:rPr lang="en-US" noProof="0" dirty="0">
                <a:latin typeface="+mj-lt"/>
                <a:hlinkClick r:id="rId3" action="ppaction://hlinksldjump"/>
              </a:rPr>
              <a:t>to parent-s</a:t>
            </a:r>
            <a:r>
              <a:rPr lang="en-US" noProof="0" dirty="0">
                <a:latin typeface="+mj-lt"/>
                <a:hlinkClick r:id="rId2" action="ppaction://hlinksldjump"/>
              </a:rPr>
              <a:t>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268418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26</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 function</a:t>
            </a:r>
          </a:p>
          <a:p>
            <a:r>
              <a:rPr lang="en-US" sz="1800" dirty="0"/>
              <a:t>The completed secondary concept is Prions are misfolded proteins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21E1F"/>
                </a:solidFill>
              </a:rPr>
              <a:t>The GPI anchor of </a:t>
            </a:r>
            <a:r>
              <a:rPr lang="en-US" sz="1800" b="0" i="0" u="none" strike="noStrike" baseline="0" dirty="0" err="1">
                <a:solidFill>
                  <a:srgbClr val="221E1F"/>
                </a:solidFill>
              </a:rPr>
              <a:t>PrP</a:t>
            </a:r>
            <a:r>
              <a:rPr lang="en-US" sz="1800" b="0" i="0" u="none" strike="noStrike" baseline="30000" dirty="0" err="1">
                <a:solidFill>
                  <a:srgbClr val="221E1F"/>
                </a:solidFill>
              </a:rPr>
              <a:t>c</a:t>
            </a:r>
            <a:r>
              <a:rPr lang="en-US" sz="1800" b="0" i="0" u="none" strike="noStrike" baseline="0" dirty="0">
                <a:solidFill>
                  <a:srgbClr val="221E1F"/>
                </a:solidFill>
              </a:rPr>
              <a:t> locates the protein at the surface of neurons where it functions.</a:t>
            </a:r>
            <a:endParaRPr lang="en-US" sz="1800" dirty="0">
              <a:solidFill>
                <a:srgbClr val="DEB21B"/>
              </a:solidFill>
            </a:endParaRPr>
          </a:p>
          <a:p>
            <a:pPr marL="285750" indent="-285750">
              <a:buFont typeface="Arial" panose="020B0604020202020204" pitchFamily="34" charset="0"/>
              <a:buChar char="•"/>
            </a:pPr>
            <a:r>
              <a:rPr lang="en-US" sz="1800" b="0" i="0" u="none" strike="noStrike" baseline="0" dirty="0">
                <a:solidFill>
                  <a:srgbClr val="221E1F"/>
                </a:solidFill>
              </a:rPr>
              <a:t>Mutations in </a:t>
            </a:r>
            <a:r>
              <a:rPr lang="en-US" sz="1800" b="0" i="0" u="none" strike="noStrike" baseline="0" dirty="0" err="1">
                <a:solidFill>
                  <a:srgbClr val="221E1F"/>
                </a:solidFill>
              </a:rPr>
              <a:t>PrP</a:t>
            </a:r>
            <a:r>
              <a:rPr lang="en-US" sz="1800" b="0" i="0" u="none" strike="noStrike" baseline="30000" dirty="0" err="1">
                <a:solidFill>
                  <a:srgbClr val="221E1F"/>
                </a:solidFill>
              </a:rPr>
              <a:t>c</a:t>
            </a:r>
            <a:r>
              <a:rPr lang="en-US" sz="1800" b="0" i="0" u="none" strike="noStrike" baseline="0" dirty="0">
                <a:solidFill>
                  <a:srgbClr val="221E1F"/>
                </a:solidFill>
              </a:rPr>
              <a:t> result in protein misfolding and aberrant function.</a:t>
            </a:r>
            <a:endParaRPr lang="en-US" sz="1800" dirty="0">
              <a:solidFill>
                <a:srgbClr val="DEB21B"/>
              </a:solidFill>
            </a:endParaRPr>
          </a:p>
          <a:p>
            <a:pPr marL="285750" indent="-285750">
              <a:buFont typeface="Arial" panose="020B0604020202020204" pitchFamily="34" charset="0"/>
              <a:buChar char="•"/>
            </a:pPr>
            <a:r>
              <a:rPr lang="en-US" sz="1800" b="0" i="0" u="none" strike="noStrike" baseline="0" dirty="0" err="1">
                <a:solidFill>
                  <a:srgbClr val="221E1F"/>
                </a:solidFill>
              </a:rPr>
              <a:t>PrP</a:t>
            </a:r>
            <a:r>
              <a:rPr lang="en-US" sz="1800" b="0" i="0" u="none" strike="noStrike" baseline="30000" dirty="0" err="1">
                <a:solidFill>
                  <a:srgbClr val="221E1F"/>
                </a:solidFill>
              </a:rPr>
              <a:t>Sc</a:t>
            </a:r>
            <a:r>
              <a:rPr lang="en-US" sz="1800" b="0" i="0" u="none" strike="noStrike" baseline="0" dirty="0">
                <a:solidFill>
                  <a:srgbClr val="221E1F"/>
                </a:solidFill>
              </a:rPr>
              <a:t> can bind to </a:t>
            </a:r>
            <a:r>
              <a:rPr lang="en-US" sz="1800" b="0" i="0" u="none" strike="noStrike" baseline="0" dirty="0" err="1">
                <a:solidFill>
                  <a:srgbClr val="221E1F"/>
                </a:solidFill>
              </a:rPr>
              <a:t>PrP</a:t>
            </a:r>
            <a:r>
              <a:rPr lang="en-US" sz="1800" b="0" i="0" u="none" strike="noStrike" baseline="30000" dirty="0" err="1">
                <a:solidFill>
                  <a:srgbClr val="221E1F"/>
                </a:solidFill>
              </a:rPr>
              <a:t>c</a:t>
            </a:r>
            <a:r>
              <a:rPr lang="en-US" sz="1800" b="0" i="0" u="none" strike="noStrike" baseline="0" dirty="0">
                <a:solidFill>
                  <a:srgbClr val="221E1F"/>
                </a:solidFill>
              </a:rPr>
              <a:t> and cause </a:t>
            </a:r>
            <a:r>
              <a:rPr lang="en-US" sz="1800" b="0" i="0" u="none" strike="noStrike" baseline="0" dirty="0" err="1">
                <a:solidFill>
                  <a:srgbClr val="221E1F"/>
                </a:solidFill>
              </a:rPr>
              <a:t>PrP</a:t>
            </a:r>
            <a:r>
              <a:rPr lang="en-US" sz="1800" b="0" i="0" u="none" strike="noStrike" baseline="30000" dirty="0" err="1">
                <a:solidFill>
                  <a:srgbClr val="221E1F"/>
                </a:solidFill>
              </a:rPr>
              <a:t>c</a:t>
            </a:r>
            <a:r>
              <a:rPr lang="en-US" sz="1800" b="0" i="0" u="none" strike="noStrike" baseline="0" dirty="0">
                <a:solidFill>
                  <a:srgbClr val="221E1F"/>
                </a:solidFill>
              </a:rPr>
              <a:t> to misfold.</a:t>
            </a:r>
            <a:endParaRPr lang="en-US" sz="1800" dirty="0">
              <a:solidFill>
                <a:srgbClr val="DEB21B"/>
              </a:solidFill>
            </a:endParaRPr>
          </a:p>
          <a:p>
            <a:pPr marL="285750" indent="-285750">
              <a:buFont typeface="Arial" panose="020B0604020202020204" pitchFamily="34" charset="0"/>
              <a:buChar char="•"/>
            </a:pPr>
            <a:r>
              <a:rPr lang="en-US" sz="1800" b="0" i="0" u="none" strike="noStrike" baseline="0" dirty="0" err="1">
                <a:solidFill>
                  <a:srgbClr val="221E1F"/>
                </a:solidFill>
              </a:rPr>
              <a:t>PrP</a:t>
            </a:r>
            <a:r>
              <a:rPr lang="en-US" sz="1800" b="0" i="0" u="none" strike="noStrike" baseline="30000" dirty="0" err="1">
                <a:solidFill>
                  <a:srgbClr val="221E1F"/>
                </a:solidFill>
              </a:rPr>
              <a:t>Sc</a:t>
            </a:r>
            <a:r>
              <a:rPr lang="en-US" sz="1800" b="0" i="0" u="none" strike="noStrike" baseline="0" dirty="0">
                <a:solidFill>
                  <a:srgbClr val="221E1F"/>
                </a:solidFill>
              </a:rPr>
              <a:t> can form dense aggregates that perturb neuron function, leading to death. </a:t>
            </a:r>
            <a:endParaRPr lang="en-US" sz="1800" b="0" i="0" u="none" strike="noStrike" baseline="0" dirty="0">
              <a:solidFill>
                <a:srgbClr val="211D1E"/>
              </a:solidFill>
            </a:endParaRPr>
          </a:p>
          <a:p>
            <a:r>
              <a:rPr lang="en-US" sz="1800" dirty="0"/>
              <a:t>The open gear is the same Structure determines function</a:t>
            </a:r>
          </a:p>
          <a:p>
            <a:r>
              <a:rPr lang="en-US" sz="1800" dirty="0"/>
              <a:t>The open secondary concept is Viruses have structures for infection of specific cells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a:t>
            </a:r>
            <a:r>
              <a:rPr lang="en-US" noProof="0" dirty="0">
                <a:latin typeface="+mj-lt"/>
                <a:hlinkClick r:id="rId3" action="ppaction://hlinksldjump"/>
              </a:rPr>
              <a:t>to parent-s</a:t>
            </a:r>
            <a:r>
              <a:rPr lang="en-US" noProof="0" dirty="0">
                <a:latin typeface="+mj-lt"/>
                <a:hlinkClick r:id="rId2" action="ppaction://hlinksldjump"/>
              </a:rPr>
              <a:t>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94146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27</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determines function</a:t>
            </a:r>
          </a:p>
          <a:p>
            <a:r>
              <a:rPr lang="en-US" sz="1800" dirty="0"/>
              <a:t>The completed secondary concept is External bacterial structures are for motility, attachment, and protection</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21E1F"/>
                </a:solidFill>
              </a:rPr>
              <a:t>Bacterial pili are structured to allow attachment to specific surfaces, including human tissues.</a:t>
            </a:r>
          </a:p>
          <a:p>
            <a:pPr marL="285750" indent="-285750">
              <a:buFont typeface="Arial" panose="020B0604020202020204" pitchFamily="34" charset="0"/>
              <a:buChar char="•"/>
            </a:pPr>
            <a:r>
              <a:rPr lang="en-US" sz="1800" b="0" i="0" u="none" strike="noStrike" baseline="0" dirty="0">
                <a:solidFill>
                  <a:srgbClr val="221E1F"/>
                </a:solidFill>
              </a:rPr>
              <a:t>Cell walls are strong and protect against </a:t>
            </a:r>
            <a:r>
              <a:rPr lang="en-US" sz="1800" b="0" i="0" u="none" strike="noStrike" baseline="0" dirty="0" err="1">
                <a:solidFill>
                  <a:srgbClr val="221E1F"/>
                </a:solidFill>
              </a:rPr>
              <a:t>osmolysis</a:t>
            </a:r>
            <a:r>
              <a:rPr lang="en-US" sz="1800" b="0" i="0" u="none" strike="noStrike" baseline="0" dirty="0">
                <a:solidFill>
                  <a:srgbClr val="221E1F"/>
                </a:solidFill>
              </a:rPr>
              <a:t>.</a:t>
            </a:r>
          </a:p>
          <a:p>
            <a:pPr marL="285750" indent="-285750">
              <a:buFont typeface="Arial" panose="020B0604020202020204" pitchFamily="34" charset="0"/>
              <a:buChar char="•"/>
            </a:pPr>
            <a:r>
              <a:rPr lang="en-US" sz="1800" b="0" i="0" u="none" strike="noStrike" baseline="0" dirty="0">
                <a:solidFill>
                  <a:srgbClr val="221E1F"/>
                </a:solidFill>
              </a:rPr>
              <a:t>Flagella allow “swimming” movement, which can be important in pathogenesis. </a:t>
            </a:r>
            <a:r>
              <a:rPr lang="en-US" sz="1800" b="0" i="0" u="none" strike="noStrike" baseline="0" dirty="0">
                <a:solidFill>
                  <a:srgbClr val="FBD6E6"/>
                </a:solidFill>
              </a:rPr>
              <a:t>• </a:t>
            </a:r>
            <a:r>
              <a:rPr lang="en-US" sz="1800" b="0" i="0" u="none" strike="noStrike" baseline="0" dirty="0">
                <a:solidFill>
                  <a:srgbClr val="221E1F"/>
                </a:solidFill>
              </a:rPr>
              <a:t>Endospores protect the genome during times of stress that would otherwise kill cells.</a:t>
            </a:r>
          </a:p>
          <a:p>
            <a:pPr marL="285750" indent="-285750">
              <a:buFont typeface="Arial" panose="020B0604020202020204" pitchFamily="34" charset="0"/>
              <a:buChar char="•"/>
            </a:pPr>
            <a:r>
              <a:rPr lang="en-US" sz="1800" b="0" i="0" u="none" strike="noStrike" baseline="0" dirty="0">
                <a:solidFill>
                  <a:srgbClr val="221E1F"/>
                </a:solidFill>
              </a:rPr>
              <a:t>Slime layers and capsules can protect bacteria against the vertebrate immune system. </a:t>
            </a:r>
          </a:p>
          <a:p>
            <a:r>
              <a:rPr lang="en-US" sz="1800" dirty="0"/>
              <a:t>The open gear is Living systems transform energy &amp; matter</a:t>
            </a:r>
          </a:p>
          <a:p>
            <a:r>
              <a:rPr lang="en-US" sz="1800" dirty="0"/>
              <a:t>The open secondary concept is Prokaryotes are metabolically diverse</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a:t>
            </a:r>
            <a:r>
              <a:rPr lang="en-US" noProof="0" dirty="0">
                <a:latin typeface="+mj-lt"/>
                <a:hlinkClick r:id="rId3" action="ppaction://hlinksldjump"/>
              </a:rPr>
              <a:t>to parent-s</a:t>
            </a:r>
            <a:r>
              <a:rPr lang="en-US" noProof="0" dirty="0">
                <a:latin typeface="+mj-lt"/>
                <a:hlinkClick r:id="rId2" action="ppaction://hlinksldjump"/>
              </a:rPr>
              <a:t>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108280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28</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Eukaryotic cells evolved via endosymbiosis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21E1F"/>
                </a:solidFill>
              </a:rPr>
              <a:t>Membrane infolding gave rise to the nuclear envelope and endoplasmic reticulum.</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21E1F"/>
                </a:solidFill>
              </a:rPr>
              <a:t>Endosymbiotic aerobic bacteria gave rise to the modern mitochondrion.</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21E1F"/>
                </a:solidFill>
              </a:rPr>
              <a:t>Engulfed photosynthetic bacteria gave rise to the chloroplast.</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21E1F"/>
                </a:solidFill>
              </a:rPr>
              <a:t>Evidence for endosymbiosis includes the presence of circular DNA in modern organelles, bacterial ribosomes are similar to mitochondrial and chloroplast ribosomes, and chloroplasts and mitochondria divide by binary fission just as bacteria do.</a:t>
            </a:r>
          </a:p>
          <a:p>
            <a:r>
              <a:rPr lang="en-US" sz="1800" dirty="0"/>
              <a:t>The open gear is Structure determines function</a:t>
            </a:r>
          </a:p>
          <a:p>
            <a:r>
              <a:rPr lang="en-US" sz="1800" dirty="0"/>
              <a:t>The open secondary concept is Cell surface structures drive motility</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a:t>
            </a:r>
            <a:r>
              <a:rPr lang="en-US" noProof="0" dirty="0">
                <a:latin typeface="+mj-lt"/>
                <a:hlinkClick r:id="rId3" action="ppaction://hlinksldjump"/>
              </a:rPr>
              <a:t> to parent-s</a:t>
            </a:r>
            <a:r>
              <a:rPr lang="en-US" noProof="0" dirty="0">
                <a:latin typeface="+mj-lt"/>
                <a:hlinkClick r:id="rId2" action="ppaction://hlinksldjump"/>
              </a:rPr>
              <a:t>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034959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29</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Adaptations for photosynthetic life on land arose in the seedless plants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21E1F"/>
                </a:solidFill>
              </a:rPr>
              <a:t>Having two copies of each gene protects against harmful mutations caused by exposure to mutagenic UV light.</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21E1F"/>
                </a:solidFill>
              </a:rPr>
              <a:t>As land plants became more adapted to life on land, gametophyte size decreased.</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21E1F"/>
                </a:solidFill>
              </a:rPr>
              <a:t>As land plants became more adapted to life on land, the sporophyte became the more dominant generation.</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21E1F"/>
                </a:solidFill>
              </a:rPr>
              <a:t>The appearance of true roots in the tracheophytes allowed for efficient nutrient transport and support of the plant body. </a:t>
            </a:r>
          </a:p>
          <a:p>
            <a:r>
              <a:rPr lang="en-US" sz="1800" dirty="0"/>
              <a:t>The open gear is Structure determines function</a:t>
            </a:r>
          </a:p>
          <a:p>
            <a:r>
              <a:rPr lang="en-US" sz="1800" dirty="0"/>
              <a:t>The open secondary concept is Features of land plants facilitate their survival on land</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a:t>
            </a:r>
            <a:r>
              <a:rPr lang="en-US" noProof="0" dirty="0">
                <a:latin typeface="+mj-lt"/>
                <a:hlinkClick r:id="rId3" action="ppaction://hlinksldjump"/>
              </a:rPr>
              <a:t> to parent-slide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749615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30</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Living systems depend on information transactions</a:t>
            </a:r>
          </a:p>
          <a:p>
            <a:r>
              <a:rPr lang="en-US" sz="1800" dirty="0"/>
              <a:t>The completed secondary concept is Information is transmitted between generations by pollination and fertilization</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21E1F"/>
                </a:solidFill>
              </a:rPr>
              <a:t>Pollen contains the male gamete, the sperm, which contains the haploid genome.</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21E1F"/>
                </a:solidFill>
              </a:rPr>
              <a:t>Female gametophytes contain the haploid genome in the egg.</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21E1F"/>
                </a:solidFill>
              </a:rPr>
              <a:t>Recombination during meiosis to produce megaspores and pollen exchanges information between homologous chromosomes.</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21E1F"/>
                </a:solidFill>
              </a:rPr>
              <a:t>Pollination transfers genetic information from male reproductive structures to female reproductive structures.</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21E1F"/>
                </a:solidFill>
              </a:rPr>
              <a:t>Fertilization unites genetic information to produce a diploid embryo.</a:t>
            </a:r>
          </a:p>
          <a:p>
            <a:r>
              <a:rPr lang="en-US" sz="1800" dirty="0"/>
              <a:t>The open gear is Structure determines function</a:t>
            </a:r>
          </a:p>
          <a:p>
            <a:r>
              <a:rPr lang="en-US" sz="1800" dirty="0"/>
              <a:t>The open secondary concept is Seed plant structures have facilitated their spread on land</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a:t>
            </a:r>
            <a:r>
              <a:rPr lang="en-US" noProof="0" dirty="0">
                <a:latin typeface="+mj-lt"/>
                <a:hlinkClick r:id="rId3" action="ppaction://hlinksldjump"/>
              </a:rPr>
              <a:t> to </a:t>
            </a:r>
            <a:r>
              <a:rPr lang="en-US" noProof="0" dirty="0">
                <a:latin typeface="+mj-lt"/>
                <a:hlinkClick r:id="rId4" action="ppaction://hlinksldjump"/>
              </a:rPr>
              <a:t>parent-slide cont</a:t>
            </a:r>
            <a:r>
              <a:rPr lang="en-US" noProof="0" dirty="0">
                <a:latin typeface="+mj-lt"/>
                <a:hlinkClick r:id="rId5" action="ppaction://hlinksldjump"/>
              </a:rPr>
              <a:t>aining images.</a:t>
            </a:r>
            <a:endParaRPr lang="en-US" noProof="0" dirty="0">
              <a:latin typeface="+mj-lt"/>
              <a:hlinkClick r:id="rId6"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145229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31</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determines function</a:t>
            </a:r>
          </a:p>
          <a:p>
            <a:r>
              <a:rPr lang="en-US" sz="1800" dirty="0"/>
              <a:t>The completed secondary concept is Fungal body plans reflect nutritional and reproductive needs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The hyphae of filamentous fungi increase the surface area over which digestive enzymes can be secreted and nutrients can be absorbed.</a:t>
            </a:r>
            <a:endParaRPr lang="en-US" sz="1800" dirty="0">
              <a:solidFill>
                <a:srgbClr val="DEB11B"/>
              </a:solidFill>
            </a:endParaRPr>
          </a:p>
          <a:p>
            <a:pPr marL="285750" indent="-285750">
              <a:buFont typeface="Arial" panose="020B0604020202020204" pitchFamily="34" charset="0"/>
              <a:buChar char="•"/>
            </a:pPr>
            <a:r>
              <a:rPr lang="en-US" sz="1800" b="0" i="0" u="none" strike="noStrike" baseline="0" dirty="0">
                <a:solidFill>
                  <a:srgbClr val="211D1E"/>
                </a:solidFill>
              </a:rPr>
              <a:t>Yeasts have high surface-area-to-volume ratios to facilitate nutrient absorption.</a:t>
            </a:r>
            <a:endParaRPr lang="en-US" sz="1800" dirty="0">
              <a:solidFill>
                <a:srgbClr val="DEB11B"/>
              </a:solidFill>
            </a:endParaRPr>
          </a:p>
          <a:p>
            <a:pPr marL="285750" indent="-285750">
              <a:buFont typeface="Arial" panose="020B0604020202020204" pitchFamily="34" charset="0"/>
              <a:buChar char="•"/>
            </a:pPr>
            <a:r>
              <a:rPr lang="en-US" sz="1800" b="0" i="0" u="none" strike="noStrike" baseline="0" dirty="0">
                <a:solidFill>
                  <a:srgbClr val="211D1E"/>
                </a:solidFill>
              </a:rPr>
              <a:t>Cytoplasmic streaming in hyphae allows rapid distribution of nutrients for rapid growth.</a:t>
            </a:r>
            <a:endParaRPr lang="en-US" sz="1800" dirty="0">
              <a:solidFill>
                <a:srgbClr val="DEB11B"/>
              </a:solidFill>
            </a:endParaRPr>
          </a:p>
          <a:p>
            <a:pPr marL="285750" indent="-285750">
              <a:buFont typeface="Arial" panose="020B0604020202020204" pitchFamily="34" charset="0"/>
              <a:buChar char="•"/>
            </a:pPr>
            <a:r>
              <a:rPr lang="en-US" sz="1800" b="0" i="0" u="none" strike="noStrike" baseline="0" dirty="0">
                <a:solidFill>
                  <a:srgbClr val="211D1E"/>
                </a:solidFill>
              </a:rPr>
              <a:t>Spore structure results in resistance to adverse environmental conditions.</a:t>
            </a:r>
            <a:endParaRPr lang="en-US" sz="1800" dirty="0">
              <a:solidFill>
                <a:srgbClr val="DEB11B"/>
              </a:solidFill>
            </a:endParaRPr>
          </a:p>
          <a:p>
            <a:pPr marL="285750" indent="-285750">
              <a:buFont typeface="Arial" panose="020B0604020202020204" pitchFamily="34" charset="0"/>
              <a:buChar char="•"/>
            </a:pPr>
            <a:r>
              <a:rPr lang="en-US" sz="1800" b="0" i="0" u="none" strike="noStrike" baseline="0" dirty="0">
                <a:solidFill>
                  <a:srgbClr val="211D1E"/>
                </a:solidFill>
              </a:rPr>
              <a:t>The production of aerial spore-producing structures allows spore dispersal.</a:t>
            </a:r>
            <a:endParaRPr lang="en-US" sz="1800" dirty="0">
              <a:solidFill>
                <a:srgbClr val="DEB11B"/>
              </a:solidFill>
            </a:endParaRPr>
          </a:p>
          <a:p>
            <a:pPr marL="285750" indent="-285750">
              <a:buFont typeface="Arial" panose="020B0604020202020204" pitchFamily="34" charset="0"/>
              <a:buChar char="•"/>
            </a:pPr>
            <a:r>
              <a:rPr lang="en-US" sz="1800" b="0" i="0" u="none" strike="noStrike" baseline="0" dirty="0">
                <a:solidFill>
                  <a:srgbClr val="211D1E"/>
                </a:solidFill>
              </a:rPr>
              <a:t>The lightness of spores facilitates their dispersal on wind. </a:t>
            </a:r>
          </a:p>
          <a:p>
            <a:r>
              <a:rPr lang="en-US" sz="1800" dirty="0"/>
              <a:t>The open gear is Evolution explains the unity and diversity of life</a:t>
            </a:r>
          </a:p>
          <a:p>
            <a:r>
              <a:rPr lang="en-US" sz="1800" dirty="0"/>
              <a:t>The open secondary concept is Molecular characteristics refine fungal phylogeny</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a:t>
            </a:r>
            <a:r>
              <a:rPr lang="en-US" noProof="0" dirty="0">
                <a:latin typeface="+mj-lt"/>
                <a:hlinkClick r:id="rId3" action="ppaction://hlinksldjump"/>
              </a:rPr>
              <a:t> to </a:t>
            </a:r>
            <a:r>
              <a:rPr lang="en-US" noProof="0" dirty="0">
                <a:latin typeface="+mj-lt"/>
                <a:hlinkClick r:id="rId2" action="ppaction://hlinksldjump"/>
              </a:rPr>
              <a:t>parent-slide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494025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7C5DAB72-BD18-4263-A40E-D409C876A50B}"/>
              </a:ext>
            </a:extLst>
          </p:cNvPr>
          <p:cNvPicPr>
            <a:picLocks noGrp="1" noChangeAspect="1"/>
          </p:cNvPicPr>
          <p:nvPr>
            <p:ph sz="quarter" idx="15"/>
          </p:nvPr>
        </p:nvPicPr>
        <p:blipFill>
          <a:blip r:embed="rId2"/>
          <a:stretch>
            <a:fillRect/>
          </a:stretch>
        </p:blipFill>
        <p:spPr>
          <a:xfrm>
            <a:off x="68216" y="2515154"/>
            <a:ext cx="9007567" cy="3881874"/>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7</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69173" y="895791"/>
            <a:ext cx="6018989" cy="2194560"/>
          </a:xfrm>
        </p:spPr>
        <p:txBody>
          <a:bodyPr/>
          <a:lstStyle/>
          <a:p>
            <a:r>
              <a:rPr lang="en-US" sz="1100" dirty="0">
                <a:latin typeface="Proxima Nova Rg"/>
              </a:rPr>
              <a:t>Discuss the meaning of the core concept “Structure determines function.” Then examine the relationship between the concept “Mitochondrial membranes are critical for its function” and this core concept.</a:t>
            </a:r>
          </a:p>
          <a:p>
            <a:r>
              <a:rPr lang="en-US" sz="1100" dirty="0">
                <a:latin typeface="Proxima Nova Rg"/>
              </a:rPr>
              <a:t>Then compile a bulleted list of statements from information in the chapter that illustrate how the function of the mitochondria is dependent on its membranes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11</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46835" y="1710335"/>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187745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32</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determines function</a:t>
            </a:r>
          </a:p>
          <a:p>
            <a:r>
              <a:rPr lang="en-US" sz="1800" dirty="0"/>
              <a:t>The completed secondary concept is Eumetazoa are animals with distinct tissues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Bilateral symmetry enhanced movement and led to sensory systems.</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The evolution of different tissues and body cavities allows specialized structures and functions.</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Major groups differ in embryological development.</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Segmentation permits redundant systems and enhanced locomotion. </a:t>
            </a:r>
          </a:p>
          <a:p>
            <a:r>
              <a:rPr lang="en-US" sz="1800" dirty="0"/>
              <a:t>The open gear is Evolution explains the unity and diversity of life</a:t>
            </a:r>
          </a:p>
          <a:p>
            <a:r>
              <a:rPr lang="en-US" sz="1800" dirty="0"/>
              <a:t>The open secondary concept is Animal body plans evolved in key ways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a:t>
            </a:r>
            <a:r>
              <a:rPr lang="en-US" noProof="0" dirty="0">
                <a:latin typeface="+mj-lt"/>
                <a:hlinkClick r:id="rId3" action="ppaction://hlinksldjump"/>
              </a:rPr>
              <a:t> to </a:t>
            </a:r>
            <a:r>
              <a:rPr lang="en-US" noProof="0" dirty="0">
                <a:latin typeface="+mj-lt"/>
                <a:hlinkClick r:id="rId4" action="ppaction://hlinksldjump"/>
              </a:rPr>
              <a:t>parent-slide cont</a:t>
            </a:r>
            <a:r>
              <a:rPr lang="en-US" noProof="0" dirty="0">
                <a:latin typeface="+mj-lt"/>
                <a:hlinkClick r:id="rId5" action="ppaction://hlinksldjump"/>
              </a:rPr>
              <a:t>aining images.</a:t>
            </a:r>
            <a:endParaRPr lang="en-US" noProof="0" dirty="0">
              <a:latin typeface="+mj-lt"/>
              <a:hlinkClick r:id="rId6"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286904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33</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Arthropods are the most diverse animals on Earth</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Key features are the exoskeleton, jointed appendages, an open circulatory system, and a nervous system with a double chain of segmented ganglia.</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Arthropods include spiders (arachnids), centipedes (myriapods), crabs (crustaceans), and insects.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Insects are the most species-rich group of animals and live in every terrestrial and freshwater habitat, but very few have invaded the sea.</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All insect bodies have three regions—head, thorax, and abdomen—and many have one or two pairs of wings. </a:t>
            </a:r>
          </a:p>
          <a:p>
            <a:r>
              <a:rPr lang="en-US" sz="1800" dirty="0"/>
              <a:t>The open gear is Structure determines function</a:t>
            </a:r>
          </a:p>
          <a:p>
            <a:r>
              <a:rPr lang="en-US" sz="1800" dirty="0"/>
              <a:t>The open secondary concept is Animals have diverse structures for feeding</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a:t>
            </a:r>
            <a:r>
              <a:rPr lang="en-US" noProof="0" dirty="0">
                <a:latin typeface="+mj-lt"/>
                <a:hlinkClick r:id="rId3" action="ppaction://hlinksldjump"/>
              </a:rPr>
              <a:t> to </a:t>
            </a:r>
            <a:r>
              <a:rPr lang="en-US" noProof="0" dirty="0">
                <a:latin typeface="+mj-lt"/>
                <a:hlinkClick r:id="rId2" action="ppaction://hlinksldjump"/>
              </a:rPr>
              <a:t>parent-slide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683085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34</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Fishes are the earliest and most diverse vertebrates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The bony fishes are the most species-rich group of all vertebrates. Two adaptations key to their evolution are the swim bladder, which provides buoyancy, and the gill cover, which helps direct water over the gills.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The lobe-finned fish, with their jointed paired fins, gave rise to the ancestors of tetrapods that continued the transition to life on land.</a:t>
            </a:r>
          </a:p>
          <a:p>
            <a:r>
              <a:rPr lang="en-US" sz="1800" dirty="0"/>
              <a:t>The open gear is Structure determines function</a:t>
            </a:r>
          </a:p>
          <a:p>
            <a:r>
              <a:rPr lang="en-US" sz="1800" dirty="0"/>
              <a:t>The open secondary concept is Vertebrate colonization of land required the evolution of a number of features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a:t>
            </a:r>
            <a:r>
              <a:rPr lang="en-US" noProof="0" dirty="0">
                <a:latin typeface="+mj-lt"/>
                <a:hlinkClick r:id="rId3" action="ppaction://hlinksldjump"/>
              </a:rPr>
              <a:t> to parent-slide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374660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V—Diversity of Life on Earth</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552909"/>
            <a:ext cx="8458200" cy="4846320"/>
          </a:xfrm>
        </p:spPr>
        <p:txBody>
          <a:bodyPr/>
          <a:lstStyle/>
          <a:p>
            <a:pPr>
              <a:spcAft>
                <a:spcPts val="300"/>
              </a:spcAft>
            </a:pPr>
            <a:r>
              <a:rPr lang="en-US" sz="850" kern="500" dirty="0"/>
              <a:t>The first gear is Structure determines function and has three secondary concepts</a:t>
            </a:r>
          </a:p>
          <a:p>
            <a:pPr>
              <a:spcAft>
                <a:spcPts val="300"/>
              </a:spcAft>
            </a:pPr>
            <a:r>
              <a:rPr lang="en-US" sz="850" kern="500" dirty="0"/>
              <a:t>The first secondary concept is External bacterial structures are for motility, attachment, and protection</a:t>
            </a:r>
          </a:p>
          <a:p>
            <a:pPr>
              <a:spcAft>
                <a:spcPts val="300"/>
              </a:spcAft>
            </a:pPr>
            <a:r>
              <a:rPr lang="en-US" sz="850" kern="500" dirty="0"/>
              <a:t>Its tertiary concepts are</a:t>
            </a:r>
            <a:endParaRPr lang="en-US" sz="850" b="0" i="0" u="none" strike="noStrike" baseline="0" dirty="0">
              <a:solidFill>
                <a:srgbClr val="000000"/>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Bacterial pili are structured to allow attachment to specific surfaces, including human tissues.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Cell walls are strong and protect against </a:t>
            </a:r>
            <a:r>
              <a:rPr lang="en-US" sz="850" b="0" i="0" u="none" strike="noStrike" baseline="0" dirty="0" err="1">
                <a:solidFill>
                  <a:srgbClr val="211D1E"/>
                </a:solidFill>
              </a:rPr>
              <a:t>osmolysis</a:t>
            </a:r>
            <a:r>
              <a:rPr lang="en-US" sz="850" b="0" i="0" u="none" strike="noStrike" baseline="0" dirty="0">
                <a:solidFill>
                  <a:srgbClr val="211D1E"/>
                </a:solidFill>
              </a:rPr>
              <a:t>.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Flagella allow “swimming” movement, which can be important in pathogenesis.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Endospores protect the genome during times of stress that would otherwise kill cells.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Slime layers and capsules can protect bacteria against the vertebrate immune system. </a:t>
            </a:r>
          </a:p>
          <a:p>
            <a:pPr>
              <a:spcAft>
                <a:spcPts val="300"/>
              </a:spcAft>
            </a:pPr>
            <a:r>
              <a:rPr lang="en-US" sz="850" kern="500" dirty="0"/>
              <a:t>The second secondary concept is Prions are misfolded proteins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GPI anchor of </a:t>
            </a:r>
            <a:r>
              <a:rPr lang="en-US" sz="850" b="0" i="0" u="none" strike="noStrike" baseline="0" dirty="0" err="1">
                <a:solidFill>
                  <a:srgbClr val="211D1E"/>
                </a:solidFill>
              </a:rPr>
              <a:t>PrP</a:t>
            </a:r>
            <a:r>
              <a:rPr lang="en-US" sz="850" b="0" i="0" u="none" strike="noStrike" baseline="30000" dirty="0" err="1">
                <a:solidFill>
                  <a:srgbClr val="211D1E"/>
                </a:solidFill>
              </a:rPr>
              <a:t>c</a:t>
            </a:r>
            <a:r>
              <a:rPr lang="en-US" sz="850" b="0" i="0" u="none" strike="noStrike" baseline="0" dirty="0">
                <a:solidFill>
                  <a:srgbClr val="211D1E"/>
                </a:solidFill>
              </a:rPr>
              <a:t> locates the protein at the surface of neurons where it functions.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Mutations in </a:t>
            </a:r>
            <a:r>
              <a:rPr lang="en-US" sz="850" b="0" i="0" u="none" strike="noStrike" baseline="0" dirty="0" err="1">
                <a:solidFill>
                  <a:srgbClr val="211D1E"/>
                </a:solidFill>
              </a:rPr>
              <a:t>PrP</a:t>
            </a:r>
            <a:r>
              <a:rPr lang="en-US" sz="850" b="0" i="0" u="none" strike="noStrike" baseline="30000" dirty="0" err="1">
                <a:solidFill>
                  <a:srgbClr val="211D1E"/>
                </a:solidFill>
              </a:rPr>
              <a:t>c</a:t>
            </a:r>
            <a:r>
              <a:rPr lang="en-US" sz="850" b="0" i="0" u="none" strike="noStrike" baseline="0" dirty="0">
                <a:solidFill>
                  <a:srgbClr val="211D1E"/>
                </a:solidFill>
              </a:rPr>
              <a:t> result in protein misfolding and aberrant function.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err="1">
                <a:solidFill>
                  <a:srgbClr val="211D1E"/>
                </a:solidFill>
              </a:rPr>
              <a:t>PrP</a:t>
            </a:r>
            <a:r>
              <a:rPr lang="en-US" sz="850" b="0" i="0" u="none" strike="noStrike" baseline="30000" dirty="0" err="1">
                <a:solidFill>
                  <a:srgbClr val="211D1E"/>
                </a:solidFill>
              </a:rPr>
              <a:t>Sc</a:t>
            </a:r>
            <a:r>
              <a:rPr lang="en-US" sz="850" b="0" i="0" u="none" strike="noStrike" baseline="0" dirty="0">
                <a:solidFill>
                  <a:srgbClr val="211D1E"/>
                </a:solidFill>
              </a:rPr>
              <a:t> can bind to </a:t>
            </a:r>
            <a:r>
              <a:rPr lang="en-US" sz="850" b="0" i="0" u="none" strike="noStrike" baseline="0" dirty="0" err="1">
                <a:solidFill>
                  <a:srgbClr val="211D1E"/>
                </a:solidFill>
              </a:rPr>
              <a:t>PrP</a:t>
            </a:r>
            <a:r>
              <a:rPr lang="en-US" sz="850" b="0" i="0" u="none" strike="noStrike" baseline="30000" dirty="0" err="1">
                <a:solidFill>
                  <a:srgbClr val="211D1E"/>
                </a:solidFill>
              </a:rPr>
              <a:t>c</a:t>
            </a:r>
            <a:r>
              <a:rPr lang="en-US" sz="850" b="0" i="0" u="none" strike="noStrike" baseline="0" dirty="0">
                <a:solidFill>
                  <a:srgbClr val="211D1E"/>
                </a:solidFill>
              </a:rPr>
              <a:t> and cause </a:t>
            </a:r>
            <a:r>
              <a:rPr lang="en-US" sz="850" b="0" i="0" u="none" strike="noStrike" baseline="0" dirty="0" err="1">
                <a:solidFill>
                  <a:srgbClr val="211D1E"/>
                </a:solidFill>
              </a:rPr>
              <a:t>PrP</a:t>
            </a:r>
            <a:r>
              <a:rPr lang="en-US" sz="850" b="0" i="0" u="none" strike="noStrike" baseline="30000" dirty="0" err="1">
                <a:solidFill>
                  <a:srgbClr val="211D1E"/>
                </a:solidFill>
              </a:rPr>
              <a:t>c</a:t>
            </a:r>
            <a:r>
              <a:rPr lang="en-US" sz="850" b="0" i="0" u="none" strike="noStrike" baseline="0" dirty="0">
                <a:solidFill>
                  <a:srgbClr val="211D1E"/>
                </a:solidFill>
              </a:rPr>
              <a:t> to misfold.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err="1">
                <a:solidFill>
                  <a:srgbClr val="211D1E"/>
                </a:solidFill>
              </a:rPr>
              <a:t>PrP</a:t>
            </a:r>
            <a:r>
              <a:rPr lang="en-US" sz="850" b="0" i="0" u="none" strike="noStrike" baseline="30000" dirty="0" err="1">
                <a:solidFill>
                  <a:srgbClr val="211D1E"/>
                </a:solidFill>
              </a:rPr>
              <a:t>Sc</a:t>
            </a:r>
            <a:r>
              <a:rPr lang="en-US" sz="850" b="0" i="0" u="none" strike="noStrike" baseline="0" dirty="0">
                <a:solidFill>
                  <a:srgbClr val="211D1E"/>
                </a:solidFill>
              </a:rPr>
              <a:t> can form dense aggregates that perturb neuron function, leading to death. </a:t>
            </a:r>
            <a:endParaRPr lang="en-US" sz="850" b="0" i="0" u="none" strike="noStrike" baseline="0" dirty="0">
              <a:solidFill>
                <a:srgbClr val="000000"/>
              </a:solidFill>
            </a:endParaRPr>
          </a:p>
          <a:p>
            <a:pPr>
              <a:spcAft>
                <a:spcPts val="300"/>
              </a:spcAft>
            </a:pPr>
            <a:r>
              <a:rPr lang="en-US" sz="850" kern="500" dirty="0"/>
              <a:t>The third secondary concept is Fungal body plans reflect nutritional and reproductive needs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hyphae of filamentous fungi increase the surface area for secretion of digestive enzymes and absorption of nutrients.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Yeasts have high surface-area-to-volume ratios to facilitate nutrient absorption.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Spore structure results in resistance to adverse environmental conditions.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production of aerial spore-producing structures allows spore dispersal.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lightness of spores facilitates their dispersal on wind. </a:t>
            </a:r>
            <a:endParaRPr lang="en-US" sz="850" b="0" i="0" u="none" strike="noStrike" baseline="0" dirty="0">
              <a:solidFill>
                <a:srgbClr val="000000"/>
              </a:solidFill>
            </a:endParaRPr>
          </a:p>
          <a:p>
            <a:pPr>
              <a:spcAft>
                <a:spcPts val="300"/>
              </a:spcAft>
            </a:pPr>
            <a:endParaRPr lang="en-US" sz="850" kern="500" dirty="0"/>
          </a:p>
          <a:p>
            <a:pPr>
              <a:spcAft>
                <a:spcPts val="300"/>
              </a:spcAft>
            </a:pPr>
            <a:r>
              <a:rPr lang="en-US" sz="850" kern="500" dirty="0"/>
              <a:t>The second gear is Evolution explains the unity and diversity of life and has four secondary concepts</a:t>
            </a:r>
          </a:p>
          <a:p>
            <a:pPr>
              <a:spcAft>
                <a:spcPts val="300"/>
              </a:spcAft>
            </a:pPr>
            <a:r>
              <a:rPr lang="en-US" sz="850" kern="500" dirty="0"/>
              <a:t>The first secondary concept is Eukaryotic cells evolved via symbiosis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Membrane infolding gave rise to the nuclear envelope and endoplasmic reticulum.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Endosymbiotic aerobic bacteria gave rise to the modern mitochondrion.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Engulfed photosynthetic bacteria gave rise to the chloroplast.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Evidence for endosymbiosis the presence of circular DNA in mitochondria and chloroplasts, along with transcription and translation machinery similar to bacteria, and reproduction by binary fission. </a:t>
            </a:r>
            <a:endParaRPr lang="en-US" sz="850" b="0" i="0" u="none" strike="noStrike" baseline="0" dirty="0">
              <a:solidFill>
                <a:srgbClr val="000000"/>
              </a:solidFill>
            </a:endParaRPr>
          </a:p>
          <a:p>
            <a:pPr>
              <a:spcAft>
                <a:spcPts val="300"/>
              </a:spcAft>
            </a:pPr>
            <a:r>
              <a:rPr lang="en-US" sz="850" kern="500" dirty="0"/>
              <a:t>The second secondary concept is Adaptations for photosynthetic life on land arose in the seedless plants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Having two copies of each gene protects against harmful mutations caused by exposure to UV light.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As land plants became more adapted to life on land, gametophyte size decreased, and the sporophyte became the more dominant generation.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appearance of true roots in the tracheophytes allowed for efficient nutrient transport and support of the plant body. </a:t>
            </a:r>
            <a:endParaRPr lang="en-US" sz="850" kern="500" dirty="0">
              <a:solidFill>
                <a:srgbClr val="000000"/>
              </a:solidFill>
            </a:endParaRPr>
          </a:p>
          <a:p>
            <a:pPr>
              <a:spcAft>
                <a:spcPts val="300"/>
              </a:spcAft>
            </a:pPr>
            <a:r>
              <a:rPr lang="en-US" sz="850" kern="500" dirty="0">
                <a:solidFill>
                  <a:srgbClr val="000000"/>
                </a:solidFill>
              </a:rPr>
              <a:t>Continued on next slide</a:t>
            </a:r>
            <a:endParaRPr lang="en-US" sz="850" b="0" i="0" u="none" strike="noStrike" baseline="0" dirty="0">
              <a:solidFill>
                <a:srgbClr val="000000"/>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a:xfrm>
            <a:off x="5666488" y="6388915"/>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160591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V—Diversity of Life on Earth (continued)</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728006"/>
            <a:ext cx="8458200" cy="4846320"/>
          </a:xfrm>
        </p:spPr>
        <p:txBody>
          <a:bodyPr/>
          <a:lstStyle/>
          <a:p>
            <a:endParaRPr lang="en-US" sz="800" dirty="0"/>
          </a:p>
          <a:p>
            <a:pPr>
              <a:spcAft>
                <a:spcPts val="300"/>
              </a:spcAft>
            </a:pPr>
            <a:r>
              <a:rPr lang="en-US" sz="850" kern="500" dirty="0"/>
              <a:t>The third secondary concept is Arthropods are the most diverse animals on Earth</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Key features are the exoskeleton, jointed appendages, an open circulatory system, and a nervous system with a double chain of segmented ganglia.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Arthropods include spiders (arachnids), centipedes (myriapods), crabs (crustaceans), and insects.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Insects are the most species rich group of animals and live in every terrestrial and freshwater habitat, but very few have invaded the sea.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All insect bodies have three regions—head, thorax, and abdomen—and many have one or two pairs of wings. </a:t>
            </a:r>
            <a:endParaRPr lang="en-US" sz="850" b="0" i="0" u="none" strike="noStrike" baseline="0" dirty="0">
              <a:solidFill>
                <a:srgbClr val="000000"/>
              </a:solidFill>
            </a:endParaRPr>
          </a:p>
          <a:p>
            <a:pPr>
              <a:spcAft>
                <a:spcPts val="300"/>
              </a:spcAft>
            </a:pPr>
            <a:r>
              <a:rPr lang="en-US" sz="850" kern="500" dirty="0"/>
              <a:t>The fourth secondary concept is Fishes are the earliest and most diverse vertebrates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bony fishes are the most species rich group of all vertebrates.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Two adaptations key to their evolution are the swim bladder, which provides buoyancy, and the gill cover, which helps direct water over the gills.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a:t>
            </a:r>
            <a:r>
              <a:rPr lang="en-US" sz="850" b="0" i="0" u="none" strike="noStrike" baseline="0" dirty="0" err="1">
                <a:solidFill>
                  <a:srgbClr val="211D1E"/>
                </a:solidFill>
              </a:rPr>
              <a:t>lobefinned</a:t>
            </a:r>
            <a:r>
              <a:rPr lang="en-US" sz="850" b="0" i="0" u="none" strike="noStrike" baseline="0" dirty="0">
                <a:solidFill>
                  <a:srgbClr val="211D1E"/>
                </a:solidFill>
              </a:rPr>
              <a:t> fish, with jointed paired fins, gave rise to the ancestors of tetrapods, which includes most land vertebrates. </a:t>
            </a:r>
            <a:endParaRPr lang="en-US" sz="850" b="0" i="0" u="none" strike="noStrike" baseline="0" dirty="0">
              <a:solidFill>
                <a:srgbClr val="000000"/>
              </a:solidFill>
            </a:endParaRPr>
          </a:p>
          <a:p>
            <a:pPr>
              <a:spcAft>
                <a:spcPts val="300"/>
              </a:spcAft>
            </a:pPr>
            <a:endParaRPr lang="en-US" sz="850" kern="500" dirty="0"/>
          </a:p>
          <a:p>
            <a:pPr>
              <a:spcAft>
                <a:spcPts val="300"/>
              </a:spcAft>
            </a:pPr>
            <a:r>
              <a:rPr lang="en-US" sz="850" kern="500" dirty="0"/>
              <a:t>The third gear is Living systems depend on information transactions and has one secondary concept</a:t>
            </a:r>
          </a:p>
          <a:p>
            <a:pPr>
              <a:spcAft>
                <a:spcPts val="300"/>
              </a:spcAft>
            </a:pPr>
            <a:r>
              <a:rPr lang="en-US" sz="850" kern="500" dirty="0"/>
              <a:t>The secondary concept is Information is transmitted between generations by pollination and fertilization</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Pollen contains the male gamete, the sperm, which contains the haploid genome.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Female gametophytes contain the haploid genome in the egg.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Recombination during meiosis to produce megaspores and pollen exchanges information between homologous chromosomes.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Pollination transfers genetic information from male reproductive structures to female reproductive structures. </a:t>
            </a:r>
            <a:endParaRPr lang="en-US" sz="850" b="0" i="0" u="none" strike="noStrike" baseline="0" dirty="0">
              <a:solidFill>
                <a:srgbClr val="000000"/>
              </a:solidFill>
            </a:endParaRPr>
          </a:p>
          <a:p>
            <a:pPr>
              <a:spcAft>
                <a:spcPts val="300"/>
              </a:spcAft>
            </a:pPr>
            <a:endParaRPr lang="en-US" sz="850" b="0" i="0" u="none" strike="noStrike" baseline="0" dirty="0">
              <a:solidFill>
                <a:srgbClr val="211D1E"/>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a:t>
            </a:r>
            <a:r>
              <a:rPr lang="en-US" noProof="0" dirty="0">
                <a:latin typeface="+mj-lt"/>
                <a:hlinkClick r:id="rId3" action="ppaction://hlinksldjump"/>
              </a:rPr>
              <a:t>e</a:t>
            </a:r>
            <a:r>
              <a:rPr lang="en-US" noProof="0" dirty="0">
                <a:latin typeface="+mj-lt"/>
                <a:hlinkClick r:id="rId2" action="ppaction://hlinksldjump"/>
              </a:rPr>
              <a:t>nt-sl</a:t>
            </a:r>
            <a:r>
              <a:rPr lang="en-US" noProof="0" dirty="0">
                <a:latin typeface="+mj-lt"/>
                <a:hlinkClick r:id="rId4" action="ppaction://hlinksldjump"/>
              </a:rPr>
              <a:t>i</a:t>
            </a:r>
            <a:r>
              <a:rPr lang="en-US" noProof="0" dirty="0">
                <a:latin typeface="+mj-lt"/>
                <a:hlinkClick r:id="rId2" action="ppaction://hlinksldjump"/>
              </a:rPr>
              <a:t>d</a:t>
            </a:r>
            <a:r>
              <a:rPr lang="en-US" noProof="0" dirty="0">
                <a:latin typeface="+mj-lt"/>
                <a:hlinkClick r:id="rId4" action="ppaction://hlinksldjump"/>
              </a:rPr>
              <a:t>e containing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453220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35</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determines function</a:t>
            </a:r>
          </a:p>
          <a:p>
            <a:r>
              <a:rPr lang="en-US" sz="1800" dirty="0"/>
              <a:t>The completed secondary concept is Stems and modified stems carry out a variety of functions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Leaves are arranged on stems to maximize light capture.</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Stems may have secondary growth to provide support to the plant body.</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Axillary buds produced by the shoot apical meristem allow leaves or flowers to be produced on the stem.</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Horizontal stems allow a plant to spread laterally above ground.</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Tubers can be packed with starch for storage purposes.</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Flattened stems of some cacti capture light energy for photosynthesis.</a:t>
            </a:r>
          </a:p>
          <a:p>
            <a:r>
              <a:rPr lang="en-US" sz="1800" dirty="0"/>
              <a:t>The open gear is Evolution explains the unity and diversity of life</a:t>
            </a:r>
          </a:p>
          <a:p>
            <a:r>
              <a:rPr lang="en-US" sz="1800" dirty="0"/>
              <a:t>The open secondary concept is Leaves are adapted for specific functions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a:t>
            </a:r>
            <a:r>
              <a:rPr lang="en-US" noProof="0" dirty="0">
                <a:latin typeface="+mj-lt"/>
                <a:hlinkClick r:id="rId3" action="ppaction://hlinksldjump"/>
              </a:rPr>
              <a:t> to parent-slide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923877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36</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916235"/>
            <a:ext cx="8458200" cy="4846320"/>
          </a:xfrm>
        </p:spPr>
        <p:txBody>
          <a:bodyPr/>
          <a:lstStyle/>
          <a:p>
            <a:r>
              <a:rPr lang="en-US" sz="1800" dirty="0"/>
              <a:t>The completed gear is Life is subject to chemical and physical laws</a:t>
            </a:r>
          </a:p>
          <a:p>
            <a:r>
              <a:rPr lang="en-US" sz="1800" dirty="0"/>
              <a:t>The completed secondary concept is Physics and chemistry dictate movement of water into and around the plant</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The cohesion and adhesion of water molecules allows forces generated by transpiration to move water great distances in plants.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The rate of osmosis limits water movement into roots but is accelerated by facilitated diffusion through aquaporins.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The combined effects of solute potential and pressure potential determine the direction of water movement into and out of plant cells.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Water transport from roots to shoots is driven by a gradient of water potential with lowest values in the leaves.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Chemical and physical properties of membranes and cell walls restrict the movement of solutes through the plant.</a:t>
            </a:r>
          </a:p>
          <a:p>
            <a:r>
              <a:rPr lang="en-US" sz="1800" dirty="0"/>
              <a:t>The open gear is Structure determines function</a:t>
            </a:r>
          </a:p>
          <a:p>
            <a:r>
              <a:rPr lang="en-US" sz="1800" dirty="0"/>
              <a:t>The open secondary concept is Plant structure reduces water stress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a:t>
            </a:r>
            <a:r>
              <a:rPr lang="en-US" noProof="0" dirty="0">
                <a:latin typeface="+mj-lt"/>
                <a:hlinkClick r:id="rId3" action="ppaction://hlinksldjump"/>
              </a:rPr>
              <a:t> to parent-slide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581101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37</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916235"/>
            <a:ext cx="8458200" cy="4846320"/>
          </a:xfrm>
        </p:spPr>
        <p:txBody>
          <a:bodyPr/>
          <a:lstStyle/>
          <a:p>
            <a:r>
              <a:rPr lang="en-US" sz="1800" dirty="0"/>
              <a:t>The completed gear is Life is subject to chemical and physical laws</a:t>
            </a:r>
          </a:p>
          <a:p>
            <a:r>
              <a:rPr lang="en-US" sz="1800" dirty="0"/>
              <a:t>The completed secondary concept is Soil properties determine plant nutrient availability</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Positively charged soil nutrients must be actively transported into roots due to their sequestration by anionic soil particles.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Porous soils leach water rapidly and can contribute to water stress.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The chemical properties of clay make it adsorb water and minerals tightly.</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The water potential of the soil affects the transport of minerals into the root.</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Low soil pH can cause toxic aluminum to leach from rocks.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Salt accumulation in soil can affect soil water potential and cause loss of plant cell turgor. </a:t>
            </a:r>
          </a:p>
          <a:p>
            <a:r>
              <a:rPr lang="en-US" sz="1800" dirty="0"/>
              <a:t>The open gear is Living systems transform energy &amp; matter</a:t>
            </a:r>
          </a:p>
          <a:p>
            <a:r>
              <a:rPr lang="en-US" sz="1800" dirty="0"/>
              <a:t>The open secondary concept is Plants can detoxify certain contaminated environments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a:t>
            </a:r>
            <a:r>
              <a:rPr lang="en-US" noProof="0" dirty="0">
                <a:latin typeface="+mj-lt"/>
                <a:hlinkClick r:id="rId3" action="ppaction://hlinksldjump"/>
              </a:rPr>
              <a:t> to parent-slide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328634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38</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916235"/>
            <a:ext cx="8458200" cy="4846320"/>
          </a:xfrm>
        </p:spPr>
        <p:txBody>
          <a:bodyPr/>
          <a:lstStyle/>
          <a:p>
            <a:r>
              <a:rPr lang="en-US" sz="1600" dirty="0"/>
              <a:t>The completed gear is Living systems depend on information transactions</a:t>
            </a:r>
          </a:p>
          <a:p>
            <a:r>
              <a:rPr lang="en-US" sz="1600" dirty="0"/>
              <a:t>The completed secondary concept is Signaling mediates plant health</a:t>
            </a:r>
          </a:p>
          <a:p>
            <a:r>
              <a:rPr lang="en-US" sz="1600" dirty="0"/>
              <a:t>The completed tertiary concepts are</a:t>
            </a:r>
            <a:endParaRPr lang="en-US" sz="1600" b="0" i="0" u="none" strike="noStrike" baseline="0" dirty="0">
              <a:solidFill>
                <a:srgbClr val="000000"/>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rPr>
              <a:t>Hormones, can be produced by bacteria infecting certain plants’ roots and influence plant growth.</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Allelopathy is a form of signaling where one plant releases compounds that inhibit seed germination or the growth of neighboring plants.</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Toxins produced by plants communicate to potential predators that the plant is not safe to eat.</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Chemical signals can modulate the behaviors of insects that protect plants from predation.</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Chemicals released by plants as a wound response can attract insects to defend the plant against herbivores.</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The plant hormone </a:t>
            </a:r>
            <a:r>
              <a:rPr lang="en-US" sz="1600" b="0" i="0" u="none" strike="noStrike" baseline="0" dirty="0" err="1">
                <a:solidFill>
                  <a:srgbClr val="211D1E"/>
                </a:solidFill>
              </a:rPr>
              <a:t>jasmonic</a:t>
            </a:r>
            <a:r>
              <a:rPr lang="en-US" sz="1600" b="0" i="0" u="none" strike="noStrike" baseline="0" dirty="0">
                <a:solidFill>
                  <a:srgbClr val="211D1E"/>
                </a:solidFill>
              </a:rPr>
              <a:t> acid transduces long-distance wound response signals in plant bodies.</a:t>
            </a:r>
          </a:p>
          <a:p>
            <a:r>
              <a:rPr lang="en-US" sz="1600" dirty="0"/>
              <a:t>The open gear is Structure determines function</a:t>
            </a:r>
          </a:p>
          <a:p>
            <a:r>
              <a:rPr lang="en-US" sz="1600" dirty="0"/>
              <a:t>The open secondary concept is Physical plant defenses keep out pathogens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t>
            </a:r>
            <a:r>
              <a:rPr lang="en-US" noProof="0" dirty="0">
                <a:latin typeface="+mj-lt"/>
                <a:hlinkClick r:id="rId3" action="ppaction://hlinksldjump"/>
              </a:rPr>
              <a: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483841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39</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600" dirty="0"/>
              <a:t>The completed gear is Living systems depend on information transactions</a:t>
            </a:r>
          </a:p>
          <a:p>
            <a:r>
              <a:rPr lang="en-US" sz="1600" dirty="0"/>
              <a:t>The completed secondary concept is Hormones are information-containing signals</a:t>
            </a:r>
          </a:p>
          <a:p>
            <a:r>
              <a:rPr lang="en-US" sz="1600" dirty="0"/>
              <a:t>The completed tertiary concepts are</a:t>
            </a:r>
            <a:endParaRPr lang="en-US" sz="1600" b="0" i="0" u="none" strike="noStrike" baseline="0" dirty="0">
              <a:solidFill>
                <a:srgbClr val="000000"/>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rPr>
              <a:t>Light can be perceived by plant cell receptors such as P</a:t>
            </a:r>
            <a:r>
              <a:rPr lang="en-US" sz="1600" b="0" i="0" u="none" strike="noStrike" baseline="-25000" dirty="0">
                <a:solidFill>
                  <a:srgbClr val="211D1E"/>
                </a:solidFill>
              </a:rPr>
              <a:t>fr</a:t>
            </a:r>
            <a:r>
              <a:rPr lang="en-US" sz="1600" b="0" i="0" u="none" strike="noStrike" baseline="0" dirty="0">
                <a:solidFill>
                  <a:srgbClr val="211D1E"/>
                </a:solidFill>
              </a:rPr>
              <a:t>.</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Signal transduction pathways communicate information received in light signals to plant response mechanisms.</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Plants can respond to perceived light with changes in gene expression.</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Differences in received light wavelength can cause specific plant growth responses.</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The environment can signal seeds to germinate using light of specific wavelengths.</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Light containing blue wavelengths can signal phototropic responses.</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Some plants can change behavior based on the day/night cycle.</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Gravitational fields can trigger directional growth responses.</a:t>
            </a:r>
            <a:endParaRPr lang="en-US" sz="1600" dirty="0">
              <a:solidFill>
                <a:srgbClr val="00C0F3"/>
              </a:solidFill>
            </a:endParaRPr>
          </a:p>
          <a:p>
            <a:pPr marL="285750" indent="-285750">
              <a:buFont typeface="Arial" panose="020B0604020202020204" pitchFamily="34" charset="0"/>
              <a:buChar char="•"/>
            </a:pPr>
            <a:r>
              <a:rPr lang="en-US" sz="1600" b="0" i="0" u="none" strike="noStrike" baseline="0" dirty="0">
                <a:solidFill>
                  <a:srgbClr val="211D1E"/>
                </a:solidFill>
              </a:rPr>
              <a:t>Some plants can respond to touch. </a:t>
            </a:r>
          </a:p>
          <a:p>
            <a:r>
              <a:rPr lang="en-US" sz="1600" dirty="0"/>
              <a:t>The open gear is the same Living systems depend on information transactions</a:t>
            </a:r>
          </a:p>
          <a:p>
            <a:r>
              <a:rPr lang="en-US" sz="1600" dirty="0"/>
              <a:t>The open secondary concept is Information can be communicated in non-chemical ways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a:t>
            </a:r>
            <a:r>
              <a:rPr lang="en-US" noProof="0" dirty="0">
                <a:latin typeface="+mj-lt"/>
                <a:hlinkClick r:id="rId3" action="ppaction://hlinksldjump"/>
              </a:rPr>
              <a:t>to parent-s</a:t>
            </a:r>
            <a:r>
              <a:rPr lang="en-US" noProof="0" dirty="0">
                <a:latin typeface="+mj-lt"/>
                <a:hlinkClick r:id="rId2" action="ppaction://hlinksldjump"/>
              </a:rPr>
              <a:t>lide cont</a:t>
            </a:r>
            <a:r>
              <a:rPr lang="en-US" noProof="0" dirty="0">
                <a:latin typeface="+mj-lt"/>
                <a:hlinkClick r:id="rId4" action="ppaction://hlinksldjump"/>
              </a:rPr>
              <a: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85618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8111D3C7-29EC-4848-8C9B-AB5BA4911725}"/>
              </a:ext>
            </a:extLst>
          </p:cNvPr>
          <p:cNvPicPr>
            <a:picLocks noGrp="1" noChangeAspect="1"/>
          </p:cNvPicPr>
          <p:nvPr>
            <p:ph sz="quarter" idx="15"/>
          </p:nvPr>
        </p:nvPicPr>
        <p:blipFill>
          <a:blip r:embed="rId2"/>
          <a:stretch>
            <a:fillRect/>
          </a:stretch>
        </p:blipFill>
        <p:spPr>
          <a:xfrm>
            <a:off x="231123" y="2193033"/>
            <a:ext cx="8772149" cy="3802205"/>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8</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transform energy &amp; matter.” Then examine the relationship between the concept “Photosynthesis uses light energy to make organic molecules” and this core concept.</a:t>
            </a:r>
          </a:p>
          <a:p>
            <a:r>
              <a:rPr lang="en-US" sz="1100" dirty="0">
                <a:latin typeface="Proxima Nova Rg"/>
              </a:rPr>
              <a:t>Then compile a bulleted list of statements from information in the chapter that illustrate how the processes in photosynthesis are examples of living systems that transform energy &amp; matter.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12</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229538" y="141240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660813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40</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determines function</a:t>
            </a:r>
          </a:p>
          <a:p>
            <a:r>
              <a:rPr lang="en-US" sz="1800" dirty="0"/>
              <a:t>The completed secondary concept is Flowers are well adapted for reproduction</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Gametes are produced in the gametophytes of flowers.</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The calyx protects the budding flower.</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The petals collectively form the corolla and their colors attract animal pollinators.</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Wind-pollinated plants don’t have elaborate corollas because they don’t need to attract pollinators.</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The long stamens make pollen more accessible to animal pollinators or wind.</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The carpel houses the female reproductive structures with the elongated style being more accessible to pollinators or pollen carried by the wind.</a:t>
            </a:r>
          </a:p>
          <a:p>
            <a:r>
              <a:rPr lang="en-US" sz="1800" dirty="0"/>
              <a:t>The open gear is Evolution explains the unity and diversity of life</a:t>
            </a:r>
          </a:p>
          <a:p>
            <a:r>
              <a:rPr lang="en-US" sz="1800" dirty="0"/>
              <a:t>The open secondary concept is Pollen may reach a flower in many ways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932226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VI—Plant Form and Function</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552909"/>
            <a:ext cx="8458200" cy="4846320"/>
          </a:xfrm>
        </p:spPr>
        <p:txBody>
          <a:bodyPr/>
          <a:lstStyle/>
          <a:p>
            <a:pPr>
              <a:spcAft>
                <a:spcPts val="300"/>
              </a:spcAft>
            </a:pPr>
            <a:r>
              <a:rPr lang="en-US" sz="850" kern="500" dirty="0"/>
              <a:t>The first gear is Structure determines function and has two secondary concepts</a:t>
            </a:r>
          </a:p>
          <a:p>
            <a:pPr>
              <a:spcAft>
                <a:spcPts val="300"/>
              </a:spcAft>
            </a:pPr>
            <a:r>
              <a:rPr lang="en-US" sz="850" kern="500" dirty="0"/>
              <a:t>The first secondary concept is Flowers are well adapted for reproduction</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Gametes are produced in the gametophytes of flowers.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calyx protects the budding flower.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petals collectively form the corolla and their colors attract animal pollinators.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Wind-pollinated plants don’t have elaborate corollas because they don’t need to attract pollinators.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long stamens make pollen more accessible to animal pollinators or wind. </a:t>
            </a:r>
          </a:p>
          <a:p>
            <a:pPr marL="171450" indent="-171450">
              <a:spcAft>
                <a:spcPts val="300"/>
              </a:spcAft>
              <a:buFont typeface="Arial" panose="020B0604020202020204" pitchFamily="34" charset="0"/>
              <a:buChar char="•"/>
            </a:pPr>
            <a:r>
              <a:rPr lang="en-US" sz="850" dirty="0">
                <a:solidFill>
                  <a:srgbClr val="211D1E"/>
                </a:solidFill>
              </a:rPr>
              <a:t>The carpel houses the female reproductive structures with the elongated style being more accessible to pollinators or pollen carried by the wind.</a:t>
            </a:r>
            <a:endParaRPr lang="en-US" sz="850" dirty="0">
              <a:solidFill>
                <a:srgbClr val="DEB11B"/>
              </a:solidFill>
            </a:endParaRPr>
          </a:p>
          <a:p>
            <a:pPr>
              <a:spcAft>
                <a:spcPts val="300"/>
              </a:spcAft>
            </a:pPr>
            <a:r>
              <a:rPr lang="en-US" sz="850" kern="500" dirty="0"/>
              <a:t>The second secondary concept is Stems and modified stems carry out a variety of functions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Leaves are arranged on stems to maximize light capture.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Stems may have secondary growth to provide support to the plant body.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Axillary buds produced by the shoot apical meristem allow leaves or flowers to be produced on the stem.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Horizontal stems allow a plant to spread laterally above ground.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Tubers can be packed with starch for storage purposes.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Flattened stems of some cacti capture light energy for photosynthesis. </a:t>
            </a:r>
            <a:endParaRPr lang="en-US" sz="850" b="0" i="0" u="none" strike="noStrike" baseline="0" dirty="0">
              <a:solidFill>
                <a:srgbClr val="000000"/>
              </a:solidFill>
            </a:endParaRPr>
          </a:p>
          <a:p>
            <a:pPr>
              <a:spcAft>
                <a:spcPts val="300"/>
              </a:spcAft>
            </a:pPr>
            <a:endParaRPr lang="en-US" sz="850" kern="500" dirty="0"/>
          </a:p>
          <a:p>
            <a:pPr>
              <a:spcAft>
                <a:spcPts val="300"/>
              </a:spcAft>
            </a:pPr>
            <a:r>
              <a:rPr lang="en-US" sz="850" kern="500" dirty="0"/>
              <a:t>The second gear is Life is subject to chemical and physical laws</a:t>
            </a:r>
          </a:p>
          <a:p>
            <a:pPr>
              <a:spcAft>
                <a:spcPts val="300"/>
              </a:spcAft>
            </a:pPr>
            <a:r>
              <a:rPr lang="en-US" sz="850" kern="500" dirty="0"/>
              <a:t>The first secondary concept is Physics and chemistry dictate movement of water into and around the plant</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cohesion and adhesion of water molecules allows forces generated by transpiration to move water great distances in plants. </a:t>
            </a:r>
            <a:endParaRPr lang="en-US" sz="850" dirty="0">
              <a:solidFill>
                <a:srgbClr val="008F92"/>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rate of osmosis limits water movement into roots but is accelerated by facilitated diffusion through aquaporins. </a:t>
            </a:r>
            <a:endParaRPr lang="en-US" sz="850" dirty="0">
              <a:solidFill>
                <a:srgbClr val="008F92"/>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combined effects of solute potential and pressure potential determine the direction of water movement into and out of plant cells. </a:t>
            </a:r>
            <a:endParaRPr lang="en-US" sz="850" dirty="0">
              <a:solidFill>
                <a:srgbClr val="008F92"/>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Water transport from roots to shoots is driven by a gradient of water potential with lowest values in the leaves. </a:t>
            </a:r>
            <a:endParaRPr lang="en-US" sz="850" dirty="0">
              <a:solidFill>
                <a:srgbClr val="008F92"/>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Chemical and physical properties of membranes and cell walls restrict the movement of solutes through the plant. </a:t>
            </a:r>
            <a:endParaRPr lang="en-US" sz="850" b="0" i="0" u="none" strike="noStrike" baseline="0" dirty="0">
              <a:solidFill>
                <a:srgbClr val="000000"/>
              </a:solidFill>
            </a:endParaRPr>
          </a:p>
          <a:p>
            <a:pPr>
              <a:spcAft>
                <a:spcPts val="300"/>
              </a:spcAft>
            </a:pPr>
            <a:r>
              <a:rPr lang="en-US" sz="850" kern="500" dirty="0"/>
              <a:t>The second secondary concept is Soil properties determine plant nutrient availability</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Positively charged soil nutrients must be actively transported into roots due to their sequestration by anionic soil particles. </a:t>
            </a:r>
            <a:endParaRPr lang="en-US" sz="850" dirty="0">
              <a:solidFill>
                <a:srgbClr val="008F92"/>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Porous soils leach water rapidly and can contribute to water stress. </a:t>
            </a:r>
            <a:endParaRPr lang="en-US" sz="850" dirty="0">
              <a:solidFill>
                <a:srgbClr val="008F92"/>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chemical properties of clay make it adsorb water and minerals tightly. </a:t>
            </a:r>
            <a:endParaRPr lang="en-US" sz="850" dirty="0">
              <a:solidFill>
                <a:srgbClr val="008F92"/>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water potential of the soil affects the transport of minerals into the root. </a:t>
            </a:r>
            <a:endParaRPr lang="en-US" sz="850" dirty="0">
              <a:solidFill>
                <a:srgbClr val="008F92"/>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Low soil pH can cause toxic aluminum to leach from rocks. </a:t>
            </a:r>
            <a:endParaRPr lang="en-US" sz="850" dirty="0">
              <a:solidFill>
                <a:srgbClr val="008F92"/>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Salt accumulation in soil can affect soil water potential and cause loss of plant cell turgor. </a:t>
            </a:r>
            <a:endParaRPr lang="en-US" sz="850" b="0" i="0" u="none" strike="noStrike" baseline="0" dirty="0">
              <a:solidFill>
                <a:srgbClr val="000000"/>
              </a:solidFill>
            </a:endParaRPr>
          </a:p>
          <a:p>
            <a:pPr>
              <a:spcAft>
                <a:spcPts val="300"/>
              </a:spcAft>
            </a:pPr>
            <a:r>
              <a:rPr lang="en-US" sz="850" kern="500" dirty="0">
                <a:solidFill>
                  <a:srgbClr val="000000"/>
                </a:solidFill>
              </a:rPr>
              <a:t>Continued on next slide</a:t>
            </a:r>
            <a:endParaRPr lang="en-US" sz="850" b="0" i="0" u="none" strike="noStrike" baseline="0" dirty="0">
              <a:solidFill>
                <a:srgbClr val="000000"/>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a:xfrm>
            <a:off x="5666488" y="6388915"/>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360545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VI—Plant Form and Function(continued)</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728006"/>
            <a:ext cx="8458200" cy="4846320"/>
          </a:xfrm>
        </p:spPr>
        <p:txBody>
          <a:bodyPr/>
          <a:lstStyle/>
          <a:p>
            <a:pPr>
              <a:spcAft>
                <a:spcPts val="300"/>
              </a:spcAft>
            </a:pPr>
            <a:r>
              <a:rPr lang="en-US" sz="850" kern="500" dirty="0"/>
              <a:t>The third gear is Living systems depend on information transactions and has two secondary concept</a:t>
            </a:r>
          </a:p>
          <a:p>
            <a:pPr>
              <a:spcAft>
                <a:spcPts val="300"/>
              </a:spcAft>
            </a:pPr>
            <a:r>
              <a:rPr lang="en-US" sz="850" kern="500" dirty="0"/>
              <a:t>The first secondary concept is Signaling mediates plant health</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Gibberellins, a family of growth hormones, can be produced by bacteria infecting certain plants’ roots and influence plant growth.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Allelopathy is a form of signaling where one plant releases compounds that inhibit seed germination or the growth of neighboring plants.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Toxins produced by plants communicate to potential predators that the plant is not safe to eat.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Chemical signals can modulate the behaviors of insects that protect plants from predation.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Chemicals released by plants as a wound response can attract insects to defend the plant against herbivores.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plant hormone </a:t>
            </a:r>
            <a:r>
              <a:rPr lang="en-US" sz="850" b="0" i="0" u="none" strike="noStrike" baseline="0" dirty="0" err="1">
                <a:solidFill>
                  <a:srgbClr val="211D1E"/>
                </a:solidFill>
              </a:rPr>
              <a:t>jasmonic</a:t>
            </a:r>
            <a:r>
              <a:rPr lang="en-US" sz="850" b="0" i="0" u="none" strike="noStrike" baseline="0" dirty="0">
                <a:solidFill>
                  <a:srgbClr val="211D1E"/>
                </a:solidFill>
              </a:rPr>
              <a:t> acid transduces long distance wound response signals in plant bodies. </a:t>
            </a:r>
            <a:endParaRPr lang="en-US" sz="850" b="0" i="0" u="none" strike="noStrike" baseline="0" dirty="0">
              <a:solidFill>
                <a:srgbClr val="000000"/>
              </a:solidFill>
            </a:endParaRPr>
          </a:p>
          <a:p>
            <a:pPr>
              <a:spcAft>
                <a:spcPts val="300"/>
              </a:spcAft>
            </a:pPr>
            <a:r>
              <a:rPr lang="en-US" sz="850" kern="500" dirty="0"/>
              <a:t>The second secondary concept is Information can be communicated in nonchemical ways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Light can be perceived by plant cell receptors such as Pfr.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Signal transduction pathways communicate information received in light signals to plant response mechanisms.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Plants can respond to perceived light with changes in gene expression.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Differences in received light wavelength can cause specific plant growth responses.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environment can signal seeds to germinate using light of specific wavelengths.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Light containing blue wavelengths can signal phototropic responses.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Some plants can change behavior based on the day/night cycle.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Gravitational fields can trigger directional growth responses.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Some plants can respond to touch. </a:t>
            </a:r>
            <a:endParaRPr lang="en-US" sz="850" b="0" i="0" u="none" strike="noStrike" baseline="0" dirty="0">
              <a:solidFill>
                <a:srgbClr val="000000"/>
              </a:solidFill>
            </a:endParaRPr>
          </a:p>
          <a:p>
            <a:pPr>
              <a:spcAft>
                <a:spcPts val="300"/>
              </a:spcAft>
            </a:pPr>
            <a:endParaRPr lang="en-US" sz="850" b="0" i="0" u="none" strike="noStrike" baseline="0" dirty="0">
              <a:solidFill>
                <a:srgbClr val="000000"/>
              </a:solidFill>
            </a:endParaRPr>
          </a:p>
          <a:p>
            <a:pPr>
              <a:spcAft>
                <a:spcPts val="300"/>
              </a:spcAft>
            </a:pPr>
            <a:endParaRPr lang="en-US" sz="850" b="0" i="0" u="none" strike="noStrike" baseline="0" dirty="0">
              <a:solidFill>
                <a:srgbClr val="211D1E"/>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a:t>
            </a:r>
            <a:r>
              <a:rPr lang="en-US" noProof="0" dirty="0">
                <a:latin typeface="+mj-lt"/>
                <a:hlinkClick r:id="rId3" action="ppaction://hlinksldjump"/>
              </a:rPr>
              <a:t>e</a:t>
            </a:r>
            <a:r>
              <a:rPr lang="en-US" noProof="0" dirty="0">
                <a:latin typeface="+mj-lt"/>
                <a:hlinkClick r:id="rId2" action="ppaction://hlinksldjump"/>
              </a:rPr>
              <a:t>nt-sl</a:t>
            </a:r>
            <a:r>
              <a:rPr lang="en-US" noProof="0" dirty="0">
                <a:latin typeface="+mj-lt"/>
                <a:hlinkClick r:id="rId4" action="ppaction://hlinksldjump"/>
              </a:rPr>
              <a:t>i</a:t>
            </a:r>
            <a:r>
              <a:rPr lang="en-US" noProof="0" dirty="0">
                <a:latin typeface="+mj-lt"/>
                <a:hlinkClick r:id="rId2" action="ppaction://hlinksldjump"/>
              </a:rPr>
              <a:t>de containing images.</a:t>
            </a:r>
            <a:endParaRPr lang="en-US" noProof="0" dirty="0">
              <a:latin typeface="+mj-lt"/>
              <a:hlinkClick r:id="rId5"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200005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41</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determines function</a:t>
            </a:r>
          </a:p>
          <a:p>
            <a:r>
              <a:rPr lang="en-US" sz="1800" dirty="0"/>
              <a:t>The completed secondary concept is Tissues are specialized for different functions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Vertebrates have four principal tissue types.</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Epithelial tissue covers all body surfaces.</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Connective tissue includes diverse types of tissue, including blood, bone, and cartilage.</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Muscle tissue contains contractile proteins that produce movement.</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Nerve tissue can produce electrochemical impulses, which can encode information.</a:t>
            </a:r>
          </a:p>
          <a:p>
            <a:r>
              <a:rPr lang="en-US" sz="1800" dirty="0"/>
              <a:t>The open gear is Living systems depend on information transactions</a:t>
            </a:r>
          </a:p>
          <a:p>
            <a:r>
              <a:rPr lang="en-US" sz="1800" dirty="0"/>
              <a:t>The open secondary concept is Homeostasis maintains a constant internal environment</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333926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42</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determines function</a:t>
            </a:r>
          </a:p>
          <a:p>
            <a:r>
              <a:rPr lang="en-US" sz="1800" dirty="0"/>
              <a:t>The completed secondary concept is Communication between neurons occurs at synapses</a:t>
            </a:r>
          </a:p>
          <a:p>
            <a:r>
              <a:rPr lang="en-US" sz="1800" dirty="0"/>
              <a:t>The completed tertiary concepts are</a:t>
            </a:r>
            <a:endParaRPr lang="en-US" sz="1800" b="0" i="0" u="none" strike="noStrike" baseline="0" dirty="0">
              <a:solidFill>
                <a:srgbClr val="000000"/>
              </a:solidFill>
            </a:endParaRPr>
          </a:p>
          <a:p>
            <a:pPr marL="285750" indent="-285750">
              <a:buFont typeface="Arial" panose="020B0604020202020204" pitchFamily="34" charset="0"/>
              <a:buChar char="•"/>
            </a:pPr>
            <a:r>
              <a:rPr lang="en-US" sz="1800" b="0" i="0" u="none" strike="noStrike" baseline="0" dirty="0">
                <a:solidFill>
                  <a:srgbClr val="211D1E"/>
                </a:solidFill>
              </a:rPr>
              <a:t>The sending neuron releases neurotransmitters.</a:t>
            </a:r>
            <a:endParaRPr lang="en-US" sz="1800" dirty="0">
              <a:solidFill>
                <a:srgbClr val="DEB11B"/>
              </a:solidFill>
            </a:endParaRPr>
          </a:p>
          <a:p>
            <a:pPr marL="285750" indent="-285750">
              <a:buFont typeface="Arial" panose="020B0604020202020204" pitchFamily="34" charset="0"/>
              <a:buChar char="•"/>
            </a:pPr>
            <a:r>
              <a:rPr lang="en-US" sz="1800" b="0" i="0" u="none" strike="noStrike" baseline="0" dirty="0">
                <a:solidFill>
                  <a:srgbClr val="211D1E"/>
                </a:solidFill>
              </a:rPr>
              <a:t>The receiving neuron has membrane receptors for neurotransmitters.</a:t>
            </a:r>
            <a:endParaRPr lang="en-US" sz="1800" dirty="0">
              <a:solidFill>
                <a:srgbClr val="DEB11B"/>
              </a:solidFill>
            </a:endParaRPr>
          </a:p>
          <a:p>
            <a:pPr marL="285750" indent="-285750">
              <a:buFont typeface="Arial" panose="020B0604020202020204" pitchFamily="34" charset="0"/>
              <a:buChar char="•"/>
            </a:pPr>
            <a:r>
              <a:rPr lang="en-US" sz="1800" b="0" i="0" u="none" strike="noStrike" baseline="0" dirty="0">
                <a:solidFill>
                  <a:srgbClr val="211D1E"/>
                </a:solidFill>
              </a:rPr>
              <a:t>Neurotransmitters are released by exocytosis.</a:t>
            </a:r>
            <a:endParaRPr lang="en-US" sz="1800" dirty="0">
              <a:solidFill>
                <a:srgbClr val="DEB11B"/>
              </a:solidFill>
            </a:endParaRPr>
          </a:p>
          <a:p>
            <a:pPr marL="285750" indent="-285750">
              <a:buFont typeface="Arial" panose="020B0604020202020204" pitchFamily="34" charset="0"/>
              <a:buChar char="•"/>
            </a:pPr>
            <a:r>
              <a:rPr lang="en-US" sz="1800" b="0" i="0" u="none" strike="noStrike" baseline="0" dirty="0">
                <a:solidFill>
                  <a:srgbClr val="211D1E"/>
                </a:solidFill>
              </a:rPr>
              <a:t>Neuron cell bodies have graded potentials due to ion channels in synapses.</a:t>
            </a:r>
            <a:endParaRPr lang="en-US" sz="1800" dirty="0">
              <a:solidFill>
                <a:srgbClr val="DEB11B"/>
              </a:solidFill>
            </a:endParaRPr>
          </a:p>
          <a:p>
            <a:pPr marL="285750" indent="-285750">
              <a:buFont typeface="Arial" panose="020B0604020202020204" pitchFamily="34" charset="0"/>
              <a:buChar char="•"/>
            </a:pPr>
            <a:r>
              <a:rPr lang="en-US" sz="1800" b="0" i="0" u="none" strike="noStrike" baseline="0" dirty="0">
                <a:solidFill>
                  <a:srgbClr val="211D1E"/>
                </a:solidFill>
              </a:rPr>
              <a:t>Information is integrated in neurons by both spatial and temporal summation. </a:t>
            </a:r>
          </a:p>
          <a:p>
            <a:r>
              <a:rPr lang="en-US" sz="1800" dirty="0"/>
              <a:t>The open gear is Living systems depend on information transactions</a:t>
            </a:r>
          </a:p>
          <a:p>
            <a:r>
              <a:rPr lang="en-US" sz="1800" dirty="0"/>
              <a:t>The open secondary concept is Action potentials propagate nerve impulses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050505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43</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Living systems depend on information transactions</a:t>
            </a:r>
          </a:p>
          <a:p>
            <a:r>
              <a:rPr lang="en-US" sz="1800" dirty="0"/>
              <a:t>The completed secondary concept is Our senses derive from the action of sensory neurons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There are sensory neurons to detect mechanical force, chemicals, and electro- magnetic energy.</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Sensory neurons convert stimuli into electrical impulses by opening ion channels.</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Mechanoreceptors respond to changes in cell shape.</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Chemoreceptors can detect thousands of different chemicals. </a:t>
            </a:r>
          </a:p>
          <a:p>
            <a:r>
              <a:rPr lang="en-US" sz="1800" dirty="0"/>
              <a:t>The open gear is Evolution explains the unity and diversity of life</a:t>
            </a:r>
          </a:p>
          <a:p>
            <a:r>
              <a:rPr lang="en-US" sz="1800" dirty="0"/>
              <a:t>The open secondary concept is Vertebrate sensory systems have become specialized in different lineages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243106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44</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determines function</a:t>
            </a:r>
          </a:p>
          <a:p>
            <a:r>
              <a:rPr lang="en-US" sz="1800" dirty="0"/>
              <a:t>The completed secondary concept is Hormones bind to specific receptors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Receptors have hormone binding domains with a shape complementary to the hormone.</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Membrane receptors transmit signals through their intracellular domain.</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GPCRs can stimulate the production of second messengers to propagate a signal.</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Steroid hormone receptor complexes can bind to DNA to regulate transcription. </a:t>
            </a:r>
          </a:p>
          <a:p>
            <a:r>
              <a:rPr lang="en-US" sz="1800" dirty="0"/>
              <a:t>The open gear is Life is subject to chemical and physical laws</a:t>
            </a:r>
          </a:p>
          <a:p>
            <a:r>
              <a:rPr lang="en-US" sz="1800" dirty="0"/>
              <a:t>The open secondary concept is Hormone function is constrained by chemistry</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619168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45</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Animal locomotion takes many forms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The primary force retarding forward motion in swimming is friction.</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Terrestrial locomotion must overcome gravity.</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Flying uses air for support.</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Powered flight using wings is an example of convergent evolution. </a:t>
            </a:r>
          </a:p>
          <a:p>
            <a:r>
              <a:rPr lang="en-US" sz="1800" dirty="0"/>
              <a:t>The open gear is Living systems depend on information transactions</a:t>
            </a:r>
          </a:p>
          <a:p>
            <a:r>
              <a:rPr lang="en-US" sz="1800" dirty="0"/>
              <a:t>The open secondary concept is Muscle contraction is triggered by Ca</a:t>
            </a:r>
            <a:r>
              <a:rPr lang="en-US" sz="1800" baseline="30000" dirty="0"/>
              <a:t>2+</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200410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46</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Variation in vertebrate digestive systems represents adaptations to different diets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Different tooth types have evolved to capture and process different types of food.</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Ruminants have evolved a four-chambered stomach to rechew the vegetation they eat.</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Foregut fermentation has evolved many items.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Species with different diets have different digestive systems. </a:t>
            </a:r>
          </a:p>
          <a:p>
            <a:r>
              <a:rPr lang="en-US" sz="1800" dirty="0"/>
              <a:t>The open gear is Living systems transform energy &amp; matter</a:t>
            </a:r>
          </a:p>
          <a:p>
            <a:r>
              <a:rPr lang="en-US" sz="1800" dirty="0"/>
              <a:t>The open secondary concept is Food is broken down, absorbed, and eliminated in the intestines</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258016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47</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 function</a:t>
            </a:r>
          </a:p>
          <a:p>
            <a:r>
              <a:rPr lang="en-US" sz="1800" dirty="0"/>
              <a:t>The completed secondary concept is Structures of lungs and gills maximize gas exchange</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Alveoli in mammalian lungs increase surface area for diffusion.</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Anterior and posterior air sacs in birds allow unidirectional flow of air through lungs.</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Lungs minimize evaporation by moving air through branched tubes.</a:t>
            </a:r>
            <a:endParaRPr lang="en-US" sz="1800" dirty="0">
              <a:solidFill>
                <a:srgbClr val="FBD6E6"/>
              </a:solidFill>
            </a:endParaRPr>
          </a:p>
          <a:p>
            <a:pPr marL="285750" indent="-285750">
              <a:buFont typeface="Arial" panose="020B0604020202020204" pitchFamily="34" charset="0"/>
              <a:buChar char="•"/>
            </a:pPr>
            <a:r>
              <a:rPr lang="en-US" sz="1800" b="0" i="0" u="none" strike="noStrike" baseline="0" dirty="0">
                <a:solidFill>
                  <a:srgbClr val="211D1E"/>
                </a:solidFill>
              </a:rPr>
              <a:t>Water in gills flows in the opposite direction to the movement of blood.</a:t>
            </a:r>
          </a:p>
          <a:p>
            <a:r>
              <a:rPr lang="en-US" sz="1800" dirty="0"/>
              <a:t>The open gear is Life is subject to chemical and physical laws</a:t>
            </a:r>
          </a:p>
          <a:p>
            <a:r>
              <a:rPr lang="en-US" sz="1800" dirty="0"/>
              <a:t>The open secondary concept is Gas exchange in respiration occurs by diffusion</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76737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1BE47F12-E021-4533-93DD-D7F3DCCA682C}"/>
              </a:ext>
            </a:extLst>
          </p:cNvPr>
          <p:cNvPicPr>
            <a:picLocks noGrp="1" noChangeAspect="1"/>
          </p:cNvPicPr>
          <p:nvPr>
            <p:ph sz="quarter" idx="15"/>
          </p:nvPr>
        </p:nvPicPr>
        <p:blipFill>
          <a:blip r:embed="rId2"/>
          <a:stretch>
            <a:fillRect/>
          </a:stretch>
        </p:blipFill>
        <p:spPr>
          <a:xfrm>
            <a:off x="156893" y="2275384"/>
            <a:ext cx="8987107" cy="3814796"/>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9</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depend on information transactions.” Then examine the relationship between the concept “Receptor tyrosine kinases are activated by autophosphorylation” and this core concept.</a:t>
            </a:r>
          </a:p>
          <a:p>
            <a:r>
              <a:rPr lang="en-US" sz="1100" dirty="0">
                <a:latin typeface="Proxima Nova Rg"/>
              </a:rPr>
              <a:t>Then compile a bulleted list of statements from information in the chapter that illustrate how the autophosphorylation of tyrosine kinase receptors is an example an information transaction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13</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229538" y="1469773"/>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369052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48</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The vertebrate heart has evolved to maximize efficiency</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Fish have a single circuit in their circulatory system.</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Amphibians have two circuits with three pumping chambers.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Reptilian circulation minimizes mixing in the ventricle with a septum.</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The four-chambered hearts in mammals and birds arose by convergent evolution.</a:t>
            </a:r>
          </a:p>
          <a:p>
            <a:r>
              <a:rPr lang="en-US" sz="1800" dirty="0"/>
              <a:t>The open gear is Structure determines function</a:t>
            </a:r>
          </a:p>
          <a:p>
            <a:r>
              <a:rPr lang="en-US" sz="1800" dirty="0"/>
              <a:t>The open secondary concept is The structure of blood vessels reflects their function</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429973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49</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a:t>
            </a:r>
            <a:r>
              <a:rPr lang="en-US" sz="1800" dirty="0" err="1"/>
              <a:t>Osmoregulators</a:t>
            </a:r>
            <a:r>
              <a:rPr lang="en-US" sz="1800" dirty="0"/>
              <a:t> can exploit many different environments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Freshwater fish are adapted to prevent water gain and marine fish are adapted to prevent water loss.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Kidneys filter blood and reabsorb important molecules, ions, and water.</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The kidney evolved to maintain osmotic balance in dehydrating conditions.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Kidneys respond to hormones to control water loss.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Different species excrete different forms of nitrogenous waste depending on their environment.</a:t>
            </a:r>
          </a:p>
          <a:p>
            <a:r>
              <a:rPr lang="en-US" sz="1800" dirty="0"/>
              <a:t>The open gear is Structure determines function</a:t>
            </a:r>
          </a:p>
          <a:p>
            <a:r>
              <a:rPr lang="en-US" sz="1800" dirty="0"/>
              <a:t>The open secondary concept is Nephron structure helps maintain osmotic balance</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294551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50</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Living systems depend on information transactions</a:t>
            </a:r>
          </a:p>
          <a:p>
            <a:r>
              <a:rPr lang="en-US" sz="1800" dirty="0"/>
              <a:t>The completed secondary concept is The immune system is regulated by cell communication</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Leukocytes secrete cytokines that attract B and T cells.</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Innate receptors in the membrane bind to PAMP and initiate signal transduction pathways to produce cytokines.</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B and T cells are regulated by both paracrine and autocrine factors.</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B and T cells respond both to antigens and to signaling molecules.</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Antigen-presenting cells “show” antigens bound to MHC molecules. </a:t>
            </a:r>
          </a:p>
          <a:p>
            <a:r>
              <a:rPr lang="en-US" sz="1800" dirty="0"/>
              <a:t>The open gear is Structure determines function</a:t>
            </a:r>
          </a:p>
          <a:p>
            <a:r>
              <a:rPr lang="en-US" sz="1800" dirty="0"/>
              <a:t>The open secondary concept is The innate immune system is the first line of defense</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750266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51</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Living systems depend on information transactions</a:t>
            </a:r>
          </a:p>
          <a:p>
            <a:r>
              <a:rPr lang="en-US" sz="1800" dirty="0"/>
              <a:t>The completed secondary concept is Animal reproduction is controlled by hormones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In human males, FSH stimulates Sertoli cells to promote sperm development.</a:t>
            </a:r>
            <a:endParaRPr lang="en-US" sz="1800" dirty="0">
              <a:solidFill>
                <a:srgbClr val="5C3C8A"/>
              </a:solidFill>
            </a:endParaRPr>
          </a:p>
          <a:p>
            <a:pPr marL="285750" indent="-285750">
              <a:buFont typeface="Arial" panose="020B0604020202020204" pitchFamily="34" charset="0"/>
              <a:buChar char="•"/>
            </a:pPr>
            <a:r>
              <a:rPr lang="en-US" sz="1800" b="0" i="0" u="none" strike="noStrike" baseline="0" dirty="0">
                <a:solidFill>
                  <a:srgbClr val="211D1E"/>
                </a:solidFill>
              </a:rPr>
              <a:t>In human males, LH stimulates Leydig cells to produce testosterone.</a:t>
            </a:r>
            <a:endParaRPr lang="en-US" sz="1800" dirty="0">
              <a:solidFill>
                <a:srgbClr val="5C3C8A"/>
              </a:solidFill>
            </a:endParaRPr>
          </a:p>
          <a:p>
            <a:pPr marL="285750" indent="-285750">
              <a:buFont typeface="Arial" panose="020B0604020202020204" pitchFamily="34" charset="0"/>
              <a:buChar char="•"/>
            </a:pPr>
            <a:r>
              <a:rPr lang="en-US" sz="1800" b="0" i="0" u="none" strike="noStrike" baseline="0" dirty="0">
                <a:solidFill>
                  <a:srgbClr val="211D1E"/>
                </a:solidFill>
              </a:rPr>
              <a:t>In human females, a complex interplay of hormones controls ovulation.</a:t>
            </a:r>
            <a:endParaRPr lang="en-US" sz="1800" dirty="0">
              <a:solidFill>
                <a:srgbClr val="5C3C8A"/>
              </a:solidFill>
            </a:endParaRPr>
          </a:p>
          <a:p>
            <a:pPr marL="285750" indent="-285750">
              <a:buFont typeface="Arial" panose="020B0604020202020204" pitchFamily="34" charset="0"/>
              <a:buChar char="•"/>
            </a:pPr>
            <a:r>
              <a:rPr lang="en-US" sz="1800" b="0" i="0" u="none" strike="noStrike" baseline="0" dirty="0">
                <a:solidFill>
                  <a:srgbClr val="211D1E"/>
                </a:solidFill>
              </a:rPr>
              <a:t>In human females, FSH stimulates follicle maturation.</a:t>
            </a:r>
            <a:endParaRPr lang="en-US" sz="1800" dirty="0">
              <a:solidFill>
                <a:srgbClr val="5C3C8A"/>
              </a:solidFill>
            </a:endParaRPr>
          </a:p>
          <a:p>
            <a:pPr marL="285750" indent="-285750">
              <a:buFont typeface="Arial" panose="020B0604020202020204" pitchFamily="34" charset="0"/>
              <a:buChar char="•"/>
            </a:pPr>
            <a:r>
              <a:rPr lang="en-US" sz="1800" b="0" i="0" u="none" strike="noStrike" baseline="0" dirty="0">
                <a:solidFill>
                  <a:srgbClr val="211D1E"/>
                </a:solidFill>
              </a:rPr>
              <a:t>In human females, a spike of LH stimulates ovulation.</a:t>
            </a:r>
          </a:p>
          <a:p>
            <a:r>
              <a:rPr lang="en-US" sz="1800" dirty="0"/>
              <a:t>The open gear is Evolution explains the unity and diversity of life</a:t>
            </a:r>
          </a:p>
          <a:p>
            <a:r>
              <a:rPr lang="en-US" sz="1800" dirty="0"/>
              <a:t>The open secondary concept is Animal reproduction evolved in water by now includes key adaptations for land</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810578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52</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Living systems depend on information transactions</a:t>
            </a:r>
          </a:p>
          <a:p>
            <a:r>
              <a:rPr lang="en-US" sz="1800" dirty="0"/>
              <a:t>The completed secondary concept is Vertebrate axis formation involves the Spemann organizer</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Transplanting the dorsal lip of the blastopore in frog embryos produces a second notochord and associated structures.</a:t>
            </a:r>
            <a:endParaRPr lang="en-US" sz="1800" dirty="0">
              <a:solidFill>
                <a:srgbClr val="5C3C8A"/>
              </a:solidFill>
            </a:endParaRPr>
          </a:p>
          <a:p>
            <a:pPr marL="285750" indent="-285750">
              <a:buFont typeface="Arial" panose="020B0604020202020204" pitchFamily="34" charset="0"/>
              <a:buChar char="•"/>
            </a:pPr>
            <a:r>
              <a:rPr lang="en-US" sz="1800" b="0" i="0" u="none" strike="noStrike" baseline="0" dirty="0">
                <a:solidFill>
                  <a:srgbClr val="211D1E"/>
                </a:solidFill>
              </a:rPr>
              <a:t>The organizer functions by inhibiting ventral development on the dorsal side of the embryo.</a:t>
            </a:r>
            <a:endParaRPr lang="en-US" sz="1800" dirty="0">
              <a:solidFill>
                <a:srgbClr val="5C3C8A"/>
              </a:solidFill>
            </a:endParaRPr>
          </a:p>
          <a:p>
            <a:pPr marL="285750" indent="-285750">
              <a:buFont typeface="Arial" panose="020B0604020202020204" pitchFamily="34" charset="0"/>
              <a:buChar char="•"/>
            </a:pPr>
            <a:r>
              <a:rPr lang="en-US" sz="1800" b="0" i="0" u="none" strike="noStrike" baseline="0" dirty="0">
                <a:solidFill>
                  <a:srgbClr val="211D1E"/>
                </a:solidFill>
              </a:rPr>
              <a:t>The organizer is an example of embryonic induction where one tissue instructs the development of another.</a:t>
            </a:r>
            <a:endParaRPr lang="en-US" sz="1800" dirty="0">
              <a:solidFill>
                <a:srgbClr val="5C3C8A"/>
              </a:solidFill>
            </a:endParaRPr>
          </a:p>
          <a:p>
            <a:pPr marL="285750" indent="-285750">
              <a:buFont typeface="Arial" panose="020B0604020202020204" pitchFamily="34" charset="0"/>
              <a:buChar char="•"/>
            </a:pPr>
            <a:r>
              <a:rPr lang="en-US" sz="1800" b="0" i="0" u="none" strike="noStrike" baseline="0" dirty="0">
                <a:solidFill>
                  <a:srgbClr val="211D1E"/>
                </a:solidFill>
              </a:rPr>
              <a:t>Some variation on an organizer is found in all vertebrates.</a:t>
            </a:r>
            <a:endParaRPr lang="en-US" sz="1800" dirty="0">
              <a:solidFill>
                <a:srgbClr val="5C3C8A"/>
              </a:solidFill>
            </a:endParaRPr>
          </a:p>
          <a:p>
            <a:pPr marL="285750" indent="-285750">
              <a:buFont typeface="Arial" panose="020B0604020202020204" pitchFamily="34" charset="0"/>
              <a:buChar char="•"/>
            </a:pPr>
            <a:r>
              <a:rPr lang="en-US" sz="1800" b="0" i="0" u="none" strike="noStrike" baseline="0" dirty="0">
                <a:solidFill>
                  <a:srgbClr val="211D1E"/>
                </a:solidFill>
              </a:rPr>
              <a:t>Signaling from the notochord patterns the neural tube, which will become the basis for the nervous system.</a:t>
            </a:r>
          </a:p>
          <a:p>
            <a:r>
              <a:rPr lang="en-US" sz="1800" dirty="0"/>
              <a:t>The open gear is Structure determines function</a:t>
            </a:r>
          </a:p>
          <a:p>
            <a:r>
              <a:rPr lang="en-US" sz="1800" dirty="0"/>
              <a:t>The open secondary concept is The structure of sperm cells facilitates fertilization</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475362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VII—Animal Form and Function</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552909"/>
            <a:ext cx="8458200" cy="4846320"/>
          </a:xfrm>
        </p:spPr>
        <p:txBody>
          <a:bodyPr/>
          <a:lstStyle/>
          <a:p>
            <a:pPr>
              <a:spcAft>
                <a:spcPts val="300"/>
              </a:spcAft>
            </a:pPr>
            <a:r>
              <a:rPr lang="en-US" sz="850" kern="500" dirty="0"/>
              <a:t>The first gear is Structure determines function and has three secondary concepts</a:t>
            </a:r>
          </a:p>
          <a:p>
            <a:pPr>
              <a:spcAft>
                <a:spcPts val="300"/>
              </a:spcAft>
            </a:pPr>
            <a:r>
              <a:rPr lang="en-US" sz="850" kern="500" dirty="0"/>
              <a:t>The first secondary concept is The structure of lungs and gills maximizes gas exchange</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Alveoli in mammalian lungs increase surface area for diffusion.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Anterior and posterior air sacs in birds allow unidirectional flow of air through lungs.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Lungs minimize evaporation by moving air through branched tubes.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Water in gills flows in the opposite direction to the movement of blood. </a:t>
            </a:r>
            <a:endParaRPr lang="en-US" sz="850" b="0" i="0" u="none" strike="noStrike" baseline="0" dirty="0">
              <a:solidFill>
                <a:srgbClr val="000000"/>
              </a:solidFill>
            </a:endParaRPr>
          </a:p>
          <a:p>
            <a:pPr>
              <a:spcAft>
                <a:spcPts val="300"/>
              </a:spcAft>
            </a:pPr>
            <a:r>
              <a:rPr lang="en-US" sz="850" kern="500" dirty="0"/>
              <a:t>The second secondary concept is Hormones bind to specific receptors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Receptors have hormone-binding domains with a shape complementary to the hormone.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Membrane receptors transmit signals through their intracellular domain.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GPCRs can stimulate the production of second messengers to propagate a signal.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Steroid hormone receptor complexes can bind to DNA to regulate transcription. </a:t>
            </a:r>
          </a:p>
          <a:p>
            <a:pPr>
              <a:spcAft>
                <a:spcPts val="300"/>
              </a:spcAft>
            </a:pPr>
            <a:r>
              <a:rPr lang="en-US" sz="850" kern="500" dirty="0"/>
              <a:t>The third secondary concept is Tissues are specialized for different functions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Vertebrates have four principal tissue types.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Epithelial tissue covers all body surfaces.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Connective tissue includes diverse types of tissue including blood, bone and cartilage.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Muscle tissue contains contractile proteins that produce movement.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Nerve tissue can produce electrochemical impulses, which can encode information. </a:t>
            </a:r>
            <a:endParaRPr lang="en-US" sz="850" b="0" i="0" u="none" strike="noStrike" baseline="0" dirty="0">
              <a:solidFill>
                <a:srgbClr val="000000"/>
              </a:solidFill>
            </a:endParaRPr>
          </a:p>
          <a:p>
            <a:pPr>
              <a:spcAft>
                <a:spcPts val="300"/>
              </a:spcAft>
            </a:pPr>
            <a:endParaRPr lang="en-US" sz="850" kern="500" dirty="0"/>
          </a:p>
          <a:p>
            <a:pPr>
              <a:spcAft>
                <a:spcPts val="300"/>
              </a:spcAft>
            </a:pPr>
            <a:r>
              <a:rPr lang="en-US" sz="850" kern="500" dirty="0"/>
              <a:t>The second gear is Living systems depend on information transactions and has three secondary concepts</a:t>
            </a:r>
          </a:p>
          <a:p>
            <a:pPr>
              <a:spcAft>
                <a:spcPts val="300"/>
              </a:spcAft>
            </a:pPr>
            <a:r>
              <a:rPr lang="en-US" sz="850" kern="500" dirty="0"/>
              <a:t>The first secondary concept is Animal reproduction is controlled by hormones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In human males, FSH stimulates Sertoli cells to promote sperm development.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In human males, LH stimulates Leydig cells to produce testosterone.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In human females, FSH stimulates follicle maturation.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In human females, a spike of LH stimulates ovulation. </a:t>
            </a:r>
            <a:endParaRPr lang="en-US" sz="850" b="0" i="0" u="none" strike="noStrike" baseline="0" dirty="0">
              <a:solidFill>
                <a:srgbClr val="000000"/>
              </a:solidFill>
            </a:endParaRPr>
          </a:p>
          <a:p>
            <a:pPr>
              <a:spcAft>
                <a:spcPts val="300"/>
              </a:spcAft>
            </a:pPr>
            <a:r>
              <a:rPr lang="en-US" sz="850" kern="500" dirty="0"/>
              <a:t>The second secondary concept is The immune system is regulated by cell communication</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Leukocytes secrete cytokines that attract B and T cells.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Innate receptors in the membrane can initiate signal transduction pathways to produce cytokines.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B and T cells are regulated by both paracrine and autocrine factors.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B and T cells respond both to antigens and to signaling molecules. </a:t>
            </a:r>
            <a:endParaRPr lang="en-US" sz="850" dirty="0">
              <a:solidFill>
                <a:srgbClr val="5C3C8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Antigen-presenting cells “show” antigens bound to MHC molecules. </a:t>
            </a:r>
            <a:endParaRPr lang="en-US" sz="850" b="0" i="0" u="none" strike="noStrike" baseline="0" dirty="0">
              <a:solidFill>
                <a:srgbClr val="000000"/>
              </a:solidFill>
            </a:endParaRPr>
          </a:p>
          <a:p>
            <a:pPr>
              <a:spcAft>
                <a:spcPts val="300"/>
              </a:spcAft>
            </a:pPr>
            <a:r>
              <a:rPr lang="en-US" sz="850" kern="500" dirty="0">
                <a:solidFill>
                  <a:srgbClr val="000000"/>
                </a:solidFill>
              </a:rPr>
              <a:t>Continued on next slide</a:t>
            </a:r>
            <a:endParaRPr lang="en-US" sz="850" b="0" i="0" u="none" strike="noStrike" baseline="0" dirty="0">
              <a:solidFill>
                <a:srgbClr val="000000"/>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a:xfrm>
            <a:off x="5666488" y="6388915"/>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478151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VII—Animal Form and Function (continued)</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728006"/>
            <a:ext cx="8458200" cy="4846320"/>
          </a:xfrm>
        </p:spPr>
        <p:txBody>
          <a:bodyPr/>
          <a:lstStyle/>
          <a:p>
            <a:pPr>
              <a:spcAft>
                <a:spcPts val="300"/>
              </a:spcAft>
            </a:pPr>
            <a:r>
              <a:rPr lang="en-US" sz="850" kern="500" dirty="0"/>
              <a:t>The third secondary concept is Our senses drive from the action of sensory neurons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There are sensory neurons to detect mechanical force, chemicals, and electromagnetic energy. </a:t>
            </a:r>
            <a:endParaRPr lang="en-US" sz="850" dirty="0">
              <a:solidFill>
                <a:srgbClr val="5C3C8A"/>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Sensory neurons convert stimuli into electrical impulses by opening ion channels. </a:t>
            </a:r>
            <a:endParaRPr lang="en-US" sz="850" dirty="0">
              <a:solidFill>
                <a:srgbClr val="5C3C8A"/>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Mechanoreceptors respond to changes in cell shape. </a:t>
            </a:r>
            <a:endParaRPr lang="en-US" sz="850" dirty="0">
              <a:solidFill>
                <a:srgbClr val="5C3C8A"/>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Chemoreceptors can detect thousands of different chemicals. </a:t>
            </a:r>
            <a:endParaRPr lang="en-US" sz="850" b="0" i="0" u="none" strike="noStrike" baseline="0" dirty="0">
              <a:solidFill>
                <a:srgbClr val="000000"/>
              </a:solidFill>
            </a:endParaRPr>
          </a:p>
          <a:p>
            <a:pPr>
              <a:spcAft>
                <a:spcPts val="300"/>
              </a:spcAft>
            </a:pPr>
            <a:endParaRPr lang="en-US" sz="850" kern="500" dirty="0"/>
          </a:p>
          <a:p>
            <a:pPr>
              <a:spcAft>
                <a:spcPts val="300"/>
              </a:spcAft>
            </a:pPr>
            <a:r>
              <a:rPr lang="en-US" sz="850" kern="500" dirty="0"/>
              <a:t>The third gear is Evolution explains the unity and diversity of life and has three secondary concept</a:t>
            </a:r>
          </a:p>
          <a:p>
            <a:pPr>
              <a:spcAft>
                <a:spcPts val="300"/>
              </a:spcAft>
            </a:pPr>
            <a:r>
              <a:rPr lang="en-US" sz="850" kern="500" dirty="0"/>
              <a:t>The first secondary concept is The vertebrate heart has evolved to maximize efficiency</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Fish have a single circuit in their circulatory system.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Amphibians have two circuits with three pumping chambers.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Reptilian circulation minimizes mixing in the ventricle with a septum.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four-chambered hearts in mammals and birds arose by convergent evolution. </a:t>
            </a:r>
            <a:endParaRPr lang="en-US" sz="850" b="0" i="0" u="none" strike="noStrike" baseline="0" dirty="0">
              <a:solidFill>
                <a:srgbClr val="000000"/>
              </a:solidFill>
            </a:endParaRPr>
          </a:p>
          <a:p>
            <a:pPr>
              <a:spcAft>
                <a:spcPts val="300"/>
              </a:spcAft>
            </a:pPr>
            <a:r>
              <a:rPr lang="en-US" sz="850" kern="500" dirty="0"/>
              <a:t>The second secondary concept is </a:t>
            </a:r>
            <a:r>
              <a:rPr lang="en-US" sz="850" kern="500" dirty="0" err="1"/>
              <a:t>Osmoregulators</a:t>
            </a:r>
            <a:r>
              <a:rPr lang="en-US" sz="850" kern="500" dirty="0"/>
              <a:t> can exploit many different environments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Freshwater fish adapted to prevent water gain and marine fish adapted to prevent water loss. </a:t>
            </a:r>
            <a:endParaRPr lang="en-US" sz="850" dirty="0">
              <a:solidFill>
                <a:srgbClr val="0095DA"/>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Kidneys filter blood and reabsorb important molecules, ions and water. </a:t>
            </a:r>
            <a:endParaRPr lang="en-US" sz="850" dirty="0">
              <a:solidFill>
                <a:srgbClr val="0095DA"/>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The kidney evolved to maintains osmotic balance in dehydrating conditions. </a:t>
            </a:r>
            <a:endParaRPr lang="en-US" sz="850" dirty="0">
              <a:solidFill>
                <a:srgbClr val="0095DA"/>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Kidneys respond to hormones to control water loss. </a:t>
            </a:r>
            <a:endParaRPr lang="en-US" sz="850" dirty="0">
              <a:solidFill>
                <a:srgbClr val="0095DA"/>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Di</a:t>
            </a:r>
            <a:r>
              <a:rPr lang="en-US" sz="850" dirty="0">
                <a:solidFill>
                  <a:srgbClr val="211D1E"/>
                </a:solidFill>
              </a:rPr>
              <a:t>ff</a:t>
            </a:r>
            <a:r>
              <a:rPr lang="en-US" sz="850" b="0" i="0" u="none" strike="noStrike" baseline="0" dirty="0">
                <a:solidFill>
                  <a:srgbClr val="211D1E"/>
                </a:solidFill>
              </a:rPr>
              <a:t>erent species excrete different forms of nitrogenous waste depending on their environment. </a:t>
            </a:r>
            <a:endParaRPr lang="en-US" sz="850" b="0" i="0" u="none" strike="noStrike" baseline="0" dirty="0">
              <a:solidFill>
                <a:srgbClr val="000000"/>
              </a:solidFill>
            </a:endParaRPr>
          </a:p>
          <a:p>
            <a:pPr>
              <a:spcAft>
                <a:spcPts val="300"/>
              </a:spcAft>
            </a:pPr>
            <a:r>
              <a:rPr lang="en-US" sz="850" kern="500" dirty="0"/>
              <a:t>The third secondary concept is Variation in vertebrate digestive systems represents adaptations to different diets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Different tooth types have evolved to capture and process different types of food.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Ruminants have evolved a four-chambered stomach to rechew the vegetation they eat.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Foregut fermentation has evolved many items.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Species with different diets have different digestive systems. </a:t>
            </a:r>
            <a:endParaRPr lang="en-US" sz="850" b="0" i="0" u="none" strike="noStrike" baseline="0" dirty="0">
              <a:solidFill>
                <a:srgbClr val="000000"/>
              </a:solidFill>
            </a:endParaRPr>
          </a:p>
          <a:p>
            <a:pPr>
              <a:spcAft>
                <a:spcPts val="300"/>
              </a:spcAft>
            </a:pPr>
            <a:endParaRPr lang="en-US" sz="850" b="0" i="0" u="none" strike="noStrike" baseline="0" dirty="0">
              <a:solidFill>
                <a:srgbClr val="000000"/>
              </a:solidFill>
            </a:endParaRPr>
          </a:p>
          <a:p>
            <a:pPr>
              <a:spcAft>
                <a:spcPts val="300"/>
              </a:spcAft>
            </a:pPr>
            <a:endParaRPr lang="en-US" sz="850" b="0" i="0" u="none" strike="noStrike" baseline="0" dirty="0">
              <a:solidFill>
                <a:srgbClr val="211D1E"/>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436561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53</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Behavioral strategies have evolved to maximize reproductive success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Territorial behavior evolves if the benefits of holding a territory exceeds its cost.</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Mating systems reflect the ability of parents to care for offspring.</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Ecological conditions affect reproductive strategies.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Altruistic behaviors can evolve because individuals are related and share genes.</a:t>
            </a:r>
            <a:endParaRPr lang="en-US" sz="1800" b="0" i="0" u="none" strike="noStrike" baseline="0" dirty="0">
              <a:solidFill>
                <a:srgbClr val="000000"/>
              </a:solidFill>
            </a:endParaRPr>
          </a:p>
          <a:p>
            <a:r>
              <a:rPr lang="en-US" sz="1800" dirty="0"/>
              <a:t>The open gear is Living systems transform energy &amp; matter</a:t>
            </a:r>
          </a:p>
          <a:p>
            <a:r>
              <a:rPr lang="en-US" sz="1800" dirty="0"/>
              <a:t>The open secondary concept is Foraging behavior can influence energy intake</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720065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54</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Evolution favors life histories that maximize lifetime reproductive success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Survivorship curves demonstrate how survival probability changes with age.</a:t>
            </a:r>
            <a:endParaRPr lang="en-US" sz="1800" dirty="0">
              <a:solidFill>
                <a:srgbClr val="00AEEF"/>
              </a:solidFill>
            </a:endParaRPr>
          </a:p>
          <a:p>
            <a:pPr marL="285750" indent="-285750">
              <a:buFont typeface="Arial" panose="020B0604020202020204" pitchFamily="34" charset="0"/>
              <a:buChar char="•"/>
            </a:pPr>
            <a:r>
              <a:rPr lang="en-US" sz="1800" b="0" i="1" u="none" strike="noStrike" baseline="0" dirty="0">
                <a:solidFill>
                  <a:srgbClr val="211D1E"/>
                </a:solidFill>
              </a:rPr>
              <a:t>r</a:t>
            </a:r>
            <a:r>
              <a:rPr lang="en-US" sz="1800" b="0" i="0" u="none" strike="noStrike" baseline="0" dirty="0">
                <a:solidFill>
                  <a:srgbClr val="211D1E"/>
                </a:solidFill>
              </a:rPr>
              <a:t>-selected populations breed at young ages, produce many small offspring, and have high mortality rates; </a:t>
            </a:r>
            <a:r>
              <a:rPr lang="en-US" sz="1800" b="0" i="1" u="none" strike="noStrike" baseline="0" dirty="0">
                <a:solidFill>
                  <a:srgbClr val="211D1E"/>
                </a:solidFill>
              </a:rPr>
              <a:t>K</a:t>
            </a:r>
            <a:r>
              <a:rPr lang="en-US" sz="1800" b="0" i="0" u="none" strike="noStrike" baseline="0" dirty="0">
                <a:solidFill>
                  <a:srgbClr val="211D1E"/>
                </a:solidFill>
              </a:rPr>
              <a:t>-selected populations exhibit the opposite traits.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Investing great amounts of energy in reproduction in one year decreases reproductive success in subsequent years.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A trade-o exists between number of offspring and investment per offspring.</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Age at first reproduction correlates with life span. </a:t>
            </a:r>
          </a:p>
          <a:p>
            <a:r>
              <a:rPr lang="en-US" sz="1800" dirty="0"/>
              <a:t>The open gear is Living systems transform energy &amp; matter</a:t>
            </a:r>
          </a:p>
          <a:p>
            <a:r>
              <a:rPr lang="en-US" sz="1800" dirty="0"/>
              <a:t>The open secondary concept is The environment sets limits on population growth</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r>
              <a:rPr lang="en-US" noProof="0" dirty="0">
                <a:latin typeface="+mj-lt"/>
                <a:hlinkClick r:id="rId3" action="ppaction://hlinksldjump"/>
              </a:rPr>
              <a:t>.</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658509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55</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Life is subject to chemical and physical laws</a:t>
            </a:r>
          </a:p>
          <a:p>
            <a:r>
              <a:rPr lang="en-US" sz="1800" dirty="0"/>
              <a:t>The completed secondary concept is Predation influences prey populations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Plants use chemicals, thorns, spines, and other defenses to defend against herbivores.</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Animals use chemicals, warning coloration, camouflage, and mimicry to defend against predators.</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Predator populations can have large effects on the size of prey populations, but prey population size can also affect predator population size.</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Prey are constantly evolving better defenses, and predators are constantly evolving ways to overcome those defenses.</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Predation may reduce interspecific competition among prey species.</a:t>
            </a:r>
          </a:p>
          <a:p>
            <a:r>
              <a:rPr lang="en-US" sz="1800" dirty="0"/>
              <a:t>The open gear is Evolution explains the unity and diversity of life</a:t>
            </a:r>
          </a:p>
          <a:p>
            <a:r>
              <a:rPr lang="en-US" sz="1800" dirty="0"/>
              <a:t>The open secondary concept is Cooperation among species can lead to coevolution</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r>
              <a:rPr lang="en-US" noProof="0" dirty="0">
                <a:latin typeface="+mj-lt"/>
                <a:hlinkClick r:id="rId3" action="ppaction://hlinksldjump"/>
              </a:rPr>
              <a:t>.</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395129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B103FC30-23E5-46B3-B173-CBA59A55993D}"/>
              </a:ext>
            </a:extLst>
          </p:cNvPr>
          <p:cNvPicPr>
            <a:picLocks noGrp="1" noChangeAspect="1"/>
          </p:cNvPicPr>
          <p:nvPr>
            <p:ph sz="quarter" idx="15"/>
          </p:nvPr>
        </p:nvPicPr>
        <p:blipFill>
          <a:blip r:embed="rId2"/>
          <a:stretch>
            <a:fillRect/>
          </a:stretch>
        </p:blipFill>
        <p:spPr>
          <a:xfrm>
            <a:off x="0" y="2328481"/>
            <a:ext cx="9149526" cy="3916464"/>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10</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depend on information transactions.” Then examine the relationship between the concept “The cell cycle is carefully regulated” and this core concept.</a:t>
            </a:r>
          </a:p>
          <a:p>
            <a:r>
              <a:rPr lang="en-US" sz="1100" dirty="0">
                <a:latin typeface="Proxima Nova Rg"/>
              </a:rPr>
              <a:t>Then compile a bulleted list of statements from information in the chapter that illustrate how the regulation of the cell cycle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14</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178568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56</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Life is subject to chemical and physical laws</a:t>
            </a:r>
          </a:p>
          <a:p>
            <a:r>
              <a:rPr lang="en-US" sz="1800" dirty="0"/>
              <a:t>The completed secondary concept is The atomic constituents of matter cycle within ecosystems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Carbon cycles occur both on land and in the water and involve photosynthesis and aerobic respiration. </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Nitrogen cycling depends on nitrogen fixation by microbes. </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Phosphorus cycles through terrestrial and aquatic ecosystems, but not through the atmosphere. </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Liquid water exists on the surface and underground; it cycles through the atmosphere as a result of evaporation and condensation. </a:t>
            </a:r>
          </a:p>
          <a:p>
            <a:r>
              <a:rPr lang="en-US" sz="1800" dirty="0"/>
              <a:t>The open gear is Living systems transform energy &amp; matter</a:t>
            </a:r>
          </a:p>
          <a:p>
            <a:r>
              <a:rPr lang="en-US" sz="1800" dirty="0"/>
              <a:t>The open secondary concept is Energy flows through ecosystems in one direction</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891913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57</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Living systems transform energy &amp; matter</a:t>
            </a:r>
          </a:p>
          <a:p>
            <a:r>
              <a:rPr lang="en-US" sz="1800" dirty="0"/>
              <a:t>The completed secondary concept is Biomes are distributed by climatic conditions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Some parts of the Earth’s surface receive more of the Sun’s energy, affecting climate and global patterns of life.</a:t>
            </a:r>
            <a:endParaRPr lang="en-US" sz="1800" dirty="0">
              <a:solidFill>
                <a:srgbClr val="95160B"/>
              </a:solidFill>
            </a:endParaRPr>
          </a:p>
          <a:p>
            <a:pPr marL="285750" indent="-285750">
              <a:buFont typeface="Arial" panose="020B0604020202020204" pitchFamily="34" charset="0"/>
              <a:buChar char="•"/>
            </a:pPr>
            <a:r>
              <a:rPr lang="en-US" sz="1800" b="0" i="0" u="none" strike="noStrike" baseline="0" dirty="0">
                <a:solidFill>
                  <a:srgbClr val="211D1E"/>
                </a:solidFill>
              </a:rPr>
              <a:t>Primary productivity is strongly correlated with temperature and moisture, which are two factors that influence climate.</a:t>
            </a:r>
            <a:endParaRPr lang="en-US" sz="1800" dirty="0">
              <a:solidFill>
                <a:srgbClr val="95160B"/>
              </a:solidFill>
            </a:endParaRPr>
          </a:p>
          <a:p>
            <a:pPr marL="285750" indent="-285750">
              <a:buFont typeface="Arial" panose="020B0604020202020204" pitchFamily="34" charset="0"/>
              <a:buChar char="•"/>
            </a:pPr>
            <a:r>
              <a:rPr lang="en-US" sz="1800" b="0" i="0" u="none" strike="noStrike" baseline="0" dirty="0">
                <a:solidFill>
                  <a:srgbClr val="211D1E"/>
                </a:solidFill>
              </a:rPr>
              <a:t>Temperature and moisture often determine biomes.</a:t>
            </a:r>
            <a:endParaRPr lang="en-US" sz="1800" dirty="0">
              <a:solidFill>
                <a:srgbClr val="95160B"/>
              </a:solidFill>
            </a:endParaRPr>
          </a:p>
          <a:p>
            <a:pPr marL="285750" indent="-285750">
              <a:buFont typeface="Arial" panose="020B0604020202020204" pitchFamily="34" charset="0"/>
              <a:buChar char="•"/>
            </a:pPr>
            <a:r>
              <a:rPr lang="en-US" sz="1800" b="0" i="0" u="none" strike="noStrike" baseline="0" dirty="0">
                <a:solidFill>
                  <a:srgbClr val="211D1E"/>
                </a:solidFill>
              </a:rPr>
              <a:t>Each biome has a characteristic appearance and is distributed over wide areas of land defined largely by regional climatic conditions. </a:t>
            </a:r>
          </a:p>
          <a:p>
            <a:r>
              <a:rPr lang="en-US" sz="1800" dirty="0"/>
              <a:t>The open gear is Life is subject to chemical and physical laws</a:t>
            </a:r>
          </a:p>
          <a:p>
            <a:r>
              <a:rPr lang="en-US" sz="1800" dirty="0"/>
              <a:t>The open secondary concept is Global temperature change affects ecosystems</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993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58</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Living systems transform energy &amp; matter</a:t>
            </a:r>
          </a:p>
          <a:p>
            <a:r>
              <a:rPr lang="en-US" sz="1800" dirty="0"/>
              <a:t>The completed secondary concept is Natural habitats provide valuable ecosystem services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Diverse biological communities maintain water quality, buffer against storms and droughts, absorb pollution, and otherwise maintain healthy habitats. </a:t>
            </a:r>
            <a:endParaRPr lang="en-US" sz="1800" dirty="0">
              <a:solidFill>
                <a:srgbClr val="95160B"/>
              </a:solidFill>
            </a:endParaRPr>
          </a:p>
          <a:p>
            <a:pPr marL="285750" indent="-285750">
              <a:buFont typeface="Arial" panose="020B0604020202020204" pitchFamily="34" charset="0"/>
              <a:buChar char="•"/>
            </a:pPr>
            <a:r>
              <a:rPr lang="en-US" sz="1800" b="0" i="0" u="none" strike="noStrike" baseline="0" dirty="0">
                <a:solidFill>
                  <a:srgbClr val="211D1E"/>
                </a:solidFill>
              </a:rPr>
              <a:t>Intact forests often provide greater economic value in services provided than the value of timber produced if the forest is cut down. </a:t>
            </a:r>
            <a:endParaRPr lang="en-US" sz="1800" dirty="0">
              <a:solidFill>
                <a:srgbClr val="95160B"/>
              </a:solidFill>
            </a:endParaRPr>
          </a:p>
          <a:p>
            <a:pPr marL="285750" indent="-285750">
              <a:buFont typeface="Arial" panose="020B0604020202020204" pitchFamily="34" charset="0"/>
              <a:buChar char="•"/>
            </a:pPr>
            <a:r>
              <a:rPr lang="en-US" sz="1800" b="0" i="0" u="none" strike="noStrike" baseline="0" dirty="0">
                <a:solidFill>
                  <a:srgbClr val="211D1E"/>
                </a:solidFill>
              </a:rPr>
              <a:t>Species are the source of many benefits, including compounds useful in drug development and new varieties of food plants. </a:t>
            </a:r>
          </a:p>
          <a:p>
            <a:r>
              <a:rPr lang="en-US" sz="1800" dirty="0"/>
              <a:t>The open gear is Evolution explains the unity and diversity of life</a:t>
            </a:r>
          </a:p>
          <a:p>
            <a:r>
              <a:rPr lang="en-US" sz="1800" dirty="0"/>
              <a:t>The open secondary concept is Evolutionary considerations are important in addressing the biodiversity crisis</a:t>
            </a:r>
            <a:endParaRPr lang="en-US" sz="1800" baseline="3000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r>
              <a:rPr lang="en-US" noProof="0" dirty="0">
                <a:latin typeface="+mj-lt"/>
                <a:hlinkClick r:id="rId3" action="ppaction://hlinksldjump"/>
              </a:rPr>
              <a:t>.</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139232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VIII—Ecology and Behavior</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552909"/>
            <a:ext cx="8458200" cy="4846320"/>
          </a:xfrm>
        </p:spPr>
        <p:txBody>
          <a:bodyPr/>
          <a:lstStyle/>
          <a:p>
            <a:pPr>
              <a:spcAft>
                <a:spcPts val="300"/>
              </a:spcAft>
            </a:pPr>
            <a:r>
              <a:rPr lang="en-US" sz="850" kern="500" dirty="0"/>
              <a:t>The first gear is Evolution explains the unity and diversity of life and has two secondary concepts</a:t>
            </a:r>
          </a:p>
          <a:p>
            <a:pPr>
              <a:spcAft>
                <a:spcPts val="300"/>
              </a:spcAft>
            </a:pPr>
            <a:r>
              <a:rPr lang="en-US" sz="850" kern="500" dirty="0"/>
              <a:t>The first secondary concept is Evolution favors life histories that maximize lifetime reproductive success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Survivorship curves demonstrate how survival probability changes with age.</a:t>
            </a:r>
            <a:endParaRPr lang="en-US" sz="850" dirty="0">
              <a:solidFill>
                <a:srgbClr val="00AEEF"/>
              </a:solidFill>
            </a:endParaRPr>
          </a:p>
          <a:p>
            <a:pPr marL="285750" indent="-285750">
              <a:spcAft>
                <a:spcPts val="300"/>
              </a:spcAft>
              <a:buFont typeface="Arial" panose="020B0604020202020204" pitchFamily="34" charset="0"/>
              <a:buChar char="•"/>
            </a:pPr>
            <a:r>
              <a:rPr lang="en-US" sz="850" b="0" i="1" u="none" strike="noStrike" baseline="0" dirty="0">
                <a:solidFill>
                  <a:srgbClr val="211D1E"/>
                </a:solidFill>
              </a:rPr>
              <a:t>r</a:t>
            </a:r>
            <a:r>
              <a:rPr lang="en-US" sz="850" b="0" i="0" u="none" strike="noStrike" baseline="0" dirty="0">
                <a:solidFill>
                  <a:srgbClr val="211D1E"/>
                </a:solidFill>
              </a:rPr>
              <a:t>-selected populations breed at young ages, produce many small offspring, and have high mortality rates; </a:t>
            </a:r>
            <a:r>
              <a:rPr lang="en-US" sz="850" b="0" i="1" u="none" strike="noStrike" baseline="0" dirty="0">
                <a:solidFill>
                  <a:srgbClr val="211D1E"/>
                </a:solidFill>
              </a:rPr>
              <a:t>K</a:t>
            </a:r>
            <a:r>
              <a:rPr lang="en-US" sz="850" b="0" i="0" u="none" strike="noStrike" baseline="0" dirty="0">
                <a:solidFill>
                  <a:srgbClr val="211D1E"/>
                </a:solidFill>
              </a:rPr>
              <a:t>-selected populations exhibit the opposite traits.</a:t>
            </a:r>
            <a:endParaRPr lang="en-US" sz="850" dirty="0">
              <a:solidFill>
                <a:srgbClr val="00AEEF"/>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Investing great amounts of energy in reproduction in one year decreases reproductive success in subsequent years.</a:t>
            </a:r>
            <a:endParaRPr lang="en-US" sz="850" dirty="0">
              <a:solidFill>
                <a:srgbClr val="00AEEF"/>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A trade-o exists between number of offspring and investment per offspring.</a:t>
            </a:r>
            <a:endParaRPr lang="en-US" sz="850" dirty="0">
              <a:solidFill>
                <a:srgbClr val="00AEEF"/>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Age at first reproduction correlates with life span. </a:t>
            </a:r>
            <a:endParaRPr lang="en-US" sz="850" kern="500" dirty="0"/>
          </a:p>
          <a:p>
            <a:pPr>
              <a:spcAft>
                <a:spcPts val="300"/>
              </a:spcAft>
            </a:pPr>
            <a:r>
              <a:rPr lang="en-US" sz="850" kern="500" dirty="0"/>
              <a:t>The second secondary concept is Behavioral strategies have evolved to maximize reproductive success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Territorial behavior evolves if the benefits of holding a territory exceeds its cost.</a:t>
            </a:r>
            <a:endParaRPr lang="en-US" sz="850" dirty="0">
              <a:solidFill>
                <a:srgbClr val="00AEEF"/>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Mating systems reflect the ability of parents to care for offspring.</a:t>
            </a:r>
            <a:endParaRPr lang="en-US" sz="850" dirty="0">
              <a:solidFill>
                <a:srgbClr val="00AEEF"/>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Ecological conditions affect reproductive strategies.</a:t>
            </a:r>
            <a:endParaRPr lang="en-US" sz="850" dirty="0">
              <a:solidFill>
                <a:srgbClr val="00AEEF"/>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Altruistic behaviors can evolve because individuals are related and share genes.</a:t>
            </a:r>
            <a:endParaRPr lang="en-US" sz="850" b="0" i="0" u="none" strike="noStrike" baseline="0" dirty="0">
              <a:solidFill>
                <a:srgbClr val="000000"/>
              </a:solidFill>
            </a:endParaRPr>
          </a:p>
          <a:p>
            <a:pPr>
              <a:spcAft>
                <a:spcPts val="300"/>
              </a:spcAft>
            </a:pPr>
            <a:endParaRPr lang="en-US" sz="850" kern="500" dirty="0"/>
          </a:p>
          <a:p>
            <a:pPr>
              <a:spcAft>
                <a:spcPts val="300"/>
              </a:spcAft>
            </a:pPr>
            <a:r>
              <a:rPr lang="en-US" sz="850" kern="500" dirty="0"/>
              <a:t>The second gear is Living systems transform energy &amp; matter and has two secondary concepts</a:t>
            </a:r>
          </a:p>
          <a:p>
            <a:pPr>
              <a:spcAft>
                <a:spcPts val="300"/>
              </a:spcAft>
            </a:pPr>
            <a:r>
              <a:rPr lang="en-US" sz="850" kern="500" dirty="0"/>
              <a:t>The first secondary concept is Biomes are distributed by climatic conditions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Some parts of the Earth’s surface receive more of the Sun’s energy, affecting climate and global patterns of life.</a:t>
            </a:r>
            <a:endParaRPr lang="en-US" sz="850" dirty="0">
              <a:solidFill>
                <a:srgbClr val="95160B"/>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Primary productivity is strongly correlated with temperature and moisture, which are two factors that influence climate.</a:t>
            </a:r>
            <a:endParaRPr lang="en-US" sz="850" dirty="0">
              <a:solidFill>
                <a:srgbClr val="95160B"/>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Temperature and moisture often determine biomes.</a:t>
            </a:r>
            <a:endParaRPr lang="en-US" sz="850" dirty="0">
              <a:solidFill>
                <a:srgbClr val="95160B"/>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Each biome has a characteristic appearance and is distributed over wide areas of land defined largely by regional climatic conditions. </a:t>
            </a:r>
          </a:p>
          <a:p>
            <a:pPr>
              <a:spcAft>
                <a:spcPts val="300"/>
              </a:spcAft>
            </a:pPr>
            <a:r>
              <a:rPr lang="en-US" sz="850" kern="500" dirty="0"/>
              <a:t>The second secondary concept is Natural habitats provide valuable ecosystem services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Diverse biological communities maintain water quality, buffer against storms and droughts, absorb pollution, and otherwise maintain healthy habitats. </a:t>
            </a:r>
            <a:endParaRPr lang="en-US" sz="850" dirty="0">
              <a:solidFill>
                <a:srgbClr val="95160B"/>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Intact forests often provide greater economic value in services provided than the value of timber produced if the forest is cut down. </a:t>
            </a:r>
            <a:endParaRPr lang="en-US" sz="850" dirty="0">
              <a:solidFill>
                <a:srgbClr val="95160B"/>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Species are the source of many benefits, including compounds useful in drug development and new varieties of food plants. </a:t>
            </a:r>
          </a:p>
          <a:p>
            <a:pPr>
              <a:spcAft>
                <a:spcPts val="300"/>
              </a:spcAft>
            </a:pPr>
            <a:endParaRPr lang="en-US" sz="850" kern="500" dirty="0">
              <a:solidFill>
                <a:srgbClr val="000000"/>
              </a:solidFill>
            </a:endParaRPr>
          </a:p>
          <a:p>
            <a:pPr>
              <a:spcAft>
                <a:spcPts val="300"/>
              </a:spcAft>
            </a:pPr>
            <a:r>
              <a:rPr lang="en-US" sz="850" kern="500" dirty="0">
                <a:solidFill>
                  <a:srgbClr val="000000"/>
                </a:solidFill>
              </a:rPr>
              <a:t>Continued on next slide</a:t>
            </a:r>
            <a:endParaRPr lang="en-US" sz="850" b="0" i="0" u="none" strike="noStrike" baseline="0" dirty="0">
              <a:solidFill>
                <a:srgbClr val="000000"/>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a:xfrm>
            <a:off x="5666488" y="6388915"/>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829176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VIII—Ecology and Behavior (continued)</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728006"/>
            <a:ext cx="8458200" cy="4846320"/>
          </a:xfrm>
        </p:spPr>
        <p:txBody>
          <a:bodyPr/>
          <a:lstStyle/>
          <a:p>
            <a:pPr>
              <a:spcAft>
                <a:spcPts val="300"/>
              </a:spcAft>
            </a:pPr>
            <a:r>
              <a:rPr lang="en-US" sz="850" kern="500" dirty="0"/>
              <a:t>The third gear is Life is subject to chemical and physical laws and has two secondary concept</a:t>
            </a:r>
          </a:p>
          <a:p>
            <a:pPr>
              <a:spcAft>
                <a:spcPts val="300"/>
              </a:spcAft>
            </a:pPr>
            <a:r>
              <a:rPr lang="en-US" sz="850" kern="500" dirty="0"/>
              <a:t>The first secondary concept is Predation influences prey populations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Plants use chemicals, thorns, spines, and other defenses to defend against herbivores.</a:t>
            </a:r>
            <a:endParaRPr lang="en-US" sz="850" dirty="0">
              <a:solidFill>
                <a:srgbClr val="008F92"/>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Animals use chemicals, warning coloration, camouflage, and mimicry to defend against predators.</a:t>
            </a:r>
            <a:endParaRPr lang="en-US" sz="850" dirty="0">
              <a:solidFill>
                <a:srgbClr val="008F92"/>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Predator populations can have large effects on the size of prey populations, but prey population size can also affect predator population size.</a:t>
            </a:r>
            <a:endParaRPr lang="en-US" sz="850" dirty="0">
              <a:solidFill>
                <a:srgbClr val="008F92"/>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Prey are constantly evolving better defenses, and predators are constantly evolving ways to overcome those defenses.</a:t>
            </a:r>
            <a:endParaRPr lang="en-US" sz="850" dirty="0">
              <a:solidFill>
                <a:srgbClr val="008F92"/>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Predation may reduce interspecific competition among prey species.</a:t>
            </a:r>
          </a:p>
          <a:p>
            <a:pPr>
              <a:spcAft>
                <a:spcPts val="300"/>
              </a:spcAft>
            </a:pPr>
            <a:r>
              <a:rPr lang="en-US" sz="850" kern="500" dirty="0"/>
              <a:t>The second secondary concept is The atomic constituents of matter cycle within ecosystems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Carbon cycles occur both on land and in the water and involve photosynthesis and aerobic respiration. </a:t>
            </a:r>
            <a:endParaRPr lang="en-US" sz="850" dirty="0">
              <a:solidFill>
                <a:srgbClr val="008F92"/>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Nitrogen cycling depends on nitrogen fixation by microbes. </a:t>
            </a:r>
            <a:endParaRPr lang="en-US" sz="850" dirty="0">
              <a:solidFill>
                <a:srgbClr val="008F92"/>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Phosphorus cycles through terrestrial and aquatic ecosystems, but not through the atmosphere. </a:t>
            </a:r>
            <a:endParaRPr lang="en-US" sz="850" dirty="0">
              <a:solidFill>
                <a:srgbClr val="008F92"/>
              </a:solidFill>
            </a:endParaRPr>
          </a:p>
          <a:p>
            <a:pPr marL="285750" indent="-285750">
              <a:spcAft>
                <a:spcPts val="300"/>
              </a:spcAft>
              <a:buFont typeface="Arial" panose="020B0604020202020204" pitchFamily="34" charset="0"/>
              <a:buChar char="•"/>
            </a:pPr>
            <a:r>
              <a:rPr lang="en-US" sz="850" b="0" i="0" u="none" strike="noStrike" baseline="0" dirty="0">
                <a:solidFill>
                  <a:srgbClr val="211D1E"/>
                </a:solidFill>
              </a:rPr>
              <a:t>Liquid water exists on the surface and underground; it cycles through the atmosphere as a result of evaporation and condensation. </a:t>
            </a:r>
          </a:p>
          <a:p>
            <a:pPr>
              <a:spcAft>
                <a:spcPts val="300"/>
              </a:spcAft>
            </a:pPr>
            <a:endParaRPr lang="en-US" sz="850" b="0" i="0" u="none" strike="noStrike" baseline="0" dirty="0">
              <a:solidFill>
                <a:srgbClr val="000000"/>
              </a:solidFill>
            </a:endParaRPr>
          </a:p>
          <a:p>
            <a:pPr>
              <a:spcAft>
                <a:spcPts val="300"/>
              </a:spcAft>
            </a:pPr>
            <a:endParaRPr lang="en-US" sz="850" b="0" i="0" u="none" strike="noStrike" baseline="0" dirty="0">
              <a:solidFill>
                <a:srgbClr val="211D1E"/>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865893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altLang="en-US" sz="2400" b="1" dirty="0"/>
              <a:t>Part II—Biology of the Cell</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342900" y="613055"/>
            <a:ext cx="8557909" cy="467881"/>
          </a:xfrm>
        </p:spPr>
        <p:txBody>
          <a:bodyPr/>
          <a:lstStyle/>
          <a:p>
            <a:r>
              <a:rPr lang="en-US" altLang="en-US" sz="1100" dirty="0"/>
              <a:t>In this assembly of the gears at the part level, you can see how different concepts from different chapters illustrate the same core concepts, but in very different ways. The core concepts form a conceptual framework in which to organize new information.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a:xfrm>
            <a:off x="3200400" y="6406756"/>
            <a:ext cx="2743200" cy="192024"/>
          </a:xfrm>
        </p:spPr>
        <p:txBody>
          <a:bodyPr/>
          <a:lstStyle/>
          <a:p>
            <a:r>
              <a:rPr lang="en-US" noProof="0" dirty="0">
                <a:hlinkClick r:id="rId2" action="ppaction://hlinksldjump"/>
              </a:rPr>
              <a:t>Access the text alternative for slide images.</a:t>
            </a:r>
            <a:endParaRPr lang="en-US" noProof="0" dirty="0">
              <a:hlinkClick r:id="rId3"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15</a:t>
            </a:fld>
            <a:endParaRPr lang="en-US" noProof="0"/>
          </a:p>
        </p:txBody>
      </p:sp>
      <p:pic>
        <p:nvPicPr>
          <p:cNvPr id="9" name="Content Placeholder 8" descr="The illustration shows completed concept modules for Part II.">
            <a:extLst>
              <a:ext uri="{FF2B5EF4-FFF2-40B4-BE49-F238E27FC236}">
                <a16:creationId xmlns:a16="http://schemas.microsoft.com/office/drawing/2014/main" xmlns="" id="{14FBD57B-268B-4E70-8C05-3E68967778D4}"/>
              </a:ext>
            </a:extLst>
          </p:cNvPr>
          <p:cNvPicPr>
            <a:picLocks noGrp="1" noChangeAspect="1"/>
          </p:cNvPicPr>
          <p:nvPr>
            <p:ph sz="quarter" idx="15"/>
          </p:nvPr>
        </p:nvPicPr>
        <p:blipFill>
          <a:blip r:embed="rId4"/>
          <a:stretch>
            <a:fillRect/>
          </a:stretch>
        </p:blipFill>
        <p:spPr>
          <a:xfrm>
            <a:off x="2004051" y="1059188"/>
            <a:ext cx="4737218" cy="5263576"/>
          </a:xfrm>
          <a:prstGeom prst="rect">
            <a:avLst/>
          </a:prstGeom>
        </p:spPr>
      </p:pic>
    </p:spTree>
    <p:extLst>
      <p:ext uri="{BB962C8B-B14F-4D97-AF65-F5344CB8AC3E}">
        <p14:creationId xmlns:p14="http://schemas.microsoft.com/office/powerpoint/2010/main" val="278451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B48C61D8-940C-45EF-A04D-866F381AC2A5}"/>
              </a:ext>
            </a:extLst>
          </p:cNvPr>
          <p:cNvPicPr>
            <a:picLocks noGrp="1" noChangeAspect="1"/>
          </p:cNvPicPr>
          <p:nvPr>
            <p:ph sz="quarter" idx="15"/>
          </p:nvPr>
        </p:nvPicPr>
        <p:blipFill>
          <a:blip r:embed="rId2"/>
          <a:stretch>
            <a:fillRect/>
          </a:stretch>
        </p:blipFill>
        <p:spPr>
          <a:xfrm>
            <a:off x="65984" y="2382446"/>
            <a:ext cx="9078016" cy="3869130"/>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11</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depend on information transactions.” Then examine the relationship between the concept “During prophase I homologous chromosomes pair” and this core concept.</a:t>
            </a:r>
          </a:p>
          <a:p>
            <a:r>
              <a:rPr lang="en-US" sz="1100" dirty="0">
                <a:latin typeface="Proxima Nova Rg"/>
              </a:rPr>
              <a:t>Then compile a bulleted list of statements from information in the chapter that illustrate how the pairing of homologous chromosomes during prophase I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16</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6537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B4A03C2C-956D-4782-9179-25EBA675BDDA}"/>
              </a:ext>
            </a:extLst>
          </p:cNvPr>
          <p:cNvPicPr>
            <a:picLocks noGrp="1" noChangeAspect="1"/>
          </p:cNvPicPr>
          <p:nvPr>
            <p:ph sz="quarter" idx="15"/>
          </p:nvPr>
        </p:nvPicPr>
        <p:blipFill>
          <a:blip r:embed="rId3"/>
          <a:stretch>
            <a:fillRect/>
          </a:stretch>
        </p:blipFill>
        <p:spPr>
          <a:xfrm>
            <a:off x="3014638" y="727959"/>
            <a:ext cx="6129362" cy="4028198"/>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p:txBody>
          <a:bodyPr/>
          <a:lstStyle/>
          <a:p>
            <a:r>
              <a:rPr lang="en-US" dirty="0"/>
              <a:t>Chapter 12</a:t>
            </a:r>
          </a:p>
        </p:txBody>
      </p:sp>
      <p:sp>
        <p:nvSpPr>
          <p:cNvPr id="7" name="Content Placeholder 6">
            <a:extLst>
              <a:ext uri="{FF2B5EF4-FFF2-40B4-BE49-F238E27FC236}">
                <a16:creationId xmlns:a16="http://schemas.microsoft.com/office/drawing/2014/main" xmlns="" id="{CE700A45-457F-4830-8970-4FF43D9348CC}"/>
              </a:ext>
            </a:extLst>
          </p:cNvPr>
          <p:cNvSpPr>
            <a:spLocks noGrp="1"/>
          </p:cNvSpPr>
          <p:nvPr>
            <p:ph sz="quarter" idx="11"/>
          </p:nvPr>
        </p:nvSpPr>
        <p:spPr>
          <a:xfrm>
            <a:off x="245624" y="3468850"/>
            <a:ext cx="3120147" cy="2226336"/>
          </a:xfrm>
        </p:spPr>
        <p:txBody>
          <a:bodyPr/>
          <a:lstStyle/>
          <a:p>
            <a:r>
              <a:rPr lang="en-US" sz="1100" dirty="0">
                <a:latin typeface="Proxima Nova Rg"/>
              </a:rPr>
              <a:t>Discuss the meaning of the core concept “Living systems depend on information transactions.” Then examine the relationship between the concept “Mendel’s model does not explain all of heredity” and this core concept.</a:t>
            </a:r>
          </a:p>
          <a:p>
            <a:r>
              <a:rPr lang="en-US" sz="1100" dirty="0">
                <a:latin typeface="Proxima Nova Rg"/>
              </a:rPr>
              <a:t>Then compile a bulleted list of statements from information in the chapter that illustrate why some heredity patterns that don’t fit Mendel’s model is an example of information transactions in a living system. See the completed module as an example.  </a:t>
            </a:r>
          </a:p>
          <a:p>
            <a:endParaRPr lang="en-US" sz="1100" dirty="0"/>
          </a:p>
        </p:txBody>
      </p:sp>
      <p:sp>
        <p:nvSpPr>
          <p:cNvPr id="6" name="Slide Number Placeholder 5">
            <a:extLst>
              <a:ext uri="{FF2B5EF4-FFF2-40B4-BE49-F238E27FC236}">
                <a16:creationId xmlns:a16="http://schemas.microsoft.com/office/drawing/2014/main" xmlns=""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cxnSp>
        <p:nvCxnSpPr>
          <p:cNvPr id="14" name="Connector: Curved 13">
            <a:extLst>
              <a:ext uri="{FF2B5EF4-FFF2-40B4-BE49-F238E27FC236}">
                <a16:creationId xmlns:a16="http://schemas.microsoft.com/office/drawing/2014/main" xmlns="" id="{EA885F38-C281-4FB2-970B-51DF6F965F8D}"/>
              </a:ext>
            </a:extLst>
          </p:cNvPr>
          <p:cNvCxnSpPr>
            <a:cxnSpLocks/>
          </p:cNvCxnSpPr>
          <p:nvPr/>
        </p:nvCxnSpPr>
        <p:spPr>
          <a:xfrm flipV="1">
            <a:off x="3266731" y="4188988"/>
            <a:ext cx="1080167" cy="786061"/>
          </a:xfrm>
          <a:prstGeom prst="curved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xmlns="" id="{1188270C-A8ED-4851-8BDB-A964609683D1}"/>
              </a:ext>
            </a:extLst>
          </p:cNvPr>
          <p:cNvSpPr txBox="1">
            <a:spLocks/>
          </p:cNvSpPr>
          <p:nvPr/>
        </p:nvSpPr>
        <p:spPr>
          <a:xfrm>
            <a:off x="1302000" y="6233968"/>
            <a:ext cx="4846320" cy="181356"/>
          </a:xfrm>
          <a:prstGeom prst="rect">
            <a:avLst/>
          </a:prstGeom>
        </p:spPr>
        <p:txBody>
          <a:bodyPr vert="horz" lIns="91440" tIns="45720" rIns="91440" bIns="45720" rtlCol="0" anchor="ctr">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1588" indent="0" algn="l" defTabSz="914400" rtl="0" eaLnBrk="1" latinLnBrk="0" hangingPunct="1">
              <a:lnSpc>
                <a:spcPct val="100000"/>
              </a:lnSpc>
              <a:spcBef>
                <a:spcPts val="800"/>
              </a:spcBef>
              <a:spcAft>
                <a:spcPts val="800"/>
              </a:spcAft>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dirty="0">
                <a:hlinkClick r:id="rId4" action="ppaction://hlinksldjump"/>
              </a:rPr>
              <a:t>Access the text alternative for slide images</a:t>
            </a:r>
            <a:r>
              <a:rPr lang="en-US" dirty="0">
                <a:hlinkClick r:id="rId4" action="ppaction://hlinksldjump"/>
              </a:rPr>
              <a:t>.</a:t>
            </a:r>
          </a:p>
        </p:txBody>
      </p:sp>
    </p:spTree>
    <p:extLst>
      <p:ext uri="{BB962C8B-B14F-4D97-AF65-F5344CB8AC3E}">
        <p14:creationId xmlns:p14="http://schemas.microsoft.com/office/powerpoint/2010/main" val="2928193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descr="The illustration shows a completed concept and an open concept.">
            <a:extLst>
              <a:ext uri="{FF2B5EF4-FFF2-40B4-BE49-F238E27FC236}">
                <a16:creationId xmlns:a16="http://schemas.microsoft.com/office/drawing/2014/main" xmlns="" id="{81AF26DC-69AF-4C93-8B70-8E871345B97C}"/>
              </a:ext>
            </a:extLst>
          </p:cNvPr>
          <p:cNvPicPr>
            <a:picLocks noGrp="1" noChangeAspect="1"/>
          </p:cNvPicPr>
          <p:nvPr>
            <p:ph sz="quarter" idx="15"/>
          </p:nvPr>
        </p:nvPicPr>
        <p:blipFill>
          <a:blip r:embed="rId3"/>
          <a:stretch>
            <a:fillRect/>
          </a:stretch>
        </p:blipFill>
        <p:spPr>
          <a:xfrm>
            <a:off x="2810801" y="671208"/>
            <a:ext cx="6333199" cy="4064501"/>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p:txBody>
          <a:bodyPr/>
          <a:lstStyle/>
          <a:p>
            <a:r>
              <a:rPr lang="en-US" dirty="0"/>
              <a:t>Chapter 13</a:t>
            </a:r>
          </a:p>
        </p:txBody>
      </p:sp>
      <p:sp>
        <p:nvSpPr>
          <p:cNvPr id="7" name="Content Placeholder 6">
            <a:extLst>
              <a:ext uri="{FF2B5EF4-FFF2-40B4-BE49-F238E27FC236}">
                <a16:creationId xmlns:a16="http://schemas.microsoft.com/office/drawing/2014/main" xmlns="" id="{CE700A45-457F-4830-8970-4FF43D9348CC}"/>
              </a:ext>
            </a:extLst>
          </p:cNvPr>
          <p:cNvSpPr>
            <a:spLocks noGrp="1"/>
          </p:cNvSpPr>
          <p:nvPr>
            <p:ph sz="quarter" idx="11"/>
          </p:nvPr>
        </p:nvSpPr>
        <p:spPr>
          <a:xfrm>
            <a:off x="245624" y="3468850"/>
            <a:ext cx="3120147" cy="2226336"/>
          </a:xfrm>
        </p:spPr>
        <p:txBody>
          <a:bodyPr/>
          <a:lstStyle/>
          <a:p>
            <a:r>
              <a:rPr lang="en-US" sz="1100" dirty="0">
                <a:latin typeface="Proxima Nova Rg"/>
              </a:rPr>
              <a:t>Discuss the meaning of the core concept “Living systems depend on information transactions.” Then examine the relationship between the concept “Genetic recombination exchanges alleles on a chromosome” and this core concept.</a:t>
            </a:r>
          </a:p>
          <a:p>
            <a:r>
              <a:rPr lang="en-US" sz="1100" dirty="0">
                <a:latin typeface="Proxima Nova Rg"/>
              </a:rPr>
              <a:t>Then compile a bulleted list of statements from information in the chapter that illustrate how genetic recombination is an example of information transactions in a living system. See the completed module as an example.  </a:t>
            </a:r>
          </a:p>
          <a:p>
            <a:endParaRPr lang="en-US" sz="1100" dirty="0"/>
          </a:p>
        </p:txBody>
      </p:sp>
      <p:sp>
        <p:nvSpPr>
          <p:cNvPr id="9" name="Text Placeholder 4">
            <a:extLst>
              <a:ext uri="{FF2B5EF4-FFF2-40B4-BE49-F238E27FC236}">
                <a16:creationId xmlns:a16="http://schemas.microsoft.com/office/drawing/2014/main" xmlns="" id="{D82E1F4B-98BC-4699-9B62-90BDFF018F7B}"/>
              </a:ext>
            </a:extLst>
          </p:cNvPr>
          <p:cNvSpPr>
            <a:spLocks noGrp="1"/>
          </p:cNvSpPr>
          <p:nvPr>
            <p:ph type="body" sz="quarter" idx="39"/>
          </p:nvPr>
        </p:nvSpPr>
        <p:spPr>
          <a:xfrm>
            <a:off x="1030598" y="6169888"/>
            <a:ext cx="4846320" cy="181356"/>
          </a:xfrm>
        </p:spPr>
        <p:txBody>
          <a:bodyPr/>
          <a:lstStyle/>
          <a:p>
            <a:r>
              <a:rPr lang="en-US" sz="900" noProof="0" dirty="0">
                <a:hlinkClick r:id="rId4" action="ppaction://hlinksldjump"/>
              </a:rPr>
              <a:t>Access the text alternative for slide images</a:t>
            </a:r>
            <a:r>
              <a:rPr lang="en-US" noProof="0" dirty="0">
                <a:hlinkClick r:id="rId4" action="ppaction://hlinksldjump"/>
              </a:rPr>
              <a:t>.</a:t>
            </a:r>
            <a:endParaRPr lang="en-US" noProof="0" dirty="0">
              <a:hlinkClick r:id="rId5" action="ppaction://hlinksldjump"/>
            </a:endParaRPr>
          </a:p>
        </p:txBody>
      </p:sp>
      <p:sp>
        <p:nvSpPr>
          <p:cNvPr id="6" name="Slide Number Placeholder 5">
            <a:extLst>
              <a:ext uri="{FF2B5EF4-FFF2-40B4-BE49-F238E27FC236}">
                <a16:creationId xmlns:a16="http://schemas.microsoft.com/office/drawing/2014/main" xmlns=""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cxnSp>
        <p:nvCxnSpPr>
          <p:cNvPr id="14" name="Connector: Curved 13">
            <a:extLst>
              <a:ext uri="{FF2B5EF4-FFF2-40B4-BE49-F238E27FC236}">
                <a16:creationId xmlns:a16="http://schemas.microsoft.com/office/drawing/2014/main" xmlns="" id="{EA885F38-C281-4FB2-970B-51DF6F965F8D}"/>
              </a:ext>
            </a:extLst>
          </p:cNvPr>
          <p:cNvCxnSpPr>
            <a:cxnSpLocks/>
          </p:cNvCxnSpPr>
          <p:nvPr/>
        </p:nvCxnSpPr>
        <p:spPr>
          <a:xfrm flipV="1">
            <a:off x="3266731" y="4188988"/>
            <a:ext cx="1080167" cy="786061"/>
          </a:xfrm>
          <a:prstGeom prst="curved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4560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37EA16C2-DA06-4F94-9E1D-A24DB4DAA33E}"/>
              </a:ext>
            </a:extLst>
          </p:cNvPr>
          <p:cNvPicPr>
            <a:picLocks noGrp="1" noChangeAspect="1"/>
          </p:cNvPicPr>
          <p:nvPr>
            <p:ph sz="quarter" idx="15"/>
          </p:nvPr>
        </p:nvPicPr>
        <p:blipFill>
          <a:blip r:embed="rId2"/>
          <a:stretch>
            <a:fillRect/>
          </a:stretch>
        </p:blipFill>
        <p:spPr>
          <a:xfrm>
            <a:off x="0" y="2377834"/>
            <a:ext cx="9144000" cy="3797477"/>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14</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depend on information transactions.” Then examine the relationship between the concept “DNA replication produces copies of chromosomes during cell division” and this core concept.</a:t>
            </a:r>
          </a:p>
          <a:p>
            <a:r>
              <a:rPr lang="en-US" sz="1100" dirty="0">
                <a:latin typeface="Proxima Nova Rg"/>
              </a:rPr>
              <a:t>Then compile a bulleted list of statements from information in the chapter that illustrate how DNA replication produces copies of chromosomes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19</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7252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DEAD08-C56B-4760-B299-51DC8DE544F1}"/>
              </a:ext>
            </a:extLst>
          </p:cNvPr>
          <p:cNvSpPr>
            <a:spLocks noGrp="1"/>
          </p:cNvSpPr>
          <p:nvPr>
            <p:ph type="title"/>
          </p:nvPr>
        </p:nvSpPr>
        <p:spPr/>
        <p:txBody>
          <a:bodyPr/>
          <a:lstStyle/>
          <a:p>
            <a:pPr algn="ctr"/>
            <a:r>
              <a:rPr lang="en-US" sz="2800" dirty="0"/>
              <a:t>Connecting the Concepts</a:t>
            </a:r>
            <a:r>
              <a:rPr lang="en-US" dirty="0"/>
              <a:t/>
            </a:r>
            <a:br>
              <a:rPr lang="en-US" dirty="0"/>
            </a:br>
            <a:r>
              <a:rPr lang="en-US" dirty="0"/>
              <a:t>For the instructor:</a:t>
            </a:r>
          </a:p>
        </p:txBody>
      </p:sp>
      <p:sp>
        <p:nvSpPr>
          <p:cNvPr id="7" name="Content Placeholder 6">
            <a:extLst>
              <a:ext uri="{FF2B5EF4-FFF2-40B4-BE49-F238E27FC236}">
                <a16:creationId xmlns:a16="http://schemas.microsoft.com/office/drawing/2014/main" xmlns="" id="{01033892-64B4-42F4-A123-38EA098506AB}"/>
              </a:ext>
            </a:extLst>
          </p:cNvPr>
          <p:cNvSpPr>
            <a:spLocks noGrp="1"/>
          </p:cNvSpPr>
          <p:nvPr>
            <p:ph sz="quarter" idx="11"/>
          </p:nvPr>
        </p:nvSpPr>
        <p:spPr/>
        <p:txBody>
          <a:bodyPr/>
          <a:lstStyle/>
          <a:p>
            <a:pPr marL="285750" indent="-285750">
              <a:buFont typeface="Arial" panose="020B0604020202020204" pitchFamily="34" charset="0"/>
              <a:buChar char="•"/>
            </a:pPr>
            <a:r>
              <a:rPr lang="en-US" sz="1400" b="0" i="0" u="none" strike="noStrike" baseline="0" dirty="0">
                <a:solidFill>
                  <a:srgbClr val="211D1E"/>
                </a:solidFill>
                <a:latin typeface="STIX MathJax Main"/>
              </a:rPr>
              <a:t>This feature is intended to give students practice in organizing information using core concepts. We use a metaphor of gears and cogs to represent a conceptual hierarchy, with each core concept represented as a gear. Secondary concepts are the cogs, and tertiary concepts, which are examples of supporting information from the chapter, are presented as a list of bulleted points. </a:t>
            </a:r>
            <a:r>
              <a:rPr lang="en-US" sz="1400" dirty="0">
                <a:solidFill>
                  <a:srgbClr val="211D1E"/>
                </a:solidFill>
                <a:latin typeface="STIX MathJax Main"/>
              </a:rPr>
              <a:t>A completed conceptual module is provided for each chapter. </a:t>
            </a:r>
          </a:p>
          <a:p>
            <a:pPr marL="285750" indent="-285750">
              <a:buFont typeface="Arial" panose="020B0604020202020204" pitchFamily="34" charset="0"/>
              <a:buChar char="•"/>
            </a:pPr>
            <a:r>
              <a:rPr lang="en-US" sz="1400" dirty="0">
                <a:solidFill>
                  <a:srgbClr val="211D1E"/>
                </a:solidFill>
                <a:latin typeface="STIX MathJax Main"/>
              </a:rPr>
              <a:t>For the “open” concept, working in small groups, students identify examples in the chapter to illustrate how the secondary concept supports the core concept. Potential answers are provided to the instructor, but there are many possible answers and so the answers should be viewed as samples. The answers can be found in the Active Learning tab under</a:t>
            </a:r>
            <a:r>
              <a:rPr lang="en-US" sz="1400" b="0" i="0" u="none" strike="noStrike" baseline="0" dirty="0">
                <a:solidFill>
                  <a:srgbClr val="211D1E"/>
                </a:solidFill>
                <a:latin typeface="STIX MathJax Main"/>
              </a:rPr>
              <a:t> </a:t>
            </a:r>
            <a:r>
              <a:rPr lang="en-US" sz="1400" b="0" i="0" u="none" strike="noStrike" baseline="0">
                <a:solidFill>
                  <a:srgbClr val="211D1E"/>
                </a:solidFill>
                <a:latin typeface="STIX MathJax Main"/>
              </a:rPr>
              <a:t>Instructor Resources.</a:t>
            </a:r>
            <a:endParaRPr lang="en-US" sz="1400" b="0" i="0" u="none" strike="noStrike" baseline="0" dirty="0">
              <a:solidFill>
                <a:srgbClr val="211D1E"/>
              </a:solidFill>
              <a:latin typeface="STIX MathJax Main"/>
            </a:endParaRPr>
          </a:p>
          <a:p>
            <a:pPr marL="285750" indent="-285750">
              <a:buFont typeface="Arial" panose="020B0604020202020204" pitchFamily="34" charset="0"/>
              <a:buChar char="•"/>
            </a:pPr>
            <a:r>
              <a:rPr lang="en-US" sz="1400" dirty="0">
                <a:solidFill>
                  <a:srgbClr val="211D1E"/>
                </a:solidFill>
                <a:latin typeface="STIX MathJax Main"/>
              </a:rPr>
              <a:t>The following slides represent a Connecting the Concepts feature for each chapter and Part-level features. The full understanding of the conceptual framework is made clearer with the Part-level features. These help students see the connection to core concepts when the chapter features are pulled together. The Part-level features present a higher level to the conceptual framework. In the Part-level features, students see how topics that appear unrelated fit into the framework of Core Concepts. Once students begin to see these connections, the topics and information presented in biology make more sense.</a:t>
            </a:r>
          </a:p>
          <a:p>
            <a:pPr marL="285750" indent="-285750">
              <a:buFont typeface="Arial" panose="020B0604020202020204" pitchFamily="34" charset="0"/>
              <a:buChar char="•"/>
            </a:pPr>
            <a:r>
              <a:rPr lang="en-US" sz="1400" dirty="0">
                <a:solidFill>
                  <a:srgbClr val="211D1E"/>
                </a:solidFill>
                <a:latin typeface="STIX MathJax Main"/>
              </a:rPr>
              <a:t>For improved useability and readability, the Connecting the Concepts images are available to instructors as jpeg files in the Active Learning tab under Instructor Resources.</a:t>
            </a:r>
            <a:endParaRPr lang="en-US" sz="1400" dirty="0"/>
          </a:p>
          <a:p>
            <a:endParaRPr lang="en-US" sz="1400" dirty="0"/>
          </a:p>
        </p:txBody>
      </p:sp>
      <p:sp>
        <p:nvSpPr>
          <p:cNvPr id="6" name="Slide Number Placeholder 4">
            <a:extLst>
              <a:ext uri="{FF2B5EF4-FFF2-40B4-BE49-F238E27FC236}">
                <a16:creationId xmlns:a16="http://schemas.microsoft.com/office/drawing/2014/main" xmlns="" id="{4C38EC5C-CE44-4C82-9C7E-62B0F339405F}"/>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D3FDFECB-53AB-4B1A-ADA6-5AACF2F21AF6}"/>
              </a:ext>
            </a:extLst>
          </p:cNvPr>
          <p:cNvPicPr>
            <a:picLocks noGrp="1" noChangeAspect="1"/>
          </p:cNvPicPr>
          <p:nvPr>
            <p:ph sz="quarter" idx="15"/>
          </p:nvPr>
        </p:nvPicPr>
        <p:blipFill>
          <a:blip r:embed="rId2"/>
          <a:stretch>
            <a:fillRect/>
          </a:stretch>
        </p:blipFill>
        <p:spPr>
          <a:xfrm>
            <a:off x="0" y="2210673"/>
            <a:ext cx="9144965" cy="3879507"/>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15</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depend on information transactions.” Then examine the relationship between the concept “Information passes from DNA to RNA to protein” and this core concept.</a:t>
            </a:r>
          </a:p>
          <a:p>
            <a:r>
              <a:rPr lang="en-US" sz="1100" dirty="0">
                <a:latin typeface="Proxima Nova Rg"/>
              </a:rPr>
              <a:t>Then compile a bulleted list of statements from information in the chapter that illustrate how the process of DNA to RNA to protein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20</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2429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8C06A128-D496-482F-A449-BD0470B638D0}"/>
              </a:ext>
            </a:extLst>
          </p:cNvPr>
          <p:cNvPicPr>
            <a:picLocks noGrp="1" noChangeAspect="1"/>
          </p:cNvPicPr>
          <p:nvPr>
            <p:ph sz="quarter" idx="15"/>
          </p:nvPr>
        </p:nvPicPr>
        <p:blipFill>
          <a:blip r:embed="rId2"/>
          <a:stretch>
            <a:fillRect/>
          </a:stretch>
        </p:blipFill>
        <p:spPr>
          <a:xfrm>
            <a:off x="4440" y="2350308"/>
            <a:ext cx="9139560" cy="3901268"/>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16</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“Structure determines function.” Then examine the relationship between the concept “Regulatory proteins bind to specific sequences in DNA” and this core concept.</a:t>
            </a:r>
          </a:p>
          <a:p>
            <a:r>
              <a:rPr lang="en-US" sz="1100" dirty="0">
                <a:latin typeface="Proxima Nova Rg"/>
              </a:rPr>
              <a:t>Then compile a bulleted list of statements from information in the chapter that illustrate how the binding of regulatory proteins to specific DNA sequences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21</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04501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B72AC08E-4066-47F4-9B6B-46737FD02981}"/>
              </a:ext>
            </a:extLst>
          </p:cNvPr>
          <p:cNvPicPr>
            <a:picLocks noGrp="1" noChangeAspect="1"/>
          </p:cNvPicPr>
          <p:nvPr>
            <p:ph sz="quarter" idx="15"/>
          </p:nvPr>
        </p:nvPicPr>
        <p:blipFill>
          <a:blip r:embed="rId2"/>
          <a:stretch>
            <a:fillRect/>
          </a:stretch>
        </p:blipFill>
        <p:spPr>
          <a:xfrm>
            <a:off x="14285" y="2344366"/>
            <a:ext cx="9129714" cy="3907209"/>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17</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depend on information transactions.” Then examine the relationship between the concept “Genetic engineering is revolutionizing medicine and agriculture” and this core concept.</a:t>
            </a:r>
          </a:p>
          <a:p>
            <a:r>
              <a:rPr lang="en-US" sz="1100" dirty="0">
                <a:latin typeface="Proxima Nova Rg"/>
              </a:rPr>
              <a:t>Then compile a bulleted list of statements from information in the chapter that illustrate how the use of genetic engineering in medicine and agriculture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22</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1253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D27A4531-D7C5-422B-BAA8-B39D76C8E1C4}"/>
              </a:ext>
            </a:extLst>
          </p:cNvPr>
          <p:cNvPicPr>
            <a:picLocks noGrp="1" noChangeAspect="1"/>
          </p:cNvPicPr>
          <p:nvPr>
            <p:ph sz="quarter" idx="15"/>
          </p:nvPr>
        </p:nvPicPr>
        <p:blipFill>
          <a:blip r:embed="rId2"/>
          <a:stretch>
            <a:fillRect/>
          </a:stretch>
        </p:blipFill>
        <p:spPr>
          <a:xfrm>
            <a:off x="13418" y="2365948"/>
            <a:ext cx="9130582" cy="3885628"/>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18</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“Structure determines function.” Then examine the relationship between the concept “Understanding protein diversity is essential to studying cell function” and this core concept.</a:t>
            </a:r>
          </a:p>
          <a:p>
            <a:r>
              <a:rPr lang="en-US" sz="1100" dirty="0">
                <a:latin typeface="Proxima Nova Rg"/>
              </a:rPr>
              <a:t>Then compile a bulleted list of statements from information in the chapter that illustrate how the relationship between protein diversity and cell function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23</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00349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0BE0AA38-D03A-405F-9CCF-A6C1A96930BE}"/>
              </a:ext>
            </a:extLst>
          </p:cNvPr>
          <p:cNvPicPr>
            <a:picLocks noGrp="1" noChangeAspect="1"/>
          </p:cNvPicPr>
          <p:nvPr>
            <p:ph sz="quarter" idx="15"/>
          </p:nvPr>
        </p:nvPicPr>
        <p:blipFill>
          <a:blip r:embed="rId2"/>
          <a:stretch>
            <a:fillRect/>
          </a:stretch>
        </p:blipFill>
        <p:spPr>
          <a:xfrm>
            <a:off x="0" y="2337667"/>
            <a:ext cx="9144000" cy="3913909"/>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19</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depend on information transactions.” Then examine the relationship between the concept “Development does not involve the gain or loss of genes” and this core concept.</a:t>
            </a:r>
          </a:p>
          <a:p>
            <a:r>
              <a:rPr lang="en-US" sz="1100" dirty="0">
                <a:latin typeface="Proxima Nova Rg"/>
              </a:rPr>
              <a:t>Then compile a bulleted list of statements from information in the chapter that illustrate how the process of development does not involve losing or gaining genes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24</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56000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altLang="en-US" sz="2400" b="1" dirty="0"/>
              <a:t>Part III—Genetic and Molecular Biology</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342900" y="613055"/>
            <a:ext cx="8557909" cy="467881"/>
          </a:xfrm>
        </p:spPr>
        <p:txBody>
          <a:bodyPr/>
          <a:lstStyle/>
          <a:p>
            <a:r>
              <a:rPr lang="en-US" altLang="en-US" sz="1100" dirty="0"/>
              <a:t>In this assembly of the gears at the part level, you can see how different concepts from different chapters illustrate the same core concepts, but in very different ways. The core concepts form a conceptual framework in which to organize new information.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a:xfrm>
            <a:off x="3200400" y="6406756"/>
            <a:ext cx="2743200" cy="192024"/>
          </a:xfrm>
        </p:spPr>
        <p:txBody>
          <a:bodyPr/>
          <a:lstStyle/>
          <a:p>
            <a:r>
              <a:rPr lang="en-US" noProof="0" dirty="0">
                <a:hlinkClick r:id="rId2" action="ppaction://hlinksldjump"/>
              </a:rPr>
              <a:t>Access the text alternative for slide images.</a:t>
            </a:r>
            <a:endParaRPr lang="en-US" noProof="0" dirty="0">
              <a:hlinkClick r:id="rId3"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25</a:t>
            </a:fld>
            <a:endParaRPr lang="en-US" noProof="0"/>
          </a:p>
        </p:txBody>
      </p:sp>
      <p:pic>
        <p:nvPicPr>
          <p:cNvPr id="10" name="Content Placeholder 9" descr="The illustration shows completed concept modules for Part III.">
            <a:extLst>
              <a:ext uri="{FF2B5EF4-FFF2-40B4-BE49-F238E27FC236}">
                <a16:creationId xmlns:a16="http://schemas.microsoft.com/office/drawing/2014/main" xmlns="" id="{4898308E-7E5D-4E47-B367-A806E6F1CB4A}"/>
              </a:ext>
            </a:extLst>
          </p:cNvPr>
          <p:cNvPicPr>
            <a:picLocks noGrp="1" noChangeAspect="1"/>
          </p:cNvPicPr>
          <p:nvPr>
            <p:ph sz="quarter" idx="15"/>
          </p:nvPr>
        </p:nvPicPr>
        <p:blipFill>
          <a:blip r:embed="rId4"/>
          <a:stretch>
            <a:fillRect/>
          </a:stretch>
        </p:blipFill>
        <p:spPr>
          <a:xfrm>
            <a:off x="2120629" y="1067084"/>
            <a:ext cx="4844375" cy="5327635"/>
          </a:xfrm>
          <a:prstGeom prst="rect">
            <a:avLst/>
          </a:prstGeom>
        </p:spPr>
      </p:pic>
    </p:spTree>
    <p:extLst>
      <p:ext uri="{BB962C8B-B14F-4D97-AF65-F5344CB8AC3E}">
        <p14:creationId xmlns:p14="http://schemas.microsoft.com/office/powerpoint/2010/main" val="26657028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CCF8B74F-A2BA-42B5-89D7-08D2A308DEFF}"/>
              </a:ext>
            </a:extLst>
          </p:cNvPr>
          <p:cNvPicPr>
            <a:picLocks noGrp="1" noChangeAspect="1"/>
          </p:cNvPicPr>
          <p:nvPr>
            <p:ph sz="quarter" idx="15"/>
          </p:nvPr>
        </p:nvPicPr>
        <p:blipFill>
          <a:blip r:embed="rId2"/>
          <a:stretch>
            <a:fillRect/>
          </a:stretch>
        </p:blipFill>
        <p:spPr>
          <a:xfrm>
            <a:off x="27139" y="2360075"/>
            <a:ext cx="9116861" cy="3891501"/>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20</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“Evolution explains the unity and diversity of life.” Then examine the relationship between the concept “Genetic variation is the raw material for selection” and this core concept.</a:t>
            </a:r>
          </a:p>
          <a:p>
            <a:r>
              <a:rPr lang="en-US" sz="1100" dirty="0">
                <a:latin typeface="Proxima Nova Rg"/>
              </a:rPr>
              <a:t>Then compile a bulleted list of statements from information in the chapter that illustrate how selection on genetic variation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26</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63431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5698B164-2919-4AA7-BDEB-109901F2784A}"/>
              </a:ext>
            </a:extLst>
          </p:cNvPr>
          <p:cNvPicPr>
            <a:picLocks noGrp="1" noChangeAspect="1"/>
          </p:cNvPicPr>
          <p:nvPr>
            <p:ph sz="quarter" idx="15"/>
          </p:nvPr>
        </p:nvPicPr>
        <p:blipFill>
          <a:blip r:embed="rId2"/>
          <a:stretch>
            <a:fillRect/>
          </a:stretch>
        </p:blipFill>
        <p:spPr>
          <a:xfrm>
            <a:off x="4608" y="2241336"/>
            <a:ext cx="9139392" cy="3848843"/>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21</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“Evolution explains the unity and diversity of life.” Then examine the relationship between the concept “Evidence supports Darwin’s theory” and this core concept.</a:t>
            </a:r>
          </a:p>
          <a:p>
            <a:r>
              <a:rPr lang="en-US" sz="1100" dirty="0">
                <a:latin typeface="Proxima Nova Rg"/>
              </a:rPr>
              <a:t>Then compile a bulleted list of statements from information in the chapter that illustrate how the evidence for evolution support Darwin’s theory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27</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76949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73FBE0D2-1B93-481C-B60F-707AAC87820C}"/>
              </a:ext>
            </a:extLst>
          </p:cNvPr>
          <p:cNvPicPr>
            <a:picLocks noGrp="1" noChangeAspect="1"/>
          </p:cNvPicPr>
          <p:nvPr>
            <p:ph sz="quarter" idx="15"/>
          </p:nvPr>
        </p:nvPicPr>
        <p:blipFill>
          <a:blip r:embed="rId2"/>
          <a:stretch>
            <a:fillRect/>
          </a:stretch>
        </p:blipFill>
        <p:spPr>
          <a:xfrm>
            <a:off x="10220" y="2383278"/>
            <a:ext cx="9142076" cy="3868298"/>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22</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“Evolution explains the unity and diversity of life.” Then examine the relationship between the concept “Speciation is the process by which new species arise” and this core concept.</a:t>
            </a:r>
          </a:p>
          <a:p>
            <a:r>
              <a:rPr lang="en-US" sz="1100" dirty="0">
                <a:latin typeface="Proxima Nova Rg"/>
              </a:rPr>
              <a:t>Then compile a bulleted list of statements from information in the chapter that illustrate how the process of speciation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28</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5474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2F59AE42-CA95-4227-A85A-929A10539B24}"/>
              </a:ext>
            </a:extLst>
          </p:cNvPr>
          <p:cNvPicPr>
            <a:picLocks noGrp="1" noChangeAspect="1"/>
          </p:cNvPicPr>
          <p:nvPr>
            <p:ph sz="quarter" idx="15"/>
          </p:nvPr>
        </p:nvPicPr>
        <p:blipFill>
          <a:blip r:embed="rId2"/>
          <a:stretch>
            <a:fillRect/>
          </a:stretch>
        </p:blipFill>
        <p:spPr>
          <a:xfrm>
            <a:off x="0" y="2240459"/>
            <a:ext cx="9108749" cy="4004486"/>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23</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depend on information transactions.” Then examine the relationship between the concept “Phylogenetic trees represent evolutionary relationships among species” and this core concept.</a:t>
            </a:r>
          </a:p>
          <a:p>
            <a:r>
              <a:rPr lang="en-US" sz="1100" dirty="0">
                <a:latin typeface="Proxima Nova Rg"/>
              </a:rPr>
              <a:t>Then compile a bulleted list of statements from information in the chapter that illustrate how the representation of evolutionary relationships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29</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3140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p:txBody>
          <a:bodyPr/>
          <a:lstStyle/>
          <a:p>
            <a:r>
              <a:rPr lang="en-US" dirty="0"/>
              <a:t>Connecting the Concepts</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342900" y="1276710"/>
            <a:ext cx="8458200" cy="1437307"/>
          </a:xfrm>
        </p:spPr>
        <p:txBody>
          <a:bodyPr/>
          <a:lstStyle/>
          <a:p>
            <a:r>
              <a:rPr lang="en-US" sz="1400" b="0" i="0" u="none" strike="noStrike" baseline="0" dirty="0">
                <a:solidFill>
                  <a:srgbClr val="211D1E"/>
                </a:solidFill>
                <a:latin typeface="STIX MathJax Main"/>
              </a:rPr>
              <a:t>This feature is intended to give students practice in organizing information using core concepts. We use a metaphor of gears and cogs to represent a conceptual hierarchy, with each core concept represented as a gear. Secondary concepts are the cogs, and tertiary concepts, which are examples of supporting information from the chapter, are presented as a list of bulleted points. </a:t>
            </a:r>
            <a:r>
              <a:rPr lang="en-US" sz="1400" dirty="0">
                <a:solidFill>
                  <a:srgbClr val="211D1E"/>
                </a:solidFill>
                <a:latin typeface="STIX MathJax Main"/>
              </a:rPr>
              <a:t>A completed conceptual module is provided for each chapter. Working individually or in small groups, students identify examples in the chapter to illustrate how the secondary concept supports the core concept.</a:t>
            </a:r>
            <a:r>
              <a:rPr lang="en-US" sz="1400" b="0" i="0" u="none" strike="noStrike" baseline="0" dirty="0">
                <a:solidFill>
                  <a:srgbClr val="211D1E"/>
                </a:solidFill>
                <a:latin typeface="STIX MathJax Main"/>
              </a:rPr>
              <a:t> </a:t>
            </a:r>
            <a:endParaRPr lang="en-US" sz="1400" dirty="0"/>
          </a:p>
        </p:txBody>
      </p:sp>
      <p:sp>
        <p:nvSpPr>
          <p:cNvPr id="6" name="Slide Number Placeholder 5">
            <a:extLst>
              <a:ext uri="{FF2B5EF4-FFF2-40B4-BE49-F238E27FC236}">
                <a16:creationId xmlns:a16="http://schemas.microsoft.com/office/drawing/2014/main" xmlns=""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pic>
        <p:nvPicPr>
          <p:cNvPr id="13" name="Content Placeholder 12" descr="The core concept is at the center of a wheel. The secondary concepts are pegs that extend from the wheel. The tertiary concepts are in a bulleted list adjacent to the secondary concept.">
            <a:extLst>
              <a:ext uri="{FF2B5EF4-FFF2-40B4-BE49-F238E27FC236}">
                <a16:creationId xmlns:a16="http://schemas.microsoft.com/office/drawing/2014/main" xmlns="" id="{BFD5E748-991E-41E0-A828-89A577EAA03B}"/>
              </a:ext>
            </a:extLst>
          </p:cNvPr>
          <p:cNvPicPr>
            <a:picLocks noGrp="1" noChangeAspect="1"/>
          </p:cNvPicPr>
          <p:nvPr>
            <p:ph sz="quarter" idx="15"/>
          </p:nvPr>
        </p:nvPicPr>
        <p:blipFill>
          <a:blip r:embed="rId2"/>
          <a:stretch>
            <a:fillRect/>
          </a:stretch>
        </p:blipFill>
        <p:spPr>
          <a:xfrm>
            <a:off x="1558143" y="3161489"/>
            <a:ext cx="5494410" cy="3465705"/>
          </a:xfrm>
          <a:prstGeom prst="rect">
            <a:avLst/>
          </a:prstGeom>
        </p:spPr>
      </p:pic>
      <p:sp>
        <p:nvSpPr>
          <p:cNvPr id="14" name="TextBox 13">
            <a:extLst>
              <a:ext uri="{FF2B5EF4-FFF2-40B4-BE49-F238E27FC236}">
                <a16:creationId xmlns:a16="http://schemas.microsoft.com/office/drawing/2014/main" xmlns="" id="{04DB017C-8AD9-40CD-9CD1-C416F201B30E}"/>
              </a:ext>
            </a:extLst>
          </p:cNvPr>
          <p:cNvSpPr txBox="1"/>
          <p:nvPr/>
        </p:nvSpPr>
        <p:spPr>
          <a:xfrm>
            <a:off x="431091" y="3754714"/>
            <a:ext cx="1403685" cy="307777"/>
          </a:xfrm>
          <a:prstGeom prst="rect">
            <a:avLst/>
          </a:prstGeom>
          <a:noFill/>
        </p:spPr>
        <p:txBody>
          <a:bodyPr wrap="square" rtlCol="0">
            <a:spAutoFit/>
          </a:bodyPr>
          <a:lstStyle/>
          <a:p>
            <a:r>
              <a:rPr lang="en-US" sz="1400" b="1" dirty="0">
                <a:latin typeface="Proxima Nova Rg"/>
              </a:rPr>
              <a:t>Core Concept</a:t>
            </a:r>
          </a:p>
        </p:txBody>
      </p:sp>
      <p:sp>
        <p:nvSpPr>
          <p:cNvPr id="15" name="TextBox 14">
            <a:extLst>
              <a:ext uri="{FF2B5EF4-FFF2-40B4-BE49-F238E27FC236}">
                <a16:creationId xmlns:a16="http://schemas.microsoft.com/office/drawing/2014/main" xmlns="" id="{0F1B04D6-9F63-4460-8678-B4E4C1D46CED}"/>
              </a:ext>
            </a:extLst>
          </p:cNvPr>
          <p:cNvSpPr txBox="1"/>
          <p:nvPr/>
        </p:nvSpPr>
        <p:spPr>
          <a:xfrm>
            <a:off x="3399053" y="2773194"/>
            <a:ext cx="1172947" cy="523220"/>
          </a:xfrm>
          <a:prstGeom prst="rect">
            <a:avLst/>
          </a:prstGeom>
          <a:noFill/>
        </p:spPr>
        <p:txBody>
          <a:bodyPr wrap="square" rtlCol="0">
            <a:spAutoFit/>
          </a:bodyPr>
          <a:lstStyle/>
          <a:p>
            <a:r>
              <a:rPr lang="en-US" sz="1400" b="1" dirty="0">
                <a:latin typeface="Proxima Nova Rg"/>
              </a:rPr>
              <a:t>Secondary Concept</a:t>
            </a:r>
          </a:p>
        </p:txBody>
      </p:sp>
      <p:sp>
        <p:nvSpPr>
          <p:cNvPr id="16" name="TextBox 15">
            <a:extLst>
              <a:ext uri="{FF2B5EF4-FFF2-40B4-BE49-F238E27FC236}">
                <a16:creationId xmlns:a16="http://schemas.microsoft.com/office/drawing/2014/main" xmlns="" id="{B2A2ABB0-93E3-4709-AB92-94F74A747A1F}"/>
              </a:ext>
            </a:extLst>
          </p:cNvPr>
          <p:cNvSpPr txBox="1"/>
          <p:nvPr/>
        </p:nvSpPr>
        <p:spPr>
          <a:xfrm>
            <a:off x="7380419" y="2894547"/>
            <a:ext cx="1106905" cy="523220"/>
          </a:xfrm>
          <a:prstGeom prst="rect">
            <a:avLst/>
          </a:prstGeom>
          <a:noFill/>
        </p:spPr>
        <p:txBody>
          <a:bodyPr wrap="square" rtlCol="0">
            <a:spAutoFit/>
          </a:bodyPr>
          <a:lstStyle/>
          <a:p>
            <a:r>
              <a:rPr lang="en-US" sz="1400" b="1" dirty="0">
                <a:latin typeface="Proxima Nova Rg"/>
              </a:rPr>
              <a:t>Tertiary Concepts</a:t>
            </a:r>
          </a:p>
        </p:txBody>
      </p:sp>
      <p:cxnSp>
        <p:nvCxnSpPr>
          <p:cNvPr id="17" name="Connector: Curved 16">
            <a:extLst>
              <a:ext uri="{FF2B5EF4-FFF2-40B4-BE49-F238E27FC236}">
                <a16:creationId xmlns:a16="http://schemas.microsoft.com/office/drawing/2014/main" xmlns="" id="{B125BEA0-B3AF-4DA2-A17A-76F159EF298C}"/>
              </a:ext>
            </a:extLst>
          </p:cNvPr>
          <p:cNvCxnSpPr>
            <a:cxnSpLocks/>
          </p:cNvCxnSpPr>
          <p:nvPr/>
        </p:nvCxnSpPr>
        <p:spPr>
          <a:xfrm>
            <a:off x="1778628" y="3923127"/>
            <a:ext cx="1163053" cy="882516"/>
          </a:xfrm>
          <a:prstGeom prst="curved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ctor: Curved 17">
            <a:extLst>
              <a:ext uri="{FF2B5EF4-FFF2-40B4-BE49-F238E27FC236}">
                <a16:creationId xmlns:a16="http://schemas.microsoft.com/office/drawing/2014/main" xmlns="" id="{56F92B58-B767-474B-AA0D-CE80FF5367A5}"/>
              </a:ext>
            </a:extLst>
          </p:cNvPr>
          <p:cNvCxnSpPr>
            <a:cxnSpLocks/>
            <a:stCxn id="15" idx="3"/>
          </p:cNvCxnSpPr>
          <p:nvPr/>
        </p:nvCxnSpPr>
        <p:spPr>
          <a:xfrm flipH="1">
            <a:off x="4280372" y="3034804"/>
            <a:ext cx="291628" cy="888323"/>
          </a:xfrm>
          <a:prstGeom prst="curvedConnector4">
            <a:avLst>
              <a:gd name="adj1" fmla="val -78388"/>
              <a:gd name="adj2" fmla="val 64725"/>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or: Curved 18">
            <a:extLst>
              <a:ext uri="{FF2B5EF4-FFF2-40B4-BE49-F238E27FC236}">
                <a16:creationId xmlns:a16="http://schemas.microsoft.com/office/drawing/2014/main" xmlns="" id="{38728900-FE79-471F-B0CE-81444CBFEACD}"/>
              </a:ext>
            </a:extLst>
          </p:cNvPr>
          <p:cNvCxnSpPr>
            <a:cxnSpLocks/>
          </p:cNvCxnSpPr>
          <p:nvPr/>
        </p:nvCxnSpPr>
        <p:spPr>
          <a:xfrm rot="10800000" flipV="1">
            <a:off x="6739733" y="3173163"/>
            <a:ext cx="625639" cy="444161"/>
          </a:xfrm>
          <a:prstGeom prst="curvedConnector3">
            <a:avLst>
              <a:gd name="adj1" fmla="val 5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88525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940B5F09-93E7-4F47-9D26-B3A0D2BD27F3}"/>
              </a:ext>
            </a:extLst>
          </p:cNvPr>
          <p:cNvPicPr>
            <a:picLocks noGrp="1" noChangeAspect="1"/>
          </p:cNvPicPr>
          <p:nvPr>
            <p:ph sz="quarter" idx="15"/>
          </p:nvPr>
        </p:nvPicPr>
        <p:blipFill>
          <a:blip r:embed="rId2"/>
          <a:stretch>
            <a:fillRect/>
          </a:stretch>
        </p:blipFill>
        <p:spPr>
          <a:xfrm>
            <a:off x="0" y="2257565"/>
            <a:ext cx="9144000" cy="3994011"/>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24</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depend on information transactions.” Then examine the relationship between the concept “Rearranged or duplicated DNA can gain new function” and this core concept.</a:t>
            </a:r>
          </a:p>
          <a:p>
            <a:r>
              <a:rPr lang="en-US" sz="1100" dirty="0">
                <a:latin typeface="Proxima Nova Rg"/>
              </a:rPr>
              <a:t>Then compile a bulleted list of statements from information in the chapter that illustrate how new functions can occur through the rearrangement or duplication of DNA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30</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14136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altLang="en-US" sz="2400" b="1" dirty="0"/>
              <a:t>Part IV—Evolution</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342900" y="613055"/>
            <a:ext cx="8557909" cy="467881"/>
          </a:xfrm>
        </p:spPr>
        <p:txBody>
          <a:bodyPr/>
          <a:lstStyle/>
          <a:p>
            <a:r>
              <a:rPr lang="en-US" altLang="en-US" sz="1100" dirty="0"/>
              <a:t>In this assembly of the gears at the part level, you can see how different concepts from different chapters illustrate the same core concepts, but in very different ways. The core concepts form a conceptual framework in which to organize new information.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a:xfrm>
            <a:off x="3200400" y="6406756"/>
            <a:ext cx="2743200" cy="192024"/>
          </a:xfrm>
        </p:spPr>
        <p:txBody>
          <a:bodyPr/>
          <a:lstStyle/>
          <a:p>
            <a:r>
              <a:rPr lang="en-US" noProof="0" dirty="0">
                <a:hlinkClick r:id="rId2" action="ppaction://hlinksldjump"/>
              </a:rPr>
              <a:t>Access the text alternative for slide images.</a:t>
            </a:r>
            <a:endParaRPr lang="en-US" noProof="0" dirty="0">
              <a:hlinkClick r:id="rId3"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31</a:t>
            </a:fld>
            <a:endParaRPr lang="en-US" noProof="0"/>
          </a:p>
        </p:txBody>
      </p:sp>
      <p:pic>
        <p:nvPicPr>
          <p:cNvPr id="9" name="Content Placeholder 8" descr="The illustration shows completed concept modules for Part IV.">
            <a:extLst>
              <a:ext uri="{FF2B5EF4-FFF2-40B4-BE49-F238E27FC236}">
                <a16:creationId xmlns:a16="http://schemas.microsoft.com/office/drawing/2014/main" xmlns="" id="{90ADC91B-3D67-4216-BCA9-619119FC018B}"/>
              </a:ext>
            </a:extLst>
          </p:cNvPr>
          <p:cNvPicPr>
            <a:picLocks noGrp="1" noChangeAspect="1"/>
          </p:cNvPicPr>
          <p:nvPr>
            <p:ph sz="quarter" idx="15"/>
          </p:nvPr>
        </p:nvPicPr>
        <p:blipFill>
          <a:blip r:embed="rId4"/>
          <a:stretch>
            <a:fillRect/>
          </a:stretch>
        </p:blipFill>
        <p:spPr>
          <a:xfrm>
            <a:off x="1858728" y="984779"/>
            <a:ext cx="5426543" cy="5260166"/>
          </a:xfrm>
          <a:prstGeom prst="rect">
            <a:avLst/>
          </a:prstGeom>
        </p:spPr>
      </p:pic>
    </p:spTree>
    <p:extLst>
      <p:ext uri="{BB962C8B-B14F-4D97-AF65-F5344CB8AC3E}">
        <p14:creationId xmlns:p14="http://schemas.microsoft.com/office/powerpoint/2010/main" val="11750696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B846F599-5EC4-4828-AF36-40AE20024535}"/>
              </a:ext>
            </a:extLst>
          </p:cNvPr>
          <p:cNvPicPr>
            <a:picLocks noGrp="1" noChangeAspect="1"/>
          </p:cNvPicPr>
          <p:nvPr>
            <p:ph sz="quarter" idx="15"/>
          </p:nvPr>
        </p:nvPicPr>
        <p:blipFill>
          <a:blip r:embed="rId2"/>
          <a:stretch>
            <a:fillRect/>
          </a:stretch>
        </p:blipFill>
        <p:spPr>
          <a:xfrm>
            <a:off x="-15094" y="2310671"/>
            <a:ext cx="9159094" cy="3931804"/>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25</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“Life is subject to chemical and physical laws.” Then examine the relationship between the concept “Earth’s climate has been ever-changing” and this core concept.</a:t>
            </a:r>
          </a:p>
          <a:p>
            <a:r>
              <a:rPr lang="en-US" sz="1100" dirty="0">
                <a:latin typeface="Proxima Nova Rg"/>
              </a:rPr>
              <a:t>Then compile a bulleted list of statements from information in the chapter that illustrate how the everchanging climate is subject to chemical and physical laws.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32</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11749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3D3E27BA-88DD-4FC4-B783-CC23FEDCB9D4}"/>
              </a:ext>
            </a:extLst>
          </p:cNvPr>
          <p:cNvPicPr>
            <a:picLocks noGrp="1" noChangeAspect="1"/>
          </p:cNvPicPr>
          <p:nvPr>
            <p:ph sz="quarter" idx="15"/>
          </p:nvPr>
        </p:nvPicPr>
        <p:blipFill>
          <a:blip r:embed="rId3"/>
          <a:stretch>
            <a:fillRect/>
          </a:stretch>
        </p:blipFill>
        <p:spPr>
          <a:xfrm>
            <a:off x="3167821" y="856888"/>
            <a:ext cx="5976179" cy="3966778"/>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p:txBody>
          <a:bodyPr/>
          <a:lstStyle/>
          <a:p>
            <a:r>
              <a:rPr lang="en-US" dirty="0"/>
              <a:t>Chapter 26</a:t>
            </a:r>
          </a:p>
        </p:txBody>
      </p:sp>
      <p:sp>
        <p:nvSpPr>
          <p:cNvPr id="7" name="Content Placeholder 6">
            <a:extLst>
              <a:ext uri="{FF2B5EF4-FFF2-40B4-BE49-F238E27FC236}">
                <a16:creationId xmlns:a16="http://schemas.microsoft.com/office/drawing/2014/main" xmlns="" id="{CE700A45-457F-4830-8970-4FF43D9348CC}"/>
              </a:ext>
            </a:extLst>
          </p:cNvPr>
          <p:cNvSpPr>
            <a:spLocks noGrp="1"/>
          </p:cNvSpPr>
          <p:nvPr>
            <p:ph sz="quarter" idx="11"/>
          </p:nvPr>
        </p:nvSpPr>
        <p:spPr>
          <a:xfrm>
            <a:off x="146584" y="3710498"/>
            <a:ext cx="3120147" cy="2226336"/>
          </a:xfrm>
        </p:spPr>
        <p:txBody>
          <a:bodyPr/>
          <a:lstStyle/>
          <a:p>
            <a:r>
              <a:rPr lang="en-US" sz="1100" dirty="0">
                <a:latin typeface="Proxima Nova Rg"/>
              </a:rPr>
              <a:t>Discuss the meaning of the core concept “Structure determines function.” Then examine the relationship between the concept “Viruses have structures for infection of specific cells” and this core concept.</a:t>
            </a:r>
          </a:p>
          <a:p>
            <a:r>
              <a:rPr lang="en-US" sz="1100" dirty="0">
                <a:latin typeface="Proxima Nova Rg"/>
              </a:rPr>
              <a:t>Then compile a bulleted list of statements from information in the chapter that illustrate how viral structures for infection is an example of structure determines function. See the completed module as an example.  </a:t>
            </a:r>
          </a:p>
          <a:p>
            <a:endParaRPr lang="en-US" sz="1100" dirty="0"/>
          </a:p>
        </p:txBody>
      </p:sp>
      <p:sp>
        <p:nvSpPr>
          <p:cNvPr id="9" name="Text Placeholder 4">
            <a:extLst>
              <a:ext uri="{FF2B5EF4-FFF2-40B4-BE49-F238E27FC236}">
                <a16:creationId xmlns:a16="http://schemas.microsoft.com/office/drawing/2014/main" xmlns="" id="{D82E1F4B-98BC-4699-9B62-90BDFF018F7B}"/>
              </a:ext>
            </a:extLst>
          </p:cNvPr>
          <p:cNvSpPr>
            <a:spLocks noGrp="1"/>
          </p:cNvSpPr>
          <p:nvPr>
            <p:ph type="body" sz="quarter" idx="39"/>
          </p:nvPr>
        </p:nvSpPr>
        <p:spPr>
          <a:xfrm>
            <a:off x="1030598" y="6169888"/>
            <a:ext cx="4846320" cy="181356"/>
          </a:xfrm>
        </p:spPr>
        <p:txBody>
          <a:bodyPr/>
          <a:lstStyle/>
          <a:p>
            <a:r>
              <a:rPr lang="en-US" sz="900" noProof="0" dirty="0">
                <a:hlinkClick r:id="rId4" action="ppaction://hlinksldjump"/>
              </a:rPr>
              <a:t>Access the text alternative for slide images</a:t>
            </a:r>
            <a:r>
              <a:rPr lang="en-US" noProof="0" dirty="0">
                <a:hlinkClick r:id="rId4" action="ppaction://hlinksldjump"/>
              </a:rPr>
              <a:t>.</a:t>
            </a:r>
            <a:endParaRPr lang="en-US" noProof="0" dirty="0">
              <a:hlinkClick r:id="rId5" action="ppaction://hlinksldjump"/>
            </a:endParaRPr>
          </a:p>
        </p:txBody>
      </p:sp>
      <p:sp>
        <p:nvSpPr>
          <p:cNvPr id="6" name="Slide Number Placeholder 5">
            <a:extLst>
              <a:ext uri="{FF2B5EF4-FFF2-40B4-BE49-F238E27FC236}">
                <a16:creationId xmlns:a16="http://schemas.microsoft.com/office/drawing/2014/main" xmlns=""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cxnSp>
        <p:nvCxnSpPr>
          <p:cNvPr id="14" name="Connector: Curved 13">
            <a:extLst>
              <a:ext uri="{FF2B5EF4-FFF2-40B4-BE49-F238E27FC236}">
                <a16:creationId xmlns:a16="http://schemas.microsoft.com/office/drawing/2014/main" xmlns="" id="{EA885F38-C281-4FB2-970B-51DF6F965F8D}"/>
              </a:ext>
            </a:extLst>
          </p:cNvPr>
          <p:cNvCxnSpPr>
            <a:cxnSpLocks/>
          </p:cNvCxnSpPr>
          <p:nvPr/>
        </p:nvCxnSpPr>
        <p:spPr>
          <a:xfrm flipV="1">
            <a:off x="3266731" y="4188988"/>
            <a:ext cx="1080167" cy="786061"/>
          </a:xfrm>
          <a:prstGeom prst="curved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4736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7F154EC8-99C5-4DBB-89EF-790E69408886}"/>
              </a:ext>
            </a:extLst>
          </p:cNvPr>
          <p:cNvPicPr>
            <a:picLocks noGrp="1" noChangeAspect="1"/>
          </p:cNvPicPr>
          <p:nvPr>
            <p:ph sz="quarter" idx="15"/>
          </p:nvPr>
        </p:nvPicPr>
        <p:blipFill>
          <a:blip r:embed="rId2"/>
          <a:stretch>
            <a:fillRect/>
          </a:stretch>
        </p:blipFill>
        <p:spPr>
          <a:xfrm>
            <a:off x="35252" y="2297992"/>
            <a:ext cx="9108747" cy="3953584"/>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27</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“Living systems transform energy &amp; matter.” Then examine the relationship between the concept “Prokaryotes are metabolically diverse” and this core concept.</a:t>
            </a:r>
          </a:p>
          <a:p>
            <a:r>
              <a:rPr lang="en-US" sz="1100" dirty="0">
                <a:latin typeface="Proxima Nova Rg"/>
              </a:rPr>
              <a:t>Then compile a bulleted list of statements from information in the chapter that illustrate how the different metabolic processes in prokaryotes are examples of living systems that transform energy &amp; matter.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34</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70685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3742A8EC-02A2-49B5-86F6-75BCD8CD14C4}"/>
              </a:ext>
            </a:extLst>
          </p:cNvPr>
          <p:cNvPicPr>
            <a:picLocks noGrp="1" noChangeAspect="1"/>
          </p:cNvPicPr>
          <p:nvPr>
            <p:ph sz="quarter" idx="15"/>
          </p:nvPr>
        </p:nvPicPr>
        <p:blipFill>
          <a:blip r:embed="rId2"/>
          <a:stretch>
            <a:fillRect/>
          </a:stretch>
        </p:blipFill>
        <p:spPr>
          <a:xfrm>
            <a:off x="19370" y="2304914"/>
            <a:ext cx="9124629" cy="3946661"/>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28</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“Structure determines function.” Then examine the relationship between the concept “Cell surface structures drive motility” and this core concept.</a:t>
            </a:r>
          </a:p>
          <a:p>
            <a:r>
              <a:rPr lang="en-US" sz="1100" dirty="0">
                <a:latin typeface="Proxima Nova Rg"/>
              </a:rPr>
              <a:t>Then compile a bulleted list of statements from information in the chapter that illustrate how cell surface structures drive motility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35</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80374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20F9AA25-A2D1-4711-9605-443D104A12AC}"/>
              </a:ext>
            </a:extLst>
          </p:cNvPr>
          <p:cNvPicPr>
            <a:picLocks noGrp="1" noChangeAspect="1"/>
          </p:cNvPicPr>
          <p:nvPr>
            <p:ph sz="quarter" idx="15"/>
          </p:nvPr>
        </p:nvPicPr>
        <p:blipFill>
          <a:blip r:embed="rId2"/>
          <a:stretch>
            <a:fillRect/>
          </a:stretch>
        </p:blipFill>
        <p:spPr>
          <a:xfrm>
            <a:off x="23809" y="2341997"/>
            <a:ext cx="9120191" cy="3909579"/>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29</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“Structure determines function.” Then examine the relationship between the concept “Features of land plants facilitate their survival on land” and this core concept.</a:t>
            </a:r>
          </a:p>
          <a:p>
            <a:r>
              <a:rPr lang="en-US" sz="1100" dirty="0">
                <a:latin typeface="Proxima Nova Rg"/>
              </a:rPr>
              <a:t>Then compile a bulleted list of statements from information in the chapter that illustrate how features of land plants facilitate survival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36</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24354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713B5CDF-4C28-4B55-9275-1B2D3CAB5D49}"/>
              </a:ext>
            </a:extLst>
          </p:cNvPr>
          <p:cNvPicPr>
            <a:picLocks noGrp="1" noChangeAspect="1"/>
          </p:cNvPicPr>
          <p:nvPr>
            <p:ph sz="quarter" idx="15"/>
          </p:nvPr>
        </p:nvPicPr>
        <p:blipFill>
          <a:blip r:embed="rId2"/>
          <a:stretch>
            <a:fillRect/>
          </a:stretch>
        </p:blipFill>
        <p:spPr>
          <a:xfrm>
            <a:off x="16654" y="2383278"/>
            <a:ext cx="9129182" cy="3868298"/>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30</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“Structure determines function.” Then examine the relationship between the concept “Seed plant structures have facilitated their spread on land” and this core concept.</a:t>
            </a:r>
          </a:p>
          <a:p>
            <a:r>
              <a:rPr lang="en-US" sz="1100" dirty="0">
                <a:latin typeface="Proxima Nova Rg"/>
              </a:rPr>
              <a:t>Then compile a bulleted list of statements from information in the chapter that illustrate how features of seed plants facilitate their dispersion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37</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03509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9076E0AE-45FA-4F1A-B6AC-EF10249594B6}"/>
              </a:ext>
            </a:extLst>
          </p:cNvPr>
          <p:cNvPicPr>
            <a:picLocks noGrp="1" noChangeAspect="1"/>
          </p:cNvPicPr>
          <p:nvPr>
            <p:ph sz="quarter" idx="15"/>
          </p:nvPr>
        </p:nvPicPr>
        <p:blipFill>
          <a:blip r:embed="rId2"/>
          <a:stretch>
            <a:fillRect/>
          </a:stretch>
        </p:blipFill>
        <p:spPr>
          <a:xfrm>
            <a:off x="57948" y="2327174"/>
            <a:ext cx="9086052" cy="3924402"/>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31</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“Evolution explains the unity and diversity of life.” Then examine the relationship between the concept “Molecular characteristics refine fungal phylogeny” and this core concept.</a:t>
            </a:r>
          </a:p>
          <a:p>
            <a:r>
              <a:rPr lang="en-US" sz="1100" dirty="0">
                <a:latin typeface="Proxima Nova Rg"/>
              </a:rPr>
              <a:t>Then compile a bulleted list of statements from information in the chapter that illustrate how using molecular characteristics to refine fungal phylogeny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38</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776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51CC6490-DBDF-4E07-9D7D-6D9DF4CE8641}"/>
              </a:ext>
            </a:extLst>
          </p:cNvPr>
          <p:cNvPicPr>
            <a:picLocks noGrp="1" noChangeAspect="1"/>
          </p:cNvPicPr>
          <p:nvPr>
            <p:ph sz="quarter" idx="15"/>
          </p:nvPr>
        </p:nvPicPr>
        <p:blipFill>
          <a:blip r:embed="rId2"/>
          <a:stretch>
            <a:fillRect/>
          </a:stretch>
        </p:blipFill>
        <p:spPr>
          <a:xfrm>
            <a:off x="64502" y="2221690"/>
            <a:ext cx="9079498" cy="3868489"/>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32</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“Evolution explains the unity and diversity of life.” Then examine the relationship between the concept “Animal body plans evolved in key ways” and this core concept.</a:t>
            </a:r>
          </a:p>
          <a:p>
            <a:r>
              <a:rPr lang="en-US" sz="1100" dirty="0">
                <a:latin typeface="Proxima Nova Rg"/>
              </a:rPr>
              <a:t>Then compile a bulleted list of statements from information in the chapter that illustrate how the key ways the animal body plans evolved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39</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0999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descr="The illustration shows a completed concept and an open concept.">
            <a:extLst>
              <a:ext uri="{FF2B5EF4-FFF2-40B4-BE49-F238E27FC236}">
                <a16:creationId xmlns:a16="http://schemas.microsoft.com/office/drawing/2014/main" xmlns="" id="{F332605C-042E-46FF-B203-1DB3C5CC8E0E}"/>
              </a:ext>
            </a:extLst>
          </p:cNvPr>
          <p:cNvPicPr>
            <a:picLocks noGrp="1" noChangeAspect="1"/>
          </p:cNvPicPr>
          <p:nvPr>
            <p:ph sz="quarter" idx="15"/>
          </p:nvPr>
        </p:nvPicPr>
        <p:blipFill>
          <a:blip r:embed="rId3"/>
          <a:stretch>
            <a:fillRect/>
          </a:stretch>
        </p:blipFill>
        <p:spPr>
          <a:xfrm>
            <a:off x="2820381" y="506756"/>
            <a:ext cx="6323619" cy="4121482"/>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p:txBody>
          <a:bodyPr/>
          <a:lstStyle/>
          <a:p>
            <a:r>
              <a:rPr lang="en-US" dirty="0"/>
              <a:t>Chapter 1</a:t>
            </a:r>
          </a:p>
        </p:txBody>
      </p:sp>
      <p:sp>
        <p:nvSpPr>
          <p:cNvPr id="7" name="Content Placeholder 6">
            <a:extLst>
              <a:ext uri="{FF2B5EF4-FFF2-40B4-BE49-F238E27FC236}">
                <a16:creationId xmlns:a16="http://schemas.microsoft.com/office/drawing/2014/main" xmlns="" id="{CE700A45-457F-4830-8970-4FF43D9348CC}"/>
              </a:ext>
            </a:extLst>
          </p:cNvPr>
          <p:cNvSpPr>
            <a:spLocks noGrp="1"/>
          </p:cNvSpPr>
          <p:nvPr>
            <p:ph sz="quarter" idx="11"/>
          </p:nvPr>
        </p:nvSpPr>
        <p:spPr>
          <a:xfrm>
            <a:off x="245624" y="3468850"/>
            <a:ext cx="3120147" cy="2226336"/>
          </a:xfrm>
        </p:spPr>
        <p:txBody>
          <a:bodyPr/>
          <a:lstStyle/>
          <a:p>
            <a:r>
              <a:rPr lang="en-US" sz="1100" dirty="0">
                <a:latin typeface="Proxima Nova Rg"/>
              </a:rPr>
              <a:t>Discuss the meaning of the core concept “Evolution explains the unity and diversity of life.” Then examine the relationship between the concept “Natural selection is a mechanism for evolution” and this core concept.</a:t>
            </a:r>
          </a:p>
          <a:p>
            <a:r>
              <a:rPr lang="en-US" sz="1100" dirty="0">
                <a:latin typeface="Proxima Nova Rg"/>
              </a:rPr>
              <a:t>Then compile a bulleted list of statements from information in the chapter that illustrate how natural selection is explains the unity and diversity of life through evolution. See the completed module as an example.  </a:t>
            </a:r>
          </a:p>
          <a:p>
            <a:endParaRPr lang="en-US" sz="1100" dirty="0"/>
          </a:p>
        </p:txBody>
      </p:sp>
      <p:sp>
        <p:nvSpPr>
          <p:cNvPr id="9" name="Text Placeholder 4">
            <a:extLst>
              <a:ext uri="{FF2B5EF4-FFF2-40B4-BE49-F238E27FC236}">
                <a16:creationId xmlns:a16="http://schemas.microsoft.com/office/drawing/2014/main" xmlns="" id="{D82E1F4B-98BC-4699-9B62-90BDFF018F7B}"/>
              </a:ext>
            </a:extLst>
          </p:cNvPr>
          <p:cNvSpPr>
            <a:spLocks noGrp="1"/>
          </p:cNvSpPr>
          <p:nvPr>
            <p:ph type="body" sz="quarter" idx="39"/>
          </p:nvPr>
        </p:nvSpPr>
        <p:spPr>
          <a:xfrm>
            <a:off x="1030598" y="6169888"/>
            <a:ext cx="4846320" cy="181356"/>
          </a:xfrm>
        </p:spPr>
        <p:txBody>
          <a:bodyPr/>
          <a:lstStyle/>
          <a:p>
            <a:r>
              <a:rPr lang="en-US" sz="900" noProof="0" dirty="0">
                <a:hlinkClick r:id="rId4" action="ppaction://hlinksldjump"/>
              </a:rPr>
              <a:t>Access the text alternative for slide images</a:t>
            </a:r>
            <a:r>
              <a:rPr lang="en-US" noProof="0" dirty="0">
                <a:hlinkClick r:id="rId4" action="ppaction://hlinksldjump"/>
              </a:rPr>
              <a:t>.</a:t>
            </a:r>
          </a:p>
        </p:txBody>
      </p:sp>
      <p:sp>
        <p:nvSpPr>
          <p:cNvPr id="6" name="Slide Number Placeholder 5">
            <a:extLst>
              <a:ext uri="{FF2B5EF4-FFF2-40B4-BE49-F238E27FC236}">
                <a16:creationId xmlns:a16="http://schemas.microsoft.com/office/drawing/2014/main" xmlns=""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cxnSp>
        <p:nvCxnSpPr>
          <p:cNvPr id="14" name="Connector: Curved 13">
            <a:extLst>
              <a:ext uri="{FF2B5EF4-FFF2-40B4-BE49-F238E27FC236}">
                <a16:creationId xmlns:a16="http://schemas.microsoft.com/office/drawing/2014/main" xmlns="" id="{EA885F38-C281-4FB2-970B-51DF6F965F8D}"/>
              </a:ext>
            </a:extLst>
          </p:cNvPr>
          <p:cNvCxnSpPr>
            <a:cxnSpLocks/>
          </p:cNvCxnSpPr>
          <p:nvPr/>
        </p:nvCxnSpPr>
        <p:spPr>
          <a:xfrm flipV="1">
            <a:off x="3266731" y="4188988"/>
            <a:ext cx="1080167" cy="786061"/>
          </a:xfrm>
          <a:prstGeom prst="curved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30233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F7D7145A-70FC-4D7F-871B-2BFB3ACC53A4}"/>
              </a:ext>
            </a:extLst>
          </p:cNvPr>
          <p:cNvPicPr>
            <a:picLocks noGrp="1" noChangeAspect="1"/>
          </p:cNvPicPr>
          <p:nvPr>
            <p:ph sz="quarter" idx="15"/>
          </p:nvPr>
        </p:nvPicPr>
        <p:blipFill>
          <a:blip r:embed="rId2"/>
          <a:stretch>
            <a:fillRect/>
          </a:stretch>
        </p:blipFill>
        <p:spPr>
          <a:xfrm>
            <a:off x="7392" y="2344366"/>
            <a:ext cx="9193435" cy="3907210"/>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33</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“Structure determines function.” Then examine the relationship between the concept “Animals have diverse structures for feeding” and this core concept.</a:t>
            </a:r>
          </a:p>
          <a:p>
            <a:r>
              <a:rPr lang="en-US" sz="1100" dirty="0">
                <a:latin typeface="Proxima Nova Rg"/>
              </a:rPr>
              <a:t>Then compile a bulleted list of statements from information in the chapter that illustrate how the diverse structures animals have for feeding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40</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4004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1BA3311A-8A63-48F6-A132-1B5338F41D4E}"/>
              </a:ext>
            </a:extLst>
          </p:cNvPr>
          <p:cNvPicPr>
            <a:picLocks noGrp="1" noChangeAspect="1"/>
          </p:cNvPicPr>
          <p:nvPr>
            <p:ph sz="quarter" idx="15"/>
          </p:nvPr>
        </p:nvPicPr>
        <p:blipFill>
          <a:blip r:embed="rId2"/>
          <a:stretch>
            <a:fillRect/>
          </a:stretch>
        </p:blipFill>
        <p:spPr>
          <a:xfrm>
            <a:off x="0" y="2376647"/>
            <a:ext cx="9125039" cy="3868298"/>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34</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“Structure determines function.” Then examine the relationship between the concept “Vertebrate colonization of land required the evolution of a number of features” and this core concept.</a:t>
            </a:r>
          </a:p>
          <a:p>
            <a:r>
              <a:rPr lang="en-US" sz="1100" dirty="0">
                <a:latin typeface="Proxima Nova Rg"/>
              </a:rPr>
              <a:t>Then compile a bulleted list of statements from information in the chapter that illustrate how the features that evolved in vertebrates that allowed for colonization of land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41</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66501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altLang="en-US" sz="2400" b="1" dirty="0"/>
              <a:t>Part V—Diversity of Life on Earth</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342900" y="613055"/>
            <a:ext cx="8557909" cy="467881"/>
          </a:xfrm>
        </p:spPr>
        <p:txBody>
          <a:bodyPr/>
          <a:lstStyle/>
          <a:p>
            <a:r>
              <a:rPr lang="en-US" altLang="en-US" sz="1100" dirty="0"/>
              <a:t>In this assembly of the gears at the part level, you can see how different concepts from different chapters illustrate the same core concepts, but in very different ways. The core concepts form a conceptual framework in which to organize new information.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a:xfrm>
            <a:off x="3200400" y="6406756"/>
            <a:ext cx="2743200" cy="192024"/>
          </a:xfrm>
        </p:spPr>
        <p:txBody>
          <a:bodyPr/>
          <a:lstStyle/>
          <a:p>
            <a:r>
              <a:rPr lang="en-US" noProof="0" dirty="0">
                <a:hlinkClick r:id="rId2" action="ppaction://hlinksldjump"/>
              </a:rPr>
              <a:t>Access the text alternative for slide images.</a:t>
            </a:r>
            <a:endParaRPr lang="en-US" noProof="0" dirty="0">
              <a:hlinkClick r:id="rId3"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42</a:t>
            </a:fld>
            <a:endParaRPr lang="en-US" noProof="0"/>
          </a:p>
        </p:txBody>
      </p:sp>
      <p:pic>
        <p:nvPicPr>
          <p:cNvPr id="10" name="Content Placeholder 9" descr="The illustration shows completed concept modules for Part V.">
            <a:extLst>
              <a:ext uri="{FF2B5EF4-FFF2-40B4-BE49-F238E27FC236}">
                <a16:creationId xmlns:a16="http://schemas.microsoft.com/office/drawing/2014/main" xmlns="" id="{5273600A-53D4-4FB7-94F0-E968726FB478}"/>
              </a:ext>
            </a:extLst>
          </p:cNvPr>
          <p:cNvPicPr>
            <a:picLocks noGrp="1" noChangeAspect="1"/>
          </p:cNvPicPr>
          <p:nvPr>
            <p:ph sz="quarter" idx="15"/>
          </p:nvPr>
        </p:nvPicPr>
        <p:blipFill>
          <a:blip r:embed="rId4"/>
          <a:stretch>
            <a:fillRect/>
          </a:stretch>
        </p:blipFill>
        <p:spPr>
          <a:xfrm>
            <a:off x="2168429" y="1017975"/>
            <a:ext cx="4426924" cy="5226970"/>
          </a:xfrm>
          <a:prstGeom prst="rect">
            <a:avLst/>
          </a:prstGeom>
        </p:spPr>
      </p:pic>
    </p:spTree>
    <p:extLst>
      <p:ext uri="{BB962C8B-B14F-4D97-AF65-F5344CB8AC3E}">
        <p14:creationId xmlns:p14="http://schemas.microsoft.com/office/powerpoint/2010/main" val="27971988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80AB7523-8495-400C-8EAD-C30CD7A9522A}"/>
              </a:ext>
            </a:extLst>
          </p:cNvPr>
          <p:cNvPicPr>
            <a:picLocks noGrp="1" noChangeAspect="1"/>
          </p:cNvPicPr>
          <p:nvPr>
            <p:ph sz="quarter" idx="15"/>
          </p:nvPr>
        </p:nvPicPr>
        <p:blipFill>
          <a:blip r:embed="rId2"/>
          <a:stretch>
            <a:fillRect/>
          </a:stretch>
        </p:blipFill>
        <p:spPr>
          <a:xfrm>
            <a:off x="41941" y="2334152"/>
            <a:ext cx="9102059" cy="3917424"/>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35</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2194560"/>
          </a:xfrm>
        </p:spPr>
        <p:txBody>
          <a:bodyPr/>
          <a:lstStyle/>
          <a:p>
            <a:r>
              <a:rPr lang="en-US" sz="1100" dirty="0">
                <a:latin typeface="Proxima Nova Rg"/>
              </a:rPr>
              <a:t>Discuss the meaning of the core concept “Evolution explains the unity and diversity of life.” Then examine the relationship between the concept “Leaves are adapted for specific functions” and this core concept.</a:t>
            </a:r>
          </a:p>
          <a:p>
            <a:r>
              <a:rPr lang="en-US" sz="1100" dirty="0">
                <a:latin typeface="Proxima Nova Rg"/>
              </a:rPr>
              <a:t>Then compile a bulleted list of statements from information in the chapter that illustrate how the adaptations in leave for specific functions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43</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56631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AF17C7DF-3154-4B28-B826-1C3B27EF28B5}"/>
              </a:ext>
            </a:extLst>
          </p:cNvPr>
          <p:cNvPicPr>
            <a:picLocks noGrp="1" noChangeAspect="1"/>
          </p:cNvPicPr>
          <p:nvPr>
            <p:ph sz="quarter" idx="15"/>
          </p:nvPr>
        </p:nvPicPr>
        <p:blipFill>
          <a:blip r:embed="rId2"/>
          <a:stretch>
            <a:fillRect/>
          </a:stretch>
        </p:blipFill>
        <p:spPr>
          <a:xfrm>
            <a:off x="74222" y="2137439"/>
            <a:ext cx="8995555" cy="4398539"/>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36</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1176834"/>
          </a:xfrm>
        </p:spPr>
        <p:txBody>
          <a:bodyPr/>
          <a:lstStyle/>
          <a:p>
            <a:r>
              <a:rPr lang="en-US" sz="1100" dirty="0">
                <a:latin typeface="Proxima Nova Rg"/>
              </a:rPr>
              <a:t>Discuss the meaning of the core concept “Structure determines function.” Then examine the relationship between the concept “Plant structure reduces water stress” and this core concept.</a:t>
            </a:r>
          </a:p>
          <a:p>
            <a:r>
              <a:rPr lang="en-US" sz="1100" dirty="0">
                <a:latin typeface="Proxima Nova Rg"/>
              </a:rPr>
              <a:t>Then compile a bulleted list of statements from information in the chapter that illustrate how the structures in plants that reduce water stress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44</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28452" y="1266319"/>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57362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B99E7B8F-C168-4088-9690-4CCBEA5EBA19}"/>
              </a:ext>
            </a:extLst>
          </p:cNvPr>
          <p:cNvPicPr>
            <a:picLocks noGrp="1" noChangeAspect="1"/>
          </p:cNvPicPr>
          <p:nvPr>
            <p:ph sz="quarter" idx="15"/>
          </p:nvPr>
        </p:nvPicPr>
        <p:blipFill>
          <a:blip r:embed="rId2"/>
          <a:stretch>
            <a:fillRect/>
          </a:stretch>
        </p:blipFill>
        <p:spPr>
          <a:xfrm>
            <a:off x="39173" y="2182407"/>
            <a:ext cx="9104827" cy="3877145"/>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37</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1176834"/>
          </a:xfrm>
        </p:spPr>
        <p:txBody>
          <a:bodyPr/>
          <a:lstStyle/>
          <a:p>
            <a:r>
              <a:rPr lang="en-US" sz="1100" dirty="0">
                <a:latin typeface="Proxima Nova Rg"/>
              </a:rPr>
              <a:t>Discuss the meaning of the core concept “Living systems transform energy &amp; matter.” Then examine the relationship between the concept “Plants can detoxify certain contaminated environments” and this core concept.</a:t>
            </a:r>
          </a:p>
          <a:p>
            <a:r>
              <a:rPr lang="en-US" sz="1100" dirty="0">
                <a:latin typeface="Proxima Nova Rg"/>
              </a:rPr>
              <a:t>Then compile a bulleted list of statements from information in the chapter that illustrate how plants detoxifying contaminated environments is an example of living systems transform energy &amp; matter.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45</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28452" y="1266319"/>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67460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957B0BB1-205A-489A-8C66-2F97A583A2DB}"/>
              </a:ext>
            </a:extLst>
          </p:cNvPr>
          <p:cNvPicPr>
            <a:picLocks noGrp="1" noChangeAspect="1"/>
          </p:cNvPicPr>
          <p:nvPr>
            <p:ph sz="quarter" idx="15"/>
          </p:nvPr>
        </p:nvPicPr>
        <p:blipFill>
          <a:blip r:embed="rId2"/>
          <a:stretch>
            <a:fillRect/>
          </a:stretch>
        </p:blipFill>
        <p:spPr>
          <a:xfrm>
            <a:off x="505838" y="1892038"/>
            <a:ext cx="8638162" cy="4611535"/>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38</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88628" y="613055"/>
            <a:ext cx="6018989" cy="1176834"/>
          </a:xfrm>
        </p:spPr>
        <p:txBody>
          <a:bodyPr/>
          <a:lstStyle/>
          <a:p>
            <a:r>
              <a:rPr lang="en-US" sz="1100" dirty="0">
                <a:latin typeface="Proxima Nova Rg"/>
              </a:rPr>
              <a:t>Discuss the meaning of the core concept “Structure determines function.” Then examine the relationship between the concept “Physical plant defenses keep out pathogens” and this core concept.</a:t>
            </a:r>
          </a:p>
          <a:p>
            <a:r>
              <a:rPr lang="en-US" sz="1100" dirty="0">
                <a:latin typeface="Proxima Nova Rg"/>
              </a:rPr>
              <a:t>Then compile a bulleted list of statements from information in the chapter that illustrate how the physical defenses in plants to keep out pathogens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46</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229538" y="1490639"/>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25894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F6767D64-1832-461D-9C6D-448D592E2852}"/>
              </a:ext>
            </a:extLst>
          </p:cNvPr>
          <p:cNvPicPr>
            <a:picLocks noGrp="1" noChangeAspect="1"/>
          </p:cNvPicPr>
          <p:nvPr>
            <p:ph sz="quarter" idx="15"/>
          </p:nvPr>
        </p:nvPicPr>
        <p:blipFill>
          <a:blip r:embed="rId3"/>
          <a:stretch>
            <a:fillRect/>
          </a:stretch>
        </p:blipFill>
        <p:spPr>
          <a:xfrm>
            <a:off x="3034548" y="1002651"/>
            <a:ext cx="5684739" cy="4220856"/>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p:txBody>
          <a:bodyPr/>
          <a:lstStyle/>
          <a:p>
            <a:r>
              <a:rPr lang="en-US" dirty="0"/>
              <a:t>Chapter 39</a:t>
            </a:r>
          </a:p>
        </p:txBody>
      </p:sp>
      <p:sp>
        <p:nvSpPr>
          <p:cNvPr id="7" name="Content Placeholder 6">
            <a:extLst>
              <a:ext uri="{FF2B5EF4-FFF2-40B4-BE49-F238E27FC236}">
                <a16:creationId xmlns:a16="http://schemas.microsoft.com/office/drawing/2014/main" xmlns="" id="{CE700A45-457F-4830-8970-4FF43D9348CC}"/>
              </a:ext>
            </a:extLst>
          </p:cNvPr>
          <p:cNvSpPr>
            <a:spLocks noGrp="1"/>
          </p:cNvSpPr>
          <p:nvPr>
            <p:ph sz="quarter" idx="11"/>
          </p:nvPr>
        </p:nvSpPr>
        <p:spPr>
          <a:xfrm>
            <a:off x="146584" y="3710498"/>
            <a:ext cx="3120147" cy="2226336"/>
          </a:xfrm>
        </p:spPr>
        <p:txBody>
          <a:bodyPr/>
          <a:lstStyle/>
          <a:p>
            <a:r>
              <a:rPr lang="en-US" sz="1100" dirty="0">
                <a:latin typeface="Proxima Nova Rg"/>
              </a:rPr>
              <a:t>Discuss the meaning of the core concept “Living systems depend on information transactions.” Then examine the relationship between the concept “Hormones are information-containing signals” and this core concept.</a:t>
            </a:r>
          </a:p>
          <a:p>
            <a:r>
              <a:rPr lang="en-US" sz="1100" dirty="0">
                <a:latin typeface="Proxima Nova Rg"/>
              </a:rPr>
              <a:t>Then compile a bulleted list of statements from information in the chapter that illustrate how hormones acting as signals is an example of living systems depend on information transactions. See the completed module as an example</a:t>
            </a:r>
            <a:endParaRPr lang="en-US" sz="1100" dirty="0"/>
          </a:p>
        </p:txBody>
      </p:sp>
      <p:sp>
        <p:nvSpPr>
          <p:cNvPr id="9" name="Text Placeholder 4">
            <a:extLst>
              <a:ext uri="{FF2B5EF4-FFF2-40B4-BE49-F238E27FC236}">
                <a16:creationId xmlns:a16="http://schemas.microsoft.com/office/drawing/2014/main" xmlns="" id="{D82E1F4B-98BC-4699-9B62-90BDFF018F7B}"/>
              </a:ext>
            </a:extLst>
          </p:cNvPr>
          <p:cNvSpPr>
            <a:spLocks noGrp="1"/>
          </p:cNvSpPr>
          <p:nvPr>
            <p:ph type="body" sz="quarter" idx="39"/>
          </p:nvPr>
        </p:nvSpPr>
        <p:spPr>
          <a:xfrm>
            <a:off x="1030598" y="6169888"/>
            <a:ext cx="4846320" cy="181356"/>
          </a:xfrm>
        </p:spPr>
        <p:txBody>
          <a:bodyPr/>
          <a:lstStyle/>
          <a:p>
            <a:r>
              <a:rPr lang="en-US" sz="900" noProof="0" dirty="0">
                <a:hlinkClick r:id="rId4" action="ppaction://hlinksldjump"/>
              </a:rPr>
              <a:t>Access the text alternative for slide images</a:t>
            </a:r>
            <a:r>
              <a:rPr lang="en-US" noProof="0" dirty="0">
                <a:hlinkClick r:id="rId4" action="ppaction://hlinksldjump"/>
              </a:rPr>
              <a:t>.</a:t>
            </a:r>
            <a:endParaRPr lang="en-US" noProof="0" dirty="0">
              <a:hlinkClick r:id="rId5" action="ppaction://hlinksldjump"/>
            </a:endParaRPr>
          </a:p>
        </p:txBody>
      </p:sp>
      <p:sp>
        <p:nvSpPr>
          <p:cNvPr id="6" name="Slide Number Placeholder 5">
            <a:extLst>
              <a:ext uri="{FF2B5EF4-FFF2-40B4-BE49-F238E27FC236}">
                <a16:creationId xmlns:a16="http://schemas.microsoft.com/office/drawing/2014/main" xmlns=""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cxnSp>
        <p:nvCxnSpPr>
          <p:cNvPr id="14" name="Connector: Curved 13">
            <a:extLst>
              <a:ext uri="{FF2B5EF4-FFF2-40B4-BE49-F238E27FC236}">
                <a16:creationId xmlns:a16="http://schemas.microsoft.com/office/drawing/2014/main" xmlns="" id="{EA885F38-C281-4FB2-970B-51DF6F965F8D}"/>
              </a:ext>
            </a:extLst>
          </p:cNvPr>
          <p:cNvCxnSpPr>
            <a:cxnSpLocks/>
          </p:cNvCxnSpPr>
          <p:nvPr/>
        </p:nvCxnSpPr>
        <p:spPr>
          <a:xfrm flipV="1">
            <a:off x="3266731" y="4188988"/>
            <a:ext cx="1080167" cy="786061"/>
          </a:xfrm>
          <a:prstGeom prst="curved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99274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DCD8E782-0E08-412B-8FC8-6FA12BDA1C98}"/>
              </a:ext>
            </a:extLst>
          </p:cNvPr>
          <p:cNvPicPr>
            <a:picLocks noGrp="1" noChangeAspect="1"/>
          </p:cNvPicPr>
          <p:nvPr>
            <p:ph sz="quarter" idx="15"/>
          </p:nvPr>
        </p:nvPicPr>
        <p:blipFill>
          <a:blip r:embed="rId2"/>
          <a:stretch>
            <a:fillRect/>
          </a:stretch>
        </p:blipFill>
        <p:spPr>
          <a:xfrm>
            <a:off x="27534" y="2247089"/>
            <a:ext cx="9106756" cy="4004487"/>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40</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“Evolution explains the unity and diversity of life.” Then examine the relationship between the concept “Pollen may reach a flower in many ways” and this core concept.</a:t>
            </a:r>
          </a:p>
          <a:p>
            <a:r>
              <a:rPr lang="en-US" sz="1100" dirty="0">
                <a:latin typeface="Proxima Nova Rg"/>
              </a:rPr>
              <a:t>Then compile a bulleted list of statements from information in the chapter that illustrate how the many ways in which pollen may reach a flower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48</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5306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altLang="en-US" sz="2400" b="1" dirty="0"/>
              <a:t>Part VI—Plant Form and Function</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342900" y="613055"/>
            <a:ext cx="8557909" cy="467881"/>
          </a:xfrm>
        </p:spPr>
        <p:txBody>
          <a:bodyPr/>
          <a:lstStyle/>
          <a:p>
            <a:r>
              <a:rPr lang="en-US" altLang="en-US" sz="1100" dirty="0"/>
              <a:t>In this assembly of the gears at the part level, you can see how different concepts from different chapters illustrate the same core concepts, but in very different ways. The core concepts form a conceptual framework in which to organize new information.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a:xfrm>
            <a:off x="3200400" y="6406756"/>
            <a:ext cx="2743200" cy="192024"/>
          </a:xfrm>
        </p:spPr>
        <p:txBody>
          <a:bodyPr/>
          <a:lstStyle/>
          <a:p>
            <a:r>
              <a:rPr lang="en-US" noProof="0" dirty="0">
                <a:hlinkClick r:id="rId2" action="ppaction://hlinksldjump"/>
              </a:rPr>
              <a:t>Access the text alternative for slide images.</a:t>
            </a:r>
            <a:endParaRPr lang="en-US" noProof="0" dirty="0">
              <a:hlinkClick r:id="rId3"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49</a:t>
            </a:fld>
            <a:endParaRPr lang="en-US" noProof="0"/>
          </a:p>
        </p:txBody>
      </p:sp>
      <p:pic>
        <p:nvPicPr>
          <p:cNvPr id="9" name="Content Placeholder 8" descr="The illustration shows completed concept modules for Part VI.">
            <a:extLst>
              <a:ext uri="{FF2B5EF4-FFF2-40B4-BE49-F238E27FC236}">
                <a16:creationId xmlns:a16="http://schemas.microsoft.com/office/drawing/2014/main" xmlns="" id="{3364BCE5-94E5-42F6-B0C6-BDFD77067A5B}"/>
              </a:ext>
            </a:extLst>
          </p:cNvPr>
          <p:cNvPicPr>
            <a:picLocks noGrp="1" noChangeAspect="1"/>
          </p:cNvPicPr>
          <p:nvPr>
            <p:ph sz="quarter" idx="15"/>
          </p:nvPr>
        </p:nvPicPr>
        <p:blipFill>
          <a:blip r:embed="rId4"/>
          <a:stretch>
            <a:fillRect/>
          </a:stretch>
        </p:blipFill>
        <p:spPr>
          <a:xfrm>
            <a:off x="1886382" y="978308"/>
            <a:ext cx="4446323" cy="5273268"/>
          </a:xfrm>
          <a:prstGeom prst="rect">
            <a:avLst/>
          </a:prstGeom>
        </p:spPr>
      </p:pic>
    </p:spTree>
    <p:extLst>
      <p:ext uri="{BB962C8B-B14F-4D97-AF65-F5344CB8AC3E}">
        <p14:creationId xmlns:p14="http://schemas.microsoft.com/office/powerpoint/2010/main" val="1236973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2</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53674" y="846990"/>
            <a:ext cx="6018989" cy="2194560"/>
          </a:xfrm>
        </p:spPr>
        <p:txBody>
          <a:bodyPr/>
          <a:lstStyle/>
          <a:p>
            <a:r>
              <a:rPr lang="en-US" sz="1100" dirty="0">
                <a:latin typeface="Proxima Nova Rg"/>
              </a:rPr>
              <a:t>Discuss the meaning of the core concept “Life is subject to chemical and physical laws.” Then examine the relationship between the concept “Water’s chemical properties are critical to life” and this core concept.</a:t>
            </a:r>
          </a:p>
          <a:p>
            <a:r>
              <a:rPr lang="en-US" sz="1100" dirty="0">
                <a:latin typeface="Proxima Nova Rg"/>
              </a:rPr>
              <a:t>Then compile a bulleted list of statements from information in the chapter that illustrate how the chemical properties of water that are important to life are subject to chemical and physical laws.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2" action="ppaction://hlinksldjump"/>
              </a:rPr>
              <a:t>Access the text alternative for slide images.</a:t>
            </a: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a:t>
            </a:fld>
            <a:endParaRPr lang="en-US" noProof="0"/>
          </a:p>
        </p:txBody>
      </p:sp>
      <p:pic>
        <p:nvPicPr>
          <p:cNvPr id="13" name="Content Placeholder 12" descr="The illustration shows a completed concept and an open concept.">
            <a:extLst>
              <a:ext uri="{FF2B5EF4-FFF2-40B4-BE49-F238E27FC236}">
                <a16:creationId xmlns:a16="http://schemas.microsoft.com/office/drawing/2014/main" xmlns="" id="{59114243-21BD-44F1-9E61-4E4002D0C34E}"/>
              </a:ext>
            </a:extLst>
          </p:cNvPr>
          <p:cNvPicPr>
            <a:picLocks noGrp="1" noChangeAspect="1"/>
          </p:cNvPicPr>
          <p:nvPr>
            <p:ph sz="quarter" idx="15"/>
          </p:nvPr>
        </p:nvPicPr>
        <p:blipFill>
          <a:blip r:embed="rId3"/>
          <a:stretch>
            <a:fillRect/>
          </a:stretch>
        </p:blipFill>
        <p:spPr>
          <a:xfrm>
            <a:off x="10790" y="2275807"/>
            <a:ext cx="9201304" cy="3975769"/>
          </a:xfrm>
          <a:prstGeom prst="rect">
            <a:avLst/>
          </a:prstGeom>
        </p:spPr>
      </p:pic>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46835" y="1710335"/>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54041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2B7A15C0-173A-4E57-9590-727F681A3F5E}"/>
              </a:ext>
            </a:extLst>
          </p:cNvPr>
          <p:cNvPicPr>
            <a:picLocks noGrp="1" noChangeAspect="1"/>
          </p:cNvPicPr>
          <p:nvPr>
            <p:ph sz="quarter" idx="15"/>
          </p:nvPr>
        </p:nvPicPr>
        <p:blipFill>
          <a:blip r:embed="rId2"/>
          <a:stretch>
            <a:fillRect/>
          </a:stretch>
        </p:blipFill>
        <p:spPr>
          <a:xfrm>
            <a:off x="-10817" y="2344366"/>
            <a:ext cx="9138458" cy="3907210"/>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41</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“Living systems depend on information transactions.” Then examine the relationship between the concept “Homeostasis maintains a constant internal environment” and this core concept.</a:t>
            </a:r>
          </a:p>
          <a:p>
            <a:r>
              <a:rPr lang="en-US" sz="1100" dirty="0">
                <a:latin typeface="Proxima Nova Rg"/>
              </a:rPr>
              <a:t>Then compile a bulleted list of statements from information in the chapter that illustrate how homeostasis maintains a constant internal environment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50</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38588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22E8F361-03D3-481F-B353-D2084EE4C308}"/>
              </a:ext>
            </a:extLst>
          </p:cNvPr>
          <p:cNvPicPr>
            <a:picLocks noGrp="1" noChangeAspect="1"/>
          </p:cNvPicPr>
          <p:nvPr>
            <p:ph sz="quarter" idx="15"/>
          </p:nvPr>
        </p:nvPicPr>
        <p:blipFill>
          <a:blip r:embed="rId2"/>
          <a:stretch>
            <a:fillRect/>
          </a:stretch>
        </p:blipFill>
        <p:spPr>
          <a:xfrm>
            <a:off x="34309" y="2412460"/>
            <a:ext cx="9117091" cy="3839115"/>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42</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“Living systems depend on information transactions.” Then examine the relationship between the concept “Action potentials propagate nerve impulses” and this core concept.</a:t>
            </a:r>
          </a:p>
          <a:p>
            <a:r>
              <a:rPr lang="en-US" sz="1100" dirty="0">
                <a:latin typeface="Proxima Nova Rg"/>
              </a:rPr>
              <a:t>Then compile a bulleted list of statements from information in the chapter that illustrate how action potentials propagate nerve impulses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51</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02167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41C92450-3CE9-449A-BD2D-A460C0C25FA5}"/>
              </a:ext>
            </a:extLst>
          </p:cNvPr>
          <p:cNvPicPr>
            <a:picLocks noGrp="1" noChangeAspect="1"/>
          </p:cNvPicPr>
          <p:nvPr>
            <p:ph sz="quarter" idx="15"/>
          </p:nvPr>
        </p:nvPicPr>
        <p:blipFill>
          <a:blip r:embed="rId2"/>
          <a:stretch>
            <a:fillRect/>
          </a:stretch>
        </p:blipFill>
        <p:spPr>
          <a:xfrm>
            <a:off x="78134" y="2318305"/>
            <a:ext cx="9065866" cy="3933271"/>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43</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“Evolution explains the unity and diversity of life.” Then examine the relationship between the concept “Vertebrate sensory systems have become specialized in different lineages” and this core concept.</a:t>
            </a:r>
          </a:p>
          <a:p>
            <a:r>
              <a:rPr lang="en-US" sz="1100" dirty="0">
                <a:latin typeface="Proxima Nova Rg"/>
              </a:rPr>
              <a:t>Then compile a bulleted list of statements from information in the chapter that illustrate how the specialization of vertebrate sensory systems in different lineages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52</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87874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B87D77C4-D504-4D70-AE73-A7B1930BA6C8}"/>
              </a:ext>
            </a:extLst>
          </p:cNvPr>
          <p:cNvPicPr>
            <a:picLocks noGrp="1" noChangeAspect="1"/>
          </p:cNvPicPr>
          <p:nvPr>
            <p:ph sz="quarter" idx="15"/>
          </p:nvPr>
        </p:nvPicPr>
        <p:blipFill>
          <a:blip r:embed="rId2"/>
          <a:stretch>
            <a:fillRect/>
          </a:stretch>
        </p:blipFill>
        <p:spPr>
          <a:xfrm>
            <a:off x="33105" y="2416088"/>
            <a:ext cx="9110895" cy="3835487"/>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44</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“Life is subject to chemical and physical laws.” Then examine the relationship between the concept “Hormone function is constrained by chemistry” and this core concept.</a:t>
            </a:r>
          </a:p>
          <a:p>
            <a:r>
              <a:rPr lang="en-US" sz="1100" dirty="0">
                <a:latin typeface="Proxima Nova Rg"/>
              </a:rPr>
              <a:t>Then compile a bulleted list of statements from information in the chapter that illustrate how hormone function is constrained by chemistry is subject to chemical and physical laws.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r>
              <a:rPr lang="en-US" noProof="0" dirty="0">
                <a:hlinkClick r:id="rId4" action="ppaction://hlinksldjump"/>
              </a:rPr>
              <a:t>.</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53</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33869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C69E61C0-F594-4A18-A84F-4711D5FA6CA3}"/>
              </a:ext>
            </a:extLst>
          </p:cNvPr>
          <p:cNvPicPr>
            <a:picLocks noGrp="1" noChangeAspect="1"/>
          </p:cNvPicPr>
          <p:nvPr>
            <p:ph sz="quarter" idx="15"/>
          </p:nvPr>
        </p:nvPicPr>
        <p:blipFill>
          <a:blip r:embed="rId2"/>
          <a:stretch>
            <a:fillRect/>
          </a:stretch>
        </p:blipFill>
        <p:spPr>
          <a:xfrm>
            <a:off x="35861" y="2395386"/>
            <a:ext cx="9108139" cy="3856190"/>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45</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“Living systems depend on information transactions.” Then examine the relationship between the concept “Muscle contraction is triggered by Ca</a:t>
            </a:r>
            <a:r>
              <a:rPr lang="en-US" sz="1100" baseline="30000" dirty="0">
                <a:latin typeface="Proxima Nova Rg"/>
              </a:rPr>
              <a:t>2+</a:t>
            </a:r>
            <a:r>
              <a:rPr lang="en-US" sz="1100" dirty="0">
                <a:latin typeface="Proxima Nova Rg"/>
              </a:rPr>
              <a:t>” and this core concept.</a:t>
            </a:r>
          </a:p>
          <a:p>
            <a:r>
              <a:rPr lang="en-US" sz="1100" dirty="0">
                <a:latin typeface="Proxima Nova Rg"/>
              </a:rPr>
              <a:t>Then compile a bulleted list of statements from information in the chapter that illustrate how Ca</a:t>
            </a:r>
            <a:r>
              <a:rPr lang="en-US" sz="1100" baseline="30000" dirty="0">
                <a:latin typeface="Proxima Nova Rg"/>
              </a:rPr>
              <a:t>2+ </a:t>
            </a:r>
            <a:r>
              <a:rPr lang="en-US" sz="1100" dirty="0">
                <a:latin typeface="Proxima Nova Rg"/>
              </a:rPr>
              <a:t>triggering muscle contraction is an example of information transactions in a living system.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54</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52190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155D3389-F32F-47BE-AD3B-A46C929DF285}"/>
              </a:ext>
            </a:extLst>
          </p:cNvPr>
          <p:cNvPicPr>
            <a:picLocks noGrp="1" noChangeAspect="1"/>
          </p:cNvPicPr>
          <p:nvPr>
            <p:ph sz="quarter" idx="15"/>
          </p:nvPr>
        </p:nvPicPr>
        <p:blipFill>
          <a:blip r:embed="rId2"/>
          <a:stretch>
            <a:fillRect/>
          </a:stretch>
        </p:blipFill>
        <p:spPr>
          <a:xfrm>
            <a:off x="13080" y="2346609"/>
            <a:ext cx="9130919" cy="3904967"/>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46</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“Living systems transform energy &amp; matter.” Then examine the relationship between the concept “Food is broken down, absorbed, and eliminated in the intestines” and this core concept.</a:t>
            </a:r>
          </a:p>
          <a:p>
            <a:r>
              <a:rPr lang="en-US" sz="1100" dirty="0">
                <a:latin typeface="Proxima Nova Rg"/>
              </a:rPr>
              <a:t>Then compile a bulleted list of statements from information in the chapter that illustrate how the digestion of food in the intestines is an example of living systems transform energy &amp; matter.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55</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7064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58F0521E-BEDC-48D2-A953-FB685368BF4A}"/>
              </a:ext>
            </a:extLst>
          </p:cNvPr>
          <p:cNvPicPr>
            <a:picLocks noGrp="1" noChangeAspect="1"/>
          </p:cNvPicPr>
          <p:nvPr>
            <p:ph sz="quarter" idx="15"/>
          </p:nvPr>
        </p:nvPicPr>
        <p:blipFill>
          <a:blip r:embed="rId2"/>
          <a:stretch>
            <a:fillRect/>
          </a:stretch>
        </p:blipFill>
        <p:spPr>
          <a:xfrm>
            <a:off x="13099" y="2366084"/>
            <a:ext cx="9130902" cy="3885491"/>
          </a:xfrm>
          <a:prstGeom prst="rect">
            <a:avLst/>
          </a:prstGeom>
        </p:spPr>
      </p:pic>
      <p:sp>
        <p:nvSpPr>
          <p:cNvPr id="7" name="TextBox 6">
            <a:extLst>
              <a:ext uri="{FF2B5EF4-FFF2-40B4-BE49-F238E27FC236}">
                <a16:creationId xmlns:a16="http://schemas.microsoft.com/office/drawing/2014/main" xmlns="" id="{3EA2ABED-A4D6-4C04-BD81-C90D81DAF6C9}"/>
              </a:ext>
            </a:extLst>
          </p:cNvPr>
          <p:cNvSpPr txBox="1"/>
          <p:nvPr/>
        </p:nvSpPr>
        <p:spPr>
          <a:xfrm rot="18016833">
            <a:off x="2433440" y="3605377"/>
            <a:ext cx="1006959" cy="246221"/>
          </a:xfrm>
          <a:prstGeom prst="rect">
            <a:avLst/>
          </a:prstGeom>
          <a:noFill/>
        </p:spPr>
        <p:txBody>
          <a:bodyPr wrap="square" rtlCol="0">
            <a:spAutoFit/>
          </a:bodyPr>
          <a:lstStyle/>
          <a:p>
            <a:r>
              <a:rPr lang="en-US" sz="1000" dirty="0">
                <a:solidFill>
                  <a:schemeClr val="bg1"/>
                </a:solidFill>
                <a:latin typeface="Proxima Nova Semibold" panose="02000506030000020004" pitchFamily="50" charset="0"/>
              </a:rPr>
              <a:t>gas exchange</a:t>
            </a:r>
          </a:p>
        </p:txBody>
      </p:sp>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47</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“Life is subject to chemical and physical laws.” Then examine the relationship between the concept “Gas exchange in respiration occurs by diffusion” and this core concept.</a:t>
            </a:r>
          </a:p>
          <a:p>
            <a:r>
              <a:rPr lang="en-US" sz="1100" dirty="0">
                <a:latin typeface="Proxima Nova Rg"/>
              </a:rPr>
              <a:t>Then compile a bulleted list of statements from information in the chapter that illustrate how gas exchange by diffusion is subject to chemical and physical laws.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56</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91251" y="1334020"/>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20308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0482F02B-030D-4E20-9F9F-D4F6550E1653}"/>
              </a:ext>
            </a:extLst>
          </p:cNvPr>
          <p:cNvPicPr>
            <a:picLocks noGrp="1" noChangeAspect="1"/>
          </p:cNvPicPr>
          <p:nvPr>
            <p:ph sz="quarter" idx="15"/>
          </p:nvPr>
        </p:nvPicPr>
        <p:blipFill>
          <a:blip r:embed="rId2"/>
          <a:stretch>
            <a:fillRect/>
          </a:stretch>
        </p:blipFill>
        <p:spPr>
          <a:xfrm>
            <a:off x="102208" y="2388381"/>
            <a:ext cx="9041791" cy="3863195"/>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48</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“Structure determines function.” Then examine the relationship between the concept “The structure of blood vessels reflects their function” and this core concept.</a:t>
            </a:r>
          </a:p>
          <a:p>
            <a:r>
              <a:rPr lang="en-US" sz="1100" dirty="0">
                <a:latin typeface="Proxima Nova Rg"/>
              </a:rPr>
              <a:t>Then compile a bulleted list of statements from information in the chapter that illustrate how the structure of blood vessels reflects their function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57</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88506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3930F1CB-D6CB-4197-B6AE-4ABCAD8955AF}"/>
              </a:ext>
            </a:extLst>
          </p:cNvPr>
          <p:cNvPicPr>
            <a:picLocks noGrp="1" noChangeAspect="1"/>
          </p:cNvPicPr>
          <p:nvPr>
            <p:ph sz="quarter" idx="15"/>
          </p:nvPr>
        </p:nvPicPr>
        <p:blipFill>
          <a:blip r:embed="rId2"/>
          <a:stretch>
            <a:fillRect/>
          </a:stretch>
        </p:blipFill>
        <p:spPr>
          <a:xfrm>
            <a:off x="30224" y="2400228"/>
            <a:ext cx="9113776" cy="3851347"/>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49</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“Structure determines function.” Then examine the relationship between the concept “Nephron structure helps maintain osmotic balance” and this core concept.</a:t>
            </a:r>
          </a:p>
          <a:p>
            <a:r>
              <a:rPr lang="en-US" sz="1100" dirty="0">
                <a:latin typeface="Proxima Nova Rg"/>
              </a:rPr>
              <a:t>Then compile a bulleted list of statements from information in the chapter that illustrate how the structure of the nephron helps maintain osmotic balance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58</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83107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1C97977C-14B9-49B4-B73D-E88467529C1D}"/>
              </a:ext>
            </a:extLst>
          </p:cNvPr>
          <p:cNvPicPr>
            <a:picLocks noGrp="1" noChangeAspect="1"/>
          </p:cNvPicPr>
          <p:nvPr>
            <p:ph sz="quarter" idx="15"/>
          </p:nvPr>
        </p:nvPicPr>
        <p:blipFill>
          <a:blip r:embed="rId2"/>
          <a:stretch>
            <a:fillRect/>
          </a:stretch>
        </p:blipFill>
        <p:spPr>
          <a:xfrm>
            <a:off x="14096" y="2409826"/>
            <a:ext cx="9123348" cy="3841750"/>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50</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“Structure determines function.” Then examine the relationship between the concept “The innate immune system is the first line of defense” and this core concept.</a:t>
            </a:r>
          </a:p>
          <a:p>
            <a:r>
              <a:rPr lang="en-US" sz="1100" dirty="0">
                <a:latin typeface="Proxima Nova Rg"/>
              </a:rPr>
              <a:t>Then compile a bulleted list of statements from information in the chapter that illustrate how the innate immune system functions as the first line of defense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59</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9973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87132C3C-FAA6-4E96-91AF-8E863DACE622}"/>
              </a:ext>
            </a:extLst>
          </p:cNvPr>
          <p:cNvPicPr>
            <a:picLocks noGrp="1" noChangeAspect="1"/>
          </p:cNvPicPr>
          <p:nvPr>
            <p:ph sz="quarter" idx="15"/>
          </p:nvPr>
        </p:nvPicPr>
        <p:blipFill>
          <a:blip r:embed="rId2"/>
          <a:stretch>
            <a:fillRect/>
          </a:stretch>
        </p:blipFill>
        <p:spPr>
          <a:xfrm>
            <a:off x="140728" y="2504184"/>
            <a:ext cx="9003272" cy="3882093"/>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3</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30262" y="613055"/>
            <a:ext cx="6018989" cy="2194560"/>
          </a:xfrm>
        </p:spPr>
        <p:txBody>
          <a:bodyPr/>
          <a:lstStyle/>
          <a:p>
            <a:r>
              <a:rPr lang="en-US" sz="1100" dirty="0">
                <a:latin typeface="Proxima Nova Rg"/>
              </a:rPr>
              <a:t>Discuss the meaning of the core concept “Structure determines function.” Then examine the relationship between the concept “The structure of biomolecules imparts function” and this core concept.</a:t>
            </a:r>
          </a:p>
          <a:p>
            <a:r>
              <a:rPr lang="en-US" sz="1100" dirty="0">
                <a:latin typeface="Proxima Nova Rg"/>
              </a:rPr>
              <a:t>Then compile a bulleted list of statements from information in the chapter that illustrate how the structure of biomolecules and their functions are examples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a:t>
            </a:r>
            <a:r>
              <a:rPr lang="en-US" noProof="0" dirty="0">
                <a:hlinkClick r:id="rId4" action="ppaction://hlinksldjump"/>
              </a:rPr>
              <a:t>v</a:t>
            </a:r>
            <a:r>
              <a:rPr lang="en-US" noProof="0" dirty="0">
                <a:hlinkClick r:id="rId3" action="ppaction://hlinksldjump"/>
              </a:rPr>
              <a:t>e for slide images.</a:t>
            </a:r>
            <a:endParaRPr lang="en-US" noProof="0" dirty="0">
              <a:hlinkClick r:id="rId5"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46835" y="1710335"/>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25848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7248AD5A-8A73-43B9-9BC7-4BB5116C4026}"/>
              </a:ext>
            </a:extLst>
          </p:cNvPr>
          <p:cNvPicPr>
            <a:picLocks noGrp="1" noChangeAspect="1"/>
          </p:cNvPicPr>
          <p:nvPr>
            <p:ph sz="quarter" idx="15"/>
          </p:nvPr>
        </p:nvPicPr>
        <p:blipFill>
          <a:blip r:embed="rId2"/>
          <a:stretch>
            <a:fillRect/>
          </a:stretch>
        </p:blipFill>
        <p:spPr>
          <a:xfrm>
            <a:off x="75744" y="2380668"/>
            <a:ext cx="9068255" cy="3870908"/>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51</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“Evolution explains the unity and diversity of life.” Then examine the relationship between the concept “Animal reproduction evolved in water but now includes key adaptations for land” and this core concept.</a:t>
            </a:r>
          </a:p>
          <a:p>
            <a:r>
              <a:rPr lang="en-US" sz="1100" dirty="0">
                <a:latin typeface="Proxima Nova Rg"/>
              </a:rPr>
              <a:t>Then compile a bulleted list of statements from information in the chapter that illustrate how adaptations in animal reproduction for life on land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60</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48562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A3CC8A7D-73AE-46A4-A7C9-0BA5CEF3975E}"/>
              </a:ext>
            </a:extLst>
          </p:cNvPr>
          <p:cNvPicPr>
            <a:picLocks noGrp="1" noChangeAspect="1"/>
          </p:cNvPicPr>
          <p:nvPr>
            <p:ph sz="quarter" idx="15"/>
          </p:nvPr>
        </p:nvPicPr>
        <p:blipFill>
          <a:blip r:embed="rId2"/>
          <a:stretch>
            <a:fillRect/>
          </a:stretch>
        </p:blipFill>
        <p:spPr>
          <a:xfrm>
            <a:off x="-332" y="2279796"/>
            <a:ext cx="9144332" cy="3971780"/>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52</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“Structure determines function.” Then examine the relationship between the concept “The structure of sperm cells facilitates fertilization” and this core concept.</a:t>
            </a:r>
          </a:p>
          <a:p>
            <a:r>
              <a:rPr lang="en-US" sz="1100" dirty="0">
                <a:latin typeface="Proxima Nova Rg"/>
              </a:rPr>
              <a:t>Then compile a bulleted list of statements from information in the chapter that illustrate how the structure of sperm cells and their role in fertilization is an example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61</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09261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altLang="en-US" sz="2400" b="1" dirty="0"/>
              <a:t>Part VII—Animal Form and Function</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342900" y="613055"/>
            <a:ext cx="8557909" cy="467881"/>
          </a:xfrm>
        </p:spPr>
        <p:txBody>
          <a:bodyPr/>
          <a:lstStyle/>
          <a:p>
            <a:r>
              <a:rPr lang="en-US" altLang="en-US" sz="1100" dirty="0"/>
              <a:t>In this assembly of the gears at the part level, you can see how different concepts from different chapters illustrate the same core concepts, but in very different ways. The core concepts form a conceptual framework in which to organize new information.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a:xfrm>
            <a:off x="3200400" y="6406756"/>
            <a:ext cx="2743200" cy="192024"/>
          </a:xfrm>
        </p:spPr>
        <p:txBody>
          <a:bodyPr/>
          <a:lstStyle/>
          <a:p>
            <a:r>
              <a:rPr lang="en-US" noProof="0" dirty="0">
                <a:hlinkClick r:id="rId2" action="ppaction://hlinksldjump"/>
              </a:rPr>
              <a:t>Access the text alternative for slide images.</a:t>
            </a:r>
            <a:endParaRPr lang="en-US" noProof="0" dirty="0">
              <a:hlinkClick r:id="rId3"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62</a:t>
            </a:fld>
            <a:endParaRPr lang="en-US" noProof="0"/>
          </a:p>
        </p:txBody>
      </p:sp>
      <p:pic>
        <p:nvPicPr>
          <p:cNvPr id="10" name="Content Placeholder 9" descr="The illustration shows completed concept modules for Part VII.">
            <a:extLst>
              <a:ext uri="{FF2B5EF4-FFF2-40B4-BE49-F238E27FC236}">
                <a16:creationId xmlns:a16="http://schemas.microsoft.com/office/drawing/2014/main" xmlns="" id="{C2A9E134-6956-4EE3-AE02-7AE41401BE06}"/>
              </a:ext>
            </a:extLst>
          </p:cNvPr>
          <p:cNvPicPr>
            <a:picLocks noGrp="1" noChangeAspect="1"/>
          </p:cNvPicPr>
          <p:nvPr>
            <p:ph sz="quarter" idx="15"/>
          </p:nvPr>
        </p:nvPicPr>
        <p:blipFill>
          <a:blip r:embed="rId4"/>
          <a:stretch>
            <a:fillRect/>
          </a:stretch>
        </p:blipFill>
        <p:spPr>
          <a:xfrm>
            <a:off x="1828800" y="1046648"/>
            <a:ext cx="4503906" cy="5204927"/>
          </a:xfrm>
          <a:prstGeom prst="rect">
            <a:avLst/>
          </a:prstGeom>
        </p:spPr>
      </p:pic>
    </p:spTree>
    <p:extLst>
      <p:ext uri="{BB962C8B-B14F-4D97-AF65-F5344CB8AC3E}">
        <p14:creationId xmlns:p14="http://schemas.microsoft.com/office/powerpoint/2010/main" val="19734887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48E40F89-052E-4CE9-8BDC-C2AEE59666D8}"/>
              </a:ext>
            </a:extLst>
          </p:cNvPr>
          <p:cNvPicPr>
            <a:picLocks noGrp="1" noChangeAspect="1"/>
          </p:cNvPicPr>
          <p:nvPr>
            <p:ph sz="quarter" idx="15"/>
          </p:nvPr>
        </p:nvPicPr>
        <p:blipFill>
          <a:blip r:embed="rId2"/>
          <a:stretch>
            <a:fillRect/>
          </a:stretch>
        </p:blipFill>
        <p:spPr>
          <a:xfrm>
            <a:off x="65632" y="2265016"/>
            <a:ext cx="9078368" cy="3986560"/>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14289"/>
            <a:ext cx="8458200" cy="678611"/>
          </a:xfrm>
        </p:spPr>
        <p:txBody>
          <a:bodyPr/>
          <a:lstStyle/>
          <a:p>
            <a:r>
              <a:rPr lang="en-US" dirty="0"/>
              <a:t>Chapter 53</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“Living systems transform energy &amp; matter.” Then examine the relationship between the concept “Foraging behavior can influence energy intake” and this core concept.</a:t>
            </a:r>
          </a:p>
          <a:p>
            <a:r>
              <a:rPr lang="en-US" sz="1100" dirty="0">
                <a:latin typeface="Proxima Nova Rg"/>
              </a:rPr>
              <a:t>Then compile a bulleted list of statements from information in the chapter that illustrate how energy intake from foraging behaviors is an example of living systems transform energy &amp; matter.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63</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rot="16200000" flipH="1">
            <a:off x="7160357" y="1450766"/>
            <a:ext cx="1313234" cy="1154902"/>
          </a:xfrm>
          <a:prstGeom prst="curvedConnector3">
            <a:avLst>
              <a:gd name="adj1" fmla="val 185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95029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B5250210-DD1F-4DCE-85FF-EBACA8CFA195}"/>
              </a:ext>
            </a:extLst>
          </p:cNvPr>
          <p:cNvPicPr>
            <a:picLocks noGrp="1" noChangeAspect="1"/>
          </p:cNvPicPr>
          <p:nvPr>
            <p:ph sz="quarter" idx="15"/>
          </p:nvPr>
        </p:nvPicPr>
        <p:blipFill>
          <a:blip r:embed="rId2"/>
          <a:stretch>
            <a:fillRect/>
          </a:stretch>
        </p:blipFill>
        <p:spPr>
          <a:xfrm>
            <a:off x="32045" y="2393004"/>
            <a:ext cx="9121430" cy="3858571"/>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54</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“Living systems transform energy &amp; matter.” Then examine the relationship between the concept “The environment sets limits on population growth” and this core concept.</a:t>
            </a:r>
          </a:p>
          <a:p>
            <a:r>
              <a:rPr lang="en-US" sz="1100" dirty="0">
                <a:latin typeface="Proxima Nova Rg"/>
              </a:rPr>
              <a:t>Then compile a bulleted list of statements from information in the chapter that illustrate how limitations in population growth by exerted by the environment is an example of living systems transform energy &amp; matter. See the completed module as an example</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64</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23646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1B566508-BC8F-423A-AEFD-A5B0A0A6A56E}"/>
              </a:ext>
            </a:extLst>
          </p:cNvPr>
          <p:cNvPicPr>
            <a:picLocks noGrp="1" noChangeAspect="1"/>
          </p:cNvPicPr>
          <p:nvPr>
            <p:ph sz="quarter" idx="15"/>
          </p:nvPr>
        </p:nvPicPr>
        <p:blipFill>
          <a:blip r:embed="rId2"/>
          <a:stretch>
            <a:fillRect/>
          </a:stretch>
        </p:blipFill>
        <p:spPr>
          <a:xfrm>
            <a:off x="33508" y="2415918"/>
            <a:ext cx="9110492" cy="3835658"/>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55</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“Evolution explains the unity and diversity of life.” Then examine the relationship between the concept “Cooperation among species can lead to coevolution” and this core concept.</a:t>
            </a:r>
          </a:p>
          <a:p>
            <a:r>
              <a:rPr lang="en-US" sz="1100" dirty="0">
                <a:latin typeface="Proxima Nova Rg"/>
              </a:rPr>
              <a:t>Then compile a bulleted list of statements from information in the chapter that illustrate how coevolution between cooperating species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65</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95149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7D39720A-263F-48FF-9885-917278B9B1FF}"/>
              </a:ext>
            </a:extLst>
          </p:cNvPr>
          <p:cNvPicPr>
            <a:picLocks noGrp="1" noChangeAspect="1"/>
          </p:cNvPicPr>
          <p:nvPr>
            <p:ph sz="quarter" idx="15"/>
          </p:nvPr>
        </p:nvPicPr>
        <p:blipFill>
          <a:blip r:embed="rId2"/>
          <a:stretch>
            <a:fillRect/>
          </a:stretch>
        </p:blipFill>
        <p:spPr>
          <a:xfrm>
            <a:off x="33508" y="2415918"/>
            <a:ext cx="9110492" cy="3835658"/>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56</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“Living systems transform energy &amp; matter.” Then examine the relationship between the concept “Energy flows through ecosystems in one direction” and this core concept.</a:t>
            </a:r>
          </a:p>
          <a:p>
            <a:r>
              <a:rPr lang="en-US" sz="1100" dirty="0">
                <a:latin typeface="Proxima Nova Rg"/>
              </a:rPr>
              <a:t>Then compile a bulleted list of statements from information in the chapter that illustrate the one-directional flow of energy through ecosystems is an example of living systems transform energy &amp; matter.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66</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8650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77347719-67D9-4B0B-AB32-5FC3931E35F2}"/>
              </a:ext>
            </a:extLst>
          </p:cNvPr>
          <p:cNvPicPr>
            <a:picLocks noGrp="1" noChangeAspect="1"/>
          </p:cNvPicPr>
          <p:nvPr>
            <p:ph sz="quarter" idx="15"/>
          </p:nvPr>
        </p:nvPicPr>
        <p:blipFill>
          <a:blip r:embed="rId2"/>
          <a:stretch>
            <a:fillRect/>
          </a:stretch>
        </p:blipFill>
        <p:spPr>
          <a:xfrm>
            <a:off x="4859" y="2427992"/>
            <a:ext cx="9139141" cy="3823584"/>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57</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“Life is subject to chemical and physical laws.” Then examine the relationship between the concept “Global temperature change affects ecosystems” and this core concept.</a:t>
            </a:r>
          </a:p>
          <a:p>
            <a:r>
              <a:rPr lang="en-US" sz="1100" dirty="0">
                <a:latin typeface="Proxima Nova Rg"/>
              </a:rPr>
              <a:t>Then compile a bulleted list of statements from information in the chapter that illustrate how the ecosystems are affected by changes in global temperatures is an example that life is subject to chemical and physical laws.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r>
              <a:rPr lang="en-US" noProof="0" dirty="0">
                <a:hlinkClick r:id="rId4" action="ppaction://hlinksldjump"/>
              </a:rPr>
              <a:t>.</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67</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88779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The illustration shows a completed concept and an open concept.">
            <a:extLst>
              <a:ext uri="{FF2B5EF4-FFF2-40B4-BE49-F238E27FC236}">
                <a16:creationId xmlns:a16="http://schemas.microsoft.com/office/drawing/2014/main" xmlns="" id="{884971E4-8EB5-4F21-8421-6C4691C9C0B0}"/>
              </a:ext>
            </a:extLst>
          </p:cNvPr>
          <p:cNvPicPr>
            <a:picLocks noGrp="1" noChangeAspect="1"/>
          </p:cNvPicPr>
          <p:nvPr>
            <p:ph sz="quarter" idx="15"/>
          </p:nvPr>
        </p:nvPicPr>
        <p:blipFill>
          <a:blip r:embed="rId2"/>
          <a:stretch>
            <a:fillRect/>
          </a:stretch>
        </p:blipFill>
        <p:spPr>
          <a:xfrm>
            <a:off x="21799" y="2363821"/>
            <a:ext cx="9118786" cy="3887755"/>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58</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20534" y="606424"/>
            <a:ext cx="6018989" cy="2194560"/>
          </a:xfrm>
        </p:spPr>
        <p:txBody>
          <a:bodyPr/>
          <a:lstStyle/>
          <a:p>
            <a:r>
              <a:rPr lang="en-US" sz="1100" dirty="0">
                <a:latin typeface="Proxima Nova Rg"/>
              </a:rPr>
              <a:t>Discuss the meaning of the core concept “Evolution explains the unity and diversity of life.” Then examine the relationship between the concept “Evolutionary considerations are important in addressing the biodiversity crisis” and this core concept.</a:t>
            </a:r>
          </a:p>
          <a:p>
            <a:r>
              <a:rPr lang="en-US" sz="1100" dirty="0">
                <a:latin typeface="Proxima Nova Rg"/>
              </a:rPr>
              <a:t>Then compile a bulleted list of statements from information in the chapter that illustrate how addressing the biodiversity crisis is an example of evolution explaining the unity and diversity of life.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68</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03078" y="1489228"/>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25364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altLang="en-US" sz="2400" b="1" dirty="0"/>
              <a:t>Part VIII—Ecology and Behavior</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342900" y="613055"/>
            <a:ext cx="8557909" cy="467881"/>
          </a:xfrm>
        </p:spPr>
        <p:txBody>
          <a:bodyPr/>
          <a:lstStyle/>
          <a:p>
            <a:r>
              <a:rPr lang="en-US" altLang="en-US" sz="1100" dirty="0"/>
              <a:t>In this assembly of the gears at the part level, you can see how different concepts from different chapters illustrate the same core concepts, but in very different ways. The core concepts form a conceptual framework in which to organize new information.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a:xfrm>
            <a:off x="3200400" y="6406756"/>
            <a:ext cx="2743200" cy="192024"/>
          </a:xfrm>
        </p:spPr>
        <p:txBody>
          <a:bodyPr/>
          <a:lstStyle/>
          <a:p>
            <a:r>
              <a:rPr lang="en-US" noProof="0" dirty="0">
                <a:hlinkClick r:id="rId2" action="ppaction://hlinksldjump"/>
              </a:rPr>
              <a:t>Access the text alternative for slide images.</a:t>
            </a:r>
            <a:endParaRPr lang="en-US" noProof="0" dirty="0">
              <a:hlinkClick r:id="rId3"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69</a:t>
            </a:fld>
            <a:endParaRPr lang="en-US" noProof="0"/>
          </a:p>
        </p:txBody>
      </p:sp>
      <p:pic>
        <p:nvPicPr>
          <p:cNvPr id="9" name="Content Placeholder 8" descr="The illustration shows completed concept modules for Part VIII.">
            <a:extLst>
              <a:ext uri="{FF2B5EF4-FFF2-40B4-BE49-F238E27FC236}">
                <a16:creationId xmlns:a16="http://schemas.microsoft.com/office/drawing/2014/main" xmlns="" id="{9BCD4FEF-9DB4-4D27-A972-AF5101F45D45}"/>
              </a:ext>
            </a:extLst>
          </p:cNvPr>
          <p:cNvPicPr>
            <a:picLocks noGrp="1" noChangeAspect="1"/>
          </p:cNvPicPr>
          <p:nvPr>
            <p:ph sz="quarter" idx="15"/>
          </p:nvPr>
        </p:nvPicPr>
        <p:blipFill>
          <a:blip r:embed="rId4"/>
          <a:stretch>
            <a:fillRect/>
          </a:stretch>
        </p:blipFill>
        <p:spPr>
          <a:xfrm>
            <a:off x="1810760" y="993518"/>
            <a:ext cx="4823504" cy="5258057"/>
          </a:xfrm>
          <a:prstGeom prst="rect">
            <a:avLst/>
          </a:prstGeom>
        </p:spPr>
      </p:pic>
    </p:spTree>
    <p:extLst>
      <p:ext uri="{BB962C8B-B14F-4D97-AF65-F5344CB8AC3E}">
        <p14:creationId xmlns:p14="http://schemas.microsoft.com/office/powerpoint/2010/main" val="3204364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altLang="en-US" sz="2400" b="1" dirty="0"/>
              <a:t>Part I—The Molecular Basis of Life</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342900" y="613055"/>
            <a:ext cx="8557909" cy="467881"/>
          </a:xfrm>
        </p:spPr>
        <p:txBody>
          <a:bodyPr/>
          <a:lstStyle/>
          <a:p>
            <a:r>
              <a:rPr lang="en-US" altLang="en-US" sz="1100" dirty="0"/>
              <a:t>In this assembly of the gears at the part level, you can see how different concepts from different chapters illustrate the same core concepts, but in very different ways. The core concepts form a conceptual framework in which to organize new information.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2" action="ppaction://hlinksldjump"/>
              </a:rPr>
              <a:t>Access the text alternative for slide images.</a:t>
            </a:r>
            <a:endParaRPr lang="en-US" noProof="0" dirty="0">
              <a:hlinkClick r:id="rId3"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7</a:t>
            </a:fld>
            <a:endParaRPr lang="en-US" noProof="0"/>
          </a:p>
        </p:txBody>
      </p:sp>
      <p:pic>
        <p:nvPicPr>
          <p:cNvPr id="11" name="Content Placeholder 10" descr="The illustration shows completed concept modules for Part I.">
            <a:extLst>
              <a:ext uri="{FF2B5EF4-FFF2-40B4-BE49-F238E27FC236}">
                <a16:creationId xmlns:a16="http://schemas.microsoft.com/office/drawing/2014/main" xmlns="" id="{9AEFADEC-08B7-494E-8FC2-BB0793D3ACE4}"/>
              </a:ext>
            </a:extLst>
          </p:cNvPr>
          <p:cNvPicPr>
            <a:picLocks noGrp="1" noChangeAspect="1"/>
          </p:cNvPicPr>
          <p:nvPr>
            <p:ph sz="quarter" idx="15"/>
          </p:nvPr>
        </p:nvPicPr>
        <p:blipFill>
          <a:blip r:embed="rId4"/>
          <a:stretch>
            <a:fillRect/>
          </a:stretch>
        </p:blipFill>
        <p:spPr>
          <a:xfrm>
            <a:off x="1145145" y="1206230"/>
            <a:ext cx="6370309" cy="5045345"/>
          </a:xfrm>
          <a:prstGeom prst="rect">
            <a:avLst/>
          </a:prstGeom>
        </p:spPr>
      </p:pic>
    </p:spTree>
    <p:extLst>
      <p:ext uri="{BB962C8B-B14F-4D97-AF65-F5344CB8AC3E}">
        <p14:creationId xmlns:p14="http://schemas.microsoft.com/office/powerpoint/2010/main" val="1835007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xmlns="" id="{F3E85652-D4EB-4ED2-BBA6-8823DD779F76}"/>
              </a:ext>
            </a:extLst>
          </p:cNvPr>
          <p:cNvSpPr>
            <a:spLocks noGrp="1"/>
          </p:cNvSpPr>
          <p:nvPr>
            <p:ph type="body" sz="quarter" idx="13"/>
          </p:nvPr>
        </p:nvSpPr>
        <p:spPr/>
        <p:txBody>
          <a:bodyPr/>
          <a:lstStyle/>
          <a:p>
            <a:pPr defTabSz="457200">
              <a:spcBef>
                <a:spcPct val="20000"/>
              </a:spcBef>
              <a:defRPr/>
            </a:pPr>
            <a:r>
              <a:rPr lang="en-IN"/>
              <a:t>© McGraw Hill LLC. All rights reserved. No reproduction or distribution without the prior written consent of McGraw Hill LLC.</a:t>
            </a:r>
            <a:endParaRPr lang="en-US" dirty="0"/>
          </a:p>
        </p:txBody>
      </p:sp>
    </p:spTree>
    <p:extLst>
      <p:ext uri="{BB962C8B-B14F-4D97-AF65-F5344CB8AC3E}">
        <p14:creationId xmlns:p14="http://schemas.microsoft.com/office/powerpoint/2010/main" val="12025833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dirty="0"/>
              <a:t>The gear is Evolution explains the unity and diversity of Life</a:t>
            </a:r>
          </a:p>
          <a:p>
            <a:r>
              <a:rPr lang="en-US" dirty="0"/>
              <a:t>The completed secondary concept is Life’s diversity is overwhelming</a:t>
            </a:r>
          </a:p>
          <a:p>
            <a:r>
              <a:rPr lang="en-US"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Living systems are organized hierarchically.</a:t>
            </a:r>
            <a:r>
              <a:rPr lang="en-US" sz="1800" b="0" i="0" u="none" strike="noStrike" baseline="0" dirty="0">
                <a:solidFill>
                  <a:srgbClr val="00AEEF"/>
                </a:solidFill>
                <a:latin typeface="Proxima Nova Cn Rg"/>
              </a:rPr>
              <a:t> </a:t>
            </a:r>
          </a:p>
          <a:p>
            <a:pPr marL="285750" indent="-285750">
              <a:buFont typeface="Arial" panose="020B0604020202020204" pitchFamily="34" charset="0"/>
              <a:buChar char="•"/>
            </a:pPr>
            <a:r>
              <a:rPr lang="en-US" sz="1800" b="0" i="0" u="none" strike="noStrike" baseline="0" dirty="0">
                <a:solidFill>
                  <a:srgbClr val="211D1E"/>
                </a:solidFill>
                <a:latin typeface="Proxima Nova Cn Rg"/>
              </a:rPr>
              <a:t>Living systems are composed of cells, which are organized into tissues, which are organized into organs.</a:t>
            </a:r>
            <a:endParaRPr lang="en-US" sz="1800" dirty="0">
              <a:solidFill>
                <a:srgbClr val="00AEEF"/>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Evolution has resulted in incredible diversity of life, from single-celled bacteria to multicellular plants and animals.</a:t>
            </a:r>
            <a:endParaRPr lang="en-US" sz="1800" dirty="0">
              <a:solidFill>
                <a:srgbClr val="00AEEF"/>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Classifying organisms based on morphological and molecular characteristics led to two unicellular domains and a third domain composed of more complex single-celled and multicellular organisms. </a:t>
            </a:r>
          </a:p>
          <a:p>
            <a:r>
              <a:rPr lang="en-US" dirty="0"/>
              <a:t>The open secondary concept is Natural selection is a mechanism for evolution</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452200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 </a:t>
            </a:r>
            <a:r>
              <a:rPr lang="en-US" noProof="0" dirty="0">
                <a:latin typeface="+mj-lt"/>
              </a:rPr>
              <a:t>-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sz="1800" dirty="0"/>
              <a:t>The completed gear is Structure determines function</a:t>
            </a:r>
          </a:p>
          <a:p>
            <a:r>
              <a:rPr lang="en-US" sz="1800" dirty="0"/>
              <a:t>The completed secondary concept is Covalent bonds build stable molecules</a:t>
            </a:r>
          </a:p>
          <a:p>
            <a:r>
              <a:rPr lang="en-US" sz="1800" dirty="0"/>
              <a:t>The completed tertiary concepts are</a:t>
            </a:r>
            <a:endParaRPr lang="en-US" sz="1800" b="0" i="0" u="none" strike="noStrike" baseline="0" dirty="0">
              <a:solidFill>
                <a:srgbClr val="000000"/>
              </a:solidFill>
            </a:endParaRPr>
          </a:p>
          <a:p>
            <a:pPr marL="342900" indent="-342900">
              <a:buFont typeface="Arial" panose="020B0604020202020204" pitchFamily="34" charset="0"/>
              <a:buChar char="•"/>
            </a:pPr>
            <a:r>
              <a:rPr lang="en-US" sz="1800" b="0" i="0" u="none" strike="noStrike" baseline="0" dirty="0">
                <a:solidFill>
                  <a:srgbClr val="211D1E"/>
                </a:solidFill>
              </a:rPr>
              <a:t>Covalent bonds form when atoms share electrons in order to fill outer electron shells.</a:t>
            </a:r>
            <a:endParaRPr lang="en-US" sz="1800" dirty="0">
              <a:solidFill>
                <a:srgbClr val="FBD6E6"/>
              </a:solidFill>
            </a:endParaRPr>
          </a:p>
          <a:p>
            <a:pPr marL="342900" indent="-342900">
              <a:buFont typeface="Arial" panose="020B0604020202020204" pitchFamily="34" charset="0"/>
              <a:buChar char="•"/>
            </a:pPr>
            <a:r>
              <a:rPr lang="en-US" sz="1800" b="0" i="0" u="none" strike="noStrike" baseline="0" dirty="0">
                <a:solidFill>
                  <a:srgbClr val="211D1E"/>
                </a:solidFill>
              </a:rPr>
              <a:t>The equal distribution of electrons produces nonpolar molecules; unequal distribution produces polar molecules.</a:t>
            </a:r>
            <a:endParaRPr lang="en-US" sz="1800" dirty="0">
              <a:solidFill>
                <a:srgbClr val="FBD6E6"/>
              </a:solidFill>
            </a:endParaRPr>
          </a:p>
          <a:p>
            <a:pPr marL="342900" indent="-342900">
              <a:buFont typeface="Arial" panose="020B0604020202020204" pitchFamily="34" charset="0"/>
              <a:buChar char="•"/>
            </a:pPr>
            <a:r>
              <a:rPr lang="en-US" sz="1800" b="0" i="0" u="none" strike="noStrike" baseline="0" dirty="0">
                <a:solidFill>
                  <a:srgbClr val="211D1E"/>
                </a:solidFill>
              </a:rPr>
              <a:t>Water molecules are polar allowing them to form hydrogen bonds.</a:t>
            </a:r>
            <a:endParaRPr lang="en-US" sz="1800" dirty="0">
              <a:solidFill>
                <a:srgbClr val="FBD6E6"/>
              </a:solidFill>
            </a:endParaRPr>
          </a:p>
          <a:p>
            <a:pPr marL="342900" indent="-342900">
              <a:buFont typeface="Arial" panose="020B0604020202020204" pitchFamily="34" charset="0"/>
              <a:buChar char="•"/>
            </a:pPr>
            <a:r>
              <a:rPr lang="en-US" sz="1800" b="0" i="0" u="none" strike="noStrike" baseline="0" dirty="0">
                <a:solidFill>
                  <a:srgbClr val="211D1E"/>
                </a:solidFill>
              </a:rPr>
              <a:t>The equal distribution of electrons around carbon atoms allows them to form a wide array of molecules. </a:t>
            </a:r>
          </a:p>
          <a:p>
            <a:r>
              <a:rPr lang="en-US" sz="1800" dirty="0"/>
              <a:t>The open gear is Life is subject to chemical and physical laws</a:t>
            </a:r>
          </a:p>
          <a:p>
            <a:r>
              <a:rPr lang="en-US" sz="1800" dirty="0"/>
              <a:t>The open secondary concept is Water’s chemical properties are critical to life</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818393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3 </a:t>
            </a:r>
            <a:r>
              <a:rPr lang="en-US" noProof="0" dirty="0">
                <a:latin typeface="+mj-lt"/>
              </a:rPr>
              <a:t>-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sz="1800" dirty="0"/>
              <a:t>The completed gear is Life is subject to chemical and physical laws</a:t>
            </a:r>
          </a:p>
          <a:p>
            <a:r>
              <a:rPr lang="en-US" sz="1800" dirty="0"/>
              <a:t>The completed secondary concept is Cells are composed of four main types of macromolecules</a:t>
            </a:r>
          </a:p>
          <a:p>
            <a:r>
              <a:rPr lang="en-US" sz="1800" dirty="0"/>
              <a:t>The completed tertiary concepts are</a:t>
            </a:r>
            <a:endParaRPr lang="en-US" sz="1800" b="0" i="0" u="none" strike="noStrike" baseline="0" dirty="0">
              <a:solidFill>
                <a:srgbClr val="000000"/>
              </a:solidFill>
            </a:endParaRPr>
          </a:p>
          <a:p>
            <a:pPr marL="285750" indent="-285750">
              <a:buFont typeface="Arial" panose="020B0604020202020204" pitchFamily="34" charset="0"/>
              <a:buChar char="•"/>
            </a:pPr>
            <a:r>
              <a:rPr lang="en-US" sz="1800" b="0" i="0" u="none" strike="noStrike" baseline="0" dirty="0">
                <a:solidFill>
                  <a:srgbClr val="211D1E"/>
                </a:solidFill>
              </a:rPr>
              <a:t>Most macromolecules are polymers composed of similar kinds of monomers.</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Carbohydrates have structural roles, and can be short-term energy storage.</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Nucleic acids are involved in information transactions, and some nucleotides have other important roles.</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Proteins are the most diverse biopolymers, and have many structural and functional roles.</a:t>
            </a:r>
            <a:endParaRPr lang="en-US" sz="1800" dirty="0">
              <a:solidFill>
                <a:srgbClr val="008F92"/>
              </a:solidFill>
            </a:endParaRPr>
          </a:p>
          <a:p>
            <a:pPr marL="285750" indent="-285750">
              <a:buFont typeface="Arial" panose="020B0604020202020204" pitchFamily="34" charset="0"/>
              <a:buChar char="•"/>
            </a:pPr>
            <a:r>
              <a:rPr lang="en-US" sz="1800" b="0" i="0" u="none" strike="noStrike" baseline="0" dirty="0">
                <a:solidFill>
                  <a:srgbClr val="211D1E"/>
                </a:solidFill>
              </a:rPr>
              <a:t>Lipids include fats, used for energy storage, and phospholipids, found in cellular membranes.</a:t>
            </a:r>
          </a:p>
          <a:p>
            <a:r>
              <a:rPr lang="en-US" sz="1800" dirty="0"/>
              <a:t>The open gear is Structure determines function</a:t>
            </a:r>
          </a:p>
          <a:p>
            <a:r>
              <a:rPr lang="en-US" sz="1800" dirty="0"/>
              <a:t>The open secondary concept is The structure of biomolecules imparts function</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67462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I—The Molecular Basis of Life</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728006"/>
            <a:ext cx="8458200" cy="4846320"/>
          </a:xfrm>
        </p:spPr>
        <p:txBody>
          <a:bodyPr/>
          <a:lstStyle/>
          <a:p>
            <a:r>
              <a:rPr lang="en-US" sz="800" dirty="0"/>
              <a:t>The first complete gear is Evolution explains the unity and diversity of Life</a:t>
            </a:r>
          </a:p>
          <a:p>
            <a:r>
              <a:rPr lang="en-US" sz="800" dirty="0"/>
              <a:t>Its completed secondary concept is Life’s diversity is overwhelming</a:t>
            </a:r>
          </a:p>
          <a:p>
            <a:r>
              <a:rPr lang="en-US" sz="800" dirty="0"/>
              <a:t>Its completed tertiary concepts are</a:t>
            </a:r>
            <a:endParaRPr lang="en-US" sz="800" b="0" i="0" u="none" strike="noStrike" baseline="0" dirty="0">
              <a:solidFill>
                <a:srgbClr val="000000"/>
              </a:solidFill>
              <a:latin typeface="Proxima Nova Cn Rg"/>
            </a:endParaRPr>
          </a:p>
          <a:p>
            <a:pPr marL="285750" indent="-285750">
              <a:buFont typeface="Arial" panose="020B0604020202020204" pitchFamily="34" charset="0"/>
              <a:buChar char="•"/>
            </a:pPr>
            <a:r>
              <a:rPr lang="en-US" sz="800" b="0" i="0" u="none" strike="noStrike" baseline="0" dirty="0">
                <a:solidFill>
                  <a:srgbClr val="211D1E"/>
                </a:solidFill>
                <a:latin typeface="Proxima Nova Cn Rg"/>
              </a:rPr>
              <a:t>Living systems are organized hierarchically.</a:t>
            </a:r>
            <a:r>
              <a:rPr lang="en-US" sz="800" b="0" i="0" u="none" strike="noStrike" baseline="0" dirty="0">
                <a:solidFill>
                  <a:srgbClr val="00AEEF"/>
                </a:solidFill>
                <a:latin typeface="Proxima Nova Cn Rg"/>
              </a:rPr>
              <a:t> </a:t>
            </a:r>
          </a:p>
          <a:p>
            <a:pPr marL="285750" indent="-285750">
              <a:buFont typeface="Arial" panose="020B0604020202020204" pitchFamily="34" charset="0"/>
              <a:buChar char="•"/>
            </a:pPr>
            <a:r>
              <a:rPr lang="en-US" sz="800" b="0" i="0" u="none" strike="noStrike" baseline="0" dirty="0">
                <a:solidFill>
                  <a:srgbClr val="211D1E"/>
                </a:solidFill>
                <a:latin typeface="Proxima Nova Cn Rg"/>
              </a:rPr>
              <a:t>Living systems are composed of cells, which are organized into tissues, which are organized into organs.</a:t>
            </a:r>
            <a:endParaRPr lang="en-US" sz="800" dirty="0">
              <a:solidFill>
                <a:srgbClr val="00AEEF"/>
              </a:solidFill>
              <a:latin typeface="Proxima Nova Cn Rg"/>
            </a:endParaRPr>
          </a:p>
          <a:p>
            <a:pPr marL="285750" indent="-285750">
              <a:buFont typeface="Arial" panose="020B0604020202020204" pitchFamily="34" charset="0"/>
              <a:buChar char="•"/>
            </a:pPr>
            <a:r>
              <a:rPr lang="en-US" sz="800" b="0" i="0" u="none" strike="noStrike" baseline="0" dirty="0">
                <a:solidFill>
                  <a:srgbClr val="211D1E"/>
                </a:solidFill>
                <a:latin typeface="Proxima Nova Cn Rg"/>
              </a:rPr>
              <a:t>Evolution has resulted in incredible diversity of life, from single-celled bacteria to multicellular plants and animals.</a:t>
            </a:r>
            <a:endParaRPr lang="en-US" sz="800" dirty="0">
              <a:solidFill>
                <a:srgbClr val="00AEEF"/>
              </a:solidFill>
              <a:latin typeface="Proxima Nova Cn Rg"/>
            </a:endParaRPr>
          </a:p>
          <a:p>
            <a:pPr marL="285750" indent="-285750">
              <a:buFont typeface="Arial" panose="020B0604020202020204" pitchFamily="34" charset="0"/>
              <a:buChar char="•"/>
            </a:pPr>
            <a:r>
              <a:rPr lang="en-US" sz="800" b="0" i="0" u="none" strike="noStrike" baseline="0" dirty="0">
                <a:solidFill>
                  <a:srgbClr val="211D1E"/>
                </a:solidFill>
                <a:latin typeface="Proxima Nova Cn Rg"/>
              </a:rPr>
              <a:t>Classifying organisms based on morphological and molecular characteristics led to two unicellular domains and a third domain composed of more complex single-celled and multicellular organisms. </a:t>
            </a:r>
          </a:p>
          <a:p>
            <a:r>
              <a:rPr lang="en-US" sz="800" dirty="0"/>
              <a:t>The second completed gear is Structure determines function</a:t>
            </a:r>
          </a:p>
          <a:p>
            <a:r>
              <a:rPr lang="en-US" sz="800" dirty="0"/>
              <a:t>Its completed secondary concept is Covalent bonds build stable molecules</a:t>
            </a:r>
          </a:p>
          <a:p>
            <a:r>
              <a:rPr lang="en-US" sz="800" dirty="0"/>
              <a:t>Its completed tertiary concepts are</a:t>
            </a:r>
            <a:endParaRPr lang="en-US" sz="800" b="0" i="0" u="none" strike="noStrike" baseline="0" dirty="0">
              <a:solidFill>
                <a:srgbClr val="000000"/>
              </a:solidFill>
            </a:endParaRPr>
          </a:p>
          <a:p>
            <a:pPr marL="342900" indent="-342900">
              <a:buFont typeface="Arial" panose="020B0604020202020204" pitchFamily="34" charset="0"/>
              <a:buChar char="•"/>
            </a:pPr>
            <a:r>
              <a:rPr lang="en-US" sz="800" b="0" i="0" u="none" strike="noStrike" baseline="0" dirty="0">
                <a:solidFill>
                  <a:srgbClr val="211D1E"/>
                </a:solidFill>
              </a:rPr>
              <a:t>Covalent bonds form when atoms share electrons in order to fill outer electron shells.</a:t>
            </a:r>
            <a:endParaRPr lang="en-US" sz="800" dirty="0">
              <a:solidFill>
                <a:srgbClr val="FBD6E6"/>
              </a:solidFill>
            </a:endParaRPr>
          </a:p>
          <a:p>
            <a:pPr marL="342900" indent="-342900">
              <a:buFont typeface="Arial" panose="020B0604020202020204" pitchFamily="34" charset="0"/>
              <a:buChar char="•"/>
            </a:pPr>
            <a:r>
              <a:rPr lang="en-US" sz="800" b="0" i="0" u="none" strike="noStrike" baseline="0" dirty="0">
                <a:solidFill>
                  <a:srgbClr val="211D1E"/>
                </a:solidFill>
              </a:rPr>
              <a:t>The equal distribution of electrons produces nonpolar molecules; unequal distribution produces polar molecules.</a:t>
            </a:r>
            <a:endParaRPr lang="en-US" sz="800" dirty="0">
              <a:solidFill>
                <a:srgbClr val="FBD6E6"/>
              </a:solidFill>
            </a:endParaRPr>
          </a:p>
          <a:p>
            <a:pPr marL="342900" indent="-342900">
              <a:buFont typeface="Arial" panose="020B0604020202020204" pitchFamily="34" charset="0"/>
              <a:buChar char="•"/>
            </a:pPr>
            <a:r>
              <a:rPr lang="en-US" sz="800" b="0" i="0" u="none" strike="noStrike" baseline="0" dirty="0">
                <a:solidFill>
                  <a:srgbClr val="211D1E"/>
                </a:solidFill>
              </a:rPr>
              <a:t>Water molecules are polar allowing them to form hydrogen bonds.</a:t>
            </a:r>
            <a:endParaRPr lang="en-US" sz="800" dirty="0">
              <a:solidFill>
                <a:srgbClr val="FBD6E6"/>
              </a:solidFill>
            </a:endParaRPr>
          </a:p>
          <a:p>
            <a:pPr marL="342900" indent="-342900">
              <a:buFont typeface="Arial" panose="020B0604020202020204" pitchFamily="34" charset="0"/>
              <a:buChar char="•"/>
            </a:pPr>
            <a:r>
              <a:rPr lang="en-US" sz="800" b="0" i="0" u="none" strike="noStrike" baseline="0" dirty="0">
                <a:solidFill>
                  <a:srgbClr val="211D1E"/>
                </a:solidFill>
              </a:rPr>
              <a:t>The equal distribution of electrons around carbon atoms allows them to form a wide array of molecules. </a:t>
            </a:r>
            <a:endParaRPr lang="en-US" sz="800" dirty="0"/>
          </a:p>
          <a:p>
            <a:r>
              <a:rPr lang="en-US" sz="800" dirty="0"/>
              <a:t>The third completed gear is Life is subject to chemical and physical laws</a:t>
            </a:r>
          </a:p>
          <a:p>
            <a:r>
              <a:rPr lang="en-US" sz="800" dirty="0"/>
              <a:t>Its completed secondary concept is Cells are composed of four main types of macromolecules</a:t>
            </a:r>
          </a:p>
          <a:p>
            <a:r>
              <a:rPr lang="en-US" sz="800" dirty="0"/>
              <a:t>Its completed tertiary concepts are</a:t>
            </a:r>
            <a:endParaRPr lang="en-US" sz="800" b="0" i="0" u="none" strike="noStrike" baseline="0" dirty="0">
              <a:solidFill>
                <a:srgbClr val="000000"/>
              </a:solidFill>
            </a:endParaRPr>
          </a:p>
          <a:p>
            <a:pPr marL="285750" indent="-285750">
              <a:buFont typeface="Arial" panose="020B0604020202020204" pitchFamily="34" charset="0"/>
              <a:buChar char="•"/>
            </a:pPr>
            <a:r>
              <a:rPr lang="en-US" sz="800" b="0" i="0" u="none" strike="noStrike" baseline="0" dirty="0">
                <a:solidFill>
                  <a:srgbClr val="211D1E"/>
                </a:solidFill>
              </a:rPr>
              <a:t>Most macromolecules are polymers composed of similar kinds of monomers.</a:t>
            </a:r>
            <a:endParaRPr lang="en-US" sz="800" dirty="0">
              <a:solidFill>
                <a:srgbClr val="008F92"/>
              </a:solidFill>
            </a:endParaRPr>
          </a:p>
          <a:p>
            <a:pPr marL="285750" indent="-285750">
              <a:buFont typeface="Arial" panose="020B0604020202020204" pitchFamily="34" charset="0"/>
              <a:buChar char="•"/>
            </a:pPr>
            <a:r>
              <a:rPr lang="en-US" sz="800" b="0" i="0" u="none" strike="noStrike" baseline="0" dirty="0">
                <a:solidFill>
                  <a:srgbClr val="211D1E"/>
                </a:solidFill>
              </a:rPr>
              <a:t>Carbohydrates have structural roles, and can be short-term energy storage.</a:t>
            </a:r>
            <a:endParaRPr lang="en-US" sz="800" dirty="0">
              <a:solidFill>
                <a:srgbClr val="008F92"/>
              </a:solidFill>
            </a:endParaRPr>
          </a:p>
          <a:p>
            <a:pPr marL="285750" indent="-285750">
              <a:buFont typeface="Arial" panose="020B0604020202020204" pitchFamily="34" charset="0"/>
              <a:buChar char="•"/>
            </a:pPr>
            <a:r>
              <a:rPr lang="en-US" sz="800" b="0" i="0" u="none" strike="noStrike" baseline="0" dirty="0">
                <a:solidFill>
                  <a:srgbClr val="211D1E"/>
                </a:solidFill>
              </a:rPr>
              <a:t>Nucleic acids are involved in information transactions, and some nucleotides have other important roles.</a:t>
            </a:r>
            <a:endParaRPr lang="en-US" sz="800" dirty="0">
              <a:solidFill>
                <a:srgbClr val="008F92"/>
              </a:solidFill>
            </a:endParaRPr>
          </a:p>
          <a:p>
            <a:pPr marL="285750" indent="-285750">
              <a:buFont typeface="Arial" panose="020B0604020202020204" pitchFamily="34" charset="0"/>
              <a:buChar char="•"/>
            </a:pPr>
            <a:r>
              <a:rPr lang="en-US" sz="800" b="0" i="0" u="none" strike="noStrike" baseline="0" dirty="0">
                <a:solidFill>
                  <a:srgbClr val="211D1E"/>
                </a:solidFill>
              </a:rPr>
              <a:t>Proteins are the most diverse biopolymers, and have many structural and functional roles.</a:t>
            </a:r>
            <a:endParaRPr lang="en-US" sz="800" dirty="0">
              <a:solidFill>
                <a:srgbClr val="008F92"/>
              </a:solidFill>
            </a:endParaRPr>
          </a:p>
          <a:p>
            <a:pPr marL="285750" indent="-285750">
              <a:buFont typeface="Arial" panose="020B0604020202020204" pitchFamily="34" charset="0"/>
              <a:buChar char="•"/>
            </a:pPr>
            <a:r>
              <a:rPr lang="en-US" sz="800" b="0" i="0" u="none" strike="noStrike" baseline="0" dirty="0">
                <a:solidFill>
                  <a:srgbClr val="211D1E"/>
                </a:solidFill>
              </a:rPr>
              <a:t>Lipids include fats, used for energy storage, and phospholipids, found in cellular membranes.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346321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4 </a:t>
            </a:r>
            <a:r>
              <a:rPr lang="en-US" noProof="0" dirty="0">
                <a:latin typeface="+mj-lt"/>
              </a:rPr>
              <a:t>-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sz="1800" dirty="0"/>
              <a:t>The completed gear is Evolution explains the unity and diversity of life</a:t>
            </a:r>
          </a:p>
          <a:p>
            <a:r>
              <a:rPr lang="en-US" sz="1800" dirty="0"/>
              <a:t>The completed secondary concept is All organisms are composed of one or more cells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Life descended from early cells that spontaneously arose over 3.5 billion years ago.</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All cells have a plasma membrane, cytoplasm, and DNA centrally located either in a nucleoid or a nucleus, but vary in other structures.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Prokaryotic cells lack compartmentalization.</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Plants cells have cell walls, chloroplasts, and large central vacuoles, while animal cells lack these features.</a:t>
            </a:r>
          </a:p>
          <a:p>
            <a:r>
              <a:rPr lang="en-US" sz="1800" dirty="0"/>
              <a:t>The open gear is Structure determines function</a:t>
            </a:r>
          </a:p>
          <a:p>
            <a:r>
              <a:rPr lang="en-US" sz="1800" dirty="0"/>
              <a:t>The open secondary concept is Organelles are specialized for specific functions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094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5 </a:t>
            </a:r>
            <a:r>
              <a:rPr lang="en-US" noProof="0" dirty="0">
                <a:latin typeface="+mj-lt"/>
              </a:rPr>
              <a:t>-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sz="1800" dirty="0"/>
              <a:t>The completed gear is Structure determines function</a:t>
            </a:r>
          </a:p>
          <a:p>
            <a:r>
              <a:rPr lang="en-US" sz="1800" dirty="0"/>
              <a:t>The completed secondary concept is Membrane function is affected by proteins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Ion channels and carrier proteins allow facilitated diffusion through membranes.</a:t>
            </a:r>
            <a:endParaRPr lang="en-US" sz="1800" dirty="0">
              <a:solidFill>
                <a:srgbClr val="FBD6E6"/>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Receptor proteins in the membrane allow communication with the environment and other cells.</a:t>
            </a:r>
            <a:endParaRPr lang="en-US" sz="1800" dirty="0">
              <a:solidFill>
                <a:srgbClr val="FBD6E6"/>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Active transport through the membrane requires energy and a carrier protein.</a:t>
            </a:r>
            <a:endParaRPr lang="en-US" sz="1800" dirty="0">
              <a:solidFill>
                <a:srgbClr val="FBD6E6"/>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Proteins in the membrane can affect its shape causing bending or stabilizing flat regions.</a:t>
            </a:r>
            <a:endParaRPr lang="en-US" sz="1800" dirty="0">
              <a:solidFill>
                <a:srgbClr val="FBD6E6"/>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Membrane proteins are involved in cell adhesion.</a:t>
            </a:r>
          </a:p>
          <a:p>
            <a:r>
              <a:rPr lang="en-US" sz="1800" dirty="0"/>
              <a:t>The open gear is Life is subject to chemical and physical laws</a:t>
            </a:r>
          </a:p>
          <a:p>
            <a:r>
              <a:rPr lang="en-US" sz="1800" dirty="0"/>
              <a:t>The open secondary concept is Phospholipids spontaneously form a bilayer</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167959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6 </a:t>
            </a:r>
            <a:r>
              <a:rPr lang="en-US" noProof="0" dirty="0">
                <a:latin typeface="+mj-lt"/>
              </a:rPr>
              <a:t>-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sz="1800" dirty="0"/>
              <a:t>The completed gear is Living systems transform energy &amp; matter</a:t>
            </a:r>
          </a:p>
          <a:p>
            <a:r>
              <a:rPr lang="en-US" sz="1800" dirty="0"/>
              <a:t>The completed secondary concept is Energy flows in one direction through living systems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The ultimate source of energy for most ecosystems is the sun.</a:t>
            </a:r>
            <a:endParaRPr lang="en-US" sz="1800" dirty="0">
              <a:solidFill>
                <a:srgbClr val="ED2791"/>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Energy transactions are inherently inefficient.</a:t>
            </a:r>
            <a:endParaRPr lang="en-US" sz="1800" dirty="0">
              <a:solidFill>
                <a:srgbClr val="ED2791"/>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Energy from sunlight is converted into chemical energy by photosynthesis.</a:t>
            </a:r>
            <a:endParaRPr lang="en-US" sz="1800" dirty="0">
              <a:solidFill>
                <a:srgbClr val="ED2791"/>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latin typeface="Proxima Nova Cn Rg"/>
              </a:rPr>
              <a:t>Organisms oxidize organic compounds to derive energy for all of their activities.</a:t>
            </a:r>
          </a:p>
          <a:p>
            <a:r>
              <a:rPr lang="en-US" sz="1800" dirty="0"/>
              <a:t>The open gear is Life is subject to chemical and physical laws</a:t>
            </a:r>
          </a:p>
          <a:p>
            <a:r>
              <a:rPr lang="en-US" sz="1800" dirty="0"/>
              <a:t>The open secondary concept is Cellular metabolism is governed by thermodynamics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035452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7 </a:t>
            </a:r>
            <a:r>
              <a:rPr lang="en-US" noProof="0" dirty="0">
                <a:latin typeface="+mj-lt"/>
              </a:rPr>
              <a:t>-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sz="1600" dirty="0"/>
              <a:t>The completed gear is Living systems transform energy &amp; matter</a:t>
            </a:r>
          </a:p>
          <a:p>
            <a:r>
              <a:rPr lang="en-US" sz="1600" dirty="0"/>
              <a:t>The completed secondary concept is Cells oxidize organic compounds to drive metabolism</a:t>
            </a:r>
          </a:p>
          <a:p>
            <a:r>
              <a:rPr lang="en-US" sz="1600" dirty="0"/>
              <a:t>The completed tertiary concepts are</a:t>
            </a:r>
            <a:endParaRPr lang="en-US" sz="1600" b="0" i="0" u="none" strike="noStrike" baseline="0" dirty="0">
              <a:solidFill>
                <a:srgbClr val="000000"/>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Oxidation–reduction (redox) reactions capture energy from food in the form of high-energy electrons.</a:t>
            </a:r>
            <a:endParaRPr lang="en-US" sz="1600" dirty="0">
              <a:solidFill>
                <a:srgbClr val="ED2791"/>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Electron carriers, like NAD</a:t>
            </a:r>
            <a:r>
              <a:rPr lang="en-US" sz="1600" b="0" i="0" u="none" strike="noStrike" baseline="30000" dirty="0">
                <a:solidFill>
                  <a:srgbClr val="211D1E"/>
                </a:solidFill>
                <a:latin typeface="Proxima Nova Cn Rg"/>
              </a:rPr>
              <a:t>+</a:t>
            </a:r>
            <a:r>
              <a:rPr lang="en-US" sz="1600" b="0" i="0" u="none" strike="noStrike" baseline="0" dirty="0">
                <a:solidFill>
                  <a:srgbClr val="211D1E"/>
                </a:solidFill>
                <a:latin typeface="Proxima Nova Cn Rg"/>
              </a:rPr>
              <a:t>, shuttle electrons and their energy from one molecule to another.</a:t>
            </a:r>
            <a:endParaRPr lang="en-US" sz="1600" dirty="0">
              <a:solidFill>
                <a:srgbClr val="ED2791"/>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Energy released during cellular respiration is used to create proton gradients that drive ATP synthesis.</a:t>
            </a:r>
            <a:endParaRPr lang="en-US" sz="1600" dirty="0">
              <a:solidFill>
                <a:srgbClr val="ED2791"/>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O</a:t>
            </a:r>
            <a:r>
              <a:rPr lang="en-US" sz="1600" b="0" i="0" u="none" strike="noStrike" baseline="-25000" dirty="0">
                <a:solidFill>
                  <a:srgbClr val="211D1E"/>
                </a:solidFill>
                <a:latin typeface="Proxima Nova Cn Rg"/>
              </a:rPr>
              <a:t>2</a:t>
            </a:r>
            <a:r>
              <a:rPr lang="en-US" sz="1600" b="0" i="0" u="none" strike="noStrike" baseline="0" dirty="0">
                <a:solidFill>
                  <a:srgbClr val="211D1E"/>
                </a:solidFill>
                <a:latin typeface="Proxima Nova Cn Rg"/>
              </a:rPr>
              <a:t> is the final electron acceptor in aerobic respiration.</a:t>
            </a:r>
            <a:endParaRPr lang="en-US" sz="1600" dirty="0">
              <a:solidFill>
                <a:srgbClr val="ED2791"/>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ATP synthase uses energy from a proton gradient to phosphorylate ADP to ATP.</a:t>
            </a:r>
          </a:p>
          <a:p>
            <a:r>
              <a:rPr lang="en-US" sz="1600" dirty="0"/>
              <a:t>The open gear is Structure determines function</a:t>
            </a:r>
          </a:p>
          <a:p>
            <a:r>
              <a:rPr lang="en-US" sz="1600" dirty="0"/>
              <a:t>The open secondary concept is Mitochondrial membranes are critical for its function</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389320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The illustration shows a completed concept and an open concept.">
            <a:extLst>
              <a:ext uri="{FF2B5EF4-FFF2-40B4-BE49-F238E27FC236}">
                <a16:creationId xmlns:a16="http://schemas.microsoft.com/office/drawing/2014/main" xmlns="" id="{39CCF1DF-A8BB-4192-B596-17CBB09199FB}"/>
              </a:ext>
            </a:extLst>
          </p:cNvPr>
          <p:cNvPicPr>
            <a:picLocks noGrp="1" noChangeAspect="1"/>
          </p:cNvPicPr>
          <p:nvPr>
            <p:ph sz="quarter" idx="15"/>
          </p:nvPr>
        </p:nvPicPr>
        <p:blipFill>
          <a:blip r:embed="rId2"/>
          <a:stretch>
            <a:fillRect/>
          </a:stretch>
        </p:blipFill>
        <p:spPr>
          <a:xfrm>
            <a:off x="162564" y="2422950"/>
            <a:ext cx="8840708" cy="3780790"/>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4</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69173" y="895791"/>
            <a:ext cx="6018989" cy="2194560"/>
          </a:xfrm>
        </p:spPr>
        <p:txBody>
          <a:bodyPr/>
          <a:lstStyle/>
          <a:p>
            <a:r>
              <a:rPr lang="en-US" sz="1100" dirty="0">
                <a:latin typeface="Proxima Nova Rg"/>
              </a:rPr>
              <a:t>Discuss the meaning of the core concept “Structure determines function.” Then examine the relationship between the concept “Organelles are specialized for specific functions” and this core concept.</a:t>
            </a:r>
          </a:p>
          <a:p>
            <a:r>
              <a:rPr lang="en-US" sz="1100" dirty="0">
                <a:latin typeface="Proxima Nova Rg"/>
              </a:rPr>
              <a:t>Then compile a bulleted list of statements from information in the chapter that illustrate how the structure of organelles and their functions are examples of structure determines function.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8</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46835" y="1710335"/>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12676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8 </a:t>
            </a:r>
            <a:r>
              <a:rPr lang="en-US" noProof="0" dirty="0">
                <a:latin typeface="+mj-lt"/>
              </a:rPr>
              <a:t>-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sz="1600" dirty="0"/>
              <a:t>The completed gear is Evolution explains the unity and diversity of life</a:t>
            </a:r>
          </a:p>
          <a:p>
            <a:r>
              <a:rPr lang="en-US" sz="1600" dirty="0"/>
              <a:t>The completed secondary concept is Plants are adapted for photosynthesis</a:t>
            </a:r>
          </a:p>
          <a:p>
            <a:r>
              <a:rPr lang="en-US" sz="1600" dirty="0"/>
              <a:t>The completed tertiary concepts are</a:t>
            </a:r>
            <a:endParaRPr lang="en-US" sz="1600" b="0" i="0" u="none" strike="noStrike" baseline="0" dirty="0">
              <a:solidFill>
                <a:srgbClr val="000000"/>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Leaves are the main organs for photosynthesis.</a:t>
            </a:r>
          </a:p>
          <a:p>
            <a:pPr marL="285750" indent="-285750">
              <a:buFont typeface="Arial" panose="020B0604020202020204" pitchFamily="34" charset="0"/>
              <a:buChar char="•"/>
            </a:pPr>
            <a:r>
              <a:rPr lang="en-US" sz="1600" b="0" i="0" u="none" strike="noStrike" baseline="0" dirty="0">
                <a:solidFill>
                  <a:srgbClr val="211D1E"/>
                </a:solidFill>
                <a:latin typeface="Proxima Nova Cn Rg"/>
              </a:rPr>
              <a:t>Leaf structure allows for gas exchange and minimizes water loss, and cells within contain chloroplasts.</a:t>
            </a:r>
          </a:p>
          <a:p>
            <a:pPr marL="285750" indent="-285750">
              <a:buFont typeface="Arial" panose="020B0604020202020204" pitchFamily="34" charset="0"/>
              <a:buChar char="•"/>
            </a:pPr>
            <a:r>
              <a:rPr lang="en-US" sz="1600" b="0" i="0" u="none" strike="noStrike" baseline="0" dirty="0">
                <a:solidFill>
                  <a:srgbClr val="211D1E"/>
                </a:solidFill>
                <a:latin typeface="Proxima Nova Cn Rg"/>
              </a:rPr>
              <a:t>Pigment molecules in plants absorb specific wavelengths of light, with different pigment molecules expanding the spectrum of the Sun’s energy that plants absorb.</a:t>
            </a:r>
            <a:endParaRPr lang="en-US" sz="1600" dirty="0">
              <a:solidFill>
                <a:srgbClr val="00AEEF"/>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Plants use rubisco to fix CO</a:t>
            </a:r>
            <a:r>
              <a:rPr lang="en-US" sz="1600" b="0" i="0" u="none" strike="noStrike" baseline="-25000" dirty="0">
                <a:solidFill>
                  <a:srgbClr val="211D1E"/>
                </a:solidFill>
                <a:latin typeface="Proxima Nova Cn Rg"/>
              </a:rPr>
              <a:t>2</a:t>
            </a:r>
            <a:r>
              <a:rPr lang="en-US" sz="1600" b="0" i="0" u="none" strike="noStrike" baseline="0" dirty="0">
                <a:solidFill>
                  <a:srgbClr val="211D1E"/>
                </a:solidFill>
                <a:latin typeface="Proxima Nova Cn Rg"/>
              </a:rPr>
              <a:t> but rubisco also binds oxygen, reversing carbon fixation.</a:t>
            </a:r>
            <a:endParaRPr lang="en-US" sz="1600" dirty="0">
              <a:solidFill>
                <a:srgbClr val="00AEEF"/>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C</a:t>
            </a:r>
            <a:r>
              <a:rPr lang="en-US" sz="1600" b="0" i="0" u="none" strike="noStrike" baseline="-25000" dirty="0">
                <a:solidFill>
                  <a:srgbClr val="211D1E"/>
                </a:solidFill>
                <a:latin typeface="Proxima Nova Cn Rg"/>
              </a:rPr>
              <a:t>4</a:t>
            </a:r>
            <a:r>
              <a:rPr lang="en-US" sz="1600" b="0" i="0" u="none" strike="noStrike" baseline="0" dirty="0">
                <a:solidFill>
                  <a:srgbClr val="211D1E"/>
                </a:solidFill>
                <a:latin typeface="Proxima Nova Cn Rg"/>
              </a:rPr>
              <a:t> and CAM plants have adaptations to minimize photorespiration.</a:t>
            </a:r>
            <a:endParaRPr lang="en-US" sz="1600" dirty="0"/>
          </a:p>
          <a:p>
            <a:r>
              <a:rPr lang="en-US" sz="1600" dirty="0"/>
              <a:t>The open gear is Living systems transform energy &amp; matter</a:t>
            </a:r>
          </a:p>
          <a:p>
            <a:r>
              <a:rPr lang="en-US" sz="1600" dirty="0"/>
              <a:t>The open secondary concept is Photosynthesis uses light energy to make organic molecules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408043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9 </a:t>
            </a:r>
            <a:r>
              <a:rPr lang="en-US" noProof="0" dirty="0">
                <a:latin typeface="+mj-lt"/>
              </a:rPr>
              <a:t>-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sz="1600" dirty="0"/>
              <a:t>The completed gear is Structure determines function</a:t>
            </a:r>
          </a:p>
          <a:p>
            <a:r>
              <a:rPr lang="en-US" sz="1600" dirty="0"/>
              <a:t>The completed secondary concept is Location of receptors depends on their structure</a:t>
            </a:r>
          </a:p>
          <a:p>
            <a:r>
              <a:rPr lang="en-US" sz="16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Intracellular receptors are soluble and bind to hydrophobic ligands.</a:t>
            </a:r>
            <a:endParaRPr lang="en-US" sz="1600" dirty="0">
              <a:solidFill>
                <a:srgbClr val="FBD6E6"/>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Membrane receptors are anchored in the membrane by transmembrane domains and bind hydrophilic ligands.</a:t>
            </a:r>
            <a:endParaRPr lang="en-US" sz="1600" dirty="0">
              <a:solidFill>
                <a:srgbClr val="FBD6E6"/>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Membrane receptors have at least one transmembrane domain.</a:t>
            </a:r>
            <a:endParaRPr lang="en-US" sz="1600" dirty="0">
              <a:solidFill>
                <a:srgbClr val="FBD6E6"/>
              </a:solidFill>
              <a:latin typeface="Proxima Nova Cn Rg"/>
            </a:endParaRPr>
          </a:p>
          <a:p>
            <a:pPr marL="285750" indent="-285750">
              <a:buFont typeface="Arial" panose="020B0604020202020204" pitchFamily="34" charset="0"/>
              <a:buChar char="•"/>
            </a:pPr>
            <a:r>
              <a:rPr lang="en-US" sz="1600" b="0" i="0" u="none" strike="noStrike" baseline="0" dirty="0">
                <a:solidFill>
                  <a:srgbClr val="211D1E"/>
                </a:solidFill>
                <a:latin typeface="Proxima Nova Cn Rg"/>
              </a:rPr>
              <a:t>Docking proteins bind to </a:t>
            </a:r>
            <a:r>
              <a:rPr lang="en-US" sz="1600" b="0" i="0" u="none" strike="noStrike" baseline="0" dirty="0" err="1">
                <a:solidFill>
                  <a:srgbClr val="211D1E"/>
                </a:solidFill>
                <a:latin typeface="Proxima Nova Cn Rg"/>
              </a:rPr>
              <a:t>phosphotyrosine</a:t>
            </a:r>
            <a:r>
              <a:rPr lang="en-US" sz="1600" b="0" i="0" u="none" strike="noStrike" baseline="0" dirty="0">
                <a:solidFill>
                  <a:srgbClr val="211D1E"/>
                </a:solidFill>
                <a:latin typeface="Proxima Nova Cn Rg"/>
              </a:rPr>
              <a:t> on receptors. </a:t>
            </a:r>
          </a:p>
          <a:p>
            <a:r>
              <a:rPr lang="en-US" sz="1600" dirty="0"/>
              <a:t>The open gear is Living systems depend on information transactions</a:t>
            </a:r>
          </a:p>
          <a:p>
            <a:r>
              <a:rPr lang="en-US" sz="1600" dirty="0"/>
              <a:t>The open secondary concept is Receptor tyrosine kinases are activated by autophosphorylation</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462909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10 </a:t>
            </a:r>
            <a:r>
              <a:rPr lang="en-US" noProof="0" dirty="0">
                <a:latin typeface="+mj-lt"/>
              </a:rPr>
              <a:t>-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sz="1600" dirty="0"/>
              <a:t>The completed gear is Evolution explains the unity and diversity of life</a:t>
            </a:r>
          </a:p>
          <a:p>
            <a:r>
              <a:rPr lang="en-US" sz="1600" dirty="0"/>
              <a:t>The completed secondary concept is All cells arise from the controlled process of cell division</a:t>
            </a:r>
          </a:p>
          <a:p>
            <a:r>
              <a:rPr lang="en-US" sz="1600" dirty="0"/>
              <a:t>The completed tertiary concepts are</a:t>
            </a:r>
            <a:endParaRPr lang="en-US" sz="1600" b="0" i="0" u="none" strike="noStrike" baseline="0" dirty="0">
              <a:solidFill>
                <a:srgbClr val="000000"/>
              </a:solidFill>
            </a:endParaRPr>
          </a:p>
          <a:p>
            <a:pPr marL="285750" indent="-285750">
              <a:buFont typeface="Arial" panose="020B0604020202020204" pitchFamily="34" charset="0"/>
              <a:buChar char="•"/>
            </a:pPr>
            <a:r>
              <a:rPr lang="en-US" sz="1600" b="0" i="0" u="none" strike="noStrike" baseline="0" dirty="0">
                <a:solidFill>
                  <a:srgbClr val="211D1E"/>
                </a:solidFill>
              </a:rPr>
              <a:t>Although chromosome structure differs between prokaryotes and eukaryotes, DNA structure and function are similar.</a:t>
            </a:r>
            <a:endParaRPr lang="en-US" sz="1600" dirty="0">
              <a:solidFill>
                <a:srgbClr val="00AEEF"/>
              </a:solidFill>
            </a:endParaRPr>
          </a:p>
          <a:p>
            <a:pPr marL="285750" indent="-285750">
              <a:buFont typeface="Arial" panose="020B0604020202020204" pitchFamily="34" charset="0"/>
              <a:buChar char="•"/>
            </a:pPr>
            <a:r>
              <a:rPr lang="en-US" sz="1600" b="0" i="0" u="none" strike="noStrike" baseline="0" dirty="0">
                <a:solidFill>
                  <a:srgbClr val="211D1E"/>
                </a:solidFill>
              </a:rPr>
              <a:t>Prokaryotes have a single circular chromosome and divide clonally by binary fission. Eukaryotic division is complex, due to genome size.</a:t>
            </a:r>
            <a:endParaRPr lang="en-US" sz="1600" dirty="0">
              <a:solidFill>
                <a:srgbClr val="00AEEF"/>
              </a:solidFill>
            </a:endParaRPr>
          </a:p>
          <a:p>
            <a:pPr marL="285750" indent="-285750">
              <a:buFont typeface="Arial" panose="020B0604020202020204" pitchFamily="34" charset="0"/>
              <a:buChar char="•"/>
            </a:pPr>
            <a:r>
              <a:rPr lang="en-US" sz="1600" b="0" i="0" u="none" strike="noStrike" baseline="0" dirty="0">
                <a:solidFill>
                  <a:srgbClr val="211D1E"/>
                </a:solidFill>
              </a:rPr>
              <a:t>Larger and more complex genomes required the evolution of mitosis to segregate chromosomes accurately.</a:t>
            </a:r>
          </a:p>
          <a:p>
            <a:r>
              <a:rPr lang="en-US" sz="1600" dirty="0"/>
              <a:t>The open gear is Living systems depend on information transactions</a:t>
            </a:r>
          </a:p>
          <a:p>
            <a:r>
              <a:rPr lang="en-US" sz="1600" dirty="0"/>
              <a:t>The open secondary concept is The cell cycle is carefully regulated</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531831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II—Biology of the Cell</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582092"/>
            <a:ext cx="8458200" cy="4846320"/>
          </a:xfrm>
        </p:spPr>
        <p:txBody>
          <a:bodyPr/>
          <a:lstStyle/>
          <a:p>
            <a:pPr>
              <a:spcAft>
                <a:spcPts val="300"/>
              </a:spcAft>
            </a:pPr>
            <a:r>
              <a:rPr lang="en-US" sz="850" kern="500" dirty="0"/>
              <a:t>The first gear is Evolution explains the unity and diversity of Life and has three secondary concepts</a:t>
            </a:r>
          </a:p>
          <a:p>
            <a:pPr>
              <a:spcAft>
                <a:spcPts val="300"/>
              </a:spcAft>
            </a:pPr>
            <a:r>
              <a:rPr lang="en-US" sz="850" kern="500" dirty="0"/>
              <a:t>The first secondary concept is All cells arise from the controlled process of cell division</a:t>
            </a:r>
          </a:p>
          <a:p>
            <a:pPr>
              <a:spcAft>
                <a:spcPts val="300"/>
              </a:spcAft>
            </a:pPr>
            <a:r>
              <a:rPr lang="en-US" sz="850" kern="500" dirty="0"/>
              <a:t>Its tertiary concepts are</a:t>
            </a:r>
            <a:endParaRPr lang="en-US" sz="850" b="0" i="0" u="none" strike="noStrike" kern="500" baseline="0" dirty="0">
              <a:solidFill>
                <a:srgbClr val="000000"/>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Although chromosome structure differs between prokaryotes and eukaryotes, DNA structure and function are similar. </a:t>
            </a:r>
            <a:endParaRPr lang="en-US" sz="850" kern="500" dirty="0">
              <a:solidFill>
                <a:srgbClr val="0095DA"/>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Prokaryotes have a single circular chromosome and divide clonally by binary fission. Eukaryotic division is complex, due to genome size. </a:t>
            </a:r>
            <a:endParaRPr lang="en-US" sz="850" kern="500" dirty="0">
              <a:solidFill>
                <a:srgbClr val="0095DA"/>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Larger and more complex genomes required the evolution of mitosis to segregate chromosomes accurately. </a:t>
            </a:r>
            <a:endParaRPr lang="en-US" sz="850" b="0" i="0" u="none" strike="noStrike" kern="500" baseline="0" dirty="0">
              <a:solidFill>
                <a:srgbClr val="000000"/>
              </a:solidFill>
            </a:endParaRPr>
          </a:p>
          <a:p>
            <a:pPr>
              <a:spcAft>
                <a:spcPts val="300"/>
              </a:spcAft>
            </a:pPr>
            <a:r>
              <a:rPr lang="en-US" sz="850" kern="500" dirty="0"/>
              <a:t>The second secondary concept is Plants are adapted for photosynthesis</a:t>
            </a:r>
          </a:p>
          <a:p>
            <a:pPr>
              <a:spcAft>
                <a:spcPts val="300"/>
              </a:spcAft>
            </a:pPr>
            <a:r>
              <a:rPr lang="en-US" sz="850" kern="500" dirty="0"/>
              <a:t>Its tertiary concepts are</a:t>
            </a:r>
            <a:endParaRPr lang="en-US" sz="850" b="0" i="0" u="none" strike="noStrike" kern="500" baseline="0" dirty="0">
              <a:solidFill>
                <a:srgbClr val="000000"/>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Leaves are the main organs for photosynthesis. </a:t>
            </a:r>
            <a:endParaRPr lang="en-US" sz="850" kern="500" dirty="0">
              <a:solidFill>
                <a:srgbClr val="0095DA"/>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Leaf structure allows for gas exchange and minimizes water loss, and cells within contain chloroplasts. </a:t>
            </a:r>
            <a:endParaRPr lang="en-US" sz="850" kern="500" dirty="0">
              <a:solidFill>
                <a:srgbClr val="0095DA"/>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Pigment molecules in plants absorb specific wavelengths of light, with different pigment molecules expanding the spectrum of the Sun’s energy that plants absorb. </a:t>
            </a:r>
            <a:endParaRPr lang="en-US" sz="850" kern="500" dirty="0">
              <a:solidFill>
                <a:srgbClr val="0095DA"/>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Plants use rubisco to fix CO</a:t>
            </a:r>
            <a:r>
              <a:rPr lang="en-US" sz="850" b="0" i="0" u="none" strike="noStrike" kern="500" baseline="-25000" dirty="0">
                <a:solidFill>
                  <a:srgbClr val="211D1E"/>
                </a:solidFill>
              </a:rPr>
              <a:t>2</a:t>
            </a:r>
            <a:r>
              <a:rPr lang="en-US" sz="850" b="0" i="0" u="none" strike="noStrike" kern="500" baseline="0" dirty="0">
                <a:solidFill>
                  <a:srgbClr val="211D1E"/>
                </a:solidFill>
              </a:rPr>
              <a:t> but rubisco also binds oxygen, reversing carbon fixation. </a:t>
            </a:r>
            <a:endParaRPr lang="en-US" sz="850" kern="500" dirty="0">
              <a:solidFill>
                <a:srgbClr val="0095DA"/>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C4 and CAM plants have adaptations to minimize photorespiration. </a:t>
            </a:r>
          </a:p>
          <a:p>
            <a:pPr>
              <a:spcAft>
                <a:spcPts val="300"/>
              </a:spcAft>
            </a:pPr>
            <a:r>
              <a:rPr lang="en-US" sz="850" kern="500" dirty="0"/>
              <a:t>The third secondary concept is All organisms are composed of one or more cells</a:t>
            </a:r>
          </a:p>
          <a:p>
            <a:pPr>
              <a:spcAft>
                <a:spcPts val="300"/>
              </a:spcAft>
            </a:pPr>
            <a:r>
              <a:rPr lang="en-US" sz="850" kern="500" dirty="0"/>
              <a:t>Its tertiary concepts are</a:t>
            </a:r>
            <a:endParaRPr lang="en-US" sz="850" b="0" i="0" u="none" strike="noStrike" kern="500" baseline="0" dirty="0">
              <a:solidFill>
                <a:srgbClr val="000000"/>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Life descended from early cells that spontaneously arose over 3.5 billion years ago. </a:t>
            </a:r>
            <a:endParaRPr lang="en-US" sz="850" kern="500" dirty="0">
              <a:solidFill>
                <a:srgbClr val="0095DA"/>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All cells have a plasma membrane, cytoplasm, and DNA centrally located either in a nucleoid or a nucleus but vary in other structures. </a:t>
            </a:r>
            <a:endParaRPr lang="en-US" sz="850" kern="500" dirty="0">
              <a:solidFill>
                <a:srgbClr val="0095DA"/>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Prokaryotic cells lack compartmentalization. </a:t>
            </a:r>
            <a:endParaRPr lang="en-US" sz="850" kern="500" dirty="0">
              <a:solidFill>
                <a:srgbClr val="0095DA"/>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Plants cells have cell walls, chloroplasts, and large central vacuoles, while animal cells lack these features. </a:t>
            </a:r>
            <a:endParaRPr lang="en-US" sz="850" kern="500" dirty="0"/>
          </a:p>
          <a:p>
            <a:pPr>
              <a:spcAft>
                <a:spcPts val="300"/>
              </a:spcAft>
            </a:pPr>
            <a:endParaRPr lang="en-US" sz="850" kern="500" dirty="0"/>
          </a:p>
          <a:p>
            <a:pPr>
              <a:spcAft>
                <a:spcPts val="300"/>
              </a:spcAft>
            </a:pPr>
            <a:r>
              <a:rPr lang="en-US" sz="850" kern="500" dirty="0"/>
              <a:t>The second gear is Structure determines function and has two secondary concepts</a:t>
            </a:r>
          </a:p>
          <a:p>
            <a:pPr>
              <a:spcAft>
                <a:spcPts val="300"/>
              </a:spcAft>
            </a:pPr>
            <a:r>
              <a:rPr lang="en-US" sz="850" kern="500" dirty="0"/>
              <a:t>The first secondary concept is Membrane function is affected by proteins</a:t>
            </a:r>
          </a:p>
          <a:p>
            <a:pPr>
              <a:spcAft>
                <a:spcPts val="300"/>
              </a:spcAft>
            </a:pPr>
            <a:r>
              <a:rPr lang="en-US" sz="850" kern="500" dirty="0"/>
              <a:t>Its tertiary concepts are</a:t>
            </a:r>
            <a:endParaRPr lang="en-US" sz="850" b="0" i="0" u="none" strike="noStrike" kern="500" baseline="0" dirty="0">
              <a:solidFill>
                <a:srgbClr val="000000"/>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Ion channels and carrier proteins allow facilitated diffusion through membranes. </a:t>
            </a:r>
            <a:endParaRPr lang="en-US" sz="850" kern="500" dirty="0">
              <a:solidFill>
                <a:srgbClr val="DEB11B"/>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Receptor proteins in the membrane allow communication with the environment and other cells. </a:t>
            </a:r>
            <a:endParaRPr lang="en-US" sz="850" kern="500" dirty="0">
              <a:solidFill>
                <a:srgbClr val="DEB11B"/>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Active transport through the membrane requires energy and a carrier protein. </a:t>
            </a:r>
            <a:endParaRPr lang="en-US" sz="850" kern="500" dirty="0">
              <a:solidFill>
                <a:srgbClr val="DEB11B"/>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Proteins in the membrane can affect its shape causing bending or stabilizing flat regions. </a:t>
            </a:r>
            <a:endParaRPr lang="en-US" sz="850" kern="500" dirty="0">
              <a:solidFill>
                <a:srgbClr val="DEB11B"/>
              </a:solidFill>
            </a:endParaRPr>
          </a:p>
          <a:p>
            <a:pPr marL="171450" indent="-171450">
              <a:spcAft>
                <a:spcPts val="300"/>
              </a:spcAft>
              <a:buFont typeface="Arial" panose="020B0604020202020204" pitchFamily="34" charset="0"/>
              <a:buChar char="•"/>
            </a:pPr>
            <a:r>
              <a:rPr lang="en-US" sz="850" b="0" i="0" u="none" strike="noStrike" kern="500" baseline="0" dirty="0">
                <a:solidFill>
                  <a:srgbClr val="211D1E"/>
                </a:solidFill>
              </a:rPr>
              <a:t>Membrane proteins are involved in cell adhesion. </a:t>
            </a:r>
          </a:p>
          <a:p>
            <a:pPr>
              <a:spcAft>
                <a:spcPts val="300"/>
              </a:spcAft>
            </a:pPr>
            <a:r>
              <a:rPr lang="en-US" sz="850" kern="500" dirty="0"/>
              <a:t>The second secondary concept is Location of receptors depends on their structure</a:t>
            </a:r>
          </a:p>
          <a:p>
            <a:pPr>
              <a:spcAft>
                <a:spcPts val="300"/>
              </a:spcAft>
            </a:pPr>
            <a:r>
              <a:rPr lang="en-US" sz="850" kern="500" dirty="0"/>
              <a:t>Its tertiary concepts are</a:t>
            </a:r>
            <a:endParaRPr lang="en-US" sz="850" b="0" i="0" u="none" strike="noStrike" kern="500" baseline="0" dirty="0">
              <a:solidFill>
                <a:srgbClr val="000000"/>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Intracellular receptors are soluble and bind to hydrophobic ligands.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Membrane receptors are anchored in the membrane by transmembrane domains and bind hydrophilic ligands.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Membrane receptors have at least one transmembrane domain. </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Docking proteins bind to </a:t>
            </a:r>
            <a:r>
              <a:rPr lang="en-US" sz="850" b="0" i="0" u="none" strike="noStrike" baseline="0" dirty="0" err="1">
                <a:solidFill>
                  <a:srgbClr val="211D1E"/>
                </a:solidFill>
              </a:rPr>
              <a:t>phosphotyrosine</a:t>
            </a:r>
            <a:r>
              <a:rPr lang="en-US" sz="850" b="0" i="0" u="none" strike="noStrike" baseline="0" dirty="0">
                <a:solidFill>
                  <a:srgbClr val="211D1E"/>
                </a:solidFill>
              </a:rPr>
              <a:t> on receptors. </a:t>
            </a:r>
            <a:endParaRPr lang="en-US" sz="850" b="0" i="0" u="none" strike="noStrike" kern="500" baseline="0" dirty="0">
              <a:solidFill>
                <a:srgbClr val="000000"/>
              </a:solidFill>
            </a:endParaRPr>
          </a:p>
          <a:p>
            <a:pPr>
              <a:spcAft>
                <a:spcPts val="300"/>
              </a:spcAft>
            </a:pPr>
            <a:r>
              <a:rPr lang="en-US" sz="850" kern="500" dirty="0">
                <a:solidFill>
                  <a:srgbClr val="000000"/>
                </a:solidFill>
              </a:rPr>
              <a:t>Continued on next slide</a:t>
            </a:r>
            <a:endParaRPr lang="en-US" sz="850" b="0" i="0" u="none" strike="noStrike" baseline="0" dirty="0">
              <a:solidFill>
                <a:srgbClr val="000000"/>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a:xfrm>
            <a:off x="5666488" y="6388915"/>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9126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II—Biology of the Cell (continued)</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728006"/>
            <a:ext cx="8458200" cy="4846320"/>
          </a:xfrm>
        </p:spPr>
        <p:txBody>
          <a:bodyPr/>
          <a:lstStyle/>
          <a:p>
            <a:endParaRPr lang="en-US" sz="800" dirty="0"/>
          </a:p>
          <a:p>
            <a:pPr>
              <a:spcAft>
                <a:spcPts val="300"/>
              </a:spcAft>
            </a:pPr>
            <a:r>
              <a:rPr lang="en-US" sz="850" dirty="0"/>
              <a:t>The third gear is Living systems transform energy &amp; matter with two secondary concepts</a:t>
            </a:r>
          </a:p>
          <a:p>
            <a:pPr>
              <a:spcAft>
                <a:spcPts val="300"/>
              </a:spcAft>
            </a:pPr>
            <a:r>
              <a:rPr lang="en-US" sz="850" dirty="0"/>
              <a:t>The first secondary concept is Energy flows in one direction through living systems</a:t>
            </a:r>
          </a:p>
          <a:p>
            <a:pPr>
              <a:spcAft>
                <a:spcPts val="300"/>
              </a:spcAft>
            </a:pPr>
            <a:r>
              <a:rPr lang="en-US" sz="850" dirty="0"/>
              <a:t>Its tertiary concepts are</a:t>
            </a:r>
            <a:endParaRPr lang="en-US" sz="850" b="0" i="0" u="none" strike="noStrike" baseline="0" dirty="0">
              <a:solidFill>
                <a:srgbClr val="000000"/>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ultimate source of energy for most ecosystems is the sun. </a:t>
            </a:r>
            <a:endParaRPr lang="en-US" sz="850" dirty="0">
              <a:solidFill>
                <a:srgbClr val="95160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Energy transactions are inherently inefficient. </a:t>
            </a:r>
            <a:endParaRPr lang="en-US" sz="850" dirty="0">
              <a:solidFill>
                <a:srgbClr val="95160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Energy from sunlight is converted into chemical energy by photosynthesis. </a:t>
            </a:r>
            <a:endParaRPr lang="en-US" sz="850" dirty="0">
              <a:solidFill>
                <a:srgbClr val="95160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Organisms oxidize organic compounds to derive energy for all of their activities. </a:t>
            </a:r>
            <a:endParaRPr lang="en-US" sz="850" b="0" i="0" u="none" strike="noStrike" baseline="0" dirty="0">
              <a:solidFill>
                <a:srgbClr val="000000"/>
              </a:solidFill>
            </a:endParaRPr>
          </a:p>
          <a:p>
            <a:pPr>
              <a:spcAft>
                <a:spcPts val="300"/>
              </a:spcAft>
            </a:pPr>
            <a:r>
              <a:rPr lang="en-US" sz="850" dirty="0"/>
              <a:t>The second secondary concept is Cells oxidize organic compounds to drive metabolism</a:t>
            </a:r>
          </a:p>
          <a:p>
            <a:pPr>
              <a:spcAft>
                <a:spcPts val="300"/>
              </a:spcAft>
            </a:pPr>
            <a:r>
              <a:rPr lang="en-US" sz="85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Oxidation–reduction (redox) reactions capture energy from food in the form of high-energy electrons. </a:t>
            </a:r>
            <a:endParaRPr lang="en-US" sz="850" dirty="0">
              <a:solidFill>
                <a:srgbClr val="95160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Electron carriers, like NAD</a:t>
            </a:r>
            <a:r>
              <a:rPr lang="en-US" sz="850" b="0" i="0" u="none" strike="noStrike" baseline="30000" dirty="0">
                <a:solidFill>
                  <a:srgbClr val="211D1E"/>
                </a:solidFill>
              </a:rPr>
              <a:t>+</a:t>
            </a:r>
            <a:r>
              <a:rPr lang="en-US" sz="850" b="0" i="0" u="none" strike="noStrike" baseline="0" dirty="0">
                <a:solidFill>
                  <a:srgbClr val="211D1E"/>
                </a:solidFill>
              </a:rPr>
              <a:t>, shuttle electrons and their energy from one molecule to another. </a:t>
            </a:r>
            <a:endParaRPr lang="en-US" sz="850" dirty="0">
              <a:solidFill>
                <a:srgbClr val="95160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Energy released during cellular respiration is used to create proton gradients that drive ATP synthesis. </a:t>
            </a:r>
            <a:endParaRPr lang="en-US" sz="850" dirty="0">
              <a:solidFill>
                <a:srgbClr val="95160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O</a:t>
            </a:r>
            <a:r>
              <a:rPr lang="en-US" sz="850" b="0" i="0" u="none" strike="noStrike" baseline="-25000" dirty="0">
                <a:solidFill>
                  <a:srgbClr val="211D1E"/>
                </a:solidFill>
              </a:rPr>
              <a:t>2</a:t>
            </a:r>
            <a:r>
              <a:rPr lang="en-US" sz="850" b="0" i="0" u="none" strike="noStrike" baseline="0" dirty="0">
                <a:solidFill>
                  <a:srgbClr val="211D1E"/>
                </a:solidFill>
              </a:rPr>
              <a:t> is the final electron acceptor in aerobic respiration. </a:t>
            </a:r>
            <a:endParaRPr lang="en-US" sz="850" dirty="0">
              <a:solidFill>
                <a:srgbClr val="95160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ATP synthase uses energy from a proton gradient to phosphorylate ADP to ATP. </a:t>
            </a:r>
            <a:endParaRPr lang="en-US" sz="850" b="0" i="0" u="none" strike="noStrike" baseline="0" dirty="0">
              <a:solidFill>
                <a:srgbClr val="000000"/>
              </a:solidFill>
            </a:endParaRPr>
          </a:p>
          <a:p>
            <a:pPr marL="285750" indent="-285750">
              <a:spcAft>
                <a:spcPts val="300"/>
              </a:spcAft>
              <a:buFont typeface="Arial" panose="020B0604020202020204" pitchFamily="34" charset="0"/>
              <a:buChar char="•"/>
            </a:pPr>
            <a:endParaRPr lang="en-US" sz="850" b="0" i="0" u="none" strike="noStrike" baseline="0" dirty="0">
              <a:solidFill>
                <a:srgbClr val="211D1E"/>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910589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11 </a:t>
            </a:r>
            <a:r>
              <a:rPr lang="en-US" noProof="0" dirty="0">
                <a:latin typeface="+mj-lt"/>
              </a:rPr>
              <a:t>-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sz="1600" dirty="0"/>
              <a:t>The completed gear is Evolution explains the unity and diversity of life</a:t>
            </a:r>
          </a:p>
          <a:p>
            <a:r>
              <a:rPr lang="en-US" sz="1600" dirty="0"/>
              <a:t>The completed secondary concept is Sexual reproduction generates genetic variation</a:t>
            </a:r>
          </a:p>
          <a:p>
            <a:r>
              <a:rPr lang="en-US" sz="1600" dirty="0"/>
              <a:t>The completed tertiary concepts are</a:t>
            </a:r>
            <a:endParaRPr lang="en-US" sz="1600" b="0" i="0" u="none" strike="noStrike" baseline="0" dirty="0">
              <a:solidFill>
                <a:srgbClr val="000000"/>
              </a:solidFill>
            </a:endParaRPr>
          </a:p>
          <a:p>
            <a:pPr marL="285750" indent="-285750">
              <a:buFont typeface="Arial" panose="020B0604020202020204" pitchFamily="34" charset="0"/>
              <a:buChar char="•"/>
            </a:pPr>
            <a:r>
              <a:rPr lang="en-US" sz="1600" b="0" i="0" u="none" strike="noStrike" baseline="0" dirty="0">
                <a:solidFill>
                  <a:srgbClr val="211D1E"/>
                </a:solidFill>
              </a:rPr>
              <a:t>Sexual reproduction generates tremendous genetic variation that is the raw material of natural selection and evolution.</a:t>
            </a:r>
            <a:endParaRPr lang="en-US" sz="1600" dirty="0">
              <a:solidFill>
                <a:srgbClr val="00AEEF"/>
              </a:solidFill>
            </a:endParaRPr>
          </a:p>
          <a:p>
            <a:pPr marL="285750" indent="-285750">
              <a:buFont typeface="Arial" panose="020B0604020202020204" pitchFamily="34" charset="0"/>
              <a:buChar char="•"/>
            </a:pPr>
            <a:r>
              <a:rPr lang="en-US" sz="1600" b="0" i="0" u="none" strike="noStrike" baseline="0" dirty="0">
                <a:solidFill>
                  <a:srgbClr val="211D1E"/>
                </a:solidFill>
              </a:rPr>
              <a:t>Genetic variability is introduced by the independent assortment of chromosomes, the crossing over of the chromosomes, and the random fertilization of gametes.</a:t>
            </a:r>
          </a:p>
          <a:p>
            <a:r>
              <a:rPr lang="en-US" sz="1600" dirty="0"/>
              <a:t>The open gear is Living systems depend on information transactions</a:t>
            </a:r>
          </a:p>
          <a:p>
            <a:r>
              <a:rPr lang="en-US" sz="1600" dirty="0"/>
              <a:t>The open secondary concept is During prophase I homologous chromosomes pair</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395004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12</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dirty="0"/>
              <a:t>The gear is Living systems depend on information transactions</a:t>
            </a:r>
          </a:p>
          <a:p>
            <a:r>
              <a:rPr lang="en-US" dirty="0"/>
              <a:t>The completed secondary concept is Segregation and independent assortment explain simple heredity</a:t>
            </a:r>
          </a:p>
          <a:p>
            <a:r>
              <a:rPr lang="en-US" dirty="0"/>
              <a:t>The completed tertiary concepts are</a:t>
            </a:r>
            <a:endParaRPr lang="en-US" sz="1800" b="0" i="0" u="none" strike="noStrike" baseline="0" dirty="0">
              <a:solidFill>
                <a:srgbClr val="000000"/>
              </a:solidFill>
              <a:latin typeface="Proxima Nova Cn Rg"/>
            </a:endParaRPr>
          </a:p>
          <a:p>
            <a:pPr marL="342900" indent="-342900">
              <a:buFont typeface="Arial" panose="020B0604020202020204" pitchFamily="34" charset="0"/>
              <a:buChar char="•"/>
            </a:pPr>
            <a:r>
              <a:rPr lang="en-US" b="0" i="0" u="none" strike="noStrike" baseline="0" dirty="0">
                <a:solidFill>
                  <a:srgbClr val="211D1E"/>
                </a:solidFill>
              </a:rPr>
              <a:t>Segregation of chromosomes leads to predictable genetic ratios.</a:t>
            </a:r>
            <a:endParaRPr lang="en-US" dirty="0">
              <a:solidFill>
                <a:srgbClr val="00C0F3"/>
              </a:solidFill>
            </a:endParaRPr>
          </a:p>
          <a:p>
            <a:pPr marL="342900" indent="-342900">
              <a:buFont typeface="Arial" panose="020B0604020202020204" pitchFamily="34" charset="0"/>
              <a:buChar char="•"/>
            </a:pPr>
            <a:r>
              <a:rPr lang="en-US" b="0" i="0" u="none" strike="noStrike" baseline="0" dirty="0">
                <a:solidFill>
                  <a:srgbClr val="211D1E"/>
                </a:solidFill>
              </a:rPr>
              <a:t>Traits on different chromosomes assort independently.</a:t>
            </a:r>
            <a:endParaRPr lang="en-US" dirty="0">
              <a:solidFill>
                <a:srgbClr val="00C0F3"/>
              </a:solidFill>
            </a:endParaRPr>
          </a:p>
          <a:p>
            <a:pPr marL="342900" indent="-342900">
              <a:buFont typeface="Arial" panose="020B0604020202020204" pitchFamily="34" charset="0"/>
              <a:buChar char="•"/>
            </a:pPr>
            <a:r>
              <a:rPr lang="en-US" b="0" i="0" u="none" strike="noStrike" baseline="0" dirty="0">
                <a:solidFill>
                  <a:srgbClr val="211D1E"/>
                </a:solidFill>
              </a:rPr>
              <a:t>The outcome of genetic crosses can be predicted using probability.</a:t>
            </a:r>
            <a:endParaRPr lang="en-US" dirty="0">
              <a:solidFill>
                <a:srgbClr val="00C0F3"/>
              </a:solidFill>
            </a:endParaRPr>
          </a:p>
          <a:p>
            <a:pPr marL="342900" indent="-342900">
              <a:buFont typeface="Arial" panose="020B0604020202020204" pitchFamily="34" charset="0"/>
              <a:buChar char="•"/>
            </a:pPr>
            <a:r>
              <a:rPr lang="en-US" b="0" i="0" u="none" strike="noStrike" baseline="0" dirty="0">
                <a:solidFill>
                  <a:srgbClr val="211D1E"/>
                </a:solidFill>
              </a:rPr>
              <a:t>Some human traits behave in a Mendelian fashion. </a:t>
            </a:r>
          </a:p>
          <a:p>
            <a:r>
              <a:rPr lang="en-US" dirty="0"/>
              <a:t>The open secondary concept is Mendel’s model does not explain all of heredity</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770863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13</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p:txBody>
          <a:bodyPr/>
          <a:lstStyle/>
          <a:p>
            <a:r>
              <a:rPr lang="en-US" dirty="0"/>
              <a:t>The gear is Living systems depend on information transactions</a:t>
            </a:r>
          </a:p>
          <a:p>
            <a:r>
              <a:rPr lang="en-US" dirty="0"/>
              <a:t>The completed secondary concept is Sex determination usually involves chromosomal differences</a:t>
            </a:r>
          </a:p>
          <a:p>
            <a:r>
              <a:rPr lang="en-US" dirty="0"/>
              <a:t>The completed tertiary concepts are</a:t>
            </a:r>
            <a:endParaRPr lang="en-US" sz="1800" b="0" i="0" u="none" strike="noStrike" baseline="0" dirty="0">
              <a:solidFill>
                <a:srgbClr val="000000"/>
              </a:solidFill>
              <a:latin typeface="Proxima Nova Cn Rg"/>
            </a:endParaRPr>
          </a:p>
          <a:p>
            <a:pPr marL="342900" indent="-342900">
              <a:buFont typeface="Arial" panose="020B0604020202020204" pitchFamily="34" charset="0"/>
              <a:buChar char="•"/>
            </a:pPr>
            <a:r>
              <a:rPr lang="en-US" b="0" i="0" u="none" strike="noStrike" baseline="0" dirty="0">
                <a:solidFill>
                  <a:srgbClr val="221E1F"/>
                </a:solidFill>
              </a:rPr>
              <a:t>The heterogametic sex will show different patterns of inheritance.</a:t>
            </a:r>
            <a:endParaRPr lang="en-US" dirty="0">
              <a:solidFill>
                <a:srgbClr val="00C0F3"/>
              </a:solidFill>
            </a:endParaRPr>
          </a:p>
          <a:p>
            <a:pPr marL="342900" indent="-342900">
              <a:buFont typeface="Arial" panose="020B0604020202020204" pitchFamily="34" charset="0"/>
              <a:buChar char="•"/>
            </a:pPr>
            <a:r>
              <a:rPr lang="en-US" b="0" i="0" u="none" strike="noStrike" baseline="0" dirty="0">
                <a:solidFill>
                  <a:srgbClr val="221E1F"/>
                </a:solidFill>
              </a:rPr>
              <a:t>In humans, males show recessive sex-linked traits.</a:t>
            </a:r>
            <a:endParaRPr lang="en-US" dirty="0">
              <a:solidFill>
                <a:srgbClr val="00C0F3"/>
              </a:solidFill>
            </a:endParaRPr>
          </a:p>
          <a:p>
            <a:pPr marL="342900" indent="-342900">
              <a:buFont typeface="Arial" panose="020B0604020202020204" pitchFamily="34" charset="0"/>
              <a:buChar char="•"/>
            </a:pPr>
            <a:r>
              <a:rPr lang="en-US" b="0" i="0" u="none" strike="noStrike" baseline="0" dirty="0">
                <a:solidFill>
                  <a:srgbClr val="221E1F"/>
                </a:solidFill>
              </a:rPr>
              <a:t>Dosage compensation equalizes gene expression from sex chromosomes.</a:t>
            </a:r>
            <a:endParaRPr lang="en-US" dirty="0">
              <a:solidFill>
                <a:srgbClr val="00C0F3"/>
              </a:solidFill>
            </a:endParaRPr>
          </a:p>
          <a:p>
            <a:pPr marL="342900" indent="-342900">
              <a:buFont typeface="Arial" panose="020B0604020202020204" pitchFamily="34" charset="0"/>
              <a:buChar char="•"/>
            </a:pPr>
            <a:r>
              <a:rPr lang="en-US" b="0" i="0" u="none" strike="noStrike" baseline="0" dirty="0">
                <a:solidFill>
                  <a:srgbClr val="221E1F"/>
                </a:solidFill>
              </a:rPr>
              <a:t>Morgan used sex-linked traits in flies to show that genes are on chromosomes. </a:t>
            </a:r>
          </a:p>
          <a:p>
            <a:r>
              <a:rPr lang="en-US" dirty="0"/>
              <a:t>The open secondary concept is Genetic recombination exchanges alleles on a chromosome</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852083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14</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67152" y="1064036"/>
            <a:ext cx="8458200" cy="4846320"/>
          </a:xfrm>
        </p:spPr>
        <p:txBody>
          <a:bodyPr/>
          <a:lstStyle/>
          <a:p>
            <a:r>
              <a:rPr lang="en-US" sz="2000" dirty="0"/>
              <a:t>The completed gear is Structure determines function</a:t>
            </a:r>
          </a:p>
          <a:p>
            <a:r>
              <a:rPr lang="en-US" sz="2000" dirty="0"/>
              <a:t>The completed secondary concept is DNA is a double helix</a:t>
            </a:r>
          </a:p>
          <a:p>
            <a:r>
              <a:rPr lang="en-US" sz="2000" dirty="0"/>
              <a:t>The completed tertiary concepts are</a:t>
            </a:r>
            <a:endParaRPr lang="en-US" b="0" i="0" u="none" strike="noStrike" baseline="0" dirty="0">
              <a:solidFill>
                <a:srgbClr val="000000"/>
              </a:solidFill>
            </a:endParaRPr>
          </a:p>
          <a:p>
            <a:pPr marL="342900" indent="-342900">
              <a:buFont typeface="Arial" panose="020B0604020202020204" pitchFamily="34" charset="0"/>
              <a:buChar char="•"/>
            </a:pPr>
            <a:r>
              <a:rPr lang="en-US" b="0" i="0" u="none" strike="noStrike" baseline="0" dirty="0">
                <a:solidFill>
                  <a:srgbClr val="211D1E"/>
                </a:solidFill>
              </a:rPr>
              <a:t>Each strand of the double helix has 5 prime to 3 prime polarity.</a:t>
            </a:r>
            <a:endParaRPr lang="en-US" dirty="0">
              <a:solidFill>
                <a:srgbClr val="FBD6E6"/>
              </a:solidFill>
            </a:endParaRPr>
          </a:p>
          <a:p>
            <a:pPr marL="342900" indent="-342900">
              <a:buFont typeface="Arial" panose="020B0604020202020204" pitchFamily="34" charset="0"/>
              <a:buChar char="•"/>
            </a:pPr>
            <a:r>
              <a:rPr lang="en-US" b="0" i="0" u="none" strike="noStrike" baseline="0" dirty="0">
                <a:solidFill>
                  <a:srgbClr val="211D1E"/>
                </a:solidFill>
              </a:rPr>
              <a:t>The two strands are antiparallel.</a:t>
            </a:r>
            <a:endParaRPr lang="en-US" dirty="0">
              <a:solidFill>
                <a:srgbClr val="FBD6E6"/>
              </a:solidFill>
            </a:endParaRPr>
          </a:p>
          <a:p>
            <a:pPr marL="342900" indent="-342900">
              <a:buFont typeface="Arial" panose="020B0604020202020204" pitchFamily="34" charset="0"/>
              <a:buChar char="•"/>
            </a:pPr>
            <a:r>
              <a:rPr lang="en-US" b="0" i="0" u="none" strike="noStrike" baseline="0" dirty="0">
                <a:solidFill>
                  <a:srgbClr val="211D1E"/>
                </a:solidFill>
              </a:rPr>
              <a:t>The two strands of the helix are held together by base pairing A to T and G to C.</a:t>
            </a:r>
            <a:endParaRPr lang="en-US" dirty="0">
              <a:solidFill>
                <a:srgbClr val="FBD6E6"/>
              </a:solidFill>
            </a:endParaRPr>
          </a:p>
          <a:p>
            <a:pPr marL="342900" indent="-342900">
              <a:buFont typeface="Arial" panose="020B0604020202020204" pitchFamily="34" charset="0"/>
              <a:buChar char="•"/>
            </a:pPr>
            <a:r>
              <a:rPr lang="en-US" b="0" i="0" u="none" strike="noStrike" baseline="0" dirty="0">
                <a:solidFill>
                  <a:srgbClr val="211D1E"/>
                </a:solidFill>
              </a:rPr>
              <a:t>The two strands of the double helix are complementary.</a:t>
            </a:r>
            <a:endParaRPr lang="en-US" dirty="0">
              <a:solidFill>
                <a:srgbClr val="FBD6E6"/>
              </a:solidFill>
            </a:endParaRPr>
          </a:p>
          <a:p>
            <a:pPr marL="342900" indent="-342900">
              <a:buFont typeface="Arial" panose="020B0604020202020204" pitchFamily="34" charset="0"/>
              <a:buChar char="•"/>
            </a:pPr>
            <a:r>
              <a:rPr lang="en-US" b="0" i="0" u="none" strike="noStrike" baseline="0" dirty="0">
                <a:solidFill>
                  <a:srgbClr val="211D1E"/>
                </a:solidFill>
              </a:rPr>
              <a:t>Information in DNA is encoded in the sequence of bases.</a:t>
            </a:r>
          </a:p>
          <a:p>
            <a:r>
              <a:rPr lang="en-US" sz="2000" dirty="0"/>
              <a:t>The open gear is Living systems depend on information transactions</a:t>
            </a:r>
          </a:p>
          <a:p>
            <a:r>
              <a:rPr lang="en-US" sz="2000" dirty="0"/>
              <a:t>The open secondary concept is DNA replication produces copies of chromosomes during cell division</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573948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15</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67152" y="1153809"/>
            <a:ext cx="8458200" cy="4846320"/>
          </a:xfrm>
        </p:spPr>
        <p:txBody>
          <a:bodyPr/>
          <a:lstStyle/>
          <a:p>
            <a:r>
              <a:rPr lang="en-US" sz="2000" dirty="0"/>
              <a:t>The completed gear is Structure determines function</a:t>
            </a:r>
          </a:p>
          <a:p>
            <a:r>
              <a:rPr lang="en-US" sz="2000" dirty="0"/>
              <a:t>The completed secondary concept is Ribosomes are the cells protein synthesis factories</a:t>
            </a:r>
          </a:p>
          <a:p>
            <a:r>
              <a:rPr lang="en-US" sz="2000" dirty="0"/>
              <a:t>The completed tertiary concepts are</a:t>
            </a:r>
            <a:endParaRPr lang="en-US" b="0" i="0" u="none" strike="noStrike" baseline="0" dirty="0">
              <a:solidFill>
                <a:srgbClr val="000000"/>
              </a:solidFill>
            </a:endParaRPr>
          </a:p>
          <a:p>
            <a:pPr marL="342900" indent="-342900">
              <a:buFont typeface="Arial" panose="020B0604020202020204" pitchFamily="34" charset="0"/>
              <a:buChar char="•"/>
            </a:pPr>
            <a:r>
              <a:rPr lang="en-US" b="0" i="0" u="none" strike="noStrike" baseline="0" dirty="0">
                <a:solidFill>
                  <a:srgbClr val="211D1E"/>
                </a:solidFill>
              </a:rPr>
              <a:t>Ribosomes bind to mRNA, and tRNAs during protein synthesis.</a:t>
            </a:r>
            <a:endParaRPr lang="en-US" dirty="0">
              <a:solidFill>
                <a:srgbClr val="FBD6E6"/>
              </a:solidFill>
            </a:endParaRPr>
          </a:p>
          <a:p>
            <a:pPr marL="342900" indent="-342900">
              <a:buFont typeface="Arial" panose="020B0604020202020204" pitchFamily="34" charset="0"/>
              <a:buChar char="•"/>
            </a:pPr>
            <a:r>
              <a:rPr lang="en-US" b="0" i="0" u="none" strike="noStrike" baseline="0" dirty="0">
                <a:solidFill>
                  <a:srgbClr val="211D1E"/>
                </a:solidFill>
              </a:rPr>
              <a:t>The ribosome has 3 tRNA binding sites: the A site the P site and the E site.</a:t>
            </a:r>
            <a:endParaRPr lang="en-US" dirty="0">
              <a:solidFill>
                <a:srgbClr val="FBD6E6"/>
              </a:solidFill>
            </a:endParaRPr>
          </a:p>
          <a:p>
            <a:pPr marL="342900" indent="-342900">
              <a:buFont typeface="Arial" panose="020B0604020202020204" pitchFamily="34" charset="0"/>
              <a:buChar char="•"/>
            </a:pPr>
            <a:r>
              <a:rPr lang="en-US" b="0" i="0" u="none" strike="noStrike" baseline="0" dirty="0">
                <a:solidFill>
                  <a:srgbClr val="211D1E"/>
                </a:solidFill>
              </a:rPr>
              <a:t>Ribosomes bind to the prokaryotic RBS and to the eukaryotic 5 prime methyl-G cap.</a:t>
            </a:r>
            <a:endParaRPr lang="en-US" dirty="0">
              <a:solidFill>
                <a:srgbClr val="FBD6E6"/>
              </a:solidFill>
            </a:endParaRPr>
          </a:p>
          <a:p>
            <a:pPr marL="342900" indent="-342900">
              <a:buFont typeface="Arial" panose="020B0604020202020204" pitchFamily="34" charset="0"/>
              <a:buChar char="•"/>
            </a:pPr>
            <a:r>
              <a:rPr lang="en-US" b="0" i="0" u="none" strike="noStrike" baseline="0" dirty="0">
                <a:solidFill>
                  <a:srgbClr val="211D1E"/>
                </a:solidFill>
              </a:rPr>
              <a:t>Ribosomes synthesize membrane proteins on the RER.</a:t>
            </a:r>
          </a:p>
          <a:p>
            <a:r>
              <a:rPr lang="en-US" sz="2000" dirty="0"/>
              <a:t>The open gear is Living systems depend on information transactions</a:t>
            </a:r>
          </a:p>
          <a:p>
            <a:r>
              <a:rPr lang="en-US" sz="2000" dirty="0"/>
              <a:t>The open secondary concept is Information passes from DNA to RNA to protein</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337176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0" descr="The illustration shows a completed concept and an open concept.">
            <a:extLst>
              <a:ext uri="{FF2B5EF4-FFF2-40B4-BE49-F238E27FC236}">
                <a16:creationId xmlns:a16="http://schemas.microsoft.com/office/drawing/2014/main" xmlns="" id="{1C5A77AC-B1CF-452E-9E2F-6881A8C4D5AE}"/>
              </a:ext>
            </a:extLst>
          </p:cNvPr>
          <p:cNvPicPr>
            <a:picLocks noChangeAspect="1"/>
          </p:cNvPicPr>
          <p:nvPr/>
        </p:nvPicPr>
        <p:blipFill>
          <a:blip r:embed="rId2"/>
          <a:stretch>
            <a:fillRect/>
          </a:stretch>
        </p:blipFill>
        <p:spPr>
          <a:xfrm>
            <a:off x="349910" y="2600880"/>
            <a:ext cx="8946489" cy="3803096"/>
          </a:xfrm>
          <a:prstGeom prst="rect">
            <a:avLst/>
          </a:prstGeom>
        </p:spPr>
      </p:pic>
      <p:pic>
        <p:nvPicPr>
          <p:cNvPr id="11" name="Content Placeholder 10" descr="The illustration shows a completed concept and an open concept.">
            <a:extLst>
              <a:ext uri="{FF2B5EF4-FFF2-40B4-BE49-F238E27FC236}">
                <a16:creationId xmlns:a16="http://schemas.microsoft.com/office/drawing/2014/main" xmlns="" id="{3DE89C99-B226-4FC9-BC7A-D2A072C1EB41}"/>
              </a:ext>
            </a:extLst>
          </p:cNvPr>
          <p:cNvPicPr>
            <a:picLocks noGrp="1" noChangeAspect="1"/>
          </p:cNvPicPr>
          <p:nvPr>
            <p:ph sz="quarter" idx="15"/>
          </p:nvPr>
        </p:nvPicPr>
        <p:blipFill>
          <a:blip r:embed="rId2"/>
          <a:stretch>
            <a:fillRect/>
          </a:stretch>
        </p:blipFill>
        <p:spPr>
          <a:xfrm>
            <a:off x="197510" y="2448480"/>
            <a:ext cx="8946489" cy="3803096"/>
          </a:xfrm>
          <a:prstGeom prst="rect">
            <a:avLst/>
          </a:prstGeom>
        </p:spPr>
      </p:pic>
      <p:sp>
        <p:nvSpPr>
          <p:cNvPr id="2" name="Title 1">
            <a:extLst>
              <a:ext uri="{FF2B5EF4-FFF2-40B4-BE49-F238E27FC236}">
                <a16:creationId xmlns:a16="http://schemas.microsoft.com/office/drawing/2014/main" xmlns="" id="{7BF1FFF1-5D53-429C-A39E-77E34E51BC40}"/>
              </a:ext>
            </a:extLst>
          </p:cNvPr>
          <p:cNvSpPr>
            <a:spLocks noGrp="1"/>
          </p:cNvSpPr>
          <p:nvPr>
            <p:ph type="title"/>
          </p:nvPr>
        </p:nvSpPr>
        <p:spPr>
          <a:xfrm>
            <a:off x="342900" y="104561"/>
            <a:ext cx="8458200" cy="678611"/>
          </a:xfrm>
        </p:spPr>
        <p:txBody>
          <a:bodyPr/>
          <a:lstStyle/>
          <a:p>
            <a:r>
              <a:rPr lang="en-US" dirty="0"/>
              <a:t>Chapter 5</a:t>
            </a:r>
          </a:p>
        </p:txBody>
      </p:sp>
      <p:sp>
        <p:nvSpPr>
          <p:cNvPr id="3" name="Content Placeholder 2">
            <a:extLst>
              <a:ext uri="{FF2B5EF4-FFF2-40B4-BE49-F238E27FC236}">
                <a16:creationId xmlns:a16="http://schemas.microsoft.com/office/drawing/2014/main" xmlns="" id="{4EDC0E17-8AA8-4FAD-9D0F-7A2E47FB5DAF}"/>
              </a:ext>
            </a:extLst>
          </p:cNvPr>
          <p:cNvSpPr>
            <a:spLocks noGrp="1"/>
          </p:cNvSpPr>
          <p:nvPr>
            <p:ph sz="quarter" idx="11"/>
          </p:nvPr>
        </p:nvSpPr>
        <p:spPr>
          <a:xfrm>
            <a:off x="1269173" y="895791"/>
            <a:ext cx="6018989" cy="2194560"/>
          </a:xfrm>
        </p:spPr>
        <p:txBody>
          <a:bodyPr/>
          <a:lstStyle/>
          <a:p>
            <a:r>
              <a:rPr lang="en-US" sz="1100" dirty="0">
                <a:latin typeface="Proxima Nova Rg"/>
              </a:rPr>
              <a:t>Discuss the meaning of the core concept “Life is subject to chemical and physical laws.” Then examine the relationship between the concept “Phospholipids spontaneously form a bilayer” and this core concept.</a:t>
            </a:r>
          </a:p>
          <a:p>
            <a:r>
              <a:rPr lang="en-US" sz="1100" dirty="0">
                <a:latin typeface="Proxima Nova Rg"/>
              </a:rPr>
              <a:t>Then compile a bulleted list of statements from information in the chapter that illustrate how the formation of a bilayer by phospholipids is subject to chemical and physical laws. See the completed module as an example.  </a:t>
            </a:r>
          </a:p>
        </p:txBody>
      </p:sp>
      <p:sp>
        <p:nvSpPr>
          <p:cNvPr id="12" name="Text Placeholder 6">
            <a:extLst>
              <a:ext uri="{FF2B5EF4-FFF2-40B4-BE49-F238E27FC236}">
                <a16:creationId xmlns:a16="http://schemas.microsoft.com/office/drawing/2014/main" xmlns="" id="{AD0BEB83-F004-4914-8BA1-8129F0BA9AE1}"/>
              </a:ext>
            </a:extLst>
          </p:cNvPr>
          <p:cNvSpPr>
            <a:spLocks noGrp="1"/>
          </p:cNvSpPr>
          <p:nvPr>
            <p:ph type="body" sz="quarter" idx="40"/>
          </p:nvPr>
        </p:nvSpPr>
        <p:spPr>
          <a:xfrm>
            <a:off x="3200400" y="6291288"/>
            <a:ext cx="2743200" cy="192024"/>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xmlns=""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9</a:t>
            </a:fld>
            <a:endParaRPr lang="en-US" noProof="0"/>
          </a:p>
        </p:txBody>
      </p:sp>
      <p:cxnSp>
        <p:nvCxnSpPr>
          <p:cNvPr id="16" name="Connector: Curved 15">
            <a:extLst>
              <a:ext uri="{FF2B5EF4-FFF2-40B4-BE49-F238E27FC236}">
                <a16:creationId xmlns:a16="http://schemas.microsoft.com/office/drawing/2014/main" xmlns="" id="{A5781AE2-7CFB-4EF8-9593-47D3F38361B6}"/>
              </a:ext>
            </a:extLst>
          </p:cNvPr>
          <p:cNvCxnSpPr>
            <a:cxnSpLocks/>
          </p:cNvCxnSpPr>
          <p:nvPr/>
        </p:nvCxnSpPr>
        <p:spPr>
          <a:xfrm>
            <a:off x="7146835" y="1710335"/>
            <a:ext cx="925906" cy="1032064"/>
          </a:xfrm>
          <a:prstGeom prst="curved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78883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16</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2000" dirty="0"/>
              <a:t>The completed gear is Living systems depend on information transactions</a:t>
            </a:r>
          </a:p>
          <a:p>
            <a:r>
              <a:rPr lang="en-US" sz="2000" dirty="0"/>
              <a:t>The completed secondary concept is Cells control the expression of their genomes</a:t>
            </a:r>
          </a:p>
          <a:p>
            <a:r>
              <a:rPr lang="en-US" sz="2000" dirty="0"/>
              <a:t>The completed tertiary concepts are</a:t>
            </a:r>
            <a:endParaRPr lang="en-US" b="0" i="0" u="none" strike="noStrike" baseline="0" dirty="0">
              <a:solidFill>
                <a:srgbClr val="000000"/>
              </a:solidFill>
            </a:endParaRPr>
          </a:p>
          <a:p>
            <a:pPr marL="342900" indent="-342900">
              <a:buFont typeface="Arial" panose="020B0604020202020204" pitchFamily="34" charset="0"/>
              <a:buChar char="•"/>
            </a:pPr>
            <a:r>
              <a:rPr lang="en-US" b="0" i="0" u="none" strike="noStrike" baseline="0" dirty="0">
                <a:solidFill>
                  <a:srgbClr val="211D1E"/>
                </a:solidFill>
              </a:rPr>
              <a:t>Different sets of genes are expressed in different cells.</a:t>
            </a:r>
            <a:endParaRPr lang="en-US" dirty="0">
              <a:solidFill>
                <a:srgbClr val="00C0F3"/>
              </a:solidFill>
            </a:endParaRPr>
          </a:p>
          <a:p>
            <a:pPr marL="342900" indent="-342900">
              <a:buFont typeface="Arial" panose="020B0604020202020204" pitchFamily="34" charset="0"/>
              <a:buChar char="•"/>
            </a:pPr>
            <a:r>
              <a:rPr lang="en-US" b="0" i="0" u="none" strike="noStrike" baseline="0" dirty="0">
                <a:solidFill>
                  <a:srgbClr val="211D1E"/>
                </a:solidFill>
              </a:rPr>
              <a:t>Transcription factors are necessary to initiate transcription.</a:t>
            </a:r>
            <a:endParaRPr lang="en-US" dirty="0">
              <a:solidFill>
                <a:srgbClr val="00C0F3"/>
              </a:solidFill>
            </a:endParaRPr>
          </a:p>
          <a:p>
            <a:pPr marL="342900" indent="-342900">
              <a:buFont typeface="Arial" panose="020B0604020202020204" pitchFamily="34" charset="0"/>
              <a:buChar char="•"/>
            </a:pPr>
            <a:r>
              <a:rPr lang="en-US" b="0" i="0" u="none" strike="noStrike" baseline="0" dirty="0">
                <a:solidFill>
                  <a:srgbClr val="211D1E"/>
                </a:solidFill>
              </a:rPr>
              <a:t>Promoters are the binding sites for general transcription factors.</a:t>
            </a:r>
            <a:endParaRPr lang="en-US" dirty="0">
              <a:solidFill>
                <a:srgbClr val="00C0F3"/>
              </a:solidFill>
            </a:endParaRPr>
          </a:p>
          <a:p>
            <a:pPr marL="342900" indent="-342900">
              <a:buFont typeface="Arial" panose="020B0604020202020204" pitchFamily="34" charset="0"/>
              <a:buChar char="•"/>
            </a:pPr>
            <a:r>
              <a:rPr lang="en-US" b="0" i="0" u="none" strike="noStrike" baseline="0" dirty="0">
                <a:solidFill>
                  <a:srgbClr val="211D1E"/>
                </a:solidFill>
              </a:rPr>
              <a:t>Enhancers are the binding sites for specific transcription factors.</a:t>
            </a:r>
            <a:endParaRPr lang="en-US" dirty="0">
              <a:solidFill>
                <a:srgbClr val="00C0F3"/>
              </a:solidFill>
            </a:endParaRPr>
          </a:p>
          <a:p>
            <a:pPr marL="342900" indent="-342900">
              <a:buFont typeface="Arial" panose="020B0604020202020204" pitchFamily="34" charset="0"/>
              <a:buChar char="•"/>
            </a:pPr>
            <a:r>
              <a:rPr lang="en-US" b="0" i="0" u="none" strike="noStrike" baseline="0" dirty="0">
                <a:solidFill>
                  <a:srgbClr val="211D1E"/>
                </a:solidFill>
              </a:rPr>
              <a:t>Chromatin structure affects access of transcription factors to DNA.</a:t>
            </a:r>
          </a:p>
          <a:p>
            <a:r>
              <a:rPr lang="en-US" sz="2000" dirty="0"/>
              <a:t>The open gear is Structure determines function</a:t>
            </a:r>
          </a:p>
          <a:p>
            <a:r>
              <a:rPr lang="en-US" sz="2000" dirty="0"/>
              <a:t>The open secondary concept is Regulatory proteins bind to specific sequences in DNA</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699808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17</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2000" dirty="0"/>
              <a:t>The completed gear is Structure determines function</a:t>
            </a:r>
          </a:p>
          <a:p>
            <a:r>
              <a:rPr lang="en-US" sz="2000" dirty="0"/>
              <a:t>The completed secondary concept is Genetic technologies use cellular enzymes</a:t>
            </a:r>
          </a:p>
          <a:p>
            <a:r>
              <a:rPr lang="en-US" sz="2000" dirty="0"/>
              <a:t>The completed tertiary concepts are</a:t>
            </a:r>
            <a:endParaRPr lang="en-US" b="0" i="0" u="none" strike="noStrike" baseline="0" dirty="0">
              <a:solidFill>
                <a:srgbClr val="000000"/>
              </a:solidFill>
            </a:endParaRPr>
          </a:p>
          <a:p>
            <a:pPr marL="342900" indent="-342900">
              <a:buFont typeface="Arial" panose="020B0604020202020204" pitchFamily="34" charset="0"/>
              <a:buChar char="•"/>
            </a:pPr>
            <a:r>
              <a:rPr lang="en-US" b="0" i="0" u="none" strike="noStrike" baseline="0" dirty="0">
                <a:solidFill>
                  <a:srgbClr val="211D1E"/>
                </a:solidFill>
              </a:rPr>
              <a:t>Restriction enzymes were found in bacteria where they help protect the genome.</a:t>
            </a:r>
            <a:endParaRPr lang="en-US" dirty="0">
              <a:solidFill>
                <a:srgbClr val="FBD6E6"/>
              </a:solidFill>
            </a:endParaRPr>
          </a:p>
          <a:p>
            <a:pPr marL="342900" indent="-342900">
              <a:buFont typeface="Arial" panose="020B0604020202020204" pitchFamily="34" charset="0"/>
              <a:buChar char="•"/>
            </a:pPr>
            <a:r>
              <a:rPr lang="en-US" b="0" i="0" u="none" strike="noStrike" baseline="0" dirty="0">
                <a:solidFill>
                  <a:srgbClr val="211D1E"/>
                </a:solidFill>
              </a:rPr>
              <a:t>Some DNA sequencing technologies uses DNA polymerases to synthesize DNA.</a:t>
            </a:r>
            <a:endParaRPr lang="en-US" dirty="0">
              <a:solidFill>
                <a:srgbClr val="FBD6E6"/>
              </a:solidFill>
            </a:endParaRPr>
          </a:p>
          <a:p>
            <a:pPr marL="342900" indent="-342900">
              <a:buFont typeface="Arial" panose="020B0604020202020204" pitchFamily="34" charset="0"/>
              <a:buChar char="•"/>
            </a:pPr>
            <a:r>
              <a:rPr lang="en-US" b="0" i="0" u="none" strike="noStrike" baseline="0" dirty="0">
                <a:solidFill>
                  <a:srgbClr val="211D1E"/>
                </a:solidFill>
              </a:rPr>
              <a:t>PCR was made possible by thermostable polymerases.</a:t>
            </a:r>
            <a:endParaRPr lang="en-US" dirty="0">
              <a:solidFill>
                <a:srgbClr val="FBD6E6"/>
              </a:solidFill>
            </a:endParaRPr>
          </a:p>
          <a:p>
            <a:pPr marL="342900" indent="-342900">
              <a:buFont typeface="Arial" panose="020B0604020202020204" pitchFamily="34" charset="0"/>
              <a:buChar char="•"/>
            </a:pPr>
            <a:r>
              <a:rPr lang="en-US" b="0" i="0" u="none" strike="noStrike" baseline="0" dirty="0">
                <a:solidFill>
                  <a:srgbClr val="211D1E"/>
                </a:solidFill>
              </a:rPr>
              <a:t>DNA editing technology uses bacterial proteins. </a:t>
            </a:r>
          </a:p>
          <a:p>
            <a:r>
              <a:rPr lang="en-US" sz="2000" dirty="0"/>
              <a:t>The open gear is Living systems depend on information transactions</a:t>
            </a:r>
          </a:p>
          <a:p>
            <a:r>
              <a:rPr lang="en-US" sz="2000" dirty="0"/>
              <a:t>The open secondary concept is Genetic engineering is revolutionizing medicine and agriculture</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56377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18</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2000" dirty="0"/>
              <a:t>The completed gear is Evolution explains the unity and diversity of life</a:t>
            </a:r>
          </a:p>
          <a:p>
            <a:r>
              <a:rPr lang="en-US" sz="2000" dirty="0"/>
              <a:t>The completed secondary concept is Comparing genomes reveals evolutionary history</a:t>
            </a:r>
          </a:p>
          <a:p>
            <a:r>
              <a:rPr lang="en-US" sz="2000" dirty="0"/>
              <a:t>The completed tertiary concepts are</a:t>
            </a:r>
            <a:endParaRPr lang="en-US" b="0" i="0" u="none" strike="noStrike" baseline="0" dirty="0">
              <a:solidFill>
                <a:srgbClr val="000000"/>
              </a:solidFill>
            </a:endParaRPr>
          </a:p>
          <a:p>
            <a:pPr marL="342900" indent="-342900">
              <a:buFont typeface="Arial" panose="020B0604020202020204" pitchFamily="34" charset="0"/>
              <a:buChar char="•"/>
            </a:pPr>
            <a:r>
              <a:rPr lang="en-US" b="0" i="0" u="none" strike="noStrike" baseline="0" dirty="0">
                <a:solidFill>
                  <a:srgbClr val="211D1E"/>
                </a:solidFill>
              </a:rPr>
              <a:t>Comparing genomes from different species reveals conserved regions.</a:t>
            </a:r>
            <a:endParaRPr lang="en-US" dirty="0">
              <a:solidFill>
                <a:srgbClr val="00AEEF"/>
              </a:solidFill>
            </a:endParaRPr>
          </a:p>
          <a:p>
            <a:pPr marL="342900" indent="-342900">
              <a:buFont typeface="Arial" panose="020B0604020202020204" pitchFamily="34" charset="0"/>
              <a:buChar char="•"/>
            </a:pPr>
            <a:r>
              <a:rPr lang="en-US" b="0" i="0" u="none" strike="noStrike" baseline="0" dirty="0">
                <a:solidFill>
                  <a:srgbClr val="211D1E"/>
                </a:solidFill>
              </a:rPr>
              <a:t>Conserved regions may be rearranged in related species.</a:t>
            </a:r>
            <a:endParaRPr lang="en-US" dirty="0">
              <a:solidFill>
                <a:srgbClr val="00AEEF"/>
              </a:solidFill>
            </a:endParaRPr>
          </a:p>
          <a:p>
            <a:pPr marL="342900" indent="-342900">
              <a:buFont typeface="Arial" panose="020B0604020202020204" pitchFamily="34" charset="0"/>
              <a:buChar char="•"/>
            </a:pPr>
            <a:r>
              <a:rPr lang="en-US" b="0" i="0" u="none" strike="noStrike" baseline="0" dirty="0">
                <a:solidFill>
                  <a:srgbClr val="211D1E"/>
                </a:solidFill>
              </a:rPr>
              <a:t>Most eukaryotic genomes contain repetitive sequences.</a:t>
            </a:r>
            <a:endParaRPr lang="en-US" dirty="0">
              <a:solidFill>
                <a:srgbClr val="00AEEF"/>
              </a:solidFill>
            </a:endParaRPr>
          </a:p>
          <a:p>
            <a:pPr marL="342900" indent="-342900">
              <a:buFont typeface="Arial" panose="020B0604020202020204" pitchFamily="34" charset="0"/>
              <a:buChar char="•"/>
            </a:pPr>
            <a:r>
              <a:rPr lang="en-US" b="0" i="0" u="none" strike="noStrike" baseline="0" dirty="0">
                <a:solidFill>
                  <a:srgbClr val="211D1E"/>
                </a:solidFill>
              </a:rPr>
              <a:t>The function of unknown genes may be inferred by comparison to known genes.</a:t>
            </a:r>
          </a:p>
          <a:p>
            <a:r>
              <a:rPr lang="en-US" sz="2000" dirty="0"/>
              <a:t>The open gear is Structure determines function</a:t>
            </a:r>
          </a:p>
          <a:p>
            <a:r>
              <a:rPr lang="en-US" sz="2000" dirty="0"/>
              <a:t>The open secondary concept is Understanding protein diversity is essential to studying cell function</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229450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19</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2000" dirty="0"/>
              <a:t>The completed gear is Evolution explains the unity and diversity of life</a:t>
            </a:r>
          </a:p>
          <a:p>
            <a:r>
              <a:rPr lang="en-US" sz="2000" dirty="0"/>
              <a:t>The completed secondary concept is Genes that control development are ancient</a:t>
            </a:r>
          </a:p>
          <a:p>
            <a:r>
              <a:rPr lang="en-US" sz="2000" dirty="0"/>
              <a:t>The completed tertiary concepts are</a:t>
            </a:r>
            <a:endParaRPr lang="en-US" sz="1800" b="0" i="0" u="none" strike="noStrike" baseline="0" dirty="0">
              <a:solidFill>
                <a:srgbClr val="000000"/>
              </a:solidFill>
              <a:latin typeface="Proxima Nova Cn Rg"/>
            </a:endParaRPr>
          </a:p>
          <a:p>
            <a:pPr marL="342900" indent="-342900">
              <a:buFont typeface="Arial" panose="020B0604020202020204" pitchFamily="34" charset="0"/>
              <a:buChar char="•"/>
            </a:pPr>
            <a:r>
              <a:rPr lang="en-US" b="0" i="0" u="none" strike="noStrike" baseline="0" dirty="0">
                <a:solidFill>
                  <a:srgbClr val="211D1E"/>
                </a:solidFill>
              </a:rPr>
              <a:t>In insects, the bithorax and Antennapedia complexes control segment identity.</a:t>
            </a:r>
            <a:endParaRPr lang="en-US" dirty="0">
              <a:solidFill>
                <a:srgbClr val="00AEEF"/>
              </a:solidFill>
            </a:endParaRPr>
          </a:p>
          <a:p>
            <a:pPr marL="342900" indent="-342900">
              <a:buFont typeface="Arial" panose="020B0604020202020204" pitchFamily="34" charset="0"/>
              <a:buChar char="•"/>
            </a:pPr>
            <a:r>
              <a:rPr lang="en-US" b="0" i="0" u="none" strike="noStrike" baseline="0" dirty="0">
                <a:solidFill>
                  <a:srgbClr val="211D1E"/>
                </a:solidFill>
              </a:rPr>
              <a:t>The insect Hox cluster was split into two groups of genes.</a:t>
            </a:r>
            <a:endParaRPr lang="en-US" dirty="0">
              <a:solidFill>
                <a:srgbClr val="00AEEF"/>
              </a:solidFill>
            </a:endParaRPr>
          </a:p>
          <a:p>
            <a:pPr marL="342900" indent="-342900">
              <a:buFont typeface="Arial" panose="020B0604020202020204" pitchFamily="34" charset="0"/>
              <a:buChar char="•"/>
            </a:pPr>
            <a:r>
              <a:rPr lang="en-US" b="0" i="0" u="none" strike="noStrike" baseline="0" dirty="0">
                <a:solidFill>
                  <a:srgbClr val="211D1E"/>
                </a:solidFill>
              </a:rPr>
              <a:t>Hox genes are transcription factors with a DNA-binding domain encoded by the homeobox.</a:t>
            </a:r>
            <a:endParaRPr lang="en-US" dirty="0">
              <a:solidFill>
                <a:srgbClr val="00AEEF"/>
              </a:solidFill>
            </a:endParaRPr>
          </a:p>
          <a:p>
            <a:pPr marL="342900" indent="-342900">
              <a:buFont typeface="Arial" panose="020B0604020202020204" pitchFamily="34" charset="0"/>
              <a:buChar char="•"/>
            </a:pPr>
            <a:r>
              <a:rPr lang="en-US" b="0" i="0" u="none" strike="noStrike" baseline="0" dirty="0">
                <a:solidFill>
                  <a:srgbClr val="211D1E"/>
                </a:solidFill>
              </a:rPr>
              <a:t>Vertebrates have 4 Hox clusters that are related to insect Hox genes.</a:t>
            </a:r>
          </a:p>
          <a:p>
            <a:r>
              <a:rPr lang="en-US" sz="2000" dirty="0"/>
              <a:t>The open gear is Living systems depend on information transactions</a:t>
            </a:r>
          </a:p>
          <a:p>
            <a:r>
              <a:rPr lang="en-US" sz="2000" dirty="0"/>
              <a:t>The open secondary concept is Development does not involve the gain or loss of genes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14105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III—Genetic and Molecular Biology</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640458"/>
            <a:ext cx="8458200" cy="4846320"/>
          </a:xfrm>
        </p:spPr>
        <p:txBody>
          <a:bodyPr/>
          <a:lstStyle/>
          <a:p>
            <a:pPr>
              <a:spcAft>
                <a:spcPts val="300"/>
              </a:spcAft>
            </a:pPr>
            <a:r>
              <a:rPr lang="en-US" sz="850" kern="500" dirty="0"/>
              <a:t>The first gear is Evolution explains the unity and diversity of Life and has three secondary concepts</a:t>
            </a:r>
          </a:p>
          <a:p>
            <a:pPr>
              <a:spcAft>
                <a:spcPts val="300"/>
              </a:spcAft>
            </a:pPr>
            <a:r>
              <a:rPr lang="en-US" sz="850" kern="500" dirty="0"/>
              <a:t>The first secondary concept is Genes that control development are ancient</a:t>
            </a:r>
          </a:p>
          <a:p>
            <a:pPr>
              <a:spcAft>
                <a:spcPts val="300"/>
              </a:spcAft>
            </a:pPr>
            <a:r>
              <a:rPr lang="en-US" sz="850" kern="500" dirty="0"/>
              <a:t>Its tertiary concepts are</a:t>
            </a:r>
            <a:endParaRPr lang="en-US" sz="850" b="0" i="0" u="none" strike="noStrike" baseline="0" dirty="0">
              <a:solidFill>
                <a:srgbClr val="000000"/>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In insects, the bithorax and Antennapedia complexes control segment identity. </a:t>
            </a:r>
            <a:endParaRPr lang="en-US" sz="850" b="0" i="0" u="none" strike="noStrike" baseline="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insect Hox cluster was split into two groups of genes.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Hox genes are transcription factors with a DNA-binding domain encoded by the homeobox.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Vertebrates have 4 Hox clusters that are related to insect Hox genes. </a:t>
            </a:r>
            <a:endParaRPr lang="en-US" sz="850" b="0" i="0" u="none" strike="noStrike" baseline="0" dirty="0">
              <a:solidFill>
                <a:srgbClr val="000000"/>
              </a:solidFill>
            </a:endParaRPr>
          </a:p>
          <a:p>
            <a:pPr>
              <a:spcAft>
                <a:spcPts val="300"/>
              </a:spcAft>
            </a:pPr>
            <a:r>
              <a:rPr lang="en-US" sz="850" kern="500" dirty="0"/>
              <a:t>The second secondary concept is Comparing genomes reveals evolutionary history</a:t>
            </a:r>
          </a:p>
          <a:p>
            <a:pPr>
              <a:spcAft>
                <a:spcPts val="300"/>
              </a:spcAft>
            </a:pPr>
            <a:r>
              <a:rPr lang="en-US" sz="850" kern="500" dirty="0"/>
              <a:t>Its tertiary concepts are</a:t>
            </a:r>
            <a:endParaRPr lang="en-US" sz="850" b="0" i="0" u="none" strike="noStrike" baseline="0" dirty="0">
              <a:solidFill>
                <a:srgbClr val="000000"/>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Comparing genomes from different species reveals conserved regions.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Conserved regions may be rearranged in related species.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Most eukaryotic genomes contain repetitive sequences.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function of unknown genes may be inferred by comparison to known genes. </a:t>
            </a:r>
          </a:p>
          <a:p>
            <a:pPr>
              <a:spcAft>
                <a:spcPts val="300"/>
              </a:spcAft>
            </a:pPr>
            <a:r>
              <a:rPr lang="en-US" sz="850" kern="500" dirty="0"/>
              <a:t>The third secondary concept is Sexual reproduction generates genetic variation</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Sexual reproduction generates tremendous genetic variation that is the raw material of natural selection and evolution. </a:t>
            </a:r>
            <a:endParaRPr lang="en-US" sz="850" dirty="0">
              <a:solidFill>
                <a:srgbClr val="0095DA"/>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Genetic variability is introduced by the independent assortment of chromosomes, the crossing over of the chromosomes, and the random fertilization of gametes. </a:t>
            </a:r>
            <a:endParaRPr lang="en-US" sz="850" kern="500" dirty="0"/>
          </a:p>
          <a:p>
            <a:pPr>
              <a:spcAft>
                <a:spcPts val="300"/>
              </a:spcAft>
            </a:pPr>
            <a:endParaRPr lang="en-US" sz="850" kern="500" dirty="0"/>
          </a:p>
          <a:p>
            <a:pPr>
              <a:spcAft>
                <a:spcPts val="300"/>
              </a:spcAft>
            </a:pPr>
            <a:r>
              <a:rPr lang="en-US" sz="850" kern="500" dirty="0"/>
              <a:t>The second gear is Living systems depend on information transactions and has three secondary concepts</a:t>
            </a:r>
          </a:p>
          <a:p>
            <a:pPr>
              <a:spcAft>
                <a:spcPts val="300"/>
              </a:spcAft>
            </a:pPr>
            <a:r>
              <a:rPr lang="en-US" sz="850" kern="500" dirty="0"/>
              <a:t>The first secondary concept is Segregation and independent assortment explain simple heredity</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Segregation of chromosomes leads to predictable genetic ratios.</a:t>
            </a:r>
          </a:p>
          <a:p>
            <a:pPr marL="171450" indent="-171450">
              <a:spcAft>
                <a:spcPts val="300"/>
              </a:spcAft>
              <a:buFont typeface="Arial" panose="020B0604020202020204" pitchFamily="34" charset="0"/>
              <a:buChar char="•"/>
            </a:pPr>
            <a:r>
              <a:rPr lang="en-US" sz="850" b="0" i="0" u="none" strike="noStrike" baseline="0" dirty="0">
                <a:solidFill>
                  <a:srgbClr val="211D1E"/>
                </a:solidFill>
              </a:rPr>
              <a:t>Traits on different chromosomes assort independently.</a:t>
            </a:r>
          </a:p>
          <a:p>
            <a:pPr marL="171450" indent="-171450">
              <a:spcAft>
                <a:spcPts val="300"/>
              </a:spcAft>
              <a:buFont typeface="Arial" panose="020B0604020202020204" pitchFamily="34" charset="0"/>
              <a:buChar char="•"/>
            </a:pPr>
            <a:r>
              <a:rPr lang="en-US" sz="850" b="0" i="0" u="none" strike="noStrike" baseline="0" dirty="0">
                <a:solidFill>
                  <a:srgbClr val="211D1E"/>
                </a:solidFill>
              </a:rPr>
              <a:t>The outcome of genetic crosses can be predicted using probability.</a:t>
            </a:r>
          </a:p>
          <a:p>
            <a:pPr marL="171450" indent="-171450">
              <a:spcAft>
                <a:spcPts val="300"/>
              </a:spcAft>
              <a:buFont typeface="Arial" panose="020B0604020202020204" pitchFamily="34" charset="0"/>
              <a:buChar char="•"/>
            </a:pPr>
            <a:r>
              <a:rPr lang="en-US" sz="850" b="0" i="0" u="none" strike="noStrike" baseline="0" dirty="0">
                <a:solidFill>
                  <a:srgbClr val="211D1E"/>
                </a:solidFill>
              </a:rPr>
              <a:t>Some human traits behave in a Mendelian fashion. </a:t>
            </a:r>
            <a:endParaRPr lang="en-US" sz="850" b="0" i="0" u="none" strike="noStrike" baseline="0" dirty="0">
              <a:solidFill>
                <a:srgbClr val="000000"/>
              </a:solidFill>
            </a:endParaRPr>
          </a:p>
          <a:p>
            <a:pPr>
              <a:spcAft>
                <a:spcPts val="300"/>
              </a:spcAft>
            </a:pPr>
            <a:r>
              <a:rPr lang="en-US" sz="850" kern="500" dirty="0"/>
              <a:t>The second secondary concept is Sex determination usually involves chromosomal differences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The heterogametic sex will show different patterns of inheritance.</a:t>
            </a:r>
          </a:p>
          <a:p>
            <a:pPr marL="171450" indent="-171450">
              <a:spcAft>
                <a:spcPts val="300"/>
              </a:spcAft>
              <a:buFont typeface="Arial" panose="020B0604020202020204" pitchFamily="34" charset="0"/>
              <a:buChar char="•"/>
            </a:pPr>
            <a:r>
              <a:rPr lang="en-US" sz="850" b="0" i="0" u="none" strike="noStrike" baseline="0" dirty="0">
                <a:solidFill>
                  <a:srgbClr val="211D1E"/>
                </a:solidFill>
              </a:rPr>
              <a:t>In humans males show recessive sex-linked traits.</a:t>
            </a:r>
          </a:p>
          <a:p>
            <a:pPr marL="171450" indent="-171450">
              <a:spcAft>
                <a:spcPts val="300"/>
              </a:spcAft>
              <a:buFont typeface="Arial" panose="020B0604020202020204" pitchFamily="34" charset="0"/>
              <a:buChar char="•"/>
            </a:pPr>
            <a:r>
              <a:rPr lang="en-US" sz="850" b="0" i="0" u="none" strike="noStrike" baseline="0" dirty="0">
                <a:solidFill>
                  <a:srgbClr val="211D1E"/>
                </a:solidFill>
              </a:rPr>
              <a:t>Dosage compensation equalizes gene expression from sex chromosomes.</a:t>
            </a:r>
          </a:p>
          <a:p>
            <a:pPr marL="171450" indent="-171450">
              <a:spcAft>
                <a:spcPts val="300"/>
              </a:spcAft>
              <a:buFont typeface="Arial" panose="020B0604020202020204" pitchFamily="34" charset="0"/>
              <a:buChar char="•"/>
            </a:pPr>
            <a:r>
              <a:rPr lang="en-US" sz="850" b="0" i="0" u="none" strike="noStrike" baseline="0" dirty="0">
                <a:solidFill>
                  <a:srgbClr val="211D1E"/>
                </a:solidFill>
              </a:rPr>
              <a:t>Morgan used sex-linked traits in flies to show that genes are on chromosomes. </a:t>
            </a:r>
            <a:endParaRPr lang="en-US" sz="850" b="0" i="0" u="none" strike="noStrike" baseline="0" dirty="0">
              <a:solidFill>
                <a:srgbClr val="000000"/>
              </a:solidFill>
            </a:endParaRPr>
          </a:p>
          <a:p>
            <a:pPr>
              <a:spcAft>
                <a:spcPts val="300"/>
              </a:spcAft>
            </a:pPr>
            <a:endParaRPr lang="en-US" sz="850" kern="500" dirty="0">
              <a:solidFill>
                <a:srgbClr val="000000"/>
              </a:solidFill>
            </a:endParaRPr>
          </a:p>
          <a:p>
            <a:pPr>
              <a:spcAft>
                <a:spcPts val="300"/>
              </a:spcAft>
            </a:pPr>
            <a:r>
              <a:rPr lang="en-US" sz="850" kern="500" dirty="0">
                <a:solidFill>
                  <a:srgbClr val="000000"/>
                </a:solidFill>
              </a:rPr>
              <a:t>Continued on next slide</a:t>
            </a:r>
            <a:endParaRPr lang="en-US" sz="850" b="0" i="0" u="none" strike="noStrike" baseline="0" dirty="0">
              <a:solidFill>
                <a:srgbClr val="000000"/>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a:xfrm>
            <a:off x="5666488" y="6388915"/>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513925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49395"/>
            <a:ext cx="8458200" cy="678611"/>
          </a:xfrm>
        </p:spPr>
        <p:txBody>
          <a:bodyPr>
            <a:noAutofit/>
          </a:bodyPr>
          <a:lstStyle/>
          <a:p>
            <a:r>
              <a:rPr lang="en-US" dirty="0"/>
              <a:t>Part III—Genetic and Molecular Biology(continued)</a:t>
            </a:r>
            <a:endParaRPr lang="en-US" noProof="0" dirty="0">
              <a:latin typeface="+mj-lt"/>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189232" y="728006"/>
            <a:ext cx="8458200" cy="4846320"/>
          </a:xfrm>
        </p:spPr>
        <p:txBody>
          <a:bodyPr/>
          <a:lstStyle/>
          <a:p>
            <a:endParaRPr lang="en-US" sz="800" dirty="0"/>
          </a:p>
          <a:p>
            <a:pPr>
              <a:spcAft>
                <a:spcPts val="300"/>
              </a:spcAft>
            </a:pPr>
            <a:r>
              <a:rPr lang="en-US" sz="850" kern="500" dirty="0"/>
              <a:t>The third secondary concept is Cells control the expression of their genomes</a:t>
            </a:r>
          </a:p>
          <a:p>
            <a:pPr>
              <a:spcAft>
                <a:spcPts val="300"/>
              </a:spcAft>
            </a:pPr>
            <a:r>
              <a:rPr lang="en-US" sz="850" kern="50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Different sets of genes are expressed in different cells.</a:t>
            </a:r>
          </a:p>
          <a:p>
            <a:pPr marL="171450" indent="-171450">
              <a:spcAft>
                <a:spcPts val="300"/>
              </a:spcAft>
              <a:buFont typeface="Arial" panose="020B0604020202020204" pitchFamily="34" charset="0"/>
              <a:buChar char="•"/>
            </a:pPr>
            <a:r>
              <a:rPr lang="en-US" sz="850" b="0" i="0" u="none" strike="noStrike" baseline="0" dirty="0">
                <a:solidFill>
                  <a:srgbClr val="211D1E"/>
                </a:solidFill>
              </a:rPr>
              <a:t>Transcription factors are necessary to initiate transcription.</a:t>
            </a:r>
          </a:p>
          <a:p>
            <a:pPr marL="171450" indent="-171450">
              <a:spcAft>
                <a:spcPts val="300"/>
              </a:spcAft>
              <a:buFont typeface="Arial" panose="020B0604020202020204" pitchFamily="34" charset="0"/>
              <a:buChar char="•"/>
            </a:pPr>
            <a:r>
              <a:rPr lang="en-US" sz="850" b="0" i="0" u="none" strike="noStrike" baseline="0" dirty="0">
                <a:solidFill>
                  <a:srgbClr val="211D1E"/>
                </a:solidFill>
              </a:rPr>
              <a:t>Promoters are the binding sites for general transcription factors.</a:t>
            </a:r>
          </a:p>
          <a:p>
            <a:pPr marL="171450" indent="-171450">
              <a:spcAft>
                <a:spcPts val="300"/>
              </a:spcAft>
              <a:buFont typeface="Arial" panose="020B0604020202020204" pitchFamily="34" charset="0"/>
              <a:buChar char="•"/>
            </a:pPr>
            <a:r>
              <a:rPr lang="en-US" sz="850" b="0" i="0" u="none" strike="noStrike" baseline="0" dirty="0">
                <a:solidFill>
                  <a:srgbClr val="211D1E"/>
                </a:solidFill>
              </a:rPr>
              <a:t>Enhancers are the binding sites for specific transcription factors.</a:t>
            </a:r>
          </a:p>
          <a:p>
            <a:pPr marL="171450" indent="-171450">
              <a:spcAft>
                <a:spcPts val="300"/>
              </a:spcAft>
              <a:buFont typeface="Arial" panose="020B0604020202020204" pitchFamily="34" charset="0"/>
              <a:buChar char="•"/>
            </a:pPr>
            <a:r>
              <a:rPr lang="en-US" sz="850" b="0" i="0" u="none" strike="noStrike" baseline="0" dirty="0">
                <a:solidFill>
                  <a:srgbClr val="211D1E"/>
                </a:solidFill>
              </a:rPr>
              <a:t>Chromatin structure affects access of transcription factors to DNA. </a:t>
            </a:r>
            <a:endParaRPr lang="en-US" sz="850" b="0" i="0" u="none" strike="noStrike" baseline="0" dirty="0">
              <a:solidFill>
                <a:srgbClr val="000000"/>
              </a:solidFill>
            </a:endParaRPr>
          </a:p>
          <a:p>
            <a:pPr>
              <a:spcAft>
                <a:spcPts val="300"/>
              </a:spcAft>
            </a:pPr>
            <a:endParaRPr lang="en-US" sz="850" dirty="0"/>
          </a:p>
          <a:p>
            <a:pPr>
              <a:spcAft>
                <a:spcPts val="300"/>
              </a:spcAft>
            </a:pPr>
            <a:r>
              <a:rPr lang="en-US" sz="850" dirty="0"/>
              <a:t>The third gear is Structure determines function</a:t>
            </a:r>
          </a:p>
          <a:p>
            <a:pPr>
              <a:spcAft>
                <a:spcPts val="300"/>
              </a:spcAft>
            </a:pPr>
            <a:r>
              <a:rPr lang="en-US" sz="850" dirty="0"/>
              <a:t>The first secondary concept is DNA is a double helix</a:t>
            </a:r>
          </a:p>
          <a:p>
            <a:pPr>
              <a:spcAft>
                <a:spcPts val="300"/>
              </a:spcAft>
            </a:pPr>
            <a:r>
              <a:rPr lang="en-US" sz="85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Each strand of the double helix has 5′ to 3 ′ polarity.</a:t>
            </a:r>
          </a:p>
          <a:p>
            <a:pPr marL="171450" indent="-171450">
              <a:spcAft>
                <a:spcPts val="300"/>
              </a:spcAft>
              <a:buFont typeface="Arial" panose="020B0604020202020204" pitchFamily="34" charset="0"/>
              <a:buChar char="•"/>
            </a:pPr>
            <a:r>
              <a:rPr lang="en-US" sz="850" b="0" i="0" u="none" strike="noStrike" baseline="0" dirty="0">
                <a:solidFill>
                  <a:srgbClr val="211D1E"/>
                </a:solidFill>
              </a:rPr>
              <a:t>The two strands are antiparallel.</a:t>
            </a:r>
          </a:p>
          <a:p>
            <a:pPr marL="171450" indent="-171450">
              <a:spcAft>
                <a:spcPts val="300"/>
              </a:spcAft>
              <a:buFont typeface="Arial" panose="020B0604020202020204" pitchFamily="34" charset="0"/>
              <a:buChar char="•"/>
            </a:pPr>
            <a:r>
              <a:rPr lang="en-US" sz="850" b="0" i="0" u="none" strike="noStrike" baseline="0" dirty="0">
                <a:solidFill>
                  <a:srgbClr val="211D1E"/>
                </a:solidFill>
              </a:rPr>
              <a:t>The two strands of the helix are held together by base pairing A to T and G to C.</a:t>
            </a:r>
          </a:p>
          <a:p>
            <a:pPr marL="171450" indent="-171450">
              <a:spcAft>
                <a:spcPts val="300"/>
              </a:spcAft>
              <a:buFont typeface="Arial" panose="020B0604020202020204" pitchFamily="34" charset="0"/>
              <a:buChar char="•"/>
            </a:pPr>
            <a:r>
              <a:rPr lang="en-US" sz="850" b="0" i="0" u="none" strike="noStrike" baseline="0" dirty="0">
                <a:solidFill>
                  <a:srgbClr val="211D1E"/>
                </a:solidFill>
              </a:rPr>
              <a:t>The two strands of the double helix are complementary.</a:t>
            </a:r>
          </a:p>
          <a:p>
            <a:pPr marL="171450" indent="-171450">
              <a:spcAft>
                <a:spcPts val="300"/>
              </a:spcAft>
              <a:buFont typeface="Arial" panose="020B0604020202020204" pitchFamily="34" charset="0"/>
              <a:buChar char="•"/>
            </a:pPr>
            <a:r>
              <a:rPr lang="en-US" sz="850" b="0" i="0" u="none" strike="noStrike" baseline="0" dirty="0">
                <a:solidFill>
                  <a:srgbClr val="211D1E"/>
                </a:solidFill>
              </a:rPr>
              <a:t>Information in DNA is encoded in the sequence of bases. </a:t>
            </a:r>
            <a:endParaRPr lang="en-US" sz="850" b="0" i="0" u="none" strike="noStrike" baseline="0" dirty="0">
              <a:solidFill>
                <a:srgbClr val="000000"/>
              </a:solidFill>
            </a:endParaRPr>
          </a:p>
          <a:p>
            <a:pPr>
              <a:spcAft>
                <a:spcPts val="300"/>
              </a:spcAft>
            </a:pPr>
            <a:r>
              <a:rPr lang="en-US" sz="850" dirty="0"/>
              <a:t>The second secondary concept is Genetic technologies use cellular enzymes</a:t>
            </a:r>
          </a:p>
          <a:p>
            <a:pPr>
              <a:spcAft>
                <a:spcPts val="300"/>
              </a:spcAft>
            </a:pPr>
            <a:r>
              <a:rPr lang="en-US" sz="85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Restriction enzymes were found in bacteria where they help protect the genome.</a:t>
            </a:r>
            <a:endParaRPr lang="en-US" sz="850" dirty="0">
              <a:solidFill>
                <a:srgbClr val="DEB11B"/>
              </a:solidFill>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Some DNA sequencing technologies uses DNA polymerases to synthesize DNA.</a:t>
            </a:r>
          </a:p>
          <a:p>
            <a:pPr marL="171450" indent="-171450">
              <a:spcAft>
                <a:spcPts val="300"/>
              </a:spcAft>
              <a:buFont typeface="Arial" panose="020B0604020202020204" pitchFamily="34" charset="0"/>
              <a:buChar char="•"/>
            </a:pPr>
            <a:r>
              <a:rPr lang="en-US" sz="850" b="0" i="0" u="none" strike="noStrike" baseline="0" dirty="0">
                <a:solidFill>
                  <a:srgbClr val="211D1E"/>
                </a:solidFill>
              </a:rPr>
              <a:t>PCR was made possible by thermostable polymerases.</a:t>
            </a:r>
          </a:p>
          <a:p>
            <a:pPr marL="171450" indent="-171450">
              <a:spcAft>
                <a:spcPts val="300"/>
              </a:spcAft>
              <a:buFont typeface="Arial" panose="020B0604020202020204" pitchFamily="34" charset="0"/>
              <a:buChar char="•"/>
            </a:pPr>
            <a:r>
              <a:rPr lang="en-US" sz="850" b="0" i="0" u="none" strike="noStrike" baseline="0" dirty="0">
                <a:solidFill>
                  <a:srgbClr val="211D1E"/>
                </a:solidFill>
              </a:rPr>
              <a:t>DNA editing technology uses bacterial proteins. </a:t>
            </a:r>
            <a:endParaRPr lang="en-US" sz="850" b="0" i="0" u="none" strike="noStrike" baseline="0" dirty="0">
              <a:solidFill>
                <a:srgbClr val="000000"/>
              </a:solidFill>
            </a:endParaRPr>
          </a:p>
          <a:p>
            <a:pPr>
              <a:spcAft>
                <a:spcPts val="300"/>
              </a:spcAft>
            </a:pPr>
            <a:r>
              <a:rPr lang="en-US" sz="850" dirty="0"/>
              <a:t>The third secondary concept is Ribosomes are the cells protein synthesis factories</a:t>
            </a:r>
          </a:p>
          <a:p>
            <a:pPr>
              <a:spcAft>
                <a:spcPts val="300"/>
              </a:spcAft>
            </a:pPr>
            <a:r>
              <a:rPr lang="en-US" sz="850" dirty="0"/>
              <a:t>Its tertiary concepts are</a:t>
            </a:r>
            <a:endParaRPr lang="en-US" sz="1800" b="0" i="0" u="none" strike="noStrike" baseline="0" dirty="0">
              <a:solidFill>
                <a:srgbClr val="000000"/>
              </a:solidFill>
              <a:latin typeface="Proxima Nova Cn Rg"/>
            </a:endParaRPr>
          </a:p>
          <a:p>
            <a:pPr marL="171450" indent="-171450">
              <a:spcAft>
                <a:spcPts val="300"/>
              </a:spcAft>
              <a:buFont typeface="Arial" panose="020B0604020202020204" pitchFamily="34" charset="0"/>
              <a:buChar char="•"/>
            </a:pPr>
            <a:r>
              <a:rPr lang="en-US" sz="850" b="0" i="0" u="none" strike="noStrike" baseline="0" dirty="0">
                <a:solidFill>
                  <a:srgbClr val="211D1E"/>
                </a:solidFill>
              </a:rPr>
              <a:t>Ribosomes bind to mRNA, and tRNAs during protein synthesis.</a:t>
            </a:r>
          </a:p>
          <a:p>
            <a:pPr marL="171450" indent="-171450">
              <a:spcAft>
                <a:spcPts val="300"/>
              </a:spcAft>
              <a:buFont typeface="Arial" panose="020B0604020202020204" pitchFamily="34" charset="0"/>
              <a:buChar char="•"/>
            </a:pPr>
            <a:r>
              <a:rPr lang="en-US" sz="850" b="0" i="0" u="none" strike="noStrike" baseline="0" dirty="0">
                <a:solidFill>
                  <a:srgbClr val="211D1E"/>
                </a:solidFill>
              </a:rPr>
              <a:t>The ribosome has 3′ tRNA binding sites: the A site the P site and the E site.</a:t>
            </a:r>
          </a:p>
          <a:p>
            <a:pPr marL="171450" indent="-171450">
              <a:spcAft>
                <a:spcPts val="300"/>
              </a:spcAft>
              <a:buFont typeface="Arial" panose="020B0604020202020204" pitchFamily="34" charset="0"/>
              <a:buChar char="•"/>
            </a:pPr>
            <a:r>
              <a:rPr lang="en-US" sz="850" b="0" i="0" u="none" strike="noStrike" baseline="0" dirty="0">
                <a:solidFill>
                  <a:srgbClr val="211D1E"/>
                </a:solidFill>
              </a:rPr>
              <a:t>Ribosomes bind to the prokaryotic RBS and to the eukaryotic 5′ methyl-G cap.</a:t>
            </a:r>
          </a:p>
          <a:p>
            <a:pPr marL="171450" indent="-171450">
              <a:spcAft>
                <a:spcPts val="300"/>
              </a:spcAft>
              <a:buFont typeface="Arial" panose="020B0604020202020204" pitchFamily="34" charset="0"/>
              <a:buChar char="•"/>
            </a:pPr>
            <a:r>
              <a:rPr lang="en-US" sz="850" b="0" i="0" u="none" strike="noStrike" baseline="0" dirty="0">
                <a:solidFill>
                  <a:srgbClr val="211D1E"/>
                </a:solidFill>
              </a:rPr>
              <a:t>Ribosomes synthesize membrane proteins on the RER. </a:t>
            </a:r>
            <a:endParaRPr lang="en-US" sz="850" b="0" i="0" u="none" strike="noStrike" baseline="0" dirty="0">
              <a:solidFill>
                <a:srgbClr val="000000"/>
              </a:solidFill>
            </a:endParaRPr>
          </a:p>
          <a:p>
            <a:pPr>
              <a:spcAft>
                <a:spcPts val="300"/>
              </a:spcAft>
            </a:pPr>
            <a:endParaRPr lang="en-US" sz="850" b="0" i="0" u="none" strike="noStrike" baseline="0" dirty="0">
              <a:solidFill>
                <a:srgbClr val="211D1E"/>
              </a:solidFill>
            </a:endParaRP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242215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20</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Living systems depend on information transactions</a:t>
            </a:r>
          </a:p>
          <a:p>
            <a:r>
              <a:rPr lang="en-US" sz="1800" dirty="0"/>
              <a:t>The completed secondary concept is Allele frequencies can change over time</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Hardy-Weinberg equilibrium provides a baseline to assess evolutionary change.</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Natural selection can change allele frequencies.</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Alleles that affect traits that are adaptive will increase in frequency.</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Genetic drift can change allele frequencies, especially in small populations.</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Gene flow can change allele frequencies and sometimes counter the effect of natural selection.</a:t>
            </a:r>
          </a:p>
          <a:p>
            <a:r>
              <a:rPr lang="en-US" sz="1800" dirty="0"/>
              <a:t>The open gear is Evolution explains the unity and diversity of life</a:t>
            </a:r>
          </a:p>
          <a:p>
            <a:r>
              <a:rPr lang="en-US" sz="1800" dirty="0"/>
              <a:t>The open secondary concept is Genetic variation is the raw material for selection</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202596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21</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Structure determines function</a:t>
            </a:r>
          </a:p>
          <a:p>
            <a:r>
              <a:rPr lang="en-US" sz="1800" dirty="0"/>
              <a:t>The completed secondary concept is Convergent evolution independently produces similar structures and functions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21E1F"/>
                </a:solidFill>
                <a:latin typeface="Proxima Nova Cn Rg"/>
              </a:rPr>
              <a:t>Natural selection often favors the same traits in species experiencing the same environmental challenges.</a:t>
            </a:r>
            <a:endParaRPr lang="en-US" sz="1800" dirty="0">
              <a:solidFill>
                <a:srgbClr val="FBD6E6"/>
              </a:solidFill>
              <a:latin typeface="Proxima Nova Cn Rg"/>
            </a:endParaRPr>
          </a:p>
          <a:p>
            <a:pPr marL="285750" indent="-285750">
              <a:buFont typeface="Arial" panose="020B0604020202020204" pitchFamily="34" charset="0"/>
              <a:buChar char="•"/>
            </a:pPr>
            <a:r>
              <a:rPr lang="en-US" sz="1800" b="0" i="0" u="none" strike="noStrike" baseline="0" dirty="0">
                <a:solidFill>
                  <a:srgbClr val="221E1F"/>
                </a:solidFill>
                <a:latin typeface="Proxima Nova Cn Rg"/>
              </a:rPr>
              <a:t>Australian marsupials and placental mammals from elsewhere in the world exhibit many cases of convergence.</a:t>
            </a:r>
            <a:endParaRPr lang="en-US" sz="1800" dirty="0">
              <a:solidFill>
                <a:srgbClr val="FBD6E6"/>
              </a:solidFill>
              <a:latin typeface="Proxima Nova Cn Rg"/>
            </a:endParaRPr>
          </a:p>
          <a:p>
            <a:pPr marL="285750" indent="-285750">
              <a:buFont typeface="Arial" panose="020B0604020202020204" pitchFamily="34" charset="0"/>
              <a:buChar char="•"/>
            </a:pPr>
            <a:r>
              <a:rPr lang="en-US" sz="1800" b="0" i="0" u="none" strike="noStrike" baseline="0" dirty="0">
                <a:solidFill>
                  <a:srgbClr val="221E1F"/>
                </a:solidFill>
                <a:latin typeface="Proxima Nova Cn Rg"/>
              </a:rPr>
              <a:t>Convergent evolution can occur in closely related populations, as in different human populations that independently adapted to drink milk.</a:t>
            </a:r>
            <a:endParaRPr lang="en-US" sz="1800" dirty="0">
              <a:solidFill>
                <a:srgbClr val="FBD6E6"/>
              </a:solidFill>
              <a:latin typeface="Proxima Nova Cn Rg"/>
            </a:endParaRPr>
          </a:p>
          <a:p>
            <a:pPr marL="285750" indent="-285750">
              <a:buFont typeface="Arial" panose="020B0604020202020204" pitchFamily="34" charset="0"/>
              <a:buChar char="•"/>
            </a:pPr>
            <a:r>
              <a:rPr lang="en-US" sz="1800" b="0" i="0" u="none" strike="noStrike" baseline="0" dirty="0">
                <a:solidFill>
                  <a:srgbClr val="221E1F"/>
                </a:solidFill>
                <a:latin typeface="Proxima Nova Cn Rg"/>
              </a:rPr>
              <a:t>Convergent evolution can occur in distant relatives experiencing the same environment, such as whales (mammals), ichthyosaurs (reptiles), and sharks (fish). </a:t>
            </a:r>
          </a:p>
          <a:p>
            <a:r>
              <a:rPr lang="en-US" sz="1800" dirty="0"/>
              <a:t>The open gear is Evolution explains the unity and diversity of life</a:t>
            </a:r>
          </a:p>
          <a:p>
            <a:r>
              <a:rPr lang="en-US" sz="1800" dirty="0"/>
              <a:t>The open secondary concept is Evidence supports Darwin’s theory</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a:t>
            </a:r>
            <a:r>
              <a:rPr lang="en-US" noProof="0" dirty="0">
                <a:latin typeface="+mj-lt"/>
                <a:hlinkClick r:id="rId3" action="ppaction://hlinksldjump"/>
              </a:rPr>
              <a:t>ide cont</a:t>
            </a:r>
            <a:r>
              <a:rPr lang="en-US" noProof="0" dirty="0">
                <a:latin typeface="+mj-lt"/>
                <a:hlinkClick r:id="rId2" action="ppaction://hlinksldjump"/>
              </a:rPr>
              <a: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22307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22</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Living systems depend on information transactions</a:t>
            </a:r>
          </a:p>
          <a:p>
            <a:r>
              <a:rPr lang="en-US" sz="1800" dirty="0"/>
              <a:t>The completed secondary concept is The biological species concept focuses on the ability to exchange genes</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If two populations can interbreed, gene flow between them is possible.</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Reproductive isolation prevents gene flow, allowing species to diverge.</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Reproductive isolation can be either prezygotic or postzygotic.</a:t>
            </a:r>
            <a:endParaRPr lang="en-US" sz="1800" dirty="0">
              <a:solidFill>
                <a:srgbClr val="00C0F3"/>
              </a:solidFill>
            </a:endParaRPr>
          </a:p>
          <a:p>
            <a:pPr marL="285750" indent="-285750">
              <a:buFont typeface="Arial" panose="020B0604020202020204" pitchFamily="34" charset="0"/>
              <a:buChar char="•"/>
            </a:pPr>
            <a:r>
              <a:rPr lang="en-US" sz="1800" b="0" i="0" u="none" strike="noStrike" baseline="0" dirty="0">
                <a:solidFill>
                  <a:srgbClr val="211D1E"/>
                </a:solidFill>
              </a:rPr>
              <a:t>In allopatric speciation, geographic isolation precedes reproductive isolation. </a:t>
            </a:r>
          </a:p>
          <a:p>
            <a:r>
              <a:rPr lang="en-US" sz="1800" dirty="0"/>
              <a:t>The open gear is Evolution explains the unity and diversity of life</a:t>
            </a:r>
          </a:p>
          <a:p>
            <a:r>
              <a:rPr lang="en-US" sz="1800" dirty="0"/>
              <a:t>The open secondary concept is Speciation is the process by which new species arise</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a:t>
            </a:r>
            <a:r>
              <a:rPr lang="en-US" noProof="0" dirty="0">
                <a:latin typeface="+mj-lt"/>
                <a:hlinkClick r:id="rId3" action="ppaction://hlinksldjump"/>
              </a:rPr>
              <a:t>ide cont</a:t>
            </a:r>
            <a:r>
              <a:rPr lang="en-US" noProof="0" dirty="0">
                <a:latin typeface="+mj-lt"/>
                <a:hlinkClick r:id="rId2" action="ppaction://hlinksldjump"/>
              </a:rPr>
              <a: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470577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p:txBody>
          <a:bodyPr>
            <a:noAutofit/>
          </a:bodyPr>
          <a:lstStyle/>
          <a:p>
            <a:r>
              <a:rPr lang="en-US" dirty="0"/>
              <a:t>Chapter 23</a:t>
            </a:r>
            <a:r>
              <a:rPr lang="en-US" noProof="0" dirty="0">
                <a:latin typeface="+mj-lt"/>
              </a:rPr>
              <a:t> - Text Alternative</a:t>
            </a: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6"/>
          </p:nvPr>
        </p:nvSpPr>
        <p:spPr>
          <a:xfrm>
            <a:off x="342900" y="1064036"/>
            <a:ext cx="8458200" cy="4846320"/>
          </a:xfrm>
        </p:spPr>
        <p:txBody>
          <a:bodyPr/>
          <a:lstStyle/>
          <a:p>
            <a:r>
              <a:rPr lang="en-US" sz="1800" dirty="0"/>
              <a:t>The completed gear is Evolution explains the unity and diversity of life</a:t>
            </a:r>
          </a:p>
          <a:p>
            <a:r>
              <a:rPr lang="en-US" sz="1800" dirty="0"/>
              <a:t>The completed secondary concept is Genes carry a record of the evolution past</a:t>
            </a:r>
          </a:p>
          <a:p>
            <a:r>
              <a:rPr lang="en-US" sz="1800" dirty="0"/>
              <a:t>The completed tertiary concepts are</a:t>
            </a:r>
            <a:endParaRPr lang="en-US" sz="1800" b="0" i="0" u="none" strike="noStrike" baseline="0" dirty="0">
              <a:solidFill>
                <a:srgbClr val="000000"/>
              </a:solidFill>
              <a:latin typeface="Proxima Nova Cn Rg"/>
            </a:endParaRPr>
          </a:p>
          <a:p>
            <a:pPr marL="285750" indent="-285750">
              <a:buFont typeface="Arial" panose="020B0604020202020204" pitchFamily="34" charset="0"/>
              <a:buChar char="•"/>
            </a:pPr>
            <a:r>
              <a:rPr lang="en-US" sz="1800" b="0" i="0" u="none" strike="noStrike" baseline="0" dirty="0">
                <a:solidFill>
                  <a:srgbClr val="211D1E"/>
                </a:solidFill>
              </a:rPr>
              <a:t>Evolutionary relationships can be inferred from genetic data.</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Comparing genes and genomes allows us to infer phylogenies.</a:t>
            </a:r>
            <a:endParaRPr lang="en-US" sz="1800" dirty="0">
              <a:solidFill>
                <a:srgbClr val="00AEEF"/>
              </a:solidFill>
            </a:endParaRPr>
          </a:p>
          <a:p>
            <a:pPr marL="285750" indent="-285750">
              <a:buFont typeface="Arial" panose="020B0604020202020204" pitchFamily="34" charset="0"/>
              <a:buChar char="•"/>
            </a:pPr>
            <a:r>
              <a:rPr lang="en-US" sz="1800" b="0" i="0" u="none" strike="noStrike" baseline="0" dirty="0">
                <a:solidFill>
                  <a:srgbClr val="211D1E"/>
                </a:solidFill>
              </a:rPr>
              <a:t>Because genes often evolve rapidly, they cannot be analyzed with cladistic methods to infer phylogenetic relationships accurately. </a:t>
            </a:r>
          </a:p>
          <a:p>
            <a:r>
              <a:rPr lang="en-US" sz="1800" dirty="0"/>
              <a:t>The open gear is Living systems depend on information transactions</a:t>
            </a:r>
          </a:p>
          <a:p>
            <a:r>
              <a:rPr lang="en-US" sz="1800" dirty="0"/>
              <a:t>The open secondary concept is Phylogenetic trees represent evolutionary relationships among species</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629547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9671</TotalTime>
  <Words>17522</Words>
  <Application>Microsoft Office PowerPoint</Application>
  <PresentationFormat>On-screen Show (4:3)</PresentationFormat>
  <Paragraphs>1499</Paragraphs>
  <Slides>144</Slides>
  <Notes>5</Notes>
  <HiddenSlides>74</HiddenSlides>
  <MMClips>0</MMClips>
  <ScaleCrop>false</ScaleCrop>
  <HeadingPairs>
    <vt:vector size="4" baseType="variant">
      <vt:variant>
        <vt:lpstr>Theme</vt:lpstr>
      </vt:variant>
      <vt:variant>
        <vt:i4>6</vt:i4>
      </vt:variant>
      <vt:variant>
        <vt:lpstr>Slide Titles</vt:lpstr>
      </vt:variant>
      <vt:variant>
        <vt:i4>144</vt:i4>
      </vt:variant>
    </vt:vector>
  </HeadingPairs>
  <TitlesOfParts>
    <vt:vector size="150" baseType="lpstr">
      <vt:lpstr>Title Slides Master</vt:lpstr>
      <vt:lpstr>MainContentSlideMaster</vt:lpstr>
      <vt:lpstr>ClosingMaster</vt:lpstr>
      <vt:lpstr>DividerSlideMaster</vt:lpstr>
      <vt:lpstr>ImageDescriptionAppendixSlideMaster</vt:lpstr>
      <vt:lpstr>Custom Design</vt:lpstr>
      <vt:lpstr>Connecting the Concepts</vt:lpstr>
      <vt:lpstr>Connecting the Concepts For the instructor:</vt:lpstr>
      <vt:lpstr>Connecting the Concepts</vt:lpstr>
      <vt:lpstr>Chapter 1</vt:lpstr>
      <vt:lpstr>Chapter 2</vt:lpstr>
      <vt:lpstr>Chapter 3</vt:lpstr>
      <vt:lpstr>Part I—The Molecular Basis of Life</vt:lpstr>
      <vt:lpstr>Chapter 4</vt:lpstr>
      <vt:lpstr>Chapter 5</vt:lpstr>
      <vt:lpstr>Chapter 6</vt:lpstr>
      <vt:lpstr>Chapter 7</vt:lpstr>
      <vt:lpstr>Chapter 8</vt:lpstr>
      <vt:lpstr>Chapter 9</vt:lpstr>
      <vt:lpstr>Chapter 10</vt:lpstr>
      <vt:lpstr>Part II—Biology of the Cell</vt:lpstr>
      <vt:lpstr>Chapter 11</vt:lpstr>
      <vt:lpstr>Chapter 12</vt:lpstr>
      <vt:lpstr>Chapter 13</vt:lpstr>
      <vt:lpstr>Chapter 14</vt:lpstr>
      <vt:lpstr>Chapter 15</vt:lpstr>
      <vt:lpstr>Chapter 16</vt:lpstr>
      <vt:lpstr>Chapter 17</vt:lpstr>
      <vt:lpstr>Chapter 18</vt:lpstr>
      <vt:lpstr>Chapter 19</vt:lpstr>
      <vt:lpstr>Part III—Genetic and Molecular Biology</vt:lpstr>
      <vt:lpstr>Chapter 20</vt:lpstr>
      <vt:lpstr>Chapter 21</vt:lpstr>
      <vt:lpstr>Chapter 22</vt:lpstr>
      <vt:lpstr>Chapter 23</vt:lpstr>
      <vt:lpstr>Chapter 24</vt:lpstr>
      <vt:lpstr>Part IV—Evolution</vt:lpstr>
      <vt:lpstr>Chapter 25</vt:lpstr>
      <vt:lpstr>Chapter 26</vt:lpstr>
      <vt:lpstr>Chapter 27</vt:lpstr>
      <vt:lpstr>Chapter 28</vt:lpstr>
      <vt:lpstr>Chapter 29</vt:lpstr>
      <vt:lpstr>Chapter 30</vt:lpstr>
      <vt:lpstr>Chapter 31</vt:lpstr>
      <vt:lpstr>Chapter 32</vt:lpstr>
      <vt:lpstr>Chapter 33</vt:lpstr>
      <vt:lpstr>Chapter 34</vt:lpstr>
      <vt:lpstr>Part V—Diversity of Life on Earth</vt:lpstr>
      <vt:lpstr>Chapter 35</vt:lpstr>
      <vt:lpstr>Chapter 36</vt:lpstr>
      <vt:lpstr>Chapter 37</vt:lpstr>
      <vt:lpstr>Chapter 38</vt:lpstr>
      <vt:lpstr>Chapter 39</vt:lpstr>
      <vt:lpstr>Chapter 40</vt:lpstr>
      <vt:lpstr>Part VI—Plant Form and Function</vt:lpstr>
      <vt:lpstr>Chapter 41</vt:lpstr>
      <vt:lpstr>Chapter 42</vt:lpstr>
      <vt:lpstr>Chapter 43</vt:lpstr>
      <vt:lpstr>Chapter 44</vt:lpstr>
      <vt:lpstr>Chapter 45</vt:lpstr>
      <vt:lpstr>Chapter 46</vt:lpstr>
      <vt:lpstr>Chapter 47</vt:lpstr>
      <vt:lpstr>Chapter 48</vt:lpstr>
      <vt:lpstr>Chapter 49</vt:lpstr>
      <vt:lpstr>Chapter 50</vt:lpstr>
      <vt:lpstr>Chapter 51</vt:lpstr>
      <vt:lpstr>Chapter 52</vt:lpstr>
      <vt:lpstr>Part VII—Animal Form and Function</vt:lpstr>
      <vt:lpstr>Chapter 53</vt:lpstr>
      <vt:lpstr>Chapter 54</vt:lpstr>
      <vt:lpstr>Chapter 55</vt:lpstr>
      <vt:lpstr>Chapter 56</vt:lpstr>
      <vt:lpstr>Chapter 57</vt:lpstr>
      <vt:lpstr>Chapter 58</vt:lpstr>
      <vt:lpstr>Part VIII—Ecology and Behavior</vt:lpstr>
      <vt:lpstr>End of Main Content</vt:lpstr>
      <vt:lpstr>Accessibility Content: Text Alternatives for Images</vt:lpstr>
      <vt:lpstr>Chapter 1 - Text Alternative</vt:lpstr>
      <vt:lpstr>Chapter 2 - Text Alternative</vt:lpstr>
      <vt:lpstr>Chapter 3 - Text Alternative</vt:lpstr>
      <vt:lpstr>Part I—The Molecular Basis of Life</vt:lpstr>
      <vt:lpstr>Chapter 4 - Text Alternative</vt:lpstr>
      <vt:lpstr>Chapter 5 - Text Alternative</vt:lpstr>
      <vt:lpstr>Chapter 6 - Text Alternative</vt:lpstr>
      <vt:lpstr>Chapter 7 - Text Alternative</vt:lpstr>
      <vt:lpstr>Chapter 8 - Text Alternative</vt:lpstr>
      <vt:lpstr>Chapter 9 - Text Alternative</vt:lpstr>
      <vt:lpstr>Chapter 10 - Text Alternative</vt:lpstr>
      <vt:lpstr>Part II—Biology of the Cell</vt:lpstr>
      <vt:lpstr>Part II—Biology of the Cell (continued)</vt:lpstr>
      <vt:lpstr>Chapter 11 - Text Alternative</vt:lpstr>
      <vt:lpstr>Chapter 12 - Text Alternative</vt:lpstr>
      <vt:lpstr>Chapter 13 - Text Alternative</vt:lpstr>
      <vt:lpstr>Chapter 14 - Text Alternative</vt:lpstr>
      <vt:lpstr>Chapter 15 - Text Alternative</vt:lpstr>
      <vt:lpstr>Chapter 16 - Text Alternative</vt:lpstr>
      <vt:lpstr>Chapter 17 - Text Alternative</vt:lpstr>
      <vt:lpstr>Chapter 18 - Text Alternative</vt:lpstr>
      <vt:lpstr>Chapter 19 - Text Alternative</vt:lpstr>
      <vt:lpstr>Part III—Genetic and Molecular Biology</vt:lpstr>
      <vt:lpstr>Part III—Genetic and Molecular Biology(continued)</vt:lpstr>
      <vt:lpstr>Chapter 20 - Text Alternative</vt:lpstr>
      <vt:lpstr>Chapter 21 - Text Alternative</vt:lpstr>
      <vt:lpstr>Chapter 22 - Text Alternative</vt:lpstr>
      <vt:lpstr>Chapter 23 - Text Alternative</vt:lpstr>
      <vt:lpstr>Chapter 24 - Text Alternative</vt:lpstr>
      <vt:lpstr>Part IV—Evolution</vt:lpstr>
      <vt:lpstr>Part IV—Evolution (continued)</vt:lpstr>
      <vt:lpstr>Chapter 25 - Text Alternative</vt:lpstr>
      <vt:lpstr>Chapter 26 - Text Alternative</vt:lpstr>
      <vt:lpstr>Chapter 27 - Text Alternative</vt:lpstr>
      <vt:lpstr>Chapter 28 - Text Alternative</vt:lpstr>
      <vt:lpstr>Chapter 29 - Text Alternative</vt:lpstr>
      <vt:lpstr>Chapter 30 - Text Alternative</vt:lpstr>
      <vt:lpstr>Chapter 31 - Text Alternative</vt:lpstr>
      <vt:lpstr>Chapter 32 - Text Alternative</vt:lpstr>
      <vt:lpstr>Chapter 33 - Text Alternative</vt:lpstr>
      <vt:lpstr>Chapter 34 - Text Alternative</vt:lpstr>
      <vt:lpstr>Part V—Diversity of Life on Earth</vt:lpstr>
      <vt:lpstr>Part V—Diversity of Life on Earth (continued)</vt:lpstr>
      <vt:lpstr>Chapter 35 - Text Alternative</vt:lpstr>
      <vt:lpstr>Chapter 36 - Text Alternative</vt:lpstr>
      <vt:lpstr>Chapter 37 - Text Alternative</vt:lpstr>
      <vt:lpstr>Chapter 38 - Text Alternative</vt:lpstr>
      <vt:lpstr>Chapter 39 - Text Alternative</vt:lpstr>
      <vt:lpstr>Chapter 40 - Text Alternative</vt:lpstr>
      <vt:lpstr>Part VI—Plant Form and Function</vt:lpstr>
      <vt:lpstr>Part VI—Plant Form and Function(continued)</vt:lpstr>
      <vt:lpstr>Chapter 41 - Text Alternative</vt:lpstr>
      <vt:lpstr>Chapter 42 - Text Alternative</vt:lpstr>
      <vt:lpstr>Chapter 43 - Text Alternative</vt:lpstr>
      <vt:lpstr>Chapter 44 - Text Alternative</vt:lpstr>
      <vt:lpstr>Chapter 45 - Text Alternative</vt:lpstr>
      <vt:lpstr>Chapter 46 - Text Alternative</vt:lpstr>
      <vt:lpstr>Chapter 47 - Text Alternative</vt:lpstr>
      <vt:lpstr>Chapter 48 - Text Alternative</vt:lpstr>
      <vt:lpstr>Chapter 49 - Text Alternative</vt:lpstr>
      <vt:lpstr>Chapter 50 - Text Alternative</vt:lpstr>
      <vt:lpstr>Chapter 51 - Text Alternative</vt:lpstr>
      <vt:lpstr>Chapter 52 - Text Alternative</vt:lpstr>
      <vt:lpstr>Part VII—Animal Form and Function</vt:lpstr>
      <vt:lpstr>Part VII—Animal Form and Function (continued)</vt:lpstr>
      <vt:lpstr>Chapter 53 - Text Alternative</vt:lpstr>
      <vt:lpstr>Chapter 54 - Text Alternative</vt:lpstr>
      <vt:lpstr>Chapter 55 - Text Alternative</vt:lpstr>
      <vt:lpstr>Chapter 56 - Text Alternative</vt:lpstr>
      <vt:lpstr>Chapter 57 - Text Alternative</vt:lpstr>
      <vt:lpstr>Chapter 58 - Text Alternative</vt:lpstr>
      <vt:lpstr>Part VIII—Ecology and Behavior</vt:lpstr>
      <vt:lpstr>Part VIII—Ecology and Behavior (continued)</vt:lpstr>
    </vt:vector>
  </TitlesOfParts>
  <Company>McGraw-Hill LLC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04: Cell Structure</dc:subject>
  <dc:creator>Raven, Johnson, Mason, Losos, Duncan</dc:creator>
  <cp:keywords>Accessible PPT</cp:keywords>
  <cp:lastModifiedBy>Vimalraj Gopi</cp:lastModifiedBy>
  <cp:revision>1296</cp:revision>
  <dcterms:created xsi:type="dcterms:W3CDTF">2019-07-27T05:34:11Z</dcterms:created>
  <dcterms:modified xsi:type="dcterms:W3CDTF">2022-04-18T08:02:49Z</dcterms:modified>
</cp:coreProperties>
</file>