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1"/>
  </p:notesMasterIdLst>
  <p:sldIdLst>
    <p:sldId id="504" r:id="rId2"/>
    <p:sldId id="522" r:id="rId3"/>
    <p:sldId id="524" r:id="rId4"/>
    <p:sldId id="505" r:id="rId5"/>
    <p:sldId id="506" r:id="rId6"/>
    <p:sldId id="507" r:id="rId7"/>
    <p:sldId id="508" r:id="rId8"/>
    <p:sldId id="509" r:id="rId9"/>
    <p:sldId id="525" r:id="rId10"/>
    <p:sldId id="510" r:id="rId11"/>
    <p:sldId id="511" r:id="rId12"/>
    <p:sldId id="512" r:id="rId13"/>
    <p:sldId id="530" r:id="rId14"/>
    <p:sldId id="513" r:id="rId15"/>
    <p:sldId id="526" r:id="rId16"/>
    <p:sldId id="531" r:id="rId17"/>
    <p:sldId id="514" r:id="rId18"/>
    <p:sldId id="515" r:id="rId19"/>
    <p:sldId id="516" r:id="rId20"/>
    <p:sldId id="517" r:id="rId21"/>
    <p:sldId id="518" r:id="rId22"/>
    <p:sldId id="532" r:id="rId23"/>
    <p:sldId id="519" r:id="rId24"/>
    <p:sldId id="520" r:id="rId25"/>
    <p:sldId id="521" r:id="rId26"/>
    <p:sldId id="527" r:id="rId27"/>
    <p:sldId id="523" r:id="rId28"/>
    <p:sldId id="528" r:id="rId29"/>
    <p:sldId id="529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20390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Nature of Molecules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and the Properties of Water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02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DEF26D-E453-4161-A24A-4A6660344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94E2C3-BE7D-4E9D-B73B-1D26B9D8485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898BFF-21F9-4ED0-B2E7-639DE0ABE0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43798"/>
            <a:ext cx="8382000" cy="21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63500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66BF49-D4CB-4FEE-8CE4-1730CB1E6CA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9767B3-E72B-45DC-A172-95D8A93D0F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17029"/>
            <a:ext cx="8382000" cy="422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78806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90757D-CF65-4307-8133-D835681D035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4ECD3F-C24F-48CD-BD18-42FD34ADE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437548"/>
            <a:ext cx="6297521" cy="398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8468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C4680C-55F1-44BC-A44D-5A0E2FF59A5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2.1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60D18C-AC00-45FE-A16C-9F42DC358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441" y="1770631"/>
            <a:ext cx="4841118" cy="33167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67D6C2C-D962-4A0A-AD89-3042CD4FBE4B}"/>
              </a:ext>
            </a:extLst>
          </p:cNvPr>
          <p:cNvSpPr txBox="1"/>
          <p:nvPr/>
        </p:nvSpPr>
        <p:spPr>
          <a:xfrm>
            <a:off x="2482085" y="2009894"/>
            <a:ext cx="10251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>
                <a:solidFill>
                  <a:srgbClr val="FFFFFF"/>
                </a:solidFill>
              </a:rPr>
              <a:t>TABLE 2 .1</a:t>
            </a:r>
            <a:endParaRPr lang="en-IN" sz="12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CBAF9B-86E0-41DC-91AA-EBC3961CE341}"/>
              </a:ext>
            </a:extLst>
          </p:cNvPr>
          <p:cNvSpPr txBox="1"/>
          <p:nvPr/>
        </p:nvSpPr>
        <p:spPr>
          <a:xfrm>
            <a:off x="3938947" y="2002274"/>
            <a:ext cx="191174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Bonds and Interactions</a:t>
            </a:r>
            <a:endParaRPr lang="en-IN" sz="12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DA7E4A-D60A-4E0C-86E4-E817C58DB293}"/>
              </a:ext>
            </a:extLst>
          </p:cNvPr>
          <p:cNvSpPr txBox="1"/>
          <p:nvPr/>
        </p:nvSpPr>
        <p:spPr>
          <a:xfrm>
            <a:off x="2751934" y="2447278"/>
            <a:ext cx="56165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Name</a:t>
            </a:r>
            <a:endParaRPr lang="en-IN" sz="1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D2A548-908A-49F5-B847-96EDD6F89127}"/>
              </a:ext>
            </a:extLst>
          </p:cNvPr>
          <p:cNvSpPr txBox="1"/>
          <p:nvPr/>
        </p:nvSpPr>
        <p:spPr>
          <a:xfrm>
            <a:off x="4222551" y="2444234"/>
            <a:ext cx="139993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Basis of Interaction</a:t>
            </a:r>
            <a:endParaRPr lang="en-IN" sz="1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ECEC11-583C-4CAA-B3FC-05E7F4117D8B}"/>
              </a:ext>
            </a:extLst>
          </p:cNvPr>
          <p:cNvSpPr txBox="1"/>
          <p:nvPr/>
        </p:nvSpPr>
        <p:spPr>
          <a:xfrm>
            <a:off x="6130548" y="2444234"/>
            <a:ext cx="74755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Strength</a:t>
            </a:r>
            <a:endParaRPr lang="en-IN" sz="1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BBAFD1-F0E5-497E-B37F-BF77AF7E7742}"/>
              </a:ext>
            </a:extLst>
          </p:cNvPr>
          <p:cNvSpPr txBox="1"/>
          <p:nvPr/>
        </p:nvSpPr>
        <p:spPr>
          <a:xfrm>
            <a:off x="2131215" y="2797135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Covalent bond</a:t>
            </a:r>
            <a:endParaRPr lang="en-IN" sz="9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ABE49B-EA03-41C2-928A-D45005AB08DF}"/>
              </a:ext>
            </a:extLst>
          </p:cNvPr>
          <p:cNvSpPr txBox="1"/>
          <p:nvPr/>
        </p:nvSpPr>
        <p:spPr>
          <a:xfrm>
            <a:off x="2126303" y="3145274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Ionic bond</a:t>
            </a:r>
            <a:endParaRPr lang="en-IN" sz="9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054333-7BD0-46DC-8713-6EEE7902C9E9}"/>
              </a:ext>
            </a:extLst>
          </p:cNvPr>
          <p:cNvSpPr txBox="1"/>
          <p:nvPr/>
        </p:nvSpPr>
        <p:spPr>
          <a:xfrm>
            <a:off x="2122727" y="3496910"/>
            <a:ext cx="107293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Hydrogen bond</a:t>
            </a:r>
            <a:endParaRPr lang="en-IN" sz="9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41A6E9-DFFF-4D42-A524-F14A8277282C}"/>
              </a:ext>
            </a:extLst>
          </p:cNvPr>
          <p:cNvSpPr txBox="1"/>
          <p:nvPr/>
        </p:nvSpPr>
        <p:spPr>
          <a:xfrm>
            <a:off x="2122727" y="3905972"/>
            <a:ext cx="150958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Hydrophobic interaction</a:t>
            </a:r>
            <a:endParaRPr lang="en-IN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53B469-7E2F-4B27-A7ED-7CCF5C83C61A}"/>
              </a:ext>
            </a:extLst>
          </p:cNvPr>
          <p:cNvSpPr txBox="1"/>
          <p:nvPr/>
        </p:nvSpPr>
        <p:spPr>
          <a:xfrm>
            <a:off x="3886564" y="4591735"/>
            <a:ext cx="21328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900" b="0" i="0" u="none" strike="noStrike" baseline="0" dirty="0"/>
              <a:t>Weak attractions between atoms due</a:t>
            </a:r>
          </a:p>
          <a:p>
            <a:pPr algn="l"/>
            <a:r>
              <a:rPr lang="en-IN" sz="900" b="0" i="0" u="none" strike="noStrike" baseline="0" dirty="0"/>
              <a:t>to oppositely polarized electron clouds</a:t>
            </a:r>
            <a:endParaRPr lang="en-IN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62095B-4B68-4B9D-A341-09A36CB551A9}"/>
              </a:ext>
            </a:extLst>
          </p:cNvPr>
          <p:cNvSpPr txBox="1"/>
          <p:nvPr/>
        </p:nvSpPr>
        <p:spPr>
          <a:xfrm>
            <a:off x="2128581" y="4577165"/>
            <a:ext cx="157088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van der Waals attraction</a:t>
            </a:r>
            <a:endParaRPr lang="en-IN" sz="9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FE4C84-8122-4420-82FC-8DB9D639AF48}"/>
              </a:ext>
            </a:extLst>
          </p:cNvPr>
          <p:cNvSpPr txBox="1"/>
          <p:nvPr/>
        </p:nvSpPr>
        <p:spPr>
          <a:xfrm>
            <a:off x="3876833" y="3912215"/>
            <a:ext cx="193897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900" b="0" i="0" u="none" strike="noStrike" baseline="0" dirty="0"/>
              <a:t>Forcing of hydrophobic portions of</a:t>
            </a:r>
          </a:p>
          <a:p>
            <a:pPr algn="l"/>
            <a:r>
              <a:rPr lang="en-IN" sz="900" b="0" i="0" u="none" strike="noStrike" baseline="0" dirty="0"/>
              <a:t>molecules together in presence of</a:t>
            </a:r>
          </a:p>
          <a:p>
            <a:pPr algn="l"/>
            <a:r>
              <a:rPr lang="en-IN" sz="900" b="0" i="0" u="none" strike="noStrike" baseline="0" dirty="0"/>
              <a:t>polar substances</a:t>
            </a:r>
            <a:endParaRPr lang="en-IN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CB0757-5DDF-4D49-96FA-8B9A8A4330B3}"/>
              </a:ext>
            </a:extLst>
          </p:cNvPr>
          <p:cNvSpPr txBox="1"/>
          <p:nvPr/>
        </p:nvSpPr>
        <p:spPr>
          <a:xfrm>
            <a:off x="3881048" y="3495794"/>
            <a:ext cx="116854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i="0" u="none" strike="noStrike" baseline="0" dirty="0"/>
              <a:t>Sharing of H atom</a:t>
            </a:r>
            <a:endParaRPr lang="en-IN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AAD6A62-5156-4165-9441-FDCE0488542E}"/>
              </a:ext>
            </a:extLst>
          </p:cNvPr>
          <p:cNvSpPr txBox="1"/>
          <p:nvPr/>
        </p:nvSpPr>
        <p:spPr>
          <a:xfrm>
            <a:off x="3884209" y="3145274"/>
            <a:ext cx="171086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Attraction of opposite charges</a:t>
            </a:r>
            <a:endParaRPr lang="en-IN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71CCFD-C946-4B46-8E9A-D3F2EC3E6598}"/>
              </a:ext>
            </a:extLst>
          </p:cNvPr>
          <p:cNvSpPr txBox="1"/>
          <p:nvPr/>
        </p:nvSpPr>
        <p:spPr>
          <a:xfrm>
            <a:off x="3881710" y="2794754"/>
            <a:ext cx="14567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Sharing of electron pairs</a:t>
            </a:r>
            <a:endParaRPr lang="en-IN" sz="9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26FF85D-CD5E-4C98-A686-09ED49335234}"/>
              </a:ext>
            </a:extLst>
          </p:cNvPr>
          <p:cNvSpPr txBox="1"/>
          <p:nvPr/>
        </p:nvSpPr>
        <p:spPr>
          <a:xfrm>
            <a:off x="5931961" y="2794754"/>
            <a:ext cx="5616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Strong</a:t>
            </a:r>
            <a:endParaRPr lang="en-IN" sz="9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9668784-7556-4864-8B65-E37F97C9DD1B}"/>
              </a:ext>
            </a:extLst>
          </p:cNvPr>
          <p:cNvSpPr txBox="1"/>
          <p:nvPr/>
        </p:nvSpPr>
        <p:spPr>
          <a:xfrm>
            <a:off x="5937300" y="4591289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Weak</a:t>
            </a:r>
            <a:endParaRPr lang="en-IN" sz="900" dirty="0"/>
          </a:p>
        </p:txBody>
      </p:sp>
    </p:spTree>
    <p:extLst>
      <p:ext uri="{BB962C8B-B14F-4D97-AF65-F5344CB8AC3E}">
        <p14:creationId xmlns:p14="http://schemas.microsoft.com/office/powerpoint/2010/main" val="54099127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6FF774-832A-4661-B788-195127B742D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D9C193-F976-4496-9EB0-A47BDE8CE5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783413"/>
            <a:ext cx="3910265" cy="52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92798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13A2D-F06F-4192-9199-68A4C10FE18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ECF99A-2FD1-40B6-A6BE-846287C07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37004"/>
            <a:ext cx="5725019" cy="478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77615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0D233C-4AC5-4C0A-9FB7-808C2C6106A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2.2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8A6CDE-1B6C-4C8C-812B-30B13F2D9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607" y="2449983"/>
            <a:ext cx="3694786" cy="19580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C0533E-03B5-46F7-A060-60F2D58D3953}"/>
              </a:ext>
            </a:extLst>
          </p:cNvPr>
          <p:cNvSpPr txBox="1"/>
          <p:nvPr/>
        </p:nvSpPr>
        <p:spPr>
          <a:xfrm>
            <a:off x="2802125" y="2680454"/>
            <a:ext cx="10251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2 .2</a:t>
            </a:r>
            <a:endParaRPr lang="en-IN" sz="12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8426F8-33C6-4027-8C9F-B7FBDCDABC6E}"/>
              </a:ext>
            </a:extLst>
          </p:cNvPr>
          <p:cNvSpPr txBox="1"/>
          <p:nvPr/>
        </p:nvSpPr>
        <p:spPr>
          <a:xfrm>
            <a:off x="3961461" y="2598674"/>
            <a:ext cx="24555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1200" b="1" u="none" strike="noStrike" baseline="0" dirty="0"/>
              <a:t>Relative Electronegativities of</a:t>
            </a:r>
          </a:p>
          <a:p>
            <a:pPr algn="l"/>
            <a:r>
              <a:rPr lang="en-IN" sz="1200" b="1" u="none" strike="noStrike" baseline="0" dirty="0"/>
              <a:t>Some Important Atoms</a:t>
            </a:r>
            <a:endParaRPr lang="en-IN" sz="12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5287CF-5D3C-434C-81E5-C5032A24DAB7}"/>
              </a:ext>
            </a:extLst>
          </p:cNvPr>
          <p:cNvSpPr txBox="1"/>
          <p:nvPr/>
        </p:nvSpPr>
        <p:spPr>
          <a:xfrm>
            <a:off x="3036543" y="3095293"/>
            <a:ext cx="51059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Atom</a:t>
            </a:r>
            <a:endParaRPr lang="en-IN" sz="1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24DC7F-36BB-46E0-8A47-EA4D9B3D5EA7}"/>
              </a:ext>
            </a:extLst>
          </p:cNvPr>
          <p:cNvSpPr txBox="1"/>
          <p:nvPr/>
        </p:nvSpPr>
        <p:spPr>
          <a:xfrm>
            <a:off x="4564385" y="3091934"/>
            <a:ext cx="120395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Electronegativity</a:t>
            </a:r>
            <a:endParaRPr lang="en-IN" sz="1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F39BE1-DDB6-48E6-8B48-9C6737A181A9}"/>
              </a:ext>
            </a:extLst>
          </p:cNvPr>
          <p:cNvSpPr txBox="1"/>
          <p:nvPr/>
        </p:nvSpPr>
        <p:spPr>
          <a:xfrm>
            <a:off x="3168453" y="3351014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O</a:t>
            </a:r>
            <a:endParaRPr lang="en-IN" sz="9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0D25C2-D1CB-4959-8DD6-C6B1C5EAED6B}"/>
              </a:ext>
            </a:extLst>
          </p:cNvPr>
          <p:cNvSpPr txBox="1"/>
          <p:nvPr/>
        </p:nvSpPr>
        <p:spPr>
          <a:xfrm>
            <a:off x="3168453" y="3617714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N</a:t>
            </a:r>
            <a:endParaRPr lang="en-IN" sz="9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EE4AA4-31B3-44E1-992B-0DDF1946A255}"/>
              </a:ext>
            </a:extLst>
          </p:cNvPr>
          <p:cNvSpPr txBox="1"/>
          <p:nvPr/>
        </p:nvSpPr>
        <p:spPr>
          <a:xfrm>
            <a:off x="3168453" y="3876794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C</a:t>
            </a:r>
            <a:endParaRPr lang="en-IN" sz="9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67605E-9666-4E8C-BB95-BDC77928E052}"/>
              </a:ext>
            </a:extLst>
          </p:cNvPr>
          <p:cNvSpPr txBox="1"/>
          <p:nvPr/>
        </p:nvSpPr>
        <p:spPr>
          <a:xfrm>
            <a:off x="3168453" y="4158734"/>
            <a:ext cx="262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H</a:t>
            </a:r>
            <a:endParaRPr lang="en-IN" sz="9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0BA80A-1EE7-4478-9A86-33BC624794DB}"/>
              </a:ext>
            </a:extLst>
          </p:cNvPr>
          <p:cNvSpPr txBox="1"/>
          <p:nvPr/>
        </p:nvSpPr>
        <p:spPr>
          <a:xfrm>
            <a:off x="4999610" y="3351014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3.5</a:t>
            </a:r>
            <a:endParaRPr lang="en-IN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707CC5-E749-4CA3-A237-95209C919414}"/>
              </a:ext>
            </a:extLst>
          </p:cNvPr>
          <p:cNvSpPr txBox="1"/>
          <p:nvPr/>
        </p:nvSpPr>
        <p:spPr>
          <a:xfrm>
            <a:off x="4999610" y="3617714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3.0</a:t>
            </a:r>
            <a:endParaRPr lang="en-IN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8A3A646-FDB6-4A7A-9C6C-1C7D06381557}"/>
              </a:ext>
            </a:extLst>
          </p:cNvPr>
          <p:cNvSpPr txBox="1"/>
          <p:nvPr/>
        </p:nvSpPr>
        <p:spPr>
          <a:xfrm>
            <a:off x="4999610" y="3876794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2.5</a:t>
            </a:r>
            <a:endParaRPr lang="en-IN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9DCE3C-2736-487F-9E80-02893DD61B2E}"/>
              </a:ext>
            </a:extLst>
          </p:cNvPr>
          <p:cNvSpPr txBox="1"/>
          <p:nvPr/>
        </p:nvSpPr>
        <p:spPr>
          <a:xfrm>
            <a:off x="4999610" y="4158734"/>
            <a:ext cx="3487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2.1</a:t>
            </a:r>
            <a:endParaRPr lang="en-IN" sz="900" dirty="0"/>
          </a:p>
        </p:txBody>
      </p:sp>
    </p:spTree>
    <p:extLst>
      <p:ext uri="{BB962C8B-B14F-4D97-AF65-F5344CB8AC3E}">
        <p14:creationId xmlns:p14="http://schemas.microsoft.com/office/powerpoint/2010/main" val="25798026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BB8291-A0F3-4F53-A25B-88441BB3720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EC7FAD-184E-4B79-8D0D-0EDAD84DF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63365"/>
            <a:ext cx="8382000" cy="193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45351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D853-0967-4C59-BA0C-07577462394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286CE3-BDDB-4C99-A760-6DB355B4B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03857"/>
            <a:ext cx="5204563" cy="505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96733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5317E4-2012-4AFC-A597-127258543E8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0C935F-29E2-4A3A-8F14-862ACF23B0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104753"/>
            <a:ext cx="4731421" cy="464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6880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705007-0D28-49C5-BCDF-2C945C08DF8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A011D5-6E0B-4EC8-95CC-3B1D152364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311998"/>
            <a:ext cx="4301292" cy="623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49822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B94E09-5FAD-41A8-98D7-FB81409CB79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9AA2B6-9EFE-49D6-99E0-B9945D613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012651"/>
            <a:ext cx="6927273" cy="483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67297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30AFEF-9238-44A5-A46F-84BD02B1718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243937-A465-474E-80C7-4235D5B9C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2319" y="658091"/>
            <a:ext cx="2739362" cy="5541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95747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54BE8B-0371-44FC-8905-2819047C9FA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2.3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67077F-FDF5-440A-A667-4EB4C6328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11" y="1949141"/>
            <a:ext cx="9016178" cy="29597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F6FB7D-D119-42AB-95D7-40CCAE131157}"/>
              </a:ext>
            </a:extLst>
          </p:cNvPr>
          <p:cNvSpPr txBox="1"/>
          <p:nvPr/>
        </p:nvSpPr>
        <p:spPr>
          <a:xfrm>
            <a:off x="350568" y="2184988"/>
            <a:ext cx="10251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</a:t>
            </a:r>
            <a:r>
              <a:rPr lang="en-IN" sz="1200" b="1" i="0" u="none" strike="noStrike" baseline="0">
                <a:solidFill>
                  <a:srgbClr val="FFFFFF"/>
                </a:solidFill>
              </a:rPr>
              <a:t>2 .3</a:t>
            </a:r>
            <a:endParaRPr lang="en-IN" sz="12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481A99-2362-4EBC-BD4E-7A5A0E40C756}"/>
              </a:ext>
            </a:extLst>
          </p:cNvPr>
          <p:cNvSpPr txBox="1"/>
          <p:nvPr/>
        </p:nvSpPr>
        <p:spPr>
          <a:xfrm>
            <a:off x="1743233" y="2186423"/>
            <a:ext cx="19389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The Properties of Water</a:t>
            </a:r>
            <a:endParaRPr lang="en-IN" sz="12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582A21-2DFE-4E66-8EFB-DEDB082C4D88}"/>
              </a:ext>
            </a:extLst>
          </p:cNvPr>
          <p:cNvSpPr txBox="1"/>
          <p:nvPr/>
        </p:nvSpPr>
        <p:spPr>
          <a:xfrm>
            <a:off x="451349" y="2545431"/>
            <a:ext cx="74755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Property</a:t>
            </a:r>
            <a:endParaRPr lang="en-IN" sz="1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643A47-E275-4B9E-B7DE-294B3CB2DBDC}"/>
              </a:ext>
            </a:extLst>
          </p:cNvPr>
          <p:cNvSpPr txBox="1"/>
          <p:nvPr/>
        </p:nvSpPr>
        <p:spPr>
          <a:xfrm>
            <a:off x="2961487" y="2545432"/>
            <a:ext cx="9045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Explanation</a:t>
            </a:r>
            <a:endParaRPr lang="en-IN" sz="1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45FF4B-A2FC-4408-8E2A-2640F174E5A4}"/>
              </a:ext>
            </a:extLst>
          </p:cNvPr>
          <p:cNvSpPr txBox="1"/>
          <p:nvPr/>
        </p:nvSpPr>
        <p:spPr>
          <a:xfrm>
            <a:off x="6250968" y="2545431"/>
            <a:ext cx="176270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Example of Benefit to Life</a:t>
            </a:r>
            <a:endParaRPr lang="en-IN" sz="1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D3AF2E-747B-4D34-9359-81F309F8B91C}"/>
              </a:ext>
            </a:extLst>
          </p:cNvPr>
          <p:cNvSpPr txBox="1"/>
          <p:nvPr/>
        </p:nvSpPr>
        <p:spPr>
          <a:xfrm>
            <a:off x="63911" y="2854573"/>
            <a:ext cx="6178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Cohesion</a:t>
            </a:r>
            <a:endParaRPr lang="en-IN" sz="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39E036-D387-4890-9498-A87EA4019C90}"/>
              </a:ext>
            </a:extLst>
          </p:cNvPr>
          <p:cNvSpPr txBox="1"/>
          <p:nvPr/>
        </p:nvSpPr>
        <p:spPr>
          <a:xfrm>
            <a:off x="1748791" y="3195935"/>
            <a:ext cx="336732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Hydrogen bonds absorb heat when they break and release heat when they form, minimizing temperature changes.</a:t>
            </a:r>
            <a:endParaRPr lang="en-IN" sz="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E4D916-56CB-4AEF-8BBA-FAF3A2091EF5}"/>
              </a:ext>
            </a:extLst>
          </p:cNvPr>
          <p:cNvSpPr txBox="1"/>
          <p:nvPr/>
        </p:nvSpPr>
        <p:spPr>
          <a:xfrm>
            <a:off x="1749189" y="3654792"/>
            <a:ext cx="300089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Many hydrogen bonds must be broken for water to evaporate.</a:t>
            </a:r>
            <a:endParaRPr lang="en-IN" sz="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380B7F-74BE-45D8-BCE1-C0806CAAA4DF}"/>
              </a:ext>
            </a:extLst>
          </p:cNvPr>
          <p:cNvSpPr txBox="1"/>
          <p:nvPr/>
        </p:nvSpPr>
        <p:spPr>
          <a:xfrm>
            <a:off x="1750791" y="4000120"/>
            <a:ext cx="3122738" cy="346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Water molecules in an ice crystal are spaced relatively far apart because of hydrogen bonding.</a:t>
            </a:r>
            <a:endParaRPr lang="en-IN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EE6009-BF21-4042-9CB9-1EFB8915CDE4}"/>
              </a:ext>
            </a:extLst>
          </p:cNvPr>
          <p:cNvSpPr txBox="1"/>
          <p:nvPr/>
        </p:nvSpPr>
        <p:spPr>
          <a:xfrm>
            <a:off x="1744767" y="4489679"/>
            <a:ext cx="31721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Polar water molecules are attracted to ions and polar compounds, making these compounds soluble.</a:t>
            </a:r>
            <a:endParaRPr lang="en-IN" sz="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16FA1B-B58C-439A-AE8B-B2506E1265E1}"/>
              </a:ext>
            </a:extLst>
          </p:cNvPr>
          <p:cNvSpPr txBox="1"/>
          <p:nvPr/>
        </p:nvSpPr>
        <p:spPr>
          <a:xfrm>
            <a:off x="1742600" y="2854573"/>
            <a:ext cx="235970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Hydrogen bonds hold water molecules together.</a:t>
            </a:r>
            <a:endParaRPr lang="en-IN" sz="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63607E-D118-42AF-9908-30121687B3C7}"/>
              </a:ext>
            </a:extLst>
          </p:cNvPr>
          <p:cNvSpPr txBox="1"/>
          <p:nvPr/>
        </p:nvSpPr>
        <p:spPr>
          <a:xfrm>
            <a:off x="5162709" y="4491335"/>
            <a:ext cx="37411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Many kinds of molecules can move freely in cells, permitting a diverse array of chemical reactions.</a:t>
            </a:r>
            <a:endParaRPr lang="en-IN" sz="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96FFB1-8140-4565-A5A5-3E0BDAE7DE26}"/>
              </a:ext>
            </a:extLst>
          </p:cNvPr>
          <p:cNvSpPr txBox="1"/>
          <p:nvPr/>
        </p:nvSpPr>
        <p:spPr>
          <a:xfrm>
            <a:off x="5155862" y="4003655"/>
            <a:ext cx="38767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Because ice is less dense than water, lakes do not freeze solid, allowing fish and other life in lakes to survive the winter.</a:t>
            </a:r>
            <a:endParaRPr lang="en-IN" sz="8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B8CEE4-7BD0-4DB7-A38C-0A6616B10A05}"/>
              </a:ext>
            </a:extLst>
          </p:cNvPr>
          <p:cNvSpPr txBox="1"/>
          <p:nvPr/>
        </p:nvSpPr>
        <p:spPr>
          <a:xfrm>
            <a:off x="5162043" y="3655814"/>
            <a:ext cx="211175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Evaporation of water cools body surfaces.</a:t>
            </a:r>
            <a:endParaRPr lang="en-IN" sz="8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622270-8822-470F-8682-A3797BD66896}"/>
              </a:ext>
            </a:extLst>
          </p:cNvPr>
          <p:cNvSpPr txBox="1"/>
          <p:nvPr/>
        </p:nvSpPr>
        <p:spPr>
          <a:xfrm>
            <a:off x="5162892" y="3189655"/>
            <a:ext cx="326829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Water stabilizes the temperature of organisms and the environment.</a:t>
            </a:r>
            <a:endParaRPr lang="en-IN" sz="8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A4FFCB8-8ABE-44D2-908E-580859FEBE93}"/>
              </a:ext>
            </a:extLst>
          </p:cNvPr>
          <p:cNvSpPr txBox="1"/>
          <p:nvPr/>
        </p:nvSpPr>
        <p:spPr>
          <a:xfrm>
            <a:off x="5161791" y="2854375"/>
            <a:ext cx="330097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Leaves pull water upward from the roots; seeds swell and germinate.</a:t>
            </a:r>
            <a:endParaRPr lang="en-IN" sz="8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306FBAB-9E0A-4846-9EA9-640B73808597}"/>
              </a:ext>
            </a:extLst>
          </p:cNvPr>
          <p:cNvSpPr txBox="1"/>
          <p:nvPr/>
        </p:nvSpPr>
        <p:spPr>
          <a:xfrm>
            <a:off x="62010" y="3196124"/>
            <a:ext cx="9950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High specific heat</a:t>
            </a:r>
            <a:endParaRPr lang="en-IN" sz="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AB2037B-6132-4015-AA92-D9AE310D58FD}"/>
              </a:ext>
            </a:extLst>
          </p:cNvPr>
          <p:cNvSpPr txBox="1"/>
          <p:nvPr/>
        </p:nvSpPr>
        <p:spPr>
          <a:xfrm>
            <a:off x="61410" y="3655814"/>
            <a:ext cx="132434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High heat of vaporization</a:t>
            </a:r>
            <a:endParaRPr lang="en-IN" sz="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8ABB10A-EAC7-454D-91BC-5F4F8D424A67}"/>
              </a:ext>
            </a:extLst>
          </p:cNvPr>
          <p:cNvSpPr txBox="1"/>
          <p:nvPr/>
        </p:nvSpPr>
        <p:spPr>
          <a:xfrm>
            <a:off x="63851" y="3999326"/>
            <a:ext cx="10945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Lower density of ice</a:t>
            </a:r>
            <a:endParaRPr lang="en-IN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1D5D1B9-3FD9-49FC-AABB-3571914BCE23}"/>
              </a:ext>
            </a:extLst>
          </p:cNvPr>
          <p:cNvSpPr txBox="1"/>
          <p:nvPr/>
        </p:nvSpPr>
        <p:spPr>
          <a:xfrm>
            <a:off x="63911" y="4486384"/>
            <a:ext cx="6178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Solubility</a:t>
            </a:r>
            <a:endParaRPr lang="en-IN" sz="800" dirty="0"/>
          </a:p>
        </p:txBody>
      </p:sp>
    </p:spTree>
    <p:extLst>
      <p:ext uri="{BB962C8B-B14F-4D97-AF65-F5344CB8AC3E}">
        <p14:creationId xmlns:p14="http://schemas.microsoft.com/office/powerpoint/2010/main" val="146415044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73BBFE-796B-4EC2-AC3D-F48658B0A7B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36A3D1-386C-4BE5-A26A-2E7128AB4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73777"/>
            <a:ext cx="5204563" cy="511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9712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619DFF-C5DB-4DD2-BDE3-2B87B3A6B82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46CF40-5E69-4228-B82D-22BB77995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908245"/>
            <a:ext cx="5725019" cy="504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93723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C2E122-A9E3-49ED-88CE-A8D7D9663DC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82F212-5B23-4A0F-9490-DCC9E9DE9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667226"/>
            <a:ext cx="6297521" cy="352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3002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69E2C5-CA66-414C-B1AD-80E4A2B8BE9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1206B9-E7A6-47CB-BD17-4C8299B73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2259788"/>
            <a:ext cx="6927273" cy="23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0059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4FB713-2994-4C49-A5C1-B239B959810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32098C-B976-4838-A2BE-D1D245DEC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407" y="1138993"/>
            <a:ext cx="2951186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9280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C56569-D264-4245-9F1C-F1AE8AFB68C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0BA2F3-CF18-4AA6-B3F1-FD0E039EC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65654"/>
            <a:ext cx="8382000" cy="472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087055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83E728-7E4F-47CF-98A2-18A498587AE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85FF75-2845-429F-8189-8BC5DAB3F0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711" y="2395495"/>
            <a:ext cx="3094578" cy="206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51889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87499A-376C-4531-901B-DC6FBA0D952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4AE75A-2688-4AFA-A5B1-308CD1E952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57960"/>
            <a:ext cx="7620000" cy="39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31229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D1F3FD-DD3A-450F-BA18-B62F54304BB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07B4D0-DA4F-44CB-8315-133734302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647867"/>
            <a:ext cx="3554786" cy="556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4736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ECBEC0-F625-434F-B1E8-33C979D7693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DDC6C6-0188-4951-84A4-EBDBFCA75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222" y="1347175"/>
            <a:ext cx="4345557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65710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21FBDA-0ABF-4811-B889-F36ACEF5189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B65939-5376-451A-9C2A-82C2EE1F38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820571"/>
            <a:ext cx="4301292" cy="521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7110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521B23-DF3E-4457-97EC-F07C81D90BE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BBFD35-B288-4B18-83E6-97E08926FC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25096"/>
            <a:ext cx="7620000" cy="280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53696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E9B771-E715-487B-B70E-F8A6EAB4A1B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AD53C2-539A-45EC-A0D7-EF342CEEB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775657"/>
            <a:ext cx="6927273" cy="530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31765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DA5017-07D8-4CAC-8627-B7F7C76AF71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2A6DE-57D7-4C17-B9D1-7E2CA43A8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581" y="2113360"/>
            <a:ext cx="3462839" cy="263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76616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827</TotalTime>
  <Words>323</Words>
  <Application>Microsoft Office PowerPoint</Application>
  <PresentationFormat>On-screen Show (4:3)</PresentationFormat>
  <Paragraphs>86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2022-01-18T09:18:29Z</dcterms:modified>
</cp:coreProperties>
</file>