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40"/>
  </p:notesMasterIdLst>
  <p:sldIdLst>
    <p:sldId id="504" r:id="rId2"/>
    <p:sldId id="536" r:id="rId3"/>
    <p:sldId id="538" r:id="rId4"/>
    <p:sldId id="505" r:id="rId5"/>
    <p:sldId id="506" r:id="rId6"/>
    <p:sldId id="507" r:id="rId7"/>
    <p:sldId id="508" r:id="rId8"/>
    <p:sldId id="540" r:id="rId9"/>
    <p:sldId id="509" r:id="rId10"/>
    <p:sldId id="510" r:id="rId11"/>
    <p:sldId id="511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519" r:id="rId20"/>
    <p:sldId id="520" r:id="rId21"/>
    <p:sldId id="521" r:id="rId22"/>
    <p:sldId id="522" r:id="rId23"/>
    <p:sldId id="523" r:id="rId24"/>
    <p:sldId id="541" r:id="rId25"/>
    <p:sldId id="524" r:id="rId26"/>
    <p:sldId id="525" r:id="rId27"/>
    <p:sldId id="526" r:id="rId28"/>
    <p:sldId id="527" r:id="rId29"/>
    <p:sldId id="528" r:id="rId30"/>
    <p:sldId id="529" r:id="rId31"/>
    <p:sldId id="530" r:id="rId32"/>
    <p:sldId id="531" r:id="rId33"/>
    <p:sldId id="532" r:id="rId34"/>
    <p:sldId id="533" r:id="rId35"/>
    <p:sldId id="534" r:id="rId36"/>
    <p:sldId id="535" r:id="rId37"/>
    <p:sldId id="537" r:id="rId38"/>
    <p:sldId id="539" r:id="rId39"/>
  </p:sldIdLst>
  <p:sldSz cx="9144000" cy="6858000" type="screen4x3"/>
  <p:notesSz cx="6858000" cy="9144000"/>
  <p:custDataLst>
    <p:tags r:id="rId4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Chemical Building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Blocks of Life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03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5898F4-5ED7-4071-9649-2DCE45423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13FFDA-2173-4835-8CF7-C70123F845F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B5FFB7-67B4-4105-A350-ADB494344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86596"/>
            <a:ext cx="8382000" cy="208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5608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490500-4C4F-47D9-B186-D4A78901614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2FE95A-002E-48DB-9CCC-59EFDEA61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209997"/>
            <a:ext cx="6927273" cy="443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6508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D46102-BF12-48B4-A036-81BB29F98D1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8CD87C-34B8-41DF-A298-979ED0D1C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56882"/>
            <a:ext cx="6297521" cy="394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493094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B4580F-6442-4F9E-9AC3-F60EEFEA4DC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CD02E4-8DB6-4814-BA64-BE751E87C8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95796"/>
            <a:ext cx="8382000" cy="1666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00875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D5803A-412A-4E0D-8EFB-AEB6018DEDE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850418-B28C-458A-9822-029691771D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34391"/>
            <a:ext cx="8382000" cy="398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72600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49F9FD-B36E-4D84-86A3-516691C40C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44D081-37D8-4102-A8E5-2D8AF0568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16463"/>
            <a:ext cx="8382000" cy="462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33377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7E226C-1E49-48B3-BAE7-C60BF2A96F2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459DDF-3AF6-4ADE-A33F-864F7C497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87123"/>
            <a:ext cx="5725019" cy="448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71723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EFC756-F420-40A6-9D1B-31A549E4A85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76F9B8-4CE1-44DC-BACE-A7CE15E012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825398"/>
            <a:ext cx="4731421" cy="520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0476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54E059-0458-489E-BFDE-0932768294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C222CD-F642-4F79-8A68-375A14E64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14643"/>
            <a:ext cx="4731421" cy="5028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51840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1A2EE0-80CE-42C5-BA52-0BF22C1CAD2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E7FAFB-39F3-4CE5-82C2-5ED1E43CD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75347"/>
            <a:ext cx="7620000" cy="4507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0829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057921-8D66-45A7-BB05-D0533D4227C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04A065-D3A8-4642-868A-DBDFA8F03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56517"/>
            <a:ext cx="3910265" cy="594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4612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DCDC98-67EC-46A6-8879-9D51E072442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E04487-3BA7-4FCD-B944-791DE36C7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65613"/>
            <a:ext cx="4731421" cy="592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45018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C36489-88DF-4950-B686-58BA8807208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389677-FD4C-49D0-84BC-89700C808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83341"/>
            <a:ext cx="5204563" cy="5691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36494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FE2FAA-533E-46AA-AD39-D639D1D9B8D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8270ED-D70D-4EA7-8095-40E71D1571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380948"/>
            <a:ext cx="4301292" cy="609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30541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A503BA-4EAF-4076-BFBB-6C6782E59E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D6C515-5D1E-418B-8404-DAF120C61E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62953"/>
            <a:ext cx="5204563" cy="393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05780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05C050-9347-4F00-AA0F-B69824064C4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18EB569-56A5-4060-9F6A-62FB437232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8487" y="320644"/>
            <a:ext cx="6947026" cy="62167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2196D2-1BC9-4EE9-8FF7-2438E1C9EA4B}"/>
              </a:ext>
            </a:extLst>
          </p:cNvPr>
          <p:cNvSpPr txBox="1"/>
          <p:nvPr/>
        </p:nvSpPr>
        <p:spPr>
          <a:xfrm>
            <a:off x="1010261" y="6391460"/>
            <a:ext cx="22771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*MHC, major histocompatibility complex.</a:t>
            </a:r>
            <a:endParaRPr lang="en-IN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59451A-734A-43EC-A4AC-249129B39BBE}"/>
              </a:ext>
            </a:extLst>
          </p:cNvPr>
          <p:cNvSpPr txBox="1"/>
          <p:nvPr/>
        </p:nvSpPr>
        <p:spPr>
          <a:xfrm>
            <a:off x="6296642" y="4669274"/>
            <a:ext cx="18085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Maintains osmotic concentration of blood</a:t>
            </a:r>
            <a:endParaRPr lang="en-IN" sz="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4E07D3-8CEE-4DF3-B290-772F8139F434}"/>
              </a:ext>
            </a:extLst>
          </p:cNvPr>
          <p:cNvSpPr txBox="1"/>
          <p:nvPr/>
        </p:nvSpPr>
        <p:spPr>
          <a:xfrm>
            <a:off x="6294753" y="1026914"/>
            <a:ext cx="115697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Cleave polysaccharides</a:t>
            </a:r>
            <a:endParaRPr lang="en-IN" sz="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87AEAC-55E7-4592-B711-C0330A7B669D}"/>
              </a:ext>
            </a:extLst>
          </p:cNvPr>
          <p:cNvSpPr txBox="1"/>
          <p:nvPr/>
        </p:nvSpPr>
        <p:spPr>
          <a:xfrm>
            <a:off x="6294753" y="1840831"/>
            <a:ext cx="16024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Mark foreign proteins for elimination</a:t>
            </a:r>
            <a:endParaRPr lang="en-IN" sz="7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C3E00D-1700-4C1B-A68F-42BD994BFEE3}"/>
              </a:ext>
            </a:extLst>
          </p:cNvPr>
          <p:cNvSpPr txBox="1"/>
          <p:nvPr/>
        </p:nvSpPr>
        <p:spPr>
          <a:xfrm>
            <a:off x="6291511" y="2040886"/>
            <a:ext cx="109450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Blocks nerve function</a:t>
            </a:r>
            <a:endParaRPr lang="en-IN" sz="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8262937-947A-4311-9DC6-BA6472D1A774}"/>
              </a:ext>
            </a:extLst>
          </p:cNvPr>
          <p:cNvSpPr txBox="1"/>
          <p:nvPr/>
        </p:nvSpPr>
        <p:spPr>
          <a:xfrm>
            <a:off x="6299131" y="2240941"/>
            <a:ext cx="90454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“Self”-recognition</a:t>
            </a:r>
            <a:endParaRPr lang="en-IN" sz="7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B9D99A-88F8-4FB4-8302-E1361A280B0E}"/>
              </a:ext>
            </a:extLst>
          </p:cNvPr>
          <p:cNvSpPr txBox="1"/>
          <p:nvPr/>
        </p:nvSpPr>
        <p:spPr>
          <a:xfrm>
            <a:off x="6294753" y="2436357"/>
            <a:ext cx="131123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Carries O</a:t>
            </a:r>
            <a:r>
              <a:rPr lang="en-IN" sz="700" b="0" i="0" u="none" strike="noStrike" baseline="-25000" dirty="0"/>
              <a:t>2</a:t>
            </a:r>
            <a:r>
              <a:rPr lang="en-IN" sz="700" b="0" i="0" u="none" strike="noStrike" baseline="0" dirty="0"/>
              <a:t> and CO</a:t>
            </a:r>
            <a:r>
              <a:rPr lang="en-IN" sz="700" b="0" i="0" u="none" strike="noStrike" baseline="-25000" dirty="0"/>
              <a:t>2</a:t>
            </a:r>
            <a:r>
              <a:rPr lang="en-IN" sz="700" b="0" i="0" u="none" strike="noStrike" baseline="0" dirty="0"/>
              <a:t> in blood</a:t>
            </a:r>
            <a:endParaRPr lang="en-IN" sz="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599CBFC-7F20-499D-8DB7-6977A1875541}"/>
              </a:ext>
            </a:extLst>
          </p:cNvPr>
          <p:cNvSpPr txBox="1"/>
          <p:nvPr/>
        </p:nvSpPr>
        <p:spPr>
          <a:xfrm>
            <a:off x="6294753" y="2651652"/>
            <a:ext cx="1399938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Carries O</a:t>
            </a:r>
            <a:r>
              <a:rPr lang="en-IN" sz="700" b="0" i="0" u="none" strike="noStrike" baseline="-25000" dirty="0"/>
              <a:t>2</a:t>
            </a:r>
            <a:r>
              <a:rPr lang="en-IN" sz="700" b="0" i="0" u="none" strike="noStrike" baseline="0" dirty="0"/>
              <a:t> and CO</a:t>
            </a:r>
            <a:r>
              <a:rPr lang="en-IN" sz="700" b="0" i="0" u="none" strike="noStrike" baseline="-25000" dirty="0"/>
              <a:t>2</a:t>
            </a:r>
            <a:r>
              <a:rPr lang="en-IN" sz="700" b="0" i="0" u="none" strike="noStrike" baseline="0" dirty="0"/>
              <a:t> in muscle</a:t>
            </a:r>
            <a:endParaRPr lang="en-IN" sz="7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FEC1E5-34D2-4C97-B7C1-F69915799577}"/>
              </a:ext>
            </a:extLst>
          </p:cNvPr>
          <p:cNvSpPr txBox="1"/>
          <p:nvPr/>
        </p:nvSpPr>
        <p:spPr>
          <a:xfrm>
            <a:off x="6291495" y="2854688"/>
            <a:ext cx="90454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Electron transport</a:t>
            </a:r>
            <a:endParaRPr lang="en-IN" sz="7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B53AC3-3BD4-4638-B748-59F782D1A622}"/>
              </a:ext>
            </a:extLst>
          </p:cNvPr>
          <p:cNvSpPr txBox="1"/>
          <p:nvPr/>
        </p:nvSpPr>
        <p:spPr>
          <a:xfrm>
            <a:off x="6295509" y="3057839"/>
            <a:ext cx="109450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Excitable membranes</a:t>
            </a:r>
            <a:endParaRPr lang="en-IN" sz="7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5B5E44A-2A4F-4522-8170-0D6436B56212}"/>
              </a:ext>
            </a:extLst>
          </p:cNvPr>
          <p:cNvSpPr txBox="1"/>
          <p:nvPr/>
        </p:nvSpPr>
        <p:spPr>
          <a:xfrm>
            <a:off x="6296823" y="3271988"/>
            <a:ext cx="8223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Chemiosmosis</a:t>
            </a:r>
            <a:endParaRPr lang="en-IN" sz="7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8371068-C0D5-41D4-8155-15377B23381C}"/>
              </a:ext>
            </a:extLst>
          </p:cNvPr>
          <p:cNvSpPr txBox="1"/>
          <p:nvPr/>
        </p:nvSpPr>
        <p:spPr>
          <a:xfrm>
            <a:off x="6295509" y="3463251"/>
            <a:ext cx="132434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Transports glucose into cells</a:t>
            </a:r>
            <a:endParaRPr lang="en-IN" sz="7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6A976BD-5A65-4434-AA12-4330BAC49DCF}"/>
              </a:ext>
            </a:extLst>
          </p:cNvPr>
          <p:cNvSpPr txBox="1"/>
          <p:nvPr/>
        </p:nvSpPr>
        <p:spPr>
          <a:xfrm>
            <a:off x="6295509" y="3666772"/>
            <a:ext cx="8223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Forms cartilage</a:t>
            </a:r>
            <a:endParaRPr lang="en-IN" sz="7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4E3765-08DC-4A53-A8B0-DA5F33B398FA}"/>
              </a:ext>
            </a:extLst>
          </p:cNvPr>
          <p:cNvSpPr txBox="1"/>
          <p:nvPr/>
        </p:nvSpPr>
        <p:spPr>
          <a:xfrm>
            <a:off x="6295509" y="3873275"/>
            <a:ext cx="9045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Forms hair, nails</a:t>
            </a:r>
            <a:endParaRPr lang="en-IN" sz="7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238C9B-8A96-4028-B155-4900B20BCD9A}"/>
              </a:ext>
            </a:extLst>
          </p:cNvPr>
          <p:cNvSpPr txBox="1"/>
          <p:nvPr/>
        </p:nvSpPr>
        <p:spPr>
          <a:xfrm>
            <a:off x="6295509" y="4076796"/>
            <a:ext cx="9045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Forms blood clots</a:t>
            </a:r>
            <a:endParaRPr lang="en-IN" sz="7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7F18AB-109D-42BD-BA32-1AE5CE7C14FE}"/>
              </a:ext>
            </a:extLst>
          </p:cNvPr>
          <p:cNvSpPr txBox="1"/>
          <p:nvPr/>
        </p:nvSpPr>
        <p:spPr>
          <a:xfrm>
            <a:off x="6294449" y="4265279"/>
            <a:ext cx="132434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Contraction of muscle </a:t>
            </a:r>
            <a:r>
              <a:rPr lang="en-IN" sz="700" b="0" i="0" u="none" strike="noStrike" baseline="0" dirty="0" err="1"/>
              <a:t>fibers</a:t>
            </a:r>
            <a:endParaRPr lang="en-IN" sz="7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FD74BE8-563F-4209-B78F-C2DD3117D395}"/>
              </a:ext>
            </a:extLst>
          </p:cNvPr>
          <p:cNvSpPr txBox="1"/>
          <p:nvPr/>
        </p:nvSpPr>
        <p:spPr>
          <a:xfrm>
            <a:off x="6299115" y="4470305"/>
            <a:ext cx="132434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Contraction of muscle </a:t>
            </a:r>
            <a:r>
              <a:rPr lang="en-IN" sz="700" b="0" i="0" u="none" strike="noStrike" baseline="0" dirty="0" err="1"/>
              <a:t>fibers</a:t>
            </a:r>
            <a:endParaRPr lang="en-IN" sz="7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7FED894-A67F-4480-9D0D-6C77E62B5785}"/>
              </a:ext>
            </a:extLst>
          </p:cNvPr>
          <p:cNvSpPr txBox="1"/>
          <p:nvPr/>
        </p:nvSpPr>
        <p:spPr>
          <a:xfrm>
            <a:off x="6294753" y="4876949"/>
            <a:ext cx="109450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Regulates transcription</a:t>
            </a:r>
            <a:endParaRPr lang="en-IN" sz="7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64F23EF-172A-484F-9593-F5A8F4F13778}"/>
              </a:ext>
            </a:extLst>
          </p:cNvPr>
          <p:cNvSpPr txBox="1"/>
          <p:nvPr/>
        </p:nvSpPr>
        <p:spPr>
          <a:xfrm>
            <a:off x="6295509" y="5072452"/>
            <a:ext cx="13860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Controls blood glucose levels</a:t>
            </a:r>
            <a:endParaRPr lang="en-IN" sz="7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4DB172B-011C-4333-9E3F-83DF371F466E}"/>
              </a:ext>
            </a:extLst>
          </p:cNvPr>
          <p:cNvSpPr txBox="1"/>
          <p:nvPr/>
        </p:nvSpPr>
        <p:spPr>
          <a:xfrm>
            <a:off x="6291495" y="5278867"/>
            <a:ext cx="16771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Increases water retention by kidneys</a:t>
            </a:r>
            <a:endParaRPr lang="en-IN" sz="7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A31D1B-E848-4709-B01A-1949A924A6B3}"/>
              </a:ext>
            </a:extLst>
          </p:cNvPr>
          <p:cNvSpPr txBox="1"/>
          <p:nvPr/>
        </p:nvSpPr>
        <p:spPr>
          <a:xfrm>
            <a:off x="6291495" y="5494162"/>
            <a:ext cx="1762705" cy="322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Regulates uterine contractions and milk production</a:t>
            </a:r>
            <a:endParaRPr lang="en-IN" sz="7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6B78CEB-35BB-4B4F-857D-411B7767A9B1}"/>
              </a:ext>
            </a:extLst>
          </p:cNvPr>
          <p:cNvSpPr txBox="1"/>
          <p:nvPr/>
        </p:nvSpPr>
        <p:spPr>
          <a:xfrm>
            <a:off x="6299131" y="5821272"/>
            <a:ext cx="145678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Stores iron, especially in spleen</a:t>
            </a:r>
            <a:endParaRPr lang="en-IN" sz="7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58AF8B-0B7C-404B-A944-F8DFF9A3A020}"/>
              </a:ext>
            </a:extLst>
          </p:cNvPr>
          <p:cNvSpPr txBox="1"/>
          <p:nvPr/>
        </p:nvSpPr>
        <p:spPr>
          <a:xfrm>
            <a:off x="6299115" y="6018156"/>
            <a:ext cx="90454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Stores ions in milk</a:t>
            </a:r>
            <a:endParaRPr lang="en-IN" sz="7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723368-3F0C-488A-B009-39AC175EB821}"/>
              </a:ext>
            </a:extLst>
          </p:cNvPr>
          <p:cNvSpPr txBox="1"/>
          <p:nvPr/>
        </p:nvSpPr>
        <p:spPr>
          <a:xfrm>
            <a:off x="6299115" y="6230952"/>
            <a:ext cx="99500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Binds calcium ions</a:t>
            </a:r>
            <a:endParaRPr lang="en-IN" sz="7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FE66416-0893-4A26-9FBF-DC9F43B13EAB}"/>
              </a:ext>
            </a:extLst>
          </p:cNvPr>
          <p:cNvSpPr txBox="1"/>
          <p:nvPr/>
        </p:nvSpPr>
        <p:spPr>
          <a:xfrm>
            <a:off x="6299115" y="1627881"/>
            <a:ext cx="16024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Phosphorylate sugars and proteins</a:t>
            </a:r>
            <a:endParaRPr lang="en-IN" sz="7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34682AA-A61E-4213-83A0-C9A5D8DE034A}"/>
              </a:ext>
            </a:extLst>
          </p:cNvPr>
          <p:cNvSpPr txBox="1"/>
          <p:nvPr/>
        </p:nvSpPr>
        <p:spPr>
          <a:xfrm>
            <a:off x="6299115" y="1422066"/>
            <a:ext cx="120395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Synthesize nucleic acids</a:t>
            </a:r>
            <a:endParaRPr lang="en-IN" sz="7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DB58CDD-7992-436F-B8E2-ACE3B58420AD}"/>
              </a:ext>
            </a:extLst>
          </p:cNvPr>
          <p:cNvSpPr txBox="1"/>
          <p:nvPr/>
        </p:nvSpPr>
        <p:spPr>
          <a:xfrm>
            <a:off x="6298782" y="1224649"/>
            <a:ext cx="99500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Break down proteins</a:t>
            </a:r>
            <a:endParaRPr lang="en-IN" sz="7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FE74427-C6C8-4970-988C-6FC6AA9AF7A0}"/>
              </a:ext>
            </a:extLst>
          </p:cNvPr>
          <p:cNvSpPr txBox="1"/>
          <p:nvPr/>
        </p:nvSpPr>
        <p:spPr>
          <a:xfrm>
            <a:off x="6615328" y="783996"/>
            <a:ext cx="11455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Examples of Use</a:t>
            </a:r>
            <a:endParaRPr lang="en-IN" sz="9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75EC1F0-FF36-4B9A-ABD5-44D1CAF634CF}"/>
              </a:ext>
            </a:extLst>
          </p:cNvPr>
          <p:cNvSpPr txBox="1"/>
          <p:nvPr/>
        </p:nvSpPr>
        <p:spPr>
          <a:xfrm>
            <a:off x="5081707" y="783996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Examples</a:t>
            </a:r>
            <a:endParaRPr lang="en-IN" sz="9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AD33C2D-3038-49EE-8935-42325C3A94D1}"/>
              </a:ext>
            </a:extLst>
          </p:cNvPr>
          <p:cNvSpPr txBox="1"/>
          <p:nvPr/>
        </p:nvSpPr>
        <p:spPr>
          <a:xfrm>
            <a:off x="4547640" y="1026914"/>
            <a:ext cx="7475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Glycosidases</a:t>
            </a:r>
            <a:endParaRPr lang="en-IN" sz="7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EBA9FAB-66D3-4AE1-AD1A-171292BED5CE}"/>
              </a:ext>
            </a:extLst>
          </p:cNvPr>
          <p:cNvSpPr txBox="1"/>
          <p:nvPr/>
        </p:nvSpPr>
        <p:spPr>
          <a:xfrm>
            <a:off x="4552488" y="1224649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Proteases</a:t>
            </a:r>
            <a:endParaRPr lang="en-IN" sz="7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F95A199-2DEC-478C-AA3C-65F6971F4A55}"/>
              </a:ext>
            </a:extLst>
          </p:cNvPr>
          <p:cNvSpPr txBox="1"/>
          <p:nvPr/>
        </p:nvSpPr>
        <p:spPr>
          <a:xfrm>
            <a:off x="4556760" y="1429686"/>
            <a:ext cx="7475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Polymerases</a:t>
            </a:r>
            <a:endParaRPr lang="en-IN" sz="7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44A43B5-E8A3-4497-B84B-BC89F71C4FFE}"/>
              </a:ext>
            </a:extLst>
          </p:cNvPr>
          <p:cNvSpPr txBox="1"/>
          <p:nvPr/>
        </p:nvSpPr>
        <p:spPr>
          <a:xfrm>
            <a:off x="4549140" y="1628937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Kinases</a:t>
            </a:r>
            <a:endParaRPr lang="en-IN" sz="7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EA43F32-C746-4BB0-ADFC-19C4DBBE4D85}"/>
              </a:ext>
            </a:extLst>
          </p:cNvPr>
          <p:cNvSpPr txBox="1"/>
          <p:nvPr/>
        </p:nvSpPr>
        <p:spPr>
          <a:xfrm>
            <a:off x="4556760" y="1834950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Antibodies</a:t>
            </a:r>
            <a:endParaRPr lang="en-IN" sz="7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2DB6E8F-0B16-432F-B5FA-13AE7BA0FF82}"/>
              </a:ext>
            </a:extLst>
          </p:cNvPr>
          <p:cNvSpPr txBox="1"/>
          <p:nvPr/>
        </p:nvSpPr>
        <p:spPr>
          <a:xfrm>
            <a:off x="4553988" y="2044599"/>
            <a:ext cx="7475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Snake venom</a:t>
            </a:r>
            <a:endParaRPr lang="en-IN" sz="7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ECE9B52-8179-45CC-8BE9-9F298A6C7A31}"/>
              </a:ext>
            </a:extLst>
          </p:cNvPr>
          <p:cNvSpPr txBox="1"/>
          <p:nvPr/>
        </p:nvSpPr>
        <p:spPr>
          <a:xfrm>
            <a:off x="4554402" y="2251541"/>
            <a:ext cx="8223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MHC* proteins</a:t>
            </a:r>
            <a:endParaRPr lang="en-IN" sz="7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D16B7F0-A77B-41AA-997B-27A620E3E51E}"/>
              </a:ext>
            </a:extLst>
          </p:cNvPr>
          <p:cNvSpPr txBox="1"/>
          <p:nvPr/>
        </p:nvSpPr>
        <p:spPr>
          <a:xfrm>
            <a:off x="4551139" y="2435552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Hemoglobin</a:t>
            </a:r>
            <a:endParaRPr lang="en-IN" sz="7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03BB336-BF64-42AC-8E23-EDE6A6B0C6BF}"/>
              </a:ext>
            </a:extLst>
          </p:cNvPr>
          <p:cNvSpPr txBox="1"/>
          <p:nvPr/>
        </p:nvSpPr>
        <p:spPr>
          <a:xfrm>
            <a:off x="4549140" y="2653920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Myoglobin</a:t>
            </a:r>
            <a:endParaRPr lang="en-IN" sz="7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D3D0DB2D-D6C6-45E2-A51D-25CE7E300FB1}"/>
              </a:ext>
            </a:extLst>
          </p:cNvPr>
          <p:cNvSpPr txBox="1"/>
          <p:nvPr/>
        </p:nvSpPr>
        <p:spPr>
          <a:xfrm>
            <a:off x="4548741" y="2855714"/>
            <a:ext cx="7475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Cytochromes</a:t>
            </a:r>
            <a:endParaRPr lang="en-IN" sz="7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7BC9271-85BA-45F4-A2C8-B8172FE392AD}"/>
              </a:ext>
            </a:extLst>
          </p:cNvPr>
          <p:cNvSpPr txBox="1"/>
          <p:nvPr/>
        </p:nvSpPr>
        <p:spPr>
          <a:xfrm>
            <a:off x="4555105" y="3053834"/>
            <a:ext cx="119203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Sodium–potassium pump</a:t>
            </a:r>
            <a:endParaRPr lang="en-IN" sz="7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0BDA4F6-FF5C-4E22-8256-DDB9FCCBE124}"/>
              </a:ext>
            </a:extLst>
          </p:cNvPr>
          <p:cNvSpPr txBox="1"/>
          <p:nvPr/>
        </p:nvSpPr>
        <p:spPr>
          <a:xfrm>
            <a:off x="4548741" y="3267194"/>
            <a:ext cx="7475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Proton pump</a:t>
            </a:r>
            <a:endParaRPr lang="en-IN" sz="7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CA39FDD-3882-4609-AF46-6869094ABA50}"/>
              </a:ext>
            </a:extLst>
          </p:cNvPr>
          <p:cNvSpPr txBox="1"/>
          <p:nvPr/>
        </p:nvSpPr>
        <p:spPr>
          <a:xfrm>
            <a:off x="4546940" y="3457694"/>
            <a:ext cx="99500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Glucose transporter</a:t>
            </a:r>
            <a:endParaRPr lang="en-IN" sz="7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53AB311-9A62-4050-A723-FDCA7E343FD8}"/>
              </a:ext>
            </a:extLst>
          </p:cNvPr>
          <p:cNvSpPr txBox="1"/>
          <p:nvPr/>
        </p:nvSpPr>
        <p:spPr>
          <a:xfrm>
            <a:off x="4550254" y="3663434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Collagen</a:t>
            </a:r>
            <a:endParaRPr lang="en-IN" sz="7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B30543A-C6C5-40B7-88B9-347D7D07E961}"/>
              </a:ext>
            </a:extLst>
          </p:cNvPr>
          <p:cNvSpPr txBox="1"/>
          <p:nvPr/>
        </p:nvSpPr>
        <p:spPr>
          <a:xfrm>
            <a:off x="4553273" y="3869174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Keratin</a:t>
            </a:r>
            <a:endParaRPr lang="en-IN" sz="7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35145A0-6245-4392-89B8-993F6963C457}"/>
              </a:ext>
            </a:extLst>
          </p:cNvPr>
          <p:cNvSpPr txBox="1"/>
          <p:nvPr/>
        </p:nvSpPr>
        <p:spPr>
          <a:xfrm>
            <a:off x="4551512" y="4074914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Fibrin</a:t>
            </a:r>
            <a:endParaRPr lang="en-IN" sz="7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B4A318F-8627-4FF6-A4E6-01B9779BAAD2}"/>
              </a:ext>
            </a:extLst>
          </p:cNvPr>
          <p:cNvSpPr txBox="1"/>
          <p:nvPr/>
        </p:nvSpPr>
        <p:spPr>
          <a:xfrm>
            <a:off x="4555453" y="4265414"/>
            <a:ext cx="3836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Actin</a:t>
            </a:r>
            <a:endParaRPr lang="en-IN" sz="7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D0D2250-D9C9-40E9-AC70-846EC75CE431}"/>
              </a:ext>
            </a:extLst>
          </p:cNvPr>
          <p:cNvSpPr txBox="1"/>
          <p:nvPr/>
        </p:nvSpPr>
        <p:spPr>
          <a:xfrm>
            <a:off x="4553273" y="4471154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Myosin</a:t>
            </a:r>
            <a:endParaRPr lang="en-IN" sz="7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4B760EF-00FA-43D3-83D2-F780A8EB2729}"/>
              </a:ext>
            </a:extLst>
          </p:cNvPr>
          <p:cNvSpPr txBox="1"/>
          <p:nvPr/>
        </p:nvSpPr>
        <p:spPr>
          <a:xfrm>
            <a:off x="4549463" y="4669274"/>
            <a:ext cx="8223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Serum albumin</a:t>
            </a:r>
            <a:endParaRPr lang="en-IN" sz="7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0252461-CF1F-44EE-929D-B78F2A43D92D}"/>
              </a:ext>
            </a:extLst>
          </p:cNvPr>
          <p:cNvSpPr txBox="1"/>
          <p:nvPr/>
        </p:nvSpPr>
        <p:spPr>
          <a:xfrm>
            <a:off x="4556361" y="4875014"/>
            <a:ext cx="7475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1" u="none" strike="noStrike" baseline="0" dirty="0"/>
              <a:t>lac </a:t>
            </a:r>
            <a:r>
              <a:rPr lang="en-IN" sz="700" b="0" i="0" u="none" strike="noStrike" baseline="0" dirty="0"/>
              <a:t>Repressor</a:t>
            </a:r>
            <a:endParaRPr lang="en-IN" sz="7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FAA81B9-AF06-4950-8722-E982E0327D84}"/>
              </a:ext>
            </a:extLst>
          </p:cNvPr>
          <p:cNvSpPr txBox="1"/>
          <p:nvPr/>
        </p:nvSpPr>
        <p:spPr>
          <a:xfrm>
            <a:off x="4547640" y="5073814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Insulin</a:t>
            </a:r>
            <a:endParaRPr lang="en-IN" sz="7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95F6A91-538B-4D8D-A6ED-9D697E389DA7}"/>
              </a:ext>
            </a:extLst>
          </p:cNvPr>
          <p:cNvSpPr txBox="1"/>
          <p:nvPr/>
        </p:nvSpPr>
        <p:spPr>
          <a:xfrm>
            <a:off x="4553273" y="5278874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Vasopressin</a:t>
            </a:r>
            <a:endParaRPr lang="en-IN" sz="7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1AA0C39-A040-4BE7-8EA1-D668A07D8334}"/>
              </a:ext>
            </a:extLst>
          </p:cNvPr>
          <p:cNvSpPr txBox="1"/>
          <p:nvPr/>
        </p:nvSpPr>
        <p:spPr>
          <a:xfrm>
            <a:off x="4554362" y="5491517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Oxytocin</a:t>
            </a:r>
            <a:endParaRPr lang="en-IN" sz="7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978A087-30D4-4EDC-B006-C8EF09718DF3}"/>
              </a:ext>
            </a:extLst>
          </p:cNvPr>
          <p:cNvSpPr txBox="1"/>
          <p:nvPr/>
        </p:nvSpPr>
        <p:spPr>
          <a:xfrm>
            <a:off x="4549785" y="5818101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Ferritin</a:t>
            </a:r>
            <a:endParaRPr lang="en-IN" sz="7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8BD2374D-9E38-467F-A9FE-C416A7808A68}"/>
              </a:ext>
            </a:extLst>
          </p:cNvPr>
          <p:cNvSpPr txBox="1"/>
          <p:nvPr/>
        </p:nvSpPr>
        <p:spPr>
          <a:xfrm>
            <a:off x="4549785" y="6016191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Casein</a:t>
            </a:r>
            <a:endParaRPr lang="en-IN" sz="7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591AB6E-319D-4EBE-8739-85C368B3E383}"/>
              </a:ext>
            </a:extLst>
          </p:cNvPr>
          <p:cNvSpPr txBox="1"/>
          <p:nvPr/>
        </p:nvSpPr>
        <p:spPr>
          <a:xfrm>
            <a:off x="4547020" y="6236470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Calmodulins</a:t>
            </a:r>
            <a:endParaRPr lang="en-IN" sz="7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90E55066-F655-4A18-A6E4-469417835549}"/>
              </a:ext>
            </a:extLst>
          </p:cNvPr>
          <p:cNvSpPr txBox="1"/>
          <p:nvPr/>
        </p:nvSpPr>
        <p:spPr>
          <a:xfrm>
            <a:off x="2815411" y="5823101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Ion-binding</a:t>
            </a:r>
            <a:endParaRPr lang="en-IN" sz="7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1AD8679-2D57-432C-96B6-EC7B4A011A88}"/>
              </a:ext>
            </a:extLst>
          </p:cNvPr>
          <p:cNvSpPr txBox="1"/>
          <p:nvPr/>
        </p:nvSpPr>
        <p:spPr>
          <a:xfrm>
            <a:off x="1105040" y="5821271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Storage</a:t>
            </a:r>
            <a:endParaRPr lang="en-IN" sz="7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5ABB51E-EE8B-49BC-B21E-DF0E17F5E4FF}"/>
              </a:ext>
            </a:extLst>
          </p:cNvPr>
          <p:cNvSpPr txBox="1"/>
          <p:nvPr/>
        </p:nvSpPr>
        <p:spPr>
          <a:xfrm>
            <a:off x="2813986" y="5073127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Hormones</a:t>
            </a:r>
            <a:endParaRPr lang="en-IN" sz="7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987BA2D-47AC-4E69-8864-5C2C1E861830}"/>
              </a:ext>
            </a:extLst>
          </p:cNvPr>
          <p:cNvSpPr txBox="1"/>
          <p:nvPr/>
        </p:nvSpPr>
        <p:spPr>
          <a:xfrm>
            <a:off x="2812593" y="4876949"/>
            <a:ext cx="8223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Gene regulators</a:t>
            </a:r>
            <a:endParaRPr lang="en-IN" sz="7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0ABFDBC-C87F-4E7E-B881-DE2A797E5D7C}"/>
              </a:ext>
            </a:extLst>
          </p:cNvPr>
          <p:cNvSpPr txBox="1"/>
          <p:nvPr/>
        </p:nvSpPr>
        <p:spPr>
          <a:xfrm>
            <a:off x="2811887" y="4668019"/>
            <a:ext cx="9045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Osmotic proteins</a:t>
            </a:r>
            <a:endParaRPr lang="en-IN" sz="7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463C4512-F5E5-46A2-8563-E294F0587B25}"/>
              </a:ext>
            </a:extLst>
          </p:cNvPr>
          <p:cNvSpPr txBox="1"/>
          <p:nvPr/>
        </p:nvSpPr>
        <p:spPr>
          <a:xfrm>
            <a:off x="1099191" y="4670198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Regulation</a:t>
            </a:r>
            <a:endParaRPr lang="en-IN" sz="7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0250A8F-888C-46A7-9199-E91222BFEC82}"/>
              </a:ext>
            </a:extLst>
          </p:cNvPr>
          <p:cNvSpPr txBox="1"/>
          <p:nvPr/>
        </p:nvSpPr>
        <p:spPr>
          <a:xfrm>
            <a:off x="1099801" y="4264565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Motion</a:t>
            </a:r>
            <a:endParaRPr lang="en-IN" sz="7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2F76B78-5DF4-4D3D-95D5-CF0A7FF75386}"/>
              </a:ext>
            </a:extLst>
          </p:cNvPr>
          <p:cNvSpPr txBox="1"/>
          <p:nvPr/>
        </p:nvSpPr>
        <p:spPr>
          <a:xfrm>
            <a:off x="2812097" y="4270250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Muscle</a:t>
            </a:r>
            <a:endParaRPr lang="en-IN" sz="7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E6282D2B-7655-445F-90D9-EFDD855C2E94}"/>
              </a:ext>
            </a:extLst>
          </p:cNvPr>
          <p:cNvSpPr txBox="1"/>
          <p:nvPr/>
        </p:nvSpPr>
        <p:spPr>
          <a:xfrm>
            <a:off x="2810893" y="3667147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 err="1"/>
              <a:t>Fibers</a:t>
            </a:r>
            <a:endParaRPr lang="en-IN" sz="7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0BE94D0-7422-4B1D-95A2-6862A8E752A5}"/>
              </a:ext>
            </a:extLst>
          </p:cNvPr>
          <p:cNvSpPr txBox="1"/>
          <p:nvPr/>
        </p:nvSpPr>
        <p:spPr>
          <a:xfrm>
            <a:off x="1098069" y="1029102"/>
            <a:ext cx="9045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Enzyme catalysis</a:t>
            </a:r>
            <a:endParaRPr lang="en-IN" sz="7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292E4D4-9EE0-438E-839A-80982DC76482}"/>
              </a:ext>
            </a:extLst>
          </p:cNvPr>
          <p:cNvSpPr txBox="1"/>
          <p:nvPr/>
        </p:nvSpPr>
        <p:spPr>
          <a:xfrm>
            <a:off x="1100270" y="1832772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Defense</a:t>
            </a:r>
            <a:endParaRPr lang="en-IN" sz="7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B49ED0E-52F0-4F37-9FD2-378F87641D9B}"/>
              </a:ext>
            </a:extLst>
          </p:cNvPr>
          <p:cNvSpPr txBox="1"/>
          <p:nvPr/>
        </p:nvSpPr>
        <p:spPr>
          <a:xfrm>
            <a:off x="1098069" y="2436387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Transport</a:t>
            </a:r>
            <a:endParaRPr lang="en-IN" sz="7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081B1FD-392A-40CF-BF9E-53FE33FB1B3A}"/>
              </a:ext>
            </a:extLst>
          </p:cNvPr>
          <p:cNvSpPr txBox="1"/>
          <p:nvPr/>
        </p:nvSpPr>
        <p:spPr>
          <a:xfrm>
            <a:off x="1100782" y="3661939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Support</a:t>
            </a:r>
            <a:endParaRPr lang="en-IN" sz="7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F76F922-9412-49BF-926F-332A5127BDE0}"/>
              </a:ext>
            </a:extLst>
          </p:cNvPr>
          <p:cNvSpPr txBox="1"/>
          <p:nvPr/>
        </p:nvSpPr>
        <p:spPr>
          <a:xfrm>
            <a:off x="2816592" y="3057780"/>
            <a:ext cx="120395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Membrane transporters</a:t>
            </a:r>
            <a:endParaRPr lang="en-IN" sz="7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974AEEC-B5D7-4D18-8D9C-8C86C67F3A97}"/>
              </a:ext>
            </a:extLst>
          </p:cNvPr>
          <p:cNvSpPr txBox="1"/>
          <p:nvPr/>
        </p:nvSpPr>
        <p:spPr>
          <a:xfrm>
            <a:off x="2813044" y="2441899"/>
            <a:ext cx="120395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Circulating transporters</a:t>
            </a:r>
            <a:endParaRPr lang="en-IN" sz="7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AD32BF68-8F55-4DF7-BFAA-424F694C084D}"/>
              </a:ext>
            </a:extLst>
          </p:cNvPr>
          <p:cNvSpPr txBox="1"/>
          <p:nvPr/>
        </p:nvSpPr>
        <p:spPr>
          <a:xfrm>
            <a:off x="2809466" y="2241490"/>
            <a:ext cx="109450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Cell-surface antigens</a:t>
            </a:r>
            <a:endParaRPr lang="en-IN" sz="7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A03940AB-0F93-4FE1-9400-794B674DAED3}"/>
              </a:ext>
            </a:extLst>
          </p:cNvPr>
          <p:cNvSpPr txBox="1"/>
          <p:nvPr/>
        </p:nvSpPr>
        <p:spPr>
          <a:xfrm>
            <a:off x="2820535" y="2041702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Toxins</a:t>
            </a:r>
            <a:endParaRPr lang="en-IN" sz="700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9FBE7AD3-90B4-4A47-979B-9EE90184115A}"/>
              </a:ext>
            </a:extLst>
          </p:cNvPr>
          <p:cNvSpPr txBox="1"/>
          <p:nvPr/>
        </p:nvSpPr>
        <p:spPr>
          <a:xfrm>
            <a:off x="2808942" y="1835198"/>
            <a:ext cx="9045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Immunoglobulins</a:t>
            </a:r>
            <a:endParaRPr lang="en-IN" sz="7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EF0A422-DB9B-414E-BAB4-E9CF3F6B16AF}"/>
              </a:ext>
            </a:extLst>
          </p:cNvPr>
          <p:cNvSpPr txBox="1"/>
          <p:nvPr/>
        </p:nvSpPr>
        <p:spPr>
          <a:xfrm>
            <a:off x="2813044" y="1029102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Enzymes</a:t>
            </a:r>
            <a:endParaRPr lang="en-IN" sz="700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641A339-12D0-4636-A3CB-EFE409CC794C}"/>
              </a:ext>
            </a:extLst>
          </p:cNvPr>
          <p:cNvSpPr txBox="1"/>
          <p:nvPr/>
        </p:nvSpPr>
        <p:spPr>
          <a:xfrm>
            <a:off x="1579619" y="781594"/>
            <a:ext cx="74015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Function</a:t>
            </a:r>
            <a:endParaRPr lang="en-IN" sz="900" b="1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B06EC1E-568E-41BF-9A76-E673A55D8FDF}"/>
              </a:ext>
            </a:extLst>
          </p:cNvPr>
          <p:cNvSpPr txBox="1"/>
          <p:nvPr/>
        </p:nvSpPr>
        <p:spPr>
          <a:xfrm>
            <a:off x="3121202" y="783030"/>
            <a:ext cx="10945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Class of Protein</a:t>
            </a:r>
            <a:endParaRPr lang="en-IN" sz="900" b="1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1C75AA6E-45AA-4566-B0AD-C2CC4A9149E4}"/>
              </a:ext>
            </a:extLst>
          </p:cNvPr>
          <p:cNvSpPr txBox="1"/>
          <p:nvPr/>
        </p:nvSpPr>
        <p:spPr>
          <a:xfrm>
            <a:off x="1459354" y="503187"/>
            <a:ext cx="10208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3.2</a:t>
            </a:r>
            <a:endParaRPr lang="en-IN" sz="1200" b="1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35F89E3-0CDE-49AA-B1D3-7F4ACC88A001}"/>
              </a:ext>
            </a:extLst>
          </p:cNvPr>
          <p:cNvSpPr txBox="1"/>
          <p:nvPr/>
        </p:nvSpPr>
        <p:spPr>
          <a:xfrm>
            <a:off x="2836059" y="503929"/>
            <a:ext cx="24555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The Many Functions of Protein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1014878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8A5B68-CC0A-4F5A-AB82-104ADC8AB2A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6A6E10-50EE-4623-96C3-D86A16739C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28496"/>
            <a:ext cx="5725019" cy="4401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87480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382111-8A4B-476F-8D74-AD653AF7452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E0BB2D-6DCF-4334-9E19-6C1990EEE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11235"/>
            <a:ext cx="4731421" cy="603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89022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637B5E-D79F-4BA7-B2FD-85359BD188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BBAB79-C885-495E-9DC5-C29192B29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675174"/>
            <a:ext cx="6297521" cy="5507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73426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253E6B-3C37-445B-80A5-2AC4FC27EF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C23DB8-88D7-4F30-B1B2-A06471B90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90275"/>
            <a:ext cx="7620000" cy="487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49463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6121E5-1A93-4B8A-9AD3-4B31D15A7D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6B2714-5A31-41BA-8AD0-917AB5C8CC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13753"/>
            <a:ext cx="8382000" cy="403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8951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7BE6A7-CDF0-4C42-901D-BF0AB666C2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6AC249-C9FB-4E83-B63A-052DCB29C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28620"/>
            <a:ext cx="7620000" cy="500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12271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4AF679-34C8-45C3-AC8E-A5F48F75418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01ED3F-6758-4EC4-83C4-2A7AC66DF5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09891"/>
            <a:ext cx="8382000" cy="263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56212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5DBCBF-629E-4D52-A5BE-F36EFFA8ED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4CC19F-EFC4-4943-AA0A-4B79F1BB5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48049"/>
            <a:ext cx="5204563" cy="5161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5767679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4BA0A9-D362-4D52-BD30-13412D9EB58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9309F0-A1AE-4AAA-9B65-9FAE58FF6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02688"/>
            <a:ext cx="8382000" cy="52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5038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BF82A7-3B8F-40ED-8A18-2CBB58157A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26AF97-516B-4B61-A49F-CE06DA210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59465"/>
            <a:ext cx="8382000" cy="513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177043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4AEABA-6456-4278-8B06-8753D3CFC4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E36888-48EB-404D-A310-ED7CFE176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81515"/>
            <a:ext cx="5725019" cy="4694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767130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5EC6BF-DEC0-477F-A056-92ACF279E3B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EEDF76-9BA4-4712-9219-4B9828960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80717"/>
            <a:ext cx="7620000" cy="5296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690955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EB1FA9-E123-4934-9D77-3AAE15F335B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8C1E6E-800D-4EFE-8101-7EECDE36B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89878"/>
            <a:ext cx="5725019" cy="467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882178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D7614C-8EC0-474B-AAE5-FA22ADE5BE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4087E4-EB62-4B17-8935-E54FF1A32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4831" y="1138993"/>
            <a:ext cx="3774339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07552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468CE3-3F6C-4FE7-BA8F-707508C61B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396306-6D39-4168-815D-3FFD3A5C0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67902"/>
            <a:ext cx="7620000" cy="532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594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BB4739-71B3-47CF-9D8C-D2E4FD04A1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7FBA9B-47CE-4266-9DFC-2BDADEFB21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50951"/>
            <a:ext cx="8382000" cy="4756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74098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3CEA14-650D-41F2-A078-674AEF31B72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2A65CE-EF5F-4EE5-98F9-4A34708826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67800"/>
            <a:ext cx="2937840" cy="5722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39246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6C42BA-6FC9-40F6-9B1F-C99247C0AC3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15ED88-AD1A-4384-8507-08BAE89B43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85681"/>
            <a:ext cx="4731421" cy="528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5197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27E128-82ED-4777-B4B8-D8EC23023CF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CEEAA1-D62B-4D7D-9D1F-C40BD7652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70454"/>
            <a:ext cx="5204563" cy="591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87025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2FA4DC-3A6E-4228-8B47-4C83E4B4E6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85C6C7-D642-4E53-893C-E00B4ECBE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696" y="913962"/>
            <a:ext cx="8660608" cy="50300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C3FF59A-B094-4FDC-BDAF-67EFA88C2649}"/>
              </a:ext>
            </a:extLst>
          </p:cNvPr>
          <p:cNvSpPr txBox="1"/>
          <p:nvPr/>
        </p:nvSpPr>
        <p:spPr>
          <a:xfrm>
            <a:off x="2518428" y="4800090"/>
            <a:ext cx="25552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i="0" u="none" strike="noStrike" baseline="0" dirty="0"/>
              <a:t>Glycerol, two fatty acids, phosphate, and polar</a:t>
            </a:r>
          </a:p>
          <a:p>
            <a:pPr algn="l"/>
            <a:r>
              <a:rPr lang="en-IN" sz="900" i="0" u="none" strike="noStrike" baseline="0" dirty="0"/>
              <a:t>R groups</a:t>
            </a:r>
            <a:endParaRPr lang="en-IN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B582B0C-486B-40D1-955A-74614EC7AE84}"/>
              </a:ext>
            </a:extLst>
          </p:cNvPr>
          <p:cNvSpPr txBox="1"/>
          <p:nvPr/>
        </p:nvSpPr>
        <p:spPr>
          <a:xfrm>
            <a:off x="3621615" y="1718848"/>
            <a:ext cx="1900770" cy="273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C A R B O H Y D R A T E S</a:t>
            </a:r>
            <a:endParaRPr lang="en-IN" sz="1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116BDF-508B-4109-B2D0-924E59A1F5A9}"/>
              </a:ext>
            </a:extLst>
          </p:cNvPr>
          <p:cNvSpPr txBox="1"/>
          <p:nvPr/>
        </p:nvSpPr>
        <p:spPr>
          <a:xfrm>
            <a:off x="752027" y="1468331"/>
            <a:ext cx="118022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Macromolecule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768369-8515-4885-945B-07B86FBFD17A}"/>
              </a:ext>
            </a:extLst>
          </p:cNvPr>
          <p:cNvSpPr txBox="1"/>
          <p:nvPr/>
        </p:nvSpPr>
        <p:spPr>
          <a:xfrm>
            <a:off x="3672131" y="1467921"/>
            <a:ext cx="67959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Subunit</a:t>
            </a:r>
            <a:endParaRPr lang="en-IN" sz="1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A2EE49-7B3D-409F-8370-371B9B803218}"/>
              </a:ext>
            </a:extLst>
          </p:cNvPr>
          <p:cNvSpPr txBox="1"/>
          <p:nvPr/>
        </p:nvSpPr>
        <p:spPr>
          <a:xfrm>
            <a:off x="6143920" y="1468539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Function</a:t>
            </a:r>
            <a:endParaRPr lang="en-IN" sz="1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D4853F-BC60-49A9-833A-3BEE2CB937C8}"/>
              </a:ext>
            </a:extLst>
          </p:cNvPr>
          <p:cNvSpPr txBox="1"/>
          <p:nvPr/>
        </p:nvSpPr>
        <p:spPr>
          <a:xfrm>
            <a:off x="7836790" y="1474045"/>
            <a:ext cx="74755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Example</a:t>
            </a:r>
            <a:endParaRPr lang="en-IN" sz="10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DAB9BF-9CF3-41C8-A154-1AACF1B8AD9E}"/>
              </a:ext>
            </a:extLst>
          </p:cNvPr>
          <p:cNvSpPr txBox="1"/>
          <p:nvPr/>
        </p:nvSpPr>
        <p:spPr>
          <a:xfrm>
            <a:off x="244835" y="1961648"/>
            <a:ext cx="10945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Starch, glycogen</a:t>
            </a:r>
            <a:endParaRPr lang="en-IN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57B674-6724-4072-9649-A4EE6F77CEED}"/>
              </a:ext>
            </a:extLst>
          </p:cNvPr>
          <p:cNvSpPr txBox="1"/>
          <p:nvPr/>
        </p:nvSpPr>
        <p:spPr>
          <a:xfrm>
            <a:off x="244835" y="2209908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Cellulose</a:t>
            </a:r>
            <a:endParaRPr lang="en-IN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73D9C5B-20C4-4C47-8598-E3475FAE6B9D}"/>
              </a:ext>
            </a:extLst>
          </p:cNvPr>
          <p:cNvSpPr txBox="1"/>
          <p:nvPr/>
        </p:nvSpPr>
        <p:spPr>
          <a:xfrm>
            <a:off x="241434" y="2596136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Chitin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680FB7-7AEC-46C8-864C-BA4DA7897307}"/>
              </a:ext>
            </a:extLst>
          </p:cNvPr>
          <p:cNvSpPr txBox="1"/>
          <p:nvPr/>
        </p:nvSpPr>
        <p:spPr>
          <a:xfrm>
            <a:off x="242185" y="3068632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DNA</a:t>
            </a:r>
            <a:endParaRPr lang="en-IN" sz="9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F8AB93-92BB-4700-86D6-D8537FEB2864}"/>
              </a:ext>
            </a:extLst>
          </p:cNvPr>
          <p:cNvSpPr txBox="1"/>
          <p:nvPr/>
        </p:nvSpPr>
        <p:spPr>
          <a:xfrm>
            <a:off x="242185" y="3316282"/>
            <a:ext cx="46417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RNA</a:t>
            </a:r>
            <a:endParaRPr lang="en-IN" sz="9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B4BA5BD-F517-4624-8D50-4D010BD0C813}"/>
              </a:ext>
            </a:extLst>
          </p:cNvPr>
          <p:cNvSpPr txBox="1"/>
          <p:nvPr/>
        </p:nvSpPr>
        <p:spPr>
          <a:xfrm>
            <a:off x="244897" y="3778776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Functional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3D8C2BE-B8E6-45F7-AD8C-454A02DC41BD}"/>
              </a:ext>
            </a:extLst>
          </p:cNvPr>
          <p:cNvSpPr txBox="1"/>
          <p:nvPr/>
        </p:nvSpPr>
        <p:spPr>
          <a:xfrm>
            <a:off x="241434" y="4047798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Structural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03E716F-C210-408A-8026-5A9F45D79AEB}"/>
              </a:ext>
            </a:extLst>
          </p:cNvPr>
          <p:cNvSpPr txBox="1"/>
          <p:nvPr/>
        </p:nvSpPr>
        <p:spPr>
          <a:xfrm>
            <a:off x="250959" y="4540683"/>
            <a:ext cx="169392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Triglycerides (animal fat, oils)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104A181-DB54-4211-A17F-B364E20CAFCC}"/>
              </a:ext>
            </a:extLst>
          </p:cNvPr>
          <p:cNvSpPr txBox="1"/>
          <p:nvPr/>
        </p:nvSpPr>
        <p:spPr>
          <a:xfrm>
            <a:off x="242604" y="4803019"/>
            <a:ext cx="90454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Phospholipids</a:t>
            </a:r>
            <a:endParaRPr lang="en-IN" sz="9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969DE36-6FF6-4FFD-AFB4-66FBA9B0629A}"/>
              </a:ext>
            </a:extLst>
          </p:cNvPr>
          <p:cNvSpPr txBox="1"/>
          <p:nvPr/>
        </p:nvSpPr>
        <p:spPr>
          <a:xfrm>
            <a:off x="246959" y="5198366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Prostaglandins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1AB82D6-F277-4B7A-AC64-698F4C0793CA}"/>
              </a:ext>
            </a:extLst>
          </p:cNvPr>
          <p:cNvSpPr txBox="1"/>
          <p:nvPr/>
        </p:nvSpPr>
        <p:spPr>
          <a:xfrm>
            <a:off x="241563" y="5427268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Steroids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A72D866-4714-4B51-AC97-DC96EE4F81CC}"/>
              </a:ext>
            </a:extLst>
          </p:cNvPr>
          <p:cNvSpPr txBox="1"/>
          <p:nvPr/>
        </p:nvSpPr>
        <p:spPr>
          <a:xfrm>
            <a:off x="246182" y="5677343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Terpenes</a:t>
            </a:r>
            <a:endParaRPr lang="en-IN" sz="9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A785E1-16B1-48D5-8754-E668B657E076}"/>
              </a:ext>
            </a:extLst>
          </p:cNvPr>
          <p:cNvSpPr txBox="1"/>
          <p:nvPr/>
        </p:nvSpPr>
        <p:spPr>
          <a:xfrm>
            <a:off x="2524780" y="4540584"/>
            <a:ext cx="171086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Glycerol and three fatty acids</a:t>
            </a:r>
            <a:endParaRPr lang="en-IN" sz="9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3E5C57E-BFDB-45EA-B31A-B8A2E5A64529}"/>
              </a:ext>
            </a:extLst>
          </p:cNvPr>
          <p:cNvSpPr txBox="1"/>
          <p:nvPr/>
        </p:nvSpPr>
        <p:spPr>
          <a:xfrm>
            <a:off x="2515255" y="5198087"/>
            <a:ext cx="22999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Five-carbon rings with two nonpolar tails</a:t>
            </a:r>
            <a:endParaRPr lang="en-IN" sz="9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0D6EDE3-3B8E-4E13-82CE-DC93CB2E9872}"/>
              </a:ext>
            </a:extLst>
          </p:cNvPr>
          <p:cNvSpPr txBox="1"/>
          <p:nvPr/>
        </p:nvSpPr>
        <p:spPr>
          <a:xfrm>
            <a:off x="2522875" y="5425839"/>
            <a:ext cx="14567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Four fused carbon rings</a:t>
            </a:r>
            <a:endParaRPr lang="en-IN" sz="9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AF42A78-BD14-4C20-AEFF-D176E5F9BC81}"/>
              </a:ext>
            </a:extLst>
          </p:cNvPr>
          <p:cNvSpPr txBox="1"/>
          <p:nvPr/>
        </p:nvSpPr>
        <p:spPr>
          <a:xfrm>
            <a:off x="2521607" y="5673169"/>
            <a:ext cx="120395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Long carbon chains</a:t>
            </a:r>
            <a:endParaRPr lang="en-IN" sz="9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4C9FE90-ABD7-42C9-A072-B4C63279E548}"/>
              </a:ext>
            </a:extLst>
          </p:cNvPr>
          <p:cNvSpPr txBox="1"/>
          <p:nvPr/>
        </p:nvSpPr>
        <p:spPr>
          <a:xfrm>
            <a:off x="4164914" y="4306371"/>
            <a:ext cx="81417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L I P I D S</a:t>
            </a:r>
            <a:endParaRPr lang="en-IN" sz="10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FF6318-FA6E-4EA7-8365-5077837CFCA3}"/>
              </a:ext>
            </a:extLst>
          </p:cNvPr>
          <p:cNvSpPr txBox="1"/>
          <p:nvPr/>
        </p:nvSpPr>
        <p:spPr>
          <a:xfrm>
            <a:off x="2529321" y="3782025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Amino acids</a:t>
            </a:r>
            <a:endParaRPr lang="en-IN" sz="9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EC528A0-6C2E-41AD-A8F1-94C447E1525B}"/>
              </a:ext>
            </a:extLst>
          </p:cNvPr>
          <p:cNvSpPr txBox="1"/>
          <p:nvPr/>
        </p:nvSpPr>
        <p:spPr>
          <a:xfrm>
            <a:off x="2529321" y="4043010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Amino acids</a:t>
            </a:r>
            <a:endParaRPr lang="en-IN" sz="9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3364F92-9975-4721-BAF8-FE182FC284D3}"/>
              </a:ext>
            </a:extLst>
          </p:cNvPr>
          <p:cNvSpPr txBox="1"/>
          <p:nvPr/>
        </p:nvSpPr>
        <p:spPr>
          <a:xfrm>
            <a:off x="4024750" y="3553896"/>
            <a:ext cx="109450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P R O T E I N S</a:t>
            </a:r>
            <a:endParaRPr lang="en-IN" sz="1000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517027E-CD2E-40C5-BBD2-AC45107A4659}"/>
              </a:ext>
            </a:extLst>
          </p:cNvPr>
          <p:cNvSpPr txBox="1"/>
          <p:nvPr/>
        </p:nvSpPr>
        <p:spPr>
          <a:xfrm>
            <a:off x="2516110" y="3068305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Nucleotides</a:t>
            </a:r>
            <a:endParaRPr lang="en-IN" sz="9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B8E8639-6F4C-4B93-9CA1-A7FBEAE056EE}"/>
              </a:ext>
            </a:extLst>
          </p:cNvPr>
          <p:cNvSpPr txBox="1"/>
          <p:nvPr/>
        </p:nvSpPr>
        <p:spPr>
          <a:xfrm>
            <a:off x="2516110" y="3314050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Nucleotides</a:t>
            </a:r>
            <a:endParaRPr lang="en-IN" sz="9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2CCBFD8-FA36-42BD-B0CD-1B13AB713A5C}"/>
              </a:ext>
            </a:extLst>
          </p:cNvPr>
          <p:cNvSpPr txBox="1"/>
          <p:nvPr/>
        </p:nvSpPr>
        <p:spPr>
          <a:xfrm>
            <a:off x="3778704" y="2839521"/>
            <a:ext cx="158659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N U C L E I C  A C I D S</a:t>
            </a:r>
            <a:endParaRPr lang="en-IN" sz="10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1DBB34-A327-4D12-83D9-42E793385140}"/>
              </a:ext>
            </a:extLst>
          </p:cNvPr>
          <p:cNvSpPr txBox="1"/>
          <p:nvPr/>
        </p:nvSpPr>
        <p:spPr>
          <a:xfrm>
            <a:off x="2526250" y="2598244"/>
            <a:ext cx="10945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Modified glucose</a:t>
            </a:r>
            <a:endParaRPr lang="en-IN" sz="9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8988D2A-997A-44C5-AFBC-A7FC401F9AE5}"/>
              </a:ext>
            </a:extLst>
          </p:cNvPr>
          <p:cNvSpPr txBox="1"/>
          <p:nvPr/>
        </p:nvSpPr>
        <p:spPr>
          <a:xfrm>
            <a:off x="2524780" y="1960972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Glucose</a:t>
            </a:r>
            <a:endParaRPr lang="en-IN" sz="9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5978BEA-62F5-437E-8DB2-45905EA68FB0}"/>
              </a:ext>
            </a:extLst>
          </p:cNvPr>
          <p:cNvSpPr txBox="1"/>
          <p:nvPr/>
        </p:nvSpPr>
        <p:spPr>
          <a:xfrm>
            <a:off x="2522875" y="2206717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Glucose</a:t>
            </a:r>
            <a:endParaRPr lang="en-IN" sz="9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1E3A080-238C-4498-AA4A-E1C4B95944A0}"/>
              </a:ext>
            </a:extLst>
          </p:cNvPr>
          <p:cNvSpPr txBox="1"/>
          <p:nvPr/>
        </p:nvSpPr>
        <p:spPr>
          <a:xfrm>
            <a:off x="5515386" y="1961648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Energy storage</a:t>
            </a:r>
            <a:endParaRPr lang="en-IN" sz="9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F59CF4-F6CD-40F9-894C-ACEE88E5CD48}"/>
              </a:ext>
            </a:extLst>
          </p:cNvPr>
          <p:cNvSpPr txBox="1"/>
          <p:nvPr/>
        </p:nvSpPr>
        <p:spPr>
          <a:xfrm>
            <a:off x="5523846" y="2207115"/>
            <a:ext cx="198936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Structural support in plant cell walls</a:t>
            </a:r>
            <a:endParaRPr lang="en-IN" sz="9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EE3C182-42C8-4E3A-B335-D9865E91A4C2}"/>
              </a:ext>
            </a:extLst>
          </p:cNvPr>
          <p:cNvSpPr txBox="1"/>
          <p:nvPr/>
        </p:nvSpPr>
        <p:spPr>
          <a:xfrm>
            <a:off x="5518708" y="2599354"/>
            <a:ext cx="10945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Structural support</a:t>
            </a:r>
            <a:endParaRPr lang="en-IN" sz="9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11978C7-08DC-4BCF-A25A-362249D4005C}"/>
              </a:ext>
            </a:extLst>
          </p:cNvPr>
          <p:cNvSpPr txBox="1"/>
          <p:nvPr/>
        </p:nvSpPr>
        <p:spPr>
          <a:xfrm>
            <a:off x="5518589" y="3068825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Encodes genes</a:t>
            </a:r>
            <a:endParaRPr lang="en-IN" sz="9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6FB7128-6DB1-4476-B1E3-306BD2B25B47}"/>
              </a:ext>
            </a:extLst>
          </p:cNvPr>
          <p:cNvSpPr txBox="1"/>
          <p:nvPr/>
        </p:nvSpPr>
        <p:spPr>
          <a:xfrm>
            <a:off x="5524124" y="3315771"/>
            <a:ext cx="16771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Needed for gene expression</a:t>
            </a:r>
            <a:endParaRPr lang="en-IN" sz="9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1DAA9BF-2322-446C-BF6F-C9FF013A8EA7}"/>
              </a:ext>
            </a:extLst>
          </p:cNvPr>
          <p:cNvSpPr txBox="1"/>
          <p:nvPr/>
        </p:nvSpPr>
        <p:spPr>
          <a:xfrm>
            <a:off x="5521793" y="3778776"/>
            <a:ext cx="120395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Catalysis; transport</a:t>
            </a:r>
            <a:endParaRPr lang="en-IN" sz="9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952D983-B20B-49D2-8A49-2406D68BD361}"/>
              </a:ext>
            </a:extLst>
          </p:cNvPr>
          <p:cNvSpPr txBox="1"/>
          <p:nvPr/>
        </p:nvSpPr>
        <p:spPr>
          <a:xfrm>
            <a:off x="5519736" y="4045346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Support</a:t>
            </a:r>
            <a:endParaRPr lang="en-IN" sz="9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D9C3A28-5392-4597-AC0C-189792ED1CF3}"/>
              </a:ext>
            </a:extLst>
          </p:cNvPr>
          <p:cNvSpPr txBox="1"/>
          <p:nvPr/>
        </p:nvSpPr>
        <p:spPr>
          <a:xfrm>
            <a:off x="5514173" y="4544394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Energy storage</a:t>
            </a:r>
            <a:endParaRPr lang="en-IN" sz="9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739969F-D2B7-4232-8331-7DED745D8103}"/>
              </a:ext>
            </a:extLst>
          </p:cNvPr>
          <p:cNvSpPr txBox="1"/>
          <p:nvPr/>
        </p:nvSpPr>
        <p:spPr>
          <a:xfrm>
            <a:off x="5518767" y="4801663"/>
            <a:ext cx="105179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Cell membranes</a:t>
            </a:r>
            <a:endParaRPr lang="en-IN" sz="9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AC5263F-C744-4DE2-BF8F-04E7213B8F4E}"/>
              </a:ext>
            </a:extLst>
          </p:cNvPr>
          <p:cNvSpPr txBox="1"/>
          <p:nvPr/>
        </p:nvSpPr>
        <p:spPr>
          <a:xfrm>
            <a:off x="5521194" y="5194724"/>
            <a:ext cx="132434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Chemical messengers</a:t>
            </a:r>
            <a:endParaRPr lang="en-IN" sz="9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58A66D4-20AC-4BA2-8E2E-743FDDFCE87B}"/>
              </a:ext>
            </a:extLst>
          </p:cNvPr>
          <p:cNvSpPr txBox="1"/>
          <p:nvPr/>
        </p:nvSpPr>
        <p:spPr>
          <a:xfrm>
            <a:off x="5513989" y="5424773"/>
            <a:ext cx="13860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Membranes; hormones</a:t>
            </a:r>
            <a:endParaRPr lang="en-IN" sz="9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FC07ABF-BDFD-4A0A-B837-5FE4FE31F233}"/>
              </a:ext>
            </a:extLst>
          </p:cNvPr>
          <p:cNvSpPr txBox="1"/>
          <p:nvPr/>
        </p:nvSpPr>
        <p:spPr>
          <a:xfrm>
            <a:off x="5520951" y="5679403"/>
            <a:ext cx="166054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Pigments; structural support</a:t>
            </a:r>
            <a:endParaRPr lang="en-IN" sz="9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44BF26A-BD56-4010-B270-E57E9DD82C17}"/>
              </a:ext>
            </a:extLst>
          </p:cNvPr>
          <p:cNvSpPr txBox="1"/>
          <p:nvPr/>
        </p:nvSpPr>
        <p:spPr>
          <a:xfrm>
            <a:off x="7484415" y="1961648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Potatoes</a:t>
            </a:r>
            <a:endParaRPr lang="en-IN" sz="9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4B14A47-3AE0-4B1B-8628-8D55ED127628}"/>
              </a:ext>
            </a:extLst>
          </p:cNvPr>
          <p:cNvSpPr txBox="1"/>
          <p:nvPr/>
        </p:nvSpPr>
        <p:spPr>
          <a:xfrm>
            <a:off x="7484415" y="2208861"/>
            <a:ext cx="9045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b="0" i="0" u="none" strike="noStrike" baseline="0" dirty="0"/>
              <a:t>Paper; strings</a:t>
            </a:r>
          </a:p>
          <a:p>
            <a:pPr algn="l"/>
            <a:r>
              <a:rPr lang="en-IN" sz="900" b="0" i="0" u="none" strike="noStrike" baseline="0" dirty="0"/>
              <a:t>of celery</a:t>
            </a:r>
            <a:endParaRPr lang="en-IN" sz="9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1D79A10-53EC-4021-A0F9-F66BE3799B4D}"/>
              </a:ext>
            </a:extLst>
          </p:cNvPr>
          <p:cNvSpPr txBox="1"/>
          <p:nvPr/>
        </p:nvSpPr>
        <p:spPr>
          <a:xfrm>
            <a:off x="7484687" y="2597548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Crab shells</a:t>
            </a:r>
            <a:endParaRPr lang="en-IN" sz="9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234D64C-B464-4726-A329-8BCB60E4C853}"/>
              </a:ext>
            </a:extLst>
          </p:cNvPr>
          <p:cNvSpPr txBox="1"/>
          <p:nvPr/>
        </p:nvSpPr>
        <p:spPr>
          <a:xfrm>
            <a:off x="7487366" y="3071344"/>
            <a:ext cx="9950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Chromosomes</a:t>
            </a:r>
            <a:endParaRPr lang="en-IN" sz="9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63EE65D-6AEF-4355-A6B1-1609A1838C06}"/>
              </a:ext>
            </a:extLst>
          </p:cNvPr>
          <p:cNvSpPr txBox="1"/>
          <p:nvPr/>
        </p:nvSpPr>
        <p:spPr>
          <a:xfrm>
            <a:off x="7480910" y="3322109"/>
            <a:ext cx="10945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Messenger </a:t>
            </a:r>
            <a:r>
              <a:rPr lang="en-IN" sz="900" b="1" i="0" u="none" strike="noStrike" baseline="0" dirty="0"/>
              <a:t>RNA</a:t>
            </a:r>
            <a:endParaRPr lang="en-IN" sz="900" b="1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5C0D41C-7467-4D6B-B01D-68FDC813C98E}"/>
              </a:ext>
            </a:extLst>
          </p:cNvPr>
          <p:cNvSpPr txBox="1"/>
          <p:nvPr/>
        </p:nvSpPr>
        <p:spPr>
          <a:xfrm>
            <a:off x="7479810" y="3782204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Hemoglobin</a:t>
            </a:r>
            <a:endParaRPr lang="en-IN" sz="9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5969A6B-4562-4BB7-BB7C-63FA1F98FD17}"/>
              </a:ext>
            </a:extLst>
          </p:cNvPr>
          <p:cNvSpPr txBox="1"/>
          <p:nvPr/>
        </p:nvSpPr>
        <p:spPr>
          <a:xfrm>
            <a:off x="7479845" y="4044915"/>
            <a:ext cx="67959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Hair; silk</a:t>
            </a:r>
            <a:endParaRPr lang="en-IN" sz="9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A7CBF00-A0DE-4530-AF09-ED195B62724B}"/>
              </a:ext>
            </a:extLst>
          </p:cNvPr>
          <p:cNvSpPr txBox="1"/>
          <p:nvPr/>
        </p:nvSpPr>
        <p:spPr>
          <a:xfrm>
            <a:off x="7484578" y="4544161"/>
            <a:ext cx="127267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Butter; corn oil; soap</a:t>
            </a:r>
            <a:endParaRPr lang="en-IN" sz="9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0178707-49B4-44F4-960D-9D405C9F6368}"/>
              </a:ext>
            </a:extLst>
          </p:cNvPr>
          <p:cNvSpPr txBox="1"/>
          <p:nvPr/>
        </p:nvSpPr>
        <p:spPr>
          <a:xfrm>
            <a:off x="7479480" y="4803568"/>
            <a:ext cx="120395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Phosphatidylcholine</a:t>
            </a:r>
            <a:endParaRPr lang="en-IN" sz="9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5013569-9534-49B4-9E5A-85AA3E3094FA}"/>
              </a:ext>
            </a:extLst>
          </p:cNvPr>
          <p:cNvSpPr txBox="1"/>
          <p:nvPr/>
        </p:nvSpPr>
        <p:spPr>
          <a:xfrm>
            <a:off x="7486012" y="5195403"/>
            <a:ext cx="137235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Prostaglandin E (</a:t>
            </a:r>
            <a:r>
              <a:rPr lang="en-IN" sz="900" b="1" i="0" u="none" strike="noStrike" baseline="0" dirty="0"/>
              <a:t>PGE</a:t>
            </a:r>
            <a:r>
              <a:rPr lang="en-IN" sz="900" b="0" i="0" u="none" strike="noStrike" baseline="0" dirty="0"/>
              <a:t>)</a:t>
            </a:r>
            <a:endParaRPr lang="en-IN" sz="9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177FB74-B669-462B-8E72-938587EEF251}"/>
              </a:ext>
            </a:extLst>
          </p:cNvPr>
          <p:cNvSpPr txBox="1"/>
          <p:nvPr/>
        </p:nvSpPr>
        <p:spPr>
          <a:xfrm>
            <a:off x="7481349" y="5425658"/>
            <a:ext cx="132434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Cholesterol; estrogen</a:t>
            </a:r>
            <a:endParaRPr lang="en-IN" sz="9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6408274C-7624-415C-BEAE-D34EFFD2B31F}"/>
              </a:ext>
            </a:extLst>
          </p:cNvPr>
          <p:cNvSpPr txBox="1"/>
          <p:nvPr/>
        </p:nvSpPr>
        <p:spPr>
          <a:xfrm>
            <a:off x="7483607" y="5679726"/>
            <a:ext cx="10945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Carotene; rubber</a:t>
            </a:r>
            <a:endParaRPr lang="en-IN" sz="9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30CD273-FB31-46AE-B651-290FDC419570}"/>
              </a:ext>
            </a:extLst>
          </p:cNvPr>
          <p:cNvSpPr txBox="1"/>
          <p:nvPr/>
        </p:nvSpPr>
        <p:spPr>
          <a:xfrm>
            <a:off x="753150" y="1134495"/>
            <a:ext cx="102086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3.1</a:t>
            </a:r>
            <a:endParaRPr lang="en-IN" sz="12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2264EB0-5A08-4EE9-BD7F-370B09A3FB32}"/>
              </a:ext>
            </a:extLst>
          </p:cNvPr>
          <p:cNvSpPr txBox="1"/>
          <p:nvPr/>
        </p:nvSpPr>
        <p:spPr>
          <a:xfrm>
            <a:off x="2518638" y="1135097"/>
            <a:ext cx="145678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Macromolecules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10834585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0B0963-2AAF-42AA-BF39-32DB98A20D7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712DAC-6536-4716-93F0-59EA1D5F4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2285820"/>
            <a:ext cx="6297521" cy="2286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29023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</TotalTime>
  <Words>440</Words>
  <Application>Microsoft Office PowerPoint</Application>
  <PresentationFormat>On-screen Show (4:3)</PresentationFormat>
  <Paragraphs>180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2022-01-18T09:19:48Z</dcterms:modified>
</cp:coreProperties>
</file>