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43"/>
  </p:notesMasterIdLst>
  <p:sldIdLst>
    <p:sldId id="504" r:id="rId2"/>
    <p:sldId id="534" r:id="rId3"/>
    <p:sldId id="536" r:id="rId4"/>
    <p:sldId id="505" r:id="rId5"/>
    <p:sldId id="506" r:id="rId6"/>
    <p:sldId id="541" r:id="rId7"/>
    <p:sldId id="539" r:id="rId8"/>
    <p:sldId id="537" r:id="rId9"/>
    <p:sldId id="507" r:id="rId10"/>
    <p:sldId id="508" r:id="rId11"/>
    <p:sldId id="509" r:id="rId12"/>
    <p:sldId id="510" r:id="rId13"/>
    <p:sldId id="511" r:id="rId14"/>
    <p:sldId id="512" r:id="rId15"/>
    <p:sldId id="513" r:id="rId16"/>
    <p:sldId id="514" r:id="rId17"/>
    <p:sldId id="515" r:id="rId18"/>
    <p:sldId id="516" r:id="rId19"/>
    <p:sldId id="517" r:id="rId20"/>
    <p:sldId id="518" r:id="rId21"/>
    <p:sldId id="519" r:id="rId22"/>
    <p:sldId id="520" r:id="rId23"/>
    <p:sldId id="521" r:id="rId24"/>
    <p:sldId id="522" r:id="rId25"/>
    <p:sldId id="523" r:id="rId26"/>
    <p:sldId id="524" r:id="rId27"/>
    <p:sldId id="525" r:id="rId28"/>
    <p:sldId id="526" r:id="rId29"/>
    <p:sldId id="542" r:id="rId30"/>
    <p:sldId id="540" r:id="rId31"/>
    <p:sldId id="527" r:id="rId32"/>
    <p:sldId id="528" r:id="rId33"/>
    <p:sldId id="529" r:id="rId34"/>
    <p:sldId id="530" r:id="rId35"/>
    <p:sldId id="543" r:id="rId36"/>
    <p:sldId id="544" r:id="rId37"/>
    <p:sldId id="531" r:id="rId38"/>
    <p:sldId id="532" r:id="rId39"/>
    <p:sldId id="533" r:id="rId40"/>
    <p:sldId id="535" r:id="rId41"/>
    <p:sldId id="538" r:id="rId42"/>
  </p:sldIdLst>
  <p:sldSz cx="9144000" cy="6858000" type="screen4x3"/>
  <p:notesSz cx="6858000" cy="9144000"/>
  <p:custDataLst>
    <p:tags r:id="rId4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107" d="100"/>
          <a:sy n="107" d="100"/>
        </p:scale>
        <p:origin x="18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30035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Cell Structure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04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8947449-76CE-4EEF-8E91-5F9EEA607C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4BAE00A-BA21-4F16-A2C4-33C1732B399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8C2E43-DB13-4FB3-8A48-A259EB6501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945089"/>
            <a:ext cx="5725019" cy="4967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868219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3ED7E8-9294-4E5C-B48C-6A6415F5AC5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7C82B3-8F8D-4AA4-A23B-8017324B67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966680"/>
            <a:ext cx="6927273" cy="4924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327464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CE1CE80-918D-433D-95E0-79110815939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374A43-2851-4DBC-844F-62E321C2A0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502504"/>
            <a:ext cx="5725019" cy="5852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8507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2088DD7-A8C0-40C2-99E0-92A2707D7EC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E2029F-0A95-4D80-91D6-F81B0812FA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540309"/>
            <a:ext cx="5725019" cy="5777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868048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209D5C1-A43B-4466-88D3-C2F68FAC467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706F4E-1260-47D6-81F3-7D1F943BB2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6188" y="525866"/>
            <a:ext cx="3231624" cy="5806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864904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20F9F6E-A8A8-45DE-8E9F-49A511079F5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EDCE8D-34F5-41FF-AD91-9881435EA5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882074"/>
            <a:ext cx="6927273" cy="3093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121369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7BCDF90-FEB8-4EC6-8251-DAE6F8C3B58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3FDFAA-2B37-4F59-A172-75BBEB8A1D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456644"/>
            <a:ext cx="4731421" cy="5944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71885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2643BA-445D-4BA9-8918-BC24D4B9E83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4ED897-BC67-4174-AB5B-B1282DE1B2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698009"/>
            <a:ext cx="5204563" cy="5461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536410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5392BA8-29FF-4983-A9B0-1FA956CC315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85C2BD-FBD1-4CC9-A71C-C8A282C4F0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3080" y="346283"/>
            <a:ext cx="2937840" cy="6165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36899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591D23-3C78-49E7-B9C3-CC1832B309A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288AE7-F0C5-4AF0-920E-7134434187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3080" y="418271"/>
            <a:ext cx="2937840" cy="6021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313510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91B0F2E-68C3-447F-91AE-6574135B67D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A03ECB-0825-46CB-85C0-0B66647C31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513453"/>
            <a:ext cx="3910265" cy="5831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11273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D258C71-7E7A-4545-9C78-FB3CCC89811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CC517F-A8CB-46F0-ACB3-051C07DC55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958693"/>
            <a:ext cx="4301292" cy="4940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826633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7BE7D7F-0220-49FD-9DA9-A04A8067BCC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35C4CB-493E-4A01-8B31-78389C9F00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793157"/>
            <a:ext cx="4731421" cy="5271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044948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B89FCC-4FF9-43B9-96D0-66D430DB317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BD5FD52-47DC-4D93-980B-FD5A185629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767421"/>
            <a:ext cx="5204563" cy="5323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61701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36762A7-2370-4CFE-9E7D-80621D54EF0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64F285-2D85-4817-BF37-43835E3AFB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725331"/>
            <a:ext cx="4731421" cy="5407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26810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1C52C82-8076-4E59-A014-E3D7F2CC723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4.18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5E0A49-BE4F-4AC8-A006-055B4C86B2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555839"/>
            <a:ext cx="3910265" cy="5746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548836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D29F91-5257-42CE-B311-A26C7A51871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4.19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2E3DE7-6B7E-48F2-8F37-493F8CFF1C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473648"/>
            <a:ext cx="3910265" cy="5910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082004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9724379-C144-4955-94CA-22DA5FDF4C1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4.20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8C9534-AB98-4088-A0CB-16E469BDED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370666"/>
            <a:ext cx="6927273" cy="4116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047387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D0F775A-2D02-4296-819F-1D4E44CA31D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4.21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C4F9D5-6D3C-4D41-B7BA-4E890C8A1D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6678" y="909992"/>
            <a:ext cx="4090644" cy="503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876276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F74283-BA28-464F-81F3-4EC94B72467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4.22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F23B7A8-9A6C-41B2-B278-34550CE5ED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719112"/>
            <a:ext cx="4731421" cy="541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73363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3615270-F041-4401-ACB3-0051924BB80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4.2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AE42F0-A667-4056-B370-12DBB6111C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4931" y="293729"/>
            <a:ext cx="4854139" cy="627054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3A278AA-4166-46E0-A2DD-8BB59283BE0C}"/>
              </a:ext>
            </a:extLst>
          </p:cNvPr>
          <p:cNvSpPr/>
          <p:nvPr/>
        </p:nvSpPr>
        <p:spPr>
          <a:xfrm>
            <a:off x="5372026" y="3726954"/>
            <a:ext cx="150891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Digest worn-out organelles and cell debris; digest material</a:t>
            </a:r>
          </a:p>
          <a:p>
            <a:r>
              <a:rPr lang="en-IN" sz="400" dirty="0">
                <a:solidFill>
                  <a:srgbClr val="000000"/>
                </a:solidFill>
              </a:rPr>
              <a:t>taken up by endocytosis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80E89FC-C107-40DB-AF9A-2C843D8C29D3}"/>
              </a:ext>
            </a:extLst>
          </p:cNvPr>
          <p:cNvSpPr/>
          <p:nvPr/>
        </p:nvSpPr>
        <p:spPr>
          <a:xfrm>
            <a:off x="3673673" y="3726954"/>
            <a:ext cx="156804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Vesicles derived from Golgi apparatus that contain hydrolytic</a:t>
            </a:r>
          </a:p>
          <a:p>
            <a:r>
              <a:rPr lang="en-IN" sz="400" dirty="0">
                <a:solidFill>
                  <a:srgbClr val="000000"/>
                </a:solidFill>
              </a:rPr>
              <a:t>digestive enzymes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1362E30-1539-4FA0-BDDC-F095C2335C63}"/>
              </a:ext>
            </a:extLst>
          </p:cNvPr>
          <p:cNvSpPr/>
          <p:nvPr/>
        </p:nvSpPr>
        <p:spPr>
          <a:xfrm>
            <a:off x="2121872" y="834033"/>
            <a:ext cx="617817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Plasma membrane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787A331-9935-4E46-8CB9-8326C0B44A6C}"/>
              </a:ext>
            </a:extLst>
          </p:cNvPr>
          <p:cNvSpPr/>
          <p:nvPr/>
        </p:nvSpPr>
        <p:spPr>
          <a:xfrm>
            <a:off x="2320613" y="598111"/>
            <a:ext cx="464175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b="1" dirty="0">
                <a:solidFill>
                  <a:srgbClr val="000000"/>
                </a:solidFill>
              </a:rPr>
              <a:t>Structure</a:t>
            </a:r>
            <a:endParaRPr lang="en-IN" sz="500" dirty="0">
              <a:solidFill>
                <a:srgbClr val="00000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354353B-3AE8-48FE-8FE3-F2E9222A018A}"/>
              </a:ext>
            </a:extLst>
          </p:cNvPr>
          <p:cNvSpPr/>
          <p:nvPr/>
        </p:nvSpPr>
        <p:spPr>
          <a:xfrm>
            <a:off x="4261729" y="598111"/>
            <a:ext cx="529102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b="1" dirty="0">
                <a:solidFill>
                  <a:srgbClr val="000000"/>
                </a:solidFill>
              </a:rPr>
              <a:t>Description</a:t>
            </a:r>
            <a:endParaRPr lang="en-IN" sz="500" dirty="0">
              <a:solidFill>
                <a:srgbClr val="00000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0E7DAEB-EFE1-4D02-AF4A-78595D37E6B9}"/>
              </a:ext>
            </a:extLst>
          </p:cNvPr>
          <p:cNvSpPr/>
          <p:nvPr/>
        </p:nvSpPr>
        <p:spPr>
          <a:xfrm>
            <a:off x="5946938" y="598111"/>
            <a:ext cx="450524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b="1" dirty="0">
                <a:solidFill>
                  <a:srgbClr val="000000"/>
                </a:solidFill>
              </a:rPr>
              <a:t>Function</a:t>
            </a:r>
            <a:endParaRPr lang="en-IN" sz="500" dirty="0">
              <a:solidFill>
                <a:srgbClr val="00000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FB3F12F-992B-4B7A-A402-E4907918D5AE}"/>
              </a:ext>
            </a:extLst>
          </p:cNvPr>
          <p:cNvSpPr/>
          <p:nvPr/>
        </p:nvSpPr>
        <p:spPr>
          <a:xfrm>
            <a:off x="2259389" y="438091"/>
            <a:ext cx="565904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b="1">
                <a:solidFill>
                  <a:schemeClr val="bg1"/>
                </a:solidFill>
              </a:rPr>
              <a:t>TABLE </a:t>
            </a:r>
            <a:r>
              <a:rPr lang="en-IN" sz="600" b="1" dirty="0">
                <a:solidFill>
                  <a:schemeClr val="bg1"/>
                </a:solidFill>
              </a:rPr>
              <a:t>4.2</a:t>
            </a:r>
            <a:endParaRPr lang="en-IN" sz="60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668013E-A47D-4C0C-BB13-4EC85F126BFF}"/>
              </a:ext>
            </a:extLst>
          </p:cNvPr>
          <p:cNvSpPr/>
          <p:nvPr/>
        </p:nvSpPr>
        <p:spPr>
          <a:xfrm>
            <a:off x="2957006" y="437347"/>
            <a:ext cx="1898628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b="1" dirty="0">
                <a:solidFill>
                  <a:srgbClr val="000000"/>
                </a:solidFill>
              </a:rPr>
              <a:t>Eukaryotic Cell Structures and Their Functions</a:t>
            </a:r>
            <a:endParaRPr lang="en-IN" sz="6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5B162CD-47EC-4B11-9541-D61202B90878}"/>
              </a:ext>
            </a:extLst>
          </p:cNvPr>
          <p:cNvSpPr/>
          <p:nvPr/>
        </p:nvSpPr>
        <p:spPr>
          <a:xfrm>
            <a:off x="5372212" y="831354"/>
            <a:ext cx="1506859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Regulates what passes into and out of cell; cell-to-cell</a:t>
            </a:r>
          </a:p>
          <a:p>
            <a:r>
              <a:rPr lang="en-IN" sz="400" dirty="0">
                <a:solidFill>
                  <a:srgbClr val="000000"/>
                </a:solidFill>
              </a:rPr>
              <a:t>recognition; connection and adhesion; cell communication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55B538E-93B9-4068-9B8E-8E874E5427A5}"/>
              </a:ext>
            </a:extLst>
          </p:cNvPr>
          <p:cNvSpPr/>
          <p:nvPr/>
        </p:nvSpPr>
        <p:spPr>
          <a:xfrm>
            <a:off x="3672845" y="832694"/>
            <a:ext cx="1203951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Phospholipid bilayer with embedded proteins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7020352-B35A-4026-B5B4-FEFA08233050}"/>
              </a:ext>
            </a:extLst>
          </p:cNvPr>
          <p:cNvSpPr/>
          <p:nvPr/>
        </p:nvSpPr>
        <p:spPr>
          <a:xfrm>
            <a:off x="3672840" y="1250454"/>
            <a:ext cx="1470659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Structure (usually spherical) that contains chromosomes</a:t>
            </a:r>
          </a:p>
          <a:p>
            <a:r>
              <a:rPr lang="en-IN" sz="400" dirty="0">
                <a:solidFill>
                  <a:srgbClr val="000000"/>
                </a:solidFill>
              </a:rPr>
              <a:t>and is surrounded by double membrane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57653E0-FF53-4FC9-B39A-AFF141363696}"/>
              </a:ext>
            </a:extLst>
          </p:cNvPr>
          <p:cNvSpPr/>
          <p:nvPr/>
        </p:nvSpPr>
        <p:spPr>
          <a:xfrm>
            <a:off x="5370866" y="1250454"/>
            <a:ext cx="142740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Instructions for protein synthesis and cell reproduction;</a:t>
            </a:r>
          </a:p>
          <a:p>
            <a:r>
              <a:rPr lang="en-IN" sz="400" dirty="0">
                <a:solidFill>
                  <a:srgbClr val="000000"/>
                </a:solidFill>
              </a:rPr>
              <a:t>contains genetic information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9EA5960-60D5-4D39-8A42-9C46918A641D}"/>
              </a:ext>
            </a:extLst>
          </p:cNvPr>
          <p:cNvSpPr/>
          <p:nvPr/>
        </p:nvSpPr>
        <p:spPr>
          <a:xfrm>
            <a:off x="2124537" y="1253133"/>
            <a:ext cx="368647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Nucleus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6F61D4B-0ED3-4178-B519-C51110757110}"/>
              </a:ext>
            </a:extLst>
          </p:cNvPr>
          <p:cNvSpPr/>
          <p:nvPr/>
        </p:nvSpPr>
        <p:spPr>
          <a:xfrm>
            <a:off x="5373473" y="1663274"/>
            <a:ext cx="1193589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Contain hereditary information used to direct</a:t>
            </a:r>
          </a:p>
          <a:p>
            <a:r>
              <a:rPr lang="en-IN" sz="400" dirty="0">
                <a:solidFill>
                  <a:srgbClr val="000000"/>
                </a:solidFill>
              </a:rPr>
              <a:t>synthesis of proteins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878EBFA-D487-422B-AB97-97188E3E2501}"/>
              </a:ext>
            </a:extLst>
          </p:cNvPr>
          <p:cNvSpPr/>
          <p:nvPr/>
        </p:nvSpPr>
        <p:spPr>
          <a:xfrm>
            <a:off x="3666912" y="1663274"/>
            <a:ext cx="1413937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Long threads of DNA that form a complex with protein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D8CC6D1-F67E-464C-BB0A-D63A7F95B79A}"/>
              </a:ext>
            </a:extLst>
          </p:cNvPr>
          <p:cNvSpPr/>
          <p:nvPr/>
        </p:nvSpPr>
        <p:spPr>
          <a:xfrm>
            <a:off x="2125722" y="1664613"/>
            <a:ext cx="518676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Chromosomes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AF56A57-7029-42ED-80C7-0F3BFB932196}"/>
              </a:ext>
            </a:extLst>
          </p:cNvPr>
          <p:cNvSpPr/>
          <p:nvPr/>
        </p:nvSpPr>
        <p:spPr>
          <a:xfrm>
            <a:off x="2119317" y="2076093"/>
            <a:ext cx="409566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Nucleolus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2FAC796-DE4D-42A3-B5F6-E6A5B3769AB8}"/>
              </a:ext>
            </a:extLst>
          </p:cNvPr>
          <p:cNvSpPr/>
          <p:nvPr/>
        </p:nvSpPr>
        <p:spPr>
          <a:xfrm>
            <a:off x="3666012" y="2076093"/>
            <a:ext cx="928056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Site of genes for rRNA synthesis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7165B95-10AD-4595-BC56-3535EC0042FB}"/>
              </a:ext>
            </a:extLst>
          </p:cNvPr>
          <p:cNvSpPr/>
          <p:nvPr/>
        </p:nvSpPr>
        <p:spPr>
          <a:xfrm>
            <a:off x="5365113" y="2074754"/>
            <a:ext cx="1156974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Synthesis of rRNA and ribosome assembly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0EE44C5-4326-4AC6-A8DE-A58F12D9CE08}"/>
              </a:ext>
            </a:extLst>
          </p:cNvPr>
          <p:cNvSpPr/>
          <p:nvPr/>
        </p:nvSpPr>
        <p:spPr>
          <a:xfrm>
            <a:off x="3670429" y="2478614"/>
            <a:ext cx="139927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Small, complex assemblies of protein and RNA, often</a:t>
            </a:r>
          </a:p>
          <a:p>
            <a:r>
              <a:rPr lang="en-IN" sz="400" dirty="0">
                <a:solidFill>
                  <a:srgbClr val="000000"/>
                </a:solidFill>
              </a:rPr>
              <a:t>bound to ER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279D54D-3FC1-4581-BFC1-B1F21C45ACE9}"/>
              </a:ext>
            </a:extLst>
          </p:cNvPr>
          <p:cNvSpPr/>
          <p:nvPr/>
        </p:nvSpPr>
        <p:spPr>
          <a:xfrm>
            <a:off x="5369543" y="2479953"/>
            <a:ext cx="751875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Sites of protein synthesis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F5150DB-7859-495A-8B9E-92227823E8B0}"/>
              </a:ext>
            </a:extLst>
          </p:cNvPr>
          <p:cNvSpPr/>
          <p:nvPr/>
        </p:nvSpPr>
        <p:spPr>
          <a:xfrm>
            <a:off x="2126137" y="2479953"/>
            <a:ext cx="441647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Ribosomes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916FB50-5A47-48B0-8339-7A07CFA9FDEF}"/>
              </a:ext>
            </a:extLst>
          </p:cNvPr>
          <p:cNvSpPr/>
          <p:nvPr/>
        </p:nvSpPr>
        <p:spPr>
          <a:xfrm>
            <a:off x="5369532" y="2902655"/>
            <a:ext cx="13394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Intracellular compartment forms transport vesicles;</a:t>
            </a:r>
          </a:p>
          <a:p>
            <a:r>
              <a:rPr lang="en-IN" sz="400" dirty="0">
                <a:solidFill>
                  <a:srgbClr val="000000"/>
                </a:solidFill>
              </a:rPr>
              <a:t>participates in lipid synthesis and synthesis</a:t>
            </a:r>
          </a:p>
          <a:p>
            <a:r>
              <a:rPr lang="en-IN" sz="400" dirty="0">
                <a:solidFill>
                  <a:srgbClr val="000000"/>
                </a:solidFill>
              </a:rPr>
              <a:t>of membrane or secreted proteins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839A6B1-30C0-4802-A3E7-56BE5048D4AF}"/>
              </a:ext>
            </a:extLst>
          </p:cNvPr>
          <p:cNvSpPr/>
          <p:nvPr/>
        </p:nvSpPr>
        <p:spPr>
          <a:xfrm>
            <a:off x="3670147" y="2906673"/>
            <a:ext cx="904546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Network of internal membranes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4A56DD1-95DE-4B4B-A69D-32451476D7FE}"/>
              </a:ext>
            </a:extLst>
          </p:cNvPr>
          <p:cNvSpPr/>
          <p:nvPr/>
        </p:nvSpPr>
        <p:spPr>
          <a:xfrm>
            <a:off x="2122309" y="2906673"/>
            <a:ext cx="51249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Endoplasmic</a:t>
            </a:r>
          </a:p>
          <a:p>
            <a:r>
              <a:rPr lang="en-IN" sz="400" dirty="0">
                <a:solidFill>
                  <a:srgbClr val="000000"/>
                </a:solidFill>
              </a:rPr>
              <a:t>reticulum (ER)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38E7A7F-6CD5-4ACE-9972-EB570A25401D}"/>
              </a:ext>
            </a:extLst>
          </p:cNvPr>
          <p:cNvSpPr/>
          <p:nvPr/>
        </p:nvSpPr>
        <p:spPr>
          <a:xfrm>
            <a:off x="5372100" y="3309194"/>
            <a:ext cx="121065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Packages proteins for export from cell; forms</a:t>
            </a:r>
          </a:p>
          <a:p>
            <a:r>
              <a:rPr lang="en-IN" sz="400" dirty="0">
                <a:solidFill>
                  <a:srgbClr val="000000"/>
                </a:solidFill>
              </a:rPr>
              <a:t>secretory vesicles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61D35DA-F627-469E-AA2B-AC5ACEA4E28C}"/>
              </a:ext>
            </a:extLst>
          </p:cNvPr>
          <p:cNvSpPr/>
          <p:nvPr/>
        </p:nvSpPr>
        <p:spPr>
          <a:xfrm>
            <a:off x="3666024" y="3310533"/>
            <a:ext cx="806112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Stacks of flattened vesicles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AF01829-F1F8-4248-B18F-9D0170A0ED79}"/>
              </a:ext>
            </a:extLst>
          </p:cNvPr>
          <p:cNvSpPr/>
          <p:nvPr/>
        </p:nvSpPr>
        <p:spPr>
          <a:xfrm>
            <a:off x="2127733" y="3310533"/>
            <a:ext cx="545134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Golgi apparatus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069A566-1C96-4C13-AFB6-AD490B31B075}"/>
              </a:ext>
            </a:extLst>
          </p:cNvPr>
          <p:cNvSpPr/>
          <p:nvPr/>
        </p:nvSpPr>
        <p:spPr>
          <a:xfrm>
            <a:off x="2126137" y="3729633"/>
            <a:ext cx="441647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Lysosomes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0641C65-9DFD-40FC-97C1-20794FA69DFC}"/>
              </a:ext>
            </a:extLst>
          </p:cNvPr>
          <p:cNvSpPr/>
          <p:nvPr/>
        </p:nvSpPr>
        <p:spPr>
          <a:xfrm>
            <a:off x="3672500" y="4153674"/>
            <a:ext cx="145609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Vesicles that are formed from incorporation of lipids and</a:t>
            </a:r>
          </a:p>
          <a:p>
            <a:r>
              <a:rPr lang="en-IN" sz="400" dirty="0">
                <a:solidFill>
                  <a:srgbClr val="000000"/>
                </a:solidFill>
              </a:rPr>
              <a:t>proteins and that contain oxidative and other enzymes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D828A83-87A6-41C5-9F2D-B556EEE9A559}"/>
              </a:ext>
            </a:extLst>
          </p:cNvPr>
          <p:cNvSpPr/>
          <p:nvPr/>
        </p:nvSpPr>
        <p:spPr>
          <a:xfrm>
            <a:off x="2124791" y="4156353"/>
            <a:ext cx="459579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Microbodies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4808596-8554-495F-A915-E79EF2D0714D}"/>
              </a:ext>
            </a:extLst>
          </p:cNvPr>
          <p:cNvSpPr/>
          <p:nvPr/>
        </p:nvSpPr>
        <p:spPr>
          <a:xfrm>
            <a:off x="5366120" y="4155014"/>
            <a:ext cx="1353081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Isolate particular chemical activities from rest of cell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263686A-C2A7-4CD8-A38D-BEEE334AA4AA}"/>
              </a:ext>
            </a:extLst>
          </p:cNvPr>
          <p:cNvSpPr/>
          <p:nvPr/>
        </p:nvSpPr>
        <p:spPr>
          <a:xfrm>
            <a:off x="5369643" y="4518864"/>
            <a:ext cx="11587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“Power plants” of the cell; sites of oxidative</a:t>
            </a:r>
          </a:p>
          <a:p>
            <a:r>
              <a:rPr lang="en-IN" sz="400" dirty="0">
                <a:solidFill>
                  <a:srgbClr val="000000"/>
                </a:solidFill>
              </a:rPr>
              <a:t>metabolism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7690F47-2AB8-4BFE-A8AE-F8D838D85420}"/>
              </a:ext>
            </a:extLst>
          </p:cNvPr>
          <p:cNvSpPr/>
          <p:nvPr/>
        </p:nvSpPr>
        <p:spPr>
          <a:xfrm>
            <a:off x="3670935" y="4518864"/>
            <a:ext cx="1223011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Bacteria-like elements with double membrane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D51EA09-C296-4589-9083-C9F51F6FA54B}"/>
              </a:ext>
            </a:extLst>
          </p:cNvPr>
          <p:cNvSpPr/>
          <p:nvPr/>
        </p:nvSpPr>
        <p:spPr>
          <a:xfrm>
            <a:off x="2121699" y="4520203"/>
            <a:ext cx="481002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Mitochondria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8512934D-A3B9-4D03-8269-44C8911BB66C}"/>
              </a:ext>
            </a:extLst>
          </p:cNvPr>
          <p:cNvSpPr/>
          <p:nvPr/>
        </p:nvSpPr>
        <p:spPr>
          <a:xfrm>
            <a:off x="3672776" y="4967675"/>
            <a:ext cx="15100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Bacteria-like elements with double membrane surrounding</a:t>
            </a:r>
          </a:p>
          <a:p>
            <a:r>
              <a:rPr lang="en-IN" sz="400" dirty="0">
                <a:solidFill>
                  <a:srgbClr val="000000"/>
                </a:solidFill>
              </a:rPr>
              <a:t>a third, thylakoid membrane containing chlorophyll, a</a:t>
            </a:r>
          </a:p>
          <a:p>
            <a:r>
              <a:rPr lang="en-IN" sz="400" dirty="0">
                <a:solidFill>
                  <a:srgbClr val="000000"/>
                </a:solidFill>
              </a:rPr>
              <a:t>photosynthetic pigment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DAA5EABC-9AB3-4F69-B8D4-B44D00490059}"/>
              </a:ext>
            </a:extLst>
          </p:cNvPr>
          <p:cNvSpPr/>
          <p:nvPr/>
        </p:nvSpPr>
        <p:spPr>
          <a:xfrm>
            <a:off x="5366982" y="4971693"/>
            <a:ext cx="711276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Sites of photosynthesis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BC0536C5-F396-40F4-BC14-4A5A03F5C99A}"/>
              </a:ext>
            </a:extLst>
          </p:cNvPr>
          <p:cNvSpPr/>
          <p:nvPr/>
        </p:nvSpPr>
        <p:spPr>
          <a:xfrm>
            <a:off x="2127792" y="4971693"/>
            <a:ext cx="468817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Chloroplasts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915AEC2D-E3B9-4BAB-99D7-15A4234E4C18}"/>
              </a:ext>
            </a:extLst>
          </p:cNvPr>
          <p:cNvSpPr/>
          <p:nvPr/>
        </p:nvSpPr>
        <p:spPr>
          <a:xfrm>
            <a:off x="5371601" y="5389454"/>
            <a:ext cx="1476709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Structural support; cell movement; movement of vesicles</a:t>
            </a:r>
          </a:p>
          <a:p>
            <a:r>
              <a:rPr lang="en-IN" sz="400" dirty="0">
                <a:solidFill>
                  <a:srgbClr val="000000"/>
                </a:solidFill>
              </a:rPr>
              <a:t>within cells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C6540BE-447C-49DF-B574-EA537D60C1EF}"/>
              </a:ext>
            </a:extLst>
          </p:cNvPr>
          <p:cNvSpPr/>
          <p:nvPr/>
        </p:nvSpPr>
        <p:spPr>
          <a:xfrm>
            <a:off x="3673163" y="5390793"/>
            <a:ext cx="822315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Network of protein filaments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62958B7D-DF9A-4EDF-A39A-F4482C50A6D0}"/>
              </a:ext>
            </a:extLst>
          </p:cNvPr>
          <p:cNvSpPr/>
          <p:nvPr/>
        </p:nvSpPr>
        <p:spPr>
          <a:xfrm>
            <a:off x="2123080" y="5390793"/>
            <a:ext cx="478240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Cytoskeleton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40E12A05-BE92-43D1-86F4-9B05FD0CDFB0}"/>
              </a:ext>
            </a:extLst>
          </p:cNvPr>
          <p:cNvSpPr/>
          <p:nvPr/>
        </p:nvSpPr>
        <p:spPr>
          <a:xfrm>
            <a:off x="3672840" y="5800934"/>
            <a:ext cx="139927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Cellular extensions with 9 + 2 arrangement of pairs of</a:t>
            </a:r>
          </a:p>
          <a:p>
            <a:r>
              <a:rPr lang="en-IN" sz="400" dirty="0">
                <a:solidFill>
                  <a:srgbClr val="000000"/>
                </a:solidFill>
              </a:rPr>
              <a:t>microtubules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FF330F3-B15C-4DBB-9227-AE601B63F70F}"/>
              </a:ext>
            </a:extLst>
          </p:cNvPr>
          <p:cNvSpPr/>
          <p:nvPr/>
        </p:nvSpPr>
        <p:spPr>
          <a:xfrm>
            <a:off x="2125729" y="5802273"/>
            <a:ext cx="503422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Flagella (cilia)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2712E3A7-26EE-4E16-96D0-A82602BF931D}"/>
              </a:ext>
            </a:extLst>
          </p:cNvPr>
          <p:cNvSpPr/>
          <p:nvPr/>
        </p:nvSpPr>
        <p:spPr>
          <a:xfrm>
            <a:off x="5369570" y="5800934"/>
            <a:ext cx="1041380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Motility or moving fluids over surfaces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3BCB0440-47AE-47E9-A007-4B217F4ECD2B}"/>
              </a:ext>
            </a:extLst>
          </p:cNvPr>
          <p:cNvSpPr/>
          <p:nvPr/>
        </p:nvSpPr>
        <p:spPr>
          <a:xfrm>
            <a:off x="3671581" y="6212414"/>
            <a:ext cx="1145519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Outer layer of cellulose or chitin; or absent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3DF9210A-8F00-4F96-851A-A1F9D1CCA329}"/>
              </a:ext>
            </a:extLst>
          </p:cNvPr>
          <p:cNvSpPr/>
          <p:nvPr/>
        </p:nvSpPr>
        <p:spPr>
          <a:xfrm>
            <a:off x="2121912" y="6213753"/>
            <a:ext cx="373897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Cell wall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5B790A3A-C954-4A6D-B4E0-9E21C0B20DB0}"/>
              </a:ext>
            </a:extLst>
          </p:cNvPr>
          <p:cNvSpPr/>
          <p:nvPr/>
        </p:nvSpPr>
        <p:spPr>
          <a:xfrm>
            <a:off x="5367992" y="6213753"/>
            <a:ext cx="617817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Protection; support</a:t>
            </a:r>
          </a:p>
        </p:txBody>
      </p:sp>
    </p:spTree>
    <p:extLst>
      <p:ext uri="{BB962C8B-B14F-4D97-AF65-F5344CB8AC3E}">
        <p14:creationId xmlns:p14="http://schemas.microsoft.com/office/powerpoint/2010/main" val="1228879794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5191834-5A13-453D-8F28-02A11C367C9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4.1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9083A79-DC78-44BE-9BC5-F52F8EC5EF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548444"/>
            <a:ext cx="6927273" cy="5761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547652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7D5D116-AB70-46FB-AED6-7A8210C6DB4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4.2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555D7C-319B-453A-B7B0-DB7D31CF7E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1065" y="381000"/>
            <a:ext cx="1121871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264279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2CE0C6F-21EB-422A-8D81-177E311B880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4.23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3D87F5-A19D-4CC6-915F-F3EE1E167A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049772"/>
            <a:ext cx="5725019" cy="475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126416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F13B4B5-0DAD-46B3-997A-89C910F17AE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4.24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10C796-52EE-4CE4-9B7A-95C949326B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499053"/>
            <a:ext cx="4301292" cy="5859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296231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1DAC39-A4B8-4C44-BF88-C8171EF168F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4.25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7BA4F2-22A5-434F-A443-F53997C3C2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691816"/>
            <a:ext cx="3910265" cy="5474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402693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997F769-2A1F-4A09-8630-31CA515A1DE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4.26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E3E8C1-E9B5-40EA-A344-5A0172B365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544089"/>
            <a:ext cx="5725019" cy="5769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142040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AAC8D5E-8BF4-4B06-ABEC-17BDB6485C9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4.3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59F15DA-00D5-4AEB-8F93-ACD85465A3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927" y="582473"/>
            <a:ext cx="7718146" cy="569305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FAEB479-B7C2-499B-8A9E-6021E507BFF2}"/>
              </a:ext>
            </a:extLst>
          </p:cNvPr>
          <p:cNvSpPr/>
          <p:nvPr/>
        </p:nvSpPr>
        <p:spPr>
          <a:xfrm>
            <a:off x="6499366" y="2150954"/>
            <a:ext cx="178406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Absent except in sperm of a few species</a:t>
            </a:r>
          </a:p>
          <a:p>
            <a:r>
              <a:rPr lang="en-IN" sz="700" dirty="0">
                <a:solidFill>
                  <a:srgbClr val="000000"/>
                </a:solidFill>
              </a:rPr>
              <a:t>(9 + 2 structure)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39368AF-D326-43AD-BD65-A452DB9C29CA}"/>
              </a:ext>
            </a:extLst>
          </p:cNvPr>
          <p:cNvSpPr/>
          <p:nvPr/>
        </p:nvSpPr>
        <p:spPr>
          <a:xfrm>
            <a:off x="4573099" y="2137053"/>
            <a:ext cx="1826602" cy="2308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May be present (9 + 2 structure)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A132649-E3C2-41E9-9CD7-58260DCC0E0A}"/>
              </a:ext>
            </a:extLst>
          </p:cNvPr>
          <p:cNvSpPr/>
          <p:nvPr/>
        </p:nvSpPr>
        <p:spPr>
          <a:xfrm>
            <a:off x="6494642" y="5329833"/>
            <a:ext cx="175541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Multiple; DNA–protein complex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E2ACC80-157B-4281-9374-168F03490E69}"/>
              </a:ext>
            </a:extLst>
          </p:cNvPr>
          <p:cNvSpPr/>
          <p:nvPr/>
        </p:nvSpPr>
        <p:spPr>
          <a:xfrm>
            <a:off x="722995" y="2739033"/>
            <a:ext cx="134293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Endoplasmic reticulum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2437FBF-D5D4-431E-A339-77B5ECD1AAEC}"/>
              </a:ext>
            </a:extLst>
          </p:cNvPr>
          <p:cNvSpPr/>
          <p:nvPr/>
        </p:nvSpPr>
        <p:spPr>
          <a:xfrm>
            <a:off x="1188720" y="758131"/>
            <a:ext cx="93725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200" b="1" dirty="0">
                <a:solidFill>
                  <a:schemeClr val="bg1"/>
                </a:solidFill>
              </a:rPr>
              <a:t>TABLE 4.3</a:t>
            </a:r>
            <a:endParaRPr lang="en-IN" sz="1200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7C843EA-E9F4-4007-A3A8-9D262F6F42E1}"/>
              </a:ext>
            </a:extLst>
          </p:cNvPr>
          <p:cNvSpPr/>
          <p:nvPr/>
        </p:nvSpPr>
        <p:spPr>
          <a:xfrm>
            <a:off x="2656928" y="757387"/>
            <a:ext cx="40816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200" b="1" dirty="0">
                <a:solidFill>
                  <a:srgbClr val="000000"/>
                </a:solidFill>
              </a:rPr>
              <a:t>A Comparison of Prokaryotic, Animal, and Plant Cells</a:t>
            </a:r>
            <a:endParaRPr lang="en-IN" sz="1200" dirty="0">
              <a:solidFill>
                <a:srgbClr val="00000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5A7A3C7-995A-4E8D-AA07-25563B04CE04}"/>
              </a:ext>
            </a:extLst>
          </p:cNvPr>
          <p:cNvSpPr/>
          <p:nvPr/>
        </p:nvSpPr>
        <p:spPr>
          <a:xfrm>
            <a:off x="3154680" y="1062931"/>
            <a:ext cx="84581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Prokaryote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EB52ADE-D5F5-4826-94E0-FEC3574F64B3}"/>
              </a:ext>
            </a:extLst>
          </p:cNvPr>
          <p:cNvSpPr/>
          <p:nvPr/>
        </p:nvSpPr>
        <p:spPr>
          <a:xfrm>
            <a:off x="5178746" y="1062931"/>
            <a:ext cx="61008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Animal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C16D1A6-F64A-4CA7-B0B5-983D815F761E}"/>
              </a:ext>
            </a:extLst>
          </p:cNvPr>
          <p:cNvSpPr/>
          <p:nvPr/>
        </p:nvSpPr>
        <p:spPr>
          <a:xfrm>
            <a:off x="7132265" y="1062931"/>
            <a:ext cx="49365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Plant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7326AEC-1C34-4AC4-B656-4586A4C0DEA7}"/>
              </a:ext>
            </a:extLst>
          </p:cNvPr>
          <p:cNvSpPr/>
          <p:nvPr/>
        </p:nvSpPr>
        <p:spPr>
          <a:xfrm>
            <a:off x="3482340" y="1289894"/>
            <a:ext cx="237359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000" b="1" dirty="0">
                <a:solidFill>
                  <a:srgbClr val="000000"/>
                </a:solidFill>
              </a:rPr>
              <a:t>E X T E R I O R  S T R U C T U R E S</a:t>
            </a:r>
            <a:endParaRPr lang="pt-BR" sz="1000" dirty="0">
              <a:solidFill>
                <a:srgbClr val="000000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4C29D7C-2502-4AC2-81B4-1A388EA807D2}"/>
              </a:ext>
            </a:extLst>
          </p:cNvPr>
          <p:cNvSpPr/>
          <p:nvPr/>
        </p:nvSpPr>
        <p:spPr>
          <a:xfrm>
            <a:off x="728667" y="1580793"/>
            <a:ext cx="61008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Cell wall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BEC158C-496F-4B99-951B-1AAEB542002C}"/>
              </a:ext>
            </a:extLst>
          </p:cNvPr>
          <p:cNvSpPr/>
          <p:nvPr/>
        </p:nvSpPr>
        <p:spPr>
          <a:xfrm>
            <a:off x="2645738" y="1580793"/>
            <a:ext cx="184369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Present (protein-polysaccharide)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6BDEE64-B140-4DC8-964B-5BE66C43D4B8}"/>
              </a:ext>
            </a:extLst>
          </p:cNvPr>
          <p:cNvSpPr/>
          <p:nvPr/>
        </p:nvSpPr>
        <p:spPr>
          <a:xfrm>
            <a:off x="4581089" y="1580793"/>
            <a:ext cx="54320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Absent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7739D7B-3625-4B81-BE9C-6857F9DEE32B}"/>
              </a:ext>
            </a:extLst>
          </p:cNvPr>
          <p:cNvSpPr/>
          <p:nvPr/>
        </p:nvSpPr>
        <p:spPr>
          <a:xfrm>
            <a:off x="6490793" y="1580793"/>
            <a:ext cx="113827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Present (cellulose)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56CF690-E69C-4897-9A2B-2917F1A5EC46}"/>
              </a:ext>
            </a:extLst>
          </p:cNvPr>
          <p:cNvSpPr/>
          <p:nvPr/>
        </p:nvSpPr>
        <p:spPr>
          <a:xfrm>
            <a:off x="6488952" y="1877973"/>
            <a:ext cx="58047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Present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DBF2E29-F0FA-4877-BBA1-8DFE21C89853}"/>
              </a:ext>
            </a:extLst>
          </p:cNvPr>
          <p:cNvSpPr/>
          <p:nvPr/>
        </p:nvSpPr>
        <p:spPr>
          <a:xfrm>
            <a:off x="4568712" y="1877973"/>
            <a:ext cx="58047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Present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CE469B4-3711-4688-AB18-FC0622F42219}"/>
              </a:ext>
            </a:extLst>
          </p:cNvPr>
          <p:cNvSpPr/>
          <p:nvPr/>
        </p:nvSpPr>
        <p:spPr>
          <a:xfrm>
            <a:off x="2640852" y="1877973"/>
            <a:ext cx="58047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Present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DA00D76-9E87-4A07-8D88-3D9F6013F270}"/>
              </a:ext>
            </a:extLst>
          </p:cNvPr>
          <p:cNvSpPr/>
          <p:nvPr/>
        </p:nvSpPr>
        <p:spPr>
          <a:xfrm>
            <a:off x="723034" y="1877973"/>
            <a:ext cx="96275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Cell membrane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C85A4E3-676F-4F52-87F9-483AE78CC540}"/>
              </a:ext>
            </a:extLst>
          </p:cNvPr>
          <p:cNvSpPr/>
          <p:nvPr/>
        </p:nvSpPr>
        <p:spPr>
          <a:xfrm>
            <a:off x="2642570" y="2137053"/>
            <a:ext cx="140521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Flagella may be present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8544FA6-457B-4CA4-B32B-CD592C55C634}"/>
              </a:ext>
            </a:extLst>
          </p:cNvPr>
          <p:cNvSpPr/>
          <p:nvPr/>
        </p:nvSpPr>
        <p:spPr>
          <a:xfrm>
            <a:off x="726212" y="2137053"/>
            <a:ext cx="81833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Flagella/cilia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04B9E32-1877-43E8-A270-CE9A7AD0747C}"/>
              </a:ext>
            </a:extLst>
          </p:cNvPr>
          <p:cNvSpPr/>
          <p:nvPr/>
        </p:nvSpPr>
        <p:spPr>
          <a:xfrm>
            <a:off x="3504829" y="2463374"/>
            <a:ext cx="235110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000" b="1" dirty="0">
                <a:solidFill>
                  <a:srgbClr val="000000"/>
                </a:solidFill>
              </a:rPr>
              <a:t>I N T E R I O R  S T R U C T U R E S</a:t>
            </a:r>
            <a:endParaRPr lang="pt-BR" sz="1000" dirty="0">
              <a:solidFill>
                <a:srgbClr val="000000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280F483-4836-4203-825C-6263EC3B2F67}"/>
              </a:ext>
            </a:extLst>
          </p:cNvPr>
          <p:cNvSpPr/>
          <p:nvPr/>
        </p:nvSpPr>
        <p:spPr>
          <a:xfrm>
            <a:off x="2649559" y="2739033"/>
            <a:ext cx="53924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Absent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AC96091-82B7-4A73-BA16-03B092A24400}"/>
              </a:ext>
            </a:extLst>
          </p:cNvPr>
          <p:cNvSpPr/>
          <p:nvPr/>
        </p:nvSpPr>
        <p:spPr>
          <a:xfrm>
            <a:off x="4574140" y="2739033"/>
            <a:ext cx="97107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Usually present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917DA87-D509-4E22-9D59-79B9BB71C677}"/>
              </a:ext>
            </a:extLst>
          </p:cNvPr>
          <p:cNvSpPr/>
          <p:nvPr/>
        </p:nvSpPr>
        <p:spPr>
          <a:xfrm>
            <a:off x="6494380" y="2739033"/>
            <a:ext cx="97107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Usually present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DE94D9C-13A5-40AB-8D45-9FFF8DAC9186}"/>
              </a:ext>
            </a:extLst>
          </p:cNvPr>
          <p:cNvSpPr/>
          <p:nvPr/>
        </p:nvSpPr>
        <p:spPr>
          <a:xfrm>
            <a:off x="720202" y="3066693"/>
            <a:ext cx="76177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Ribosomes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75E761BD-EA96-4853-9578-CF7C1C167601}"/>
              </a:ext>
            </a:extLst>
          </p:cNvPr>
          <p:cNvSpPr/>
          <p:nvPr/>
        </p:nvSpPr>
        <p:spPr>
          <a:xfrm>
            <a:off x="6488952" y="3066693"/>
            <a:ext cx="58047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Present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0951FDB-2A89-411B-8A68-78404390EBED}"/>
              </a:ext>
            </a:extLst>
          </p:cNvPr>
          <p:cNvSpPr/>
          <p:nvPr/>
        </p:nvSpPr>
        <p:spPr>
          <a:xfrm>
            <a:off x="4568712" y="3066693"/>
            <a:ext cx="58047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Present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6B68727-15D1-4E44-96D5-9192B60F46FF}"/>
              </a:ext>
            </a:extLst>
          </p:cNvPr>
          <p:cNvSpPr/>
          <p:nvPr/>
        </p:nvSpPr>
        <p:spPr>
          <a:xfrm>
            <a:off x="2640852" y="3066693"/>
            <a:ext cx="58047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Present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841C690E-DBF2-45C1-84EA-241A9B91558E}"/>
              </a:ext>
            </a:extLst>
          </p:cNvPr>
          <p:cNvSpPr/>
          <p:nvPr/>
        </p:nvSpPr>
        <p:spPr>
          <a:xfrm>
            <a:off x="725608" y="3386733"/>
            <a:ext cx="83478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Microtubules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C66E7F5-0F61-47A9-8A48-DC524494B958}"/>
              </a:ext>
            </a:extLst>
          </p:cNvPr>
          <p:cNvSpPr/>
          <p:nvPr/>
        </p:nvSpPr>
        <p:spPr>
          <a:xfrm>
            <a:off x="6488952" y="3386733"/>
            <a:ext cx="58047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Present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ACE5C66-00AE-484B-97D2-BA7EFA73A5D7}"/>
              </a:ext>
            </a:extLst>
          </p:cNvPr>
          <p:cNvSpPr/>
          <p:nvPr/>
        </p:nvSpPr>
        <p:spPr>
          <a:xfrm>
            <a:off x="4568712" y="3386733"/>
            <a:ext cx="58047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Present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78AD171-5658-4228-BC07-91F3EE9A31F1}"/>
              </a:ext>
            </a:extLst>
          </p:cNvPr>
          <p:cNvSpPr/>
          <p:nvPr/>
        </p:nvSpPr>
        <p:spPr>
          <a:xfrm>
            <a:off x="2649559" y="3386733"/>
            <a:ext cx="53924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Absent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379EED1-0691-47D8-97D1-B93C61D172D0}"/>
              </a:ext>
            </a:extLst>
          </p:cNvPr>
          <p:cNvSpPr/>
          <p:nvPr/>
        </p:nvSpPr>
        <p:spPr>
          <a:xfrm>
            <a:off x="722564" y="3714393"/>
            <a:ext cx="70348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>
                <a:solidFill>
                  <a:srgbClr val="000000"/>
                </a:solidFill>
              </a:rPr>
              <a:t>Centrioles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13A288B-CB39-4513-899C-E4C7B95DBA53}"/>
              </a:ext>
            </a:extLst>
          </p:cNvPr>
          <p:cNvSpPr/>
          <p:nvPr/>
        </p:nvSpPr>
        <p:spPr>
          <a:xfrm>
            <a:off x="4568712" y="3714393"/>
            <a:ext cx="58047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Present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2ECFCF3-CEA8-46DA-B1E3-9151C590D482}"/>
              </a:ext>
            </a:extLst>
          </p:cNvPr>
          <p:cNvSpPr/>
          <p:nvPr/>
        </p:nvSpPr>
        <p:spPr>
          <a:xfrm>
            <a:off x="2649559" y="3714393"/>
            <a:ext cx="53924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Absent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0FE0015-FB3D-4209-901A-4628D27A11C2}"/>
              </a:ext>
            </a:extLst>
          </p:cNvPr>
          <p:cNvSpPr/>
          <p:nvPr/>
        </p:nvSpPr>
        <p:spPr>
          <a:xfrm>
            <a:off x="6497659" y="3714393"/>
            <a:ext cx="53924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Absent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7F92F53D-B04D-4EE9-9A37-18D3F3E48651}"/>
              </a:ext>
            </a:extLst>
          </p:cNvPr>
          <p:cNvSpPr/>
          <p:nvPr/>
        </p:nvSpPr>
        <p:spPr>
          <a:xfrm>
            <a:off x="726287" y="4034433"/>
            <a:ext cx="99577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Golgi apparatus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3B9B449-72F8-427E-A5BE-1185D0C29F21}"/>
              </a:ext>
            </a:extLst>
          </p:cNvPr>
          <p:cNvSpPr/>
          <p:nvPr/>
        </p:nvSpPr>
        <p:spPr>
          <a:xfrm>
            <a:off x="4568712" y="4034433"/>
            <a:ext cx="58047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Present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D3B5C38-0B59-4E23-A23E-8F908B44D082}"/>
              </a:ext>
            </a:extLst>
          </p:cNvPr>
          <p:cNvSpPr/>
          <p:nvPr/>
        </p:nvSpPr>
        <p:spPr>
          <a:xfrm>
            <a:off x="2649559" y="4034433"/>
            <a:ext cx="53924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Absent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8E63D4BE-E4C0-4C6C-8257-A9E330BFB9FA}"/>
              </a:ext>
            </a:extLst>
          </p:cNvPr>
          <p:cNvSpPr/>
          <p:nvPr/>
        </p:nvSpPr>
        <p:spPr>
          <a:xfrm>
            <a:off x="6488952" y="4034433"/>
            <a:ext cx="58047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Present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3FECF0B7-C09F-4B22-8699-B3A0116B8927}"/>
              </a:ext>
            </a:extLst>
          </p:cNvPr>
          <p:cNvSpPr/>
          <p:nvPr/>
        </p:nvSpPr>
        <p:spPr>
          <a:xfrm>
            <a:off x="723960" y="4354473"/>
            <a:ext cx="59986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Nucleus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F7BB63A-B958-434B-BA32-173C5EFFDDA0}"/>
              </a:ext>
            </a:extLst>
          </p:cNvPr>
          <p:cNvSpPr/>
          <p:nvPr/>
        </p:nvSpPr>
        <p:spPr>
          <a:xfrm>
            <a:off x="4568712" y="4354473"/>
            <a:ext cx="58047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Present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7D7AEABA-D65E-465C-B560-C73B7714A56C}"/>
              </a:ext>
            </a:extLst>
          </p:cNvPr>
          <p:cNvSpPr/>
          <p:nvPr/>
        </p:nvSpPr>
        <p:spPr>
          <a:xfrm>
            <a:off x="2649559" y="4354473"/>
            <a:ext cx="53924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Absent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5D43F58-EEE2-4A0F-82FB-75D9E6384F2D}"/>
              </a:ext>
            </a:extLst>
          </p:cNvPr>
          <p:cNvSpPr/>
          <p:nvPr/>
        </p:nvSpPr>
        <p:spPr>
          <a:xfrm>
            <a:off x="6488952" y="4354473"/>
            <a:ext cx="58047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Present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9D96861E-95A6-4B4F-8809-66204E457355}"/>
              </a:ext>
            </a:extLst>
          </p:cNvPr>
          <p:cNvSpPr/>
          <p:nvPr/>
        </p:nvSpPr>
        <p:spPr>
          <a:xfrm>
            <a:off x="721434" y="4682133"/>
            <a:ext cx="84312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Mitochondria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21B9D1F2-52E5-4057-9206-15BE2EDC4B18}"/>
              </a:ext>
            </a:extLst>
          </p:cNvPr>
          <p:cNvSpPr/>
          <p:nvPr/>
        </p:nvSpPr>
        <p:spPr>
          <a:xfrm>
            <a:off x="4568712" y="4682133"/>
            <a:ext cx="58047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Present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9AE428BE-76C5-4CDC-A613-242A81512943}"/>
              </a:ext>
            </a:extLst>
          </p:cNvPr>
          <p:cNvSpPr/>
          <p:nvPr/>
        </p:nvSpPr>
        <p:spPr>
          <a:xfrm>
            <a:off x="2649559" y="4682133"/>
            <a:ext cx="53924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Absent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231B0FDB-14BC-42BF-8FF2-2986EC0AD877}"/>
              </a:ext>
            </a:extLst>
          </p:cNvPr>
          <p:cNvSpPr/>
          <p:nvPr/>
        </p:nvSpPr>
        <p:spPr>
          <a:xfrm>
            <a:off x="6488952" y="4682133"/>
            <a:ext cx="58047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Present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7EFE72D8-0D20-4084-B425-81D74E1DE4FD}"/>
              </a:ext>
            </a:extLst>
          </p:cNvPr>
          <p:cNvSpPr/>
          <p:nvPr/>
        </p:nvSpPr>
        <p:spPr>
          <a:xfrm>
            <a:off x="726212" y="5002173"/>
            <a:ext cx="81832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Chloroplasts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304B41C0-D0DD-4BF2-B934-8B99C4289750}"/>
              </a:ext>
            </a:extLst>
          </p:cNvPr>
          <p:cNvSpPr/>
          <p:nvPr/>
        </p:nvSpPr>
        <p:spPr>
          <a:xfrm>
            <a:off x="2649559" y="5002173"/>
            <a:ext cx="53924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Absent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32E78672-0E82-4C8A-AD36-B952F8132B82}"/>
              </a:ext>
            </a:extLst>
          </p:cNvPr>
          <p:cNvSpPr/>
          <p:nvPr/>
        </p:nvSpPr>
        <p:spPr>
          <a:xfrm>
            <a:off x="6488952" y="5002173"/>
            <a:ext cx="58047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Present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16BEF80D-7F5B-4F9A-82CF-9C392BE65769}"/>
              </a:ext>
            </a:extLst>
          </p:cNvPr>
          <p:cNvSpPr/>
          <p:nvPr/>
        </p:nvSpPr>
        <p:spPr>
          <a:xfrm>
            <a:off x="4577419" y="5002173"/>
            <a:ext cx="53924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Absent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3556E23A-8B89-4EF6-BFC6-9A3702E898CB}"/>
              </a:ext>
            </a:extLst>
          </p:cNvPr>
          <p:cNvSpPr/>
          <p:nvPr/>
        </p:nvSpPr>
        <p:spPr>
          <a:xfrm>
            <a:off x="728568" y="5329833"/>
            <a:ext cx="93361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Chromosomes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4A44FF70-3D8C-4894-8CF6-64D1B49EDC14}"/>
              </a:ext>
            </a:extLst>
          </p:cNvPr>
          <p:cNvSpPr/>
          <p:nvPr/>
        </p:nvSpPr>
        <p:spPr>
          <a:xfrm>
            <a:off x="2644140" y="5329833"/>
            <a:ext cx="123732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Single; circle of DNA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23349AF6-B474-4CA6-8444-18B049871D8D}"/>
              </a:ext>
            </a:extLst>
          </p:cNvPr>
          <p:cNvSpPr/>
          <p:nvPr/>
        </p:nvSpPr>
        <p:spPr>
          <a:xfrm>
            <a:off x="4574402" y="5329833"/>
            <a:ext cx="175541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Multiple; DNA–protein complex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72482350-BC43-49AF-A37A-A05DFCF912C8}"/>
              </a:ext>
            </a:extLst>
          </p:cNvPr>
          <p:cNvSpPr/>
          <p:nvPr/>
        </p:nvSpPr>
        <p:spPr>
          <a:xfrm>
            <a:off x="723900" y="5657493"/>
            <a:ext cx="76177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Lysosomes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4DC51849-D6F4-4A9E-9DB7-B77E490DE6BE}"/>
              </a:ext>
            </a:extLst>
          </p:cNvPr>
          <p:cNvSpPr/>
          <p:nvPr/>
        </p:nvSpPr>
        <p:spPr>
          <a:xfrm>
            <a:off x="2649559" y="5657493"/>
            <a:ext cx="53924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Absent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891DE73A-924E-4040-8065-E1E66BB68CBC}"/>
              </a:ext>
            </a:extLst>
          </p:cNvPr>
          <p:cNvSpPr/>
          <p:nvPr/>
        </p:nvSpPr>
        <p:spPr>
          <a:xfrm>
            <a:off x="6488952" y="5657493"/>
            <a:ext cx="58047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Present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D3A655BE-CB2B-43C1-898D-1D6E22893CC0}"/>
              </a:ext>
            </a:extLst>
          </p:cNvPr>
          <p:cNvSpPr/>
          <p:nvPr/>
        </p:nvSpPr>
        <p:spPr>
          <a:xfrm>
            <a:off x="4568958" y="5657493"/>
            <a:ext cx="97615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Usually present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DCE75C08-E5AD-49C6-896F-0DF34C118859}"/>
              </a:ext>
            </a:extLst>
          </p:cNvPr>
          <p:cNvSpPr/>
          <p:nvPr/>
        </p:nvSpPr>
        <p:spPr>
          <a:xfrm>
            <a:off x="734802" y="5992773"/>
            <a:ext cx="65642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Vacuoles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1D956208-1BE0-4018-B252-E6D645B3578D}"/>
              </a:ext>
            </a:extLst>
          </p:cNvPr>
          <p:cNvSpPr/>
          <p:nvPr/>
        </p:nvSpPr>
        <p:spPr>
          <a:xfrm>
            <a:off x="2649559" y="5992773"/>
            <a:ext cx="53924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Absent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0A67D11D-40DC-499D-B3D8-054F8DE66D84}"/>
              </a:ext>
            </a:extLst>
          </p:cNvPr>
          <p:cNvSpPr/>
          <p:nvPr/>
        </p:nvSpPr>
        <p:spPr>
          <a:xfrm>
            <a:off x="4576578" y="5992773"/>
            <a:ext cx="97615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Absent or small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45068AC2-F59E-43D4-AE90-8818374244FA}"/>
              </a:ext>
            </a:extLst>
          </p:cNvPr>
          <p:cNvSpPr/>
          <p:nvPr/>
        </p:nvSpPr>
        <p:spPr>
          <a:xfrm>
            <a:off x="6493108" y="5992773"/>
            <a:ext cx="169752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Usually a large single vacuole</a:t>
            </a:r>
          </a:p>
        </p:txBody>
      </p:sp>
    </p:spTree>
    <p:extLst>
      <p:ext uri="{BB962C8B-B14F-4D97-AF65-F5344CB8AC3E}">
        <p14:creationId xmlns:p14="http://schemas.microsoft.com/office/powerpoint/2010/main" val="3327674917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E66EFD8-8EB5-4BC2-9CC3-37A8E6398A6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4.4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2F7087-2C45-485C-B463-36171B5188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82" y="1011329"/>
            <a:ext cx="9068237" cy="483534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1428662-E618-40A5-877A-BFF76D2A6C03}"/>
              </a:ext>
            </a:extLst>
          </p:cNvPr>
          <p:cNvSpPr/>
          <p:nvPr/>
        </p:nvSpPr>
        <p:spPr>
          <a:xfrm>
            <a:off x="31293" y="5404694"/>
            <a:ext cx="225389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b="1" dirty="0">
                <a:solidFill>
                  <a:srgbClr val="000000"/>
                </a:solidFill>
              </a:rPr>
              <a:t>Communicating junction (plasmodesmata)</a:t>
            </a:r>
            <a:endParaRPr lang="en-IN" sz="800" dirty="0">
              <a:solidFill>
                <a:srgbClr val="0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E80ADC-502A-4493-9586-F749E8008FEE}"/>
              </a:ext>
            </a:extLst>
          </p:cNvPr>
          <p:cNvSpPr/>
          <p:nvPr/>
        </p:nvSpPr>
        <p:spPr>
          <a:xfrm>
            <a:off x="2292808" y="3650010"/>
            <a:ext cx="21115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Classical cadherins, bind to microfilaments</a:t>
            </a:r>
          </a:p>
          <a:p>
            <a:r>
              <a:rPr lang="en-IN" sz="800" dirty="0">
                <a:solidFill>
                  <a:srgbClr val="000000"/>
                </a:solidFill>
              </a:rPr>
              <a:t>of cytoskeleton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298DF94-051E-44C7-A82B-B081497C3AEA}"/>
              </a:ext>
            </a:extLst>
          </p:cNvPr>
          <p:cNvSpPr/>
          <p:nvPr/>
        </p:nvSpPr>
        <p:spPr>
          <a:xfrm>
            <a:off x="2293620" y="5404694"/>
            <a:ext cx="209033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Cytoplasmic connections between gaps in</a:t>
            </a:r>
          </a:p>
          <a:p>
            <a:r>
              <a:rPr lang="en-IN" sz="800" dirty="0">
                <a:solidFill>
                  <a:srgbClr val="000000"/>
                </a:solidFill>
              </a:rPr>
              <a:t>adjoining plant cell walls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7467658-BF9E-430B-8A7E-E3A399718268}"/>
              </a:ext>
            </a:extLst>
          </p:cNvPr>
          <p:cNvSpPr/>
          <p:nvPr/>
        </p:nvSpPr>
        <p:spPr>
          <a:xfrm>
            <a:off x="4564380" y="4726514"/>
            <a:ext cx="23317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Allows passage of small molecules from cell to</a:t>
            </a:r>
          </a:p>
          <a:p>
            <a:r>
              <a:rPr lang="en-IN" sz="800" dirty="0">
                <a:solidFill>
                  <a:srgbClr val="000000"/>
                </a:solidFill>
              </a:rPr>
              <a:t>cell in a tissue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E9301B1-42A6-409E-9F8C-728A95BB83F7}"/>
              </a:ext>
            </a:extLst>
          </p:cNvPr>
          <p:cNvSpPr/>
          <p:nvPr/>
        </p:nvSpPr>
        <p:spPr>
          <a:xfrm>
            <a:off x="607752" y="1238191"/>
            <a:ext cx="9406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200" b="1" dirty="0">
                <a:solidFill>
                  <a:schemeClr val="bg1"/>
                </a:solidFill>
              </a:rPr>
              <a:t>TABLE 4.4</a:t>
            </a:r>
            <a:endParaRPr lang="en-IN" sz="1200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324FE6D-2666-473C-AD84-6B41BAE6AAC1}"/>
              </a:ext>
            </a:extLst>
          </p:cNvPr>
          <p:cNvSpPr/>
          <p:nvPr/>
        </p:nvSpPr>
        <p:spPr>
          <a:xfrm>
            <a:off x="2364927" y="1237447"/>
            <a:ext cx="31977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200" b="1" dirty="0">
                <a:solidFill>
                  <a:srgbClr val="000000"/>
                </a:solidFill>
              </a:rPr>
              <a:t>Cell-to-Cell Connections and Cell Identity</a:t>
            </a:r>
            <a:endParaRPr lang="en-IN" sz="1200" dirty="0">
              <a:solidFill>
                <a:srgbClr val="00000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E36294-0380-4700-B610-A6D8062F18DC}"/>
              </a:ext>
            </a:extLst>
          </p:cNvPr>
          <p:cNvSpPr/>
          <p:nvPr/>
        </p:nvSpPr>
        <p:spPr>
          <a:xfrm>
            <a:off x="471685" y="1619191"/>
            <a:ext cx="137310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Type of Connection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5B21146-C50C-4180-9702-D959C8EA1971}"/>
              </a:ext>
            </a:extLst>
          </p:cNvPr>
          <p:cNvSpPr/>
          <p:nvPr/>
        </p:nvSpPr>
        <p:spPr>
          <a:xfrm>
            <a:off x="3010225" y="1619191"/>
            <a:ext cx="75372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Structure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F443355-B845-42E1-8924-BA9796D1D342}"/>
              </a:ext>
            </a:extLst>
          </p:cNvPr>
          <p:cNvSpPr/>
          <p:nvPr/>
        </p:nvSpPr>
        <p:spPr>
          <a:xfrm>
            <a:off x="5303520" y="1619191"/>
            <a:ext cx="72422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Function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F2964DF-33E5-45A0-87AF-DD64CCE93696}"/>
              </a:ext>
            </a:extLst>
          </p:cNvPr>
          <p:cNvSpPr/>
          <p:nvPr/>
        </p:nvSpPr>
        <p:spPr>
          <a:xfrm>
            <a:off x="7661130" y="1619191"/>
            <a:ext cx="70292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Example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876747D-486F-4C91-993C-465420DE4495}"/>
              </a:ext>
            </a:extLst>
          </p:cNvPr>
          <p:cNvSpPr/>
          <p:nvPr/>
        </p:nvSpPr>
        <p:spPr>
          <a:xfrm>
            <a:off x="2296348" y="2021414"/>
            <a:ext cx="206963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Variable, integral proteins or glycolipids in</a:t>
            </a:r>
          </a:p>
          <a:p>
            <a:r>
              <a:rPr lang="en-IN" sz="800" dirty="0">
                <a:solidFill>
                  <a:srgbClr val="000000"/>
                </a:solidFill>
              </a:rPr>
              <a:t>plasma membrane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B7921D5-5510-4701-9C4F-F9DF066EB99B}"/>
              </a:ext>
            </a:extLst>
          </p:cNvPr>
          <p:cNvSpPr/>
          <p:nvPr/>
        </p:nvSpPr>
        <p:spPr>
          <a:xfrm>
            <a:off x="4557923" y="2022753"/>
            <a:ext cx="87397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Identify the cell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A8146E3-7AA0-48A0-B1FD-4942060D1F2C}"/>
              </a:ext>
            </a:extLst>
          </p:cNvPr>
          <p:cNvSpPr/>
          <p:nvPr/>
        </p:nvSpPr>
        <p:spPr>
          <a:xfrm>
            <a:off x="6830486" y="2021414"/>
            <a:ext cx="211720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MHC complexes, blood groups, antibodies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CD07160-34D5-4A40-A3B3-1ADBEB6028AB}"/>
              </a:ext>
            </a:extLst>
          </p:cNvPr>
          <p:cNvSpPr/>
          <p:nvPr/>
        </p:nvSpPr>
        <p:spPr>
          <a:xfrm>
            <a:off x="25148" y="2022753"/>
            <a:ext cx="98601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b="1" dirty="0">
                <a:solidFill>
                  <a:srgbClr val="000000"/>
                </a:solidFill>
              </a:rPr>
              <a:t>Surface markers</a:t>
            </a:r>
            <a:endParaRPr lang="en-IN" sz="800" dirty="0">
              <a:solidFill>
                <a:srgbClr val="000000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40D5434-FA34-4466-9633-4DC4F5870499}"/>
              </a:ext>
            </a:extLst>
          </p:cNvPr>
          <p:cNvSpPr/>
          <p:nvPr/>
        </p:nvSpPr>
        <p:spPr>
          <a:xfrm>
            <a:off x="25675" y="2525673"/>
            <a:ext cx="1038309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b="1" dirty="0">
                <a:solidFill>
                  <a:srgbClr val="000000"/>
                </a:solidFill>
              </a:rPr>
              <a:t>Septate junctions</a:t>
            </a:r>
            <a:endParaRPr lang="en-IN" sz="800" dirty="0">
              <a:solidFill>
                <a:srgbClr val="000000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9A52FFD-E37D-42EE-B5C7-5561E6378DD0}"/>
              </a:ext>
            </a:extLst>
          </p:cNvPr>
          <p:cNvSpPr/>
          <p:nvPr/>
        </p:nvSpPr>
        <p:spPr>
          <a:xfrm>
            <a:off x="33823" y="2731413"/>
            <a:ext cx="91533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b="1" dirty="0">
                <a:solidFill>
                  <a:srgbClr val="000000"/>
                </a:solidFill>
              </a:rPr>
              <a:t>Tight junctions</a:t>
            </a:r>
            <a:endParaRPr lang="en-IN" sz="800" dirty="0">
              <a:solidFill>
                <a:srgbClr val="000000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3D22B43-F086-4013-876F-8C39B8A28E9E}"/>
              </a:ext>
            </a:extLst>
          </p:cNvPr>
          <p:cNvSpPr/>
          <p:nvPr/>
        </p:nvSpPr>
        <p:spPr>
          <a:xfrm>
            <a:off x="2303616" y="2524334"/>
            <a:ext cx="19993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Tightly bound, leakproof, fibrous claudin</a:t>
            </a:r>
          </a:p>
          <a:p>
            <a:r>
              <a:rPr lang="en-IN" sz="800" dirty="0">
                <a:solidFill>
                  <a:srgbClr val="000000"/>
                </a:solidFill>
              </a:rPr>
              <a:t>protein seal that surrounds cell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CE17BF4-749F-49D4-B9AD-EBB7B4F63846}"/>
              </a:ext>
            </a:extLst>
          </p:cNvPr>
          <p:cNvSpPr/>
          <p:nvPr/>
        </p:nvSpPr>
        <p:spPr>
          <a:xfrm>
            <a:off x="4555679" y="2522994"/>
            <a:ext cx="21670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Hold cells together such that materials pass</a:t>
            </a:r>
          </a:p>
          <a:p>
            <a:r>
              <a:rPr lang="en-IN" sz="800" dirty="0">
                <a:solidFill>
                  <a:srgbClr val="000000"/>
                </a:solidFill>
              </a:rPr>
              <a:t>through but not between the cells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E84DC4B-6F5D-4C88-BDCA-704092085FFF}"/>
              </a:ext>
            </a:extLst>
          </p:cNvPr>
          <p:cNvSpPr/>
          <p:nvPr/>
        </p:nvSpPr>
        <p:spPr>
          <a:xfrm>
            <a:off x="6830628" y="2524334"/>
            <a:ext cx="214559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Junctions between epithelial cells in the gut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11CA334-BAB6-48F6-B9AE-884B0ABCB3FC}"/>
              </a:ext>
            </a:extLst>
          </p:cNvPr>
          <p:cNvSpPr/>
          <p:nvPr/>
        </p:nvSpPr>
        <p:spPr>
          <a:xfrm>
            <a:off x="2295985" y="3117354"/>
            <a:ext cx="199694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Variant cadherins, desmocollins, bind to</a:t>
            </a:r>
          </a:p>
          <a:p>
            <a:r>
              <a:rPr lang="en-IN" sz="800" dirty="0">
                <a:solidFill>
                  <a:srgbClr val="000000"/>
                </a:solidFill>
              </a:rPr>
              <a:t>intermediate filaments of cytoskeleton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908C7A2-2A60-49B5-98DC-A0745FAAD2D3}"/>
              </a:ext>
            </a:extLst>
          </p:cNvPr>
          <p:cNvSpPr/>
          <p:nvPr/>
        </p:nvSpPr>
        <p:spPr>
          <a:xfrm>
            <a:off x="38100" y="3118694"/>
            <a:ext cx="176021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b="1" dirty="0">
                <a:solidFill>
                  <a:srgbClr val="000000"/>
                </a:solidFill>
              </a:rPr>
              <a:t>Adhesive junction (desmosome)</a:t>
            </a:r>
            <a:endParaRPr lang="en-IN" sz="800" dirty="0">
              <a:solidFill>
                <a:srgbClr val="000000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F6300F9-E948-4CBF-8354-8F2D2167864A}"/>
              </a:ext>
            </a:extLst>
          </p:cNvPr>
          <p:cNvSpPr/>
          <p:nvPr/>
        </p:nvSpPr>
        <p:spPr>
          <a:xfrm>
            <a:off x="4556760" y="3118694"/>
            <a:ext cx="221060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Creates strong flexible connections between</a:t>
            </a:r>
          </a:p>
          <a:p>
            <a:r>
              <a:rPr lang="en-IN" sz="800" dirty="0">
                <a:solidFill>
                  <a:srgbClr val="000000"/>
                </a:solidFill>
              </a:rPr>
              <a:t>cells. Found in vertebrates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2DA7B99-5CF3-42D1-8F2B-FE366FF610C0}"/>
              </a:ext>
            </a:extLst>
          </p:cNvPr>
          <p:cNvSpPr/>
          <p:nvPr/>
        </p:nvSpPr>
        <p:spPr>
          <a:xfrm>
            <a:off x="6830840" y="3120033"/>
            <a:ext cx="66391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Epithelium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D329A09-2F67-4893-873F-36CFE0673714}"/>
              </a:ext>
            </a:extLst>
          </p:cNvPr>
          <p:cNvSpPr/>
          <p:nvPr/>
        </p:nvSpPr>
        <p:spPr>
          <a:xfrm>
            <a:off x="38100" y="3652094"/>
            <a:ext cx="2046669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b="1" dirty="0">
                <a:solidFill>
                  <a:srgbClr val="000000"/>
                </a:solidFill>
              </a:rPr>
              <a:t>Adhesive junction (</a:t>
            </a:r>
            <a:r>
              <a:rPr lang="en-IN" sz="800" b="1" dirty="0" err="1">
                <a:solidFill>
                  <a:srgbClr val="000000"/>
                </a:solidFill>
              </a:rPr>
              <a:t>adherens</a:t>
            </a:r>
            <a:r>
              <a:rPr lang="en-IN" sz="800" b="1" dirty="0">
                <a:solidFill>
                  <a:srgbClr val="000000"/>
                </a:solidFill>
              </a:rPr>
              <a:t> junction)</a:t>
            </a:r>
            <a:endParaRPr lang="en-IN" sz="800" dirty="0">
              <a:solidFill>
                <a:srgbClr val="000000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7B53394-5BAF-4CD5-A51C-77CE023C1DF2}"/>
              </a:ext>
            </a:extLst>
          </p:cNvPr>
          <p:cNvSpPr/>
          <p:nvPr/>
        </p:nvSpPr>
        <p:spPr>
          <a:xfrm>
            <a:off x="4556760" y="3650754"/>
            <a:ext cx="216178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Connects cells together. Oldest form of cell</a:t>
            </a:r>
          </a:p>
          <a:p>
            <a:r>
              <a:rPr lang="en-IN" sz="800" dirty="0">
                <a:solidFill>
                  <a:srgbClr val="000000"/>
                </a:solidFill>
              </a:rPr>
              <a:t>junction, found in all multicellular organisms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68DF201-912D-4193-8317-D0B2AB7A1CA2}"/>
              </a:ext>
            </a:extLst>
          </p:cNvPr>
          <p:cNvSpPr/>
          <p:nvPr/>
        </p:nvSpPr>
        <p:spPr>
          <a:xfrm>
            <a:off x="6831103" y="3652094"/>
            <a:ext cx="22407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Tissues with high mechanical stress, such as</a:t>
            </a:r>
          </a:p>
          <a:p>
            <a:r>
              <a:rPr lang="en-IN" sz="800" dirty="0">
                <a:solidFill>
                  <a:srgbClr val="000000"/>
                </a:solidFill>
              </a:rPr>
              <a:t>the skin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8F21CEF-0736-4350-81F0-BC7931E73D14}"/>
              </a:ext>
            </a:extLst>
          </p:cNvPr>
          <p:cNvSpPr/>
          <p:nvPr/>
        </p:nvSpPr>
        <p:spPr>
          <a:xfrm>
            <a:off x="39760" y="4168914"/>
            <a:ext cx="185595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b="1" dirty="0">
                <a:solidFill>
                  <a:srgbClr val="000000"/>
                </a:solidFill>
              </a:rPr>
              <a:t>Adhesive junction</a:t>
            </a:r>
          </a:p>
          <a:p>
            <a:r>
              <a:rPr lang="en-IN" sz="800" b="1" dirty="0">
                <a:solidFill>
                  <a:srgbClr val="000000"/>
                </a:solidFill>
              </a:rPr>
              <a:t>(hemidesmosome, focal adhesion)</a:t>
            </a:r>
            <a:endParaRPr lang="en-IN" sz="800" dirty="0">
              <a:solidFill>
                <a:srgbClr val="000000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374135E-C836-4EF7-82D4-A69C3E94B4E5}"/>
              </a:ext>
            </a:extLst>
          </p:cNvPr>
          <p:cNvSpPr/>
          <p:nvPr/>
        </p:nvSpPr>
        <p:spPr>
          <a:xfrm>
            <a:off x="2293726" y="4170254"/>
            <a:ext cx="201880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Integrin proteins bind cell to extracellular</a:t>
            </a:r>
          </a:p>
          <a:p>
            <a:r>
              <a:rPr lang="en-IN" sz="800" dirty="0">
                <a:solidFill>
                  <a:srgbClr val="000000"/>
                </a:solidFill>
              </a:rPr>
              <a:t>matrix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424368C-824C-4675-A91C-A40F870DF70A}"/>
              </a:ext>
            </a:extLst>
          </p:cNvPr>
          <p:cNvSpPr/>
          <p:nvPr/>
        </p:nvSpPr>
        <p:spPr>
          <a:xfrm>
            <a:off x="4557967" y="4171593"/>
            <a:ext cx="176542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Provides attachment to a substrate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2FD6B2F-3741-4F7B-85D1-2DDAD168FDD7}"/>
              </a:ext>
            </a:extLst>
          </p:cNvPr>
          <p:cNvSpPr/>
          <p:nvPr/>
        </p:nvSpPr>
        <p:spPr>
          <a:xfrm>
            <a:off x="6827520" y="4170254"/>
            <a:ext cx="202653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>
                <a:solidFill>
                  <a:srgbClr val="000000"/>
                </a:solidFill>
              </a:rPr>
              <a:t>Involved </a:t>
            </a:r>
            <a:r>
              <a:rPr lang="en-IN" sz="800" dirty="0">
                <a:solidFill>
                  <a:srgbClr val="000000"/>
                </a:solidFill>
              </a:rPr>
              <a:t>in cell movement </a:t>
            </a:r>
            <a:r>
              <a:rPr lang="en-IN" sz="800">
                <a:solidFill>
                  <a:srgbClr val="000000"/>
                </a:solidFill>
              </a:rPr>
              <a:t>and important</a:t>
            </a:r>
          </a:p>
          <a:p>
            <a:r>
              <a:rPr lang="en-IN" sz="800" dirty="0">
                <a:solidFill>
                  <a:srgbClr val="000000"/>
                </a:solidFill>
              </a:rPr>
              <a:t>during development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4C847FB-F7B9-4AA6-BA8B-3C0ACDBEEB6C}"/>
              </a:ext>
            </a:extLst>
          </p:cNvPr>
          <p:cNvSpPr/>
          <p:nvPr/>
        </p:nvSpPr>
        <p:spPr>
          <a:xfrm>
            <a:off x="2293620" y="4725174"/>
            <a:ext cx="19969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Six transmembrane connexon/pannexin</a:t>
            </a:r>
          </a:p>
          <a:p>
            <a:r>
              <a:rPr lang="en-IN" sz="800" dirty="0">
                <a:solidFill>
                  <a:srgbClr val="000000"/>
                </a:solidFill>
              </a:rPr>
              <a:t>proteins creating a pore</a:t>
            </a:r>
          </a:p>
          <a:p>
            <a:r>
              <a:rPr lang="en-IN" sz="800" dirty="0">
                <a:solidFill>
                  <a:srgbClr val="000000"/>
                </a:solidFill>
              </a:rPr>
              <a:t>that connects cells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CFB8927-9022-4190-8210-69D732649F18}"/>
              </a:ext>
            </a:extLst>
          </p:cNvPr>
          <p:cNvSpPr/>
          <p:nvPr/>
        </p:nvSpPr>
        <p:spPr>
          <a:xfrm>
            <a:off x="35093" y="4726514"/>
            <a:ext cx="137594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b="1" dirty="0">
                <a:solidFill>
                  <a:srgbClr val="000000"/>
                </a:solidFill>
              </a:rPr>
              <a:t>Communicating junction</a:t>
            </a:r>
          </a:p>
          <a:p>
            <a:r>
              <a:rPr lang="en-IN" sz="800" b="1" dirty="0">
                <a:solidFill>
                  <a:srgbClr val="000000"/>
                </a:solidFill>
              </a:rPr>
              <a:t>(gap junction)</a:t>
            </a:r>
            <a:endParaRPr lang="en-IN" sz="800" dirty="0">
              <a:solidFill>
                <a:srgbClr val="000000"/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6E3036AF-FDAA-412D-97A1-D9CAB2474238}"/>
              </a:ext>
            </a:extLst>
          </p:cNvPr>
          <p:cNvSpPr/>
          <p:nvPr/>
        </p:nvSpPr>
        <p:spPr>
          <a:xfrm>
            <a:off x="6831348" y="4726514"/>
            <a:ext cx="189734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Excitable tissue such as heart muscle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DDEC11C7-92DF-40F0-9450-8E39D90AAC96}"/>
              </a:ext>
            </a:extLst>
          </p:cNvPr>
          <p:cNvSpPr/>
          <p:nvPr/>
        </p:nvSpPr>
        <p:spPr>
          <a:xfrm>
            <a:off x="4560084" y="5404694"/>
            <a:ext cx="218872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Communicating junction between plant cells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28DB149-268F-49B3-B518-935264DEB63A}"/>
              </a:ext>
            </a:extLst>
          </p:cNvPr>
          <p:cNvSpPr/>
          <p:nvPr/>
        </p:nvSpPr>
        <p:spPr>
          <a:xfrm>
            <a:off x="6824261" y="5406033"/>
            <a:ext cx="76851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Plant tissues</a:t>
            </a:r>
          </a:p>
        </p:txBody>
      </p:sp>
    </p:spTree>
    <p:extLst>
      <p:ext uri="{BB962C8B-B14F-4D97-AF65-F5344CB8AC3E}">
        <p14:creationId xmlns:p14="http://schemas.microsoft.com/office/powerpoint/2010/main" val="626519364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33DE22A-15B1-497F-9CB1-10DF61FEC8F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4.27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44F06FC-05C2-4AA1-8826-3211094CBD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902666"/>
            <a:ext cx="5725019" cy="5052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698258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370CB3C-76FD-4B07-A7E4-00CB6FA0D43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4.28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9ACC9F-F0DF-4249-8204-CB8DC9A169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409355"/>
            <a:ext cx="7620000" cy="6039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167950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574B64E-1C33-4ACF-BB0B-1245107234B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4.29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EDAE28-6036-4C5A-8F2E-7DDEC411A6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5597" y="909992"/>
            <a:ext cx="3472807" cy="503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333401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103A2A-EBF5-456E-BFE7-A988F6F9D11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129AA3-0DBF-4CE2-85E7-AF84A1FD03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765918"/>
            <a:ext cx="5725019" cy="5326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713761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EBD1BBB-A277-4A16-A6E2-589B559B6A3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4.1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59CD26-5442-477B-BCB9-7C2EDE954C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9879" y="1347175"/>
            <a:ext cx="3404242" cy="416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088078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03B2F9C-14C9-42EF-96B2-335123E4EC4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4.3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080E05-C66D-4F1E-97EF-940B6AE15B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400180"/>
            <a:ext cx="6297521" cy="6057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9228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20AB80B-0FBB-4413-BDFD-6E65987006D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6315F5-33B7-48DF-81FF-FD84813963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8017" y="321854"/>
            <a:ext cx="2427967" cy="6214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890407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FA4CA9-00F5-4A64-BC09-BB40065E1F7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4.1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1C060C-D435-4A63-AEC2-1D1D83D548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3587" y="311728"/>
            <a:ext cx="2296827" cy="623454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C17F451-48B8-4F99-A9D2-EEB5D975B47F}"/>
              </a:ext>
            </a:extLst>
          </p:cNvPr>
          <p:cNvSpPr/>
          <p:nvPr/>
        </p:nvSpPr>
        <p:spPr>
          <a:xfrm>
            <a:off x="3397502" y="5808881"/>
            <a:ext cx="13202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Scanning electron microscope:</a:t>
            </a:r>
          </a:p>
          <a:p>
            <a:r>
              <a:rPr lang="en-IN" sz="400" dirty="0">
                <a:solidFill>
                  <a:srgbClr val="000000"/>
                </a:solidFill>
              </a:rPr>
              <a:t>An electron beam is scanned across the</a:t>
            </a:r>
          </a:p>
          <a:p>
            <a:r>
              <a:rPr lang="en-IN" sz="400" dirty="0">
                <a:solidFill>
                  <a:srgbClr val="000000"/>
                </a:solidFill>
              </a:rPr>
              <a:t>surface of the specimen, and electrons are</a:t>
            </a:r>
          </a:p>
          <a:p>
            <a:r>
              <a:rPr lang="en-IN" sz="400" dirty="0">
                <a:solidFill>
                  <a:srgbClr val="000000"/>
                </a:solidFill>
              </a:rPr>
              <a:t>knocked off the surface. Thus, the topography</a:t>
            </a:r>
          </a:p>
          <a:p>
            <a:r>
              <a:rPr lang="en-IN" sz="400" dirty="0">
                <a:solidFill>
                  <a:srgbClr val="000000"/>
                </a:solidFill>
              </a:rPr>
              <a:t>of the specimen determines the contrast and</a:t>
            </a:r>
          </a:p>
          <a:p>
            <a:r>
              <a:rPr lang="en-IN" sz="400" dirty="0">
                <a:solidFill>
                  <a:srgbClr val="000000"/>
                </a:solidFill>
              </a:rPr>
              <a:t>the content of the image. False </a:t>
            </a:r>
            <a:r>
              <a:rPr lang="en-IN" sz="400" dirty="0" err="1">
                <a:solidFill>
                  <a:srgbClr val="000000"/>
                </a:solidFill>
              </a:rPr>
              <a:t>coloring</a:t>
            </a:r>
            <a:r>
              <a:rPr lang="en-IN" sz="400" dirty="0">
                <a:solidFill>
                  <a:srgbClr val="000000"/>
                </a:solidFill>
              </a:rPr>
              <a:t> enhances</a:t>
            </a:r>
          </a:p>
          <a:p>
            <a:r>
              <a:rPr lang="en-IN" sz="400" dirty="0">
                <a:solidFill>
                  <a:srgbClr val="000000"/>
                </a:solidFill>
              </a:rPr>
              <a:t>the image. Steve </a:t>
            </a:r>
            <a:r>
              <a:rPr lang="en-IN" sz="400" dirty="0" err="1">
                <a:solidFill>
                  <a:srgbClr val="000000"/>
                </a:solidFill>
              </a:rPr>
              <a:t>Gschmeissner</a:t>
            </a:r>
            <a:r>
              <a:rPr lang="en-IN" sz="400" dirty="0">
                <a:solidFill>
                  <a:srgbClr val="000000"/>
                </a:solidFill>
              </a:rPr>
              <a:t>/Science Source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E89B00E-9761-4919-AE58-5E9F43283604}"/>
              </a:ext>
            </a:extLst>
          </p:cNvPr>
          <p:cNvSpPr/>
          <p:nvPr/>
        </p:nvSpPr>
        <p:spPr>
          <a:xfrm>
            <a:off x="3401089" y="5116800"/>
            <a:ext cx="1399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Transmission electron microscope:</a:t>
            </a:r>
          </a:p>
          <a:p>
            <a:r>
              <a:rPr lang="en-IN" sz="400" dirty="0">
                <a:solidFill>
                  <a:srgbClr val="000000"/>
                </a:solidFill>
              </a:rPr>
              <a:t>A beam of electrons is passed through the specimen.</a:t>
            </a:r>
          </a:p>
          <a:p>
            <a:r>
              <a:rPr lang="en-IN" sz="400" dirty="0">
                <a:solidFill>
                  <a:srgbClr val="000000"/>
                </a:solidFill>
              </a:rPr>
              <a:t>Electrons that pass through are used to expose film.</a:t>
            </a:r>
          </a:p>
          <a:p>
            <a:r>
              <a:rPr lang="en-IN" sz="400" dirty="0">
                <a:solidFill>
                  <a:srgbClr val="000000"/>
                </a:solidFill>
              </a:rPr>
              <a:t>Areas of the specimen that scatter electrons appear</a:t>
            </a:r>
          </a:p>
          <a:p>
            <a:r>
              <a:rPr lang="en-IN" sz="400" dirty="0">
                <a:solidFill>
                  <a:srgbClr val="000000"/>
                </a:solidFill>
              </a:rPr>
              <a:t>dark. False </a:t>
            </a:r>
            <a:r>
              <a:rPr lang="en-IN" sz="400" dirty="0" err="1">
                <a:solidFill>
                  <a:srgbClr val="000000"/>
                </a:solidFill>
              </a:rPr>
              <a:t>coloring</a:t>
            </a:r>
            <a:r>
              <a:rPr lang="en-IN" sz="400" dirty="0">
                <a:solidFill>
                  <a:srgbClr val="000000"/>
                </a:solidFill>
              </a:rPr>
              <a:t> enhances the image. AMI</a:t>
            </a:r>
          </a:p>
          <a:p>
            <a:r>
              <a:rPr lang="en-IN" sz="400" dirty="0">
                <a:solidFill>
                  <a:srgbClr val="000000"/>
                </a:solidFill>
              </a:rPr>
              <a:t>IMAGES/Science Source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5758792-46A6-4792-AF16-9F71EB714C38}"/>
              </a:ext>
            </a:extLst>
          </p:cNvPr>
          <p:cNvSpPr/>
          <p:nvPr/>
        </p:nvSpPr>
        <p:spPr>
          <a:xfrm>
            <a:off x="4064086" y="4965209"/>
            <a:ext cx="1031069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b="1" dirty="0">
                <a:solidFill>
                  <a:srgbClr val="000000"/>
                </a:solidFill>
              </a:rPr>
              <a:t>ELECTRON MICROSCOPES</a:t>
            </a:r>
            <a:endParaRPr lang="en-IN" sz="500" dirty="0">
              <a:solidFill>
                <a:srgbClr val="00000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595726D-3F24-4224-94A1-AE6CCD7CF73D}"/>
              </a:ext>
            </a:extLst>
          </p:cNvPr>
          <p:cNvSpPr/>
          <p:nvPr/>
        </p:nvSpPr>
        <p:spPr>
          <a:xfrm>
            <a:off x="3395184" y="3985022"/>
            <a:ext cx="13630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Confocal microscope:</a:t>
            </a:r>
          </a:p>
          <a:p>
            <a:r>
              <a:rPr lang="en-IN" sz="400" dirty="0">
                <a:solidFill>
                  <a:srgbClr val="000000"/>
                </a:solidFill>
              </a:rPr>
              <a:t>Light from a laser is focused to a point and scanned</a:t>
            </a:r>
          </a:p>
          <a:p>
            <a:r>
              <a:rPr lang="en-IN" sz="400" dirty="0">
                <a:solidFill>
                  <a:srgbClr val="000000"/>
                </a:solidFill>
              </a:rPr>
              <a:t>across the fluorescently stained specimen in two</a:t>
            </a:r>
          </a:p>
          <a:p>
            <a:r>
              <a:rPr lang="en-IN" sz="400" dirty="0">
                <a:solidFill>
                  <a:srgbClr val="000000"/>
                </a:solidFill>
              </a:rPr>
              <a:t>directions. This produces clear images of one plane</a:t>
            </a:r>
          </a:p>
          <a:p>
            <a:r>
              <a:rPr lang="en-IN" sz="400" dirty="0">
                <a:solidFill>
                  <a:srgbClr val="000000"/>
                </a:solidFill>
              </a:rPr>
              <a:t>of the specimen. Other planes of the specimen</a:t>
            </a:r>
          </a:p>
          <a:p>
            <a:r>
              <a:rPr lang="en-IN" sz="400" dirty="0">
                <a:solidFill>
                  <a:srgbClr val="000000"/>
                </a:solidFill>
              </a:rPr>
              <a:t>are excluded to prevent the blurring of the image.</a:t>
            </a:r>
          </a:p>
          <a:p>
            <a:r>
              <a:rPr lang="en-IN" sz="400" dirty="0">
                <a:solidFill>
                  <a:srgbClr val="000000"/>
                </a:solidFill>
              </a:rPr>
              <a:t>Multiple planes can be used to reconstruct a 3-D</a:t>
            </a:r>
          </a:p>
          <a:p>
            <a:r>
              <a:rPr lang="en-IN" sz="400" dirty="0">
                <a:solidFill>
                  <a:srgbClr val="000000"/>
                </a:solidFill>
              </a:rPr>
              <a:t>image. C.J. Guerin, PhD, MRC Toxicology Unit/</a:t>
            </a:r>
          </a:p>
          <a:p>
            <a:r>
              <a:rPr lang="en-IN" sz="400" dirty="0">
                <a:solidFill>
                  <a:srgbClr val="000000"/>
                </a:solidFill>
              </a:rPr>
              <a:t>Science Source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1790542-B53D-4653-9B57-5ED8021B047D}"/>
              </a:ext>
            </a:extLst>
          </p:cNvPr>
          <p:cNvSpPr/>
          <p:nvPr/>
        </p:nvSpPr>
        <p:spPr>
          <a:xfrm>
            <a:off x="3394949" y="3488799"/>
            <a:ext cx="13254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Fluorescence microscope:</a:t>
            </a:r>
          </a:p>
          <a:p>
            <a:r>
              <a:rPr lang="en-IN" sz="400" dirty="0">
                <a:solidFill>
                  <a:srgbClr val="000000"/>
                </a:solidFill>
              </a:rPr>
              <a:t>Fluorescent stains absorb light at one wavelength,</a:t>
            </a:r>
          </a:p>
          <a:p>
            <a:r>
              <a:rPr lang="en-IN" sz="400" dirty="0">
                <a:solidFill>
                  <a:srgbClr val="000000"/>
                </a:solidFill>
              </a:rPr>
              <a:t>then emit it at another. Filters transmit only the</a:t>
            </a:r>
          </a:p>
          <a:p>
            <a:r>
              <a:rPr lang="en-IN" sz="400" dirty="0">
                <a:solidFill>
                  <a:srgbClr val="000000"/>
                </a:solidFill>
              </a:rPr>
              <a:t>emitted light. Dr. Torsten Wittmann/Science</a:t>
            </a:r>
          </a:p>
          <a:p>
            <a:r>
              <a:rPr lang="en-IN" sz="400" dirty="0">
                <a:solidFill>
                  <a:srgbClr val="000000"/>
                </a:solidFill>
              </a:rPr>
              <a:t>Source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C228517-C754-4EFD-A4E8-843B2D8CBC20}"/>
              </a:ext>
            </a:extLst>
          </p:cNvPr>
          <p:cNvSpPr/>
          <p:nvPr/>
        </p:nvSpPr>
        <p:spPr>
          <a:xfrm>
            <a:off x="3396568" y="2684681"/>
            <a:ext cx="13221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Differential-interference–contrast microscope:</a:t>
            </a:r>
          </a:p>
          <a:p>
            <a:r>
              <a:rPr lang="en-IN" sz="400" dirty="0">
                <a:solidFill>
                  <a:srgbClr val="000000"/>
                </a:solidFill>
              </a:rPr>
              <a:t>Polarized light is split into two beams that have</a:t>
            </a:r>
          </a:p>
          <a:p>
            <a:r>
              <a:rPr lang="en-IN" sz="400" dirty="0">
                <a:solidFill>
                  <a:srgbClr val="000000"/>
                </a:solidFill>
              </a:rPr>
              <a:t>slightly different paths through the sample.</a:t>
            </a:r>
          </a:p>
          <a:p>
            <a:r>
              <a:rPr lang="en-IN" sz="400" dirty="0">
                <a:solidFill>
                  <a:srgbClr val="000000"/>
                </a:solidFill>
              </a:rPr>
              <a:t>Combining these two beams produces greater</a:t>
            </a:r>
          </a:p>
          <a:p>
            <a:r>
              <a:rPr lang="en-IN" sz="400" dirty="0">
                <a:solidFill>
                  <a:srgbClr val="000000"/>
                </a:solidFill>
              </a:rPr>
              <a:t>contrast, especially at the edges of structures.</a:t>
            </a:r>
          </a:p>
          <a:p>
            <a:r>
              <a:rPr lang="en-IN" sz="400" dirty="0">
                <a:solidFill>
                  <a:srgbClr val="000000"/>
                </a:solidFill>
              </a:rPr>
              <a:t>F. Fox/picture alliance/blickwinkel/F/Newscom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D739EB-9268-4CCA-86AB-853DBE864411}"/>
              </a:ext>
            </a:extLst>
          </p:cNvPr>
          <p:cNvSpPr/>
          <p:nvPr/>
        </p:nvSpPr>
        <p:spPr>
          <a:xfrm>
            <a:off x="3398519" y="2115860"/>
            <a:ext cx="13814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Phase-contrast microscope:</a:t>
            </a:r>
          </a:p>
          <a:p>
            <a:r>
              <a:rPr lang="en-IN" sz="400" dirty="0">
                <a:solidFill>
                  <a:srgbClr val="000000"/>
                </a:solidFill>
              </a:rPr>
              <a:t>Components of the microscope bring light waves out</a:t>
            </a:r>
          </a:p>
          <a:p>
            <a:r>
              <a:rPr lang="en-IN" sz="400" dirty="0">
                <a:solidFill>
                  <a:srgbClr val="000000"/>
                </a:solidFill>
              </a:rPr>
              <a:t>of phase, which produces differences in contrast and</a:t>
            </a:r>
          </a:p>
          <a:p>
            <a:r>
              <a:rPr lang="en-IN" sz="400" dirty="0">
                <a:solidFill>
                  <a:srgbClr val="000000"/>
                </a:solidFill>
              </a:rPr>
              <a:t>brightness when the light waves recombine.</a:t>
            </a:r>
          </a:p>
          <a:p>
            <a:r>
              <a:rPr lang="en-IN" sz="400" dirty="0">
                <a:solidFill>
                  <a:srgbClr val="000000"/>
                </a:solidFill>
              </a:rPr>
              <a:t>De Agostini Picture Library/age fotostock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AE2DC6B-D456-4BE7-B96E-7DEE0048145B}"/>
              </a:ext>
            </a:extLst>
          </p:cNvPr>
          <p:cNvSpPr/>
          <p:nvPr/>
        </p:nvSpPr>
        <p:spPr>
          <a:xfrm>
            <a:off x="3397319" y="1490276"/>
            <a:ext cx="13968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Dark-field microscope:</a:t>
            </a:r>
          </a:p>
          <a:p>
            <a:r>
              <a:rPr lang="en-IN" sz="400" dirty="0">
                <a:solidFill>
                  <a:srgbClr val="000000"/>
                </a:solidFill>
              </a:rPr>
              <a:t>Light is directed at an angle toward the specimen. A</a:t>
            </a:r>
          </a:p>
          <a:p>
            <a:r>
              <a:rPr lang="en-IN" sz="400" dirty="0">
                <a:solidFill>
                  <a:srgbClr val="000000"/>
                </a:solidFill>
              </a:rPr>
              <a:t>condenser lens transmits only light reflected off the</a:t>
            </a:r>
          </a:p>
          <a:p>
            <a:r>
              <a:rPr lang="en-IN" sz="400" dirty="0">
                <a:solidFill>
                  <a:srgbClr val="000000"/>
                </a:solidFill>
              </a:rPr>
              <a:t>specimen. The field is dark, and the specimen is light</a:t>
            </a:r>
          </a:p>
          <a:p>
            <a:r>
              <a:rPr lang="en-IN" sz="400" dirty="0">
                <a:solidFill>
                  <a:srgbClr val="000000"/>
                </a:solidFill>
              </a:rPr>
              <a:t>against this dark background. Laguna Design/</a:t>
            </a:r>
          </a:p>
          <a:p>
            <a:r>
              <a:rPr lang="en-IN" sz="400" dirty="0">
                <a:solidFill>
                  <a:srgbClr val="000000"/>
                </a:solidFill>
              </a:rPr>
              <a:t>Science Source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5B8B244-F97C-4DCB-9BF3-7F829F619E80}"/>
              </a:ext>
            </a:extLst>
          </p:cNvPr>
          <p:cNvSpPr/>
          <p:nvPr/>
        </p:nvSpPr>
        <p:spPr>
          <a:xfrm>
            <a:off x="3396047" y="903536"/>
            <a:ext cx="13456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Bright-field microscope:</a:t>
            </a:r>
          </a:p>
          <a:p>
            <a:r>
              <a:rPr lang="en-IN" sz="400" dirty="0">
                <a:solidFill>
                  <a:srgbClr val="000000"/>
                </a:solidFill>
              </a:rPr>
              <a:t>Light is transmitted through a specimen, giving little</a:t>
            </a:r>
          </a:p>
          <a:p>
            <a:r>
              <a:rPr lang="en-IN" sz="400" dirty="0">
                <a:solidFill>
                  <a:srgbClr val="000000"/>
                </a:solidFill>
              </a:rPr>
              <a:t>contrast. Staining specimens improves contrast but</a:t>
            </a:r>
          </a:p>
          <a:p>
            <a:r>
              <a:rPr lang="en-IN" sz="400" dirty="0">
                <a:solidFill>
                  <a:srgbClr val="000000"/>
                </a:solidFill>
              </a:rPr>
              <a:t>requires that cells be fixed (not alive), which can</a:t>
            </a:r>
          </a:p>
          <a:p>
            <a:r>
              <a:rPr lang="en-IN" sz="400" dirty="0">
                <a:solidFill>
                  <a:srgbClr val="000000"/>
                </a:solidFill>
              </a:rPr>
              <a:t>distort or alter components. Nancy Nehring/E+/</a:t>
            </a:r>
          </a:p>
          <a:p>
            <a:r>
              <a:rPr lang="en-IN" sz="400" dirty="0">
                <a:solidFill>
                  <a:srgbClr val="000000"/>
                </a:solidFill>
              </a:rPr>
              <a:t>Getty Images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D7E6C59-563E-4CB6-AF7D-7D8BA19A8DFA}"/>
              </a:ext>
            </a:extLst>
          </p:cNvPr>
          <p:cNvSpPr/>
          <p:nvPr/>
        </p:nvSpPr>
        <p:spPr>
          <a:xfrm>
            <a:off x="4114514" y="750213"/>
            <a:ext cx="869252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b="1" dirty="0">
                <a:solidFill>
                  <a:srgbClr val="000000"/>
                </a:solidFill>
              </a:rPr>
              <a:t>LIGHT MICROSCOPES</a:t>
            </a:r>
            <a:endParaRPr lang="en-IN" sz="500" dirty="0">
              <a:solidFill>
                <a:srgbClr val="000000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E649B39-9795-4E7F-80E4-C34EBA9ECFAD}"/>
              </a:ext>
            </a:extLst>
          </p:cNvPr>
          <p:cNvSpPr/>
          <p:nvPr/>
        </p:nvSpPr>
        <p:spPr>
          <a:xfrm>
            <a:off x="3817620" y="575251"/>
            <a:ext cx="564167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b="1" dirty="0">
                <a:solidFill>
                  <a:schemeClr val="bg1"/>
                </a:solidFill>
              </a:rPr>
              <a:t>TABLE 4.1</a:t>
            </a:r>
            <a:endParaRPr lang="en-IN" sz="600" dirty="0">
              <a:solidFill>
                <a:schemeClr val="bg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90A4EF5-989E-4F76-8D6D-07C42D092772}"/>
              </a:ext>
            </a:extLst>
          </p:cNvPr>
          <p:cNvSpPr/>
          <p:nvPr/>
        </p:nvSpPr>
        <p:spPr>
          <a:xfrm>
            <a:off x="4756282" y="568226"/>
            <a:ext cx="652516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b="1" dirty="0">
                <a:solidFill>
                  <a:srgbClr val="000000"/>
                </a:solidFill>
              </a:rPr>
              <a:t>Microscopes</a:t>
            </a:r>
            <a:endParaRPr lang="en-IN" sz="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24668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3FE7FFB-4F23-46F0-8AF9-68E50C52B30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4.1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352F99-0A75-4D93-B767-C3425A91D2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2192" y="381000"/>
            <a:ext cx="1179616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441772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2363609-8D60-4A70-8D4E-74D219598AC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4.2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9A10B8-34AF-4B97-9270-7F16A495D6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709465"/>
            <a:ext cx="6927273" cy="3439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327979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FEA050-36D2-452E-A5AE-220157653FB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55C87C-B569-41C3-820D-34F2BFA2A3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564893"/>
            <a:ext cx="5725019" cy="5728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459389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824</TotalTime>
  <Words>1149</Words>
  <Application>Microsoft Office PowerPoint</Application>
  <PresentationFormat>On-screen Show (4:3)</PresentationFormat>
  <Paragraphs>277</Paragraphs>
  <Slides>41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6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207</cp:revision>
  <dcterms:created xsi:type="dcterms:W3CDTF">2002-11-07T15:12:30Z</dcterms:created>
  <dcterms:modified xsi:type="dcterms:W3CDTF">2022-01-18T09:22:23Z</dcterms:modified>
</cp:coreProperties>
</file>