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3"/>
  </p:notesMasterIdLst>
  <p:sldIdLst>
    <p:sldId id="504" r:id="rId2"/>
    <p:sldId id="522" r:id="rId3"/>
    <p:sldId id="524" r:id="rId4"/>
    <p:sldId id="505" r:id="rId5"/>
    <p:sldId id="506" r:id="rId6"/>
    <p:sldId id="507" r:id="rId7"/>
    <p:sldId id="532" r:id="rId8"/>
    <p:sldId id="508" r:id="rId9"/>
    <p:sldId id="509" r:id="rId10"/>
    <p:sldId id="510" r:id="rId11"/>
    <p:sldId id="511" r:id="rId12"/>
    <p:sldId id="512" r:id="rId13"/>
    <p:sldId id="513" r:id="rId14"/>
    <p:sldId id="514" r:id="rId15"/>
    <p:sldId id="515" r:id="rId16"/>
    <p:sldId id="516" r:id="rId17"/>
    <p:sldId id="517" r:id="rId18"/>
    <p:sldId id="518" r:id="rId19"/>
    <p:sldId id="519" r:id="rId20"/>
    <p:sldId id="520" r:id="rId21"/>
    <p:sldId id="521" r:id="rId22"/>
    <p:sldId id="533" r:id="rId23"/>
    <p:sldId id="526" r:id="rId24"/>
    <p:sldId id="527" r:id="rId25"/>
    <p:sldId id="528" r:id="rId26"/>
    <p:sldId id="529" r:id="rId27"/>
    <p:sldId id="530" r:id="rId28"/>
    <p:sldId id="531" r:id="rId29"/>
    <p:sldId id="523" r:id="rId30"/>
    <p:sldId id="525" r:id="rId31"/>
    <p:sldId id="534" r:id="rId32"/>
  </p:sldIdLst>
  <p:sldSz cx="9144000" cy="6858000" type="screen4x3"/>
  <p:notesSz cx="6858000" cy="9144000"/>
  <p:custDataLst>
    <p:tags r:id="rId3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3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Membranes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05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E6341DB-16A9-497F-9550-ACB53AB1F40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817B6FC-64F1-4F07-AB06-4DD7A21CF10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EB9FFAD-C49B-4CC8-AE22-A7140DF45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636208"/>
            <a:ext cx="3910265" cy="558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71530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F8732C1-D25E-4428-9927-396C0DA8F48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CDBD3D-D40E-4ED3-ADF8-A00439FDB2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470833"/>
            <a:ext cx="4731421" cy="5916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800880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FE1A6D-B4F0-429D-90A6-FE61585F127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EFC311C-68B3-4859-B974-6B05607526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63082"/>
            <a:ext cx="8382000" cy="5131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05725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B57738-6AF2-42E8-8B7F-E7E03068A7C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820FBF-D457-44D8-8EE8-F061EFEC25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106722"/>
            <a:ext cx="6297521" cy="4644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802918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4017AAE-0A9A-4538-8755-507D7852526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AE1F9B-E8C7-413D-9F34-A4F44C795B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41500"/>
            <a:ext cx="7620000" cy="577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780935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4CB404-8C57-43AA-A380-2DAAF611742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163B67B-81A5-41B3-84B1-A7AD56ED1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29271"/>
            <a:ext cx="8382000" cy="2599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331744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59C23A-CDE0-486F-83E9-86917739263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A59124-39BE-4781-8E88-B23C78080E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822835"/>
            <a:ext cx="5725019" cy="521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9771918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BAB3001-0B12-461B-81B2-87C6C184075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0D3A38-197B-4104-888D-2A4D9CF90E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670073"/>
            <a:ext cx="4301292" cy="551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53843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4C3486-B2C0-46C9-B5A0-0359F8434FB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B887E6-9455-4782-B814-0CAD6E59DE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32952"/>
            <a:ext cx="7620000" cy="5592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79127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6D66AB-D052-4859-83D2-0EFA54CB156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CA2D15A-8DF5-4031-88EA-3E327DF9C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665539"/>
            <a:ext cx="5725019" cy="5526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062356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9AC1D2-59C7-4CA3-A762-DCC25D6584D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58E74A-84FB-45E1-BF86-E0A42D7CD4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562770"/>
            <a:ext cx="3910265" cy="5732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5780135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F89AC5-D9DE-44CF-B3DD-9CEEACE3AE0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989B2A-B85A-4BC3-AA8D-F34A4EF6CA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50432"/>
            <a:ext cx="5204563" cy="5757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6805206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8F6893-89F1-4596-8693-1CBCCBF782E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C25C33-C27B-4AE5-9B01-B1DD9353C0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09221"/>
            <a:ext cx="8382000" cy="3239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25833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DFFABFD-2697-4D10-BC5C-C3BD8CC0B974}"/>
              </a:ext>
            </a:extLst>
          </p:cNvPr>
          <p:cNvSpPr txBox="1"/>
          <p:nvPr/>
        </p:nvSpPr>
        <p:spPr>
          <a:xfrm>
            <a:off x="6453909" y="63500"/>
            <a:ext cx="2078182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5.2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E8A2D9A-175A-4042-B056-6C461AF4A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7168" y="311728"/>
            <a:ext cx="4769665" cy="62345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CD5F9FB-DC0C-416D-86D1-5D5F0E892C38}"/>
              </a:ext>
            </a:extLst>
          </p:cNvPr>
          <p:cNvSpPr/>
          <p:nvPr/>
        </p:nvSpPr>
        <p:spPr>
          <a:xfrm>
            <a:off x="4063010" y="1682884"/>
            <a:ext cx="146755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Polar molecules or ions move through a protein channel;</a:t>
            </a:r>
          </a:p>
          <a:p>
            <a:r>
              <a:rPr lang="en-IN" sz="400" dirty="0">
                <a:solidFill>
                  <a:srgbClr val="000000"/>
                </a:solidFill>
              </a:rPr>
              <a:t>net movement is toward region of lower concentration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0F8113A-4400-4FC5-9790-4B4F6759E4EF}"/>
              </a:ext>
            </a:extLst>
          </p:cNvPr>
          <p:cNvSpPr/>
          <p:nvPr/>
        </p:nvSpPr>
        <p:spPr>
          <a:xfrm>
            <a:off x="4068439" y="2112078"/>
            <a:ext cx="13957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Molecule binds to carrier protein in membrane and is</a:t>
            </a:r>
          </a:p>
          <a:p>
            <a:r>
              <a:rPr lang="en-IN" sz="400" dirty="0">
                <a:solidFill>
                  <a:srgbClr val="000000"/>
                </a:solidFill>
              </a:rPr>
              <a:t>transported across; net movement is toward region of</a:t>
            </a:r>
          </a:p>
          <a:p>
            <a:r>
              <a:rPr lang="en-IN" sz="400" dirty="0">
                <a:solidFill>
                  <a:srgbClr val="000000"/>
                </a:solidFill>
              </a:rPr>
              <a:t>lower concentration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8F6707-9FF9-4969-B21B-0668B59218BA}"/>
              </a:ext>
            </a:extLst>
          </p:cNvPr>
          <p:cNvSpPr/>
          <p:nvPr/>
        </p:nvSpPr>
        <p:spPr>
          <a:xfrm>
            <a:off x="2174801" y="1512213"/>
            <a:ext cx="67959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Facilitated Diffusion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AB21FE6-442A-477C-A577-006CF544D7EE}"/>
              </a:ext>
            </a:extLst>
          </p:cNvPr>
          <p:cNvSpPr/>
          <p:nvPr/>
        </p:nvSpPr>
        <p:spPr>
          <a:xfrm>
            <a:off x="2180887" y="3249573"/>
            <a:ext cx="59122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Active Transport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9978E4-ABC4-4F58-88EB-F0D603E02407}"/>
              </a:ext>
            </a:extLst>
          </p:cNvPr>
          <p:cNvSpPr/>
          <p:nvPr/>
        </p:nvSpPr>
        <p:spPr>
          <a:xfrm>
            <a:off x="2261831" y="3379113"/>
            <a:ext cx="50553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Protein carrier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48CA7F3-A0E1-4AA7-9217-E100856912E3}"/>
              </a:ext>
            </a:extLst>
          </p:cNvPr>
          <p:cNvSpPr/>
          <p:nvPr/>
        </p:nvSpPr>
        <p:spPr>
          <a:xfrm>
            <a:off x="2377765" y="4011573"/>
            <a:ext cx="59371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Coupled transport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52A5E20-DABB-416D-9574-1DFDAFFA5146}"/>
              </a:ext>
            </a:extLst>
          </p:cNvPr>
          <p:cNvSpPr/>
          <p:nvPr/>
        </p:nvSpPr>
        <p:spPr>
          <a:xfrm>
            <a:off x="2320395" y="468571"/>
            <a:ext cx="568154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chemeClr val="bg1"/>
                </a:solidFill>
              </a:rPr>
              <a:t>TABLE 5.2</a:t>
            </a:r>
            <a:endParaRPr lang="en-IN" sz="600" dirty="0">
              <a:solidFill>
                <a:schemeClr val="bg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876CA02-510C-49FA-A3E8-339BC3DC8E81}"/>
              </a:ext>
            </a:extLst>
          </p:cNvPr>
          <p:cNvSpPr/>
          <p:nvPr/>
        </p:nvSpPr>
        <p:spPr>
          <a:xfrm>
            <a:off x="3050565" y="467827"/>
            <a:ext cx="2037028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Mechanisms for Transport Across Cell Membranes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28D772F-5F58-43D2-9DE6-D42CAE41CBF2}"/>
              </a:ext>
            </a:extLst>
          </p:cNvPr>
          <p:cNvSpPr/>
          <p:nvPr/>
        </p:nvSpPr>
        <p:spPr>
          <a:xfrm>
            <a:off x="2366708" y="651451"/>
            <a:ext cx="432945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b="1">
                <a:solidFill>
                  <a:srgbClr val="000000"/>
                </a:solidFill>
              </a:rPr>
              <a:t>Process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1FFD30B-AB9A-4E1D-A3EC-6D4E4F763A75}"/>
              </a:ext>
            </a:extLst>
          </p:cNvPr>
          <p:cNvSpPr/>
          <p:nvPr/>
        </p:nvSpPr>
        <p:spPr>
          <a:xfrm>
            <a:off x="4491444" y="651451"/>
            <a:ext cx="587833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b="1" dirty="0">
                <a:solidFill>
                  <a:srgbClr val="000000"/>
                </a:solidFill>
              </a:rPr>
              <a:t>How It Works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B261852-AC1D-4415-B297-6BEA5D893F1C}"/>
              </a:ext>
            </a:extLst>
          </p:cNvPr>
          <p:cNvSpPr/>
          <p:nvPr/>
        </p:nvSpPr>
        <p:spPr>
          <a:xfrm>
            <a:off x="5986569" y="651451"/>
            <a:ext cx="447462" cy="1692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500" b="1" dirty="0">
                <a:solidFill>
                  <a:srgbClr val="000000"/>
                </a:solidFill>
              </a:rPr>
              <a:t>Example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0A8223B-D292-434B-A812-117D843028AB}"/>
              </a:ext>
            </a:extLst>
          </p:cNvPr>
          <p:cNvSpPr/>
          <p:nvPr/>
        </p:nvSpPr>
        <p:spPr>
          <a:xfrm>
            <a:off x="3965522" y="788313"/>
            <a:ext cx="1141123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b="1" dirty="0">
                <a:solidFill>
                  <a:srgbClr val="000000"/>
                </a:solidFill>
              </a:rPr>
              <a:t>P A S S I V E  P R O C E S S E S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8C46F92-BB16-4D9E-AEF5-9CC81A78E2FF}"/>
              </a:ext>
            </a:extLst>
          </p:cNvPr>
          <p:cNvSpPr/>
          <p:nvPr/>
        </p:nvSpPr>
        <p:spPr>
          <a:xfrm>
            <a:off x="2173514" y="933093"/>
            <a:ext cx="40785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Diffusion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F787009-33DC-4631-9F38-A315EDB1E420}"/>
              </a:ext>
            </a:extLst>
          </p:cNvPr>
          <p:cNvSpPr/>
          <p:nvPr/>
        </p:nvSpPr>
        <p:spPr>
          <a:xfrm>
            <a:off x="4069080" y="1065664"/>
            <a:ext cx="133038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Random molecular motion produces net migration</a:t>
            </a:r>
          </a:p>
          <a:p>
            <a:r>
              <a:rPr lang="en-IN" sz="400" dirty="0">
                <a:solidFill>
                  <a:srgbClr val="000000"/>
                </a:solidFill>
              </a:rPr>
              <a:t>of nonpolar molecules toward region of lower</a:t>
            </a:r>
          </a:p>
          <a:p>
            <a:r>
              <a:rPr lang="en-IN" sz="400" dirty="0">
                <a:solidFill>
                  <a:srgbClr val="000000"/>
                </a:solidFill>
              </a:rPr>
              <a:t>concentration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67957CB-C374-4902-8A49-7088E8CB580B}"/>
              </a:ext>
            </a:extLst>
          </p:cNvPr>
          <p:cNvSpPr/>
          <p:nvPr/>
        </p:nvSpPr>
        <p:spPr>
          <a:xfrm>
            <a:off x="2302493" y="1068343"/>
            <a:ext cx="31753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Direct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BF74FC3-4CF0-4BE0-838C-AFED15D3C7FF}"/>
              </a:ext>
            </a:extLst>
          </p:cNvPr>
          <p:cNvSpPr/>
          <p:nvPr/>
        </p:nvSpPr>
        <p:spPr>
          <a:xfrm>
            <a:off x="5504628" y="1068343"/>
            <a:ext cx="87794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Movement of oxygen into cells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56DB2EC-176D-4CBE-9CD5-95D7CA15BDC4}"/>
              </a:ext>
            </a:extLst>
          </p:cNvPr>
          <p:cNvSpPr/>
          <p:nvPr/>
        </p:nvSpPr>
        <p:spPr>
          <a:xfrm>
            <a:off x="5505412" y="1685563"/>
            <a:ext cx="93733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Movement of ions in or out of cell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ABFB9DD-4F4A-4FE9-84BD-8B2ABF717FF1}"/>
              </a:ext>
            </a:extLst>
          </p:cNvPr>
          <p:cNvSpPr/>
          <p:nvPr/>
        </p:nvSpPr>
        <p:spPr>
          <a:xfrm>
            <a:off x="2298072" y="1685563"/>
            <a:ext cx="53973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Protein channel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410D464-A5C7-48FD-90E2-283057F1330E}"/>
              </a:ext>
            </a:extLst>
          </p:cNvPr>
          <p:cNvSpPr/>
          <p:nvPr/>
        </p:nvSpPr>
        <p:spPr>
          <a:xfrm>
            <a:off x="5507858" y="2116096"/>
            <a:ext cx="88672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>
                <a:solidFill>
                  <a:srgbClr val="000000"/>
                </a:solidFill>
              </a:rPr>
              <a:t>Movement </a:t>
            </a:r>
            <a:r>
              <a:rPr lang="en-IN" sz="400" dirty="0">
                <a:solidFill>
                  <a:srgbClr val="000000"/>
                </a:solidFill>
              </a:rPr>
              <a:t>of glucose into cells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2C16EB65-D76F-4D52-B1F1-D7A6E7B292B5}"/>
              </a:ext>
            </a:extLst>
          </p:cNvPr>
          <p:cNvSpPr/>
          <p:nvPr/>
        </p:nvSpPr>
        <p:spPr>
          <a:xfrm>
            <a:off x="2299931" y="2116096"/>
            <a:ext cx="50553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Protein carrier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69DB441-8416-4BFF-A40E-0A6DF629C63C}"/>
              </a:ext>
            </a:extLst>
          </p:cNvPr>
          <p:cNvSpPr/>
          <p:nvPr/>
        </p:nvSpPr>
        <p:spPr>
          <a:xfrm>
            <a:off x="2176692" y="2548533"/>
            <a:ext cx="40149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Osmosis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2841394-EE79-44CD-B23E-5DBF55D08C3B}"/>
              </a:ext>
            </a:extLst>
          </p:cNvPr>
          <p:cNvSpPr/>
          <p:nvPr/>
        </p:nvSpPr>
        <p:spPr>
          <a:xfrm>
            <a:off x="4066056" y="2684915"/>
            <a:ext cx="138801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Diffusion of water across the membrane via osmosis;</a:t>
            </a:r>
          </a:p>
          <a:p>
            <a:r>
              <a:rPr lang="en-IN" sz="400" dirty="0">
                <a:solidFill>
                  <a:srgbClr val="000000"/>
                </a:solidFill>
              </a:rPr>
              <a:t>requires osmotic gradient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5DF35DD-EADB-4109-AD9F-37D05550A12C}"/>
              </a:ext>
            </a:extLst>
          </p:cNvPr>
          <p:cNvSpPr/>
          <p:nvPr/>
        </p:nvSpPr>
        <p:spPr>
          <a:xfrm>
            <a:off x="5507398" y="2686255"/>
            <a:ext cx="133117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Movement of water into cells placed in a hypotonic</a:t>
            </a:r>
          </a:p>
          <a:p>
            <a:r>
              <a:rPr lang="en-IN" sz="400" dirty="0">
                <a:solidFill>
                  <a:srgbClr val="000000"/>
                </a:solidFill>
              </a:rPr>
              <a:t>solution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C9457F3-1733-40AA-AC9B-4839FFBA10DC}"/>
              </a:ext>
            </a:extLst>
          </p:cNvPr>
          <p:cNvSpPr/>
          <p:nvPr/>
        </p:nvSpPr>
        <p:spPr>
          <a:xfrm>
            <a:off x="2301397" y="2687594"/>
            <a:ext cx="44164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Aquaporins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1AF5454-3D5F-49F7-AC7A-BD244177C4D3}"/>
              </a:ext>
            </a:extLst>
          </p:cNvPr>
          <p:cNvSpPr/>
          <p:nvPr/>
        </p:nvSpPr>
        <p:spPr>
          <a:xfrm>
            <a:off x="3990723" y="3112413"/>
            <a:ext cx="1129943" cy="1692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b="1" dirty="0">
                <a:solidFill>
                  <a:srgbClr val="000000"/>
                </a:solidFill>
              </a:rPr>
              <a:t>A C T I V E  P R O C E S S E S</a:t>
            </a:r>
            <a:endParaRPr lang="en-IN" sz="500" dirty="0">
              <a:solidFill>
                <a:srgbClr val="000000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9F3DC810-940C-47E0-A68E-0192692D1C8A}"/>
              </a:ext>
            </a:extLst>
          </p:cNvPr>
          <p:cNvSpPr/>
          <p:nvPr/>
        </p:nvSpPr>
        <p:spPr>
          <a:xfrm>
            <a:off x="4067218" y="3535498"/>
            <a:ext cx="133116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Carrier uses energy to move a substance across a</a:t>
            </a:r>
          </a:p>
          <a:p>
            <a:r>
              <a:rPr lang="en-IN" sz="400" dirty="0">
                <a:solidFill>
                  <a:srgbClr val="000000"/>
                </a:solidFill>
              </a:rPr>
              <a:t>membrane against its concentration gradient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0222F14-43C0-49B1-B833-9BE8100295CB}"/>
              </a:ext>
            </a:extLst>
          </p:cNvPr>
          <p:cNvSpPr/>
          <p:nvPr/>
        </p:nvSpPr>
        <p:spPr>
          <a:xfrm>
            <a:off x="5506642" y="3536838"/>
            <a:ext cx="128539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Na</a:t>
            </a:r>
            <a:r>
              <a:rPr lang="en-IN" sz="400" baseline="30000" dirty="0">
                <a:solidFill>
                  <a:srgbClr val="000000"/>
                </a:solidFill>
              </a:rPr>
              <a:t>+</a:t>
            </a:r>
            <a:r>
              <a:rPr lang="en-IN" sz="400" dirty="0">
                <a:solidFill>
                  <a:srgbClr val="000000"/>
                </a:solidFill>
              </a:rPr>
              <a:t> and K</a:t>
            </a:r>
            <a:r>
              <a:rPr lang="en-IN" sz="400" baseline="30000" dirty="0">
                <a:solidFill>
                  <a:srgbClr val="000000"/>
                </a:solidFill>
              </a:rPr>
              <a:t>+</a:t>
            </a:r>
            <a:r>
              <a:rPr lang="en-IN" sz="400" dirty="0">
                <a:solidFill>
                  <a:srgbClr val="000000"/>
                </a:solidFill>
              </a:rPr>
              <a:t> against their concentration gradients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558F354-617C-4237-AA2C-4604037462DC}"/>
              </a:ext>
            </a:extLst>
          </p:cNvPr>
          <p:cNvSpPr/>
          <p:nvPr/>
        </p:nvSpPr>
        <p:spPr>
          <a:xfrm>
            <a:off x="2373159" y="3538177"/>
            <a:ext cx="48100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Na</a:t>
            </a:r>
            <a:r>
              <a:rPr lang="en-IN" sz="400" baseline="30000" dirty="0">
                <a:solidFill>
                  <a:srgbClr val="000000"/>
                </a:solidFill>
              </a:rPr>
              <a:t>+</a:t>
            </a:r>
            <a:r>
              <a:rPr lang="en-IN" sz="400" dirty="0">
                <a:solidFill>
                  <a:srgbClr val="000000"/>
                </a:solidFill>
              </a:rPr>
              <a:t>/K</a:t>
            </a:r>
            <a:r>
              <a:rPr lang="en-IN" sz="400" baseline="30000" dirty="0">
                <a:solidFill>
                  <a:srgbClr val="000000"/>
                </a:solidFill>
              </a:rPr>
              <a:t>+</a:t>
            </a:r>
            <a:r>
              <a:rPr lang="en-IN" sz="400" dirty="0">
                <a:solidFill>
                  <a:srgbClr val="000000"/>
                </a:solidFill>
              </a:rPr>
              <a:t> pump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E41D91E6-F0E0-483B-BA3F-4B6F56AAAAB7}"/>
              </a:ext>
            </a:extLst>
          </p:cNvPr>
          <p:cNvSpPr/>
          <p:nvPr/>
        </p:nvSpPr>
        <p:spPr>
          <a:xfrm>
            <a:off x="4067886" y="4006215"/>
            <a:ext cx="143007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Molecules are transported across a membrane against</a:t>
            </a:r>
          </a:p>
          <a:p>
            <a:r>
              <a:rPr lang="en-IN" sz="400" dirty="0">
                <a:solidFill>
                  <a:srgbClr val="000000"/>
                </a:solidFill>
              </a:rPr>
              <a:t>their concentration gradients by the cotransport of</a:t>
            </a:r>
          </a:p>
          <a:p>
            <a:r>
              <a:rPr lang="en-IN" sz="400" dirty="0">
                <a:solidFill>
                  <a:srgbClr val="000000"/>
                </a:solidFill>
              </a:rPr>
              <a:t>sodium ions or protons down their concentration</a:t>
            </a:r>
          </a:p>
          <a:p>
            <a:r>
              <a:rPr lang="en-IN" sz="400" dirty="0">
                <a:solidFill>
                  <a:srgbClr val="000000"/>
                </a:solidFill>
              </a:rPr>
              <a:t>gradients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232F0C6-823A-4474-A7A9-850CB6B34E66}"/>
              </a:ext>
            </a:extLst>
          </p:cNvPr>
          <p:cNvSpPr/>
          <p:nvPr/>
        </p:nvSpPr>
        <p:spPr>
          <a:xfrm>
            <a:off x="5505402" y="4008894"/>
            <a:ext cx="125422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Coupled uptake of glucose into cells against its</a:t>
            </a:r>
          </a:p>
          <a:p>
            <a:r>
              <a:rPr lang="en-IN" sz="400" dirty="0">
                <a:solidFill>
                  <a:srgbClr val="000000"/>
                </a:solidFill>
              </a:rPr>
              <a:t>concentration gradient using a Na</a:t>
            </a:r>
            <a:r>
              <a:rPr lang="en-IN" sz="400" baseline="30000" dirty="0">
                <a:solidFill>
                  <a:srgbClr val="000000"/>
                </a:solidFill>
              </a:rPr>
              <a:t>+</a:t>
            </a:r>
            <a:r>
              <a:rPr lang="en-IN" sz="400" dirty="0">
                <a:solidFill>
                  <a:srgbClr val="000000"/>
                </a:solidFill>
              </a:rPr>
              <a:t> gradient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AD8A687-69A1-4AD6-9D52-4619DCE98D3B}"/>
              </a:ext>
            </a:extLst>
          </p:cNvPr>
          <p:cNvSpPr/>
          <p:nvPr/>
        </p:nvSpPr>
        <p:spPr>
          <a:xfrm>
            <a:off x="2177825" y="4392573"/>
            <a:ext cx="490670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Endocytosis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C7936F0-E61F-4B98-BE52-AA380B5443C2}"/>
              </a:ext>
            </a:extLst>
          </p:cNvPr>
          <p:cNvSpPr/>
          <p:nvPr/>
        </p:nvSpPr>
        <p:spPr>
          <a:xfrm>
            <a:off x="2258765" y="4522113"/>
            <a:ext cx="603110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Membrane vesicle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9012D70-2EC3-4540-9DA7-D54BD98B3385}"/>
              </a:ext>
            </a:extLst>
          </p:cNvPr>
          <p:cNvSpPr/>
          <p:nvPr/>
        </p:nvSpPr>
        <p:spPr>
          <a:xfrm>
            <a:off x="4068696" y="4718894"/>
            <a:ext cx="144707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Particle is engulfed by membrane, which folds around it</a:t>
            </a:r>
          </a:p>
          <a:p>
            <a:r>
              <a:rPr lang="en-IN" sz="400" dirty="0">
                <a:solidFill>
                  <a:srgbClr val="000000"/>
                </a:solidFill>
              </a:rPr>
              <a:t>and forms a vesicle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63985B9-B6C5-42AA-ADFA-D644DA1A2651}"/>
              </a:ext>
            </a:extLst>
          </p:cNvPr>
          <p:cNvSpPr/>
          <p:nvPr/>
        </p:nvSpPr>
        <p:spPr>
          <a:xfrm>
            <a:off x="2377354" y="4720233"/>
            <a:ext cx="48785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Phagocytosis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381A9B38-708C-4EB7-9B07-ADF646DA2A75}"/>
              </a:ext>
            </a:extLst>
          </p:cNvPr>
          <p:cNvSpPr/>
          <p:nvPr/>
        </p:nvSpPr>
        <p:spPr>
          <a:xfrm>
            <a:off x="5509605" y="4718894"/>
            <a:ext cx="1111830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Ingestion of bacteria by white blood cells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A4B363D-70A0-4235-B87E-47284381894B}"/>
              </a:ext>
            </a:extLst>
          </p:cNvPr>
          <p:cNvSpPr/>
          <p:nvPr/>
        </p:nvSpPr>
        <p:spPr>
          <a:xfrm>
            <a:off x="4063702" y="5117989"/>
            <a:ext cx="1428076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Fluid droplets are engulfed by membrane, which forms</a:t>
            </a:r>
          </a:p>
          <a:p>
            <a:r>
              <a:rPr lang="en-IN" sz="400" dirty="0">
                <a:solidFill>
                  <a:srgbClr val="000000"/>
                </a:solidFill>
              </a:rPr>
              <a:t>vesicles around them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7805DF44-6059-412B-8BF3-BCBF58CB978E}"/>
              </a:ext>
            </a:extLst>
          </p:cNvPr>
          <p:cNvSpPr/>
          <p:nvPr/>
        </p:nvSpPr>
        <p:spPr>
          <a:xfrm>
            <a:off x="2377597" y="5119328"/>
            <a:ext cx="44164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Pinocytosis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7D67F422-DB5B-4604-A9AA-A012145CC363}"/>
              </a:ext>
            </a:extLst>
          </p:cNvPr>
          <p:cNvSpPr/>
          <p:nvPr/>
        </p:nvSpPr>
        <p:spPr>
          <a:xfrm>
            <a:off x="5506517" y="5119328"/>
            <a:ext cx="84368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“Nursing” of human egg cells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3E50404-EDD1-4D81-AD69-E6AA5ACC07A0}"/>
              </a:ext>
            </a:extLst>
          </p:cNvPr>
          <p:cNvSpPr/>
          <p:nvPr/>
        </p:nvSpPr>
        <p:spPr>
          <a:xfrm>
            <a:off x="4067061" y="5558607"/>
            <a:ext cx="137563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Endocytosis triggered by a specific receptor, forming</a:t>
            </a:r>
          </a:p>
          <a:p>
            <a:r>
              <a:rPr lang="en-IN" sz="400" dirty="0" err="1">
                <a:solidFill>
                  <a:srgbClr val="000000"/>
                </a:solidFill>
              </a:rPr>
              <a:t>clathrin</a:t>
            </a:r>
            <a:r>
              <a:rPr lang="en-IN" sz="400" dirty="0">
                <a:solidFill>
                  <a:srgbClr val="000000"/>
                </a:solidFill>
              </a:rPr>
              <a:t>-coated vesicles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765F206A-5761-4F3A-9A7F-8B580D746D15}"/>
              </a:ext>
            </a:extLst>
          </p:cNvPr>
          <p:cNvSpPr/>
          <p:nvPr/>
        </p:nvSpPr>
        <p:spPr>
          <a:xfrm>
            <a:off x="5508210" y="5561286"/>
            <a:ext cx="611700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Cholesterol uptake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30CC4D89-C7EF-4C58-AADC-E74003B04721}"/>
              </a:ext>
            </a:extLst>
          </p:cNvPr>
          <p:cNvSpPr/>
          <p:nvPr/>
        </p:nvSpPr>
        <p:spPr>
          <a:xfrm>
            <a:off x="2377050" y="5561286"/>
            <a:ext cx="62300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Receptor-mediated</a:t>
            </a:r>
          </a:p>
          <a:p>
            <a:r>
              <a:rPr lang="en-IN" sz="400" dirty="0">
                <a:solidFill>
                  <a:srgbClr val="000000"/>
                </a:solidFill>
              </a:rPr>
              <a:t>endocytosis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8292B9C-18C6-428E-9998-3A442025FE78}"/>
              </a:ext>
            </a:extLst>
          </p:cNvPr>
          <p:cNvSpPr/>
          <p:nvPr/>
        </p:nvSpPr>
        <p:spPr>
          <a:xfrm>
            <a:off x="4070172" y="6166694"/>
            <a:ext cx="112994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>
                <a:solidFill>
                  <a:srgbClr val="000000"/>
                </a:solidFill>
              </a:rPr>
              <a:t>Vesicles </a:t>
            </a:r>
            <a:r>
              <a:rPr lang="en-IN" sz="400" dirty="0">
                <a:solidFill>
                  <a:srgbClr val="000000"/>
                </a:solidFill>
              </a:rPr>
              <a:t>fuse with plasma </a:t>
            </a:r>
            <a:r>
              <a:rPr lang="en-IN" sz="400">
                <a:solidFill>
                  <a:srgbClr val="000000"/>
                </a:solidFill>
              </a:rPr>
              <a:t>membrane and</a:t>
            </a:r>
          </a:p>
          <a:p>
            <a:r>
              <a:rPr lang="en-IN" sz="400" dirty="0">
                <a:solidFill>
                  <a:srgbClr val="000000"/>
                </a:solidFill>
              </a:rPr>
              <a:t>eject contents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D758FC1F-3024-4B3E-A327-82617CA60AC5}"/>
              </a:ext>
            </a:extLst>
          </p:cNvPr>
          <p:cNvSpPr/>
          <p:nvPr/>
        </p:nvSpPr>
        <p:spPr>
          <a:xfrm>
            <a:off x="2172786" y="5969913"/>
            <a:ext cx="45502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Exocytosis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B1B66C5C-2ADC-4C55-8A50-366C8352682D}"/>
              </a:ext>
            </a:extLst>
          </p:cNvPr>
          <p:cNvSpPr/>
          <p:nvPr/>
        </p:nvSpPr>
        <p:spPr>
          <a:xfrm>
            <a:off x="5507835" y="6166694"/>
            <a:ext cx="129825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Secretion of mucus; release of neurotransmitters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D14DE41-FA8E-4FA6-8275-9BE7B544BC01}"/>
              </a:ext>
            </a:extLst>
          </p:cNvPr>
          <p:cNvSpPr/>
          <p:nvPr/>
        </p:nvSpPr>
        <p:spPr>
          <a:xfrm>
            <a:off x="2260496" y="6168033"/>
            <a:ext cx="59964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Membrane vesicle</a:t>
            </a:r>
          </a:p>
        </p:txBody>
      </p:sp>
    </p:spTree>
    <p:extLst>
      <p:ext uri="{BB962C8B-B14F-4D97-AF65-F5344CB8AC3E}">
        <p14:creationId xmlns:p14="http://schemas.microsoft.com/office/powerpoint/2010/main" val="529391611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3367D6-A0B5-47AA-87A4-85187AA4633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5.1a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31A966-7A32-4DC7-A2A3-75AB6F4B0B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80" y="2412036"/>
            <a:ext cx="3744440" cy="2033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30065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E31A37-4739-46D2-B3E1-0151C735FEF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5.1bc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732154-0B26-46CC-98A2-6A6F559447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249" y="2206701"/>
            <a:ext cx="2557503" cy="244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169046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A80E6ED-ADBE-4E0D-A3B0-112AB7DE961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5.1d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5C62EB-259F-47F5-96E5-B522E1CD5D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711" y="2591504"/>
            <a:ext cx="3094578" cy="1674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250949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B4F736-E431-41CB-92F6-833109F7C57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5.1ef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A4A3B8-505F-49EC-994B-8963905D6E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9432" y="1536432"/>
            <a:ext cx="3785136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7421983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A131DD-238E-43B0-B138-5BF04093A15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5.1g-i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59273B-A51B-490C-B77A-DF20716ED1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0036" y="1347175"/>
            <a:ext cx="3063929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6198448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82336C2-3349-47CB-8FF6-47AAC192326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5.1j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1B86AE-CFA4-451F-A888-BBCF097A8C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80" y="2415630"/>
            <a:ext cx="3744440" cy="2026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662170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5EAA8FC-96FD-4772-88B0-FD3D018225D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5.1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E7A6DC-55F9-4C60-A238-62401882EE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6052" y="909992"/>
            <a:ext cx="4011896" cy="503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86972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BAAFBE8-FF0F-4E92-BD60-28CB6D87834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591ACD1-D62B-43F4-B25C-106F914CFF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992059"/>
            <a:ext cx="6927273" cy="4873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938600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790FC5-920E-4A06-B65D-F5715FD0835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87ECE2-E283-4441-88D3-7A9D4B6F74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961784"/>
            <a:ext cx="7620000" cy="493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43006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996CB23-292E-4A18-984C-8EA3DD487D3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Page 111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3A437A-82CD-47C3-9CBB-9DB87225DB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200640"/>
            <a:ext cx="7620000" cy="2456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671793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FB120D-22F3-42C4-8F0B-53847BCF8D9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4849DE-A301-4034-B750-415E41A2E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374668"/>
            <a:ext cx="6927273" cy="6108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14531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BB92EF-1D0E-4F95-8281-3DEE4C6D483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B11D11-5C1E-4444-B7D7-81F237568C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530713"/>
            <a:ext cx="4301292" cy="5796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82727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850BF5-9FED-4904-BE65-09459F3B9F2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12A5CF-5AE1-45C1-A652-D408077670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790883"/>
            <a:ext cx="6927273" cy="5276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190518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8B1489-9122-4CC6-B8C0-867A22E6AE2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5.1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1784A1-BB1B-4077-B928-4794F4FB1C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50" y="861701"/>
            <a:ext cx="9064301" cy="5134598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C70275-C0FB-4D35-ACD6-9EE737D0BC51}"/>
              </a:ext>
            </a:extLst>
          </p:cNvPr>
          <p:cNvSpPr/>
          <p:nvPr/>
        </p:nvSpPr>
        <p:spPr>
          <a:xfrm>
            <a:off x="7031835" y="2791034"/>
            <a:ext cx="20983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Sodium and potassium channels in nerve,</a:t>
            </a:r>
          </a:p>
          <a:p>
            <a:r>
              <a:rPr lang="en-IN" sz="800" dirty="0">
                <a:solidFill>
                  <a:srgbClr val="000000"/>
                </a:solidFill>
              </a:rPr>
              <a:t>heart, and muscle cells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43B2BC-2C77-4FC2-90E8-B96353206B4D}"/>
              </a:ext>
            </a:extLst>
          </p:cNvPr>
          <p:cNvSpPr/>
          <p:nvPr/>
        </p:nvSpPr>
        <p:spPr>
          <a:xfrm>
            <a:off x="7033260" y="5115134"/>
            <a:ext cx="19964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Major histocompatibility complex protein</a:t>
            </a:r>
          </a:p>
          <a:p>
            <a:r>
              <a:rPr lang="en-IN" sz="800" dirty="0">
                <a:solidFill>
                  <a:srgbClr val="000000"/>
                </a:solidFill>
              </a:rPr>
              <a:t>recognized by immune system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0676CF6-1286-4608-A88C-274AF18929D6}"/>
              </a:ext>
            </a:extLst>
          </p:cNvPr>
          <p:cNvSpPr/>
          <p:nvPr/>
        </p:nvSpPr>
        <p:spPr>
          <a:xfrm>
            <a:off x="20169" y="2304693"/>
            <a:ext cx="133126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Transmembrane proteins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5549EB9-9D01-43A9-AA40-67C26ADA6A56}"/>
              </a:ext>
            </a:extLst>
          </p:cNvPr>
          <p:cNvSpPr/>
          <p:nvPr/>
        </p:nvSpPr>
        <p:spPr>
          <a:xfrm>
            <a:off x="214539" y="1078171"/>
            <a:ext cx="94251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</a:rPr>
              <a:t>TABLE 5.1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499FB29-FB4F-45F1-98AA-30773159FE8C}"/>
              </a:ext>
            </a:extLst>
          </p:cNvPr>
          <p:cNvSpPr/>
          <p:nvPr/>
        </p:nvSpPr>
        <p:spPr>
          <a:xfrm>
            <a:off x="1400382" y="1077427"/>
            <a:ext cx="27084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rgbClr val="000000"/>
                </a:solidFill>
              </a:rPr>
              <a:t>Components of the Cell Membrane</a:t>
            </a:r>
            <a:endParaRPr lang="en-IN" sz="1200" dirty="0">
              <a:solidFill>
                <a:srgbClr val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BC8D443-113C-4331-843B-F29BCE601273}"/>
              </a:ext>
            </a:extLst>
          </p:cNvPr>
          <p:cNvSpPr/>
          <p:nvPr/>
        </p:nvSpPr>
        <p:spPr>
          <a:xfrm>
            <a:off x="248360" y="1443931"/>
            <a:ext cx="89011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Component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DBD03E7-3949-4AB8-B8F1-D92E09521651}"/>
              </a:ext>
            </a:extLst>
          </p:cNvPr>
          <p:cNvSpPr/>
          <p:nvPr/>
        </p:nvSpPr>
        <p:spPr>
          <a:xfrm>
            <a:off x="1375984" y="1443931"/>
            <a:ext cx="96659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Composition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0C13027-8E88-4602-82DF-7368B4748C36}"/>
              </a:ext>
            </a:extLst>
          </p:cNvPr>
          <p:cNvSpPr/>
          <p:nvPr/>
        </p:nvSpPr>
        <p:spPr>
          <a:xfrm>
            <a:off x="3074112" y="1443931"/>
            <a:ext cx="72501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Function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42B49AF-4371-47F8-ADA1-00CDBD72EE27}"/>
              </a:ext>
            </a:extLst>
          </p:cNvPr>
          <p:cNvSpPr/>
          <p:nvPr/>
        </p:nvSpPr>
        <p:spPr>
          <a:xfrm>
            <a:off x="5295675" y="1443931"/>
            <a:ext cx="991045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How It Works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BF3B774-3005-4354-B0E8-22E8355DA25B}"/>
              </a:ext>
            </a:extLst>
          </p:cNvPr>
          <p:cNvSpPr/>
          <p:nvPr/>
        </p:nvSpPr>
        <p:spPr>
          <a:xfrm>
            <a:off x="7744944" y="1443931"/>
            <a:ext cx="70261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Example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28CC871-D734-49C4-BE15-1EDCFE06D61E}"/>
              </a:ext>
            </a:extLst>
          </p:cNvPr>
          <p:cNvSpPr/>
          <p:nvPr/>
        </p:nvSpPr>
        <p:spPr>
          <a:xfrm>
            <a:off x="1333644" y="1817013"/>
            <a:ext cx="77258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Phospholipid</a:t>
            </a:r>
          </a:p>
          <a:p>
            <a:r>
              <a:rPr lang="en-IN" sz="800" dirty="0">
                <a:solidFill>
                  <a:srgbClr val="000000"/>
                </a:solidFill>
              </a:rPr>
              <a:t>molecules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94B0A39-D7D7-4150-8C87-5D139D1AC87D}"/>
              </a:ext>
            </a:extLst>
          </p:cNvPr>
          <p:cNvSpPr/>
          <p:nvPr/>
        </p:nvSpPr>
        <p:spPr>
          <a:xfrm>
            <a:off x="14680" y="1817013"/>
            <a:ext cx="109839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>
                <a:solidFill>
                  <a:srgbClr val="000000"/>
                </a:solidFill>
              </a:rPr>
              <a:t>Phospholipid </a:t>
            </a:r>
            <a:r>
              <a:rPr lang="en-IN" sz="800" dirty="0">
                <a:solidFill>
                  <a:srgbClr val="000000"/>
                </a:solidFill>
              </a:rPr>
              <a:t>bilayer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65C3526-5CA5-490F-A7C0-56CAC3B725D4}"/>
              </a:ext>
            </a:extLst>
          </p:cNvPr>
          <p:cNvSpPr/>
          <p:nvPr/>
        </p:nvSpPr>
        <p:spPr>
          <a:xfrm>
            <a:off x="2346398" y="1815674"/>
            <a:ext cx="19746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Provides permeability barrier, matrix for</a:t>
            </a:r>
          </a:p>
          <a:p>
            <a:r>
              <a:rPr lang="en-IN" sz="800" dirty="0">
                <a:solidFill>
                  <a:srgbClr val="000000"/>
                </a:solidFill>
              </a:rPr>
              <a:t>proteins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D67160A2-6177-4C93-ADFF-57F16C269309}"/>
              </a:ext>
            </a:extLst>
          </p:cNvPr>
          <p:cNvSpPr/>
          <p:nvPr/>
        </p:nvSpPr>
        <p:spPr>
          <a:xfrm>
            <a:off x="4542683" y="1815674"/>
            <a:ext cx="239035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Excludes water-soluble molecules from nonpolar</a:t>
            </a:r>
          </a:p>
          <a:p>
            <a:r>
              <a:rPr lang="en-IN" sz="800" dirty="0">
                <a:solidFill>
                  <a:srgbClr val="000000"/>
                </a:solidFill>
              </a:rPr>
              <a:t>interior of bilayer and cell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74AF6AB-C993-41C3-BA96-A9D26FA21E52}"/>
              </a:ext>
            </a:extLst>
          </p:cNvPr>
          <p:cNvSpPr/>
          <p:nvPr/>
        </p:nvSpPr>
        <p:spPr>
          <a:xfrm>
            <a:off x="7036051" y="1814334"/>
            <a:ext cx="20822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Bilayer of cell is impermeable to large</a:t>
            </a:r>
          </a:p>
          <a:p>
            <a:r>
              <a:rPr lang="en-IN" sz="800" dirty="0">
                <a:solidFill>
                  <a:srgbClr val="000000"/>
                </a:solidFill>
              </a:rPr>
              <a:t>water-soluble molecules, such as glucose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4FB2A5C-160B-444D-A135-2E36DC70819F}"/>
              </a:ext>
            </a:extLst>
          </p:cNvPr>
          <p:cNvSpPr/>
          <p:nvPr/>
        </p:nvSpPr>
        <p:spPr>
          <a:xfrm>
            <a:off x="2354580" y="2303354"/>
            <a:ext cx="203509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Actively or passively transport molecules</a:t>
            </a:r>
          </a:p>
          <a:p>
            <a:r>
              <a:rPr lang="en-IN" sz="800" dirty="0">
                <a:solidFill>
                  <a:srgbClr val="000000"/>
                </a:solidFill>
              </a:rPr>
              <a:t>across membrane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12B0D01-CE54-42AA-AB2E-8E1970190185}"/>
              </a:ext>
            </a:extLst>
          </p:cNvPr>
          <p:cNvSpPr/>
          <p:nvPr/>
        </p:nvSpPr>
        <p:spPr>
          <a:xfrm>
            <a:off x="1337998" y="2304693"/>
            <a:ext cx="54726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Carriers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C440956-4925-4C3A-8F72-23140583E04A}"/>
              </a:ext>
            </a:extLst>
          </p:cNvPr>
          <p:cNvSpPr/>
          <p:nvPr/>
        </p:nvSpPr>
        <p:spPr>
          <a:xfrm>
            <a:off x="4546725" y="2302014"/>
            <a:ext cx="256514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Move specific molecules through the membrane in a</a:t>
            </a:r>
          </a:p>
          <a:p>
            <a:r>
              <a:rPr lang="en-IN" sz="800" dirty="0">
                <a:solidFill>
                  <a:srgbClr val="000000"/>
                </a:solidFill>
              </a:rPr>
              <a:t>series of conformational changes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F93B8BB-9104-45B7-A2A6-720802A20270}"/>
              </a:ext>
            </a:extLst>
          </p:cNvPr>
          <p:cNvSpPr/>
          <p:nvPr/>
        </p:nvSpPr>
        <p:spPr>
          <a:xfrm>
            <a:off x="7036926" y="2303354"/>
            <a:ext cx="193631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Glycophorin carrier for sugar transport;</a:t>
            </a:r>
          </a:p>
          <a:p>
            <a:r>
              <a:rPr lang="en-IN" sz="800" dirty="0">
                <a:solidFill>
                  <a:srgbClr val="000000"/>
                </a:solidFill>
              </a:rPr>
              <a:t>sodium–potassium pump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999CB8C-256C-4346-9F59-B5C7F2B0D2D9}"/>
              </a:ext>
            </a:extLst>
          </p:cNvPr>
          <p:cNvSpPr/>
          <p:nvPr/>
        </p:nvSpPr>
        <p:spPr>
          <a:xfrm>
            <a:off x="4542458" y="2791034"/>
            <a:ext cx="236794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Create a selective tunnel that acts as a passage</a:t>
            </a:r>
          </a:p>
          <a:p>
            <a:r>
              <a:rPr lang="en-IN" sz="800" dirty="0">
                <a:solidFill>
                  <a:srgbClr val="000000"/>
                </a:solidFill>
              </a:rPr>
              <a:t>through membrane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001D220-4E1B-45AA-B50A-DEA0B613BA8A}"/>
              </a:ext>
            </a:extLst>
          </p:cNvPr>
          <p:cNvSpPr/>
          <p:nvPr/>
        </p:nvSpPr>
        <p:spPr>
          <a:xfrm>
            <a:off x="2348733" y="2791034"/>
            <a:ext cx="18785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Passively transport molecules across</a:t>
            </a:r>
          </a:p>
          <a:p>
            <a:r>
              <a:rPr lang="en-IN" sz="800" dirty="0">
                <a:solidFill>
                  <a:srgbClr val="000000"/>
                </a:solidFill>
              </a:rPr>
              <a:t>membrane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5EDF190-0112-498E-9515-2B9FF616E30F}"/>
              </a:ext>
            </a:extLst>
          </p:cNvPr>
          <p:cNvSpPr/>
          <p:nvPr/>
        </p:nvSpPr>
        <p:spPr>
          <a:xfrm>
            <a:off x="1333977" y="2792373"/>
            <a:ext cx="61626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Channels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8A746C7B-CF49-42E8-B811-4A8C64AE8B85}"/>
              </a:ext>
            </a:extLst>
          </p:cNvPr>
          <p:cNvSpPr/>
          <p:nvPr/>
        </p:nvSpPr>
        <p:spPr>
          <a:xfrm>
            <a:off x="4545896" y="3306515"/>
            <a:ext cx="23991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Signal molecules bind to cell-surface portion of</a:t>
            </a:r>
          </a:p>
          <a:p>
            <a:r>
              <a:rPr lang="en-IN" sz="800" dirty="0">
                <a:solidFill>
                  <a:srgbClr val="000000"/>
                </a:solidFill>
              </a:rPr>
              <a:t>the receptor protein. This alters the portion of the</a:t>
            </a:r>
          </a:p>
          <a:p>
            <a:r>
              <a:rPr lang="en-IN" sz="800" dirty="0">
                <a:solidFill>
                  <a:srgbClr val="000000"/>
                </a:solidFill>
              </a:rPr>
              <a:t>receptor protein within the cell, inducing activity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01DAFA2-3D6A-4227-BCB0-9BADB04180E1}"/>
              </a:ext>
            </a:extLst>
          </p:cNvPr>
          <p:cNvSpPr/>
          <p:nvPr/>
        </p:nvSpPr>
        <p:spPr>
          <a:xfrm>
            <a:off x="7036054" y="3309194"/>
            <a:ext cx="20828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Specific receptors bind peptide hormones</a:t>
            </a:r>
          </a:p>
          <a:p>
            <a:r>
              <a:rPr lang="en-IN" sz="800" dirty="0">
                <a:solidFill>
                  <a:srgbClr val="000000"/>
                </a:solidFill>
              </a:rPr>
              <a:t>and neurotransmitters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BF1327D-726D-45CB-A3A3-1BBFD246418D}"/>
              </a:ext>
            </a:extLst>
          </p:cNvPr>
          <p:cNvSpPr/>
          <p:nvPr/>
        </p:nvSpPr>
        <p:spPr>
          <a:xfrm>
            <a:off x="2354450" y="3310533"/>
            <a:ext cx="149813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Transmit information into cell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750FC02F-C59C-4B69-8611-9BD8F23105F1}"/>
              </a:ext>
            </a:extLst>
          </p:cNvPr>
          <p:cNvSpPr/>
          <p:nvPr/>
        </p:nvSpPr>
        <p:spPr>
          <a:xfrm>
            <a:off x="1335740" y="3310533"/>
            <a:ext cx="65084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Receptors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E7E2316-BFEE-4127-8427-69CE7DF16FE4}"/>
              </a:ext>
            </a:extLst>
          </p:cNvPr>
          <p:cNvSpPr/>
          <p:nvPr/>
        </p:nvSpPr>
        <p:spPr>
          <a:xfrm>
            <a:off x="4541637" y="3947934"/>
            <a:ext cx="228626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Form supporting scaffold beneath membrane,</a:t>
            </a:r>
          </a:p>
          <a:p>
            <a:r>
              <a:rPr lang="en-IN" sz="800" dirty="0">
                <a:solidFill>
                  <a:srgbClr val="000000"/>
                </a:solidFill>
              </a:rPr>
              <a:t>anchored to both membrane and cytoskeleton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32FB660-EDE1-4D6F-A2DD-68BCEF2AF25B}"/>
              </a:ext>
            </a:extLst>
          </p:cNvPr>
          <p:cNvSpPr/>
          <p:nvPr/>
        </p:nvSpPr>
        <p:spPr>
          <a:xfrm>
            <a:off x="7032772" y="3950613"/>
            <a:ext cx="83154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Red blood cell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C1FA7A4-3CBB-44E1-9B5B-3CCFD5FD8C56}"/>
              </a:ext>
            </a:extLst>
          </p:cNvPr>
          <p:cNvSpPr/>
          <p:nvPr/>
        </p:nvSpPr>
        <p:spPr>
          <a:xfrm>
            <a:off x="2347501" y="3950613"/>
            <a:ext cx="125620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>
                <a:solidFill>
                  <a:srgbClr val="000000"/>
                </a:solidFill>
              </a:rPr>
              <a:t>Determine </a:t>
            </a:r>
            <a:r>
              <a:rPr lang="en-IN" sz="800" dirty="0">
                <a:solidFill>
                  <a:srgbClr val="000000"/>
                </a:solidFill>
              </a:rPr>
              <a:t>shape of cell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DDA9A76-D7EA-4C1A-A66A-076730A5B55F}"/>
              </a:ext>
            </a:extLst>
          </p:cNvPr>
          <p:cNvSpPr/>
          <p:nvPr/>
        </p:nvSpPr>
        <p:spPr>
          <a:xfrm>
            <a:off x="1336551" y="3950613"/>
            <a:ext cx="61015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Spectrins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D5F31A7C-0470-40CE-873F-0C6C2219F047}"/>
              </a:ext>
            </a:extLst>
          </p:cNvPr>
          <p:cNvSpPr/>
          <p:nvPr/>
        </p:nvSpPr>
        <p:spPr>
          <a:xfrm>
            <a:off x="12377" y="3950613"/>
            <a:ext cx="123145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Interior protein network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AD12CF8-9C7B-44B7-9120-7C218FAD4BA6}"/>
              </a:ext>
            </a:extLst>
          </p:cNvPr>
          <p:cNvSpPr/>
          <p:nvPr/>
        </p:nvSpPr>
        <p:spPr>
          <a:xfrm>
            <a:off x="2357931" y="4479995"/>
            <a:ext cx="219411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>
                <a:solidFill>
                  <a:srgbClr val="000000"/>
                </a:solidFill>
              </a:rPr>
              <a:t>Anchor </a:t>
            </a:r>
            <a:r>
              <a:rPr lang="en-IN" sz="800" dirty="0">
                <a:solidFill>
                  <a:srgbClr val="000000"/>
                </a:solidFill>
              </a:rPr>
              <a:t>certain proteins to specific </a:t>
            </a:r>
            <a:r>
              <a:rPr lang="en-IN" sz="800">
                <a:solidFill>
                  <a:srgbClr val="000000"/>
                </a:solidFill>
              </a:rPr>
              <a:t>sites,</a:t>
            </a:r>
          </a:p>
          <a:p>
            <a:r>
              <a:rPr lang="en-IN" sz="800" dirty="0">
                <a:solidFill>
                  <a:srgbClr val="000000"/>
                </a:solidFill>
              </a:rPr>
              <a:t>especially on the exterior plasma membrane</a:t>
            </a:r>
          </a:p>
          <a:p>
            <a:r>
              <a:rPr lang="en-IN" sz="800" dirty="0">
                <a:solidFill>
                  <a:srgbClr val="000000"/>
                </a:solidFill>
              </a:rPr>
              <a:t>in receptor-mediated endocytosis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92FC1376-54B4-4E26-A396-7921DC3208A7}"/>
              </a:ext>
            </a:extLst>
          </p:cNvPr>
          <p:cNvSpPr/>
          <p:nvPr/>
        </p:nvSpPr>
        <p:spPr>
          <a:xfrm>
            <a:off x="1333500" y="4484013"/>
            <a:ext cx="58802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Clathrins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FB32175-0215-45FF-A4A4-986571678DD2}"/>
              </a:ext>
            </a:extLst>
          </p:cNvPr>
          <p:cNvSpPr/>
          <p:nvPr/>
        </p:nvSpPr>
        <p:spPr>
          <a:xfrm>
            <a:off x="4541520" y="4482674"/>
            <a:ext cx="234695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Proteins line coated pits and facilitate binding to</a:t>
            </a:r>
          </a:p>
          <a:p>
            <a:r>
              <a:rPr lang="en-IN" sz="800" dirty="0">
                <a:solidFill>
                  <a:srgbClr val="000000"/>
                </a:solidFill>
              </a:rPr>
              <a:t>specific molecules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41A00F2-BEAB-4F2F-BD51-1F5DF6E06898}"/>
              </a:ext>
            </a:extLst>
          </p:cNvPr>
          <p:cNvSpPr/>
          <p:nvPr/>
        </p:nvSpPr>
        <p:spPr>
          <a:xfrm>
            <a:off x="7033260" y="4482674"/>
            <a:ext cx="18785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>
                <a:solidFill>
                  <a:srgbClr val="000000"/>
                </a:solidFill>
              </a:rPr>
              <a:t>Localization </a:t>
            </a:r>
            <a:r>
              <a:rPr lang="en-IN" sz="800" dirty="0">
                <a:solidFill>
                  <a:srgbClr val="000000"/>
                </a:solidFill>
              </a:rPr>
              <a:t>of </a:t>
            </a:r>
            <a:r>
              <a:rPr lang="en-IN" sz="800">
                <a:solidFill>
                  <a:srgbClr val="000000"/>
                </a:solidFill>
              </a:rPr>
              <a:t>low-density lipoprotein</a:t>
            </a:r>
          </a:p>
          <a:p>
            <a:r>
              <a:rPr lang="en-IN" sz="800" dirty="0">
                <a:solidFill>
                  <a:srgbClr val="000000"/>
                </a:solidFill>
              </a:rPr>
              <a:t>receptor within coated pits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8CB3952-61C3-46D6-B9D0-E40BF633384E}"/>
              </a:ext>
            </a:extLst>
          </p:cNvPr>
          <p:cNvSpPr/>
          <p:nvPr/>
        </p:nvSpPr>
        <p:spPr>
          <a:xfrm>
            <a:off x="4544573" y="5115134"/>
            <a:ext cx="213462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Create a protein/carbohydrate chain shape</a:t>
            </a:r>
          </a:p>
          <a:p>
            <a:r>
              <a:rPr lang="en-IN" sz="800" dirty="0">
                <a:solidFill>
                  <a:srgbClr val="000000"/>
                </a:solidFill>
              </a:rPr>
              <a:t>characteristic of individual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2126415-E5DE-4882-A676-4DD5AC52F1EC}"/>
              </a:ext>
            </a:extLst>
          </p:cNvPr>
          <p:cNvSpPr/>
          <p:nvPr/>
        </p:nvSpPr>
        <p:spPr>
          <a:xfrm>
            <a:off x="2351745" y="5116473"/>
            <a:ext cx="95701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“Self” recognition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5369915-0E43-4EFE-9B41-BEC4BA3DF4D2}"/>
              </a:ext>
            </a:extLst>
          </p:cNvPr>
          <p:cNvSpPr/>
          <p:nvPr/>
        </p:nvSpPr>
        <p:spPr>
          <a:xfrm>
            <a:off x="1337620" y="5116473"/>
            <a:ext cx="80709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Glycoproteins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49AA838-FE78-4FA6-B23D-B0E472C81CE9}"/>
              </a:ext>
            </a:extLst>
          </p:cNvPr>
          <p:cNvSpPr/>
          <p:nvPr/>
        </p:nvSpPr>
        <p:spPr>
          <a:xfrm>
            <a:off x="20861" y="5116473"/>
            <a:ext cx="112413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Cell-surface markers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C28EC413-043C-4C08-BEC6-4BE6060B985B}"/>
              </a:ext>
            </a:extLst>
          </p:cNvPr>
          <p:cNvSpPr/>
          <p:nvPr/>
        </p:nvSpPr>
        <p:spPr>
          <a:xfrm>
            <a:off x="4541099" y="5602814"/>
            <a:ext cx="231147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dirty="0">
                <a:solidFill>
                  <a:srgbClr val="000000"/>
                </a:solidFill>
              </a:rPr>
              <a:t>Create a lipid/carbohydrate chain shape characteristic</a:t>
            </a:r>
          </a:p>
          <a:p>
            <a:r>
              <a:rPr lang="en-IN" sz="700" dirty="0">
                <a:solidFill>
                  <a:srgbClr val="000000"/>
                </a:solidFill>
              </a:rPr>
              <a:t>of tissue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1118E91-4814-460F-8297-4EBB9C40682C}"/>
              </a:ext>
            </a:extLst>
          </p:cNvPr>
          <p:cNvSpPr/>
          <p:nvPr/>
        </p:nvSpPr>
        <p:spPr>
          <a:xfrm>
            <a:off x="2352023" y="5596533"/>
            <a:ext cx="101263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Tissue recognition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4996041-D67D-48FC-AD66-047B6FE87354}"/>
              </a:ext>
            </a:extLst>
          </p:cNvPr>
          <p:cNvSpPr/>
          <p:nvPr/>
        </p:nvSpPr>
        <p:spPr>
          <a:xfrm>
            <a:off x="1335861" y="5596533"/>
            <a:ext cx="62779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Glycolipid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64B3FAA-06EE-47C7-8F0A-6A50C12514EB}"/>
              </a:ext>
            </a:extLst>
          </p:cNvPr>
          <p:cNvSpPr/>
          <p:nvPr/>
        </p:nvSpPr>
        <p:spPr>
          <a:xfrm>
            <a:off x="7040676" y="5596533"/>
            <a:ext cx="148330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dirty="0">
                <a:solidFill>
                  <a:srgbClr val="000000"/>
                </a:solidFill>
              </a:rPr>
              <a:t>A, B, O blood group markers</a:t>
            </a:r>
          </a:p>
        </p:txBody>
      </p:sp>
    </p:spTree>
    <p:extLst>
      <p:ext uri="{BB962C8B-B14F-4D97-AF65-F5344CB8AC3E}">
        <p14:creationId xmlns:p14="http://schemas.microsoft.com/office/powerpoint/2010/main" val="265411307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F18125-94DF-4695-97D1-81BBD5FFED9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C76B1F-0DA4-486A-849C-70C2FAA0E8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583775"/>
            <a:ext cx="6297521" cy="36904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686953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3EFD978-441E-4F4D-8D07-CE4EEC8E4E0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3E38BED-4403-4833-BC2B-B8132B983B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93370"/>
            <a:ext cx="8382000" cy="3471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7371916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</TotalTime>
  <Words>613</Words>
  <Application>Microsoft Office PowerPoint</Application>
  <PresentationFormat>On-screen Show (4:3)</PresentationFormat>
  <Paragraphs>160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2022-01-18T09:23:24Z</dcterms:modified>
</cp:coreProperties>
</file>