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5"/>
  </p:notesMasterIdLst>
  <p:sldIdLst>
    <p:sldId id="504" r:id="rId2"/>
    <p:sldId id="522" r:id="rId3"/>
    <p:sldId id="524" r:id="rId4"/>
    <p:sldId id="505" r:id="rId5"/>
    <p:sldId id="506" r:id="rId6"/>
    <p:sldId id="507" r:id="rId7"/>
    <p:sldId id="526" r:id="rId8"/>
    <p:sldId id="508" r:id="rId9"/>
    <p:sldId id="509" r:id="rId10"/>
    <p:sldId id="510" r:id="rId11"/>
    <p:sldId id="511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519" r:id="rId20"/>
    <p:sldId id="520" r:id="rId21"/>
    <p:sldId id="521" r:id="rId22"/>
    <p:sldId id="523" r:id="rId23"/>
    <p:sldId id="525" r:id="rId24"/>
  </p:sldIdLst>
  <p:sldSz cx="9144000" cy="6858000" type="screen4x3"/>
  <p:notesSz cx="6858000" cy="9144000"/>
  <p:custDataLst>
    <p:tags r:id="rId2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Cell Communication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09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C71D31-4B3D-43E3-8092-B6CAE3C13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4292A7-AAAE-4D78-A1DE-46001E485D0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A4504B-967E-429B-8F6B-7A91A373E2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52064"/>
            <a:ext cx="8382000" cy="5353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04160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EF9A0F-9091-4BCE-A4A6-9B7DB783420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2C6A57-8474-4978-911D-D6984545BB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336399"/>
            <a:ext cx="3554786" cy="6185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7272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65D4D3-6149-42C3-99B5-A0950D59574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31BBA9-AA20-44EE-8535-C8A8DD863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43141"/>
            <a:ext cx="7620000" cy="5571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74543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4EBB06-56D4-45E7-B814-A517AA46D4A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329766-519A-4465-B9DE-50048F5D11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6126" y="1347175"/>
            <a:ext cx="3291748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70478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E27D8B-1AAE-4E56-B43A-FA45690B91A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2B208D-25E3-490A-8A27-C1A129646C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50930"/>
            <a:ext cx="5204563" cy="435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7385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90DFAE-8206-44B5-96DA-115DE63CBC6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8A56EC-D8A3-4094-A27C-193CBDD85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82002"/>
            <a:ext cx="6927273" cy="4893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50157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B430A6-414F-40E6-9440-6DB29C207B0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B4015D-6DF5-4108-8D2E-0924AF3C95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61869"/>
            <a:ext cx="6927273" cy="5134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33391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4B3770-4B33-46AD-8204-106212EE73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031417-52DB-43DE-8D34-4A4E34B69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92637"/>
            <a:ext cx="6927273" cy="587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65957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76E4A7-5405-41B2-821B-A5D1BCBEE0C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0033E4-889A-47F0-9F4E-D32D96811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23087"/>
            <a:ext cx="3231624" cy="5811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2207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C980C9-796B-4D3B-BCA1-17AD8CB016A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416BCB-7C62-48B7-A7F9-A1237BA6CB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77982"/>
            <a:ext cx="4731421" cy="550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9979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34C929-A0DC-4755-ADF2-295CCFA473A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55BACF-A8B9-4CAE-A2FB-CE1D522AD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388378"/>
            <a:ext cx="4301292" cy="608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38740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4F9D3F-B4C1-4C5D-BB86-1992A60776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1A5356-C202-4DD0-821C-F5352F1523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59808"/>
            <a:ext cx="5725019" cy="3938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93266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F3AECF-4468-4F91-B67B-1B22CA1EFBB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7EFC35-F147-4B81-A883-B1E22E0F1B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801218"/>
            <a:ext cx="4301292" cy="525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9799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A10C6B-4FB9-4E15-8761-DFCC5E0442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BCDC0E-8F8D-4328-BA54-32DF37A3A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4865" y="1536432"/>
            <a:ext cx="2374271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589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3949DD-3554-460A-8635-2ADB9C9857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9.2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7EECD1-E35B-4FE9-9385-A300B2A21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25939"/>
            <a:ext cx="7620000" cy="440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40453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805BB9-B26D-49B3-87DA-47A47BA1BC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D82F97-6BEF-4055-9D95-ECA1D615A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30458"/>
            <a:ext cx="6297521" cy="4197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68484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E6FAEC-3C63-4052-A487-E401744EF83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E4CB92-B08A-436A-9683-E6D78D5BA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18043"/>
            <a:ext cx="8382000" cy="502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2200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B6D79A-61DA-4182-AAED-1AE42480DBE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0E4680-167D-4680-A323-A14A0A44CD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48709"/>
            <a:ext cx="8382000" cy="276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6278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0AEE16-7E00-4B22-8AE7-0B787E5C30F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115011-9383-4BB3-9887-63182D5F72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23089"/>
            <a:ext cx="6297521" cy="481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07297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B9413D-04CD-4BBC-B0D3-D2CE9E4DD2D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9.1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DA87CB-934B-4324-A4DE-313A2037F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2" y="1871689"/>
            <a:ext cx="9068237" cy="31146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9EE441-F969-44CB-BCE8-D384ED9FD80D}"/>
              </a:ext>
            </a:extLst>
          </p:cNvPr>
          <p:cNvSpPr/>
          <p:nvPr/>
        </p:nvSpPr>
        <p:spPr>
          <a:xfrm>
            <a:off x="4564069" y="4426655"/>
            <a:ext cx="23247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Binding of signal to receptor causes GTP to</a:t>
            </a:r>
          </a:p>
          <a:p>
            <a:r>
              <a:rPr lang="en-IN" sz="800" dirty="0">
                <a:solidFill>
                  <a:srgbClr val="000000"/>
                </a:solidFill>
              </a:rPr>
              <a:t>bind a G protein; G protein, with attached GTP,</a:t>
            </a:r>
          </a:p>
          <a:p>
            <a:r>
              <a:rPr lang="en-IN" sz="800" dirty="0">
                <a:solidFill>
                  <a:srgbClr val="000000"/>
                </a:solidFill>
              </a:rPr>
              <a:t>detaches to deliver the signal inside the cell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CE31E0-BAAD-4B7C-B7E5-1FD159C6BDA7}"/>
              </a:ext>
            </a:extLst>
          </p:cNvPr>
          <p:cNvSpPr/>
          <p:nvPr/>
        </p:nvSpPr>
        <p:spPr>
          <a:xfrm>
            <a:off x="2316480" y="3476834"/>
            <a:ext cx="21640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Multipass transmembrane protein forming a</a:t>
            </a:r>
          </a:p>
          <a:p>
            <a:r>
              <a:rPr lang="en-IN" sz="800" dirty="0">
                <a:solidFill>
                  <a:srgbClr val="000000"/>
                </a:solidFill>
              </a:rPr>
              <a:t>central pore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758E5D-E1AA-4297-80C4-06B5A7646C14}"/>
              </a:ext>
            </a:extLst>
          </p:cNvPr>
          <p:cNvSpPr/>
          <p:nvPr/>
        </p:nvSpPr>
        <p:spPr>
          <a:xfrm>
            <a:off x="652377" y="2091631"/>
            <a:ext cx="9355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9.1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FDAE77-D6FC-47DE-8E1E-82F50461D208}"/>
              </a:ext>
            </a:extLst>
          </p:cNvPr>
          <p:cNvSpPr/>
          <p:nvPr/>
        </p:nvSpPr>
        <p:spPr>
          <a:xfrm>
            <a:off x="2346960" y="2090887"/>
            <a:ext cx="283463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Receptors Involved in Cell Signaling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99730B-0390-4583-9511-912EE816C9B2}"/>
              </a:ext>
            </a:extLst>
          </p:cNvPr>
          <p:cNvSpPr/>
          <p:nvPr/>
        </p:nvSpPr>
        <p:spPr>
          <a:xfrm>
            <a:off x="622577" y="2419291"/>
            <a:ext cx="10713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Receptor Type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AFD9F67-B5C9-4411-A66E-10EA6FA9AB50}"/>
              </a:ext>
            </a:extLst>
          </p:cNvPr>
          <p:cNvSpPr/>
          <p:nvPr/>
        </p:nvSpPr>
        <p:spPr>
          <a:xfrm>
            <a:off x="2983154" y="2419291"/>
            <a:ext cx="7469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Structure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96DAFAF-B49C-4337-A273-7458B17EB244}"/>
              </a:ext>
            </a:extLst>
          </p:cNvPr>
          <p:cNvSpPr/>
          <p:nvPr/>
        </p:nvSpPr>
        <p:spPr>
          <a:xfrm>
            <a:off x="5284023" y="2419291"/>
            <a:ext cx="72494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Function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81C0C4-44E1-4D01-A061-EF469FB28937}"/>
              </a:ext>
            </a:extLst>
          </p:cNvPr>
          <p:cNvSpPr/>
          <p:nvPr/>
        </p:nvSpPr>
        <p:spPr>
          <a:xfrm>
            <a:off x="7626403" y="2419291"/>
            <a:ext cx="70361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Example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AD9440C-FF0B-4433-850B-2E58E35F2F99}"/>
              </a:ext>
            </a:extLst>
          </p:cNvPr>
          <p:cNvSpPr/>
          <p:nvPr/>
        </p:nvSpPr>
        <p:spPr>
          <a:xfrm>
            <a:off x="4566454" y="2736354"/>
            <a:ext cx="19389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Receives signals from lipid-soluble or</a:t>
            </a:r>
          </a:p>
          <a:p>
            <a:r>
              <a:rPr lang="en-IN" sz="800" dirty="0">
                <a:solidFill>
                  <a:srgbClr val="000000"/>
                </a:solidFill>
              </a:rPr>
              <a:t>noncharged, nonpolar small molecules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652F74B-CF8E-449D-9B02-3D7D5955FAA7}"/>
              </a:ext>
            </a:extLst>
          </p:cNvPr>
          <p:cNvSpPr/>
          <p:nvPr/>
        </p:nvSpPr>
        <p:spPr>
          <a:xfrm>
            <a:off x="51162" y="2739033"/>
            <a:ext cx="12997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Intracellular Receptors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9CDC206-3D2D-400D-AF95-EC3C5E9E99CD}"/>
              </a:ext>
            </a:extLst>
          </p:cNvPr>
          <p:cNvSpPr/>
          <p:nvPr/>
        </p:nvSpPr>
        <p:spPr>
          <a:xfrm>
            <a:off x="2316480" y="2739033"/>
            <a:ext cx="174161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No extracellular signal-binding site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3563EAC-2ACC-4169-B1C7-A8FBA814B46A}"/>
              </a:ext>
            </a:extLst>
          </p:cNvPr>
          <p:cNvSpPr/>
          <p:nvPr/>
        </p:nvSpPr>
        <p:spPr>
          <a:xfrm>
            <a:off x="6827520" y="2737694"/>
            <a:ext cx="22859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Receptors for NO, steroid hormone, vitamin D,</a:t>
            </a:r>
          </a:p>
          <a:p>
            <a:r>
              <a:rPr lang="en-IN" sz="800" dirty="0">
                <a:solidFill>
                  <a:srgbClr val="000000"/>
                </a:solidFill>
              </a:rPr>
              <a:t>and thyroid hormone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EE38A5E-ADE0-46AD-BBAA-175811E124CE}"/>
              </a:ext>
            </a:extLst>
          </p:cNvPr>
          <p:cNvSpPr/>
          <p:nvPr/>
        </p:nvSpPr>
        <p:spPr>
          <a:xfrm>
            <a:off x="53340" y="3173373"/>
            <a:ext cx="131825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Cell-Surface Receptors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424AEAC-6699-4E3D-9EB8-47D0AB83F9B4}"/>
              </a:ext>
            </a:extLst>
          </p:cNvPr>
          <p:cNvSpPr/>
          <p:nvPr/>
        </p:nvSpPr>
        <p:spPr>
          <a:xfrm>
            <a:off x="53340" y="3478173"/>
            <a:ext cx="157300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Chemically gated ion channels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705AD66-0734-43B6-9066-8630C52E927A}"/>
              </a:ext>
            </a:extLst>
          </p:cNvPr>
          <p:cNvSpPr/>
          <p:nvPr/>
        </p:nvSpPr>
        <p:spPr>
          <a:xfrm>
            <a:off x="4567312" y="3476834"/>
            <a:ext cx="202105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Molecular </a:t>
            </a:r>
            <a:r>
              <a:rPr lang="en-IN" sz="800" dirty="0">
                <a:solidFill>
                  <a:srgbClr val="000000"/>
                </a:solidFill>
              </a:rPr>
              <a:t>“gates” triggered </a:t>
            </a:r>
            <a:r>
              <a:rPr lang="en-IN" sz="800">
                <a:solidFill>
                  <a:srgbClr val="000000"/>
                </a:solidFill>
              </a:rPr>
              <a:t>chemically to</a:t>
            </a:r>
          </a:p>
          <a:p>
            <a:r>
              <a:rPr lang="en-IN" sz="800" dirty="0">
                <a:solidFill>
                  <a:srgbClr val="000000"/>
                </a:solidFill>
              </a:rPr>
              <a:t>open or close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D9537EC-259E-4D14-8F64-7CE62F020BC6}"/>
              </a:ext>
            </a:extLst>
          </p:cNvPr>
          <p:cNvSpPr/>
          <p:nvPr/>
        </p:nvSpPr>
        <p:spPr>
          <a:xfrm>
            <a:off x="6830387" y="3478173"/>
            <a:ext cx="57338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Neurons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ADC202-3B5A-4BF0-AE69-568D67D90840}"/>
              </a:ext>
            </a:extLst>
          </p:cNvPr>
          <p:cNvSpPr/>
          <p:nvPr/>
        </p:nvSpPr>
        <p:spPr>
          <a:xfrm>
            <a:off x="4562207" y="3941654"/>
            <a:ext cx="18683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Binds signal extracellularly; catalyzes</a:t>
            </a:r>
          </a:p>
          <a:p>
            <a:r>
              <a:rPr lang="en-IN" sz="800" dirty="0">
                <a:solidFill>
                  <a:srgbClr val="000000"/>
                </a:solidFill>
              </a:rPr>
              <a:t>response intracellularly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270BE5C-A7AF-4234-B7ED-D5E404D0B148}"/>
              </a:ext>
            </a:extLst>
          </p:cNvPr>
          <p:cNvSpPr/>
          <p:nvPr/>
        </p:nvSpPr>
        <p:spPr>
          <a:xfrm>
            <a:off x="2319407" y="3942993"/>
            <a:ext cx="180770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Single-pass transmembrane protein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83C4C69-DC4A-4EC6-9519-0BB8E2491AE6}"/>
              </a:ext>
            </a:extLst>
          </p:cNvPr>
          <p:cNvSpPr/>
          <p:nvPr/>
        </p:nvSpPr>
        <p:spPr>
          <a:xfrm>
            <a:off x="51265" y="3942993"/>
            <a:ext cx="110904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Enzymatic receptors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BCA9414-76F3-4DE9-B332-18E909937F5C}"/>
              </a:ext>
            </a:extLst>
          </p:cNvPr>
          <p:cNvSpPr/>
          <p:nvPr/>
        </p:nvSpPr>
        <p:spPr>
          <a:xfrm>
            <a:off x="6827520" y="3942993"/>
            <a:ext cx="175467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Phosphorylation of protein kinases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9A21027-FF83-4992-9848-8C31216506BE}"/>
              </a:ext>
            </a:extLst>
          </p:cNvPr>
          <p:cNvSpPr/>
          <p:nvPr/>
        </p:nvSpPr>
        <p:spPr>
          <a:xfrm>
            <a:off x="2324100" y="4427994"/>
            <a:ext cx="18077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Seven-pass transmembrane protein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with cytoplasmic binding site for</a:t>
            </a:r>
          </a:p>
          <a:p>
            <a:r>
              <a:rPr lang="en-IN" sz="800" dirty="0">
                <a:solidFill>
                  <a:srgbClr val="000000"/>
                </a:solidFill>
              </a:rPr>
              <a:t>G protein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DC1827A-1F8A-4C57-8282-369C6ADEEF6A}"/>
              </a:ext>
            </a:extLst>
          </p:cNvPr>
          <p:cNvSpPr/>
          <p:nvPr/>
        </p:nvSpPr>
        <p:spPr>
          <a:xfrm>
            <a:off x="52964" y="4430673"/>
            <a:ext cx="147902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G protein–coupled receptors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F4697B2-B276-485D-9C56-06C322D9CE6E}"/>
              </a:ext>
            </a:extLst>
          </p:cNvPr>
          <p:cNvSpPr/>
          <p:nvPr/>
        </p:nvSpPr>
        <p:spPr>
          <a:xfrm>
            <a:off x="6824505" y="4429334"/>
            <a:ext cx="19746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Peptide hormones, rod cells in the eyes</a:t>
            </a:r>
          </a:p>
        </p:txBody>
      </p:sp>
    </p:spTree>
    <p:extLst>
      <p:ext uri="{BB962C8B-B14F-4D97-AF65-F5344CB8AC3E}">
        <p14:creationId xmlns:p14="http://schemas.microsoft.com/office/powerpoint/2010/main" val="267651332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CCB165-E449-4593-A444-64B87D73D4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143569-F328-4FD8-8A77-A3F86043A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86275"/>
            <a:ext cx="7620000" cy="508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45142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75DC75-C093-4505-9B47-2FAF003C7D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9.5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168E3E-8853-4237-AD21-9AF428C45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31459"/>
            <a:ext cx="8382000" cy="439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85622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186</Words>
  <Application>Microsoft Office PowerPoint</Application>
  <PresentationFormat>On-screen Show (4:3)</PresentationFormat>
  <Paragraphs>58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2022-01-18T09:24:29Z</dcterms:modified>
</cp:coreProperties>
</file>