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1"/>
  </p:notesMasterIdLst>
  <p:sldIdLst>
    <p:sldId id="504" r:id="rId2"/>
    <p:sldId id="518" r:id="rId3"/>
    <p:sldId id="520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22" r:id="rId13"/>
    <p:sldId id="513" r:id="rId14"/>
    <p:sldId id="514" r:id="rId15"/>
    <p:sldId id="515" r:id="rId16"/>
    <p:sldId id="516" r:id="rId17"/>
    <p:sldId id="517" r:id="rId18"/>
    <p:sldId id="519" r:id="rId19"/>
    <p:sldId id="521" r:id="rId20"/>
  </p:sldIdLst>
  <p:sldSz cx="9144000" cy="6858000" type="screen4x3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Patterns of Inheritance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12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BBB7A6C-5DB9-42F9-B853-4CF427573D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DFE170-BDB7-4FBA-A945-CBA4C564EC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047D8F-3407-4294-80BF-7D03A8BDB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55300"/>
            <a:ext cx="2670764" cy="614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4518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9B236A-FB1B-4ADE-8496-11B4094484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661D872-EE88-437F-84C3-D4A75421D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06986"/>
            <a:ext cx="8382000" cy="2244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4524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99316E-0265-46E3-8783-F60846CB55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12.1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D1B5B70-9F66-4C1E-BA33-1292DCE330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82" y="1369648"/>
            <a:ext cx="9068237" cy="411870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29906AD-08F2-442A-9A2A-FF4BCAEA10A4}"/>
              </a:ext>
            </a:extLst>
          </p:cNvPr>
          <p:cNvSpPr/>
          <p:nvPr/>
        </p:nvSpPr>
        <p:spPr>
          <a:xfrm>
            <a:off x="16787" y="4049673"/>
            <a:ext cx="183332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Dominance not always complete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F8DE818-BDD8-4AD3-BE06-0343EF3FD17C}"/>
              </a:ext>
            </a:extLst>
          </p:cNvPr>
          <p:cNvSpPr/>
          <p:nvPr/>
        </p:nvSpPr>
        <p:spPr>
          <a:xfrm>
            <a:off x="1958340" y="4245114"/>
            <a:ext cx="36118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In codominance no single allele is dominant, and the heterozygote</a:t>
            </a:r>
          </a:p>
          <a:p>
            <a:r>
              <a:rPr lang="en-IN" sz="900" dirty="0">
                <a:solidFill>
                  <a:srgbClr val="000000"/>
                </a:solidFill>
              </a:rPr>
              <a:t>  shows some aspect of both homozygotes.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B66D69B-B492-4491-9998-8588C21CB232}"/>
              </a:ext>
            </a:extLst>
          </p:cNvPr>
          <p:cNvSpPr/>
          <p:nvPr/>
        </p:nvSpPr>
        <p:spPr>
          <a:xfrm>
            <a:off x="5516880" y="2881134"/>
            <a:ext cx="36652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A pleiotropic allele dominant for yellow fur in mice is recessive for a</a:t>
            </a:r>
          </a:p>
          <a:p>
            <a:r>
              <a:rPr lang="en-IN" sz="900" dirty="0">
                <a:solidFill>
                  <a:srgbClr val="000000"/>
                </a:solidFill>
              </a:rPr>
              <a:t>  lethal developmental defect.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83B6A3B-984E-4059-B57C-DC5F0F9070FF}"/>
              </a:ext>
            </a:extLst>
          </p:cNvPr>
          <p:cNvSpPr/>
          <p:nvPr/>
        </p:nvSpPr>
        <p:spPr>
          <a:xfrm>
            <a:off x="493253" y="1588711"/>
            <a:ext cx="10251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chemeClr val="bg1"/>
                </a:solidFill>
              </a:rPr>
              <a:t>TABLE 12.1</a:t>
            </a:r>
            <a:endParaRPr lang="en-IN" sz="1200" dirty="0"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204D7B2-108F-46E3-A1C1-832954D452E3}"/>
              </a:ext>
            </a:extLst>
          </p:cNvPr>
          <p:cNvSpPr/>
          <p:nvPr/>
        </p:nvSpPr>
        <p:spPr>
          <a:xfrm>
            <a:off x="2019300" y="1587967"/>
            <a:ext cx="39395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200" b="1" dirty="0">
                <a:solidFill>
                  <a:srgbClr val="000000"/>
                </a:solidFill>
              </a:rPr>
              <a:t>When Mendel’s Laws/Results May Not Be Observed</a:t>
            </a:r>
            <a:endParaRPr lang="en-IN" sz="12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B793895-44CB-4C19-A4BF-338CA684A2B0}"/>
              </a:ext>
            </a:extLst>
          </p:cNvPr>
          <p:cNvSpPr/>
          <p:nvPr/>
        </p:nvSpPr>
        <p:spPr>
          <a:xfrm>
            <a:off x="318246" y="2007811"/>
            <a:ext cx="13904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Genetic Occurrence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F12E6B2-B0E2-40DE-B5FB-30AF39612A2E}"/>
              </a:ext>
            </a:extLst>
          </p:cNvPr>
          <p:cNvSpPr/>
          <p:nvPr/>
        </p:nvSpPr>
        <p:spPr>
          <a:xfrm>
            <a:off x="3291952" y="2007811"/>
            <a:ext cx="769392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>
                <a:solidFill>
                  <a:srgbClr val="000000"/>
                </a:solidFill>
              </a:rPr>
              <a:t>Definition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ED988D0-EAF3-4A1A-8A73-4B9EB05E6781}"/>
              </a:ext>
            </a:extLst>
          </p:cNvPr>
          <p:cNvSpPr/>
          <p:nvPr/>
        </p:nvSpPr>
        <p:spPr>
          <a:xfrm>
            <a:off x="6945965" y="2007811"/>
            <a:ext cx="776564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1000" b="1" dirty="0">
                <a:solidFill>
                  <a:srgbClr val="000000"/>
                </a:solidFill>
              </a:rPr>
              <a:t>Examples</a:t>
            </a:r>
            <a:endParaRPr lang="en-IN" sz="10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7AAD1C0-9CA2-4D47-9C6B-3D1E99C49B3E}"/>
              </a:ext>
            </a:extLst>
          </p:cNvPr>
          <p:cNvSpPr/>
          <p:nvPr/>
        </p:nvSpPr>
        <p:spPr>
          <a:xfrm>
            <a:off x="5515484" y="2371934"/>
            <a:ext cx="27688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Four genes are involved in determining eye color.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3455FC2-BA44-4274-90B4-F26E8C823EB7}"/>
              </a:ext>
            </a:extLst>
          </p:cNvPr>
          <p:cNvSpPr/>
          <p:nvPr/>
        </p:nvSpPr>
        <p:spPr>
          <a:xfrm>
            <a:off x="5521266" y="2556153"/>
            <a:ext cx="96669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Human height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5D5EEDE-89C0-4251-ADE3-331303868A90}"/>
              </a:ext>
            </a:extLst>
          </p:cNvPr>
          <p:cNvSpPr/>
          <p:nvPr/>
        </p:nvSpPr>
        <p:spPr>
          <a:xfrm>
            <a:off x="1955193" y="2371934"/>
            <a:ext cx="24184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More than one gene can affect a single trait.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2CA7A36-DBB8-48FA-B879-EA8D32106A51}"/>
              </a:ext>
            </a:extLst>
          </p:cNvPr>
          <p:cNvSpPr/>
          <p:nvPr/>
        </p:nvSpPr>
        <p:spPr>
          <a:xfrm>
            <a:off x="11655" y="2373273"/>
            <a:ext cx="12722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Polygenic inheritance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4DE6C7-5452-49E7-A70A-9BC7FCFA5CA7}"/>
              </a:ext>
            </a:extLst>
          </p:cNvPr>
          <p:cNvSpPr/>
          <p:nvPr/>
        </p:nvSpPr>
        <p:spPr>
          <a:xfrm>
            <a:off x="5521119" y="3211473"/>
            <a:ext cx="9594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Cystic fibrosis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966C70-3697-4407-9DBE-0D5F9116884A}"/>
              </a:ext>
            </a:extLst>
          </p:cNvPr>
          <p:cNvSpPr/>
          <p:nvPr/>
        </p:nvSpPr>
        <p:spPr>
          <a:xfrm>
            <a:off x="5518695" y="3401973"/>
            <a:ext cx="117746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Sickle cell anemia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1FBE2CD-48B1-4F93-888E-19DE1EBA6215}"/>
              </a:ext>
            </a:extLst>
          </p:cNvPr>
          <p:cNvSpPr/>
          <p:nvPr/>
        </p:nvSpPr>
        <p:spPr>
          <a:xfrm>
            <a:off x="1970469" y="2882474"/>
            <a:ext cx="242580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 single gene can affect more than one trait.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E1A250C-BFC3-444B-BB39-5673F357D3AB}"/>
              </a:ext>
            </a:extLst>
          </p:cNvPr>
          <p:cNvSpPr/>
          <p:nvPr/>
        </p:nvSpPr>
        <p:spPr>
          <a:xfrm>
            <a:off x="11091" y="2883813"/>
            <a:ext cx="69409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>
                <a:solidFill>
                  <a:srgbClr val="000000"/>
                </a:solidFill>
              </a:rPr>
              <a:t>Pleiotropy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C5A3D82D-CF63-487A-BE99-F6674C96EB83}"/>
              </a:ext>
            </a:extLst>
          </p:cNvPr>
          <p:cNvSpPr/>
          <p:nvPr/>
        </p:nvSpPr>
        <p:spPr>
          <a:xfrm>
            <a:off x="5524937" y="3729633"/>
            <a:ext cx="161145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ABO blood types in humans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BC3D112-666D-4806-9136-E4364C5A9AB2}"/>
              </a:ext>
            </a:extLst>
          </p:cNvPr>
          <p:cNvSpPr/>
          <p:nvPr/>
        </p:nvSpPr>
        <p:spPr>
          <a:xfrm>
            <a:off x="1958340" y="3728294"/>
            <a:ext cx="220486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Genes may have more than two alleles.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0DF47AE-2455-48C0-9A2D-450E6442042A}"/>
              </a:ext>
            </a:extLst>
          </p:cNvPr>
          <p:cNvSpPr/>
          <p:nvPr/>
        </p:nvSpPr>
        <p:spPr>
          <a:xfrm>
            <a:off x="15677" y="3729633"/>
            <a:ext cx="161145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Multiple alleles for one gene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8FCB1E-7B98-4858-99F4-A09414908AAC}"/>
              </a:ext>
            </a:extLst>
          </p:cNvPr>
          <p:cNvSpPr/>
          <p:nvPr/>
        </p:nvSpPr>
        <p:spPr>
          <a:xfrm>
            <a:off x="1958340" y="4048334"/>
            <a:ext cx="323893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In incomplete dominance the heterozygote is intermediate.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655ADC5-9D92-408E-9288-517ACC822BB4}"/>
              </a:ext>
            </a:extLst>
          </p:cNvPr>
          <p:cNvSpPr/>
          <p:nvPr/>
        </p:nvSpPr>
        <p:spPr>
          <a:xfrm>
            <a:off x="5516389" y="4049673"/>
            <a:ext cx="14259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Japanese four o’clocks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226D80C-5DF5-4132-8E75-6BE86DD66941}"/>
              </a:ext>
            </a:extLst>
          </p:cNvPr>
          <p:cNvSpPr/>
          <p:nvPr/>
        </p:nvSpPr>
        <p:spPr>
          <a:xfrm>
            <a:off x="5515899" y="4247793"/>
            <a:ext cx="132784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Human blood groups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D51ACC44-0F76-4017-BC74-E306B16DFC71}"/>
              </a:ext>
            </a:extLst>
          </p:cNvPr>
          <p:cNvSpPr/>
          <p:nvPr/>
        </p:nvSpPr>
        <p:spPr>
          <a:xfrm>
            <a:off x="5521258" y="4712613"/>
            <a:ext cx="875623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Siamese cats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007594E-BA80-4CE8-BB11-A7BB9E549D8E}"/>
              </a:ext>
            </a:extLst>
          </p:cNvPr>
          <p:cNvSpPr/>
          <p:nvPr/>
        </p:nvSpPr>
        <p:spPr>
          <a:xfrm>
            <a:off x="1958340" y="4711274"/>
            <a:ext cx="241848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Genes may be affected by the environment.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C507D05B-AE37-4E8F-8DD9-39C182A8F384}"/>
              </a:ext>
            </a:extLst>
          </p:cNvPr>
          <p:cNvSpPr/>
          <p:nvPr/>
        </p:nvSpPr>
        <p:spPr>
          <a:xfrm>
            <a:off x="10925" y="4712613"/>
            <a:ext cx="128879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Environmental factors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DB40002-0C0E-4D03-ACA2-59B70FB4A23B}"/>
              </a:ext>
            </a:extLst>
          </p:cNvPr>
          <p:cNvSpPr/>
          <p:nvPr/>
        </p:nvSpPr>
        <p:spPr>
          <a:xfrm>
            <a:off x="5516880" y="5023694"/>
            <a:ext cx="2418489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The production of a purple pigment in corn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CDF479A-3076-4DE0-9A27-2A01C6BEB56A}"/>
              </a:ext>
            </a:extLst>
          </p:cNvPr>
          <p:cNvSpPr/>
          <p:nvPr/>
        </p:nvSpPr>
        <p:spPr>
          <a:xfrm>
            <a:off x="5522829" y="5207913"/>
            <a:ext cx="1428277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• Coat color in mammals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9E0E009-D2F7-40F4-9C41-323E4A991386}"/>
              </a:ext>
            </a:extLst>
          </p:cNvPr>
          <p:cNvSpPr/>
          <p:nvPr/>
        </p:nvSpPr>
        <p:spPr>
          <a:xfrm>
            <a:off x="1958340" y="5023694"/>
            <a:ext cx="286034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Products of genes can interact to alter genetic ratios.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C1108CE-3BA1-4F48-8AE6-73C386C7F0A7}"/>
              </a:ext>
            </a:extLst>
          </p:cNvPr>
          <p:cNvSpPr/>
          <p:nvPr/>
        </p:nvSpPr>
        <p:spPr>
          <a:xfrm>
            <a:off x="15240" y="5025033"/>
            <a:ext cx="102905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900" dirty="0">
                <a:solidFill>
                  <a:srgbClr val="000000"/>
                </a:solidFill>
              </a:rPr>
              <a:t>Gene interaction</a:t>
            </a:r>
          </a:p>
        </p:txBody>
      </p:sp>
    </p:spTree>
    <p:extLst>
      <p:ext uri="{BB962C8B-B14F-4D97-AF65-F5344CB8AC3E}">
        <p14:creationId xmlns:p14="http://schemas.microsoft.com/office/powerpoint/2010/main" val="73409154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FF24839-8A1D-4569-A9FE-4952324BBF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AC179E-E363-4B5D-BD62-B34B2BE29E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87886"/>
            <a:ext cx="4731421" cy="5082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59670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64A1D8-F51B-4908-9437-79906E9F95D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981846-246F-4D92-B0B2-2B97FF9F8D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02138"/>
            <a:ext cx="4731421" cy="505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172801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F53CB2-A264-49E6-97CC-ABDDC70A5A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B0F801F-CB0D-4A83-98A0-B09D4E7328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64478"/>
            <a:ext cx="2937840" cy="5729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573342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3DAA8F-11D8-47F8-8EF4-BE2F2DB46A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A6FD4-FB1A-421C-8997-B32A42A1DD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100696"/>
            <a:ext cx="5725019" cy="2656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531225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B4E8AFB-D936-435C-A7FF-C5CE1E457C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A1D6830-0E98-4BD9-B23B-E0E7E9094F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6315"/>
            <a:ext cx="3910265" cy="610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31250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2A6FFF-A43C-4E11-94F3-386757D7F66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12.1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40689B-041F-421A-B932-CF0D72C386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1828254"/>
            <a:ext cx="3397502" cy="3201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1211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B1CECC-393C-42FF-A413-8847E9AAF8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910BE3-3E38-47C5-8795-C06A67AB0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00667"/>
            <a:ext cx="8382000" cy="4656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128807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212BB2-BDBF-4BC9-BF57-0BB3AC56E2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1AC66E-445F-4223-958F-DFA455882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332910"/>
            <a:ext cx="6297521" cy="6192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04859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33D3FE-71BE-4B55-9C55-EC87F1B1516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12.1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02DBD2-5723-4D93-8173-188097E63E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12283"/>
            <a:ext cx="5725019" cy="4633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045969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49F730-31FF-4100-AF3A-3CADCF18C0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F044BF-C601-466F-8588-F8DAC4C5FA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27070"/>
            <a:ext cx="5204563" cy="5003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349380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E388D6-B75C-453A-A308-654B2997E6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E6A0021-3B77-4443-8CCE-24708F7B7E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60521"/>
            <a:ext cx="3910265" cy="5736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54238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2FF4370-0EB5-4DD8-BDAD-45CA76BEEE0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2E788D-4FA8-4994-9922-77DC52D8C1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91441"/>
            <a:ext cx="8382000" cy="507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79877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77E07F9-AF04-4B5F-B602-9D92C2663B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15A28E-C26C-4C7F-97A2-D6E5941D4B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79039"/>
            <a:ext cx="2670764" cy="6099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79114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ACECE97-B442-438C-98B8-AD3DC60802A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9B4197-1197-42ED-A436-BD5B79382F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51871"/>
            <a:ext cx="2937840" cy="5754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6477593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931EFA9-4D63-48A8-BC9E-D297C840CA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12.6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A7C38F-9A48-48A2-8255-DBF6649EB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50986"/>
            <a:ext cx="7620000" cy="555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592688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221</Words>
  <Application>Microsoft Office PowerPoint</Application>
  <PresentationFormat>On-screen Show (4:3)</PresentationFormat>
  <Paragraphs>53</Paragraphs>
  <Slides>19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2022-01-18T09:26:07Z</dcterms:modified>
</cp:coreProperties>
</file>