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31"/>
  </p:notesMasterIdLst>
  <p:sldIdLst>
    <p:sldId id="504" r:id="rId2"/>
    <p:sldId id="524" r:id="rId3"/>
    <p:sldId id="526" r:id="rId4"/>
    <p:sldId id="505" r:id="rId5"/>
    <p:sldId id="506" r:id="rId6"/>
    <p:sldId id="507" r:id="rId7"/>
    <p:sldId id="531" r:id="rId8"/>
    <p:sldId id="530" r:id="rId9"/>
    <p:sldId id="527" r:id="rId10"/>
    <p:sldId id="528" r:id="rId11"/>
    <p:sldId id="508" r:id="rId12"/>
    <p:sldId id="509" r:id="rId13"/>
    <p:sldId id="510" r:id="rId14"/>
    <p:sldId id="511" r:id="rId15"/>
    <p:sldId id="512" r:id="rId16"/>
    <p:sldId id="513" r:id="rId17"/>
    <p:sldId id="514" r:id="rId18"/>
    <p:sldId id="515" r:id="rId19"/>
    <p:sldId id="516" r:id="rId20"/>
    <p:sldId id="517" r:id="rId21"/>
    <p:sldId id="532" r:id="rId22"/>
    <p:sldId id="518" r:id="rId23"/>
    <p:sldId id="519" r:id="rId24"/>
    <p:sldId id="520" r:id="rId25"/>
    <p:sldId id="521" r:id="rId26"/>
    <p:sldId id="522" r:id="rId27"/>
    <p:sldId id="523" r:id="rId28"/>
    <p:sldId id="525" r:id="rId29"/>
    <p:sldId id="529" r:id="rId30"/>
  </p:sldIdLst>
  <p:sldSz cx="9144000" cy="6858000" type="screen4x3"/>
  <p:notesSz cx="6858000" cy="9144000"/>
  <p:custDataLst>
    <p:tags r:id="rId32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107" d="100"/>
          <a:sy n="107" d="100"/>
        </p:scale>
        <p:origin x="18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20390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The Chromosomal Basis of Inheritance, and Human Genetics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13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1626FCE-61F7-4D40-8BEA-A10B6F7644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A95BAA6-6840-469A-8600-7AF14A3B473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13.3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70BEE4-9623-4690-A242-78BCC82922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301561"/>
            <a:ext cx="5725019" cy="4254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10181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0CC3379-EE9E-403F-A4B8-62DE65F4F79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13.3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A221C6-3925-4A42-A0D6-051A78225A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609931"/>
            <a:ext cx="4731421" cy="5638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10405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79D69AD-39AF-4765-92E0-3155B465C79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13.4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776890-AAB9-48D6-AAFB-1FCBC89647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631891"/>
            <a:ext cx="5725019" cy="5594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036125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B7906C6-C82E-4408-9DBF-ED7A391AF5A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13.5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EA70297-826E-4B49-A874-E935B6D53D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461237"/>
            <a:ext cx="3910265" cy="5935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938486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BB16492-B899-45D3-BDA5-2694BAA48B1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13.6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F13B51-B936-43AF-AB41-91E966AA99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3080" y="510472"/>
            <a:ext cx="2937840" cy="5837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728011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BDCC9F-3790-40EC-BB05-EBAFDF7A09C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13.7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29D204-DCD9-4552-85BF-37663AA4AE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3080" y="484585"/>
            <a:ext cx="2937840" cy="5888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391053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0664065-FDAF-4EF1-8A15-BFA51E0DC66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13.8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E63DBA5-1E26-4C86-934E-4D2B21339B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782806"/>
            <a:ext cx="6297521" cy="3292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506009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2BA185-9887-4C6A-B837-684F2F6E50A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13.9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A7EAF4-9624-4A87-9DCB-EA524E3AA9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462406"/>
            <a:ext cx="6297521" cy="3933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56532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EFDDFF-A960-4051-A9BF-FC25B4341AD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13.10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B3DC46-6BF2-4233-92B1-C3EF040279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263537"/>
            <a:ext cx="6297521" cy="4330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486150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741BBC7-8C1D-4873-88F0-E92E797DED3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13.11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CDC410A-1B70-4419-9D23-E45A77FD53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852742"/>
            <a:ext cx="5725019" cy="5152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7765933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17D4CF-3C11-4F02-BAC2-B378267F78E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0CD114-3B9D-4FA8-90A3-D91AAFC5A7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460328"/>
            <a:ext cx="4301292" cy="5937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767792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C432416-EDA3-4D32-A9A6-582C4F01FA9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13.12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472A947-948D-4B01-9934-1318DB5E71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012387"/>
            <a:ext cx="6297521" cy="4833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166940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797F518-7B6F-4470-A6F5-80D0228CC02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13.2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4331E2D-50A8-4835-9625-751CE512F6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54" y="935163"/>
            <a:ext cx="9020093" cy="498767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00382DB-D644-4FB9-BD1A-7B7A46EE6267}"/>
              </a:ext>
            </a:extLst>
          </p:cNvPr>
          <p:cNvSpPr/>
          <p:nvPr/>
        </p:nvSpPr>
        <p:spPr>
          <a:xfrm>
            <a:off x="7354407" y="3950613"/>
            <a:ext cx="146844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1/10,000 (Caucasian males)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C7A21B0-3B8E-4494-B3C3-CC9EDFEF51CA}"/>
              </a:ext>
            </a:extLst>
          </p:cNvPr>
          <p:cNvSpPr/>
          <p:nvPr/>
        </p:nvSpPr>
        <p:spPr>
          <a:xfrm>
            <a:off x="3493537" y="3431114"/>
            <a:ext cx="230170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Defective enzyme (phenylalanine hydroxylase)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386A941-FA2D-4A6A-AB4C-958AC860FAB6}"/>
              </a:ext>
            </a:extLst>
          </p:cNvPr>
          <p:cNvSpPr/>
          <p:nvPr/>
        </p:nvSpPr>
        <p:spPr>
          <a:xfrm>
            <a:off x="1421523" y="3431114"/>
            <a:ext cx="20489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Brain fails to develop in infancy; treatable</a:t>
            </a:r>
          </a:p>
          <a:p>
            <a:r>
              <a:rPr lang="en-IN" sz="800" dirty="0">
                <a:solidFill>
                  <a:srgbClr val="000000"/>
                </a:solidFill>
              </a:rPr>
              <a:t>with dietary restriction.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633FD02-8F14-48A3-91C2-283D3400FCFD}"/>
              </a:ext>
            </a:extLst>
          </p:cNvPr>
          <p:cNvSpPr/>
          <p:nvPr/>
        </p:nvSpPr>
        <p:spPr>
          <a:xfrm>
            <a:off x="251683" y="1177231"/>
            <a:ext cx="10206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200" b="1" dirty="0">
                <a:solidFill>
                  <a:schemeClr val="bg1"/>
                </a:solidFill>
              </a:rPr>
              <a:t>TABLE 13.2</a:t>
            </a:r>
            <a:endParaRPr lang="en-IN" sz="1200" dirty="0">
              <a:solidFill>
                <a:schemeClr val="bg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D7D76C9-43FA-4AA3-9469-1C0E3E85F8F7}"/>
              </a:ext>
            </a:extLst>
          </p:cNvPr>
          <p:cNvSpPr/>
          <p:nvPr/>
        </p:nvSpPr>
        <p:spPr>
          <a:xfrm>
            <a:off x="14803" y="5474613"/>
            <a:ext cx="117792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Hypercholesterolemia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B2214F1-D6B2-4BF2-9A14-C5F36A02BCA7}"/>
              </a:ext>
            </a:extLst>
          </p:cNvPr>
          <p:cNvSpPr/>
          <p:nvPr/>
        </p:nvSpPr>
        <p:spPr>
          <a:xfrm>
            <a:off x="5905010" y="1695391"/>
            <a:ext cx="142591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Dominant/Recessive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B9AF085-0C8A-4D0F-B2F8-6BA19DE5712E}"/>
              </a:ext>
            </a:extLst>
          </p:cNvPr>
          <p:cNvSpPr/>
          <p:nvPr/>
        </p:nvSpPr>
        <p:spPr>
          <a:xfrm>
            <a:off x="7588426" y="1541651"/>
            <a:ext cx="130520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1000" b="1" dirty="0">
                <a:solidFill>
                  <a:srgbClr val="000000"/>
                </a:solidFill>
              </a:rPr>
              <a:t>Frequency Among</a:t>
            </a:r>
          </a:p>
          <a:p>
            <a:pPr algn="ctr"/>
            <a:r>
              <a:rPr lang="en-IN" sz="1000" b="1" dirty="0">
                <a:solidFill>
                  <a:srgbClr val="000000"/>
                </a:solidFill>
              </a:rPr>
              <a:t>Human Births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E91D9A6-0307-401D-A1E6-78D6EC10300D}"/>
              </a:ext>
            </a:extLst>
          </p:cNvPr>
          <p:cNvSpPr/>
          <p:nvPr/>
        </p:nvSpPr>
        <p:spPr>
          <a:xfrm>
            <a:off x="4394901" y="1695391"/>
            <a:ext cx="57517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Defect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EC8CCC0-576A-4FEF-BB22-F0D920492881}"/>
              </a:ext>
            </a:extLst>
          </p:cNvPr>
          <p:cNvSpPr/>
          <p:nvPr/>
        </p:nvSpPr>
        <p:spPr>
          <a:xfrm>
            <a:off x="2111507" y="1695391"/>
            <a:ext cx="7680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Symptom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B985B58-97D8-4BC1-A40B-4931F0CF42E3}"/>
              </a:ext>
            </a:extLst>
          </p:cNvPr>
          <p:cNvSpPr/>
          <p:nvPr/>
        </p:nvSpPr>
        <p:spPr>
          <a:xfrm>
            <a:off x="411480" y="1695391"/>
            <a:ext cx="70866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Disorder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A0E0F4C-7B6D-42B4-B0A1-5B4134CA4BD7}"/>
              </a:ext>
            </a:extLst>
          </p:cNvPr>
          <p:cNvSpPr/>
          <p:nvPr/>
        </p:nvSpPr>
        <p:spPr>
          <a:xfrm>
            <a:off x="1482746" y="1176487"/>
            <a:ext cx="271902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200" b="1" dirty="0">
                <a:solidFill>
                  <a:srgbClr val="000000"/>
                </a:solidFill>
              </a:rPr>
              <a:t>Some Important Genetic Disorders</a:t>
            </a:r>
            <a:endParaRPr lang="en-IN" sz="1200" dirty="0">
              <a:solidFill>
                <a:srgbClr val="000000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1CDA37A-93E5-4B73-92DD-6A945628F11C}"/>
              </a:ext>
            </a:extLst>
          </p:cNvPr>
          <p:cNvSpPr/>
          <p:nvPr/>
        </p:nvSpPr>
        <p:spPr>
          <a:xfrm>
            <a:off x="15240" y="2068473"/>
            <a:ext cx="81533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Cystic fibrosis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181D186-A694-4605-A058-3CCDEEFA0C1A}"/>
              </a:ext>
            </a:extLst>
          </p:cNvPr>
          <p:cNvSpPr/>
          <p:nvPr/>
        </p:nvSpPr>
        <p:spPr>
          <a:xfrm>
            <a:off x="1421984" y="2067134"/>
            <a:ext cx="198048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Mucus clogs lungs, liver, and pancreas.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D1D5F4A-02DD-4B74-A185-6436E648B504}"/>
              </a:ext>
            </a:extLst>
          </p:cNvPr>
          <p:cNvSpPr/>
          <p:nvPr/>
        </p:nvSpPr>
        <p:spPr>
          <a:xfrm>
            <a:off x="3493134" y="2067134"/>
            <a:ext cx="215883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Failure of chloride ion transport mechanism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98AB288-F028-480B-A3EC-E1A80A4C78F0}"/>
              </a:ext>
            </a:extLst>
          </p:cNvPr>
          <p:cNvSpPr/>
          <p:nvPr/>
        </p:nvSpPr>
        <p:spPr>
          <a:xfrm>
            <a:off x="5794518" y="2068473"/>
            <a:ext cx="65315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Recessive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9522EB8-83A9-40C9-B917-FF8FCCB1E37C}"/>
              </a:ext>
            </a:extLst>
          </p:cNvPr>
          <p:cNvSpPr/>
          <p:nvPr/>
        </p:nvSpPr>
        <p:spPr>
          <a:xfrm>
            <a:off x="7351358" y="2068473"/>
            <a:ext cx="113558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1/2500 (Caucasians)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1877837-8F72-4A65-A4E1-540ADE02FEA7}"/>
              </a:ext>
            </a:extLst>
          </p:cNvPr>
          <p:cNvSpPr/>
          <p:nvPr/>
        </p:nvSpPr>
        <p:spPr>
          <a:xfrm>
            <a:off x="17680" y="2464713"/>
            <a:ext cx="1000959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Sickle cell anemia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29AD6D6-745A-4362-8B3D-70D8B6D3AF42}"/>
              </a:ext>
            </a:extLst>
          </p:cNvPr>
          <p:cNvSpPr/>
          <p:nvPr/>
        </p:nvSpPr>
        <p:spPr>
          <a:xfrm>
            <a:off x="1415143" y="2464713"/>
            <a:ext cx="129975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Blood circulation is poor.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8CB7770-98FC-44B9-827C-45DC84466E1E}"/>
              </a:ext>
            </a:extLst>
          </p:cNvPr>
          <p:cNvSpPr/>
          <p:nvPr/>
        </p:nvSpPr>
        <p:spPr>
          <a:xfrm>
            <a:off x="3499931" y="2464713"/>
            <a:ext cx="166407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Abnormal hemoglobin molecules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DE5CBDD-5452-4603-8EEA-F5D271ECDC50}"/>
              </a:ext>
            </a:extLst>
          </p:cNvPr>
          <p:cNvSpPr/>
          <p:nvPr/>
        </p:nvSpPr>
        <p:spPr>
          <a:xfrm>
            <a:off x="5794518" y="2464713"/>
            <a:ext cx="65315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Recessive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B9DC12A-837B-4883-AFA2-A2DC4363F1D7}"/>
              </a:ext>
            </a:extLst>
          </p:cNvPr>
          <p:cNvSpPr/>
          <p:nvPr/>
        </p:nvSpPr>
        <p:spPr>
          <a:xfrm>
            <a:off x="7351281" y="2464713"/>
            <a:ext cx="137563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1/600 (African Americans)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BC8004E9-99A8-4981-A778-4A895E4C78BE}"/>
              </a:ext>
            </a:extLst>
          </p:cNvPr>
          <p:cNvSpPr/>
          <p:nvPr/>
        </p:nvSpPr>
        <p:spPr>
          <a:xfrm>
            <a:off x="1418636" y="2867234"/>
            <a:ext cx="194145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Central nervous system deteriorates in</a:t>
            </a:r>
          </a:p>
          <a:p>
            <a:r>
              <a:rPr lang="en-IN" sz="800" dirty="0">
                <a:solidFill>
                  <a:srgbClr val="000000"/>
                </a:solidFill>
              </a:rPr>
              <a:t>infancy.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BC92CA4-9F4D-421C-A354-C4190D2A51F6}"/>
              </a:ext>
            </a:extLst>
          </p:cNvPr>
          <p:cNvSpPr/>
          <p:nvPr/>
        </p:nvSpPr>
        <p:spPr>
          <a:xfrm>
            <a:off x="26122" y="2868573"/>
            <a:ext cx="108280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Tay–Sachs disease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C274D39-CB46-439C-A407-104CDF4A701C}"/>
              </a:ext>
            </a:extLst>
          </p:cNvPr>
          <p:cNvSpPr/>
          <p:nvPr/>
        </p:nvSpPr>
        <p:spPr>
          <a:xfrm>
            <a:off x="3489960" y="2867234"/>
            <a:ext cx="194145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Defective enzyme (hexosaminidase A)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7596057B-8D40-43FF-A499-6D7BF7CB69D3}"/>
              </a:ext>
            </a:extLst>
          </p:cNvPr>
          <p:cNvSpPr/>
          <p:nvPr/>
        </p:nvSpPr>
        <p:spPr>
          <a:xfrm>
            <a:off x="5794518" y="2868573"/>
            <a:ext cx="65315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Recessive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AE25639-BCEE-4ED1-9F00-D705AF3F094C}"/>
              </a:ext>
            </a:extLst>
          </p:cNvPr>
          <p:cNvSpPr/>
          <p:nvPr/>
        </p:nvSpPr>
        <p:spPr>
          <a:xfrm>
            <a:off x="7353300" y="2868573"/>
            <a:ext cx="13339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1/3500 (Ashkenazi Jews)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7EF02DD-DD0B-4FDF-A2C5-BD08446DB656}"/>
              </a:ext>
            </a:extLst>
          </p:cNvPr>
          <p:cNvSpPr/>
          <p:nvPr/>
        </p:nvSpPr>
        <p:spPr>
          <a:xfrm>
            <a:off x="12242" y="3432453"/>
            <a:ext cx="92442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Phenylketonuria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5359331F-38F2-44D6-BE51-10419DC5B0B1}"/>
              </a:ext>
            </a:extLst>
          </p:cNvPr>
          <p:cNvSpPr/>
          <p:nvPr/>
        </p:nvSpPr>
        <p:spPr>
          <a:xfrm>
            <a:off x="5794518" y="3432453"/>
            <a:ext cx="65315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Recessive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428D9E5-86E4-4072-BAA5-EBDFE26FB6E5}"/>
              </a:ext>
            </a:extLst>
          </p:cNvPr>
          <p:cNvSpPr/>
          <p:nvPr/>
        </p:nvSpPr>
        <p:spPr>
          <a:xfrm>
            <a:off x="7356238" y="3432453"/>
            <a:ext cx="58770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1/12,000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D019CBD9-1D6C-4ED9-A1C2-4E40A0F85CBC}"/>
              </a:ext>
            </a:extLst>
          </p:cNvPr>
          <p:cNvSpPr/>
          <p:nvPr/>
        </p:nvSpPr>
        <p:spPr>
          <a:xfrm>
            <a:off x="5799466" y="3950613"/>
            <a:ext cx="101189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X-linked recessive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492C384E-9EDF-4D3E-8846-A5FE4D6DCEC5}"/>
              </a:ext>
            </a:extLst>
          </p:cNvPr>
          <p:cNvSpPr/>
          <p:nvPr/>
        </p:nvSpPr>
        <p:spPr>
          <a:xfrm>
            <a:off x="3490944" y="3950613"/>
            <a:ext cx="172074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Defective blood-clotting factor VIII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5B34FB77-1C17-414F-9FEF-554E21C683E7}"/>
              </a:ext>
            </a:extLst>
          </p:cNvPr>
          <p:cNvSpPr/>
          <p:nvPr/>
        </p:nvSpPr>
        <p:spPr>
          <a:xfrm>
            <a:off x="1420315" y="3950613"/>
            <a:ext cx="99195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Blood fails to clot.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A13F020-8ECA-4DF6-99EC-BA0ACD70EB32}"/>
              </a:ext>
            </a:extLst>
          </p:cNvPr>
          <p:cNvSpPr/>
          <p:nvPr/>
        </p:nvSpPr>
        <p:spPr>
          <a:xfrm>
            <a:off x="13686" y="3950613"/>
            <a:ext cx="69262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Hemophilia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FC86759-22B5-460D-B6C0-06CD225F01AC}"/>
              </a:ext>
            </a:extLst>
          </p:cNvPr>
          <p:cNvSpPr/>
          <p:nvPr/>
        </p:nvSpPr>
        <p:spPr>
          <a:xfrm>
            <a:off x="1422390" y="4353134"/>
            <a:ext cx="184353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Brain tissue gradually deteriorates in</a:t>
            </a:r>
          </a:p>
          <a:p>
            <a:r>
              <a:rPr lang="en-IN" sz="800" dirty="0">
                <a:solidFill>
                  <a:srgbClr val="000000"/>
                </a:solidFill>
              </a:rPr>
              <a:t>middle age.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C65B4BCC-06AA-4DC3-89C9-E2A41F116596}"/>
              </a:ext>
            </a:extLst>
          </p:cNvPr>
          <p:cNvSpPr/>
          <p:nvPr/>
        </p:nvSpPr>
        <p:spPr>
          <a:xfrm>
            <a:off x="12938" y="4354473"/>
            <a:ext cx="1063509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Huntington disease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1D9F228-055D-4848-9DCD-7DAC18F1B527}"/>
              </a:ext>
            </a:extLst>
          </p:cNvPr>
          <p:cNvSpPr/>
          <p:nvPr/>
        </p:nvSpPr>
        <p:spPr>
          <a:xfrm>
            <a:off x="3491743" y="4353134"/>
            <a:ext cx="188059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Production of an inhibitor of brain cell</a:t>
            </a:r>
          </a:p>
          <a:p>
            <a:r>
              <a:rPr lang="en-IN" sz="800" dirty="0">
                <a:solidFill>
                  <a:srgbClr val="000000"/>
                </a:solidFill>
              </a:rPr>
              <a:t>metabolism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E0FC4F8D-7EAB-473D-A6B1-F43EBED5C2EC}"/>
              </a:ext>
            </a:extLst>
          </p:cNvPr>
          <p:cNvSpPr/>
          <p:nvPr/>
        </p:nvSpPr>
        <p:spPr>
          <a:xfrm>
            <a:off x="5790860" y="4354473"/>
            <a:ext cx="62437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Dominant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FDF786F-8013-4AF6-A182-A7E6D66484F7}"/>
              </a:ext>
            </a:extLst>
          </p:cNvPr>
          <p:cNvSpPr/>
          <p:nvPr/>
        </p:nvSpPr>
        <p:spPr>
          <a:xfrm>
            <a:off x="7356238" y="4354473"/>
            <a:ext cx="58770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1/24,000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8402E0F1-061F-44B9-B079-1D49FA74900A}"/>
              </a:ext>
            </a:extLst>
          </p:cNvPr>
          <p:cNvSpPr/>
          <p:nvPr/>
        </p:nvSpPr>
        <p:spPr>
          <a:xfrm>
            <a:off x="3492341" y="4917014"/>
            <a:ext cx="200029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Degradation of myelin coating of nerves</a:t>
            </a:r>
          </a:p>
          <a:p>
            <a:r>
              <a:rPr lang="en-IN" sz="800" dirty="0">
                <a:solidFill>
                  <a:srgbClr val="000000"/>
                </a:solidFill>
              </a:rPr>
              <a:t>stimulating muscles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755DE233-68B2-4146-8F28-8E0353BCA881}"/>
              </a:ext>
            </a:extLst>
          </p:cNvPr>
          <p:cNvSpPr/>
          <p:nvPr/>
        </p:nvSpPr>
        <p:spPr>
          <a:xfrm>
            <a:off x="16243" y="4918353"/>
            <a:ext cx="107208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Muscular dystrophy</a:t>
            </a:r>
          </a:p>
          <a:p>
            <a:r>
              <a:rPr lang="en-IN" sz="800" dirty="0">
                <a:solidFill>
                  <a:srgbClr val="000000"/>
                </a:solidFill>
              </a:rPr>
              <a:t>(Duchenne)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90BF4445-EB5B-417D-AAB4-C8C0E317DCD2}"/>
              </a:ext>
            </a:extLst>
          </p:cNvPr>
          <p:cNvSpPr/>
          <p:nvPr/>
        </p:nvSpPr>
        <p:spPr>
          <a:xfrm>
            <a:off x="1417320" y="4918353"/>
            <a:ext cx="11469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Muscles waste away.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F3E5308F-9D75-4EE2-8FA6-F804017F96AD}"/>
              </a:ext>
            </a:extLst>
          </p:cNvPr>
          <p:cNvSpPr/>
          <p:nvPr/>
        </p:nvSpPr>
        <p:spPr>
          <a:xfrm>
            <a:off x="5798820" y="4918353"/>
            <a:ext cx="101040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X-linked recessive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0F6DD936-EA80-4DFB-A2C5-CCF43CF796C8}"/>
              </a:ext>
            </a:extLst>
          </p:cNvPr>
          <p:cNvSpPr/>
          <p:nvPr/>
        </p:nvSpPr>
        <p:spPr>
          <a:xfrm>
            <a:off x="7353300" y="4918353"/>
            <a:ext cx="87016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1/3700 (males)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B26CC4F2-D1EE-4D11-ABCE-7B4ED2DC3502}"/>
              </a:ext>
            </a:extLst>
          </p:cNvPr>
          <p:cNvSpPr/>
          <p:nvPr/>
        </p:nvSpPr>
        <p:spPr>
          <a:xfrm>
            <a:off x="1420637" y="5473274"/>
            <a:ext cx="218743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Excessive cholesterol levels in blood lead to</a:t>
            </a:r>
          </a:p>
          <a:p>
            <a:r>
              <a:rPr lang="en-IN" sz="800" dirty="0">
                <a:solidFill>
                  <a:srgbClr val="000000"/>
                </a:solidFill>
              </a:rPr>
              <a:t>heart disease.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BAD17610-F303-4522-A776-C2CA25AA70A1}"/>
              </a:ext>
            </a:extLst>
          </p:cNvPr>
          <p:cNvSpPr/>
          <p:nvPr/>
        </p:nvSpPr>
        <p:spPr>
          <a:xfrm>
            <a:off x="3498033" y="5473274"/>
            <a:ext cx="204173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>
                <a:solidFill>
                  <a:srgbClr val="000000"/>
                </a:solidFill>
              </a:rPr>
              <a:t>Abnormal form of cholesterol cell surface</a:t>
            </a:r>
          </a:p>
          <a:p>
            <a:r>
              <a:rPr lang="en-IN" sz="800">
                <a:solidFill>
                  <a:srgbClr val="000000"/>
                </a:solidFill>
              </a:rPr>
              <a:t>receptor</a:t>
            </a:r>
            <a:endParaRPr lang="en-IN" sz="800" dirty="0">
              <a:solidFill>
                <a:srgbClr val="000000"/>
              </a:solidFill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856706AF-AFF8-4B54-83F3-905215CC28AB}"/>
              </a:ext>
            </a:extLst>
          </p:cNvPr>
          <p:cNvSpPr/>
          <p:nvPr/>
        </p:nvSpPr>
        <p:spPr>
          <a:xfrm>
            <a:off x="5793058" y="5474613"/>
            <a:ext cx="62559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Dominant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71E2F15D-44B9-48C7-9CE1-7816486726DC}"/>
              </a:ext>
            </a:extLst>
          </p:cNvPr>
          <p:cNvSpPr/>
          <p:nvPr/>
        </p:nvSpPr>
        <p:spPr>
          <a:xfrm>
            <a:off x="7350127" y="5474613"/>
            <a:ext cx="44252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1/500</a:t>
            </a:r>
          </a:p>
        </p:txBody>
      </p:sp>
    </p:spTree>
    <p:extLst>
      <p:ext uri="{BB962C8B-B14F-4D97-AF65-F5344CB8AC3E}">
        <p14:creationId xmlns:p14="http://schemas.microsoft.com/office/powerpoint/2010/main" val="751416528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9125E3C-E3ED-43B1-810D-B059964CD36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13.13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8156A7B-5F46-4A1F-B00E-1B61D8C21B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449683"/>
            <a:ext cx="4301292" cy="5958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9441269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CA51979-E5CB-4B6F-A158-E536FD24835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13.14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EB2C1E-1148-4859-81CA-C5698F64FA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191723"/>
            <a:ext cx="6297521" cy="4474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600786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9D3F781-D69F-42FD-BD35-36F29FDFAF8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13.15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26D9148-5B1B-4B86-9E4B-5E8C43D52F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326357"/>
            <a:ext cx="5725019" cy="4205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183395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3A9675D-4107-44C1-89BF-90900FB26B6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13.16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2DAFB0-7FB9-4880-AC88-0A784FDCD1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43812"/>
            <a:ext cx="8382000" cy="3170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4713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977D5EC-B976-4054-A772-79878DD07D1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13.17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DC793AC-ABC3-4C1B-A039-45E22DF586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942048"/>
            <a:ext cx="5725019" cy="4973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425257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07B1174-4D49-4220-862E-F044DD520ED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13.18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6AC623-F71F-4DAB-B41E-2DE6879B4D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471702"/>
            <a:ext cx="6927273" cy="3914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487303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8D09978-BB04-4136-BA45-F513A22FF49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13.1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99AF97-CF24-4EB1-AB0D-9FE699AE0D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520" y="1708484"/>
            <a:ext cx="3200961" cy="3441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1253719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CACEB0-036F-4D42-8F3D-DC550854375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13.4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84F5A8-D6C2-46B9-8A6F-CE38DCC4E0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760194"/>
            <a:ext cx="7620000" cy="5337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74766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2D97177-F7E6-4054-8E85-0117D81FC69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13.1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6E7C4A-F300-4FDA-8C02-2718FE3BDB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118516"/>
            <a:ext cx="5204563" cy="4620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6951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08F5806-400B-406D-8042-1908DB53033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13.1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D13815-3E1F-444B-B32A-DEABF81EE4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554891"/>
            <a:ext cx="5725019" cy="3748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369008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A2C117-A764-41CE-9E0E-5BFA6104EA6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13.2a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D874E4-6A5B-40EF-841B-2FCF79221C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377383"/>
            <a:ext cx="4301292" cy="6103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589677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FC38EF7-5F38-430F-8DD2-CDEAA9B9259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13.2b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B536D6-571D-4E82-BFA6-8A417C4B19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982947"/>
            <a:ext cx="5725019" cy="489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8579773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96FF2A2-3FA7-4559-A8C4-BC30CC5D5F1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13.1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112EF1-44EA-40C4-B879-01E7C9E71F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989" y="1570640"/>
            <a:ext cx="4456023" cy="371672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C52AC3D-3131-4B5D-B750-AA36A5137122}"/>
              </a:ext>
            </a:extLst>
          </p:cNvPr>
          <p:cNvSpPr/>
          <p:nvPr/>
        </p:nvSpPr>
        <p:spPr>
          <a:xfrm>
            <a:off x="2383589" y="2838093"/>
            <a:ext cx="122976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Humans, </a:t>
            </a:r>
            <a:r>
              <a:rPr lang="en-IN" sz="900" i="1" dirty="0">
                <a:solidFill>
                  <a:srgbClr val="000000"/>
                </a:solidFill>
              </a:rPr>
              <a:t>Drosophila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C1E02E4-257B-4E1F-83CF-257CD8642FD4}"/>
              </a:ext>
            </a:extLst>
          </p:cNvPr>
          <p:cNvSpPr/>
          <p:nvPr/>
        </p:nvSpPr>
        <p:spPr>
          <a:xfrm>
            <a:off x="2611171" y="1885891"/>
            <a:ext cx="102605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200" b="1" dirty="0">
                <a:solidFill>
                  <a:schemeClr val="bg1"/>
                </a:solidFill>
              </a:rPr>
              <a:t>TABLE 13.1</a:t>
            </a:r>
            <a:endParaRPr lang="en-IN" sz="1200" dirty="0">
              <a:solidFill>
                <a:schemeClr val="bg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C30BBC7-8FB8-4E64-B05F-C81EF7D85988}"/>
              </a:ext>
            </a:extLst>
          </p:cNvPr>
          <p:cNvSpPr/>
          <p:nvPr/>
        </p:nvSpPr>
        <p:spPr>
          <a:xfrm>
            <a:off x="3978765" y="1786087"/>
            <a:ext cx="16284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200" b="1" dirty="0">
                <a:solidFill>
                  <a:srgbClr val="000000"/>
                </a:solidFill>
              </a:rPr>
              <a:t>Sex Determination</a:t>
            </a:r>
          </a:p>
          <a:p>
            <a:r>
              <a:rPr lang="en-IN" sz="1200" b="1" dirty="0">
                <a:solidFill>
                  <a:srgbClr val="000000"/>
                </a:solidFill>
              </a:rPr>
              <a:t>in Some Organisms</a:t>
            </a:r>
            <a:endParaRPr lang="en-IN" sz="1200" dirty="0">
              <a:solidFill>
                <a:srgbClr val="00000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6ACADC2-ACA1-407B-A23B-35BA42548C01}"/>
              </a:ext>
            </a:extLst>
          </p:cNvPr>
          <p:cNvSpPr/>
          <p:nvPr/>
        </p:nvSpPr>
        <p:spPr>
          <a:xfrm>
            <a:off x="5264862" y="2350711"/>
            <a:ext cx="61833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Female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EA864B5-9897-41DD-B727-3D4F66D6CDBF}"/>
              </a:ext>
            </a:extLst>
          </p:cNvPr>
          <p:cNvSpPr/>
          <p:nvPr/>
        </p:nvSpPr>
        <p:spPr>
          <a:xfrm>
            <a:off x="6153341" y="2350711"/>
            <a:ext cx="46443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Male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A7E1EC6-A3F2-46EA-BE57-244F4252A423}"/>
              </a:ext>
            </a:extLst>
          </p:cNvPr>
          <p:cNvSpPr/>
          <p:nvPr/>
        </p:nvSpPr>
        <p:spPr>
          <a:xfrm>
            <a:off x="5172560" y="2838093"/>
            <a:ext cx="33811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XX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4D8059E-B0B1-4893-8736-D8DA4F263E56}"/>
              </a:ext>
            </a:extLst>
          </p:cNvPr>
          <p:cNvSpPr/>
          <p:nvPr/>
        </p:nvSpPr>
        <p:spPr>
          <a:xfrm>
            <a:off x="6041240" y="2838093"/>
            <a:ext cx="33811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XY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22F3C9B-79E5-437D-B290-30766570F3E5}"/>
              </a:ext>
            </a:extLst>
          </p:cNvPr>
          <p:cNvSpPr/>
          <p:nvPr/>
        </p:nvSpPr>
        <p:spPr>
          <a:xfrm>
            <a:off x="2387872" y="3516273"/>
            <a:ext cx="44395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Birds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71010F7-1CFA-452E-BDBE-A5E40D4AACA4}"/>
              </a:ext>
            </a:extLst>
          </p:cNvPr>
          <p:cNvSpPr/>
          <p:nvPr/>
        </p:nvSpPr>
        <p:spPr>
          <a:xfrm>
            <a:off x="5175345" y="3516273"/>
            <a:ext cx="36099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ZW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8136C5B-577C-4B15-95A1-F51BE1BADDBF}"/>
              </a:ext>
            </a:extLst>
          </p:cNvPr>
          <p:cNvSpPr/>
          <p:nvPr/>
        </p:nvSpPr>
        <p:spPr>
          <a:xfrm>
            <a:off x="6042664" y="3516273"/>
            <a:ext cx="32356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ZZ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14AF58F-69E3-420A-BABD-92DEFCEB3DDB}"/>
              </a:ext>
            </a:extLst>
          </p:cNvPr>
          <p:cNvSpPr/>
          <p:nvPr/>
        </p:nvSpPr>
        <p:spPr>
          <a:xfrm>
            <a:off x="2385060" y="4179213"/>
            <a:ext cx="90677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Grasshoppers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65F5684-208F-41EB-A41B-5189C5AA2661}"/>
              </a:ext>
            </a:extLst>
          </p:cNvPr>
          <p:cNvSpPr/>
          <p:nvPr/>
        </p:nvSpPr>
        <p:spPr>
          <a:xfrm>
            <a:off x="5172560" y="4179213"/>
            <a:ext cx="33811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XX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617B9DD-1B50-4D5F-BD9C-66E56A455572}"/>
              </a:ext>
            </a:extLst>
          </p:cNvPr>
          <p:cNvSpPr/>
          <p:nvPr/>
        </p:nvSpPr>
        <p:spPr>
          <a:xfrm>
            <a:off x="6044094" y="4179213"/>
            <a:ext cx="34964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XO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9CCDD85-AC1C-4E99-9A85-D6A8CF99C3D2}"/>
              </a:ext>
            </a:extLst>
          </p:cNvPr>
          <p:cNvSpPr/>
          <p:nvPr/>
        </p:nvSpPr>
        <p:spPr>
          <a:xfrm>
            <a:off x="2385097" y="4842153"/>
            <a:ext cx="76192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Honeybees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157F214-909D-4708-B2A8-0515CA0B8542}"/>
              </a:ext>
            </a:extLst>
          </p:cNvPr>
          <p:cNvSpPr/>
          <p:nvPr/>
        </p:nvSpPr>
        <p:spPr>
          <a:xfrm>
            <a:off x="5164117" y="4842153"/>
            <a:ext cx="53506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Diploid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FE63944-F647-4494-8BED-EF7674614F8D}"/>
              </a:ext>
            </a:extLst>
          </p:cNvPr>
          <p:cNvSpPr/>
          <p:nvPr/>
        </p:nvSpPr>
        <p:spPr>
          <a:xfrm>
            <a:off x="6034408" y="4842153"/>
            <a:ext cx="57276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Haploid</a:t>
            </a:r>
          </a:p>
        </p:txBody>
      </p:sp>
    </p:spTree>
    <p:extLst>
      <p:ext uri="{BB962C8B-B14F-4D97-AF65-F5344CB8AC3E}">
        <p14:creationId xmlns:p14="http://schemas.microsoft.com/office/powerpoint/2010/main" val="32016750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6BE9FF-B726-4ADB-B207-91B12DD929B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13.1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AF2156-B314-4CA2-9DDB-7C974FD4E0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4188" y="909992"/>
            <a:ext cx="3595625" cy="503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491901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A344F1F-48F5-4C3F-9A66-432B479F990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13.2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AB9DA6-B4F2-45A9-A956-37EAC86C44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887765"/>
            <a:ext cx="6297521" cy="3082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806181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821</TotalTime>
  <Words>275</Words>
  <Application>Microsoft Office PowerPoint</Application>
  <PresentationFormat>On-screen Show (4:3)</PresentationFormat>
  <Paragraphs>105</Paragraphs>
  <Slides>29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4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207</cp:revision>
  <dcterms:created xsi:type="dcterms:W3CDTF">2002-11-07T15:12:30Z</dcterms:created>
  <dcterms:modified xsi:type="dcterms:W3CDTF">2022-01-18T09:28:28Z</dcterms:modified>
</cp:coreProperties>
</file>