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33"/>
  </p:notesMasterIdLst>
  <p:sldIdLst>
    <p:sldId id="504" r:id="rId2"/>
    <p:sldId id="529" r:id="rId3"/>
    <p:sldId id="531" r:id="rId4"/>
    <p:sldId id="505" r:id="rId5"/>
    <p:sldId id="506" r:id="rId6"/>
    <p:sldId id="507" r:id="rId7"/>
    <p:sldId id="508" r:id="rId8"/>
    <p:sldId id="509" r:id="rId9"/>
    <p:sldId id="510" r:id="rId10"/>
    <p:sldId id="511" r:id="rId11"/>
    <p:sldId id="512" r:id="rId12"/>
    <p:sldId id="513" r:id="rId13"/>
    <p:sldId id="514" r:id="rId14"/>
    <p:sldId id="515" r:id="rId15"/>
    <p:sldId id="516" r:id="rId16"/>
    <p:sldId id="533" r:id="rId17"/>
    <p:sldId id="517" r:id="rId18"/>
    <p:sldId id="518" r:id="rId19"/>
    <p:sldId id="519" r:id="rId20"/>
    <p:sldId id="534" r:id="rId21"/>
    <p:sldId id="520" r:id="rId22"/>
    <p:sldId id="521" r:id="rId23"/>
    <p:sldId id="522" r:id="rId24"/>
    <p:sldId id="523" r:id="rId25"/>
    <p:sldId id="524" r:id="rId26"/>
    <p:sldId id="525" r:id="rId27"/>
    <p:sldId id="526" r:id="rId28"/>
    <p:sldId id="527" r:id="rId29"/>
    <p:sldId id="528" r:id="rId30"/>
    <p:sldId id="530" r:id="rId31"/>
    <p:sldId id="532" r:id="rId32"/>
  </p:sldIdLst>
  <p:sldSz cx="9144000" cy="6858000" type="screen4x3"/>
  <p:notesSz cx="6858000" cy="9144000"/>
  <p:custDataLst>
    <p:tags r:id="rId3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07" d="100"/>
          <a:sy n="107" d="100"/>
        </p:scale>
        <p:origin x="18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6696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DNA: The Genetic Material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14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60B1656-DDE6-4797-87D9-0A0EF0EC3D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0CB838-5C30-4B4B-B6F1-43E04F3D252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14.7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CADB73-DA16-470B-B4B7-526CD7047F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677394"/>
            <a:ext cx="4731421" cy="5503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42039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3931D56-43FA-4578-A48B-455B675BF88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14.8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5FE85D-8683-444D-BD4D-93417DF046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8212" y="579445"/>
            <a:ext cx="1507577" cy="5699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759076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A60118-B4FF-43A1-8494-0DB2E48C0D2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14.9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F0F53A-B2F2-45F3-BBFB-F0A923A409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945060"/>
            <a:ext cx="3910265" cy="4967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414330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0D42C8-C9D7-4E32-B288-22B85241D13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14.10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3D7D47-736F-490B-9B3F-A360B3CC61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517037"/>
            <a:ext cx="4731421" cy="5823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86621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9DBE9D0-6DBC-4B50-8640-8B989FA0051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14.11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F85A45-7C21-4F57-ACC2-CDFBDCA3AB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8017" y="576804"/>
            <a:ext cx="2427967" cy="570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333813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0EC662-B34E-465B-A2CB-0D1B916028A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14.12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80E7C2-FFCF-4193-9660-A7BDE25C87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008790"/>
            <a:ext cx="7620000" cy="4840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989337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642236-39C8-41AB-9B86-A6E719EEF63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14.3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4D1128-94C7-4DB2-A66F-6211E64251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495953"/>
            <a:ext cx="8382000" cy="1866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709653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A4D2C5-6420-4A77-800B-DB525D2AC40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14.13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2E7994-8631-4A68-A1C7-C853FFE478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693452"/>
            <a:ext cx="8382000" cy="1471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444594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6A50E48-213E-4E1F-A645-9E4E2972870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14.14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A9D21C-0FF6-40F5-BD6C-3902EF4BD8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892992"/>
            <a:ext cx="4731421" cy="5072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588424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222B52-B34F-483E-8B06-4C80D145AEA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14.15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D5C810-C382-4F0A-AD4E-EE4C3B6265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340631"/>
            <a:ext cx="6927273" cy="4176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36489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4D7E85-E9DE-4FBD-AB01-C33056A2D24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245706-4734-4DBF-BD16-D3E5D49D04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343446"/>
            <a:ext cx="3910265" cy="6171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001440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A32374A-D53F-4E86-BFC6-3A8A3119A9A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14.1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D0C7D5-7792-49E7-ADC7-4470C6A9DC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8096" y="652212"/>
            <a:ext cx="4987809" cy="555357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E35A501-5678-4C76-8E59-F50661BBB7C6}"/>
              </a:ext>
            </a:extLst>
          </p:cNvPr>
          <p:cNvSpPr/>
          <p:nvPr/>
        </p:nvSpPr>
        <p:spPr>
          <a:xfrm>
            <a:off x="2095500" y="3363873"/>
            <a:ext cx="16459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Single-strand-binding protein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DD7C56C-C99E-4AC2-B971-879CBE543FCF}"/>
              </a:ext>
            </a:extLst>
          </p:cNvPr>
          <p:cNvSpPr/>
          <p:nvPr/>
        </p:nvSpPr>
        <p:spPr>
          <a:xfrm>
            <a:off x="3901289" y="2845713"/>
            <a:ext cx="149382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Synthesizes RNA primers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43AF19-EC18-40D9-8ACA-F4A90FA80B08}"/>
              </a:ext>
            </a:extLst>
          </p:cNvPr>
          <p:cNvSpPr/>
          <p:nvPr/>
        </p:nvSpPr>
        <p:spPr>
          <a:xfrm>
            <a:off x="6180233" y="1588711"/>
            <a:ext cx="7992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000" b="1" dirty="0">
                <a:solidFill>
                  <a:srgbClr val="000000"/>
                </a:solidFill>
              </a:rPr>
              <a:t>Molecules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per Cell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6F22346-DFFC-41DA-8AA5-5B485BB25617}"/>
              </a:ext>
            </a:extLst>
          </p:cNvPr>
          <p:cNvSpPr/>
          <p:nvPr/>
        </p:nvSpPr>
        <p:spPr>
          <a:xfrm>
            <a:off x="2474453" y="1055311"/>
            <a:ext cx="102517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chemeClr val="bg1"/>
                </a:solidFill>
              </a:rPr>
              <a:t>TABLE 14.1</a:t>
            </a:r>
            <a:endParaRPr lang="en-IN" sz="1200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304959B-48C5-4D5A-977E-C96E9AEC25EE}"/>
              </a:ext>
            </a:extLst>
          </p:cNvPr>
          <p:cNvSpPr/>
          <p:nvPr/>
        </p:nvSpPr>
        <p:spPr>
          <a:xfrm>
            <a:off x="3916718" y="963127"/>
            <a:ext cx="1531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rgbClr val="000000"/>
                </a:solidFill>
              </a:rPr>
              <a:t>DNA Replication</a:t>
            </a:r>
          </a:p>
          <a:p>
            <a:r>
              <a:rPr lang="en-IN" sz="1200" b="1" dirty="0">
                <a:solidFill>
                  <a:srgbClr val="000000"/>
                </a:solidFill>
              </a:rPr>
              <a:t>Enzymes of </a:t>
            </a:r>
            <a:r>
              <a:rPr lang="en-IN" sz="1200" b="1" i="1" dirty="0">
                <a:solidFill>
                  <a:srgbClr val="000000"/>
                </a:solidFill>
              </a:rPr>
              <a:t>E. coli</a:t>
            </a:r>
            <a:endParaRPr lang="en-IN" sz="1200" dirty="0">
              <a:solidFill>
                <a:srgbClr val="0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1AA9030-D3FF-4D57-8283-68E5329436DF}"/>
              </a:ext>
            </a:extLst>
          </p:cNvPr>
          <p:cNvSpPr/>
          <p:nvPr/>
        </p:nvSpPr>
        <p:spPr>
          <a:xfrm>
            <a:off x="5482972" y="1588711"/>
            <a:ext cx="5021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000" b="1" dirty="0">
                <a:solidFill>
                  <a:srgbClr val="000000"/>
                </a:solidFill>
              </a:rPr>
              <a:t>Size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(kDa)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55F6EC3-DC9F-4DEA-A03E-FAF922450A63}"/>
              </a:ext>
            </a:extLst>
          </p:cNvPr>
          <p:cNvSpPr/>
          <p:nvPr/>
        </p:nvSpPr>
        <p:spPr>
          <a:xfrm>
            <a:off x="4380827" y="1741111"/>
            <a:ext cx="45854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Role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F47069D-BC2C-46E3-92CE-7913AE728407}"/>
              </a:ext>
            </a:extLst>
          </p:cNvPr>
          <p:cNvSpPr/>
          <p:nvPr/>
        </p:nvSpPr>
        <p:spPr>
          <a:xfrm>
            <a:off x="2650369" y="1741111"/>
            <a:ext cx="61984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Protein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39281F9-29B6-4D31-B3D6-0DE91F3A2153}"/>
              </a:ext>
            </a:extLst>
          </p:cNvPr>
          <p:cNvSpPr/>
          <p:nvPr/>
        </p:nvSpPr>
        <p:spPr>
          <a:xfrm>
            <a:off x="3898156" y="2220873"/>
            <a:ext cx="11897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Unwinds the double</a:t>
            </a:r>
          </a:p>
          <a:p>
            <a:r>
              <a:rPr lang="en-IN" sz="900" dirty="0">
                <a:solidFill>
                  <a:srgbClr val="000000"/>
                </a:solidFill>
              </a:rPr>
              <a:t>helix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C352437-8B48-4632-B23F-43C295D7E915}"/>
              </a:ext>
            </a:extLst>
          </p:cNvPr>
          <p:cNvSpPr/>
          <p:nvPr/>
        </p:nvSpPr>
        <p:spPr>
          <a:xfrm>
            <a:off x="5465914" y="4491633"/>
            <a:ext cx="43920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≈900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7D7403C-CD79-47CC-801A-92749A38589E}"/>
              </a:ext>
            </a:extLst>
          </p:cNvPr>
          <p:cNvSpPr/>
          <p:nvPr/>
        </p:nvSpPr>
        <p:spPr>
          <a:xfrm>
            <a:off x="5528716" y="2220873"/>
            <a:ext cx="37456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300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8172983-6D6B-4334-8617-EDC6D62CF468}"/>
              </a:ext>
            </a:extLst>
          </p:cNvPr>
          <p:cNvSpPr/>
          <p:nvPr/>
        </p:nvSpPr>
        <p:spPr>
          <a:xfrm>
            <a:off x="6416259" y="2220873"/>
            <a:ext cx="31003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20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BC8A6F4-67E0-455F-AAC9-8231E73D525A}"/>
              </a:ext>
            </a:extLst>
          </p:cNvPr>
          <p:cNvSpPr/>
          <p:nvPr/>
        </p:nvSpPr>
        <p:spPr>
          <a:xfrm>
            <a:off x="2095500" y="2220873"/>
            <a:ext cx="62675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Helicase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4A054A7-7DCB-4F80-9E2C-A6D25B7DDFF0}"/>
              </a:ext>
            </a:extLst>
          </p:cNvPr>
          <p:cNvSpPr/>
          <p:nvPr/>
        </p:nvSpPr>
        <p:spPr>
          <a:xfrm>
            <a:off x="2092488" y="2845713"/>
            <a:ext cx="60230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Primase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996CE77-3517-4ED3-B7DA-927FACE2F3FD}"/>
              </a:ext>
            </a:extLst>
          </p:cNvPr>
          <p:cNvSpPr/>
          <p:nvPr/>
        </p:nvSpPr>
        <p:spPr>
          <a:xfrm>
            <a:off x="5591457" y="2845713"/>
            <a:ext cx="31003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>
                <a:solidFill>
                  <a:srgbClr val="000000"/>
                </a:solidFill>
              </a:rPr>
              <a:t>60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8CA8659-75FC-4380-B75B-D7117DE86985}"/>
              </a:ext>
            </a:extLst>
          </p:cNvPr>
          <p:cNvSpPr/>
          <p:nvPr/>
        </p:nvSpPr>
        <p:spPr>
          <a:xfrm>
            <a:off x="6416198" y="2845713"/>
            <a:ext cx="31003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50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268C79E-2F9D-4A53-B990-B830D2E4C5FC}"/>
              </a:ext>
            </a:extLst>
          </p:cNvPr>
          <p:cNvSpPr/>
          <p:nvPr/>
        </p:nvSpPr>
        <p:spPr>
          <a:xfrm>
            <a:off x="3906652" y="3363873"/>
            <a:ext cx="10424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Stabilizes single-</a:t>
            </a:r>
          </a:p>
          <a:p>
            <a:r>
              <a:rPr lang="en-IN" sz="900" dirty="0">
                <a:solidFill>
                  <a:srgbClr val="000000"/>
                </a:solidFill>
              </a:rPr>
              <a:t>stranded regions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089DB8D-DB86-4019-9EB9-0D0193550FC4}"/>
              </a:ext>
            </a:extLst>
          </p:cNvPr>
          <p:cNvSpPr/>
          <p:nvPr/>
        </p:nvSpPr>
        <p:spPr>
          <a:xfrm>
            <a:off x="5591457" y="3363873"/>
            <a:ext cx="31003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74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B479711-0D24-4F9D-A6A8-701BE7DCDDF5}"/>
              </a:ext>
            </a:extLst>
          </p:cNvPr>
          <p:cNvSpPr/>
          <p:nvPr/>
        </p:nvSpPr>
        <p:spPr>
          <a:xfrm>
            <a:off x="6351676" y="3363873"/>
            <a:ext cx="37456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300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3910C86-F119-4D48-AA02-0D0407E5A776}"/>
              </a:ext>
            </a:extLst>
          </p:cNvPr>
          <p:cNvSpPr/>
          <p:nvPr/>
        </p:nvSpPr>
        <p:spPr>
          <a:xfrm>
            <a:off x="3901440" y="4003953"/>
            <a:ext cx="98421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Relieves torque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E20216E-5CA8-44FE-876F-D4801DDDFCC0}"/>
              </a:ext>
            </a:extLst>
          </p:cNvPr>
          <p:cNvSpPr/>
          <p:nvPr/>
        </p:nvSpPr>
        <p:spPr>
          <a:xfrm>
            <a:off x="2095973" y="4003953"/>
            <a:ext cx="80523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DNA gyrase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CD780E7-F0E3-4096-AF13-F64ACD0FC6BF}"/>
              </a:ext>
            </a:extLst>
          </p:cNvPr>
          <p:cNvSpPr/>
          <p:nvPr/>
        </p:nvSpPr>
        <p:spPr>
          <a:xfrm>
            <a:off x="5528716" y="4003953"/>
            <a:ext cx="37456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400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7323C91-F5EB-4686-AC29-372C96C9953B}"/>
              </a:ext>
            </a:extLst>
          </p:cNvPr>
          <p:cNvSpPr/>
          <p:nvPr/>
        </p:nvSpPr>
        <p:spPr>
          <a:xfrm>
            <a:off x="6351676" y="4003953"/>
            <a:ext cx="37456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>
                <a:solidFill>
                  <a:srgbClr val="000000"/>
                </a:solidFill>
              </a:rPr>
              <a:t>250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A31D1B1-F270-450C-9D77-F24DF265FA23}"/>
              </a:ext>
            </a:extLst>
          </p:cNvPr>
          <p:cNvSpPr/>
          <p:nvPr/>
        </p:nvSpPr>
        <p:spPr>
          <a:xfrm>
            <a:off x="2093781" y="4491633"/>
            <a:ext cx="118022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DNA polymerase III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E5CDD2D-BAC6-4C22-B578-4621E94D49B9}"/>
              </a:ext>
            </a:extLst>
          </p:cNvPr>
          <p:cNvSpPr/>
          <p:nvPr/>
        </p:nvSpPr>
        <p:spPr>
          <a:xfrm>
            <a:off x="3905934" y="4491633"/>
            <a:ext cx="107250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Synthesizes DNA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35BE155-D1DA-498B-832A-42351CD68C8F}"/>
              </a:ext>
            </a:extLst>
          </p:cNvPr>
          <p:cNvSpPr/>
          <p:nvPr/>
        </p:nvSpPr>
        <p:spPr>
          <a:xfrm>
            <a:off x="6416259" y="4491633"/>
            <a:ext cx="31003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20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4A62BBC-B14E-412F-8699-4B729F7ACAF3}"/>
              </a:ext>
            </a:extLst>
          </p:cNvPr>
          <p:cNvSpPr/>
          <p:nvPr/>
        </p:nvSpPr>
        <p:spPr>
          <a:xfrm>
            <a:off x="3900402" y="4986933"/>
            <a:ext cx="13162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Erases primer and fills</a:t>
            </a:r>
          </a:p>
          <a:p>
            <a:r>
              <a:rPr lang="en-IN" sz="900" dirty="0">
                <a:solidFill>
                  <a:srgbClr val="000000"/>
                </a:solidFill>
              </a:rPr>
              <a:t>gaps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508DB7E-C5CC-4459-9735-36C3712B030E}"/>
              </a:ext>
            </a:extLst>
          </p:cNvPr>
          <p:cNvSpPr/>
          <p:nvPr/>
        </p:nvSpPr>
        <p:spPr>
          <a:xfrm>
            <a:off x="2095298" y="4986933"/>
            <a:ext cx="111602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DNA polymerase I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7BB2DE8-3BD1-46D4-87CA-DD67E080F5ED}"/>
              </a:ext>
            </a:extLst>
          </p:cNvPr>
          <p:cNvSpPr/>
          <p:nvPr/>
        </p:nvSpPr>
        <p:spPr>
          <a:xfrm>
            <a:off x="5528716" y="4986933"/>
            <a:ext cx="37456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103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3B5A109-6C45-4FE2-97DB-B6D18441B38E}"/>
              </a:ext>
            </a:extLst>
          </p:cNvPr>
          <p:cNvSpPr/>
          <p:nvPr/>
        </p:nvSpPr>
        <p:spPr>
          <a:xfrm>
            <a:off x="6351676" y="4986933"/>
            <a:ext cx="37456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300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A4DEB82-BF31-49D1-89F5-3C1B2FD688E1}"/>
              </a:ext>
            </a:extLst>
          </p:cNvPr>
          <p:cNvSpPr/>
          <p:nvPr/>
        </p:nvSpPr>
        <p:spPr>
          <a:xfrm>
            <a:off x="3901440" y="5671394"/>
            <a:ext cx="13294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Joins the ends of DNA</a:t>
            </a:r>
          </a:p>
          <a:p>
            <a:r>
              <a:rPr lang="en-IN" sz="900" dirty="0">
                <a:solidFill>
                  <a:srgbClr val="000000"/>
                </a:solidFill>
              </a:rPr>
              <a:t>segments; DNA repair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4046EEB-7837-4143-8896-A9688658EDB1}"/>
              </a:ext>
            </a:extLst>
          </p:cNvPr>
          <p:cNvSpPr/>
          <p:nvPr/>
        </p:nvSpPr>
        <p:spPr>
          <a:xfrm>
            <a:off x="2091675" y="5672733"/>
            <a:ext cx="75908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DNA ligase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577689A-DD1E-4207-93C9-E18AD9FCDC32}"/>
              </a:ext>
            </a:extLst>
          </p:cNvPr>
          <p:cNvSpPr/>
          <p:nvPr/>
        </p:nvSpPr>
        <p:spPr>
          <a:xfrm>
            <a:off x="5591457" y="5672733"/>
            <a:ext cx="31003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74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F583AD9-6E81-4661-B4E0-077C4599703E}"/>
              </a:ext>
            </a:extLst>
          </p:cNvPr>
          <p:cNvSpPr/>
          <p:nvPr/>
        </p:nvSpPr>
        <p:spPr>
          <a:xfrm>
            <a:off x="6351676" y="5672733"/>
            <a:ext cx="37456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300</a:t>
            </a:r>
          </a:p>
        </p:txBody>
      </p:sp>
    </p:spTree>
    <p:extLst>
      <p:ext uri="{BB962C8B-B14F-4D97-AF65-F5344CB8AC3E}">
        <p14:creationId xmlns:p14="http://schemas.microsoft.com/office/powerpoint/2010/main" val="2146250270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87A0CD-CA8C-493A-B133-D77DF522DEF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14.16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E0EC06-1D61-4EF1-9831-CBA6A3E38C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860515"/>
            <a:ext cx="4731421" cy="5136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544091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B25942-5F05-4173-8DAE-7A8B907A23B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14.17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429CD0-536B-43E4-B19B-D32A117024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292799"/>
            <a:ext cx="5204563" cy="4272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727526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99DE99-965A-4337-B183-1FA2DFBF2BC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14.18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302F34-222A-4B81-92D9-26BE65E257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996803"/>
            <a:ext cx="7620000" cy="4864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226826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8AD67A-67C0-490C-A5D6-4767E010888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14.19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D35DC1-1C8D-4942-AB88-A81C82C432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405207"/>
            <a:ext cx="5204563" cy="604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369437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A8FAC4-5C7D-48E1-AAD9-64992353B49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14.20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77D94D-88FC-4669-845C-9A1EE3848E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357788"/>
            <a:ext cx="3910265" cy="614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218502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60656C-C4FE-4BA2-85BF-B6770B6107C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14.21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3E8C9B-6B62-483D-BCE9-AAF94F786C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567028"/>
            <a:ext cx="6927273" cy="5723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364507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D41895-E9F9-47DD-8E2F-7DE42EC9BA9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14.22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433D42-7F37-4BC2-8ADE-F04156A574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773958"/>
            <a:ext cx="4731421" cy="531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10175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576053-4DC3-4888-A4D2-5038CAEB802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14.23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CECECA-34E0-4307-9409-8C2B4E6A4E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618" y="579659"/>
            <a:ext cx="2670764" cy="5698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276359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2597D0-25A0-44D6-923E-1604CF7276F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14.24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2A95A3-7716-456E-8097-25FBF24D7F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188" y="515241"/>
            <a:ext cx="3231624" cy="582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52589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B920FE0-A4E0-42F6-9B41-57793B921FE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14.1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44665A-802F-4F32-855A-2B243850F6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43719"/>
            <a:ext cx="5725019" cy="4370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286857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14DD17-1CD5-4211-8947-249ACF68E98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14.1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BB04BB-3343-4A91-A28D-DFF4756710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9138" y="1864894"/>
            <a:ext cx="2565725" cy="312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142157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614AF-D207-4BF3-9979-B1CCCCDE815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14.2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7C3EA4-7BDF-4E31-A5BF-7F83A38BDC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868996"/>
            <a:ext cx="6927273" cy="5120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59029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916FEF-3237-4754-8D6A-3307E8BEB89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14.1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10652A-82C4-4E23-97B0-AA95F991AA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00349"/>
            <a:ext cx="8382000" cy="4057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71761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07A6DB-F4EE-42E8-99BA-A816AD78D43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14.2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7E6E61-4685-475B-A72E-8D210C07B1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683726"/>
            <a:ext cx="7620000" cy="5490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86582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E908D4-4247-4209-9ED1-F8F31FCAE4A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14.3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9461AD-84FC-475B-A910-0B267B1258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30708"/>
            <a:ext cx="8382000" cy="3596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14627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0CD13CD-4F00-46D6-ABD4-EE7C6AE8EFD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14.4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1A81E2-8863-4FFE-A35E-596FF30E6F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729967"/>
            <a:ext cx="4731421" cy="5398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36047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7FB7F78-98E1-4A01-98D4-5A290D8D170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14.5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C9F429-F169-4301-B63C-DB69F7F8CC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136482"/>
            <a:ext cx="5725019" cy="4585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44009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203E782-5539-4C04-A84C-F1B33C36697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14.6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393036-9328-4629-BC6F-CC1FE1EC7C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436719"/>
            <a:ext cx="5204563" cy="5984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184785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819</TotalTime>
  <Words>149</Words>
  <Application>Microsoft Office PowerPoint</Application>
  <PresentationFormat>On-screen Show (4:3)</PresentationFormat>
  <Paragraphs>75</Paragraphs>
  <Slides>31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207</cp:revision>
  <dcterms:created xsi:type="dcterms:W3CDTF">2002-11-07T15:12:30Z</dcterms:created>
  <dcterms:modified xsi:type="dcterms:W3CDTF">2022-01-18T09:29:11Z</dcterms:modified>
</cp:coreProperties>
</file>