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35" r:id="rId1"/>
  </p:sldMasterIdLst>
  <p:notesMasterIdLst>
    <p:notesMasterId r:id="rId40"/>
  </p:notesMasterIdLst>
  <p:sldIdLst>
    <p:sldId id="504" r:id="rId2"/>
    <p:sldId id="532" r:id="rId3"/>
    <p:sldId id="534" r:id="rId4"/>
    <p:sldId id="505" r:id="rId5"/>
    <p:sldId id="506" r:id="rId6"/>
    <p:sldId id="536" r:id="rId7"/>
    <p:sldId id="507" r:id="rId8"/>
    <p:sldId id="537" r:id="rId9"/>
    <p:sldId id="538" r:id="rId10"/>
    <p:sldId id="508" r:id="rId11"/>
    <p:sldId id="540" r:id="rId12"/>
    <p:sldId id="539" r:id="rId13"/>
    <p:sldId id="509" r:id="rId14"/>
    <p:sldId id="510" r:id="rId15"/>
    <p:sldId id="511" r:id="rId16"/>
    <p:sldId id="512" r:id="rId17"/>
    <p:sldId id="513" r:id="rId18"/>
    <p:sldId id="514" r:id="rId19"/>
    <p:sldId id="515" r:id="rId20"/>
    <p:sldId id="516" r:id="rId21"/>
    <p:sldId id="517" r:id="rId22"/>
    <p:sldId id="518" r:id="rId23"/>
    <p:sldId id="519" r:id="rId24"/>
    <p:sldId id="520" r:id="rId25"/>
    <p:sldId id="521" r:id="rId26"/>
    <p:sldId id="522" r:id="rId27"/>
    <p:sldId id="523" r:id="rId28"/>
    <p:sldId id="524" r:id="rId29"/>
    <p:sldId id="525" r:id="rId30"/>
    <p:sldId id="526" r:id="rId31"/>
    <p:sldId id="527" r:id="rId32"/>
    <p:sldId id="528" r:id="rId33"/>
    <p:sldId id="541" r:id="rId34"/>
    <p:sldId id="529" r:id="rId35"/>
    <p:sldId id="530" r:id="rId36"/>
    <p:sldId id="531" r:id="rId37"/>
    <p:sldId id="533" r:id="rId38"/>
    <p:sldId id="535" r:id="rId39"/>
  </p:sldIdLst>
  <p:sldSz cx="9144000" cy="6858000" type="screen4x3"/>
  <p:notesSz cx="6858000" cy="9144000"/>
  <p:custDataLst>
    <p:tags r:id="rId41"/>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3367"/>
    <a:srgbClr val="0E7EC2"/>
    <a:srgbClr val="107FC4"/>
    <a:srgbClr val="0072BA"/>
    <a:srgbClr val="2092CB"/>
    <a:srgbClr val="002F4A"/>
    <a:srgbClr val="09131A"/>
    <a:srgbClr val="765F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0" autoAdjust="0"/>
    <p:restoredTop sz="94774" autoAdjust="0"/>
  </p:normalViewPr>
  <p:slideViewPr>
    <p:cSldViewPr>
      <p:cViewPr varScale="1">
        <p:scale>
          <a:sx n="107" d="100"/>
          <a:sy n="107" d="100"/>
        </p:scale>
        <p:origin x="18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8" d="100"/>
        <a:sy n="98"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7422CA6C-A148-46C2-B245-9B1D45E0E3AE}"/>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altLang="en-US"/>
          </a:p>
        </p:txBody>
      </p:sp>
      <p:sp>
        <p:nvSpPr>
          <p:cNvPr id="3075" name="Rectangle 3">
            <a:extLst>
              <a:ext uri="{FF2B5EF4-FFF2-40B4-BE49-F238E27FC236}">
                <a16:creationId xmlns:a16="http://schemas.microsoft.com/office/drawing/2014/main" id="{96BC47EB-1C07-4F3B-8F7C-DF2053D85E00}"/>
              </a:ext>
            </a:extLst>
          </p:cNvPr>
          <p:cNvSpPr>
            <a:spLocks noGrp="1" noChangeArrowheads="1"/>
          </p:cNvSpPr>
          <p:nvPr>
            <p:ph type="dt" idx="1"/>
          </p:nvPr>
        </p:nvSpPr>
        <p:spPr bwMode="auto">
          <a:xfrm>
            <a:off x="388620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1D7E7128-3447-4C62-8079-2F63CDCA930B}"/>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a:extLst>
              <a:ext uri="{FF2B5EF4-FFF2-40B4-BE49-F238E27FC236}">
                <a16:creationId xmlns:a16="http://schemas.microsoft.com/office/drawing/2014/main" id="{8F3DC5D9-EE51-446A-833F-0CBD013BFF84}"/>
              </a:ext>
            </a:extLst>
          </p:cNvPr>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p>
        </p:txBody>
      </p:sp>
      <p:sp>
        <p:nvSpPr>
          <p:cNvPr id="3078" name="Rectangle 6">
            <a:extLst>
              <a:ext uri="{FF2B5EF4-FFF2-40B4-BE49-F238E27FC236}">
                <a16:creationId xmlns:a16="http://schemas.microsoft.com/office/drawing/2014/main" id="{32B0C46A-A2CD-4BF1-83C2-EE36EBBAD463}"/>
              </a:ext>
            </a:extLst>
          </p:cNvPr>
          <p:cNvSpPr>
            <a:spLocks noGrp="1" noChangeArrowheads="1"/>
          </p:cNvSpPr>
          <p:nvPr>
            <p:ph type="ftr" sz="quarter" idx="4"/>
          </p:nvPr>
        </p:nvSpPr>
        <p:spPr bwMode="auto">
          <a:xfrm>
            <a:off x="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altLang="en-US"/>
          </a:p>
        </p:txBody>
      </p:sp>
      <p:sp>
        <p:nvSpPr>
          <p:cNvPr id="3079" name="Rectangle 7">
            <a:extLst>
              <a:ext uri="{FF2B5EF4-FFF2-40B4-BE49-F238E27FC236}">
                <a16:creationId xmlns:a16="http://schemas.microsoft.com/office/drawing/2014/main" id="{DB5F94E2-6981-4FC0-8E67-D2CC189F29F2}"/>
              </a:ext>
            </a:extLst>
          </p:cNvPr>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anose="02020603050405020304" pitchFamily="18" charset="0"/>
              </a:defRPr>
            </a:lvl1pPr>
          </a:lstStyle>
          <a:p>
            <a:pPr>
              <a:defRPr/>
            </a:pPr>
            <a:fld id="{82B726F8-6FF7-4E08-8F21-DEDF3FEFD37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a:extLst>
              <a:ext uri="{FF2B5EF4-FFF2-40B4-BE49-F238E27FC236}">
                <a16:creationId xmlns:a16="http://schemas.microsoft.com/office/drawing/2014/main" id="{7E913A1A-9251-407C-922B-DF4A9F6B0922}"/>
              </a:ext>
            </a:extLst>
          </p:cNvPr>
          <p:cNvSpPr>
            <a:spLocks noGrp="1" noRot="1" noChangeAspect="1" noChangeArrowheads="1" noTextEdit="1"/>
          </p:cNvSpPr>
          <p:nvPr>
            <p:ph type="sldImg"/>
          </p:nvPr>
        </p:nvSpPr>
        <p:spPr>
          <a:ln/>
        </p:spPr>
      </p:sp>
      <p:sp>
        <p:nvSpPr>
          <p:cNvPr id="5123" name="Notes Placeholder 2">
            <a:extLst>
              <a:ext uri="{FF2B5EF4-FFF2-40B4-BE49-F238E27FC236}">
                <a16:creationId xmlns:a16="http://schemas.microsoft.com/office/drawing/2014/main" id="{12BE1786-9873-4D21-BD9E-B8762714CEF1}"/>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5124" name="Slide Number Placeholder 3">
            <a:extLst>
              <a:ext uri="{FF2B5EF4-FFF2-40B4-BE49-F238E27FC236}">
                <a16:creationId xmlns:a16="http://schemas.microsoft.com/office/drawing/2014/main" id="{D0FCC435-B7CF-492E-A119-85CF7C0D603A}"/>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Times New Roman" panose="02020603050405020304" pitchFamily="18" charset="0"/>
              </a:defRPr>
            </a:lvl1pPr>
            <a:lvl2pPr marL="742950" indent="-285750">
              <a:spcBef>
                <a:spcPct val="30000"/>
              </a:spcBef>
              <a:defRPr sz="1200">
                <a:solidFill>
                  <a:schemeClr val="tx1"/>
                </a:solidFill>
                <a:latin typeface="Times New Roman" panose="02020603050405020304" pitchFamily="18"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D4CBD8F-938C-454B-9769-AC87405A279F}" type="slidenum">
              <a:rPr lang="en-US" altLang="en-US" smtClean="0"/>
              <a:pPr>
                <a:spcBef>
                  <a:spcPct val="0"/>
                </a:spcBef>
              </a:pPr>
              <a:t>1</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ext Box 6">
            <a:extLst>
              <a:ext uri="{FF2B5EF4-FFF2-40B4-BE49-F238E27FC236}">
                <a16:creationId xmlns:a16="http://schemas.microsoft.com/office/drawing/2014/main" id="{416AD647-18C1-4487-B3E9-633FD69A9025}"/>
              </a:ext>
            </a:extLst>
          </p:cNvPr>
          <p:cNvSpPr txBox="1">
            <a:spLocks noChangeArrowheads="1"/>
          </p:cNvSpPr>
          <p:nvPr/>
        </p:nvSpPr>
        <p:spPr bwMode="auto">
          <a:xfrm>
            <a:off x="968375" y="5216525"/>
            <a:ext cx="1003300" cy="274638"/>
          </a:xfrm>
          <a:prstGeom prst="rect">
            <a:avLst/>
          </a:prstGeom>
          <a:noFill/>
          <a:ln>
            <a:noFill/>
          </a:ln>
          <a:effec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a typeface="ヒラギノ角ゴ Pro W3" charset="0"/>
            </a:endParaRPr>
          </a:p>
        </p:txBody>
      </p:sp>
      <p:pic>
        <p:nvPicPr>
          <p:cNvPr id="3" name="Picture 3">
            <a:extLst>
              <a:ext uri="{FF2B5EF4-FFF2-40B4-BE49-F238E27FC236}">
                <a16:creationId xmlns:a16="http://schemas.microsoft.com/office/drawing/2014/main" id="{3ACCAFDA-3C51-4E46-8E96-A3D95C85747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5">
            <a:extLst>
              <a:ext uri="{FF2B5EF4-FFF2-40B4-BE49-F238E27FC236}">
                <a16:creationId xmlns:a16="http://schemas.microsoft.com/office/drawing/2014/main" id="{4CA2FA2C-0783-43DD-B8A5-BE08381735FF}"/>
              </a:ext>
            </a:extLst>
          </p:cNvPr>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spcBef>
                <a:spcPct val="50000"/>
              </a:spcBef>
              <a:defRPr/>
            </a:pPr>
            <a:fld id="{6438FF57-EA3E-4403-8EA7-FF4246C7E863}"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Tree>
    <p:extLst>
      <p:ext uri="{BB962C8B-B14F-4D97-AF65-F5344CB8AC3E}">
        <p14:creationId xmlns:p14="http://schemas.microsoft.com/office/powerpoint/2010/main" val="308750740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065034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0" name="Text Box 37">
            <a:extLst>
              <a:ext uri="{FF2B5EF4-FFF2-40B4-BE49-F238E27FC236}">
                <a16:creationId xmlns:a16="http://schemas.microsoft.com/office/drawing/2014/main" id="{7B5228EE-14DF-40D9-8A20-661A85E99C10}"/>
              </a:ext>
            </a:extLst>
          </p:cNvPr>
          <p:cNvSpPr txBox="1">
            <a:spLocks noChangeArrowheads="1"/>
          </p:cNvSpPr>
          <p:nvPr/>
        </p:nvSpPr>
        <p:spPr bwMode="auto">
          <a:xfrm>
            <a:off x="968375" y="5216525"/>
            <a:ext cx="1003300" cy="274638"/>
          </a:xfrm>
          <a:prstGeom prst="rect">
            <a:avLst/>
          </a:prstGeom>
          <a:noFill/>
          <a:ln>
            <a:noFill/>
          </a:ln>
          <a:effectLst/>
        </p:spPr>
        <p:txBody>
          <a:bodyPr>
            <a:spAutoFit/>
          </a:bodyPr>
          <a:lstStyle>
            <a:lvl1pPr>
              <a:defRPr sz="1600">
                <a:solidFill>
                  <a:schemeClr val="tx1"/>
                </a:solidFill>
                <a:latin typeface="Arial" charset="0"/>
              </a:defRPr>
            </a:lvl1pPr>
            <a:lvl2pPr marL="742950" indent="-285750">
              <a:defRPr sz="1600">
                <a:solidFill>
                  <a:schemeClr val="tx1"/>
                </a:solidFill>
                <a:latin typeface="Arial" charset="0"/>
              </a:defRPr>
            </a:lvl2pPr>
            <a:lvl3pPr marL="1143000" indent="-228600">
              <a:defRPr sz="1600">
                <a:solidFill>
                  <a:schemeClr val="tx1"/>
                </a:solidFill>
                <a:latin typeface="Arial" charset="0"/>
              </a:defRPr>
            </a:lvl3pPr>
            <a:lvl4pPr marL="1600200" indent="-228600">
              <a:defRPr sz="1600">
                <a:solidFill>
                  <a:schemeClr val="tx1"/>
                </a:solidFill>
                <a:latin typeface="Arial" charset="0"/>
              </a:defRPr>
            </a:lvl4pPr>
            <a:lvl5pPr marL="2057400" indent="-228600">
              <a:defRPr sz="1600">
                <a:solidFill>
                  <a:schemeClr val="tx1"/>
                </a:solidFill>
                <a:latin typeface="Arial" charset="0"/>
              </a:defRPr>
            </a:lvl5pPr>
            <a:lvl6pPr marL="25146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6pPr>
            <a:lvl7pPr marL="29718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7pPr>
            <a:lvl8pPr marL="34290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8pPr>
            <a:lvl9pPr marL="3886200" indent="-228600" eaLnBrk="0" fontAlgn="base" hangingPunct="0">
              <a:spcBef>
                <a:spcPct val="34000"/>
              </a:spcBef>
              <a:spcAft>
                <a:spcPct val="0"/>
              </a:spcAft>
              <a:buClr>
                <a:schemeClr val="tx1"/>
              </a:buClr>
              <a:buSzPct val="100000"/>
              <a:buFont typeface="Symbol" pitchFamily="18" charset="2"/>
              <a:buChar char="·"/>
              <a:defRPr sz="1600">
                <a:solidFill>
                  <a:schemeClr val="tx1"/>
                </a:solidFill>
                <a:latin typeface="Arial" charset="0"/>
              </a:defRPr>
            </a:lvl9pPr>
          </a:lstStyle>
          <a:p>
            <a:pPr algn="r">
              <a:spcBef>
                <a:spcPct val="50000"/>
              </a:spcBef>
              <a:defRPr/>
            </a:pPr>
            <a:endParaRPr lang="en-US" sz="1200" dirty="0">
              <a:solidFill>
                <a:srgbClr val="000000"/>
              </a:solidFill>
              <a:ea typeface="ヒラギノ角ゴ Pro W3" charset="0"/>
            </a:endParaRPr>
          </a:p>
        </p:txBody>
      </p:sp>
      <p:sp>
        <p:nvSpPr>
          <p:cNvPr id="1027" name="Rectangle 2">
            <a:extLst>
              <a:ext uri="{FF2B5EF4-FFF2-40B4-BE49-F238E27FC236}">
                <a16:creationId xmlns:a16="http://schemas.microsoft.com/office/drawing/2014/main" id="{8F2E3EDF-EAE5-4AA1-BF05-3AA664BFCAF7}"/>
              </a:ext>
            </a:extLst>
          </p:cNvPr>
          <p:cNvSpPr>
            <a:spLocks noChangeArrowheads="1"/>
          </p:cNvSpPr>
          <p:nvPr userDrawn="1"/>
        </p:nvSpPr>
        <p:spPr bwMode="auto">
          <a:xfrm>
            <a:off x="0" y="0"/>
            <a:ext cx="9144000" cy="279400"/>
          </a:xfrm>
          <a:prstGeom prst="rect">
            <a:avLst/>
          </a:prstGeom>
          <a:solidFill>
            <a:srgbClr val="0072BA">
              <a:alpha val="20000"/>
            </a:srgbClr>
          </a:solidFill>
          <a:ln>
            <a:noFill/>
          </a:ln>
        </p:spPr>
        <p:txBody>
          <a:bodyPr lIns="90488" tIns="44450" rIns="90488" bIns="44450"/>
          <a:lstStyle>
            <a:lvl1pPr marL="169863" indent="-1698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34000"/>
              </a:spcBef>
              <a:buClr>
                <a:srgbClr val="000000"/>
              </a:buClr>
              <a:buSzPct val="100000"/>
              <a:buFont typeface="Symbol" panose="00000500000000000000" pitchFamily="18" charset="2"/>
              <a:buChar char="·"/>
              <a:defRPr/>
            </a:pPr>
            <a:endParaRPr lang="en-US" altLang="en-US" sz="1600">
              <a:solidFill>
                <a:srgbClr val="FFC221"/>
              </a:solidFill>
              <a:ea typeface="ヒラギノ角ゴ Pro W3"/>
              <a:cs typeface="ヒラギノ角ゴ Pro W3"/>
            </a:endParaRPr>
          </a:p>
        </p:txBody>
      </p:sp>
      <p:sp>
        <p:nvSpPr>
          <p:cNvPr id="1028" name="Rectangle 10">
            <a:extLst>
              <a:ext uri="{FF2B5EF4-FFF2-40B4-BE49-F238E27FC236}">
                <a16:creationId xmlns:a16="http://schemas.microsoft.com/office/drawing/2014/main" id="{2765DE3A-C1C0-4721-A3D3-BBA9FCC2ECB6}"/>
              </a:ext>
            </a:extLst>
          </p:cNvPr>
          <p:cNvSpPr>
            <a:spLocks noChangeArrowheads="1"/>
          </p:cNvSpPr>
          <p:nvPr userDrawn="1"/>
        </p:nvSpPr>
        <p:spPr bwMode="auto">
          <a:xfrm>
            <a:off x="0" y="6604000"/>
            <a:ext cx="9144000" cy="254000"/>
          </a:xfrm>
          <a:prstGeom prst="rect">
            <a:avLst/>
          </a:prstGeom>
          <a:solidFill>
            <a:srgbClr val="0072BA">
              <a:alpha val="20000"/>
            </a:srgbClr>
          </a:solidFill>
          <a:ln>
            <a:noFill/>
          </a:ln>
        </p:spPr>
        <p:txBody>
          <a:bodyPr lIns="90488" tIns="44450" rIns="90488" bIns="44450"/>
          <a:lstStyle>
            <a:lvl1pPr marL="169863" indent="-16986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34000"/>
              </a:spcBef>
              <a:buClr>
                <a:srgbClr val="000000"/>
              </a:buClr>
              <a:buSzPct val="100000"/>
              <a:buFont typeface="Symbol" panose="00000500000000000000" pitchFamily="18" charset="2"/>
              <a:buChar char="·"/>
              <a:defRPr/>
            </a:pPr>
            <a:endParaRPr lang="en-US" altLang="en-US" sz="1600">
              <a:solidFill>
                <a:srgbClr val="000000"/>
              </a:solidFill>
              <a:ea typeface="ヒラギノ角ゴ Pro W3"/>
              <a:cs typeface="ヒラギノ角ゴ Pro W3"/>
            </a:endParaRPr>
          </a:p>
        </p:txBody>
      </p:sp>
      <p:pic>
        <p:nvPicPr>
          <p:cNvPr id="1029" name="Picture 3">
            <a:extLst>
              <a:ext uri="{FF2B5EF4-FFF2-40B4-BE49-F238E27FC236}">
                <a16:creationId xmlns:a16="http://schemas.microsoft.com/office/drawing/2014/main" id="{FBDFE2C8-D46C-4AEE-B585-C42AAE56DFF5}"/>
              </a:ext>
            </a:extLst>
          </p:cNvPr>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88900" y="98425"/>
            <a:ext cx="61277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35">
            <a:extLst>
              <a:ext uri="{FF2B5EF4-FFF2-40B4-BE49-F238E27FC236}">
                <a16:creationId xmlns:a16="http://schemas.microsoft.com/office/drawing/2014/main" id="{F76620C5-8D1D-441F-894E-2A175B50CFB2}"/>
              </a:ext>
            </a:extLst>
          </p:cNvPr>
          <p:cNvSpPr txBox="1">
            <a:spLocks noChangeArrowheads="1"/>
          </p:cNvSpPr>
          <p:nvPr userDrawn="1"/>
        </p:nvSpPr>
        <p:spPr bwMode="auto">
          <a:xfrm>
            <a:off x="8426450" y="6629400"/>
            <a:ext cx="717550" cy="228600"/>
          </a:xfrm>
          <a:prstGeom prst="rect">
            <a:avLst/>
          </a:prstGeom>
          <a:noFill/>
          <a:ln>
            <a:noFill/>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a:spcBef>
                <a:spcPct val="50000"/>
              </a:spcBef>
              <a:defRPr/>
            </a:pPr>
            <a:fld id="{6193BC0B-1CE0-4EFD-A9AC-0C1C9AE1C3FD}" type="slidenum">
              <a:rPr lang="en-US" altLang="en-US" sz="900" smtClean="0">
                <a:solidFill>
                  <a:srgbClr val="000000"/>
                </a:solidFill>
                <a:ea typeface="ヒラギノ角ゴ Pro W3"/>
                <a:cs typeface="ヒラギノ角ゴ Pro W3"/>
              </a:rPr>
              <a:pPr algn="r">
                <a:spcBef>
                  <a:spcPct val="50000"/>
                </a:spcBef>
                <a:defRPr/>
              </a:pPr>
              <a:t>‹#›</a:t>
            </a:fld>
            <a:endParaRPr lang="en-US" altLang="en-US" sz="900">
              <a:solidFill>
                <a:srgbClr val="000000"/>
              </a:solidFill>
              <a:ea typeface="ヒラギノ角ゴ Pro W3"/>
              <a:cs typeface="ヒラギノ角ゴ Pro W3"/>
            </a:endParaRPr>
          </a:p>
        </p:txBody>
      </p:sp>
      <p:sp>
        <p:nvSpPr>
          <p:cNvPr id="7" name="Text Box 1060">
            <a:extLst>
              <a:ext uri="{FF2B5EF4-FFF2-40B4-BE49-F238E27FC236}">
                <a16:creationId xmlns:a16="http://schemas.microsoft.com/office/drawing/2014/main" id="{B3305303-E8C6-4CE4-B655-39AAAE295E59}"/>
              </a:ext>
            </a:extLst>
          </p:cNvPr>
          <p:cNvSpPr txBox="1">
            <a:spLocks noChangeArrowheads="1"/>
          </p:cNvSpPr>
          <p:nvPr userDrawn="1"/>
        </p:nvSpPr>
        <p:spPr bwMode="auto">
          <a:xfrm>
            <a:off x="0" y="6629400"/>
            <a:ext cx="9144000" cy="215900"/>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sz="800" dirty="0"/>
              <a:t>© McGraw Hill LLC. All rights reserved. No reproduction or distribution without the prior written consent of McGraw Hill LLC.</a:t>
            </a:r>
          </a:p>
        </p:txBody>
      </p:sp>
    </p:spTree>
  </p:cSld>
  <p:clrMap bg1="lt1" tx1="dk1" bg2="lt2" tx2="dk2" accent1="accent1" accent2="accent2" accent3="accent3" accent4="accent4" accent5="accent5" accent6="accent6" hlink="hlink" folHlink="folHlink"/>
  <p:sldLayoutIdLst>
    <p:sldLayoutId id="2147483887" r:id="rId1"/>
    <p:sldLayoutId id="2147483886" r:id="rId2"/>
  </p:sldLayoutIdLst>
  <p:transition/>
  <p:txStyles>
    <p:titleStyle>
      <a:lvl1pPr algn="l" rtl="0" eaLnBrk="0" fontAlgn="base" hangingPunct="0">
        <a:spcBef>
          <a:spcPct val="0"/>
        </a:spcBef>
        <a:spcAft>
          <a:spcPct val="0"/>
        </a:spcAft>
        <a:defRPr sz="2400" b="1">
          <a:solidFill>
            <a:srgbClr val="FF0000"/>
          </a:solidFill>
          <a:latin typeface="+mj-lt"/>
          <a:ea typeface="ヒラギノ角ゴ Pro W3" charset="0"/>
          <a:cs typeface="ヒラギノ角ゴ Pro W3" charset="0"/>
        </a:defRPr>
      </a:lvl1pPr>
      <a:lvl2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2pPr>
      <a:lvl3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3pPr>
      <a:lvl4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4pPr>
      <a:lvl5pPr algn="l" rtl="0" eaLnBrk="0" fontAlgn="base" hangingPunct="0">
        <a:spcBef>
          <a:spcPct val="0"/>
        </a:spcBef>
        <a:spcAft>
          <a:spcPct val="0"/>
        </a:spcAft>
        <a:defRPr sz="2400" b="1">
          <a:solidFill>
            <a:srgbClr val="FF0000"/>
          </a:solidFill>
          <a:latin typeface="Arial" charset="0"/>
          <a:ea typeface="ヒラギノ角ゴ Pro W3" charset="0"/>
          <a:cs typeface="ヒラギノ角ゴ Pro W3" charset="0"/>
        </a:defRPr>
      </a:lvl5pPr>
      <a:lvl6pPr marL="457200" algn="l" rtl="0" eaLnBrk="0" fontAlgn="base" hangingPunct="0">
        <a:spcBef>
          <a:spcPct val="0"/>
        </a:spcBef>
        <a:spcAft>
          <a:spcPct val="0"/>
        </a:spcAft>
        <a:defRPr sz="2400">
          <a:solidFill>
            <a:srgbClr val="FFCD00"/>
          </a:solidFill>
          <a:latin typeface="Arial" charset="0"/>
        </a:defRPr>
      </a:lvl6pPr>
      <a:lvl7pPr marL="914400" algn="l" rtl="0" eaLnBrk="0" fontAlgn="base" hangingPunct="0">
        <a:spcBef>
          <a:spcPct val="0"/>
        </a:spcBef>
        <a:spcAft>
          <a:spcPct val="0"/>
        </a:spcAft>
        <a:defRPr sz="2400">
          <a:solidFill>
            <a:srgbClr val="FFCD00"/>
          </a:solidFill>
          <a:latin typeface="Arial" charset="0"/>
        </a:defRPr>
      </a:lvl7pPr>
      <a:lvl8pPr marL="1371600" algn="l" rtl="0" eaLnBrk="0" fontAlgn="base" hangingPunct="0">
        <a:spcBef>
          <a:spcPct val="0"/>
        </a:spcBef>
        <a:spcAft>
          <a:spcPct val="0"/>
        </a:spcAft>
        <a:defRPr sz="2400">
          <a:solidFill>
            <a:srgbClr val="FFCD00"/>
          </a:solidFill>
          <a:latin typeface="Arial" charset="0"/>
        </a:defRPr>
      </a:lvl8pPr>
      <a:lvl9pPr marL="1828800" algn="l" rtl="0" eaLnBrk="0" fontAlgn="base" hangingPunct="0">
        <a:spcBef>
          <a:spcPct val="0"/>
        </a:spcBef>
        <a:spcAft>
          <a:spcPct val="0"/>
        </a:spcAft>
        <a:defRPr sz="2400">
          <a:solidFill>
            <a:srgbClr val="FFCD00"/>
          </a:solidFill>
          <a:latin typeface="Arial" charset="0"/>
        </a:defRPr>
      </a:lvl9pPr>
    </p:titleStyle>
    <p:bodyStyle>
      <a:lvl1pPr marL="169863" indent="-169863" algn="l" rtl="0" eaLnBrk="0" fontAlgn="base" hangingPunct="0">
        <a:spcBef>
          <a:spcPct val="34000"/>
        </a:spcBef>
        <a:spcAft>
          <a:spcPct val="0"/>
        </a:spcAft>
        <a:buClr>
          <a:schemeClr val="tx1"/>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1pPr>
      <a:lvl2pPr marL="574675" indent="-290513" algn="l" rtl="0" eaLnBrk="0" fontAlgn="base" hangingPunct="0">
        <a:spcBef>
          <a:spcPct val="20000"/>
        </a:spcBef>
        <a:spcAft>
          <a:spcPct val="0"/>
        </a:spcAft>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2pPr>
      <a:lvl3pPr marL="914400" indent="-222250" algn="l" rtl="0" eaLnBrk="0" fontAlgn="base" hangingPunct="0">
        <a:spcBef>
          <a:spcPct val="20000"/>
        </a:spcBef>
        <a:spcAft>
          <a:spcPct val="0"/>
        </a:spcAft>
        <a:buClr>
          <a:srgbClr val="669999"/>
        </a:buClr>
        <a:buSzPct val="100000"/>
        <a:buFont typeface="Symbol" panose="05050102010706020507" pitchFamily="18" charset="2"/>
        <a:buChar char="·"/>
        <a:defRPr sz="1600">
          <a:solidFill>
            <a:schemeClr val="tx1"/>
          </a:solidFill>
          <a:latin typeface="+mn-lt"/>
          <a:ea typeface="ヒラギノ角ゴ Pro W3" charset="0"/>
          <a:cs typeface="ヒラギノ角ゴ Pro W3" charset="0"/>
        </a:defRPr>
      </a:lvl3pPr>
      <a:lvl4pPr marL="1600200" indent="-228600" algn="l" rtl="0" eaLnBrk="0" fontAlgn="base" hangingPunct="0">
        <a:spcBef>
          <a:spcPct val="20000"/>
        </a:spcBef>
        <a:spcAft>
          <a:spcPct val="0"/>
        </a:spcAft>
        <a:buSzPct val="100000"/>
        <a:buChar char="–"/>
        <a:defRPr sz="1400">
          <a:solidFill>
            <a:schemeClr val="bg2"/>
          </a:solidFill>
          <a:latin typeface="Tahoma" charset="0"/>
          <a:ea typeface="ヒラギノ角ゴ Pro W3" charset="0"/>
          <a:cs typeface="ヒラギノ角ゴ Pro W3" charset="0"/>
        </a:defRPr>
      </a:lvl4pPr>
      <a:lvl5pPr marL="2057400" indent="-228600" algn="l" rtl="0" eaLnBrk="0" fontAlgn="base" hangingPunct="0">
        <a:spcBef>
          <a:spcPct val="20000"/>
        </a:spcBef>
        <a:spcAft>
          <a:spcPct val="0"/>
        </a:spcAft>
        <a:buSzPct val="100000"/>
        <a:buChar char="»"/>
        <a:defRPr sz="2000">
          <a:solidFill>
            <a:schemeClr val="tx1"/>
          </a:solidFill>
          <a:latin typeface="Tahoma" charset="0"/>
          <a:ea typeface="ヒラギノ角ゴ Pro W3" charset="0"/>
          <a:cs typeface="ヒラギノ角ゴ Pro W3" charset="0"/>
        </a:defRPr>
      </a:lvl5pPr>
      <a:lvl6pPr marL="2514600" indent="-228600" algn="l" rtl="0" eaLnBrk="0" fontAlgn="base" hangingPunct="0">
        <a:spcBef>
          <a:spcPct val="20000"/>
        </a:spcBef>
        <a:spcAft>
          <a:spcPct val="0"/>
        </a:spcAft>
        <a:buSzPct val="100000"/>
        <a:buChar char="»"/>
        <a:defRPr sz="2000">
          <a:solidFill>
            <a:schemeClr val="tx1"/>
          </a:solidFill>
          <a:latin typeface="Tahoma" charset="0"/>
        </a:defRPr>
      </a:lvl6pPr>
      <a:lvl7pPr marL="2971800" indent="-228600" algn="l" rtl="0" eaLnBrk="0" fontAlgn="base" hangingPunct="0">
        <a:spcBef>
          <a:spcPct val="20000"/>
        </a:spcBef>
        <a:spcAft>
          <a:spcPct val="0"/>
        </a:spcAft>
        <a:buSzPct val="100000"/>
        <a:buChar char="»"/>
        <a:defRPr sz="2000">
          <a:solidFill>
            <a:schemeClr val="tx1"/>
          </a:solidFill>
          <a:latin typeface="Tahoma" charset="0"/>
        </a:defRPr>
      </a:lvl7pPr>
      <a:lvl8pPr marL="3429000" indent="-228600" algn="l" rtl="0" eaLnBrk="0" fontAlgn="base" hangingPunct="0">
        <a:spcBef>
          <a:spcPct val="20000"/>
        </a:spcBef>
        <a:spcAft>
          <a:spcPct val="0"/>
        </a:spcAft>
        <a:buSzPct val="100000"/>
        <a:buChar char="»"/>
        <a:defRPr sz="2000">
          <a:solidFill>
            <a:schemeClr val="tx1"/>
          </a:solidFill>
          <a:latin typeface="Tahoma" charset="0"/>
        </a:defRPr>
      </a:lvl8pPr>
      <a:lvl9pPr marL="3886200" indent="-228600" algn="l" rtl="0" eaLnBrk="0" fontAlgn="base" hangingPunct="0">
        <a:spcBef>
          <a:spcPct val="20000"/>
        </a:spcBef>
        <a:spcAft>
          <a:spcPct val="0"/>
        </a:spcAft>
        <a:buSzPct val="100000"/>
        <a:buChar char="»"/>
        <a:defRPr sz="2000">
          <a:solidFill>
            <a:schemeClr val="tx1"/>
          </a:solidFill>
          <a:latin typeface="Tahoma"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1059">
            <a:extLst>
              <a:ext uri="{FF2B5EF4-FFF2-40B4-BE49-F238E27FC236}">
                <a16:creationId xmlns:a16="http://schemas.microsoft.com/office/drawing/2014/main" id="{93B0AF5E-917C-463F-AE92-333A44438FDF}"/>
              </a:ext>
            </a:extLst>
          </p:cNvPr>
          <p:cNvSpPr txBox="1">
            <a:spLocks noChangeArrowheads="1"/>
          </p:cNvSpPr>
          <p:nvPr/>
        </p:nvSpPr>
        <p:spPr bwMode="auto">
          <a:xfrm>
            <a:off x="228600" y="2362200"/>
            <a:ext cx="3810000" cy="1669688"/>
          </a:xfrm>
          <a:prstGeom prst="rect">
            <a:avLst/>
          </a:prstGeom>
          <a:solidFill>
            <a:schemeClr val="bg1"/>
          </a:solidFill>
          <a:ln>
            <a:noFill/>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150000"/>
              </a:lnSpc>
              <a:defRPr/>
            </a:pPr>
            <a:r>
              <a:rPr lang="en-US" altLang="en-US" sz="1500" b="1" dirty="0">
                <a:solidFill>
                  <a:srgbClr val="2B2B2C"/>
                </a:solidFill>
              </a:rPr>
              <a:t>Image PowerPoint slides to accompany</a:t>
            </a:r>
          </a:p>
          <a:p>
            <a:pPr algn="ctr" eaLnBrk="1" hangingPunct="1">
              <a:defRPr/>
            </a:pPr>
            <a:r>
              <a:rPr lang="en-US" sz="2400" b="1" dirty="0">
                <a:solidFill>
                  <a:srgbClr val="0E7EC2"/>
                </a:solidFill>
              </a:rPr>
              <a:t>Genes and How They Work</a:t>
            </a:r>
          </a:p>
          <a:p>
            <a:pPr algn="ctr" eaLnBrk="1" hangingPunct="1">
              <a:defRPr/>
            </a:pPr>
            <a:r>
              <a:rPr lang="en-US" altLang="en-US" sz="3200" b="1" dirty="0">
                <a:solidFill>
                  <a:srgbClr val="223367"/>
                </a:solidFill>
                <a:effectLst>
                  <a:outerShdw blurRad="38100" dist="38100" dir="2700000" algn="tl">
                    <a:srgbClr val="000000">
                      <a:alpha val="43137"/>
                    </a:srgbClr>
                  </a:outerShdw>
                </a:effectLst>
                <a:latin typeface="Times New Roman" panose="02020603050405020304" pitchFamily="18" charset="0"/>
              </a:rPr>
              <a:t>Chapter 15</a:t>
            </a:r>
            <a:endParaRPr lang="en-US" altLang="en-US" sz="2400" b="1" dirty="0">
              <a:solidFill>
                <a:srgbClr val="223367"/>
              </a:solidFill>
              <a:effectLst>
                <a:outerShdw blurRad="38100" dist="38100" dir="2700000" algn="tl">
                  <a:srgbClr val="000000">
                    <a:alpha val="43137"/>
                  </a:srgbClr>
                </a:outerShdw>
              </a:effectLst>
              <a:latin typeface="Times New Roman" panose="02020603050405020304" pitchFamily="18" charset="0"/>
            </a:endParaRPr>
          </a:p>
        </p:txBody>
      </p:sp>
      <p:pic>
        <p:nvPicPr>
          <p:cNvPr id="3" name="Picture 2">
            <a:extLst>
              <a:ext uri="{FF2B5EF4-FFF2-40B4-BE49-F238E27FC236}">
                <a16:creationId xmlns:a16="http://schemas.microsoft.com/office/drawing/2014/main" id="{467FA850-B9A6-4CB8-ADA8-7D5459AB60B0}"/>
              </a:ext>
            </a:extLst>
          </p:cNvPr>
          <p:cNvPicPr>
            <a:picLocks noChangeAspect="1"/>
          </p:cNvPicPr>
          <p:nvPr/>
        </p:nvPicPr>
        <p:blipFill>
          <a:blip r:embed="rId3"/>
          <a:stretch>
            <a:fillRect/>
          </a:stretch>
        </p:blipFill>
        <p:spPr>
          <a:xfrm>
            <a:off x="3962400" y="326003"/>
            <a:ext cx="5138686" cy="6205994"/>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39946F-DF3E-4494-8FBA-E9C40949222B}"/>
              </a:ext>
            </a:extLst>
          </p:cNvPr>
          <p:cNvSpPr txBox="1"/>
          <p:nvPr/>
        </p:nvSpPr>
        <p:spPr>
          <a:xfrm>
            <a:off x="6350000" y="63500"/>
            <a:ext cx="2286000" cy="276999"/>
          </a:xfrm>
          <a:prstGeom prst="rect">
            <a:avLst/>
          </a:prstGeom>
          <a:noFill/>
        </p:spPr>
        <p:txBody>
          <a:bodyPr vert="horz" rtlCol="0">
            <a:spAutoFit/>
          </a:bodyPr>
          <a:lstStyle/>
          <a:p>
            <a:pPr algn="r"/>
            <a:r>
              <a:rPr lang="en-IN" sz="1200" b="1"/>
              <a:t>Figure 15.4</a:t>
            </a:r>
          </a:p>
        </p:txBody>
      </p:sp>
      <p:pic>
        <p:nvPicPr>
          <p:cNvPr id="4" name="Picture 3">
            <a:extLst>
              <a:ext uri="{FF2B5EF4-FFF2-40B4-BE49-F238E27FC236}">
                <a16:creationId xmlns:a16="http://schemas.microsoft.com/office/drawing/2014/main" id="{530A66F8-EF3F-40AD-906F-82CEC957C591}"/>
              </a:ext>
            </a:extLst>
          </p:cNvPr>
          <p:cNvPicPr>
            <a:picLocks noChangeAspect="1"/>
          </p:cNvPicPr>
          <p:nvPr/>
        </p:nvPicPr>
        <p:blipFill>
          <a:blip r:embed="rId2"/>
          <a:stretch>
            <a:fillRect/>
          </a:stretch>
        </p:blipFill>
        <p:spPr>
          <a:xfrm>
            <a:off x="2956188" y="409797"/>
            <a:ext cx="3231624" cy="6038406"/>
          </a:xfrm>
          <a:prstGeom prst="rect">
            <a:avLst/>
          </a:prstGeom>
        </p:spPr>
      </p:pic>
    </p:spTree>
    <p:extLst>
      <p:ext uri="{BB962C8B-B14F-4D97-AF65-F5344CB8AC3E}">
        <p14:creationId xmlns:p14="http://schemas.microsoft.com/office/powerpoint/2010/main" val="191299342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6DA9E2-7F54-45E7-B952-F339C30DC150}"/>
              </a:ext>
            </a:extLst>
          </p:cNvPr>
          <p:cNvSpPr txBox="1"/>
          <p:nvPr/>
        </p:nvSpPr>
        <p:spPr>
          <a:xfrm>
            <a:off x="6350000" y="63500"/>
            <a:ext cx="2286000" cy="276999"/>
          </a:xfrm>
          <a:prstGeom prst="rect">
            <a:avLst/>
          </a:prstGeom>
          <a:noFill/>
        </p:spPr>
        <p:txBody>
          <a:bodyPr vert="horz" rtlCol="0">
            <a:spAutoFit/>
          </a:bodyPr>
          <a:lstStyle/>
          <a:p>
            <a:pPr algn="r"/>
            <a:r>
              <a:rPr lang="en-IN" sz="1200" b="1"/>
              <a:t>Table 15.1</a:t>
            </a:r>
          </a:p>
        </p:txBody>
      </p:sp>
      <p:pic>
        <p:nvPicPr>
          <p:cNvPr id="5" name="Picture 4">
            <a:extLst>
              <a:ext uri="{FF2B5EF4-FFF2-40B4-BE49-F238E27FC236}">
                <a16:creationId xmlns:a16="http://schemas.microsoft.com/office/drawing/2014/main" id="{F2820DB8-CC16-4B04-84F0-037281B713EA}"/>
              </a:ext>
            </a:extLst>
          </p:cNvPr>
          <p:cNvPicPr>
            <a:picLocks noChangeAspect="1"/>
          </p:cNvPicPr>
          <p:nvPr/>
        </p:nvPicPr>
        <p:blipFill>
          <a:blip r:embed="rId2"/>
          <a:stretch>
            <a:fillRect/>
          </a:stretch>
        </p:blipFill>
        <p:spPr>
          <a:xfrm>
            <a:off x="407048" y="724673"/>
            <a:ext cx="8329905" cy="5408654"/>
          </a:xfrm>
          <a:prstGeom prst="rect">
            <a:avLst/>
          </a:prstGeom>
        </p:spPr>
      </p:pic>
      <p:sp>
        <p:nvSpPr>
          <p:cNvPr id="6" name="Rectangle 5">
            <a:extLst>
              <a:ext uri="{FF2B5EF4-FFF2-40B4-BE49-F238E27FC236}">
                <a16:creationId xmlns:a16="http://schemas.microsoft.com/office/drawing/2014/main" id="{2594D94F-3432-4071-9A7D-9BB0FA6AF74F}"/>
              </a:ext>
            </a:extLst>
          </p:cNvPr>
          <p:cNvSpPr/>
          <p:nvPr/>
        </p:nvSpPr>
        <p:spPr>
          <a:xfrm>
            <a:off x="1459945" y="2083415"/>
            <a:ext cx="394811" cy="230832"/>
          </a:xfrm>
          <a:prstGeom prst="rect">
            <a:avLst/>
          </a:prstGeom>
        </p:spPr>
        <p:txBody>
          <a:bodyPr wrap="square">
            <a:spAutoFit/>
          </a:bodyPr>
          <a:lstStyle/>
          <a:p>
            <a:r>
              <a:rPr lang="en-IN" sz="900" b="1" dirty="0" err="1"/>
              <a:t>Phe</a:t>
            </a:r>
            <a:endParaRPr lang="en-IN" sz="900" dirty="0"/>
          </a:p>
        </p:txBody>
      </p:sp>
      <p:sp>
        <p:nvSpPr>
          <p:cNvPr id="7" name="Rectangle 6">
            <a:extLst>
              <a:ext uri="{FF2B5EF4-FFF2-40B4-BE49-F238E27FC236}">
                <a16:creationId xmlns:a16="http://schemas.microsoft.com/office/drawing/2014/main" id="{773F6DC8-98A2-447F-9D96-1E9E25E4A7C7}"/>
              </a:ext>
            </a:extLst>
          </p:cNvPr>
          <p:cNvSpPr/>
          <p:nvPr/>
        </p:nvSpPr>
        <p:spPr>
          <a:xfrm>
            <a:off x="353707" y="5693063"/>
            <a:ext cx="8439773" cy="461665"/>
          </a:xfrm>
          <a:prstGeom prst="rect">
            <a:avLst/>
          </a:prstGeom>
        </p:spPr>
        <p:txBody>
          <a:bodyPr wrap="square">
            <a:spAutoFit/>
          </a:bodyPr>
          <a:lstStyle/>
          <a:p>
            <a:r>
              <a:rPr lang="en-IN" sz="800" dirty="0">
                <a:solidFill>
                  <a:srgbClr val="000000"/>
                </a:solidFill>
              </a:rPr>
              <a:t>A codon consists of three nucleotides read in the sequence shown. For example, ACU codes for threonine. The first letter, A, is in the First Letter column; the second letter, C, is in the Second Letter column; and the third letter, U, is in the Third Letter column. Each of the mRNA codons is recognized by a corresponding anticodon sequence on a tRNA molecule. Many amino acids are specified by more than one codon. For example, threonine is specified by four codons, which differ only in the third nucleotide (ACU, ACC, ACA, and ACG).</a:t>
            </a:r>
          </a:p>
        </p:txBody>
      </p:sp>
      <p:sp>
        <p:nvSpPr>
          <p:cNvPr id="8" name="Rectangle 7">
            <a:extLst>
              <a:ext uri="{FF2B5EF4-FFF2-40B4-BE49-F238E27FC236}">
                <a16:creationId xmlns:a16="http://schemas.microsoft.com/office/drawing/2014/main" id="{5634D1F2-1DF4-4580-A4C9-5F4E980ADBDB}"/>
              </a:ext>
            </a:extLst>
          </p:cNvPr>
          <p:cNvSpPr/>
          <p:nvPr/>
        </p:nvSpPr>
        <p:spPr>
          <a:xfrm>
            <a:off x="1463834" y="2525375"/>
            <a:ext cx="387032" cy="230832"/>
          </a:xfrm>
          <a:prstGeom prst="rect">
            <a:avLst/>
          </a:prstGeom>
        </p:spPr>
        <p:txBody>
          <a:bodyPr wrap="square">
            <a:spAutoFit/>
          </a:bodyPr>
          <a:lstStyle/>
          <a:p>
            <a:r>
              <a:rPr lang="en-IN" sz="900" b="1" dirty="0"/>
              <a:t>Leu</a:t>
            </a:r>
            <a:endParaRPr lang="en-IN" sz="900" dirty="0"/>
          </a:p>
        </p:txBody>
      </p:sp>
      <p:sp>
        <p:nvSpPr>
          <p:cNvPr id="9" name="Rectangle 8">
            <a:extLst>
              <a:ext uri="{FF2B5EF4-FFF2-40B4-BE49-F238E27FC236}">
                <a16:creationId xmlns:a16="http://schemas.microsoft.com/office/drawing/2014/main" id="{D6BD669A-AA0B-45B5-BF8F-FF1B92FC8616}"/>
              </a:ext>
            </a:extLst>
          </p:cNvPr>
          <p:cNvSpPr/>
          <p:nvPr/>
        </p:nvSpPr>
        <p:spPr>
          <a:xfrm>
            <a:off x="1743347" y="4491633"/>
            <a:ext cx="1131026" cy="230832"/>
          </a:xfrm>
          <a:prstGeom prst="rect">
            <a:avLst/>
          </a:prstGeom>
        </p:spPr>
        <p:txBody>
          <a:bodyPr wrap="square">
            <a:spAutoFit/>
          </a:bodyPr>
          <a:lstStyle/>
          <a:p>
            <a:r>
              <a:rPr lang="en-IN" sz="900" dirty="0">
                <a:solidFill>
                  <a:srgbClr val="000000"/>
                </a:solidFill>
              </a:rPr>
              <a:t>Methionine; “Start”</a:t>
            </a:r>
          </a:p>
        </p:txBody>
      </p:sp>
      <p:sp>
        <p:nvSpPr>
          <p:cNvPr id="10" name="Rectangle 9">
            <a:extLst>
              <a:ext uri="{FF2B5EF4-FFF2-40B4-BE49-F238E27FC236}">
                <a16:creationId xmlns:a16="http://schemas.microsoft.com/office/drawing/2014/main" id="{5C1568BB-5022-40F9-AFDC-C93EE50128ED}"/>
              </a:ext>
            </a:extLst>
          </p:cNvPr>
          <p:cNvSpPr/>
          <p:nvPr/>
        </p:nvSpPr>
        <p:spPr>
          <a:xfrm>
            <a:off x="1463834" y="3234035"/>
            <a:ext cx="387032" cy="230832"/>
          </a:xfrm>
          <a:prstGeom prst="rect">
            <a:avLst/>
          </a:prstGeom>
        </p:spPr>
        <p:txBody>
          <a:bodyPr wrap="square">
            <a:spAutoFit/>
          </a:bodyPr>
          <a:lstStyle/>
          <a:p>
            <a:r>
              <a:rPr lang="en-IN" sz="900" b="1" dirty="0"/>
              <a:t>Leu</a:t>
            </a:r>
            <a:endParaRPr lang="en-IN" sz="900" dirty="0"/>
          </a:p>
        </p:txBody>
      </p:sp>
      <p:sp>
        <p:nvSpPr>
          <p:cNvPr id="11" name="Rectangle 10">
            <a:extLst>
              <a:ext uri="{FF2B5EF4-FFF2-40B4-BE49-F238E27FC236}">
                <a16:creationId xmlns:a16="http://schemas.microsoft.com/office/drawing/2014/main" id="{D87EE727-A2D2-412E-B98C-2661D51D73A6}"/>
              </a:ext>
            </a:extLst>
          </p:cNvPr>
          <p:cNvSpPr/>
          <p:nvPr/>
        </p:nvSpPr>
        <p:spPr>
          <a:xfrm>
            <a:off x="1505846" y="4064615"/>
            <a:ext cx="310628" cy="230832"/>
          </a:xfrm>
          <a:prstGeom prst="rect">
            <a:avLst/>
          </a:prstGeom>
        </p:spPr>
        <p:txBody>
          <a:bodyPr wrap="square">
            <a:spAutoFit/>
          </a:bodyPr>
          <a:lstStyle/>
          <a:p>
            <a:r>
              <a:rPr lang="en-IN" sz="900" b="1" dirty="0"/>
              <a:t>Ile</a:t>
            </a:r>
            <a:endParaRPr lang="en-IN" sz="900" dirty="0"/>
          </a:p>
        </p:txBody>
      </p:sp>
      <p:sp>
        <p:nvSpPr>
          <p:cNvPr id="12" name="Rectangle 11">
            <a:extLst>
              <a:ext uri="{FF2B5EF4-FFF2-40B4-BE49-F238E27FC236}">
                <a16:creationId xmlns:a16="http://schemas.microsoft.com/office/drawing/2014/main" id="{90484C7E-C26C-469F-B580-F2EADAB4E864}"/>
              </a:ext>
            </a:extLst>
          </p:cNvPr>
          <p:cNvSpPr/>
          <p:nvPr/>
        </p:nvSpPr>
        <p:spPr>
          <a:xfrm>
            <a:off x="1463151" y="4506575"/>
            <a:ext cx="380779" cy="230832"/>
          </a:xfrm>
          <a:prstGeom prst="rect">
            <a:avLst/>
          </a:prstGeom>
        </p:spPr>
        <p:txBody>
          <a:bodyPr wrap="square">
            <a:spAutoFit/>
          </a:bodyPr>
          <a:lstStyle/>
          <a:p>
            <a:r>
              <a:rPr lang="en-IN" sz="900" b="1" dirty="0"/>
              <a:t>Met</a:t>
            </a:r>
            <a:endParaRPr lang="en-IN" sz="900" dirty="0"/>
          </a:p>
        </p:txBody>
      </p:sp>
      <p:sp>
        <p:nvSpPr>
          <p:cNvPr id="13" name="Rectangle 12">
            <a:extLst>
              <a:ext uri="{FF2B5EF4-FFF2-40B4-BE49-F238E27FC236}">
                <a16:creationId xmlns:a16="http://schemas.microsoft.com/office/drawing/2014/main" id="{17108899-9ADC-4980-8A78-76587DA8AA1E}"/>
              </a:ext>
            </a:extLst>
          </p:cNvPr>
          <p:cNvSpPr/>
          <p:nvPr/>
        </p:nvSpPr>
        <p:spPr>
          <a:xfrm>
            <a:off x="1472433" y="5116175"/>
            <a:ext cx="354594" cy="230832"/>
          </a:xfrm>
          <a:prstGeom prst="rect">
            <a:avLst/>
          </a:prstGeom>
        </p:spPr>
        <p:txBody>
          <a:bodyPr wrap="square">
            <a:spAutoFit/>
          </a:bodyPr>
          <a:lstStyle/>
          <a:p>
            <a:r>
              <a:rPr lang="en-IN" sz="900" b="1" dirty="0"/>
              <a:t>Val</a:t>
            </a:r>
            <a:endParaRPr lang="en-IN" sz="900" dirty="0"/>
          </a:p>
        </p:txBody>
      </p:sp>
      <p:sp>
        <p:nvSpPr>
          <p:cNvPr id="14" name="Rectangle 13">
            <a:extLst>
              <a:ext uri="{FF2B5EF4-FFF2-40B4-BE49-F238E27FC236}">
                <a16:creationId xmlns:a16="http://schemas.microsoft.com/office/drawing/2014/main" id="{92F56692-7B37-465A-BA4C-67966B787FD7}"/>
              </a:ext>
            </a:extLst>
          </p:cNvPr>
          <p:cNvSpPr/>
          <p:nvPr/>
        </p:nvSpPr>
        <p:spPr>
          <a:xfrm>
            <a:off x="3377472" y="2296775"/>
            <a:ext cx="369757" cy="230832"/>
          </a:xfrm>
          <a:prstGeom prst="rect">
            <a:avLst/>
          </a:prstGeom>
        </p:spPr>
        <p:txBody>
          <a:bodyPr wrap="square">
            <a:spAutoFit/>
          </a:bodyPr>
          <a:lstStyle/>
          <a:p>
            <a:r>
              <a:rPr lang="en-IN" sz="900" b="1" dirty="0"/>
              <a:t>Ser</a:t>
            </a:r>
            <a:endParaRPr lang="en-IN" sz="900" dirty="0"/>
          </a:p>
        </p:txBody>
      </p:sp>
      <p:sp>
        <p:nvSpPr>
          <p:cNvPr id="15" name="Rectangle 14">
            <a:extLst>
              <a:ext uri="{FF2B5EF4-FFF2-40B4-BE49-F238E27FC236}">
                <a16:creationId xmlns:a16="http://schemas.microsoft.com/office/drawing/2014/main" id="{5455A062-38BA-45B6-BA55-29CF1C166F2F}"/>
              </a:ext>
            </a:extLst>
          </p:cNvPr>
          <p:cNvSpPr/>
          <p:nvPr/>
        </p:nvSpPr>
        <p:spPr>
          <a:xfrm>
            <a:off x="3377656" y="3241655"/>
            <a:ext cx="377009" cy="230832"/>
          </a:xfrm>
          <a:prstGeom prst="rect">
            <a:avLst/>
          </a:prstGeom>
        </p:spPr>
        <p:txBody>
          <a:bodyPr wrap="square">
            <a:spAutoFit/>
          </a:bodyPr>
          <a:lstStyle/>
          <a:p>
            <a:r>
              <a:rPr lang="en-IN" sz="900" b="1" dirty="0"/>
              <a:t>Pro</a:t>
            </a:r>
            <a:endParaRPr lang="en-IN" sz="900" dirty="0"/>
          </a:p>
        </p:txBody>
      </p:sp>
      <p:sp>
        <p:nvSpPr>
          <p:cNvPr id="16" name="Rectangle 15">
            <a:extLst>
              <a:ext uri="{FF2B5EF4-FFF2-40B4-BE49-F238E27FC236}">
                <a16:creationId xmlns:a16="http://schemas.microsoft.com/office/drawing/2014/main" id="{6CC2CD38-6000-44E0-A114-42AEF688957E}"/>
              </a:ext>
            </a:extLst>
          </p:cNvPr>
          <p:cNvSpPr/>
          <p:nvPr/>
        </p:nvSpPr>
        <p:spPr>
          <a:xfrm>
            <a:off x="3373643" y="4186535"/>
            <a:ext cx="369795" cy="230832"/>
          </a:xfrm>
          <a:prstGeom prst="rect">
            <a:avLst/>
          </a:prstGeom>
        </p:spPr>
        <p:txBody>
          <a:bodyPr wrap="square">
            <a:spAutoFit/>
          </a:bodyPr>
          <a:lstStyle/>
          <a:p>
            <a:r>
              <a:rPr lang="en-IN" sz="900" b="1" dirty="0" err="1"/>
              <a:t>Thr</a:t>
            </a:r>
            <a:endParaRPr lang="en-IN" sz="900" dirty="0"/>
          </a:p>
        </p:txBody>
      </p:sp>
      <p:sp>
        <p:nvSpPr>
          <p:cNvPr id="17" name="Rectangle 16">
            <a:extLst>
              <a:ext uri="{FF2B5EF4-FFF2-40B4-BE49-F238E27FC236}">
                <a16:creationId xmlns:a16="http://schemas.microsoft.com/office/drawing/2014/main" id="{7ADD16FF-D67E-4D04-9635-6D535E1F39A5}"/>
              </a:ext>
            </a:extLst>
          </p:cNvPr>
          <p:cNvSpPr/>
          <p:nvPr/>
        </p:nvSpPr>
        <p:spPr>
          <a:xfrm>
            <a:off x="3381151" y="5100935"/>
            <a:ext cx="362399" cy="230832"/>
          </a:xfrm>
          <a:prstGeom prst="rect">
            <a:avLst/>
          </a:prstGeom>
        </p:spPr>
        <p:txBody>
          <a:bodyPr wrap="square">
            <a:spAutoFit/>
          </a:bodyPr>
          <a:lstStyle/>
          <a:p>
            <a:r>
              <a:rPr lang="en-IN" sz="900" b="1" dirty="0"/>
              <a:t>Ala</a:t>
            </a:r>
            <a:endParaRPr lang="en-IN" sz="900" dirty="0"/>
          </a:p>
        </p:txBody>
      </p:sp>
      <p:sp>
        <p:nvSpPr>
          <p:cNvPr id="18" name="Rectangle 17">
            <a:extLst>
              <a:ext uri="{FF2B5EF4-FFF2-40B4-BE49-F238E27FC236}">
                <a16:creationId xmlns:a16="http://schemas.microsoft.com/office/drawing/2014/main" id="{9BB9B98D-ECBE-44CD-8564-2674A305F304}"/>
              </a:ext>
            </a:extLst>
          </p:cNvPr>
          <p:cNvSpPr/>
          <p:nvPr/>
        </p:nvSpPr>
        <p:spPr>
          <a:xfrm>
            <a:off x="5148991" y="2068175"/>
            <a:ext cx="362399" cy="230832"/>
          </a:xfrm>
          <a:prstGeom prst="rect">
            <a:avLst/>
          </a:prstGeom>
        </p:spPr>
        <p:txBody>
          <a:bodyPr wrap="square">
            <a:spAutoFit/>
          </a:bodyPr>
          <a:lstStyle/>
          <a:p>
            <a:r>
              <a:rPr lang="en-IN" sz="900" b="1" dirty="0"/>
              <a:t>Tyr</a:t>
            </a:r>
            <a:endParaRPr lang="en-IN" sz="900" dirty="0"/>
          </a:p>
        </p:txBody>
      </p:sp>
      <p:sp>
        <p:nvSpPr>
          <p:cNvPr id="19" name="Rectangle 18">
            <a:extLst>
              <a:ext uri="{FF2B5EF4-FFF2-40B4-BE49-F238E27FC236}">
                <a16:creationId xmlns:a16="http://schemas.microsoft.com/office/drawing/2014/main" id="{5BBA84D5-69A1-4CF1-A037-06AAFEAC226F}"/>
              </a:ext>
            </a:extLst>
          </p:cNvPr>
          <p:cNvSpPr/>
          <p:nvPr/>
        </p:nvSpPr>
        <p:spPr>
          <a:xfrm>
            <a:off x="5152746" y="3013055"/>
            <a:ext cx="362509" cy="230832"/>
          </a:xfrm>
          <a:prstGeom prst="rect">
            <a:avLst/>
          </a:prstGeom>
        </p:spPr>
        <p:txBody>
          <a:bodyPr wrap="square">
            <a:spAutoFit/>
          </a:bodyPr>
          <a:lstStyle/>
          <a:p>
            <a:r>
              <a:rPr lang="en-IN" sz="900" b="1" dirty="0"/>
              <a:t>His</a:t>
            </a:r>
            <a:endParaRPr lang="en-IN" sz="900" dirty="0"/>
          </a:p>
        </p:txBody>
      </p:sp>
      <p:sp>
        <p:nvSpPr>
          <p:cNvPr id="20" name="Rectangle 19">
            <a:extLst>
              <a:ext uri="{FF2B5EF4-FFF2-40B4-BE49-F238E27FC236}">
                <a16:creationId xmlns:a16="http://schemas.microsoft.com/office/drawing/2014/main" id="{96FB4DC1-4243-419A-A034-34D5994AE0CB}"/>
              </a:ext>
            </a:extLst>
          </p:cNvPr>
          <p:cNvSpPr/>
          <p:nvPr/>
        </p:nvSpPr>
        <p:spPr>
          <a:xfrm>
            <a:off x="5143131" y="3462635"/>
            <a:ext cx="374118" cy="230832"/>
          </a:xfrm>
          <a:prstGeom prst="rect">
            <a:avLst/>
          </a:prstGeom>
        </p:spPr>
        <p:txBody>
          <a:bodyPr wrap="square">
            <a:spAutoFit/>
          </a:bodyPr>
          <a:lstStyle/>
          <a:p>
            <a:r>
              <a:rPr lang="en-IN" sz="900" b="1" dirty="0" err="1"/>
              <a:t>Gln</a:t>
            </a:r>
            <a:endParaRPr lang="en-IN" sz="900" dirty="0"/>
          </a:p>
        </p:txBody>
      </p:sp>
      <p:sp>
        <p:nvSpPr>
          <p:cNvPr id="21" name="Rectangle 20">
            <a:extLst>
              <a:ext uri="{FF2B5EF4-FFF2-40B4-BE49-F238E27FC236}">
                <a16:creationId xmlns:a16="http://schemas.microsoft.com/office/drawing/2014/main" id="{E83D2DAF-1611-4F10-95B9-09E2CD15E6DC}"/>
              </a:ext>
            </a:extLst>
          </p:cNvPr>
          <p:cNvSpPr/>
          <p:nvPr/>
        </p:nvSpPr>
        <p:spPr>
          <a:xfrm>
            <a:off x="5133006" y="3942695"/>
            <a:ext cx="401989" cy="230832"/>
          </a:xfrm>
          <a:prstGeom prst="rect">
            <a:avLst/>
          </a:prstGeom>
        </p:spPr>
        <p:txBody>
          <a:bodyPr wrap="square">
            <a:spAutoFit/>
          </a:bodyPr>
          <a:lstStyle/>
          <a:p>
            <a:r>
              <a:rPr lang="en-IN" sz="900" b="1" dirty="0" err="1"/>
              <a:t>Asn</a:t>
            </a:r>
            <a:endParaRPr lang="en-IN" sz="900" dirty="0"/>
          </a:p>
        </p:txBody>
      </p:sp>
      <p:sp>
        <p:nvSpPr>
          <p:cNvPr id="22" name="Rectangle 21">
            <a:extLst>
              <a:ext uri="{FF2B5EF4-FFF2-40B4-BE49-F238E27FC236}">
                <a16:creationId xmlns:a16="http://schemas.microsoft.com/office/drawing/2014/main" id="{1E3D4713-AB32-440E-A0A6-6383B6B1D1E1}"/>
              </a:ext>
            </a:extLst>
          </p:cNvPr>
          <p:cNvSpPr/>
          <p:nvPr/>
        </p:nvSpPr>
        <p:spPr>
          <a:xfrm>
            <a:off x="5150381" y="4399895"/>
            <a:ext cx="382478" cy="230832"/>
          </a:xfrm>
          <a:prstGeom prst="rect">
            <a:avLst/>
          </a:prstGeom>
        </p:spPr>
        <p:txBody>
          <a:bodyPr wrap="square">
            <a:spAutoFit/>
          </a:bodyPr>
          <a:lstStyle/>
          <a:p>
            <a:r>
              <a:rPr lang="en-IN" sz="900" b="1" dirty="0"/>
              <a:t>Lys</a:t>
            </a:r>
            <a:endParaRPr lang="en-IN" sz="900" dirty="0"/>
          </a:p>
        </p:txBody>
      </p:sp>
      <p:sp>
        <p:nvSpPr>
          <p:cNvPr id="23" name="Rectangle 22">
            <a:extLst>
              <a:ext uri="{FF2B5EF4-FFF2-40B4-BE49-F238E27FC236}">
                <a16:creationId xmlns:a16="http://schemas.microsoft.com/office/drawing/2014/main" id="{46C980A3-D5FD-440D-B96B-3C825677B11D}"/>
              </a:ext>
            </a:extLst>
          </p:cNvPr>
          <p:cNvSpPr/>
          <p:nvPr/>
        </p:nvSpPr>
        <p:spPr>
          <a:xfrm>
            <a:off x="5141570" y="4887575"/>
            <a:ext cx="400101" cy="230832"/>
          </a:xfrm>
          <a:prstGeom prst="rect">
            <a:avLst/>
          </a:prstGeom>
        </p:spPr>
        <p:txBody>
          <a:bodyPr wrap="square">
            <a:spAutoFit/>
          </a:bodyPr>
          <a:lstStyle/>
          <a:p>
            <a:r>
              <a:rPr lang="en-IN" sz="900" b="1" dirty="0"/>
              <a:t>Asp</a:t>
            </a:r>
            <a:endParaRPr lang="en-IN" sz="900" dirty="0"/>
          </a:p>
        </p:txBody>
      </p:sp>
      <p:sp>
        <p:nvSpPr>
          <p:cNvPr id="24" name="Rectangle 23">
            <a:extLst>
              <a:ext uri="{FF2B5EF4-FFF2-40B4-BE49-F238E27FC236}">
                <a16:creationId xmlns:a16="http://schemas.microsoft.com/office/drawing/2014/main" id="{CA057305-F6FE-4B6E-A9D8-E756344B0E4B}"/>
              </a:ext>
            </a:extLst>
          </p:cNvPr>
          <p:cNvSpPr/>
          <p:nvPr/>
        </p:nvSpPr>
        <p:spPr>
          <a:xfrm>
            <a:off x="5146529" y="5337155"/>
            <a:ext cx="374942" cy="230832"/>
          </a:xfrm>
          <a:prstGeom prst="rect">
            <a:avLst/>
          </a:prstGeom>
        </p:spPr>
        <p:txBody>
          <a:bodyPr wrap="square">
            <a:spAutoFit/>
          </a:bodyPr>
          <a:lstStyle/>
          <a:p>
            <a:r>
              <a:rPr lang="en-IN" sz="900" b="1" dirty="0"/>
              <a:t>Glu</a:t>
            </a:r>
            <a:endParaRPr lang="en-IN" sz="900" dirty="0"/>
          </a:p>
        </p:txBody>
      </p:sp>
      <p:sp>
        <p:nvSpPr>
          <p:cNvPr id="25" name="Rectangle 24">
            <a:extLst>
              <a:ext uri="{FF2B5EF4-FFF2-40B4-BE49-F238E27FC236}">
                <a16:creationId xmlns:a16="http://schemas.microsoft.com/office/drawing/2014/main" id="{92572EF6-9574-48A3-8E2C-0881163B98C2}"/>
              </a:ext>
            </a:extLst>
          </p:cNvPr>
          <p:cNvSpPr/>
          <p:nvPr/>
        </p:nvSpPr>
        <p:spPr>
          <a:xfrm>
            <a:off x="6938616" y="2075795"/>
            <a:ext cx="395029" cy="230832"/>
          </a:xfrm>
          <a:prstGeom prst="rect">
            <a:avLst/>
          </a:prstGeom>
        </p:spPr>
        <p:txBody>
          <a:bodyPr wrap="square">
            <a:spAutoFit/>
          </a:bodyPr>
          <a:lstStyle/>
          <a:p>
            <a:r>
              <a:rPr lang="en-IN" sz="900" b="1" dirty="0" err="1"/>
              <a:t>Cys</a:t>
            </a:r>
            <a:endParaRPr lang="en-IN" sz="900" dirty="0"/>
          </a:p>
        </p:txBody>
      </p:sp>
      <p:sp>
        <p:nvSpPr>
          <p:cNvPr id="26" name="Rectangle 25">
            <a:extLst>
              <a:ext uri="{FF2B5EF4-FFF2-40B4-BE49-F238E27FC236}">
                <a16:creationId xmlns:a16="http://schemas.microsoft.com/office/drawing/2014/main" id="{CBBCCBF4-2E38-4118-B63A-E4EC5DB9660D}"/>
              </a:ext>
            </a:extLst>
          </p:cNvPr>
          <p:cNvSpPr/>
          <p:nvPr/>
        </p:nvSpPr>
        <p:spPr>
          <a:xfrm>
            <a:off x="6939957" y="2639675"/>
            <a:ext cx="369487" cy="230832"/>
          </a:xfrm>
          <a:prstGeom prst="rect">
            <a:avLst/>
          </a:prstGeom>
        </p:spPr>
        <p:txBody>
          <a:bodyPr wrap="square">
            <a:spAutoFit/>
          </a:bodyPr>
          <a:lstStyle/>
          <a:p>
            <a:r>
              <a:rPr lang="en-IN" sz="900" b="1" dirty="0" err="1"/>
              <a:t>Trp</a:t>
            </a:r>
            <a:endParaRPr lang="en-IN" sz="900" dirty="0"/>
          </a:p>
        </p:txBody>
      </p:sp>
      <p:sp>
        <p:nvSpPr>
          <p:cNvPr id="27" name="Rectangle 26">
            <a:extLst>
              <a:ext uri="{FF2B5EF4-FFF2-40B4-BE49-F238E27FC236}">
                <a16:creationId xmlns:a16="http://schemas.microsoft.com/office/drawing/2014/main" id="{68CE4E0F-0102-464C-973C-5735C4F8B685}"/>
              </a:ext>
            </a:extLst>
          </p:cNvPr>
          <p:cNvSpPr/>
          <p:nvPr/>
        </p:nvSpPr>
        <p:spPr>
          <a:xfrm>
            <a:off x="6922451" y="3234035"/>
            <a:ext cx="381638" cy="230832"/>
          </a:xfrm>
          <a:prstGeom prst="rect">
            <a:avLst/>
          </a:prstGeom>
        </p:spPr>
        <p:txBody>
          <a:bodyPr wrap="square">
            <a:spAutoFit/>
          </a:bodyPr>
          <a:lstStyle/>
          <a:p>
            <a:r>
              <a:rPr lang="en-IN" sz="900" b="1" dirty="0" err="1"/>
              <a:t>Arg</a:t>
            </a:r>
            <a:endParaRPr lang="en-IN" sz="900" dirty="0"/>
          </a:p>
        </p:txBody>
      </p:sp>
      <p:sp>
        <p:nvSpPr>
          <p:cNvPr id="28" name="Rectangle 27">
            <a:extLst>
              <a:ext uri="{FF2B5EF4-FFF2-40B4-BE49-F238E27FC236}">
                <a16:creationId xmlns:a16="http://schemas.microsoft.com/office/drawing/2014/main" id="{1EBAC107-248B-47AE-A0CB-ACAE5E0EB4CB}"/>
              </a:ext>
            </a:extLst>
          </p:cNvPr>
          <p:cNvSpPr/>
          <p:nvPr/>
        </p:nvSpPr>
        <p:spPr>
          <a:xfrm>
            <a:off x="6940923" y="3950315"/>
            <a:ext cx="367554" cy="230832"/>
          </a:xfrm>
          <a:prstGeom prst="rect">
            <a:avLst/>
          </a:prstGeom>
        </p:spPr>
        <p:txBody>
          <a:bodyPr wrap="square">
            <a:spAutoFit/>
          </a:bodyPr>
          <a:lstStyle/>
          <a:p>
            <a:r>
              <a:rPr lang="en-IN" sz="900" b="1" dirty="0"/>
              <a:t>Ser</a:t>
            </a:r>
            <a:endParaRPr lang="en-IN" sz="900" dirty="0"/>
          </a:p>
        </p:txBody>
      </p:sp>
      <p:sp>
        <p:nvSpPr>
          <p:cNvPr id="29" name="Rectangle 28">
            <a:extLst>
              <a:ext uri="{FF2B5EF4-FFF2-40B4-BE49-F238E27FC236}">
                <a16:creationId xmlns:a16="http://schemas.microsoft.com/office/drawing/2014/main" id="{E38AC62B-9C16-4983-9E26-DBC2D26958F1}"/>
              </a:ext>
            </a:extLst>
          </p:cNvPr>
          <p:cNvSpPr/>
          <p:nvPr/>
        </p:nvSpPr>
        <p:spPr>
          <a:xfrm>
            <a:off x="6930071" y="4392275"/>
            <a:ext cx="381638" cy="230832"/>
          </a:xfrm>
          <a:prstGeom prst="rect">
            <a:avLst/>
          </a:prstGeom>
        </p:spPr>
        <p:txBody>
          <a:bodyPr wrap="square">
            <a:spAutoFit/>
          </a:bodyPr>
          <a:lstStyle/>
          <a:p>
            <a:r>
              <a:rPr lang="en-IN" sz="900" b="1" dirty="0" err="1"/>
              <a:t>Arg</a:t>
            </a:r>
            <a:endParaRPr lang="en-IN" sz="900" dirty="0"/>
          </a:p>
        </p:txBody>
      </p:sp>
      <p:sp>
        <p:nvSpPr>
          <p:cNvPr id="30" name="Rectangle 29">
            <a:extLst>
              <a:ext uri="{FF2B5EF4-FFF2-40B4-BE49-F238E27FC236}">
                <a16:creationId xmlns:a16="http://schemas.microsoft.com/office/drawing/2014/main" id="{738EA4BA-BA81-41A2-8ECB-F03DEC930C03}"/>
              </a:ext>
            </a:extLst>
          </p:cNvPr>
          <p:cNvSpPr/>
          <p:nvPr/>
        </p:nvSpPr>
        <p:spPr>
          <a:xfrm>
            <a:off x="6936766" y="5116175"/>
            <a:ext cx="368249" cy="230832"/>
          </a:xfrm>
          <a:prstGeom prst="rect">
            <a:avLst/>
          </a:prstGeom>
        </p:spPr>
        <p:txBody>
          <a:bodyPr wrap="square">
            <a:spAutoFit/>
          </a:bodyPr>
          <a:lstStyle/>
          <a:p>
            <a:r>
              <a:rPr lang="en-IN" sz="900" b="1" dirty="0" err="1"/>
              <a:t>Gly</a:t>
            </a:r>
            <a:endParaRPr lang="en-IN" sz="900" dirty="0"/>
          </a:p>
        </p:txBody>
      </p:sp>
      <p:sp>
        <p:nvSpPr>
          <p:cNvPr id="31" name="Rectangle 30">
            <a:extLst>
              <a:ext uri="{FF2B5EF4-FFF2-40B4-BE49-F238E27FC236}">
                <a16:creationId xmlns:a16="http://schemas.microsoft.com/office/drawing/2014/main" id="{C043DB31-5830-45B5-BAB4-70BBD1C231B0}"/>
              </a:ext>
            </a:extLst>
          </p:cNvPr>
          <p:cNvSpPr/>
          <p:nvPr/>
        </p:nvSpPr>
        <p:spPr>
          <a:xfrm>
            <a:off x="660444" y="971491"/>
            <a:ext cx="1024880" cy="276999"/>
          </a:xfrm>
          <a:prstGeom prst="rect">
            <a:avLst/>
          </a:prstGeom>
        </p:spPr>
        <p:txBody>
          <a:bodyPr wrap="square">
            <a:spAutoFit/>
          </a:bodyPr>
          <a:lstStyle/>
          <a:p>
            <a:r>
              <a:rPr lang="en-IN" sz="1200" b="1" dirty="0">
                <a:solidFill>
                  <a:schemeClr val="bg1"/>
                </a:solidFill>
              </a:rPr>
              <a:t>TABLE 15.1</a:t>
            </a:r>
            <a:endParaRPr lang="en-IN" sz="1200" dirty="0">
              <a:solidFill>
                <a:schemeClr val="bg1"/>
              </a:solidFill>
            </a:endParaRPr>
          </a:p>
        </p:txBody>
      </p:sp>
      <p:sp>
        <p:nvSpPr>
          <p:cNvPr id="32" name="Rectangle 31">
            <a:extLst>
              <a:ext uri="{FF2B5EF4-FFF2-40B4-BE49-F238E27FC236}">
                <a16:creationId xmlns:a16="http://schemas.microsoft.com/office/drawing/2014/main" id="{721F533D-E0DC-42EF-BDD5-B1D47EB97207}"/>
              </a:ext>
            </a:extLst>
          </p:cNvPr>
          <p:cNvSpPr/>
          <p:nvPr/>
        </p:nvSpPr>
        <p:spPr>
          <a:xfrm>
            <a:off x="406200" y="1542991"/>
            <a:ext cx="537972" cy="400110"/>
          </a:xfrm>
          <a:prstGeom prst="rect">
            <a:avLst/>
          </a:prstGeom>
        </p:spPr>
        <p:txBody>
          <a:bodyPr wrap="square">
            <a:spAutoFit/>
          </a:bodyPr>
          <a:lstStyle/>
          <a:p>
            <a:pPr algn="ctr"/>
            <a:r>
              <a:rPr lang="en-IN" sz="1000" b="1" dirty="0">
                <a:solidFill>
                  <a:srgbClr val="000000"/>
                </a:solidFill>
              </a:rPr>
              <a:t>First</a:t>
            </a:r>
          </a:p>
          <a:p>
            <a:pPr algn="ctr"/>
            <a:r>
              <a:rPr lang="en-IN" sz="1000" b="1" dirty="0">
                <a:solidFill>
                  <a:srgbClr val="000000"/>
                </a:solidFill>
              </a:rPr>
              <a:t>Letter</a:t>
            </a:r>
            <a:endParaRPr lang="en-IN" sz="1000" dirty="0">
              <a:solidFill>
                <a:srgbClr val="000000"/>
              </a:solidFill>
            </a:endParaRPr>
          </a:p>
        </p:txBody>
      </p:sp>
      <p:sp>
        <p:nvSpPr>
          <p:cNvPr id="33" name="Rectangle 32">
            <a:extLst>
              <a:ext uri="{FF2B5EF4-FFF2-40B4-BE49-F238E27FC236}">
                <a16:creationId xmlns:a16="http://schemas.microsoft.com/office/drawing/2014/main" id="{00383718-2BDB-4765-A78B-7C78F0FA794E}"/>
              </a:ext>
            </a:extLst>
          </p:cNvPr>
          <p:cNvSpPr/>
          <p:nvPr/>
        </p:nvSpPr>
        <p:spPr>
          <a:xfrm>
            <a:off x="8193840" y="1542991"/>
            <a:ext cx="537972" cy="400110"/>
          </a:xfrm>
          <a:prstGeom prst="rect">
            <a:avLst/>
          </a:prstGeom>
        </p:spPr>
        <p:txBody>
          <a:bodyPr wrap="square">
            <a:spAutoFit/>
          </a:bodyPr>
          <a:lstStyle/>
          <a:p>
            <a:pPr algn="ctr"/>
            <a:r>
              <a:rPr lang="en-IN" sz="1000" b="1" dirty="0">
                <a:solidFill>
                  <a:srgbClr val="000000"/>
                </a:solidFill>
              </a:rPr>
              <a:t>Third</a:t>
            </a:r>
          </a:p>
          <a:p>
            <a:pPr algn="ctr"/>
            <a:r>
              <a:rPr lang="en-IN" sz="1000" b="1" dirty="0">
                <a:solidFill>
                  <a:srgbClr val="000000"/>
                </a:solidFill>
              </a:rPr>
              <a:t>Letter</a:t>
            </a:r>
            <a:endParaRPr lang="en-IN" sz="1000" dirty="0">
              <a:solidFill>
                <a:srgbClr val="000000"/>
              </a:solidFill>
            </a:endParaRPr>
          </a:p>
        </p:txBody>
      </p:sp>
      <p:sp>
        <p:nvSpPr>
          <p:cNvPr id="34" name="Rectangle 33">
            <a:extLst>
              <a:ext uri="{FF2B5EF4-FFF2-40B4-BE49-F238E27FC236}">
                <a16:creationId xmlns:a16="http://schemas.microsoft.com/office/drawing/2014/main" id="{40A2A596-9466-419F-BDF3-EFCAD4DF29EC}"/>
              </a:ext>
            </a:extLst>
          </p:cNvPr>
          <p:cNvSpPr/>
          <p:nvPr/>
        </p:nvSpPr>
        <p:spPr>
          <a:xfrm>
            <a:off x="3813889" y="1306473"/>
            <a:ext cx="1612477" cy="246221"/>
          </a:xfrm>
          <a:prstGeom prst="rect">
            <a:avLst/>
          </a:prstGeom>
        </p:spPr>
        <p:txBody>
          <a:bodyPr wrap="square">
            <a:spAutoFit/>
          </a:bodyPr>
          <a:lstStyle/>
          <a:p>
            <a:r>
              <a:rPr lang="pt-BR" sz="1000" b="1" dirty="0">
                <a:solidFill>
                  <a:srgbClr val="000000"/>
                </a:solidFill>
              </a:rPr>
              <a:t>S E CO N D  L E T T E R</a:t>
            </a:r>
            <a:endParaRPr lang="pt-BR" sz="1000" dirty="0">
              <a:solidFill>
                <a:srgbClr val="000000"/>
              </a:solidFill>
            </a:endParaRPr>
          </a:p>
        </p:txBody>
      </p:sp>
      <p:sp>
        <p:nvSpPr>
          <p:cNvPr id="35" name="Rectangle 34">
            <a:extLst>
              <a:ext uri="{FF2B5EF4-FFF2-40B4-BE49-F238E27FC236}">
                <a16:creationId xmlns:a16="http://schemas.microsoft.com/office/drawing/2014/main" id="{F019BAC2-7B01-4D5F-8955-058B6E3D0A66}"/>
              </a:ext>
            </a:extLst>
          </p:cNvPr>
          <p:cNvSpPr/>
          <p:nvPr/>
        </p:nvSpPr>
        <p:spPr>
          <a:xfrm>
            <a:off x="557406" y="1946553"/>
            <a:ext cx="245963" cy="230832"/>
          </a:xfrm>
          <a:prstGeom prst="rect">
            <a:avLst/>
          </a:prstGeom>
        </p:spPr>
        <p:txBody>
          <a:bodyPr wrap="square">
            <a:spAutoFit/>
          </a:bodyPr>
          <a:lstStyle/>
          <a:p>
            <a:r>
              <a:rPr lang="en-IN" sz="900" dirty="0">
                <a:solidFill>
                  <a:srgbClr val="000000"/>
                </a:solidFill>
              </a:rPr>
              <a:t>U</a:t>
            </a:r>
          </a:p>
        </p:txBody>
      </p:sp>
      <p:sp>
        <p:nvSpPr>
          <p:cNvPr id="36" name="Rectangle 35">
            <a:extLst>
              <a:ext uri="{FF2B5EF4-FFF2-40B4-BE49-F238E27FC236}">
                <a16:creationId xmlns:a16="http://schemas.microsoft.com/office/drawing/2014/main" id="{4ED10148-8E47-4534-92DF-9F689C845558}"/>
              </a:ext>
            </a:extLst>
          </p:cNvPr>
          <p:cNvSpPr/>
          <p:nvPr/>
        </p:nvSpPr>
        <p:spPr>
          <a:xfrm>
            <a:off x="8345046" y="1946553"/>
            <a:ext cx="245963" cy="230832"/>
          </a:xfrm>
          <a:prstGeom prst="rect">
            <a:avLst/>
          </a:prstGeom>
        </p:spPr>
        <p:txBody>
          <a:bodyPr wrap="square">
            <a:spAutoFit/>
          </a:bodyPr>
          <a:lstStyle/>
          <a:p>
            <a:r>
              <a:rPr lang="en-IN" sz="900" dirty="0">
                <a:solidFill>
                  <a:srgbClr val="000000"/>
                </a:solidFill>
              </a:rPr>
              <a:t>U</a:t>
            </a:r>
          </a:p>
        </p:txBody>
      </p:sp>
      <p:sp>
        <p:nvSpPr>
          <p:cNvPr id="37" name="Rectangle 36">
            <a:extLst>
              <a:ext uri="{FF2B5EF4-FFF2-40B4-BE49-F238E27FC236}">
                <a16:creationId xmlns:a16="http://schemas.microsoft.com/office/drawing/2014/main" id="{AB02C21A-6E2B-482C-A4AC-66DD6042F9F8}"/>
              </a:ext>
            </a:extLst>
          </p:cNvPr>
          <p:cNvSpPr/>
          <p:nvPr/>
        </p:nvSpPr>
        <p:spPr>
          <a:xfrm>
            <a:off x="1007999" y="1946553"/>
            <a:ext cx="431938" cy="230832"/>
          </a:xfrm>
          <a:prstGeom prst="rect">
            <a:avLst/>
          </a:prstGeom>
        </p:spPr>
        <p:txBody>
          <a:bodyPr wrap="square">
            <a:spAutoFit/>
          </a:bodyPr>
          <a:lstStyle/>
          <a:p>
            <a:r>
              <a:rPr lang="en-IN" sz="900" dirty="0">
                <a:solidFill>
                  <a:srgbClr val="000000"/>
                </a:solidFill>
              </a:rPr>
              <a:t>UUU</a:t>
            </a:r>
          </a:p>
        </p:txBody>
      </p:sp>
      <p:sp>
        <p:nvSpPr>
          <p:cNvPr id="38" name="Rectangle 37">
            <a:extLst>
              <a:ext uri="{FF2B5EF4-FFF2-40B4-BE49-F238E27FC236}">
                <a16:creationId xmlns:a16="http://schemas.microsoft.com/office/drawing/2014/main" id="{7621C145-784C-4D3B-9456-077D24590EC1}"/>
              </a:ext>
            </a:extLst>
          </p:cNvPr>
          <p:cNvSpPr/>
          <p:nvPr/>
        </p:nvSpPr>
        <p:spPr>
          <a:xfrm>
            <a:off x="2912999" y="1946553"/>
            <a:ext cx="431938" cy="230832"/>
          </a:xfrm>
          <a:prstGeom prst="rect">
            <a:avLst/>
          </a:prstGeom>
        </p:spPr>
        <p:txBody>
          <a:bodyPr wrap="square">
            <a:spAutoFit/>
          </a:bodyPr>
          <a:lstStyle/>
          <a:p>
            <a:r>
              <a:rPr lang="en-IN" sz="900" dirty="0">
                <a:solidFill>
                  <a:srgbClr val="000000"/>
                </a:solidFill>
              </a:rPr>
              <a:t>UCU</a:t>
            </a:r>
          </a:p>
        </p:txBody>
      </p:sp>
      <p:sp>
        <p:nvSpPr>
          <p:cNvPr id="39" name="Rectangle 38">
            <a:extLst>
              <a:ext uri="{FF2B5EF4-FFF2-40B4-BE49-F238E27FC236}">
                <a16:creationId xmlns:a16="http://schemas.microsoft.com/office/drawing/2014/main" id="{17BF5186-1FE5-4373-982F-B742FC455627}"/>
              </a:ext>
            </a:extLst>
          </p:cNvPr>
          <p:cNvSpPr/>
          <p:nvPr/>
        </p:nvSpPr>
        <p:spPr>
          <a:xfrm>
            <a:off x="4688459" y="1946553"/>
            <a:ext cx="431938" cy="230832"/>
          </a:xfrm>
          <a:prstGeom prst="rect">
            <a:avLst/>
          </a:prstGeom>
        </p:spPr>
        <p:txBody>
          <a:bodyPr wrap="square">
            <a:spAutoFit/>
          </a:bodyPr>
          <a:lstStyle/>
          <a:p>
            <a:r>
              <a:rPr lang="en-IN" sz="900" dirty="0">
                <a:solidFill>
                  <a:srgbClr val="000000"/>
                </a:solidFill>
              </a:rPr>
              <a:t>UAU</a:t>
            </a:r>
          </a:p>
        </p:txBody>
      </p:sp>
      <p:sp>
        <p:nvSpPr>
          <p:cNvPr id="40" name="Rectangle 39">
            <a:extLst>
              <a:ext uri="{FF2B5EF4-FFF2-40B4-BE49-F238E27FC236}">
                <a16:creationId xmlns:a16="http://schemas.microsoft.com/office/drawing/2014/main" id="{F9D1671A-B994-4F9A-A7B4-E6938BB85470}"/>
              </a:ext>
            </a:extLst>
          </p:cNvPr>
          <p:cNvSpPr/>
          <p:nvPr/>
        </p:nvSpPr>
        <p:spPr>
          <a:xfrm>
            <a:off x="6472204" y="1946553"/>
            <a:ext cx="441034" cy="230832"/>
          </a:xfrm>
          <a:prstGeom prst="rect">
            <a:avLst/>
          </a:prstGeom>
        </p:spPr>
        <p:txBody>
          <a:bodyPr wrap="square">
            <a:spAutoFit/>
          </a:bodyPr>
          <a:lstStyle/>
          <a:p>
            <a:r>
              <a:rPr lang="en-IN" sz="900" dirty="0">
                <a:solidFill>
                  <a:srgbClr val="000000"/>
                </a:solidFill>
              </a:rPr>
              <a:t>UGU</a:t>
            </a:r>
          </a:p>
        </p:txBody>
      </p:sp>
      <p:sp>
        <p:nvSpPr>
          <p:cNvPr id="41" name="Rectangle 40">
            <a:extLst>
              <a:ext uri="{FF2B5EF4-FFF2-40B4-BE49-F238E27FC236}">
                <a16:creationId xmlns:a16="http://schemas.microsoft.com/office/drawing/2014/main" id="{DCE44C88-FF77-450E-8E57-53DD61D3605B}"/>
              </a:ext>
            </a:extLst>
          </p:cNvPr>
          <p:cNvSpPr/>
          <p:nvPr/>
        </p:nvSpPr>
        <p:spPr>
          <a:xfrm>
            <a:off x="1950474" y="964466"/>
            <a:ext cx="1492014" cy="276999"/>
          </a:xfrm>
          <a:prstGeom prst="rect">
            <a:avLst/>
          </a:prstGeom>
        </p:spPr>
        <p:txBody>
          <a:bodyPr wrap="square">
            <a:spAutoFit/>
          </a:bodyPr>
          <a:lstStyle/>
          <a:p>
            <a:r>
              <a:rPr lang="en-IN" sz="1200" b="1" dirty="0">
                <a:solidFill>
                  <a:srgbClr val="000000"/>
                </a:solidFill>
              </a:rPr>
              <a:t>The Genetic Code</a:t>
            </a:r>
            <a:endParaRPr lang="en-IN" sz="1200" dirty="0">
              <a:solidFill>
                <a:srgbClr val="000000"/>
              </a:solidFill>
            </a:endParaRPr>
          </a:p>
        </p:txBody>
      </p:sp>
      <p:sp>
        <p:nvSpPr>
          <p:cNvPr id="42" name="Rectangle 41">
            <a:extLst>
              <a:ext uri="{FF2B5EF4-FFF2-40B4-BE49-F238E27FC236}">
                <a16:creationId xmlns:a16="http://schemas.microsoft.com/office/drawing/2014/main" id="{A92678AB-FDBB-4710-AA5C-9A03A0A84C2B}"/>
              </a:ext>
            </a:extLst>
          </p:cNvPr>
          <p:cNvSpPr/>
          <p:nvPr/>
        </p:nvSpPr>
        <p:spPr>
          <a:xfrm>
            <a:off x="1747472" y="1695093"/>
            <a:ext cx="258510" cy="246221"/>
          </a:xfrm>
          <a:prstGeom prst="rect">
            <a:avLst/>
          </a:prstGeom>
        </p:spPr>
        <p:txBody>
          <a:bodyPr wrap="square">
            <a:spAutoFit/>
          </a:bodyPr>
          <a:lstStyle/>
          <a:p>
            <a:r>
              <a:rPr lang="en-IN" sz="1000" b="1" dirty="0">
                <a:solidFill>
                  <a:srgbClr val="000000"/>
                </a:solidFill>
              </a:rPr>
              <a:t>U</a:t>
            </a:r>
          </a:p>
        </p:txBody>
      </p:sp>
      <p:sp>
        <p:nvSpPr>
          <p:cNvPr id="43" name="Rectangle 42">
            <a:extLst>
              <a:ext uri="{FF2B5EF4-FFF2-40B4-BE49-F238E27FC236}">
                <a16:creationId xmlns:a16="http://schemas.microsoft.com/office/drawing/2014/main" id="{23CF68CB-7C0B-4152-9D50-D57A1EAD18C5}"/>
              </a:ext>
            </a:extLst>
          </p:cNvPr>
          <p:cNvSpPr/>
          <p:nvPr/>
        </p:nvSpPr>
        <p:spPr>
          <a:xfrm>
            <a:off x="3592858" y="1695093"/>
            <a:ext cx="258510" cy="246221"/>
          </a:xfrm>
          <a:prstGeom prst="rect">
            <a:avLst/>
          </a:prstGeom>
        </p:spPr>
        <p:txBody>
          <a:bodyPr wrap="square">
            <a:spAutoFit/>
          </a:bodyPr>
          <a:lstStyle/>
          <a:p>
            <a:r>
              <a:rPr lang="en-IN" sz="1000" b="1" dirty="0">
                <a:solidFill>
                  <a:srgbClr val="000000"/>
                </a:solidFill>
              </a:rPr>
              <a:t>C</a:t>
            </a:r>
          </a:p>
        </p:txBody>
      </p:sp>
      <p:sp>
        <p:nvSpPr>
          <p:cNvPr id="44" name="Rectangle 43">
            <a:extLst>
              <a:ext uri="{FF2B5EF4-FFF2-40B4-BE49-F238E27FC236}">
                <a16:creationId xmlns:a16="http://schemas.microsoft.com/office/drawing/2014/main" id="{D1C7D16F-6F8A-4F45-AEA8-07662E6D400A}"/>
              </a:ext>
            </a:extLst>
          </p:cNvPr>
          <p:cNvSpPr/>
          <p:nvPr/>
        </p:nvSpPr>
        <p:spPr>
          <a:xfrm>
            <a:off x="5369664" y="1695093"/>
            <a:ext cx="258510" cy="246221"/>
          </a:xfrm>
          <a:prstGeom prst="rect">
            <a:avLst/>
          </a:prstGeom>
        </p:spPr>
        <p:txBody>
          <a:bodyPr wrap="square">
            <a:spAutoFit/>
          </a:bodyPr>
          <a:lstStyle/>
          <a:p>
            <a:r>
              <a:rPr lang="en-IN" sz="1000" b="1" dirty="0">
                <a:solidFill>
                  <a:srgbClr val="000000"/>
                </a:solidFill>
              </a:rPr>
              <a:t>A</a:t>
            </a:r>
          </a:p>
        </p:txBody>
      </p:sp>
      <p:sp>
        <p:nvSpPr>
          <p:cNvPr id="45" name="Rectangle 44">
            <a:extLst>
              <a:ext uri="{FF2B5EF4-FFF2-40B4-BE49-F238E27FC236}">
                <a16:creationId xmlns:a16="http://schemas.microsoft.com/office/drawing/2014/main" id="{359A8264-1906-4646-9C88-39CE26405E16}"/>
              </a:ext>
            </a:extLst>
          </p:cNvPr>
          <p:cNvSpPr/>
          <p:nvPr/>
        </p:nvSpPr>
        <p:spPr>
          <a:xfrm>
            <a:off x="7192190" y="1695093"/>
            <a:ext cx="258510" cy="246221"/>
          </a:xfrm>
          <a:prstGeom prst="rect">
            <a:avLst/>
          </a:prstGeom>
        </p:spPr>
        <p:txBody>
          <a:bodyPr wrap="square">
            <a:spAutoFit/>
          </a:bodyPr>
          <a:lstStyle/>
          <a:p>
            <a:r>
              <a:rPr lang="en-IN" sz="1000" b="1" dirty="0">
                <a:solidFill>
                  <a:srgbClr val="000000"/>
                </a:solidFill>
              </a:rPr>
              <a:t>G</a:t>
            </a:r>
          </a:p>
        </p:txBody>
      </p:sp>
      <p:sp>
        <p:nvSpPr>
          <p:cNvPr id="46" name="Rectangle 45">
            <a:extLst>
              <a:ext uri="{FF2B5EF4-FFF2-40B4-BE49-F238E27FC236}">
                <a16:creationId xmlns:a16="http://schemas.microsoft.com/office/drawing/2014/main" id="{E53FC950-6234-46D0-9432-4F2D5A80F09A}"/>
              </a:ext>
            </a:extLst>
          </p:cNvPr>
          <p:cNvSpPr/>
          <p:nvPr/>
        </p:nvSpPr>
        <p:spPr>
          <a:xfrm>
            <a:off x="1748026" y="2068473"/>
            <a:ext cx="900687" cy="230832"/>
          </a:xfrm>
          <a:prstGeom prst="rect">
            <a:avLst/>
          </a:prstGeom>
        </p:spPr>
        <p:txBody>
          <a:bodyPr wrap="square">
            <a:spAutoFit/>
          </a:bodyPr>
          <a:lstStyle/>
          <a:p>
            <a:r>
              <a:rPr lang="en-IN" sz="900" dirty="0">
                <a:solidFill>
                  <a:srgbClr val="000000"/>
                </a:solidFill>
              </a:rPr>
              <a:t>Phenylalanine</a:t>
            </a:r>
          </a:p>
        </p:txBody>
      </p:sp>
      <p:sp>
        <p:nvSpPr>
          <p:cNvPr id="47" name="Rectangle 46">
            <a:extLst>
              <a:ext uri="{FF2B5EF4-FFF2-40B4-BE49-F238E27FC236}">
                <a16:creationId xmlns:a16="http://schemas.microsoft.com/office/drawing/2014/main" id="{1FB41A4F-6D3C-453D-9777-CD3DB8B8289F}"/>
              </a:ext>
            </a:extLst>
          </p:cNvPr>
          <p:cNvSpPr/>
          <p:nvPr/>
        </p:nvSpPr>
        <p:spPr>
          <a:xfrm>
            <a:off x="3652328" y="2304693"/>
            <a:ext cx="517680" cy="230832"/>
          </a:xfrm>
          <a:prstGeom prst="rect">
            <a:avLst/>
          </a:prstGeom>
        </p:spPr>
        <p:txBody>
          <a:bodyPr wrap="square">
            <a:spAutoFit/>
          </a:bodyPr>
          <a:lstStyle/>
          <a:p>
            <a:r>
              <a:rPr lang="en-IN" sz="900" dirty="0">
                <a:solidFill>
                  <a:srgbClr val="000000"/>
                </a:solidFill>
              </a:rPr>
              <a:t>Serine</a:t>
            </a:r>
          </a:p>
        </p:txBody>
      </p:sp>
      <p:sp>
        <p:nvSpPr>
          <p:cNvPr id="48" name="Rectangle 47">
            <a:extLst>
              <a:ext uri="{FF2B5EF4-FFF2-40B4-BE49-F238E27FC236}">
                <a16:creationId xmlns:a16="http://schemas.microsoft.com/office/drawing/2014/main" id="{4E79E92D-E162-4733-8BE5-0C4FB74D6753}"/>
              </a:ext>
            </a:extLst>
          </p:cNvPr>
          <p:cNvSpPr/>
          <p:nvPr/>
        </p:nvSpPr>
        <p:spPr>
          <a:xfrm>
            <a:off x="5431645" y="2062133"/>
            <a:ext cx="621063" cy="230832"/>
          </a:xfrm>
          <a:prstGeom prst="rect">
            <a:avLst/>
          </a:prstGeom>
        </p:spPr>
        <p:txBody>
          <a:bodyPr wrap="square">
            <a:spAutoFit/>
          </a:bodyPr>
          <a:lstStyle/>
          <a:p>
            <a:r>
              <a:rPr lang="en-IN" sz="900" dirty="0">
                <a:solidFill>
                  <a:srgbClr val="000000"/>
                </a:solidFill>
              </a:rPr>
              <a:t>Tyrosine</a:t>
            </a:r>
          </a:p>
        </p:txBody>
      </p:sp>
      <p:sp>
        <p:nvSpPr>
          <p:cNvPr id="49" name="Rectangle 48">
            <a:extLst>
              <a:ext uri="{FF2B5EF4-FFF2-40B4-BE49-F238E27FC236}">
                <a16:creationId xmlns:a16="http://schemas.microsoft.com/office/drawing/2014/main" id="{9D8CEDCE-5AD0-4EF2-AB51-D5447683ACED}"/>
              </a:ext>
            </a:extLst>
          </p:cNvPr>
          <p:cNvSpPr/>
          <p:nvPr/>
        </p:nvSpPr>
        <p:spPr>
          <a:xfrm>
            <a:off x="7211675" y="2068473"/>
            <a:ext cx="631090" cy="230832"/>
          </a:xfrm>
          <a:prstGeom prst="rect">
            <a:avLst/>
          </a:prstGeom>
        </p:spPr>
        <p:txBody>
          <a:bodyPr wrap="square">
            <a:spAutoFit/>
          </a:bodyPr>
          <a:lstStyle/>
          <a:p>
            <a:r>
              <a:rPr lang="en-IN" sz="900" dirty="0">
                <a:solidFill>
                  <a:srgbClr val="000000"/>
                </a:solidFill>
              </a:rPr>
              <a:t>Cysteine</a:t>
            </a:r>
          </a:p>
        </p:txBody>
      </p:sp>
      <p:sp>
        <p:nvSpPr>
          <p:cNvPr id="50" name="Rectangle 49">
            <a:extLst>
              <a:ext uri="{FF2B5EF4-FFF2-40B4-BE49-F238E27FC236}">
                <a16:creationId xmlns:a16="http://schemas.microsoft.com/office/drawing/2014/main" id="{C2739884-6F0E-4F00-8CB4-31D12521E315}"/>
              </a:ext>
            </a:extLst>
          </p:cNvPr>
          <p:cNvSpPr/>
          <p:nvPr/>
        </p:nvSpPr>
        <p:spPr>
          <a:xfrm>
            <a:off x="1007999" y="2182773"/>
            <a:ext cx="431938" cy="230832"/>
          </a:xfrm>
          <a:prstGeom prst="rect">
            <a:avLst/>
          </a:prstGeom>
        </p:spPr>
        <p:txBody>
          <a:bodyPr wrap="square">
            <a:spAutoFit/>
          </a:bodyPr>
          <a:lstStyle/>
          <a:p>
            <a:r>
              <a:rPr lang="en-IN" sz="900" dirty="0">
                <a:solidFill>
                  <a:srgbClr val="000000"/>
                </a:solidFill>
              </a:rPr>
              <a:t>UUC</a:t>
            </a:r>
          </a:p>
        </p:txBody>
      </p:sp>
      <p:sp>
        <p:nvSpPr>
          <p:cNvPr id="51" name="Rectangle 50">
            <a:extLst>
              <a:ext uri="{FF2B5EF4-FFF2-40B4-BE49-F238E27FC236}">
                <a16:creationId xmlns:a16="http://schemas.microsoft.com/office/drawing/2014/main" id="{C9BBD550-2024-4161-8584-33BC6C0B1542}"/>
              </a:ext>
            </a:extLst>
          </p:cNvPr>
          <p:cNvSpPr/>
          <p:nvPr/>
        </p:nvSpPr>
        <p:spPr>
          <a:xfrm>
            <a:off x="2912999" y="2182773"/>
            <a:ext cx="431938" cy="230832"/>
          </a:xfrm>
          <a:prstGeom prst="rect">
            <a:avLst/>
          </a:prstGeom>
        </p:spPr>
        <p:txBody>
          <a:bodyPr wrap="square">
            <a:spAutoFit/>
          </a:bodyPr>
          <a:lstStyle/>
          <a:p>
            <a:r>
              <a:rPr lang="en-IN" sz="900" dirty="0">
                <a:solidFill>
                  <a:srgbClr val="000000"/>
                </a:solidFill>
              </a:rPr>
              <a:t>UCC</a:t>
            </a:r>
          </a:p>
        </p:txBody>
      </p:sp>
      <p:sp>
        <p:nvSpPr>
          <p:cNvPr id="52" name="Rectangle 51">
            <a:extLst>
              <a:ext uri="{FF2B5EF4-FFF2-40B4-BE49-F238E27FC236}">
                <a16:creationId xmlns:a16="http://schemas.microsoft.com/office/drawing/2014/main" id="{715EC52B-B5D8-4F00-8117-D10C11AE20EF}"/>
              </a:ext>
            </a:extLst>
          </p:cNvPr>
          <p:cNvSpPr/>
          <p:nvPr/>
        </p:nvSpPr>
        <p:spPr>
          <a:xfrm>
            <a:off x="4688459" y="2182773"/>
            <a:ext cx="431938" cy="230832"/>
          </a:xfrm>
          <a:prstGeom prst="rect">
            <a:avLst/>
          </a:prstGeom>
        </p:spPr>
        <p:txBody>
          <a:bodyPr wrap="square">
            <a:spAutoFit/>
          </a:bodyPr>
          <a:lstStyle/>
          <a:p>
            <a:r>
              <a:rPr lang="en-IN" sz="900" dirty="0">
                <a:solidFill>
                  <a:srgbClr val="000000"/>
                </a:solidFill>
              </a:rPr>
              <a:t>UAC</a:t>
            </a:r>
          </a:p>
        </p:txBody>
      </p:sp>
      <p:sp>
        <p:nvSpPr>
          <p:cNvPr id="53" name="Rectangle 52">
            <a:extLst>
              <a:ext uri="{FF2B5EF4-FFF2-40B4-BE49-F238E27FC236}">
                <a16:creationId xmlns:a16="http://schemas.microsoft.com/office/drawing/2014/main" id="{6A6A0219-5B65-4164-9146-1293C9D06236}"/>
              </a:ext>
            </a:extLst>
          </p:cNvPr>
          <p:cNvSpPr/>
          <p:nvPr/>
        </p:nvSpPr>
        <p:spPr>
          <a:xfrm>
            <a:off x="6464584" y="2182773"/>
            <a:ext cx="441034" cy="230832"/>
          </a:xfrm>
          <a:prstGeom prst="rect">
            <a:avLst/>
          </a:prstGeom>
        </p:spPr>
        <p:txBody>
          <a:bodyPr wrap="square">
            <a:spAutoFit/>
          </a:bodyPr>
          <a:lstStyle/>
          <a:p>
            <a:r>
              <a:rPr lang="en-IN" sz="900" dirty="0">
                <a:solidFill>
                  <a:srgbClr val="000000"/>
                </a:solidFill>
              </a:rPr>
              <a:t>UGC</a:t>
            </a:r>
          </a:p>
        </p:txBody>
      </p:sp>
      <p:sp>
        <p:nvSpPr>
          <p:cNvPr id="54" name="Rectangle 53">
            <a:extLst>
              <a:ext uri="{FF2B5EF4-FFF2-40B4-BE49-F238E27FC236}">
                <a16:creationId xmlns:a16="http://schemas.microsoft.com/office/drawing/2014/main" id="{3077658A-B107-40F1-87AA-6A01F4180428}"/>
              </a:ext>
            </a:extLst>
          </p:cNvPr>
          <p:cNvSpPr/>
          <p:nvPr/>
        </p:nvSpPr>
        <p:spPr>
          <a:xfrm>
            <a:off x="8345046" y="2182773"/>
            <a:ext cx="245963" cy="230832"/>
          </a:xfrm>
          <a:prstGeom prst="rect">
            <a:avLst/>
          </a:prstGeom>
        </p:spPr>
        <p:txBody>
          <a:bodyPr wrap="square">
            <a:spAutoFit/>
          </a:bodyPr>
          <a:lstStyle/>
          <a:p>
            <a:r>
              <a:rPr lang="en-IN" sz="900" dirty="0">
                <a:solidFill>
                  <a:srgbClr val="000000"/>
                </a:solidFill>
              </a:rPr>
              <a:t>C</a:t>
            </a:r>
          </a:p>
        </p:txBody>
      </p:sp>
      <p:sp>
        <p:nvSpPr>
          <p:cNvPr id="55" name="Rectangle 54">
            <a:extLst>
              <a:ext uri="{FF2B5EF4-FFF2-40B4-BE49-F238E27FC236}">
                <a16:creationId xmlns:a16="http://schemas.microsoft.com/office/drawing/2014/main" id="{94ECBE25-D8A5-4121-BBA4-FC6510B487BB}"/>
              </a:ext>
            </a:extLst>
          </p:cNvPr>
          <p:cNvSpPr/>
          <p:nvPr/>
        </p:nvSpPr>
        <p:spPr>
          <a:xfrm>
            <a:off x="1743213" y="2525673"/>
            <a:ext cx="584813" cy="230832"/>
          </a:xfrm>
          <a:prstGeom prst="rect">
            <a:avLst/>
          </a:prstGeom>
        </p:spPr>
        <p:txBody>
          <a:bodyPr wrap="square">
            <a:spAutoFit/>
          </a:bodyPr>
          <a:lstStyle/>
          <a:p>
            <a:r>
              <a:rPr lang="en-IN" sz="900" dirty="0">
                <a:solidFill>
                  <a:srgbClr val="000000"/>
                </a:solidFill>
              </a:rPr>
              <a:t>Leucine</a:t>
            </a:r>
          </a:p>
        </p:txBody>
      </p:sp>
      <p:sp>
        <p:nvSpPr>
          <p:cNvPr id="56" name="Rectangle 55">
            <a:extLst>
              <a:ext uri="{FF2B5EF4-FFF2-40B4-BE49-F238E27FC236}">
                <a16:creationId xmlns:a16="http://schemas.microsoft.com/office/drawing/2014/main" id="{D1751195-1D61-4AE6-BA70-1F23D897BDD6}"/>
              </a:ext>
            </a:extLst>
          </p:cNvPr>
          <p:cNvSpPr/>
          <p:nvPr/>
        </p:nvSpPr>
        <p:spPr>
          <a:xfrm>
            <a:off x="1007999" y="2411373"/>
            <a:ext cx="431938" cy="230832"/>
          </a:xfrm>
          <a:prstGeom prst="rect">
            <a:avLst/>
          </a:prstGeom>
        </p:spPr>
        <p:txBody>
          <a:bodyPr wrap="square">
            <a:spAutoFit/>
          </a:bodyPr>
          <a:lstStyle/>
          <a:p>
            <a:r>
              <a:rPr lang="en-IN" sz="900" dirty="0">
                <a:solidFill>
                  <a:srgbClr val="000000"/>
                </a:solidFill>
              </a:rPr>
              <a:t>UUA</a:t>
            </a:r>
          </a:p>
        </p:txBody>
      </p:sp>
      <p:sp>
        <p:nvSpPr>
          <p:cNvPr id="57" name="Rectangle 56">
            <a:extLst>
              <a:ext uri="{FF2B5EF4-FFF2-40B4-BE49-F238E27FC236}">
                <a16:creationId xmlns:a16="http://schemas.microsoft.com/office/drawing/2014/main" id="{958226FC-3B88-4768-AEAC-EED88A72BEC8}"/>
              </a:ext>
            </a:extLst>
          </p:cNvPr>
          <p:cNvSpPr/>
          <p:nvPr/>
        </p:nvSpPr>
        <p:spPr>
          <a:xfrm>
            <a:off x="2912999" y="2411373"/>
            <a:ext cx="431938" cy="230832"/>
          </a:xfrm>
          <a:prstGeom prst="rect">
            <a:avLst/>
          </a:prstGeom>
        </p:spPr>
        <p:txBody>
          <a:bodyPr wrap="square">
            <a:spAutoFit/>
          </a:bodyPr>
          <a:lstStyle/>
          <a:p>
            <a:r>
              <a:rPr lang="en-IN" sz="900" dirty="0">
                <a:solidFill>
                  <a:srgbClr val="000000"/>
                </a:solidFill>
              </a:rPr>
              <a:t>UCA</a:t>
            </a:r>
          </a:p>
        </p:txBody>
      </p:sp>
      <p:sp>
        <p:nvSpPr>
          <p:cNvPr id="58" name="Rectangle 57">
            <a:extLst>
              <a:ext uri="{FF2B5EF4-FFF2-40B4-BE49-F238E27FC236}">
                <a16:creationId xmlns:a16="http://schemas.microsoft.com/office/drawing/2014/main" id="{75678ACB-7FC7-4931-890B-722FF99E5DAC}"/>
              </a:ext>
            </a:extLst>
          </p:cNvPr>
          <p:cNvSpPr/>
          <p:nvPr/>
        </p:nvSpPr>
        <p:spPr>
          <a:xfrm>
            <a:off x="4688459" y="2411373"/>
            <a:ext cx="431938" cy="230832"/>
          </a:xfrm>
          <a:prstGeom prst="rect">
            <a:avLst/>
          </a:prstGeom>
        </p:spPr>
        <p:txBody>
          <a:bodyPr wrap="square">
            <a:spAutoFit/>
          </a:bodyPr>
          <a:lstStyle/>
          <a:p>
            <a:r>
              <a:rPr lang="en-IN" sz="900" dirty="0">
                <a:solidFill>
                  <a:srgbClr val="000000"/>
                </a:solidFill>
              </a:rPr>
              <a:t>UAA</a:t>
            </a:r>
          </a:p>
        </p:txBody>
      </p:sp>
      <p:sp>
        <p:nvSpPr>
          <p:cNvPr id="59" name="Rectangle 58">
            <a:extLst>
              <a:ext uri="{FF2B5EF4-FFF2-40B4-BE49-F238E27FC236}">
                <a16:creationId xmlns:a16="http://schemas.microsoft.com/office/drawing/2014/main" id="{5428F6BA-F5FF-41F5-95C4-D4C57959A646}"/>
              </a:ext>
            </a:extLst>
          </p:cNvPr>
          <p:cNvSpPr/>
          <p:nvPr/>
        </p:nvSpPr>
        <p:spPr>
          <a:xfrm>
            <a:off x="6464584" y="2411373"/>
            <a:ext cx="441034" cy="230832"/>
          </a:xfrm>
          <a:prstGeom prst="rect">
            <a:avLst/>
          </a:prstGeom>
        </p:spPr>
        <p:txBody>
          <a:bodyPr wrap="square">
            <a:spAutoFit/>
          </a:bodyPr>
          <a:lstStyle/>
          <a:p>
            <a:r>
              <a:rPr lang="en-IN" sz="900" dirty="0">
                <a:solidFill>
                  <a:srgbClr val="000000"/>
                </a:solidFill>
              </a:rPr>
              <a:t>UGA</a:t>
            </a:r>
          </a:p>
        </p:txBody>
      </p:sp>
      <p:sp>
        <p:nvSpPr>
          <p:cNvPr id="60" name="Rectangle 59">
            <a:extLst>
              <a:ext uri="{FF2B5EF4-FFF2-40B4-BE49-F238E27FC236}">
                <a16:creationId xmlns:a16="http://schemas.microsoft.com/office/drawing/2014/main" id="{54E2489D-3F9E-468E-93D2-79A7FC153139}"/>
              </a:ext>
            </a:extLst>
          </p:cNvPr>
          <p:cNvSpPr/>
          <p:nvPr/>
        </p:nvSpPr>
        <p:spPr>
          <a:xfrm>
            <a:off x="8345046" y="2411373"/>
            <a:ext cx="245963" cy="230832"/>
          </a:xfrm>
          <a:prstGeom prst="rect">
            <a:avLst/>
          </a:prstGeom>
        </p:spPr>
        <p:txBody>
          <a:bodyPr wrap="square">
            <a:spAutoFit/>
          </a:bodyPr>
          <a:lstStyle/>
          <a:p>
            <a:r>
              <a:rPr lang="en-IN" sz="900" dirty="0">
                <a:solidFill>
                  <a:srgbClr val="000000"/>
                </a:solidFill>
              </a:rPr>
              <a:t>A</a:t>
            </a:r>
          </a:p>
        </p:txBody>
      </p:sp>
      <p:sp>
        <p:nvSpPr>
          <p:cNvPr id="61" name="Rectangle 60">
            <a:extLst>
              <a:ext uri="{FF2B5EF4-FFF2-40B4-BE49-F238E27FC236}">
                <a16:creationId xmlns:a16="http://schemas.microsoft.com/office/drawing/2014/main" id="{622158E8-117E-4D99-A578-A06E862C695B}"/>
              </a:ext>
            </a:extLst>
          </p:cNvPr>
          <p:cNvSpPr/>
          <p:nvPr/>
        </p:nvSpPr>
        <p:spPr>
          <a:xfrm>
            <a:off x="5430444" y="2411373"/>
            <a:ext cx="497855" cy="230832"/>
          </a:xfrm>
          <a:prstGeom prst="rect">
            <a:avLst/>
          </a:prstGeom>
        </p:spPr>
        <p:txBody>
          <a:bodyPr wrap="square">
            <a:spAutoFit/>
          </a:bodyPr>
          <a:lstStyle/>
          <a:p>
            <a:r>
              <a:rPr lang="en-IN" sz="900" dirty="0">
                <a:solidFill>
                  <a:srgbClr val="000000"/>
                </a:solidFill>
              </a:rPr>
              <a:t>“Stop”</a:t>
            </a:r>
          </a:p>
        </p:txBody>
      </p:sp>
      <p:sp>
        <p:nvSpPr>
          <p:cNvPr id="62" name="Rectangle 61">
            <a:extLst>
              <a:ext uri="{FF2B5EF4-FFF2-40B4-BE49-F238E27FC236}">
                <a16:creationId xmlns:a16="http://schemas.microsoft.com/office/drawing/2014/main" id="{1CB340BD-54F3-4579-9861-3754D303A4CD}"/>
              </a:ext>
            </a:extLst>
          </p:cNvPr>
          <p:cNvSpPr/>
          <p:nvPr/>
        </p:nvSpPr>
        <p:spPr>
          <a:xfrm>
            <a:off x="7213524" y="2411373"/>
            <a:ext cx="497855" cy="230832"/>
          </a:xfrm>
          <a:prstGeom prst="rect">
            <a:avLst/>
          </a:prstGeom>
        </p:spPr>
        <p:txBody>
          <a:bodyPr wrap="square">
            <a:spAutoFit/>
          </a:bodyPr>
          <a:lstStyle/>
          <a:p>
            <a:r>
              <a:rPr lang="en-IN" sz="900" dirty="0">
                <a:solidFill>
                  <a:srgbClr val="000000"/>
                </a:solidFill>
              </a:rPr>
              <a:t>“Stop”</a:t>
            </a:r>
          </a:p>
        </p:txBody>
      </p:sp>
      <p:sp>
        <p:nvSpPr>
          <p:cNvPr id="63" name="Rectangle 62">
            <a:extLst>
              <a:ext uri="{FF2B5EF4-FFF2-40B4-BE49-F238E27FC236}">
                <a16:creationId xmlns:a16="http://schemas.microsoft.com/office/drawing/2014/main" id="{C71505D3-4919-4235-A0EC-521654363460}"/>
              </a:ext>
            </a:extLst>
          </p:cNvPr>
          <p:cNvSpPr/>
          <p:nvPr/>
        </p:nvSpPr>
        <p:spPr>
          <a:xfrm>
            <a:off x="1005419" y="2639973"/>
            <a:ext cx="440005" cy="230832"/>
          </a:xfrm>
          <a:prstGeom prst="rect">
            <a:avLst/>
          </a:prstGeom>
        </p:spPr>
        <p:txBody>
          <a:bodyPr wrap="square">
            <a:spAutoFit/>
          </a:bodyPr>
          <a:lstStyle/>
          <a:p>
            <a:r>
              <a:rPr lang="en-IN" sz="900" dirty="0">
                <a:solidFill>
                  <a:srgbClr val="000000"/>
                </a:solidFill>
              </a:rPr>
              <a:t>UUG</a:t>
            </a:r>
          </a:p>
        </p:txBody>
      </p:sp>
      <p:sp>
        <p:nvSpPr>
          <p:cNvPr id="64" name="Rectangle 63">
            <a:extLst>
              <a:ext uri="{FF2B5EF4-FFF2-40B4-BE49-F238E27FC236}">
                <a16:creationId xmlns:a16="http://schemas.microsoft.com/office/drawing/2014/main" id="{52B85610-1BEE-43AC-9110-49916616FDBA}"/>
              </a:ext>
            </a:extLst>
          </p:cNvPr>
          <p:cNvSpPr/>
          <p:nvPr/>
        </p:nvSpPr>
        <p:spPr>
          <a:xfrm>
            <a:off x="2908929" y="2639973"/>
            <a:ext cx="438038" cy="230832"/>
          </a:xfrm>
          <a:prstGeom prst="rect">
            <a:avLst/>
          </a:prstGeom>
        </p:spPr>
        <p:txBody>
          <a:bodyPr wrap="square">
            <a:spAutoFit/>
          </a:bodyPr>
          <a:lstStyle/>
          <a:p>
            <a:r>
              <a:rPr lang="en-IN" sz="900" dirty="0">
                <a:solidFill>
                  <a:srgbClr val="000000"/>
                </a:solidFill>
              </a:rPr>
              <a:t>UCG</a:t>
            </a:r>
          </a:p>
        </p:txBody>
      </p:sp>
      <p:sp>
        <p:nvSpPr>
          <p:cNvPr id="65" name="Rectangle 64">
            <a:extLst>
              <a:ext uri="{FF2B5EF4-FFF2-40B4-BE49-F238E27FC236}">
                <a16:creationId xmlns:a16="http://schemas.microsoft.com/office/drawing/2014/main" id="{01805BC8-0855-492A-B14F-5CD52115E637}"/>
              </a:ext>
            </a:extLst>
          </p:cNvPr>
          <p:cNvSpPr/>
          <p:nvPr/>
        </p:nvSpPr>
        <p:spPr>
          <a:xfrm>
            <a:off x="4688459" y="2639973"/>
            <a:ext cx="431938" cy="230832"/>
          </a:xfrm>
          <a:prstGeom prst="rect">
            <a:avLst/>
          </a:prstGeom>
        </p:spPr>
        <p:txBody>
          <a:bodyPr wrap="square">
            <a:spAutoFit/>
          </a:bodyPr>
          <a:lstStyle/>
          <a:p>
            <a:r>
              <a:rPr lang="en-IN" sz="900" dirty="0">
                <a:solidFill>
                  <a:srgbClr val="000000"/>
                </a:solidFill>
              </a:rPr>
              <a:t>UAG</a:t>
            </a:r>
          </a:p>
        </p:txBody>
      </p:sp>
      <p:sp>
        <p:nvSpPr>
          <p:cNvPr id="66" name="Rectangle 65">
            <a:extLst>
              <a:ext uri="{FF2B5EF4-FFF2-40B4-BE49-F238E27FC236}">
                <a16:creationId xmlns:a16="http://schemas.microsoft.com/office/drawing/2014/main" id="{7A1E38BF-120D-47B8-9F63-ACC373B2680F}"/>
              </a:ext>
            </a:extLst>
          </p:cNvPr>
          <p:cNvSpPr/>
          <p:nvPr/>
        </p:nvSpPr>
        <p:spPr>
          <a:xfrm>
            <a:off x="6470646" y="2639973"/>
            <a:ext cx="444815" cy="230832"/>
          </a:xfrm>
          <a:prstGeom prst="rect">
            <a:avLst/>
          </a:prstGeom>
        </p:spPr>
        <p:txBody>
          <a:bodyPr wrap="square">
            <a:spAutoFit/>
          </a:bodyPr>
          <a:lstStyle/>
          <a:p>
            <a:r>
              <a:rPr lang="en-IN" sz="900" dirty="0">
                <a:solidFill>
                  <a:srgbClr val="000000"/>
                </a:solidFill>
              </a:rPr>
              <a:t>UGG</a:t>
            </a:r>
          </a:p>
        </p:txBody>
      </p:sp>
      <p:sp>
        <p:nvSpPr>
          <p:cNvPr id="67" name="Rectangle 66">
            <a:extLst>
              <a:ext uri="{FF2B5EF4-FFF2-40B4-BE49-F238E27FC236}">
                <a16:creationId xmlns:a16="http://schemas.microsoft.com/office/drawing/2014/main" id="{F565CEA0-29CC-4601-8280-CD40EDA53EA8}"/>
              </a:ext>
            </a:extLst>
          </p:cNvPr>
          <p:cNvSpPr/>
          <p:nvPr/>
        </p:nvSpPr>
        <p:spPr>
          <a:xfrm>
            <a:off x="8345046" y="2639973"/>
            <a:ext cx="245963" cy="230832"/>
          </a:xfrm>
          <a:prstGeom prst="rect">
            <a:avLst/>
          </a:prstGeom>
        </p:spPr>
        <p:txBody>
          <a:bodyPr wrap="square">
            <a:spAutoFit/>
          </a:bodyPr>
          <a:lstStyle/>
          <a:p>
            <a:r>
              <a:rPr lang="en-IN" sz="900" dirty="0">
                <a:solidFill>
                  <a:srgbClr val="000000"/>
                </a:solidFill>
              </a:rPr>
              <a:t>G</a:t>
            </a:r>
          </a:p>
        </p:txBody>
      </p:sp>
      <p:sp>
        <p:nvSpPr>
          <p:cNvPr id="68" name="Rectangle 67">
            <a:extLst>
              <a:ext uri="{FF2B5EF4-FFF2-40B4-BE49-F238E27FC236}">
                <a16:creationId xmlns:a16="http://schemas.microsoft.com/office/drawing/2014/main" id="{D093E80B-1D62-4C03-96EE-A98F870AA0DA}"/>
              </a:ext>
            </a:extLst>
          </p:cNvPr>
          <p:cNvSpPr/>
          <p:nvPr/>
        </p:nvSpPr>
        <p:spPr>
          <a:xfrm>
            <a:off x="5430444" y="2639973"/>
            <a:ext cx="497855" cy="230832"/>
          </a:xfrm>
          <a:prstGeom prst="rect">
            <a:avLst/>
          </a:prstGeom>
        </p:spPr>
        <p:txBody>
          <a:bodyPr wrap="square">
            <a:spAutoFit/>
          </a:bodyPr>
          <a:lstStyle/>
          <a:p>
            <a:r>
              <a:rPr lang="en-IN" sz="900" dirty="0">
                <a:solidFill>
                  <a:srgbClr val="000000"/>
                </a:solidFill>
              </a:rPr>
              <a:t>“Stop”</a:t>
            </a:r>
          </a:p>
        </p:txBody>
      </p:sp>
      <p:sp>
        <p:nvSpPr>
          <p:cNvPr id="69" name="Rectangle 68">
            <a:extLst>
              <a:ext uri="{FF2B5EF4-FFF2-40B4-BE49-F238E27FC236}">
                <a16:creationId xmlns:a16="http://schemas.microsoft.com/office/drawing/2014/main" id="{7F436EC1-373C-4BD6-BBB6-B4398025E856}"/>
              </a:ext>
            </a:extLst>
          </p:cNvPr>
          <p:cNvSpPr/>
          <p:nvPr/>
        </p:nvSpPr>
        <p:spPr>
          <a:xfrm>
            <a:off x="7216436" y="2639973"/>
            <a:ext cx="765231" cy="230832"/>
          </a:xfrm>
          <a:prstGeom prst="rect">
            <a:avLst/>
          </a:prstGeom>
        </p:spPr>
        <p:txBody>
          <a:bodyPr wrap="square">
            <a:spAutoFit/>
          </a:bodyPr>
          <a:lstStyle/>
          <a:p>
            <a:r>
              <a:rPr lang="en-IN" sz="900" dirty="0">
                <a:solidFill>
                  <a:srgbClr val="000000"/>
                </a:solidFill>
              </a:rPr>
              <a:t>Tryptophan</a:t>
            </a:r>
          </a:p>
        </p:txBody>
      </p:sp>
      <p:sp>
        <p:nvSpPr>
          <p:cNvPr id="70" name="Rectangle 69">
            <a:extLst>
              <a:ext uri="{FF2B5EF4-FFF2-40B4-BE49-F238E27FC236}">
                <a16:creationId xmlns:a16="http://schemas.microsoft.com/office/drawing/2014/main" id="{7A92939B-31EE-42A2-A96D-3033963F3F14}"/>
              </a:ext>
            </a:extLst>
          </p:cNvPr>
          <p:cNvSpPr/>
          <p:nvPr/>
        </p:nvSpPr>
        <p:spPr>
          <a:xfrm>
            <a:off x="8345046" y="2906673"/>
            <a:ext cx="245963" cy="230832"/>
          </a:xfrm>
          <a:prstGeom prst="rect">
            <a:avLst/>
          </a:prstGeom>
        </p:spPr>
        <p:txBody>
          <a:bodyPr wrap="square">
            <a:spAutoFit/>
          </a:bodyPr>
          <a:lstStyle/>
          <a:p>
            <a:r>
              <a:rPr lang="en-IN" sz="900" dirty="0">
                <a:solidFill>
                  <a:srgbClr val="000000"/>
                </a:solidFill>
              </a:rPr>
              <a:t>U</a:t>
            </a:r>
          </a:p>
        </p:txBody>
      </p:sp>
      <p:sp>
        <p:nvSpPr>
          <p:cNvPr id="71" name="Rectangle 70">
            <a:extLst>
              <a:ext uri="{FF2B5EF4-FFF2-40B4-BE49-F238E27FC236}">
                <a16:creationId xmlns:a16="http://schemas.microsoft.com/office/drawing/2014/main" id="{02535766-5191-4895-8392-02641F99212F}"/>
              </a:ext>
            </a:extLst>
          </p:cNvPr>
          <p:cNvSpPr/>
          <p:nvPr/>
        </p:nvSpPr>
        <p:spPr>
          <a:xfrm>
            <a:off x="1007999" y="2906673"/>
            <a:ext cx="431938" cy="230832"/>
          </a:xfrm>
          <a:prstGeom prst="rect">
            <a:avLst/>
          </a:prstGeom>
        </p:spPr>
        <p:txBody>
          <a:bodyPr wrap="square">
            <a:spAutoFit/>
          </a:bodyPr>
          <a:lstStyle/>
          <a:p>
            <a:r>
              <a:rPr lang="en-IN" sz="900" dirty="0">
                <a:solidFill>
                  <a:srgbClr val="000000"/>
                </a:solidFill>
              </a:rPr>
              <a:t>CUU</a:t>
            </a:r>
          </a:p>
        </p:txBody>
      </p:sp>
      <p:sp>
        <p:nvSpPr>
          <p:cNvPr id="72" name="Rectangle 71">
            <a:extLst>
              <a:ext uri="{FF2B5EF4-FFF2-40B4-BE49-F238E27FC236}">
                <a16:creationId xmlns:a16="http://schemas.microsoft.com/office/drawing/2014/main" id="{C4E4744B-9A3A-409F-9EF8-D3D20F472B80}"/>
              </a:ext>
            </a:extLst>
          </p:cNvPr>
          <p:cNvSpPr/>
          <p:nvPr/>
        </p:nvSpPr>
        <p:spPr>
          <a:xfrm>
            <a:off x="2912999" y="2906673"/>
            <a:ext cx="431938" cy="230832"/>
          </a:xfrm>
          <a:prstGeom prst="rect">
            <a:avLst/>
          </a:prstGeom>
        </p:spPr>
        <p:txBody>
          <a:bodyPr wrap="square">
            <a:spAutoFit/>
          </a:bodyPr>
          <a:lstStyle/>
          <a:p>
            <a:r>
              <a:rPr lang="en-IN" sz="900" dirty="0">
                <a:solidFill>
                  <a:srgbClr val="000000"/>
                </a:solidFill>
              </a:rPr>
              <a:t>CCU</a:t>
            </a:r>
          </a:p>
        </p:txBody>
      </p:sp>
      <p:sp>
        <p:nvSpPr>
          <p:cNvPr id="73" name="Rectangle 72">
            <a:extLst>
              <a:ext uri="{FF2B5EF4-FFF2-40B4-BE49-F238E27FC236}">
                <a16:creationId xmlns:a16="http://schemas.microsoft.com/office/drawing/2014/main" id="{D7F3A549-BAE2-41F7-BD53-92AA8D9723DC}"/>
              </a:ext>
            </a:extLst>
          </p:cNvPr>
          <p:cNvSpPr/>
          <p:nvPr/>
        </p:nvSpPr>
        <p:spPr>
          <a:xfrm>
            <a:off x="4688459" y="2906673"/>
            <a:ext cx="431938" cy="230832"/>
          </a:xfrm>
          <a:prstGeom prst="rect">
            <a:avLst/>
          </a:prstGeom>
        </p:spPr>
        <p:txBody>
          <a:bodyPr wrap="square">
            <a:spAutoFit/>
          </a:bodyPr>
          <a:lstStyle/>
          <a:p>
            <a:r>
              <a:rPr lang="en-IN" sz="900" dirty="0">
                <a:solidFill>
                  <a:srgbClr val="000000"/>
                </a:solidFill>
              </a:rPr>
              <a:t>CAU</a:t>
            </a:r>
          </a:p>
        </p:txBody>
      </p:sp>
      <p:sp>
        <p:nvSpPr>
          <p:cNvPr id="74" name="Rectangle 73">
            <a:extLst>
              <a:ext uri="{FF2B5EF4-FFF2-40B4-BE49-F238E27FC236}">
                <a16:creationId xmlns:a16="http://schemas.microsoft.com/office/drawing/2014/main" id="{3CECC541-6DC1-4FA1-A4D6-31246B4CA179}"/>
              </a:ext>
            </a:extLst>
          </p:cNvPr>
          <p:cNvSpPr/>
          <p:nvPr/>
        </p:nvSpPr>
        <p:spPr>
          <a:xfrm>
            <a:off x="6472204" y="2906673"/>
            <a:ext cx="441034" cy="230832"/>
          </a:xfrm>
          <a:prstGeom prst="rect">
            <a:avLst/>
          </a:prstGeom>
        </p:spPr>
        <p:txBody>
          <a:bodyPr wrap="square">
            <a:spAutoFit/>
          </a:bodyPr>
          <a:lstStyle/>
          <a:p>
            <a:r>
              <a:rPr lang="en-IN" sz="900" dirty="0">
                <a:solidFill>
                  <a:srgbClr val="000000"/>
                </a:solidFill>
              </a:rPr>
              <a:t>CGU</a:t>
            </a:r>
          </a:p>
        </p:txBody>
      </p:sp>
      <p:sp>
        <p:nvSpPr>
          <p:cNvPr id="75" name="Rectangle 74">
            <a:extLst>
              <a:ext uri="{FF2B5EF4-FFF2-40B4-BE49-F238E27FC236}">
                <a16:creationId xmlns:a16="http://schemas.microsoft.com/office/drawing/2014/main" id="{38A4C0E9-F8EF-420A-BB1F-3497DA4BF1BE}"/>
              </a:ext>
            </a:extLst>
          </p:cNvPr>
          <p:cNvSpPr/>
          <p:nvPr/>
        </p:nvSpPr>
        <p:spPr>
          <a:xfrm>
            <a:off x="1007999" y="3135273"/>
            <a:ext cx="431938" cy="230832"/>
          </a:xfrm>
          <a:prstGeom prst="rect">
            <a:avLst/>
          </a:prstGeom>
        </p:spPr>
        <p:txBody>
          <a:bodyPr wrap="square">
            <a:spAutoFit/>
          </a:bodyPr>
          <a:lstStyle/>
          <a:p>
            <a:r>
              <a:rPr lang="en-IN" sz="900" dirty="0">
                <a:solidFill>
                  <a:srgbClr val="000000"/>
                </a:solidFill>
              </a:rPr>
              <a:t>CUC</a:t>
            </a:r>
          </a:p>
        </p:txBody>
      </p:sp>
      <p:sp>
        <p:nvSpPr>
          <p:cNvPr id="76" name="Rectangle 75">
            <a:extLst>
              <a:ext uri="{FF2B5EF4-FFF2-40B4-BE49-F238E27FC236}">
                <a16:creationId xmlns:a16="http://schemas.microsoft.com/office/drawing/2014/main" id="{192E14BB-F381-4F2C-B271-41CA3823D48D}"/>
              </a:ext>
            </a:extLst>
          </p:cNvPr>
          <p:cNvSpPr/>
          <p:nvPr/>
        </p:nvSpPr>
        <p:spPr>
          <a:xfrm>
            <a:off x="2912999" y="3135273"/>
            <a:ext cx="431938" cy="230832"/>
          </a:xfrm>
          <a:prstGeom prst="rect">
            <a:avLst/>
          </a:prstGeom>
        </p:spPr>
        <p:txBody>
          <a:bodyPr wrap="square">
            <a:spAutoFit/>
          </a:bodyPr>
          <a:lstStyle/>
          <a:p>
            <a:r>
              <a:rPr lang="en-IN" sz="900" dirty="0">
                <a:solidFill>
                  <a:srgbClr val="000000"/>
                </a:solidFill>
              </a:rPr>
              <a:t>CCC</a:t>
            </a:r>
          </a:p>
        </p:txBody>
      </p:sp>
      <p:sp>
        <p:nvSpPr>
          <p:cNvPr id="77" name="Rectangle 76">
            <a:extLst>
              <a:ext uri="{FF2B5EF4-FFF2-40B4-BE49-F238E27FC236}">
                <a16:creationId xmlns:a16="http://schemas.microsoft.com/office/drawing/2014/main" id="{B3D9895E-D381-4F74-9976-21701955905A}"/>
              </a:ext>
            </a:extLst>
          </p:cNvPr>
          <p:cNvSpPr/>
          <p:nvPr/>
        </p:nvSpPr>
        <p:spPr>
          <a:xfrm>
            <a:off x="4688459" y="3135273"/>
            <a:ext cx="431938" cy="230832"/>
          </a:xfrm>
          <a:prstGeom prst="rect">
            <a:avLst/>
          </a:prstGeom>
        </p:spPr>
        <p:txBody>
          <a:bodyPr wrap="square">
            <a:spAutoFit/>
          </a:bodyPr>
          <a:lstStyle/>
          <a:p>
            <a:r>
              <a:rPr lang="en-IN" sz="900" dirty="0">
                <a:solidFill>
                  <a:srgbClr val="000000"/>
                </a:solidFill>
              </a:rPr>
              <a:t>CAC</a:t>
            </a:r>
          </a:p>
        </p:txBody>
      </p:sp>
      <p:sp>
        <p:nvSpPr>
          <p:cNvPr id="78" name="Rectangle 77">
            <a:extLst>
              <a:ext uri="{FF2B5EF4-FFF2-40B4-BE49-F238E27FC236}">
                <a16:creationId xmlns:a16="http://schemas.microsoft.com/office/drawing/2014/main" id="{B31A2346-38B7-46CD-AEE1-1EAEF17558F0}"/>
              </a:ext>
            </a:extLst>
          </p:cNvPr>
          <p:cNvSpPr/>
          <p:nvPr/>
        </p:nvSpPr>
        <p:spPr>
          <a:xfrm>
            <a:off x="6464584" y="3135273"/>
            <a:ext cx="441034" cy="230832"/>
          </a:xfrm>
          <a:prstGeom prst="rect">
            <a:avLst/>
          </a:prstGeom>
        </p:spPr>
        <p:txBody>
          <a:bodyPr wrap="square">
            <a:spAutoFit/>
          </a:bodyPr>
          <a:lstStyle/>
          <a:p>
            <a:r>
              <a:rPr lang="en-IN" sz="900" dirty="0">
                <a:solidFill>
                  <a:srgbClr val="000000"/>
                </a:solidFill>
              </a:rPr>
              <a:t>CGC</a:t>
            </a:r>
          </a:p>
        </p:txBody>
      </p:sp>
      <p:sp>
        <p:nvSpPr>
          <p:cNvPr id="79" name="Rectangle 78">
            <a:extLst>
              <a:ext uri="{FF2B5EF4-FFF2-40B4-BE49-F238E27FC236}">
                <a16:creationId xmlns:a16="http://schemas.microsoft.com/office/drawing/2014/main" id="{7192EC97-D4CF-4DC0-9DBF-7DC8A17757F4}"/>
              </a:ext>
            </a:extLst>
          </p:cNvPr>
          <p:cNvSpPr/>
          <p:nvPr/>
        </p:nvSpPr>
        <p:spPr>
          <a:xfrm>
            <a:off x="8345046" y="3135273"/>
            <a:ext cx="245963" cy="230832"/>
          </a:xfrm>
          <a:prstGeom prst="rect">
            <a:avLst/>
          </a:prstGeom>
        </p:spPr>
        <p:txBody>
          <a:bodyPr wrap="square">
            <a:spAutoFit/>
          </a:bodyPr>
          <a:lstStyle/>
          <a:p>
            <a:r>
              <a:rPr lang="en-IN" sz="900" dirty="0">
                <a:solidFill>
                  <a:srgbClr val="000000"/>
                </a:solidFill>
              </a:rPr>
              <a:t>C</a:t>
            </a:r>
          </a:p>
        </p:txBody>
      </p:sp>
      <p:sp>
        <p:nvSpPr>
          <p:cNvPr id="80" name="Rectangle 79">
            <a:extLst>
              <a:ext uri="{FF2B5EF4-FFF2-40B4-BE49-F238E27FC236}">
                <a16:creationId xmlns:a16="http://schemas.microsoft.com/office/drawing/2014/main" id="{94C234E1-99AA-4A67-835F-F38F8F8A228D}"/>
              </a:ext>
            </a:extLst>
          </p:cNvPr>
          <p:cNvSpPr/>
          <p:nvPr/>
        </p:nvSpPr>
        <p:spPr>
          <a:xfrm>
            <a:off x="1007999" y="3363873"/>
            <a:ext cx="431938" cy="230832"/>
          </a:xfrm>
          <a:prstGeom prst="rect">
            <a:avLst/>
          </a:prstGeom>
        </p:spPr>
        <p:txBody>
          <a:bodyPr wrap="square">
            <a:spAutoFit/>
          </a:bodyPr>
          <a:lstStyle/>
          <a:p>
            <a:r>
              <a:rPr lang="en-IN" sz="900" dirty="0">
                <a:solidFill>
                  <a:srgbClr val="000000"/>
                </a:solidFill>
              </a:rPr>
              <a:t>CUA</a:t>
            </a:r>
          </a:p>
        </p:txBody>
      </p:sp>
      <p:sp>
        <p:nvSpPr>
          <p:cNvPr id="81" name="Rectangle 80">
            <a:extLst>
              <a:ext uri="{FF2B5EF4-FFF2-40B4-BE49-F238E27FC236}">
                <a16:creationId xmlns:a16="http://schemas.microsoft.com/office/drawing/2014/main" id="{35124D95-C253-4170-BD9D-5E2E90DAE127}"/>
              </a:ext>
            </a:extLst>
          </p:cNvPr>
          <p:cNvSpPr/>
          <p:nvPr/>
        </p:nvSpPr>
        <p:spPr>
          <a:xfrm>
            <a:off x="2912999" y="3363873"/>
            <a:ext cx="431938" cy="230832"/>
          </a:xfrm>
          <a:prstGeom prst="rect">
            <a:avLst/>
          </a:prstGeom>
        </p:spPr>
        <p:txBody>
          <a:bodyPr wrap="square">
            <a:spAutoFit/>
          </a:bodyPr>
          <a:lstStyle/>
          <a:p>
            <a:r>
              <a:rPr lang="en-IN" sz="900" dirty="0">
                <a:solidFill>
                  <a:srgbClr val="000000"/>
                </a:solidFill>
              </a:rPr>
              <a:t>CCA</a:t>
            </a:r>
          </a:p>
        </p:txBody>
      </p:sp>
      <p:sp>
        <p:nvSpPr>
          <p:cNvPr id="82" name="Rectangle 81">
            <a:extLst>
              <a:ext uri="{FF2B5EF4-FFF2-40B4-BE49-F238E27FC236}">
                <a16:creationId xmlns:a16="http://schemas.microsoft.com/office/drawing/2014/main" id="{A8F76284-700A-45A6-97A2-50B2A7F1ABEC}"/>
              </a:ext>
            </a:extLst>
          </p:cNvPr>
          <p:cNvSpPr/>
          <p:nvPr/>
        </p:nvSpPr>
        <p:spPr>
          <a:xfrm>
            <a:off x="4688459" y="3363873"/>
            <a:ext cx="431938" cy="230832"/>
          </a:xfrm>
          <a:prstGeom prst="rect">
            <a:avLst/>
          </a:prstGeom>
        </p:spPr>
        <p:txBody>
          <a:bodyPr wrap="square">
            <a:spAutoFit/>
          </a:bodyPr>
          <a:lstStyle/>
          <a:p>
            <a:r>
              <a:rPr lang="en-IN" sz="900" dirty="0">
                <a:solidFill>
                  <a:srgbClr val="000000"/>
                </a:solidFill>
              </a:rPr>
              <a:t>CAA</a:t>
            </a:r>
          </a:p>
        </p:txBody>
      </p:sp>
      <p:sp>
        <p:nvSpPr>
          <p:cNvPr id="83" name="Rectangle 82">
            <a:extLst>
              <a:ext uri="{FF2B5EF4-FFF2-40B4-BE49-F238E27FC236}">
                <a16:creationId xmlns:a16="http://schemas.microsoft.com/office/drawing/2014/main" id="{BF7A885C-E058-44D4-88EF-691D9BF3B215}"/>
              </a:ext>
            </a:extLst>
          </p:cNvPr>
          <p:cNvSpPr/>
          <p:nvPr/>
        </p:nvSpPr>
        <p:spPr>
          <a:xfrm>
            <a:off x="6464584" y="3363873"/>
            <a:ext cx="441034" cy="230832"/>
          </a:xfrm>
          <a:prstGeom prst="rect">
            <a:avLst/>
          </a:prstGeom>
        </p:spPr>
        <p:txBody>
          <a:bodyPr wrap="square">
            <a:spAutoFit/>
          </a:bodyPr>
          <a:lstStyle/>
          <a:p>
            <a:r>
              <a:rPr lang="en-IN" sz="900" dirty="0">
                <a:solidFill>
                  <a:srgbClr val="000000"/>
                </a:solidFill>
              </a:rPr>
              <a:t>CGA</a:t>
            </a:r>
          </a:p>
        </p:txBody>
      </p:sp>
      <p:sp>
        <p:nvSpPr>
          <p:cNvPr id="84" name="Rectangle 83">
            <a:extLst>
              <a:ext uri="{FF2B5EF4-FFF2-40B4-BE49-F238E27FC236}">
                <a16:creationId xmlns:a16="http://schemas.microsoft.com/office/drawing/2014/main" id="{74D8A1BF-E919-4594-A0AD-BA9F317D6BE4}"/>
              </a:ext>
            </a:extLst>
          </p:cNvPr>
          <p:cNvSpPr/>
          <p:nvPr/>
        </p:nvSpPr>
        <p:spPr>
          <a:xfrm>
            <a:off x="8345046" y="3363873"/>
            <a:ext cx="245963" cy="230832"/>
          </a:xfrm>
          <a:prstGeom prst="rect">
            <a:avLst/>
          </a:prstGeom>
        </p:spPr>
        <p:txBody>
          <a:bodyPr wrap="square">
            <a:spAutoFit/>
          </a:bodyPr>
          <a:lstStyle/>
          <a:p>
            <a:r>
              <a:rPr lang="en-IN" sz="900" dirty="0">
                <a:solidFill>
                  <a:srgbClr val="000000"/>
                </a:solidFill>
              </a:rPr>
              <a:t>A</a:t>
            </a:r>
          </a:p>
        </p:txBody>
      </p:sp>
      <p:sp>
        <p:nvSpPr>
          <p:cNvPr id="85" name="Rectangle 84">
            <a:extLst>
              <a:ext uri="{FF2B5EF4-FFF2-40B4-BE49-F238E27FC236}">
                <a16:creationId xmlns:a16="http://schemas.microsoft.com/office/drawing/2014/main" id="{5A24BBD1-9F02-4681-B385-EE4405B9C09D}"/>
              </a:ext>
            </a:extLst>
          </p:cNvPr>
          <p:cNvSpPr/>
          <p:nvPr/>
        </p:nvSpPr>
        <p:spPr>
          <a:xfrm>
            <a:off x="1005419" y="3592473"/>
            <a:ext cx="440005" cy="230832"/>
          </a:xfrm>
          <a:prstGeom prst="rect">
            <a:avLst/>
          </a:prstGeom>
        </p:spPr>
        <p:txBody>
          <a:bodyPr wrap="square">
            <a:spAutoFit/>
          </a:bodyPr>
          <a:lstStyle/>
          <a:p>
            <a:r>
              <a:rPr lang="en-IN" sz="900" dirty="0">
                <a:solidFill>
                  <a:srgbClr val="000000"/>
                </a:solidFill>
              </a:rPr>
              <a:t>CUG</a:t>
            </a:r>
          </a:p>
        </p:txBody>
      </p:sp>
      <p:sp>
        <p:nvSpPr>
          <p:cNvPr id="86" name="Rectangle 85">
            <a:extLst>
              <a:ext uri="{FF2B5EF4-FFF2-40B4-BE49-F238E27FC236}">
                <a16:creationId xmlns:a16="http://schemas.microsoft.com/office/drawing/2014/main" id="{16C7C811-DE10-4B35-BF6B-EDAEB8D7F4FB}"/>
              </a:ext>
            </a:extLst>
          </p:cNvPr>
          <p:cNvSpPr/>
          <p:nvPr/>
        </p:nvSpPr>
        <p:spPr>
          <a:xfrm>
            <a:off x="2908929" y="3592473"/>
            <a:ext cx="438038" cy="230832"/>
          </a:xfrm>
          <a:prstGeom prst="rect">
            <a:avLst/>
          </a:prstGeom>
        </p:spPr>
        <p:txBody>
          <a:bodyPr wrap="square">
            <a:spAutoFit/>
          </a:bodyPr>
          <a:lstStyle/>
          <a:p>
            <a:r>
              <a:rPr lang="en-IN" sz="900" dirty="0">
                <a:solidFill>
                  <a:srgbClr val="000000"/>
                </a:solidFill>
              </a:rPr>
              <a:t>CCG</a:t>
            </a:r>
          </a:p>
        </p:txBody>
      </p:sp>
      <p:sp>
        <p:nvSpPr>
          <p:cNvPr id="87" name="Rectangle 86">
            <a:extLst>
              <a:ext uri="{FF2B5EF4-FFF2-40B4-BE49-F238E27FC236}">
                <a16:creationId xmlns:a16="http://schemas.microsoft.com/office/drawing/2014/main" id="{C312C3A8-F3A8-4DCF-88B8-ECE6E60F58BB}"/>
              </a:ext>
            </a:extLst>
          </p:cNvPr>
          <p:cNvSpPr/>
          <p:nvPr/>
        </p:nvSpPr>
        <p:spPr>
          <a:xfrm>
            <a:off x="4688459" y="3592473"/>
            <a:ext cx="431938" cy="230832"/>
          </a:xfrm>
          <a:prstGeom prst="rect">
            <a:avLst/>
          </a:prstGeom>
        </p:spPr>
        <p:txBody>
          <a:bodyPr wrap="square">
            <a:spAutoFit/>
          </a:bodyPr>
          <a:lstStyle/>
          <a:p>
            <a:r>
              <a:rPr lang="en-IN" sz="900" dirty="0">
                <a:solidFill>
                  <a:srgbClr val="000000"/>
                </a:solidFill>
              </a:rPr>
              <a:t>CAG</a:t>
            </a:r>
          </a:p>
        </p:txBody>
      </p:sp>
      <p:sp>
        <p:nvSpPr>
          <p:cNvPr id="88" name="Rectangle 87">
            <a:extLst>
              <a:ext uri="{FF2B5EF4-FFF2-40B4-BE49-F238E27FC236}">
                <a16:creationId xmlns:a16="http://schemas.microsoft.com/office/drawing/2014/main" id="{1AEC8B9C-329F-455E-81D2-A9720C3904B5}"/>
              </a:ext>
            </a:extLst>
          </p:cNvPr>
          <p:cNvSpPr/>
          <p:nvPr/>
        </p:nvSpPr>
        <p:spPr>
          <a:xfrm>
            <a:off x="6470646" y="3592473"/>
            <a:ext cx="444815" cy="230832"/>
          </a:xfrm>
          <a:prstGeom prst="rect">
            <a:avLst/>
          </a:prstGeom>
        </p:spPr>
        <p:txBody>
          <a:bodyPr wrap="square">
            <a:spAutoFit/>
          </a:bodyPr>
          <a:lstStyle/>
          <a:p>
            <a:r>
              <a:rPr lang="en-IN" sz="900" dirty="0">
                <a:solidFill>
                  <a:srgbClr val="000000"/>
                </a:solidFill>
              </a:rPr>
              <a:t>CGG</a:t>
            </a:r>
          </a:p>
        </p:txBody>
      </p:sp>
      <p:sp>
        <p:nvSpPr>
          <p:cNvPr id="89" name="Rectangle 88">
            <a:extLst>
              <a:ext uri="{FF2B5EF4-FFF2-40B4-BE49-F238E27FC236}">
                <a16:creationId xmlns:a16="http://schemas.microsoft.com/office/drawing/2014/main" id="{33A78C8E-6196-4551-AF38-B07A0B0E476E}"/>
              </a:ext>
            </a:extLst>
          </p:cNvPr>
          <p:cNvSpPr/>
          <p:nvPr/>
        </p:nvSpPr>
        <p:spPr>
          <a:xfrm>
            <a:off x="8345046" y="3592473"/>
            <a:ext cx="245963" cy="230832"/>
          </a:xfrm>
          <a:prstGeom prst="rect">
            <a:avLst/>
          </a:prstGeom>
        </p:spPr>
        <p:txBody>
          <a:bodyPr wrap="square">
            <a:spAutoFit/>
          </a:bodyPr>
          <a:lstStyle/>
          <a:p>
            <a:r>
              <a:rPr lang="en-IN" sz="900" dirty="0">
                <a:solidFill>
                  <a:srgbClr val="000000"/>
                </a:solidFill>
              </a:rPr>
              <a:t>G</a:t>
            </a:r>
          </a:p>
        </p:txBody>
      </p:sp>
      <p:sp>
        <p:nvSpPr>
          <p:cNvPr id="90" name="Rectangle 89">
            <a:extLst>
              <a:ext uri="{FF2B5EF4-FFF2-40B4-BE49-F238E27FC236}">
                <a16:creationId xmlns:a16="http://schemas.microsoft.com/office/drawing/2014/main" id="{34AA03B0-3E48-4DAA-96D6-C12DF15B02A0}"/>
              </a:ext>
            </a:extLst>
          </p:cNvPr>
          <p:cNvSpPr/>
          <p:nvPr/>
        </p:nvSpPr>
        <p:spPr>
          <a:xfrm>
            <a:off x="557406" y="2906673"/>
            <a:ext cx="245963" cy="230832"/>
          </a:xfrm>
          <a:prstGeom prst="rect">
            <a:avLst/>
          </a:prstGeom>
        </p:spPr>
        <p:txBody>
          <a:bodyPr wrap="square">
            <a:spAutoFit/>
          </a:bodyPr>
          <a:lstStyle/>
          <a:p>
            <a:r>
              <a:rPr lang="en-IN" sz="900" dirty="0">
                <a:solidFill>
                  <a:srgbClr val="000000"/>
                </a:solidFill>
              </a:rPr>
              <a:t>C</a:t>
            </a:r>
          </a:p>
        </p:txBody>
      </p:sp>
      <p:sp>
        <p:nvSpPr>
          <p:cNvPr id="91" name="Rectangle 90">
            <a:extLst>
              <a:ext uri="{FF2B5EF4-FFF2-40B4-BE49-F238E27FC236}">
                <a16:creationId xmlns:a16="http://schemas.microsoft.com/office/drawing/2014/main" id="{782EC4FC-A110-411F-85EE-241F6FF18B2A}"/>
              </a:ext>
            </a:extLst>
          </p:cNvPr>
          <p:cNvSpPr/>
          <p:nvPr/>
        </p:nvSpPr>
        <p:spPr>
          <a:xfrm>
            <a:off x="1743213" y="3234333"/>
            <a:ext cx="584813" cy="230832"/>
          </a:xfrm>
          <a:prstGeom prst="rect">
            <a:avLst/>
          </a:prstGeom>
        </p:spPr>
        <p:txBody>
          <a:bodyPr wrap="square">
            <a:spAutoFit/>
          </a:bodyPr>
          <a:lstStyle/>
          <a:p>
            <a:r>
              <a:rPr lang="en-IN" sz="900" dirty="0">
                <a:solidFill>
                  <a:srgbClr val="000000"/>
                </a:solidFill>
              </a:rPr>
              <a:t>Leucine</a:t>
            </a:r>
          </a:p>
        </p:txBody>
      </p:sp>
      <p:sp>
        <p:nvSpPr>
          <p:cNvPr id="92" name="Rectangle 91">
            <a:extLst>
              <a:ext uri="{FF2B5EF4-FFF2-40B4-BE49-F238E27FC236}">
                <a16:creationId xmlns:a16="http://schemas.microsoft.com/office/drawing/2014/main" id="{F906E330-1171-4B12-A845-09FFDD2B7414}"/>
              </a:ext>
            </a:extLst>
          </p:cNvPr>
          <p:cNvSpPr/>
          <p:nvPr/>
        </p:nvSpPr>
        <p:spPr>
          <a:xfrm>
            <a:off x="7213219" y="3234333"/>
            <a:ext cx="606759" cy="230832"/>
          </a:xfrm>
          <a:prstGeom prst="rect">
            <a:avLst/>
          </a:prstGeom>
        </p:spPr>
        <p:txBody>
          <a:bodyPr wrap="square">
            <a:spAutoFit/>
          </a:bodyPr>
          <a:lstStyle/>
          <a:p>
            <a:r>
              <a:rPr lang="en-IN" sz="900" dirty="0">
                <a:solidFill>
                  <a:srgbClr val="000000"/>
                </a:solidFill>
              </a:rPr>
              <a:t>Arginine</a:t>
            </a:r>
          </a:p>
        </p:txBody>
      </p:sp>
      <p:sp>
        <p:nvSpPr>
          <p:cNvPr id="93" name="Rectangle 92">
            <a:extLst>
              <a:ext uri="{FF2B5EF4-FFF2-40B4-BE49-F238E27FC236}">
                <a16:creationId xmlns:a16="http://schemas.microsoft.com/office/drawing/2014/main" id="{28EFCA7A-4B75-49B8-A63E-58BBA8EC4D8F}"/>
              </a:ext>
            </a:extLst>
          </p:cNvPr>
          <p:cNvSpPr/>
          <p:nvPr/>
        </p:nvSpPr>
        <p:spPr>
          <a:xfrm>
            <a:off x="3648493" y="3241953"/>
            <a:ext cx="539244" cy="230832"/>
          </a:xfrm>
          <a:prstGeom prst="rect">
            <a:avLst/>
          </a:prstGeom>
        </p:spPr>
        <p:txBody>
          <a:bodyPr wrap="square">
            <a:spAutoFit/>
          </a:bodyPr>
          <a:lstStyle/>
          <a:p>
            <a:r>
              <a:rPr lang="en-IN" sz="900" dirty="0">
                <a:solidFill>
                  <a:srgbClr val="000000"/>
                </a:solidFill>
              </a:rPr>
              <a:t>Proline</a:t>
            </a:r>
          </a:p>
        </p:txBody>
      </p:sp>
      <p:sp>
        <p:nvSpPr>
          <p:cNvPr id="94" name="Rectangle 93">
            <a:extLst>
              <a:ext uri="{FF2B5EF4-FFF2-40B4-BE49-F238E27FC236}">
                <a16:creationId xmlns:a16="http://schemas.microsoft.com/office/drawing/2014/main" id="{7D05E2D9-CF78-42CE-BCE9-A98F1CFED273}"/>
              </a:ext>
            </a:extLst>
          </p:cNvPr>
          <p:cNvSpPr/>
          <p:nvPr/>
        </p:nvSpPr>
        <p:spPr>
          <a:xfrm>
            <a:off x="5427299" y="3013353"/>
            <a:ext cx="625690" cy="230832"/>
          </a:xfrm>
          <a:prstGeom prst="rect">
            <a:avLst/>
          </a:prstGeom>
        </p:spPr>
        <p:txBody>
          <a:bodyPr wrap="square">
            <a:spAutoFit/>
          </a:bodyPr>
          <a:lstStyle/>
          <a:p>
            <a:r>
              <a:rPr lang="en-IN" sz="900" dirty="0">
                <a:solidFill>
                  <a:srgbClr val="000000"/>
                </a:solidFill>
              </a:rPr>
              <a:t>Histidine</a:t>
            </a:r>
          </a:p>
        </p:txBody>
      </p:sp>
      <p:sp>
        <p:nvSpPr>
          <p:cNvPr id="95" name="Rectangle 94">
            <a:extLst>
              <a:ext uri="{FF2B5EF4-FFF2-40B4-BE49-F238E27FC236}">
                <a16:creationId xmlns:a16="http://schemas.microsoft.com/office/drawing/2014/main" id="{9D76295E-E096-40E6-8D6C-D962C851A23C}"/>
              </a:ext>
            </a:extLst>
          </p:cNvPr>
          <p:cNvSpPr/>
          <p:nvPr/>
        </p:nvSpPr>
        <p:spPr>
          <a:xfrm>
            <a:off x="5425440" y="3470553"/>
            <a:ext cx="704062" cy="230832"/>
          </a:xfrm>
          <a:prstGeom prst="rect">
            <a:avLst/>
          </a:prstGeom>
        </p:spPr>
        <p:txBody>
          <a:bodyPr wrap="square">
            <a:spAutoFit/>
          </a:bodyPr>
          <a:lstStyle/>
          <a:p>
            <a:r>
              <a:rPr lang="en-IN" sz="900" dirty="0">
                <a:solidFill>
                  <a:srgbClr val="000000"/>
                </a:solidFill>
              </a:rPr>
              <a:t>Glutamine</a:t>
            </a:r>
          </a:p>
        </p:txBody>
      </p:sp>
      <p:sp>
        <p:nvSpPr>
          <p:cNvPr id="96" name="Rectangle 95">
            <a:extLst>
              <a:ext uri="{FF2B5EF4-FFF2-40B4-BE49-F238E27FC236}">
                <a16:creationId xmlns:a16="http://schemas.microsoft.com/office/drawing/2014/main" id="{348F06A3-6BAC-446A-830B-724696A758F2}"/>
              </a:ext>
            </a:extLst>
          </p:cNvPr>
          <p:cNvSpPr/>
          <p:nvPr/>
        </p:nvSpPr>
        <p:spPr>
          <a:xfrm>
            <a:off x="8345046" y="3866793"/>
            <a:ext cx="245963" cy="230832"/>
          </a:xfrm>
          <a:prstGeom prst="rect">
            <a:avLst/>
          </a:prstGeom>
        </p:spPr>
        <p:txBody>
          <a:bodyPr wrap="square">
            <a:spAutoFit/>
          </a:bodyPr>
          <a:lstStyle/>
          <a:p>
            <a:r>
              <a:rPr lang="en-IN" sz="900" dirty="0">
                <a:solidFill>
                  <a:srgbClr val="000000"/>
                </a:solidFill>
              </a:rPr>
              <a:t>U</a:t>
            </a:r>
          </a:p>
        </p:txBody>
      </p:sp>
      <p:sp>
        <p:nvSpPr>
          <p:cNvPr id="97" name="Rectangle 96">
            <a:extLst>
              <a:ext uri="{FF2B5EF4-FFF2-40B4-BE49-F238E27FC236}">
                <a16:creationId xmlns:a16="http://schemas.microsoft.com/office/drawing/2014/main" id="{43C0A1D1-14E0-4E54-ADF1-F2617D201BB4}"/>
              </a:ext>
            </a:extLst>
          </p:cNvPr>
          <p:cNvSpPr/>
          <p:nvPr/>
        </p:nvSpPr>
        <p:spPr>
          <a:xfrm>
            <a:off x="1007999" y="3866793"/>
            <a:ext cx="431938" cy="230832"/>
          </a:xfrm>
          <a:prstGeom prst="rect">
            <a:avLst/>
          </a:prstGeom>
        </p:spPr>
        <p:txBody>
          <a:bodyPr wrap="square">
            <a:spAutoFit/>
          </a:bodyPr>
          <a:lstStyle/>
          <a:p>
            <a:r>
              <a:rPr lang="en-IN" sz="900" dirty="0">
                <a:solidFill>
                  <a:srgbClr val="000000"/>
                </a:solidFill>
              </a:rPr>
              <a:t>AUU</a:t>
            </a:r>
          </a:p>
        </p:txBody>
      </p:sp>
      <p:sp>
        <p:nvSpPr>
          <p:cNvPr id="98" name="Rectangle 97">
            <a:extLst>
              <a:ext uri="{FF2B5EF4-FFF2-40B4-BE49-F238E27FC236}">
                <a16:creationId xmlns:a16="http://schemas.microsoft.com/office/drawing/2014/main" id="{F8D11CEB-BC05-49FE-8FCF-0B237488A7BE}"/>
              </a:ext>
            </a:extLst>
          </p:cNvPr>
          <p:cNvSpPr/>
          <p:nvPr/>
        </p:nvSpPr>
        <p:spPr>
          <a:xfrm>
            <a:off x="2912999" y="3866793"/>
            <a:ext cx="431938" cy="230832"/>
          </a:xfrm>
          <a:prstGeom prst="rect">
            <a:avLst/>
          </a:prstGeom>
        </p:spPr>
        <p:txBody>
          <a:bodyPr wrap="square">
            <a:spAutoFit/>
          </a:bodyPr>
          <a:lstStyle/>
          <a:p>
            <a:r>
              <a:rPr lang="en-IN" sz="900" dirty="0">
                <a:solidFill>
                  <a:srgbClr val="000000"/>
                </a:solidFill>
              </a:rPr>
              <a:t>ACU</a:t>
            </a:r>
          </a:p>
        </p:txBody>
      </p:sp>
      <p:sp>
        <p:nvSpPr>
          <p:cNvPr id="99" name="Rectangle 98">
            <a:extLst>
              <a:ext uri="{FF2B5EF4-FFF2-40B4-BE49-F238E27FC236}">
                <a16:creationId xmlns:a16="http://schemas.microsoft.com/office/drawing/2014/main" id="{5BCFAC6E-31E1-4A03-AEF3-779A41EF3FAC}"/>
              </a:ext>
            </a:extLst>
          </p:cNvPr>
          <p:cNvSpPr/>
          <p:nvPr/>
        </p:nvSpPr>
        <p:spPr>
          <a:xfrm>
            <a:off x="4688459" y="3866793"/>
            <a:ext cx="431938" cy="230832"/>
          </a:xfrm>
          <a:prstGeom prst="rect">
            <a:avLst/>
          </a:prstGeom>
        </p:spPr>
        <p:txBody>
          <a:bodyPr wrap="square">
            <a:spAutoFit/>
          </a:bodyPr>
          <a:lstStyle/>
          <a:p>
            <a:r>
              <a:rPr lang="en-IN" sz="900" dirty="0">
                <a:solidFill>
                  <a:srgbClr val="000000"/>
                </a:solidFill>
              </a:rPr>
              <a:t>AAU</a:t>
            </a:r>
          </a:p>
        </p:txBody>
      </p:sp>
      <p:sp>
        <p:nvSpPr>
          <p:cNvPr id="100" name="Rectangle 99">
            <a:extLst>
              <a:ext uri="{FF2B5EF4-FFF2-40B4-BE49-F238E27FC236}">
                <a16:creationId xmlns:a16="http://schemas.microsoft.com/office/drawing/2014/main" id="{498A0F33-2F2A-4237-8FE4-C3B83646D791}"/>
              </a:ext>
            </a:extLst>
          </p:cNvPr>
          <p:cNvSpPr/>
          <p:nvPr/>
        </p:nvSpPr>
        <p:spPr>
          <a:xfrm>
            <a:off x="6472204" y="3866793"/>
            <a:ext cx="441034" cy="230832"/>
          </a:xfrm>
          <a:prstGeom prst="rect">
            <a:avLst/>
          </a:prstGeom>
        </p:spPr>
        <p:txBody>
          <a:bodyPr wrap="square">
            <a:spAutoFit/>
          </a:bodyPr>
          <a:lstStyle/>
          <a:p>
            <a:r>
              <a:rPr lang="en-IN" sz="900" dirty="0">
                <a:solidFill>
                  <a:srgbClr val="000000"/>
                </a:solidFill>
              </a:rPr>
              <a:t>AGU</a:t>
            </a:r>
          </a:p>
        </p:txBody>
      </p:sp>
      <p:sp>
        <p:nvSpPr>
          <p:cNvPr id="101" name="Rectangle 100">
            <a:extLst>
              <a:ext uri="{FF2B5EF4-FFF2-40B4-BE49-F238E27FC236}">
                <a16:creationId xmlns:a16="http://schemas.microsoft.com/office/drawing/2014/main" id="{AC481CC6-1B9E-46E6-B1E9-8F0A3AA042AC}"/>
              </a:ext>
            </a:extLst>
          </p:cNvPr>
          <p:cNvSpPr/>
          <p:nvPr/>
        </p:nvSpPr>
        <p:spPr>
          <a:xfrm>
            <a:off x="1007999" y="4080153"/>
            <a:ext cx="431938" cy="230832"/>
          </a:xfrm>
          <a:prstGeom prst="rect">
            <a:avLst/>
          </a:prstGeom>
        </p:spPr>
        <p:txBody>
          <a:bodyPr wrap="square">
            <a:spAutoFit/>
          </a:bodyPr>
          <a:lstStyle/>
          <a:p>
            <a:r>
              <a:rPr lang="en-IN" sz="900" dirty="0">
                <a:solidFill>
                  <a:srgbClr val="000000"/>
                </a:solidFill>
              </a:rPr>
              <a:t>AUC</a:t>
            </a:r>
          </a:p>
        </p:txBody>
      </p:sp>
      <p:sp>
        <p:nvSpPr>
          <p:cNvPr id="102" name="Rectangle 101">
            <a:extLst>
              <a:ext uri="{FF2B5EF4-FFF2-40B4-BE49-F238E27FC236}">
                <a16:creationId xmlns:a16="http://schemas.microsoft.com/office/drawing/2014/main" id="{704A783D-8AC9-4256-8838-7931720B530B}"/>
              </a:ext>
            </a:extLst>
          </p:cNvPr>
          <p:cNvSpPr/>
          <p:nvPr/>
        </p:nvSpPr>
        <p:spPr>
          <a:xfrm>
            <a:off x="2912999" y="4080153"/>
            <a:ext cx="431938" cy="230832"/>
          </a:xfrm>
          <a:prstGeom prst="rect">
            <a:avLst/>
          </a:prstGeom>
        </p:spPr>
        <p:txBody>
          <a:bodyPr wrap="square">
            <a:spAutoFit/>
          </a:bodyPr>
          <a:lstStyle/>
          <a:p>
            <a:r>
              <a:rPr lang="en-IN" sz="900" dirty="0">
                <a:solidFill>
                  <a:srgbClr val="000000"/>
                </a:solidFill>
              </a:rPr>
              <a:t>ACC</a:t>
            </a:r>
          </a:p>
        </p:txBody>
      </p:sp>
      <p:sp>
        <p:nvSpPr>
          <p:cNvPr id="103" name="Rectangle 102">
            <a:extLst>
              <a:ext uri="{FF2B5EF4-FFF2-40B4-BE49-F238E27FC236}">
                <a16:creationId xmlns:a16="http://schemas.microsoft.com/office/drawing/2014/main" id="{4DEBA693-0253-46B3-BC41-9CE309DBF70C}"/>
              </a:ext>
            </a:extLst>
          </p:cNvPr>
          <p:cNvSpPr/>
          <p:nvPr/>
        </p:nvSpPr>
        <p:spPr>
          <a:xfrm>
            <a:off x="4688459" y="4080153"/>
            <a:ext cx="431938" cy="230832"/>
          </a:xfrm>
          <a:prstGeom prst="rect">
            <a:avLst/>
          </a:prstGeom>
        </p:spPr>
        <p:txBody>
          <a:bodyPr wrap="square">
            <a:spAutoFit/>
          </a:bodyPr>
          <a:lstStyle/>
          <a:p>
            <a:r>
              <a:rPr lang="en-IN" sz="900" dirty="0">
                <a:solidFill>
                  <a:srgbClr val="000000"/>
                </a:solidFill>
              </a:rPr>
              <a:t>AAC</a:t>
            </a:r>
          </a:p>
        </p:txBody>
      </p:sp>
      <p:sp>
        <p:nvSpPr>
          <p:cNvPr id="104" name="Rectangle 103">
            <a:extLst>
              <a:ext uri="{FF2B5EF4-FFF2-40B4-BE49-F238E27FC236}">
                <a16:creationId xmlns:a16="http://schemas.microsoft.com/office/drawing/2014/main" id="{48F4DDAB-2819-40C6-B1E1-F17FB798CCEB}"/>
              </a:ext>
            </a:extLst>
          </p:cNvPr>
          <p:cNvSpPr/>
          <p:nvPr/>
        </p:nvSpPr>
        <p:spPr>
          <a:xfrm>
            <a:off x="6472204" y="4080153"/>
            <a:ext cx="441034" cy="230832"/>
          </a:xfrm>
          <a:prstGeom prst="rect">
            <a:avLst/>
          </a:prstGeom>
        </p:spPr>
        <p:txBody>
          <a:bodyPr wrap="square">
            <a:spAutoFit/>
          </a:bodyPr>
          <a:lstStyle/>
          <a:p>
            <a:r>
              <a:rPr lang="en-IN" sz="900" dirty="0">
                <a:solidFill>
                  <a:srgbClr val="000000"/>
                </a:solidFill>
              </a:rPr>
              <a:t>AGC</a:t>
            </a:r>
          </a:p>
        </p:txBody>
      </p:sp>
      <p:sp>
        <p:nvSpPr>
          <p:cNvPr id="105" name="Rectangle 104">
            <a:extLst>
              <a:ext uri="{FF2B5EF4-FFF2-40B4-BE49-F238E27FC236}">
                <a16:creationId xmlns:a16="http://schemas.microsoft.com/office/drawing/2014/main" id="{9E698B02-138B-490A-A79F-6F5C2B331F97}"/>
              </a:ext>
            </a:extLst>
          </p:cNvPr>
          <p:cNvSpPr/>
          <p:nvPr/>
        </p:nvSpPr>
        <p:spPr>
          <a:xfrm>
            <a:off x="8345046" y="4080153"/>
            <a:ext cx="245963" cy="230832"/>
          </a:xfrm>
          <a:prstGeom prst="rect">
            <a:avLst/>
          </a:prstGeom>
        </p:spPr>
        <p:txBody>
          <a:bodyPr wrap="square">
            <a:spAutoFit/>
          </a:bodyPr>
          <a:lstStyle/>
          <a:p>
            <a:r>
              <a:rPr lang="en-IN" sz="900" dirty="0">
                <a:solidFill>
                  <a:srgbClr val="000000"/>
                </a:solidFill>
              </a:rPr>
              <a:t>C</a:t>
            </a:r>
          </a:p>
        </p:txBody>
      </p:sp>
      <p:sp>
        <p:nvSpPr>
          <p:cNvPr id="106" name="Rectangle 105">
            <a:extLst>
              <a:ext uri="{FF2B5EF4-FFF2-40B4-BE49-F238E27FC236}">
                <a16:creationId xmlns:a16="http://schemas.microsoft.com/office/drawing/2014/main" id="{90885D1D-8E83-4A55-8AB6-8F2714FCC7A1}"/>
              </a:ext>
            </a:extLst>
          </p:cNvPr>
          <p:cNvSpPr/>
          <p:nvPr/>
        </p:nvSpPr>
        <p:spPr>
          <a:xfrm>
            <a:off x="1007999" y="4278273"/>
            <a:ext cx="431938" cy="230832"/>
          </a:xfrm>
          <a:prstGeom prst="rect">
            <a:avLst/>
          </a:prstGeom>
        </p:spPr>
        <p:txBody>
          <a:bodyPr wrap="square">
            <a:spAutoFit/>
          </a:bodyPr>
          <a:lstStyle/>
          <a:p>
            <a:r>
              <a:rPr lang="en-IN" sz="900" dirty="0">
                <a:solidFill>
                  <a:srgbClr val="000000"/>
                </a:solidFill>
              </a:rPr>
              <a:t>AUA</a:t>
            </a:r>
          </a:p>
        </p:txBody>
      </p:sp>
      <p:sp>
        <p:nvSpPr>
          <p:cNvPr id="107" name="Rectangle 106">
            <a:extLst>
              <a:ext uri="{FF2B5EF4-FFF2-40B4-BE49-F238E27FC236}">
                <a16:creationId xmlns:a16="http://schemas.microsoft.com/office/drawing/2014/main" id="{A450C111-3519-416F-A29B-68B6F9ACA896}"/>
              </a:ext>
            </a:extLst>
          </p:cNvPr>
          <p:cNvSpPr/>
          <p:nvPr/>
        </p:nvSpPr>
        <p:spPr>
          <a:xfrm>
            <a:off x="2912999" y="4278273"/>
            <a:ext cx="431938" cy="230832"/>
          </a:xfrm>
          <a:prstGeom prst="rect">
            <a:avLst/>
          </a:prstGeom>
        </p:spPr>
        <p:txBody>
          <a:bodyPr wrap="square">
            <a:spAutoFit/>
          </a:bodyPr>
          <a:lstStyle/>
          <a:p>
            <a:r>
              <a:rPr lang="en-IN" sz="900" dirty="0">
                <a:solidFill>
                  <a:srgbClr val="000000"/>
                </a:solidFill>
              </a:rPr>
              <a:t>ACA</a:t>
            </a:r>
          </a:p>
        </p:txBody>
      </p:sp>
      <p:sp>
        <p:nvSpPr>
          <p:cNvPr id="108" name="Rectangle 107">
            <a:extLst>
              <a:ext uri="{FF2B5EF4-FFF2-40B4-BE49-F238E27FC236}">
                <a16:creationId xmlns:a16="http://schemas.microsoft.com/office/drawing/2014/main" id="{CD29FF0C-91A8-4956-BAD3-A82A7D62BAF0}"/>
              </a:ext>
            </a:extLst>
          </p:cNvPr>
          <p:cNvSpPr/>
          <p:nvPr/>
        </p:nvSpPr>
        <p:spPr>
          <a:xfrm>
            <a:off x="4688459" y="4278273"/>
            <a:ext cx="431938" cy="230832"/>
          </a:xfrm>
          <a:prstGeom prst="rect">
            <a:avLst/>
          </a:prstGeom>
        </p:spPr>
        <p:txBody>
          <a:bodyPr wrap="square">
            <a:spAutoFit/>
          </a:bodyPr>
          <a:lstStyle/>
          <a:p>
            <a:r>
              <a:rPr lang="en-IN" sz="900" dirty="0">
                <a:solidFill>
                  <a:srgbClr val="000000"/>
                </a:solidFill>
              </a:rPr>
              <a:t>AAA</a:t>
            </a:r>
          </a:p>
        </p:txBody>
      </p:sp>
      <p:sp>
        <p:nvSpPr>
          <p:cNvPr id="109" name="Rectangle 108">
            <a:extLst>
              <a:ext uri="{FF2B5EF4-FFF2-40B4-BE49-F238E27FC236}">
                <a16:creationId xmlns:a16="http://schemas.microsoft.com/office/drawing/2014/main" id="{7E68D91A-4B22-4509-92B6-A53FD5925E1C}"/>
              </a:ext>
            </a:extLst>
          </p:cNvPr>
          <p:cNvSpPr/>
          <p:nvPr/>
        </p:nvSpPr>
        <p:spPr>
          <a:xfrm>
            <a:off x="6472204" y="4278273"/>
            <a:ext cx="441034" cy="230832"/>
          </a:xfrm>
          <a:prstGeom prst="rect">
            <a:avLst/>
          </a:prstGeom>
        </p:spPr>
        <p:txBody>
          <a:bodyPr wrap="square">
            <a:spAutoFit/>
          </a:bodyPr>
          <a:lstStyle/>
          <a:p>
            <a:r>
              <a:rPr lang="en-IN" sz="900" dirty="0">
                <a:solidFill>
                  <a:srgbClr val="000000"/>
                </a:solidFill>
              </a:rPr>
              <a:t>AGA</a:t>
            </a:r>
          </a:p>
        </p:txBody>
      </p:sp>
      <p:sp>
        <p:nvSpPr>
          <p:cNvPr id="110" name="Rectangle 109">
            <a:extLst>
              <a:ext uri="{FF2B5EF4-FFF2-40B4-BE49-F238E27FC236}">
                <a16:creationId xmlns:a16="http://schemas.microsoft.com/office/drawing/2014/main" id="{DF2F480D-370D-494B-9B1C-39B19ECB1DF8}"/>
              </a:ext>
            </a:extLst>
          </p:cNvPr>
          <p:cNvSpPr/>
          <p:nvPr/>
        </p:nvSpPr>
        <p:spPr>
          <a:xfrm>
            <a:off x="8345046" y="4278273"/>
            <a:ext cx="245963" cy="230832"/>
          </a:xfrm>
          <a:prstGeom prst="rect">
            <a:avLst/>
          </a:prstGeom>
        </p:spPr>
        <p:txBody>
          <a:bodyPr wrap="square">
            <a:spAutoFit/>
          </a:bodyPr>
          <a:lstStyle/>
          <a:p>
            <a:r>
              <a:rPr lang="en-IN" sz="900" dirty="0">
                <a:solidFill>
                  <a:srgbClr val="000000"/>
                </a:solidFill>
              </a:rPr>
              <a:t>A</a:t>
            </a:r>
          </a:p>
        </p:txBody>
      </p:sp>
      <p:sp>
        <p:nvSpPr>
          <p:cNvPr id="111" name="Rectangle 110">
            <a:extLst>
              <a:ext uri="{FF2B5EF4-FFF2-40B4-BE49-F238E27FC236}">
                <a16:creationId xmlns:a16="http://schemas.microsoft.com/office/drawing/2014/main" id="{0AC4FAD0-68A4-4B92-B6C2-B0D5F3FF7C4D}"/>
              </a:ext>
            </a:extLst>
          </p:cNvPr>
          <p:cNvSpPr/>
          <p:nvPr/>
        </p:nvSpPr>
        <p:spPr>
          <a:xfrm>
            <a:off x="1005419" y="4491633"/>
            <a:ext cx="440005" cy="230832"/>
          </a:xfrm>
          <a:prstGeom prst="rect">
            <a:avLst/>
          </a:prstGeom>
        </p:spPr>
        <p:txBody>
          <a:bodyPr wrap="square">
            <a:spAutoFit/>
          </a:bodyPr>
          <a:lstStyle/>
          <a:p>
            <a:r>
              <a:rPr lang="en-IN" sz="900" dirty="0">
                <a:solidFill>
                  <a:srgbClr val="000000"/>
                </a:solidFill>
              </a:rPr>
              <a:t>AUG</a:t>
            </a:r>
          </a:p>
        </p:txBody>
      </p:sp>
      <p:sp>
        <p:nvSpPr>
          <p:cNvPr id="112" name="Rectangle 111">
            <a:extLst>
              <a:ext uri="{FF2B5EF4-FFF2-40B4-BE49-F238E27FC236}">
                <a16:creationId xmlns:a16="http://schemas.microsoft.com/office/drawing/2014/main" id="{B16B98EE-E0BF-4543-9FA3-55D550250DB6}"/>
              </a:ext>
            </a:extLst>
          </p:cNvPr>
          <p:cNvSpPr/>
          <p:nvPr/>
        </p:nvSpPr>
        <p:spPr>
          <a:xfrm>
            <a:off x="2908929" y="4491633"/>
            <a:ext cx="438038" cy="230832"/>
          </a:xfrm>
          <a:prstGeom prst="rect">
            <a:avLst/>
          </a:prstGeom>
        </p:spPr>
        <p:txBody>
          <a:bodyPr wrap="square">
            <a:spAutoFit/>
          </a:bodyPr>
          <a:lstStyle/>
          <a:p>
            <a:r>
              <a:rPr lang="en-IN" sz="900" dirty="0">
                <a:solidFill>
                  <a:srgbClr val="000000"/>
                </a:solidFill>
              </a:rPr>
              <a:t>ACG</a:t>
            </a:r>
          </a:p>
        </p:txBody>
      </p:sp>
      <p:sp>
        <p:nvSpPr>
          <p:cNvPr id="113" name="Rectangle 112">
            <a:extLst>
              <a:ext uri="{FF2B5EF4-FFF2-40B4-BE49-F238E27FC236}">
                <a16:creationId xmlns:a16="http://schemas.microsoft.com/office/drawing/2014/main" id="{356CAC07-87C7-4D05-93EE-FEC7CA5A48B8}"/>
              </a:ext>
            </a:extLst>
          </p:cNvPr>
          <p:cNvSpPr/>
          <p:nvPr/>
        </p:nvSpPr>
        <p:spPr>
          <a:xfrm>
            <a:off x="4688459" y="4491633"/>
            <a:ext cx="431938" cy="230832"/>
          </a:xfrm>
          <a:prstGeom prst="rect">
            <a:avLst/>
          </a:prstGeom>
        </p:spPr>
        <p:txBody>
          <a:bodyPr wrap="square">
            <a:spAutoFit/>
          </a:bodyPr>
          <a:lstStyle/>
          <a:p>
            <a:r>
              <a:rPr lang="en-IN" sz="900" dirty="0">
                <a:solidFill>
                  <a:srgbClr val="000000"/>
                </a:solidFill>
              </a:rPr>
              <a:t>AAG</a:t>
            </a:r>
          </a:p>
        </p:txBody>
      </p:sp>
      <p:sp>
        <p:nvSpPr>
          <p:cNvPr id="114" name="Rectangle 113">
            <a:extLst>
              <a:ext uri="{FF2B5EF4-FFF2-40B4-BE49-F238E27FC236}">
                <a16:creationId xmlns:a16="http://schemas.microsoft.com/office/drawing/2014/main" id="{7EDD4A57-BE67-4B40-A494-D1466DF5EB45}"/>
              </a:ext>
            </a:extLst>
          </p:cNvPr>
          <p:cNvSpPr/>
          <p:nvPr/>
        </p:nvSpPr>
        <p:spPr>
          <a:xfrm>
            <a:off x="6478266" y="4491633"/>
            <a:ext cx="444815" cy="230832"/>
          </a:xfrm>
          <a:prstGeom prst="rect">
            <a:avLst/>
          </a:prstGeom>
        </p:spPr>
        <p:txBody>
          <a:bodyPr wrap="square">
            <a:spAutoFit/>
          </a:bodyPr>
          <a:lstStyle/>
          <a:p>
            <a:r>
              <a:rPr lang="en-IN" sz="900" dirty="0">
                <a:solidFill>
                  <a:srgbClr val="000000"/>
                </a:solidFill>
              </a:rPr>
              <a:t>AGG</a:t>
            </a:r>
          </a:p>
        </p:txBody>
      </p:sp>
      <p:sp>
        <p:nvSpPr>
          <p:cNvPr id="115" name="Rectangle 114">
            <a:extLst>
              <a:ext uri="{FF2B5EF4-FFF2-40B4-BE49-F238E27FC236}">
                <a16:creationId xmlns:a16="http://schemas.microsoft.com/office/drawing/2014/main" id="{6F2F76B4-960B-459D-A441-B294A15C630F}"/>
              </a:ext>
            </a:extLst>
          </p:cNvPr>
          <p:cNvSpPr/>
          <p:nvPr/>
        </p:nvSpPr>
        <p:spPr>
          <a:xfrm>
            <a:off x="8345046" y="4491633"/>
            <a:ext cx="245963" cy="230832"/>
          </a:xfrm>
          <a:prstGeom prst="rect">
            <a:avLst/>
          </a:prstGeom>
        </p:spPr>
        <p:txBody>
          <a:bodyPr wrap="square">
            <a:spAutoFit/>
          </a:bodyPr>
          <a:lstStyle/>
          <a:p>
            <a:r>
              <a:rPr lang="en-IN" sz="900" dirty="0">
                <a:solidFill>
                  <a:srgbClr val="000000"/>
                </a:solidFill>
              </a:rPr>
              <a:t>G</a:t>
            </a:r>
          </a:p>
        </p:txBody>
      </p:sp>
      <p:sp>
        <p:nvSpPr>
          <p:cNvPr id="116" name="Rectangle 115">
            <a:extLst>
              <a:ext uri="{FF2B5EF4-FFF2-40B4-BE49-F238E27FC236}">
                <a16:creationId xmlns:a16="http://schemas.microsoft.com/office/drawing/2014/main" id="{A4A093EB-4FCF-4C94-85BF-57FB1A5A55D0}"/>
              </a:ext>
            </a:extLst>
          </p:cNvPr>
          <p:cNvSpPr/>
          <p:nvPr/>
        </p:nvSpPr>
        <p:spPr>
          <a:xfrm>
            <a:off x="557406" y="3866793"/>
            <a:ext cx="245963" cy="230832"/>
          </a:xfrm>
          <a:prstGeom prst="rect">
            <a:avLst/>
          </a:prstGeom>
        </p:spPr>
        <p:txBody>
          <a:bodyPr wrap="square">
            <a:spAutoFit/>
          </a:bodyPr>
          <a:lstStyle/>
          <a:p>
            <a:r>
              <a:rPr lang="en-IN" sz="900" dirty="0">
                <a:solidFill>
                  <a:srgbClr val="000000"/>
                </a:solidFill>
              </a:rPr>
              <a:t>A</a:t>
            </a:r>
          </a:p>
        </p:txBody>
      </p:sp>
      <p:sp>
        <p:nvSpPr>
          <p:cNvPr id="117" name="Rectangle 116">
            <a:extLst>
              <a:ext uri="{FF2B5EF4-FFF2-40B4-BE49-F238E27FC236}">
                <a16:creationId xmlns:a16="http://schemas.microsoft.com/office/drawing/2014/main" id="{27C7388B-8C53-403E-B6BA-C762EF5DFD62}"/>
              </a:ext>
            </a:extLst>
          </p:cNvPr>
          <p:cNvSpPr/>
          <p:nvPr/>
        </p:nvSpPr>
        <p:spPr>
          <a:xfrm>
            <a:off x="5433136" y="3942993"/>
            <a:ext cx="765773" cy="230832"/>
          </a:xfrm>
          <a:prstGeom prst="rect">
            <a:avLst/>
          </a:prstGeom>
        </p:spPr>
        <p:txBody>
          <a:bodyPr wrap="square">
            <a:spAutoFit/>
          </a:bodyPr>
          <a:lstStyle/>
          <a:p>
            <a:r>
              <a:rPr lang="en-IN" sz="900" dirty="0">
                <a:solidFill>
                  <a:srgbClr val="000000"/>
                </a:solidFill>
              </a:rPr>
              <a:t>Asparagine</a:t>
            </a:r>
          </a:p>
        </p:txBody>
      </p:sp>
      <p:sp>
        <p:nvSpPr>
          <p:cNvPr id="118" name="Rectangle 117">
            <a:extLst>
              <a:ext uri="{FF2B5EF4-FFF2-40B4-BE49-F238E27FC236}">
                <a16:creationId xmlns:a16="http://schemas.microsoft.com/office/drawing/2014/main" id="{2D7EA70B-BAC6-4608-9D4B-900E968103FB}"/>
              </a:ext>
            </a:extLst>
          </p:cNvPr>
          <p:cNvSpPr/>
          <p:nvPr/>
        </p:nvSpPr>
        <p:spPr>
          <a:xfrm>
            <a:off x="7211914" y="3942993"/>
            <a:ext cx="516654" cy="230832"/>
          </a:xfrm>
          <a:prstGeom prst="rect">
            <a:avLst/>
          </a:prstGeom>
        </p:spPr>
        <p:txBody>
          <a:bodyPr wrap="square">
            <a:spAutoFit/>
          </a:bodyPr>
          <a:lstStyle/>
          <a:p>
            <a:r>
              <a:rPr lang="en-IN" sz="900" dirty="0">
                <a:solidFill>
                  <a:srgbClr val="000000"/>
                </a:solidFill>
              </a:rPr>
              <a:t>Serine</a:t>
            </a:r>
          </a:p>
        </p:txBody>
      </p:sp>
      <p:sp>
        <p:nvSpPr>
          <p:cNvPr id="119" name="Rectangle 118">
            <a:extLst>
              <a:ext uri="{FF2B5EF4-FFF2-40B4-BE49-F238E27FC236}">
                <a16:creationId xmlns:a16="http://schemas.microsoft.com/office/drawing/2014/main" id="{9FF449C4-4397-4211-9B21-5D663357C459}"/>
              </a:ext>
            </a:extLst>
          </p:cNvPr>
          <p:cNvSpPr/>
          <p:nvPr/>
        </p:nvSpPr>
        <p:spPr>
          <a:xfrm>
            <a:off x="1740327" y="4064913"/>
            <a:ext cx="698836" cy="230832"/>
          </a:xfrm>
          <a:prstGeom prst="rect">
            <a:avLst/>
          </a:prstGeom>
        </p:spPr>
        <p:txBody>
          <a:bodyPr wrap="square">
            <a:spAutoFit/>
          </a:bodyPr>
          <a:lstStyle/>
          <a:p>
            <a:r>
              <a:rPr lang="en-IN" sz="900" dirty="0">
                <a:solidFill>
                  <a:srgbClr val="000000"/>
                </a:solidFill>
              </a:rPr>
              <a:t>Isoleucine</a:t>
            </a:r>
          </a:p>
        </p:txBody>
      </p:sp>
      <p:sp>
        <p:nvSpPr>
          <p:cNvPr id="120" name="Rectangle 119">
            <a:extLst>
              <a:ext uri="{FF2B5EF4-FFF2-40B4-BE49-F238E27FC236}">
                <a16:creationId xmlns:a16="http://schemas.microsoft.com/office/drawing/2014/main" id="{54074CE5-4EEB-453F-937B-069565FBF6A4}"/>
              </a:ext>
            </a:extLst>
          </p:cNvPr>
          <p:cNvSpPr/>
          <p:nvPr/>
        </p:nvSpPr>
        <p:spPr>
          <a:xfrm>
            <a:off x="3657600" y="4186833"/>
            <a:ext cx="704062" cy="230832"/>
          </a:xfrm>
          <a:prstGeom prst="rect">
            <a:avLst/>
          </a:prstGeom>
        </p:spPr>
        <p:txBody>
          <a:bodyPr wrap="square">
            <a:spAutoFit/>
          </a:bodyPr>
          <a:lstStyle/>
          <a:p>
            <a:r>
              <a:rPr lang="en-IN" sz="900" dirty="0">
                <a:solidFill>
                  <a:srgbClr val="000000"/>
                </a:solidFill>
              </a:rPr>
              <a:t>Threonine</a:t>
            </a:r>
          </a:p>
        </p:txBody>
      </p:sp>
      <p:sp>
        <p:nvSpPr>
          <p:cNvPr id="121" name="Rectangle 120">
            <a:extLst>
              <a:ext uri="{FF2B5EF4-FFF2-40B4-BE49-F238E27FC236}">
                <a16:creationId xmlns:a16="http://schemas.microsoft.com/office/drawing/2014/main" id="{50587901-0734-4646-98A6-7C13D4F8F42B}"/>
              </a:ext>
            </a:extLst>
          </p:cNvPr>
          <p:cNvSpPr/>
          <p:nvPr/>
        </p:nvSpPr>
        <p:spPr>
          <a:xfrm>
            <a:off x="5425440" y="4392573"/>
            <a:ext cx="515109" cy="230832"/>
          </a:xfrm>
          <a:prstGeom prst="rect">
            <a:avLst/>
          </a:prstGeom>
        </p:spPr>
        <p:txBody>
          <a:bodyPr wrap="square">
            <a:spAutoFit/>
          </a:bodyPr>
          <a:lstStyle/>
          <a:p>
            <a:r>
              <a:rPr lang="en-IN" sz="900" dirty="0">
                <a:solidFill>
                  <a:srgbClr val="000000"/>
                </a:solidFill>
              </a:rPr>
              <a:t>Lysine</a:t>
            </a:r>
          </a:p>
        </p:txBody>
      </p:sp>
      <p:sp>
        <p:nvSpPr>
          <p:cNvPr id="122" name="Rectangle 121">
            <a:extLst>
              <a:ext uri="{FF2B5EF4-FFF2-40B4-BE49-F238E27FC236}">
                <a16:creationId xmlns:a16="http://schemas.microsoft.com/office/drawing/2014/main" id="{08318A17-D87A-4A63-89A9-07722E96725A}"/>
              </a:ext>
            </a:extLst>
          </p:cNvPr>
          <p:cNvSpPr/>
          <p:nvPr/>
        </p:nvSpPr>
        <p:spPr>
          <a:xfrm>
            <a:off x="7213219" y="4392573"/>
            <a:ext cx="606759" cy="230832"/>
          </a:xfrm>
          <a:prstGeom prst="rect">
            <a:avLst/>
          </a:prstGeom>
        </p:spPr>
        <p:txBody>
          <a:bodyPr wrap="square">
            <a:spAutoFit/>
          </a:bodyPr>
          <a:lstStyle/>
          <a:p>
            <a:r>
              <a:rPr lang="en-IN" sz="900" dirty="0">
                <a:solidFill>
                  <a:srgbClr val="000000"/>
                </a:solidFill>
              </a:rPr>
              <a:t>Arginine</a:t>
            </a:r>
          </a:p>
        </p:txBody>
      </p:sp>
      <p:sp>
        <p:nvSpPr>
          <p:cNvPr id="123" name="Rectangle 122">
            <a:extLst>
              <a:ext uri="{FF2B5EF4-FFF2-40B4-BE49-F238E27FC236}">
                <a16:creationId xmlns:a16="http://schemas.microsoft.com/office/drawing/2014/main" id="{55BCA150-D096-497F-82AD-D964F07A628B}"/>
              </a:ext>
            </a:extLst>
          </p:cNvPr>
          <p:cNvSpPr/>
          <p:nvPr/>
        </p:nvSpPr>
        <p:spPr>
          <a:xfrm>
            <a:off x="8345046" y="4773573"/>
            <a:ext cx="245963" cy="230832"/>
          </a:xfrm>
          <a:prstGeom prst="rect">
            <a:avLst/>
          </a:prstGeom>
        </p:spPr>
        <p:txBody>
          <a:bodyPr wrap="square">
            <a:spAutoFit/>
          </a:bodyPr>
          <a:lstStyle/>
          <a:p>
            <a:r>
              <a:rPr lang="en-IN" sz="900" dirty="0">
                <a:solidFill>
                  <a:srgbClr val="000000"/>
                </a:solidFill>
              </a:rPr>
              <a:t>U</a:t>
            </a:r>
          </a:p>
        </p:txBody>
      </p:sp>
      <p:sp>
        <p:nvSpPr>
          <p:cNvPr id="124" name="Rectangle 123">
            <a:extLst>
              <a:ext uri="{FF2B5EF4-FFF2-40B4-BE49-F238E27FC236}">
                <a16:creationId xmlns:a16="http://schemas.microsoft.com/office/drawing/2014/main" id="{97929C83-3ADF-4507-B682-950BE112F73E}"/>
              </a:ext>
            </a:extLst>
          </p:cNvPr>
          <p:cNvSpPr/>
          <p:nvPr/>
        </p:nvSpPr>
        <p:spPr>
          <a:xfrm>
            <a:off x="1007051" y="4773573"/>
            <a:ext cx="440376" cy="230832"/>
          </a:xfrm>
          <a:prstGeom prst="rect">
            <a:avLst/>
          </a:prstGeom>
        </p:spPr>
        <p:txBody>
          <a:bodyPr wrap="square">
            <a:spAutoFit/>
          </a:bodyPr>
          <a:lstStyle/>
          <a:p>
            <a:r>
              <a:rPr lang="en-IN" sz="900" dirty="0">
                <a:solidFill>
                  <a:srgbClr val="000000"/>
                </a:solidFill>
              </a:rPr>
              <a:t>GUU</a:t>
            </a:r>
          </a:p>
        </p:txBody>
      </p:sp>
      <p:sp>
        <p:nvSpPr>
          <p:cNvPr id="125" name="Rectangle 124">
            <a:extLst>
              <a:ext uri="{FF2B5EF4-FFF2-40B4-BE49-F238E27FC236}">
                <a16:creationId xmlns:a16="http://schemas.microsoft.com/office/drawing/2014/main" id="{50208A8B-2617-406B-849C-792CBA166440}"/>
              </a:ext>
            </a:extLst>
          </p:cNvPr>
          <p:cNvSpPr/>
          <p:nvPr/>
        </p:nvSpPr>
        <p:spPr>
          <a:xfrm>
            <a:off x="2912042" y="4773573"/>
            <a:ext cx="439870" cy="230832"/>
          </a:xfrm>
          <a:prstGeom prst="rect">
            <a:avLst/>
          </a:prstGeom>
        </p:spPr>
        <p:txBody>
          <a:bodyPr wrap="square">
            <a:spAutoFit/>
          </a:bodyPr>
          <a:lstStyle/>
          <a:p>
            <a:r>
              <a:rPr lang="en-IN" sz="900" dirty="0">
                <a:solidFill>
                  <a:srgbClr val="000000"/>
                </a:solidFill>
              </a:rPr>
              <a:t>GCU</a:t>
            </a:r>
          </a:p>
        </p:txBody>
      </p:sp>
      <p:sp>
        <p:nvSpPr>
          <p:cNvPr id="126" name="Rectangle 125">
            <a:extLst>
              <a:ext uri="{FF2B5EF4-FFF2-40B4-BE49-F238E27FC236}">
                <a16:creationId xmlns:a16="http://schemas.microsoft.com/office/drawing/2014/main" id="{D7D91E18-ACF8-4072-B820-9C0E77AF2B21}"/>
              </a:ext>
            </a:extLst>
          </p:cNvPr>
          <p:cNvSpPr/>
          <p:nvPr/>
        </p:nvSpPr>
        <p:spPr>
          <a:xfrm>
            <a:off x="4688459" y="4773573"/>
            <a:ext cx="431938" cy="230832"/>
          </a:xfrm>
          <a:prstGeom prst="rect">
            <a:avLst/>
          </a:prstGeom>
        </p:spPr>
        <p:txBody>
          <a:bodyPr wrap="square">
            <a:spAutoFit/>
          </a:bodyPr>
          <a:lstStyle/>
          <a:p>
            <a:r>
              <a:rPr lang="en-IN" sz="900" dirty="0">
                <a:solidFill>
                  <a:srgbClr val="000000"/>
                </a:solidFill>
              </a:rPr>
              <a:t>GAU</a:t>
            </a:r>
          </a:p>
        </p:txBody>
      </p:sp>
      <p:sp>
        <p:nvSpPr>
          <p:cNvPr id="127" name="Rectangle 126">
            <a:extLst>
              <a:ext uri="{FF2B5EF4-FFF2-40B4-BE49-F238E27FC236}">
                <a16:creationId xmlns:a16="http://schemas.microsoft.com/office/drawing/2014/main" id="{6B17BBD8-9EAF-407A-938C-823AE0D3D921}"/>
              </a:ext>
            </a:extLst>
          </p:cNvPr>
          <p:cNvSpPr/>
          <p:nvPr/>
        </p:nvSpPr>
        <p:spPr>
          <a:xfrm>
            <a:off x="6470190" y="4773573"/>
            <a:ext cx="445058" cy="230832"/>
          </a:xfrm>
          <a:prstGeom prst="rect">
            <a:avLst/>
          </a:prstGeom>
        </p:spPr>
        <p:txBody>
          <a:bodyPr wrap="square">
            <a:spAutoFit/>
          </a:bodyPr>
          <a:lstStyle/>
          <a:p>
            <a:r>
              <a:rPr lang="en-IN" sz="900" dirty="0">
                <a:solidFill>
                  <a:srgbClr val="000000"/>
                </a:solidFill>
              </a:rPr>
              <a:t>GGU</a:t>
            </a:r>
          </a:p>
        </p:txBody>
      </p:sp>
      <p:sp>
        <p:nvSpPr>
          <p:cNvPr id="128" name="Rectangle 127">
            <a:extLst>
              <a:ext uri="{FF2B5EF4-FFF2-40B4-BE49-F238E27FC236}">
                <a16:creationId xmlns:a16="http://schemas.microsoft.com/office/drawing/2014/main" id="{F9522793-F07A-4CFB-95E3-14B02DD08B96}"/>
              </a:ext>
            </a:extLst>
          </p:cNvPr>
          <p:cNvSpPr/>
          <p:nvPr/>
        </p:nvSpPr>
        <p:spPr>
          <a:xfrm>
            <a:off x="1009320" y="5002173"/>
            <a:ext cx="440365" cy="230832"/>
          </a:xfrm>
          <a:prstGeom prst="rect">
            <a:avLst/>
          </a:prstGeom>
        </p:spPr>
        <p:txBody>
          <a:bodyPr wrap="square">
            <a:spAutoFit/>
          </a:bodyPr>
          <a:lstStyle/>
          <a:p>
            <a:r>
              <a:rPr lang="en-IN" sz="900" dirty="0">
                <a:solidFill>
                  <a:srgbClr val="000000"/>
                </a:solidFill>
              </a:rPr>
              <a:t>GUC</a:t>
            </a:r>
          </a:p>
        </p:txBody>
      </p:sp>
      <p:sp>
        <p:nvSpPr>
          <p:cNvPr id="129" name="Rectangle 128">
            <a:extLst>
              <a:ext uri="{FF2B5EF4-FFF2-40B4-BE49-F238E27FC236}">
                <a16:creationId xmlns:a16="http://schemas.microsoft.com/office/drawing/2014/main" id="{2F82BA1D-1091-4850-8A32-7545789A94BE}"/>
              </a:ext>
            </a:extLst>
          </p:cNvPr>
          <p:cNvSpPr/>
          <p:nvPr/>
        </p:nvSpPr>
        <p:spPr>
          <a:xfrm>
            <a:off x="2913118" y="5002173"/>
            <a:ext cx="439318" cy="230832"/>
          </a:xfrm>
          <a:prstGeom prst="rect">
            <a:avLst/>
          </a:prstGeom>
        </p:spPr>
        <p:txBody>
          <a:bodyPr wrap="square">
            <a:spAutoFit/>
          </a:bodyPr>
          <a:lstStyle/>
          <a:p>
            <a:r>
              <a:rPr lang="en-IN" sz="900" dirty="0">
                <a:solidFill>
                  <a:srgbClr val="000000"/>
                </a:solidFill>
              </a:rPr>
              <a:t>GCC</a:t>
            </a:r>
          </a:p>
        </p:txBody>
      </p:sp>
      <p:sp>
        <p:nvSpPr>
          <p:cNvPr id="130" name="Rectangle 129">
            <a:extLst>
              <a:ext uri="{FF2B5EF4-FFF2-40B4-BE49-F238E27FC236}">
                <a16:creationId xmlns:a16="http://schemas.microsoft.com/office/drawing/2014/main" id="{EA63308B-A826-4842-9C40-CB403EEA3A43}"/>
              </a:ext>
            </a:extLst>
          </p:cNvPr>
          <p:cNvSpPr/>
          <p:nvPr/>
        </p:nvSpPr>
        <p:spPr>
          <a:xfrm>
            <a:off x="4688459" y="5002173"/>
            <a:ext cx="431938" cy="230832"/>
          </a:xfrm>
          <a:prstGeom prst="rect">
            <a:avLst/>
          </a:prstGeom>
        </p:spPr>
        <p:txBody>
          <a:bodyPr wrap="square">
            <a:spAutoFit/>
          </a:bodyPr>
          <a:lstStyle/>
          <a:p>
            <a:r>
              <a:rPr lang="en-IN" sz="900" dirty="0">
                <a:solidFill>
                  <a:srgbClr val="000000"/>
                </a:solidFill>
              </a:rPr>
              <a:t>GAC</a:t>
            </a:r>
          </a:p>
        </p:txBody>
      </p:sp>
      <p:sp>
        <p:nvSpPr>
          <p:cNvPr id="131" name="Rectangle 130">
            <a:extLst>
              <a:ext uri="{FF2B5EF4-FFF2-40B4-BE49-F238E27FC236}">
                <a16:creationId xmlns:a16="http://schemas.microsoft.com/office/drawing/2014/main" id="{A1A99C77-7C1D-4A4E-9DFA-A74A4FD50CDF}"/>
              </a:ext>
            </a:extLst>
          </p:cNvPr>
          <p:cNvSpPr/>
          <p:nvPr/>
        </p:nvSpPr>
        <p:spPr>
          <a:xfrm>
            <a:off x="6470647" y="5002173"/>
            <a:ext cx="444816" cy="230832"/>
          </a:xfrm>
          <a:prstGeom prst="rect">
            <a:avLst/>
          </a:prstGeom>
        </p:spPr>
        <p:txBody>
          <a:bodyPr wrap="square">
            <a:spAutoFit/>
          </a:bodyPr>
          <a:lstStyle/>
          <a:p>
            <a:r>
              <a:rPr lang="en-IN" sz="900" dirty="0">
                <a:solidFill>
                  <a:srgbClr val="000000"/>
                </a:solidFill>
              </a:rPr>
              <a:t>GGC</a:t>
            </a:r>
          </a:p>
        </p:txBody>
      </p:sp>
      <p:sp>
        <p:nvSpPr>
          <p:cNvPr id="132" name="Rectangle 131">
            <a:extLst>
              <a:ext uri="{FF2B5EF4-FFF2-40B4-BE49-F238E27FC236}">
                <a16:creationId xmlns:a16="http://schemas.microsoft.com/office/drawing/2014/main" id="{D4A51602-9F3C-49DD-9B50-03C665514B98}"/>
              </a:ext>
            </a:extLst>
          </p:cNvPr>
          <p:cNvSpPr/>
          <p:nvPr/>
        </p:nvSpPr>
        <p:spPr>
          <a:xfrm>
            <a:off x="8345046" y="5002173"/>
            <a:ext cx="245963" cy="230832"/>
          </a:xfrm>
          <a:prstGeom prst="rect">
            <a:avLst/>
          </a:prstGeom>
        </p:spPr>
        <p:txBody>
          <a:bodyPr wrap="square">
            <a:spAutoFit/>
          </a:bodyPr>
          <a:lstStyle/>
          <a:p>
            <a:r>
              <a:rPr lang="en-IN" sz="900" dirty="0">
                <a:solidFill>
                  <a:srgbClr val="000000"/>
                </a:solidFill>
              </a:rPr>
              <a:t>C</a:t>
            </a:r>
          </a:p>
        </p:txBody>
      </p:sp>
      <p:sp>
        <p:nvSpPr>
          <p:cNvPr id="133" name="Rectangle 132">
            <a:extLst>
              <a:ext uri="{FF2B5EF4-FFF2-40B4-BE49-F238E27FC236}">
                <a16:creationId xmlns:a16="http://schemas.microsoft.com/office/drawing/2014/main" id="{2D097078-DA54-4B95-8CF9-BA7F8C7A7515}"/>
              </a:ext>
            </a:extLst>
          </p:cNvPr>
          <p:cNvSpPr/>
          <p:nvPr/>
        </p:nvSpPr>
        <p:spPr>
          <a:xfrm>
            <a:off x="1007999" y="5230773"/>
            <a:ext cx="431938" cy="230832"/>
          </a:xfrm>
          <a:prstGeom prst="rect">
            <a:avLst/>
          </a:prstGeom>
        </p:spPr>
        <p:txBody>
          <a:bodyPr wrap="square">
            <a:spAutoFit/>
          </a:bodyPr>
          <a:lstStyle/>
          <a:p>
            <a:r>
              <a:rPr lang="en-IN" sz="900" dirty="0">
                <a:solidFill>
                  <a:srgbClr val="000000"/>
                </a:solidFill>
              </a:rPr>
              <a:t>GUA</a:t>
            </a:r>
          </a:p>
        </p:txBody>
      </p:sp>
      <p:sp>
        <p:nvSpPr>
          <p:cNvPr id="134" name="Rectangle 133">
            <a:extLst>
              <a:ext uri="{FF2B5EF4-FFF2-40B4-BE49-F238E27FC236}">
                <a16:creationId xmlns:a16="http://schemas.microsoft.com/office/drawing/2014/main" id="{93828A5C-DFD9-41DE-99EF-BB4C47B07315}"/>
              </a:ext>
            </a:extLst>
          </p:cNvPr>
          <p:cNvSpPr/>
          <p:nvPr/>
        </p:nvSpPr>
        <p:spPr>
          <a:xfrm>
            <a:off x="2912999" y="5230773"/>
            <a:ext cx="431938" cy="230832"/>
          </a:xfrm>
          <a:prstGeom prst="rect">
            <a:avLst/>
          </a:prstGeom>
        </p:spPr>
        <p:txBody>
          <a:bodyPr wrap="square">
            <a:spAutoFit/>
          </a:bodyPr>
          <a:lstStyle/>
          <a:p>
            <a:r>
              <a:rPr lang="en-IN" sz="900" dirty="0">
                <a:solidFill>
                  <a:srgbClr val="000000"/>
                </a:solidFill>
              </a:rPr>
              <a:t>GCA</a:t>
            </a:r>
          </a:p>
        </p:txBody>
      </p:sp>
      <p:sp>
        <p:nvSpPr>
          <p:cNvPr id="135" name="Rectangle 134">
            <a:extLst>
              <a:ext uri="{FF2B5EF4-FFF2-40B4-BE49-F238E27FC236}">
                <a16:creationId xmlns:a16="http://schemas.microsoft.com/office/drawing/2014/main" id="{91BF18C7-15BD-471A-9118-DD7A8569E1FF}"/>
              </a:ext>
            </a:extLst>
          </p:cNvPr>
          <p:cNvSpPr/>
          <p:nvPr/>
        </p:nvSpPr>
        <p:spPr>
          <a:xfrm>
            <a:off x="4688459" y="5230773"/>
            <a:ext cx="431938" cy="230832"/>
          </a:xfrm>
          <a:prstGeom prst="rect">
            <a:avLst/>
          </a:prstGeom>
        </p:spPr>
        <p:txBody>
          <a:bodyPr wrap="square">
            <a:spAutoFit/>
          </a:bodyPr>
          <a:lstStyle/>
          <a:p>
            <a:r>
              <a:rPr lang="en-IN" sz="900" dirty="0">
                <a:solidFill>
                  <a:srgbClr val="000000"/>
                </a:solidFill>
              </a:rPr>
              <a:t>GAA</a:t>
            </a:r>
          </a:p>
        </p:txBody>
      </p:sp>
      <p:sp>
        <p:nvSpPr>
          <p:cNvPr id="136" name="Rectangle 135">
            <a:extLst>
              <a:ext uri="{FF2B5EF4-FFF2-40B4-BE49-F238E27FC236}">
                <a16:creationId xmlns:a16="http://schemas.microsoft.com/office/drawing/2014/main" id="{F8422C77-6DE4-4F33-AB22-957CE3FDB271}"/>
              </a:ext>
            </a:extLst>
          </p:cNvPr>
          <p:cNvSpPr/>
          <p:nvPr/>
        </p:nvSpPr>
        <p:spPr>
          <a:xfrm>
            <a:off x="6472204" y="5230773"/>
            <a:ext cx="441034" cy="230832"/>
          </a:xfrm>
          <a:prstGeom prst="rect">
            <a:avLst/>
          </a:prstGeom>
        </p:spPr>
        <p:txBody>
          <a:bodyPr wrap="square">
            <a:spAutoFit/>
          </a:bodyPr>
          <a:lstStyle/>
          <a:p>
            <a:r>
              <a:rPr lang="en-IN" sz="900" dirty="0">
                <a:solidFill>
                  <a:srgbClr val="000000"/>
                </a:solidFill>
              </a:rPr>
              <a:t>GGA</a:t>
            </a:r>
          </a:p>
        </p:txBody>
      </p:sp>
      <p:sp>
        <p:nvSpPr>
          <p:cNvPr id="137" name="Rectangle 136">
            <a:extLst>
              <a:ext uri="{FF2B5EF4-FFF2-40B4-BE49-F238E27FC236}">
                <a16:creationId xmlns:a16="http://schemas.microsoft.com/office/drawing/2014/main" id="{FD6E824D-A364-4346-AEC8-D89093DDCF90}"/>
              </a:ext>
            </a:extLst>
          </p:cNvPr>
          <p:cNvSpPr/>
          <p:nvPr/>
        </p:nvSpPr>
        <p:spPr>
          <a:xfrm>
            <a:off x="8345046" y="5230773"/>
            <a:ext cx="245963" cy="230832"/>
          </a:xfrm>
          <a:prstGeom prst="rect">
            <a:avLst/>
          </a:prstGeom>
        </p:spPr>
        <p:txBody>
          <a:bodyPr wrap="square">
            <a:spAutoFit/>
          </a:bodyPr>
          <a:lstStyle/>
          <a:p>
            <a:r>
              <a:rPr lang="en-IN" sz="900" dirty="0">
                <a:solidFill>
                  <a:srgbClr val="000000"/>
                </a:solidFill>
              </a:rPr>
              <a:t>A</a:t>
            </a:r>
          </a:p>
        </p:txBody>
      </p:sp>
      <p:sp>
        <p:nvSpPr>
          <p:cNvPr id="138" name="Rectangle 137">
            <a:extLst>
              <a:ext uri="{FF2B5EF4-FFF2-40B4-BE49-F238E27FC236}">
                <a16:creationId xmlns:a16="http://schemas.microsoft.com/office/drawing/2014/main" id="{1C36C399-6DAF-4E26-B6FA-C47379FB373E}"/>
              </a:ext>
            </a:extLst>
          </p:cNvPr>
          <p:cNvSpPr/>
          <p:nvPr/>
        </p:nvSpPr>
        <p:spPr>
          <a:xfrm>
            <a:off x="1010720" y="5459373"/>
            <a:ext cx="444104" cy="230832"/>
          </a:xfrm>
          <a:prstGeom prst="rect">
            <a:avLst/>
          </a:prstGeom>
        </p:spPr>
        <p:txBody>
          <a:bodyPr wrap="square">
            <a:spAutoFit/>
          </a:bodyPr>
          <a:lstStyle/>
          <a:p>
            <a:r>
              <a:rPr lang="en-IN" sz="900" dirty="0">
                <a:solidFill>
                  <a:srgbClr val="000000"/>
                </a:solidFill>
              </a:rPr>
              <a:t>GUG</a:t>
            </a:r>
          </a:p>
        </p:txBody>
      </p:sp>
      <p:sp>
        <p:nvSpPr>
          <p:cNvPr id="139" name="Rectangle 138">
            <a:extLst>
              <a:ext uri="{FF2B5EF4-FFF2-40B4-BE49-F238E27FC236}">
                <a16:creationId xmlns:a16="http://schemas.microsoft.com/office/drawing/2014/main" id="{F431A439-55D8-49E1-91AC-147C8EABD241}"/>
              </a:ext>
            </a:extLst>
          </p:cNvPr>
          <p:cNvSpPr/>
          <p:nvPr/>
        </p:nvSpPr>
        <p:spPr>
          <a:xfrm>
            <a:off x="2912101" y="5459373"/>
            <a:ext cx="444457" cy="230832"/>
          </a:xfrm>
          <a:prstGeom prst="rect">
            <a:avLst/>
          </a:prstGeom>
        </p:spPr>
        <p:txBody>
          <a:bodyPr wrap="square">
            <a:spAutoFit/>
          </a:bodyPr>
          <a:lstStyle/>
          <a:p>
            <a:r>
              <a:rPr lang="en-IN" sz="900" dirty="0">
                <a:solidFill>
                  <a:srgbClr val="000000"/>
                </a:solidFill>
              </a:rPr>
              <a:t>GCG</a:t>
            </a:r>
          </a:p>
        </p:txBody>
      </p:sp>
      <p:sp>
        <p:nvSpPr>
          <p:cNvPr id="140" name="Rectangle 139">
            <a:extLst>
              <a:ext uri="{FF2B5EF4-FFF2-40B4-BE49-F238E27FC236}">
                <a16:creationId xmlns:a16="http://schemas.microsoft.com/office/drawing/2014/main" id="{265F17E5-16ED-4782-A531-9714C8DFD23A}"/>
              </a:ext>
            </a:extLst>
          </p:cNvPr>
          <p:cNvSpPr/>
          <p:nvPr/>
        </p:nvSpPr>
        <p:spPr>
          <a:xfrm>
            <a:off x="4689776" y="5459373"/>
            <a:ext cx="440197" cy="230832"/>
          </a:xfrm>
          <a:prstGeom prst="rect">
            <a:avLst/>
          </a:prstGeom>
        </p:spPr>
        <p:txBody>
          <a:bodyPr wrap="square">
            <a:spAutoFit/>
          </a:bodyPr>
          <a:lstStyle/>
          <a:p>
            <a:r>
              <a:rPr lang="en-IN" sz="900" dirty="0">
                <a:solidFill>
                  <a:srgbClr val="000000"/>
                </a:solidFill>
              </a:rPr>
              <a:t>GAG</a:t>
            </a:r>
          </a:p>
        </p:txBody>
      </p:sp>
      <p:sp>
        <p:nvSpPr>
          <p:cNvPr id="141" name="Rectangle 140">
            <a:extLst>
              <a:ext uri="{FF2B5EF4-FFF2-40B4-BE49-F238E27FC236}">
                <a16:creationId xmlns:a16="http://schemas.microsoft.com/office/drawing/2014/main" id="{C717AC2F-E1DC-41EA-BE64-7430514B8D3E}"/>
              </a:ext>
            </a:extLst>
          </p:cNvPr>
          <p:cNvSpPr/>
          <p:nvPr/>
        </p:nvSpPr>
        <p:spPr>
          <a:xfrm>
            <a:off x="6469880" y="5459373"/>
            <a:ext cx="452412" cy="230832"/>
          </a:xfrm>
          <a:prstGeom prst="rect">
            <a:avLst/>
          </a:prstGeom>
        </p:spPr>
        <p:txBody>
          <a:bodyPr wrap="square">
            <a:spAutoFit/>
          </a:bodyPr>
          <a:lstStyle/>
          <a:p>
            <a:r>
              <a:rPr lang="en-IN" sz="900" dirty="0">
                <a:solidFill>
                  <a:srgbClr val="000000"/>
                </a:solidFill>
              </a:rPr>
              <a:t>GGG</a:t>
            </a:r>
          </a:p>
        </p:txBody>
      </p:sp>
      <p:sp>
        <p:nvSpPr>
          <p:cNvPr id="142" name="Rectangle 141">
            <a:extLst>
              <a:ext uri="{FF2B5EF4-FFF2-40B4-BE49-F238E27FC236}">
                <a16:creationId xmlns:a16="http://schemas.microsoft.com/office/drawing/2014/main" id="{F1E4F596-B98C-4F45-AF09-1EDC5F5CDD5C}"/>
              </a:ext>
            </a:extLst>
          </p:cNvPr>
          <p:cNvSpPr/>
          <p:nvPr/>
        </p:nvSpPr>
        <p:spPr>
          <a:xfrm>
            <a:off x="8345046" y="5459373"/>
            <a:ext cx="245963" cy="230832"/>
          </a:xfrm>
          <a:prstGeom prst="rect">
            <a:avLst/>
          </a:prstGeom>
        </p:spPr>
        <p:txBody>
          <a:bodyPr wrap="square">
            <a:spAutoFit/>
          </a:bodyPr>
          <a:lstStyle/>
          <a:p>
            <a:r>
              <a:rPr lang="en-IN" sz="900" dirty="0">
                <a:solidFill>
                  <a:srgbClr val="000000"/>
                </a:solidFill>
              </a:rPr>
              <a:t>G</a:t>
            </a:r>
          </a:p>
        </p:txBody>
      </p:sp>
      <p:sp>
        <p:nvSpPr>
          <p:cNvPr id="143" name="Rectangle 142">
            <a:extLst>
              <a:ext uri="{FF2B5EF4-FFF2-40B4-BE49-F238E27FC236}">
                <a16:creationId xmlns:a16="http://schemas.microsoft.com/office/drawing/2014/main" id="{FC197742-64EA-4FC8-B9F6-C884C07E3CE5}"/>
              </a:ext>
            </a:extLst>
          </p:cNvPr>
          <p:cNvSpPr/>
          <p:nvPr/>
        </p:nvSpPr>
        <p:spPr>
          <a:xfrm>
            <a:off x="557406" y="4773573"/>
            <a:ext cx="245963" cy="230832"/>
          </a:xfrm>
          <a:prstGeom prst="rect">
            <a:avLst/>
          </a:prstGeom>
        </p:spPr>
        <p:txBody>
          <a:bodyPr wrap="square">
            <a:spAutoFit/>
          </a:bodyPr>
          <a:lstStyle/>
          <a:p>
            <a:r>
              <a:rPr lang="en-IN" sz="900" dirty="0">
                <a:solidFill>
                  <a:srgbClr val="000000"/>
                </a:solidFill>
              </a:rPr>
              <a:t>G</a:t>
            </a:r>
          </a:p>
        </p:txBody>
      </p:sp>
      <p:sp>
        <p:nvSpPr>
          <p:cNvPr id="144" name="Rectangle 143">
            <a:extLst>
              <a:ext uri="{FF2B5EF4-FFF2-40B4-BE49-F238E27FC236}">
                <a16:creationId xmlns:a16="http://schemas.microsoft.com/office/drawing/2014/main" id="{856F2D52-0385-4432-9ECE-FBAD8A11A9C8}"/>
              </a:ext>
            </a:extLst>
          </p:cNvPr>
          <p:cNvSpPr/>
          <p:nvPr/>
        </p:nvSpPr>
        <p:spPr>
          <a:xfrm>
            <a:off x="1750055" y="5101233"/>
            <a:ext cx="504959" cy="230832"/>
          </a:xfrm>
          <a:prstGeom prst="rect">
            <a:avLst/>
          </a:prstGeom>
        </p:spPr>
        <p:txBody>
          <a:bodyPr wrap="square">
            <a:spAutoFit/>
          </a:bodyPr>
          <a:lstStyle/>
          <a:p>
            <a:r>
              <a:rPr lang="en-IN" sz="900" dirty="0">
                <a:solidFill>
                  <a:srgbClr val="000000"/>
                </a:solidFill>
              </a:rPr>
              <a:t>Valine</a:t>
            </a:r>
          </a:p>
        </p:txBody>
      </p:sp>
      <p:sp>
        <p:nvSpPr>
          <p:cNvPr id="145" name="Rectangle 144">
            <a:extLst>
              <a:ext uri="{FF2B5EF4-FFF2-40B4-BE49-F238E27FC236}">
                <a16:creationId xmlns:a16="http://schemas.microsoft.com/office/drawing/2014/main" id="{6A6A7FD3-20E8-4F70-80FE-C62DD3954E6B}"/>
              </a:ext>
            </a:extLst>
          </p:cNvPr>
          <p:cNvSpPr/>
          <p:nvPr/>
        </p:nvSpPr>
        <p:spPr>
          <a:xfrm>
            <a:off x="3653874" y="5101233"/>
            <a:ext cx="567083" cy="230832"/>
          </a:xfrm>
          <a:prstGeom prst="rect">
            <a:avLst/>
          </a:prstGeom>
        </p:spPr>
        <p:txBody>
          <a:bodyPr wrap="square">
            <a:spAutoFit/>
          </a:bodyPr>
          <a:lstStyle/>
          <a:p>
            <a:r>
              <a:rPr lang="en-IN" sz="900" dirty="0">
                <a:solidFill>
                  <a:srgbClr val="000000"/>
                </a:solidFill>
              </a:rPr>
              <a:t>Alanine</a:t>
            </a:r>
          </a:p>
        </p:txBody>
      </p:sp>
      <p:sp>
        <p:nvSpPr>
          <p:cNvPr id="146" name="Rectangle 145">
            <a:extLst>
              <a:ext uri="{FF2B5EF4-FFF2-40B4-BE49-F238E27FC236}">
                <a16:creationId xmlns:a16="http://schemas.microsoft.com/office/drawing/2014/main" id="{46293159-0DB7-44ED-83DD-AFB6A48D6F1F}"/>
              </a:ext>
            </a:extLst>
          </p:cNvPr>
          <p:cNvSpPr/>
          <p:nvPr/>
        </p:nvSpPr>
        <p:spPr>
          <a:xfrm>
            <a:off x="7209118" y="5101233"/>
            <a:ext cx="566240" cy="230832"/>
          </a:xfrm>
          <a:prstGeom prst="rect">
            <a:avLst/>
          </a:prstGeom>
        </p:spPr>
        <p:txBody>
          <a:bodyPr wrap="square">
            <a:spAutoFit/>
          </a:bodyPr>
          <a:lstStyle/>
          <a:p>
            <a:r>
              <a:rPr lang="en-IN" sz="900" dirty="0">
                <a:solidFill>
                  <a:srgbClr val="000000"/>
                </a:solidFill>
              </a:rPr>
              <a:t>Glycine</a:t>
            </a:r>
          </a:p>
        </p:txBody>
      </p:sp>
      <p:sp>
        <p:nvSpPr>
          <p:cNvPr id="147" name="Rectangle 146">
            <a:extLst>
              <a:ext uri="{FF2B5EF4-FFF2-40B4-BE49-F238E27FC236}">
                <a16:creationId xmlns:a16="http://schemas.microsoft.com/office/drawing/2014/main" id="{739C289C-AC50-4BCD-A5F9-1B6EFB66FF75}"/>
              </a:ext>
            </a:extLst>
          </p:cNvPr>
          <p:cNvSpPr/>
          <p:nvPr/>
        </p:nvSpPr>
        <p:spPr>
          <a:xfrm>
            <a:off x="5431584" y="4887873"/>
            <a:ext cx="677929" cy="230832"/>
          </a:xfrm>
          <a:prstGeom prst="rect">
            <a:avLst/>
          </a:prstGeom>
        </p:spPr>
        <p:txBody>
          <a:bodyPr wrap="square">
            <a:spAutoFit/>
          </a:bodyPr>
          <a:lstStyle/>
          <a:p>
            <a:r>
              <a:rPr lang="en-IN" sz="900" dirty="0">
                <a:solidFill>
                  <a:srgbClr val="000000"/>
                </a:solidFill>
              </a:rPr>
              <a:t>Aspartate</a:t>
            </a:r>
          </a:p>
        </p:txBody>
      </p:sp>
      <p:sp>
        <p:nvSpPr>
          <p:cNvPr id="148" name="Rectangle 147">
            <a:extLst>
              <a:ext uri="{FF2B5EF4-FFF2-40B4-BE49-F238E27FC236}">
                <a16:creationId xmlns:a16="http://schemas.microsoft.com/office/drawing/2014/main" id="{EC860532-9D62-47A2-8489-E296A943F7D6}"/>
              </a:ext>
            </a:extLst>
          </p:cNvPr>
          <p:cNvSpPr/>
          <p:nvPr/>
        </p:nvSpPr>
        <p:spPr>
          <a:xfrm>
            <a:off x="5425440" y="5337453"/>
            <a:ext cx="713075" cy="230832"/>
          </a:xfrm>
          <a:prstGeom prst="rect">
            <a:avLst/>
          </a:prstGeom>
        </p:spPr>
        <p:txBody>
          <a:bodyPr wrap="square">
            <a:spAutoFit/>
          </a:bodyPr>
          <a:lstStyle/>
          <a:p>
            <a:r>
              <a:rPr lang="en-IN" sz="900" dirty="0">
                <a:solidFill>
                  <a:srgbClr val="000000"/>
                </a:solidFill>
              </a:rPr>
              <a:t>Glutamate</a:t>
            </a:r>
          </a:p>
        </p:txBody>
      </p:sp>
    </p:spTree>
    <p:extLst>
      <p:ext uri="{BB962C8B-B14F-4D97-AF65-F5344CB8AC3E}">
        <p14:creationId xmlns:p14="http://schemas.microsoft.com/office/powerpoint/2010/main" val="196862036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F48BCB-DFE9-4345-ACAC-4BF460C37DF1}"/>
              </a:ext>
            </a:extLst>
          </p:cNvPr>
          <p:cNvSpPr txBox="1"/>
          <p:nvPr/>
        </p:nvSpPr>
        <p:spPr>
          <a:xfrm>
            <a:off x="6350000" y="63500"/>
            <a:ext cx="2286000" cy="276999"/>
          </a:xfrm>
          <a:prstGeom prst="rect">
            <a:avLst/>
          </a:prstGeom>
          <a:noFill/>
        </p:spPr>
        <p:txBody>
          <a:bodyPr vert="horz" rtlCol="0">
            <a:spAutoFit/>
          </a:bodyPr>
          <a:lstStyle/>
          <a:p>
            <a:pPr algn="r"/>
            <a:r>
              <a:rPr lang="en-IN" sz="1200" b="1" dirty="0"/>
              <a:t>tb 15.1</a:t>
            </a:r>
          </a:p>
        </p:txBody>
      </p:sp>
      <p:pic>
        <p:nvPicPr>
          <p:cNvPr id="4" name="Picture 3">
            <a:extLst>
              <a:ext uri="{FF2B5EF4-FFF2-40B4-BE49-F238E27FC236}">
                <a16:creationId xmlns:a16="http://schemas.microsoft.com/office/drawing/2014/main" id="{3A384981-E012-4B17-9910-936DA3E7841A}"/>
              </a:ext>
            </a:extLst>
          </p:cNvPr>
          <p:cNvPicPr>
            <a:picLocks noChangeAspect="1"/>
          </p:cNvPicPr>
          <p:nvPr/>
        </p:nvPicPr>
        <p:blipFill>
          <a:blip r:embed="rId2"/>
          <a:stretch>
            <a:fillRect/>
          </a:stretch>
        </p:blipFill>
        <p:spPr>
          <a:xfrm>
            <a:off x="1423240" y="1405788"/>
            <a:ext cx="6297521" cy="4046425"/>
          </a:xfrm>
          <a:prstGeom prst="rect">
            <a:avLst/>
          </a:prstGeom>
        </p:spPr>
      </p:pic>
    </p:spTree>
    <p:extLst>
      <p:ext uri="{BB962C8B-B14F-4D97-AF65-F5344CB8AC3E}">
        <p14:creationId xmlns:p14="http://schemas.microsoft.com/office/powerpoint/2010/main" val="1205944752"/>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79E614-7422-4B04-8E46-D6C9C18AB1DB}"/>
              </a:ext>
            </a:extLst>
          </p:cNvPr>
          <p:cNvSpPr txBox="1"/>
          <p:nvPr/>
        </p:nvSpPr>
        <p:spPr>
          <a:xfrm>
            <a:off x="6350000" y="63500"/>
            <a:ext cx="2286000" cy="276999"/>
          </a:xfrm>
          <a:prstGeom prst="rect">
            <a:avLst/>
          </a:prstGeom>
          <a:noFill/>
        </p:spPr>
        <p:txBody>
          <a:bodyPr vert="horz" rtlCol="0">
            <a:spAutoFit/>
          </a:bodyPr>
          <a:lstStyle/>
          <a:p>
            <a:pPr algn="r"/>
            <a:r>
              <a:rPr lang="en-IN" sz="1200" b="1" dirty="0"/>
              <a:t>Figure 15.5</a:t>
            </a:r>
          </a:p>
        </p:txBody>
      </p:sp>
      <p:pic>
        <p:nvPicPr>
          <p:cNvPr id="4" name="Picture 3">
            <a:extLst>
              <a:ext uri="{FF2B5EF4-FFF2-40B4-BE49-F238E27FC236}">
                <a16:creationId xmlns:a16="http://schemas.microsoft.com/office/drawing/2014/main" id="{C87F06DB-932D-4394-8AE9-2A358F9DEEC1}"/>
              </a:ext>
            </a:extLst>
          </p:cNvPr>
          <p:cNvPicPr>
            <a:picLocks noChangeAspect="1"/>
          </p:cNvPicPr>
          <p:nvPr/>
        </p:nvPicPr>
        <p:blipFill>
          <a:blip r:embed="rId2"/>
          <a:stretch>
            <a:fillRect/>
          </a:stretch>
        </p:blipFill>
        <p:spPr>
          <a:xfrm>
            <a:off x="1423240" y="1138491"/>
            <a:ext cx="6297521" cy="4581019"/>
          </a:xfrm>
          <a:prstGeom prst="rect">
            <a:avLst/>
          </a:prstGeom>
        </p:spPr>
      </p:pic>
    </p:spTree>
    <p:extLst>
      <p:ext uri="{BB962C8B-B14F-4D97-AF65-F5344CB8AC3E}">
        <p14:creationId xmlns:p14="http://schemas.microsoft.com/office/powerpoint/2010/main" val="229805836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23071C0-626F-42B6-9305-295804EFEE52}"/>
              </a:ext>
            </a:extLst>
          </p:cNvPr>
          <p:cNvSpPr txBox="1"/>
          <p:nvPr/>
        </p:nvSpPr>
        <p:spPr>
          <a:xfrm>
            <a:off x="6350000" y="63500"/>
            <a:ext cx="2286000" cy="276999"/>
          </a:xfrm>
          <a:prstGeom prst="rect">
            <a:avLst/>
          </a:prstGeom>
          <a:noFill/>
        </p:spPr>
        <p:txBody>
          <a:bodyPr vert="horz" rtlCol="0">
            <a:spAutoFit/>
          </a:bodyPr>
          <a:lstStyle/>
          <a:p>
            <a:pPr algn="r"/>
            <a:r>
              <a:rPr lang="en-IN" sz="1200" b="1" dirty="0"/>
              <a:t>Figure 15.6p1</a:t>
            </a:r>
          </a:p>
        </p:txBody>
      </p:sp>
      <p:pic>
        <p:nvPicPr>
          <p:cNvPr id="4" name="Picture 3">
            <a:extLst>
              <a:ext uri="{FF2B5EF4-FFF2-40B4-BE49-F238E27FC236}">
                <a16:creationId xmlns:a16="http://schemas.microsoft.com/office/drawing/2014/main" id="{7928BE58-6E0B-4453-BC45-0D44583DE373}"/>
              </a:ext>
            </a:extLst>
          </p:cNvPr>
          <p:cNvPicPr>
            <a:picLocks noChangeAspect="1"/>
          </p:cNvPicPr>
          <p:nvPr/>
        </p:nvPicPr>
        <p:blipFill>
          <a:blip r:embed="rId2"/>
          <a:stretch>
            <a:fillRect/>
          </a:stretch>
        </p:blipFill>
        <p:spPr>
          <a:xfrm>
            <a:off x="762000" y="1530279"/>
            <a:ext cx="7620000" cy="3797443"/>
          </a:xfrm>
          <a:prstGeom prst="rect">
            <a:avLst/>
          </a:prstGeom>
        </p:spPr>
      </p:pic>
    </p:spTree>
    <p:extLst>
      <p:ext uri="{BB962C8B-B14F-4D97-AF65-F5344CB8AC3E}">
        <p14:creationId xmlns:p14="http://schemas.microsoft.com/office/powerpoint/2010/main" val="245119439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03B45C1-83CD-4330-9553-8F4CBC86EDF7}"/>
              </a:ext>
            </a:extLst>
          </p:cNvPr>
          <p:cNvSpPr txBox="1"/>
          <p:nvPr/>
        </p:nvSpPr>
        <p:spPr>
          <a:xfrm>
            <a:off x="6350000" y="63500"/>
            <a:ext cx="2286000" cy="276999"/>
          </a:xfrm>
          <a:prstGeom prst="rect">
            <a:avLst/>
          </a:prstGeom>
          <a:noFill/>
        </p:spPr>
        <p:txBody>
          <a:bodyPr vert="horz" rtlCol="0">
            <a:spAutoFit/>
          </a:bodyPr>
          <a:lstStyle/>
          <a:p>
            <a:pPr algn="r"/>
            <a:r>
              <a:rPr lang="en-IN" sz="1200" b="1" dirty="0"/>
              <a:t>Figure 15.6p2</a:t>
            </a:r>
          </a:p>
        </p:txBody>
      </p:sp>
      <p:pic>
        <p:nvPicPr>
          <p:cNvPr id="4" name="Picture 3">
            <a:extLst>
              <a:ext uri="{FF2B5EF4-FFF2-40B4-BE49-F238E27FC236}">
                <a16:creationId xmlns:a16="http://schemas.microsoft.com/office/drawing/2014/main" id="{40527C45-A688-4384-83D1-09FBE95E3F35}"/>
              </a:ext>
            </a:extLst>
          </p:cNvPr>
          <p:cNvPicPr>
            <a:picLocks noChangeAspect="1"/>
          </p:cNvPicPr>
          <p:nvPr/>
        </p:nvPicPr>
        <p:blipFill>
          <a:blip r:embed="rId2"/>
          <a:stretch>
            <a:fillRect/>
          </a:stretch>
        </p:blipFill>
        <p:spPr>
          <a:xfrm>
            <a:off x="381000" y="2301165"/>
            <a:ext cx="8382000" cy="2255670"/>
          </a:xfrm>
          <a:prstGeom prst="rect">
            <a:avLst/>
          </a:prstGeom>
        </p:spPr>
      </p:pic>
    </p:spTree>
    <p:extLst>
      <p:ext uri="{BB962C8B-B14F-4D97-AF65-F5344CB8AC3E}">
        <p14:creationId xmlns:p14="http://schemas.microsoft.com/office/powerpoint/2010/main" val="76033203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1B07BE-AB5D-4A14-A8E8-C0B881DA0B85}"/>
              </a:ext>
            </a:extLst>
          </p:cNvPr>
          <p:cNvSpPr txBox="1"/>
          <p:nvPr/>
        </p:nvSpPr>
        <p:spPr>
          <a:xfrm>
            <a:off x="6350000" y="63500"/>
            <a:ext cx="2286000" cy="276999"/>
          </a:xfrm>
          <a:prstGeom prst="rect">
            <a:avLst/>
          </a:prstGeom>
          <a:noFill/>
        </p:spPr>
        <p:txBody>
          <a:bodyPr vert="horz" rtlCol="0">
            <a:spAutoFit/>
          </a:bodyPr>
          <a:lstStyle/>
          <a:p>
            <a:pPr algn="r"/>
            <a:r>
              <a:rPr lang="en-IN" sz="1200" b="1"/>
              <a:t>Figure 15.7</a:t>
            </a:r>
          </a:p>
        </p:txBody>
      </p:sp>
      <p:pic>
        <p:nvPicPr>
          <p:cNvPr id="4" name="Picture 3">
            <a:extLst>
              <a:ext uri="{FF2B5EF4-FFF2-40B4-BE49-F238E27FC236}">
                <a16:creationId xmlns:a16="http://schemas.microsoft.com/office/drawing/2014/main" id="{2C78D7C7-B506-469A-854D-1BB36548BD6D}"/>
              </a:ext>
            </a:extLst>
          </p:cNvPr>
          <p:cNvPicPr>
            <a:picLocks noChangeAspect="1"/>
          </p:cNvPicPr>
          <p:nvPr/>
        </p:nvPicPr>
        <p:blipFill>
          <a:blip r:embed="rId2"/>
          <a:stretch>
            <a:fillRect/>
          </a:stretch>
        </p:blipFill>
        <p:spPr>
          <a:xfrm>
            <a:off x="1969719" y="932934"/>
            <a:ext cx="5204563" cy="4992132"/>
          </a:xfrm>
          <a:prstGeom prst="rect">
            <a:avLst/>
          </a:prstGeom>
        </p:spPr>
      </p:pic>
    </p:spTree>
    <p:extLst>
      <p:ext uri="{BB962C8B-B14F-4D97-AF65-F5344CB8AC3E}">
        <p14:creationId xmlns:p14="http://schemas.microsoft.com/office/powerpoint/2010/main" val="298314493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3DBEC20-FD27-47CE-AF73-30E27A51EEE0}"/>
              </a:ext>
            </a:extLst>
          </p:cNvPr>
          <p:cNvSpPr txBox="1"/>
          <p:nvPr/>
        </p:nvSpPr>
        <p:spPr>
          <a:xfrm>
            <a:off x="6350000" y="63500"/>
            <a:ext cx="2286000" cy="276999"/>
          </a:xfrm>
          <a:prstGeom prst="rect">
            <a:avLst/>
          </a:prstGeom>
          <a:noFill/>
        </p:spPr>
        <p:txBody>
          <a:bodyPr vert="horz" rtlCol="0">
            <a:spAutoFit/>
          </a:bodyPr>
          <a:lstStyle/>
          <a:p>
            <a:pPr algn="r"/>
            <a:r>
              <a:rPr lang="en-IN" sz="1200" b="1"/>
              <a:t>Figure 15.8</a:t>
            </a:r>
          </a:p>
        </p:txBody>
      </p:sp>
      <p:pic>
        <p:nvPicPr>
          <p:cNvPr id="4" name="Picture 3">
            <a:extLst>
              <a:ext uri="{FF2B5EF4-FFF2-40B4-BE49-F238E27FC236}">
                <a16:creationId xmlns:a16="http://schemas.microsoft.com/office/drawing/2014/main" id="{8B92C6D7-F194-4312-9AF5-0C81BAFFB02D}"/>
              </a:ext>
            </a:extLst>
          </p:cNvPr>
          <p:cNvPicPr>
            <a:picLocks noChangeAspect="1"/>
          </p:cNvPicPr>
          <p:nvPr/>
        </p:nvPicPr>
        <p:blipFill>
          <a:blip r:embed="rId2"/>
          <a:stretch>
            <a:fillRect/>
          </a:stretch>
        </p:blipFill>
        <p:spPr>
          <a:xfrm>
            <a:off x="1969719" y="985701"/>
            <a:ext cx="5204563" cy="4886599"/>
          </a:xfrm>
          <a:prstGeom prst="rect">
            <a:avLst/>
          </a:prstGeom>
        </p:spPr>
      </p:pic>
    </p:spTree>
    <p:extLst>
      <p:ext uri="{BB962C8B-B14F-4D97-AF65-F5344CB8AC3E}">
        <p14:creationId xmlns:p14="http://schemas.microsoft.com/office/powerpoint/2010/main" val="3430894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8FB922-EFD0-4DF2-9C11-2C7B2F22538C}"/>
              </a:ext>
            </a:extLst>
          </p:cNvPr>
          <p:cNvSpPr txBox="1"/>
          <p:nvPr/>
        </p:nvSpPr>
        <p:spPr>
          <a:xfrm>
            <a:off x="6350000" y="63500"/>
            <a:ext cx="2286000" cy="276999"/>
          </a:xfrm>
          <a:prstGeom prst="rect">
            <a:avLst/>
          </a:prstGeom>
          <a:noFill/>
        </p:spPr>
        <p:txBody>
          <a:bodyPr vert="horz" rtlCol="0">
            <a:spAutoFit/>
          </a:bodyPr>
          <a:lstStyle/>
          <a:p>
            <a:pPr algn="r"/>
            <a:r>
              <a:rPr lang="en-IN" sz="1200" b="1"/>
              <a:t>Figure 15.9</a:t>
            </a:r>
          </a:p>
        </p:txBody>
      </p:sp>
      <p:pic>
        <p:nvPicPr>
          <p:cNvPr id="4" name="Picture 3">
            <a:extLst>
              <a:ext uri="{FF2B5EF4-FFF2-40B4-BE49-F238E27FC236}">
                <a16:creationId xmlns:a16="http://schemas.microsoft.com/office/drawing/2014/main" id="{08D4E241-AC4C-4C2B-AB95-754F3C1472C8}"/>
              </a:ext>
            </a:extLst>
          </p:cNvPr>
          <p:cNvPicPr>
            <a:picLocks noChangeAspect="1"/>
          </p:cNvPicPr>
          <p:nvPr/>
        </p:nvPicPr>
        <p:blipFill>
          <a:blip r:embed="rId2"/>
          <a:stretch>
            <a:fillRect/>
          </a:stretch>
        </p:blipFill>
        <p:spPr>
          <a:xfrm>
            <a:off x="1969719" y="865423"/>
            <a:ext cx="5204563" cy="5127154"/>
          </a:xfrm>
          <a:prstGeom prst="rect">
            <a:avLst/>
          </a:prstGeom>
        </p:spPr>
      </p:pic>
    </p:spTree>
    <p:extLst>
      <p:ext uri="{BB962C8B-B14F-4D97-AF65-F5344CB8AC3E}">
        <p14:creationId xmlns:p14="http://schemas.microsoft.com/office/powerpoint/2010/main" val="146245810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2AE6177-A71E-4173-B3DB-19E5B17E397D}"/>
              </a:ext>
            </a:extLst>
          </p:cNvPr>
          <p:cNvSpPr txBox="1"/>
          <p:nvPr/>
        </p:nvSpPr>
        <p:spPr>
          <a:xfrm>
            <a:off x="6350000" y="63500"/>
            <a:ext cx="2286000" cy="276999"/>
          </a:xfrm>
          <a:prstGeom prst="rect">
            <a:avLst/>
          </a:prstGeom>
          <a:noFill/>
        </p:spPr>
        <p:txBody>
          <a:bodyPr vert="horz" rtlCol="0">
            <a:spAutoFit/>
          </a:bodyPr>
          <a:lstStyle/>
          <a:p>
            <a:pPr algn="r"/>
            <a:r>
              <a:rPr lang="en-IN" sz="1200" b="1"/>
              <a:t>Figure 15.10</a:t>
            </a:r>
          </a:p>
        </p:txBody>
      </p:sp>
      <p:pic>
        <p:nvPicPr>
          <p:cNvPr id="4" name="Picture 3">
            <a:extLst>
              <a:ext uri="{FF2B5EF4-FFF2-40B4-BE49-F238E27FC236}">
                <a16:creationId xmlns:a16="http://schemas.microsoft.com/office/drawing/2014/main" id="{6EA57DDA-CA76-42D8-9118-D27F75A78294}"/>
              </a:ext>
            </a:extLst>
          </p:cNvPr>
          <p:cNvPicPr>
            <a:picLocks noChangeAspect="1"/>
          </p:cNvPicPr>
          <p:nvPr/>
        </p:nvPicPr>
        <p:blipFill>
          <a:blip r:embed="rId2"/>
          <a:stretch>
            <a:fillRect/>
          </a:stretch>
        </p:blipFill>
        <p:spPr>
          <a:xfrm>
            <a:off x="381000" y="1581166"/>
            <a:ext cx="8382000" cy="3695668"/>
          </a:xfrm>
          <a:prstGeom prst="rect">
            <a:avLst/>
          </a:prstGeom>
        </p:spPr>
      </p:pic>
    </p:spTree>
    <p:extLst>
      <p:ext uri="{BB962C8B-B14F-4D97-AF65-F5344CB8AC3E}">
        <p14:creationId xmlns:p14="http://schemas.microsoft.com/office/powerpoint/2010/main" val="313265343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748D89-43B0-4149-82EE-AAF04169C7A1}"/>
              </a:ext>
            </a:extLst>
          </p:cNvPr>
          <p:cNvSpPr txBox="1"/>
          <p:nvPr/>
        </p:nvSpPr>
        <p:spPr>
          <a:xfrm>
            <a:off x="6350000" y="63500"/>
            <a:ext cx="2286000" cy="276999"/>
          </a:xfrm>
          <a:prstGeom prst="rect">
            <a:avLst/>
          </a:prstGeom>
          <a:noFill/>
        </p:spPr>
        <p:txBody>
          <a:bodyPr vert="horz" rtlCol="0">
            <a:spAutoFit/>
          </a:bodyPr>
          <a:lstStyle/>
          <a:p>
            <a:pPr algn="r"/>
            <a:r>
              <a:rPr lang="en-IN" sz="1200" b="1"/>
              <a:t>Chapter Opener</a:t>
            </a:r>
          </a:p>
        </p:txBody>
      </p:sp>
      <p:pic>
        <p:nvPicPr>
          <p:cNvPr id="4" name="Picture 3">
            <a:extLst>
              <a:ext uri="{FF2B5EF4-FFF2-40B4-BE49-F238E27FC236}">
                <a16:creationId xmlns:a16="http://schemas.microsoft.com/office/drawing/2014/main" id="{236E02F6-F6D0-428F-96E5-53F0A529C4F6}"/>
              </a:ext>
            </a:extLst>
          </p:cNvPr>
          <p:cNvPicPr>
            <a:picLocks noChangeAspect="1"/>
          </p:cNvPicPr>
          <p:nvPr/>
        </p:nvPicPr>
        <p:blipFill>
          <a:blip r:embed="rId2"/>
          <a:stretch>
            <a:fillRect/>
          </a:stretch>
        </p:blipFill>
        <p:spPr>
          <a:xfrm>
            <a:off x="2421354" y="574507"/>
            <a:ext cx="4301292" cy="5708986"/>
          </a:xfrm>
          <a:prstGeom prst="rect">
            <a:avLst/>
          </a:prstGeom>
        </p:spPr>
      </p:pic>
    </p:spTree>
    <p:extLst>
      <p:ext uri="{BB962C8B-B14F-4D97-AF65-F5344CB8AC3E}">
        <p14:creationId xmlns:p14="http://schemas.microsoft.com/office/powerpoint/2010/main" val="46514464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05DBC6-56E1-48FD-BED5-5A6B6FA5E036}"/>
              </a:ext>
            </a:extLst>
          </p:cNvPr>
          <p:cNvSpPr txBox="1"/>
          <p:nvPr/>
        </p:nvSpPr>
        <p:spPr>
          <a:xfrm>
            <a:off x="6350000" y="63500"/>
            <a:ext cx="2286000" cy="276999"/>
          </a:xfrm>
          <a:prstGeom prst="rect">
            <a:avLst/>
          </a:prstGeom>
          <a:noFill/>
        </p:spPr>
        <p:txBody>
          <a:bodyPr vert="horz" rtlCol="0">
            <a:spAutoFit/>
          </a:bodyPr>
          <a:lstStyle/>
          <a:p>
            <a:pPr algn="r"/>
            <a:r>
              <a:rPr lang="en-IN" sz="1200" b="1"/>
              <a:t>Figure 15.11</a:t>
            </a:r>
          </a:p>
        </p:txBody>
      </p:sp>
      <p:pic>
        <p:nvPicPr>
          <p:cNvPr id="4" name="Picture 3">
            <a:extLst>
              <a:ext uri="{FF2B5EF4-FFF2-40B4-BE49-F238E27FC236}">
                <a16:creationId xmlns:a16="http://schemas.microsoft.com/office/drawing/2014/main" id="{ED4638E9-FFE7-4F3E-A0F5-2F9A9D06F0B8}"/>
              </a:ext>
            </a:extLst>
          </p:cNvPr>
          <p:cNvPicPr>
            <a:picLocks noChangeAspect="1"/>
          </p:cNvPicPr>
          <p:nvPr/>
        </p:nvPicPr>
        <p:blipFill>
          <a:blip r:embed="rId2"/>
          <a:stretch>
            <a:fillRect/>
          </a:stretch>
        </p:blipFill>
        <p:spPr>
          <a:xfrm>
            <a:off x="381000" y="1602572"/>
            <a:ext cx="8382000" cy="3652856"/>
          </a:xfrm>
          <a:prstGeom prst="rect">
            <a:avLst/>
          </a:prstGeom>
        </p:spPr>
      </p:pic>
    </p:spTree>
    <p:extLst>
      <p:ext uri="{BB962C8B-B14F-4D97-AF65-F5344CB8AC3E}">
        <p14:creationId xmlns:p14="http://schemas.microsoft.com/office/powerpoint/2010/main" val="161101381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308EB0B-5185-459B-9F06-B8051ECD9901}"/>
              </a:ext>
            </a:extLst>
          </p:cNvPr>
          <p:cNvSpPr txBox="1"/>
          <p:nvPr/>
        </p:nvSpPr>
        <p:spPr>
          <a:xfrm>
            <a:off x="6350000" y="63500"/>
            <a:ext cx="2286000" cy="276999"/>
          </a:xfrm>
          <a:prstGeom prst="rect">
            <a:avLst/>
          </a:prstGeom>
          <a:noFill/>
        </p:spPr>
        <p:txBody>
          <a:bodyPr vert="horz" rtlCol="0">
            <a:spAutoFit/>
          </a:bodyPr>
          <a:lstStyle/>
          <a:p>
            <a:pPr algn="r"/>
            <a:r>
              <a:rPr lang="en-IN" sz="1200" b="1"/>
              <a:t>Figure 15.12</a:t>
            </a:r>
          </a:p>
        </p:txBody>
      </p:sp>
      <p:pic>
        <p:nvPicPr>
          <p:cNvPr id="4" name="Picture 3">
            <a:extLst>
              <a:ext uri="{FF2B5EF4-FFF2-40B4-BE49-F238E27FC236}">
                <a16:creationId xmlns:a16="http://schemas.microsoft.com/office/drawing/2014/main" id="{25993F8C-2711-49A5-B779-5FD6E78B5BCD}"/>
              </a:ext>
            </a:extLst>
          </p:cNvPr>
          <p:cNvPicPr>
            <a:picLocks noChangeAspect="1"/>
          </p:cNvPicPr>
          <p:nvPr/>
        </p:nvPicPr>
        <p:blipFill>
          <a:blip r:embed="rId2"/>
          <a:stretch>
            <a:fillRect/>
          </a:stretch>
        </p:blipFill>
        <p:spPr>
          <a:xfrm>
            <a:off x="1969719" y="641006"/>
            <a:ext cx="5204563" cy="5575989"/>
          </a:xfrm>
          <a:prstGeom prst="rect">
            <a:avLst/>
          </a:prstGeom>
        </p:spPr>
      </p:pic>
    </p:spTree>
    <p:extLst>
      <p:ext uri="{BB962C8B-B14F-4D97-AF65-F5344CB8AC3E}">
        <p14:creationId xmlns:p14="http://schemas.microsoft.com/office/powerpoint/2010/main" val="319183568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644F4C-B293-4866-ACFE-B7D3167059C8}"/>
              </a:ext>
            </a:extLst>
          </p:cNvPr>
          <p:cNvSpPr txBox="1"/>
          <p:nvPr/>
        </p:nvSpPr>
        <p:spPr>
          <a:xfrm>
            <a:off x="6350000" y="63500"/>
            <a:ext cx="2286000" cy="276999"/>
          </a:xfrm>
          <a:prstGeom prst="rect">
            <a:avLst/>
          </a:prstGeom>
          <a:noFill/>
        </p:spPr>
        <p:txBody>
          <a:bodyPr vert="horz" rtlCol="0">
            <a:spAutoFit/>
          </a:bodyPr>
          <a:lstStyle/>
          <a:p>
            <a:pPr algn="r"/>
            <a:r>
              <a:rPr lang="en-IN" sz="1200" b="1"/>
              <a:t>Figure 15.13</a:t>
            </a:r>
          </a:p>
        </p:txBody>
      </p:sp>
      <p:pic>
        <p:nvPicPr>
          <p:cNvPr id="4" name="Picture 3">
            <a:extLst>
              <a:ext uri="{FF2B5EF4-FFF2-40B4-BE49-F238E27FC236}">
                <a16:creationId xmlns:a16="http://schemas.microsoft.com/office/drawing/2014/main" id="{D7E5A5FB-0DB1-4934-AF6D-3DAC543E5643}"/>
              </a:ext>
            </a:extLst>
          </p:cNvPr>
          <p:cNvPicPr>
            <a:picLocks noChangeAspect="1"/>
          </p:cNvPicPr>
          <p:nvPr/>
        </p:nvPicPr>
        <p:blipFill>
          <a:blip r:embed="rId2"/>
          <a:stretch>
            <a:fillRect/>
          </a:stretch>
        </p:blipFill>
        <p:spPr>
          <a:xfrm>
            <a:off x="2794607" y="555647"/>
            <a:ext cx="3554786" cy="5746706"/>
          </a:xfrm>
          <a:prstGeom prst="rect">
            <a:avLst/>
          </a:prstGeom>
        </p:spPr>
      </p:pic>
    </p:spTree>
    <p:extLst>
      <p:ext uri="{BB962C8B-B14F-4D97-AF65-F5344CB8AC3E}">
        <p14:creationId xmlns:p14="http://schemas.microsoft.com/office/powerpoint/2010/main" val="262808841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874F4AD-BD68-4A78-9783-F92BC12CBAF0}"/>
              </a:ext>
            </a:extLst>
          </p:cNvPr>
          <p:cNvSpPr txBox="1"/>
          <p:nvPr/>
        </p:nvSpPr>
        <p:spPr>
          <a:xfrm>
            <a:off x="6350000" y="63500"/>
            <a:ext cx="2286000" cy="276999"/>
          </a:xfrm>
          <a:prstGeom prst="rect">
            <a:avLst/>
          </a:prstGeom>
          <a:noFill/>
        </p:spPr>
        <p:txBody>
          <a:bodyPr vert="horz" rtlCol="0">
            <a:spAutoFit/>
          </a:bodyPr>
          <a:lstStyle/>
          <a:p>
            <a:pPr algn="r"/>
            <a:r>
              <a:rPr lang="en-IN" sz="1200" b="1"/>
              <a:t>Figure 15.14</a:t>
            </a:r>
          </a:p>
        </p:txBody>
      </p:sp>
      <p:pic>
        <p:nvPicPr>
          <p:cNvPr id="4" name="Picture 3">
            <a:extLst>
              <a:ext uri="{FF2B5EF4-FFF2-40B4-BE49-F238E27FC236}">
                <a16:creationId xmlns:a16="http://schemas.microsoft.com/office/drawing/2014/main" id="{14101F65-2CDA-48DF-BABA-7537ACDC0E0A}"/>
              </a:ext>
            </a:extLst>
          </p:cNvPr>
          <p:cNvPicPr>
            <a:picLocks noChangeAspect="1"/>
          </p:cNvPicPr>
          <p:nvPr/>
        </p:nvPicPr>
        <p:blipFill>
          <a:blip r:embed="rId2"/>
          <a:stretch>
            <a:fillRect/>
          </a:stretch>
        </p:blipFill>
        <p:spPr>
          <a:xfrm>
            <a:off x="381000" y="1981658"/>
            <a:ext cx="8382000" cy="2894685"/>
          </a:xfrm>
          <a:prstGeom prst="rect">
            <a:avLst/>
          </a:prstGeom>
        </p:spPr>
      </p:pic>
    </p:spTree>
    <p:extLst>
      <p:ext uri="{BB962C8B-B14F-4D97-AF65-F5344CB8AC3E}">
        <p14:creationId xmlns:p14="http://schemas.microsoft.com/office/powerpoint/2010/main" val="2526585128"/>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0519369-F764-4204-80DD-5F143302284D}"/>
              </a:ext>
            </a:extLst>
          </p:cNvPr>
          <p:cNvSpPr txBox="1"/>
          <p:nvPr/>
        </p:nvSpPr>
        <p:spPr>
          <a:xfrm>
            <a:off x="6350000" y="63500"/>
            <a:ext cx="2286000" cy="276999"/>
          </a:xfrm>
          <a:prstGeom prst="rect">
            <a:avLst/>
          </a:prstGeom>
          <a:noFill/>
        </p:spPr>
        <p:txBody>
          <a:bodyPr vert="horz" rtlCol="0">
            <a:spAutoFit/>
          </a:bodyPr>
          <a:lstStyle/>
          <a:p>
            <a:pPr algn="r"/>
            <a:r>
              <a:rPr lang="en-IN" sz="1200" b="1"/>
              <a:t>Figure 15.15</a:t>
            </a:r>
          </a:p>
        </p:txBody>
      </p:sp>
      <p:pic>
        <p:nvPicPr>
          <p:cNvPr id="4" name="Picture 3">
            <a:extLst>
              <a:ext uri="{FF2B5EF4-FFF2-40B4-BE49-F238E27FC236}">
                <a16:creationId xmlns:a16="http://schemas.microsoft.com/office/drawing/2014/main" id="{36928831-4CE9-481E-8D4B-FA8044E4C2E1}"/>
              </a:ext>
            </a:extLst>
          </p:cNvPr>
          <p:cNvPicPr>
            <a:picLocks noChangeAspect="1"/>
          </p:cNvPicPr>
          <p:nvPr/>
        </p:nvPicPr>
        <p:blipFill>
          <a:blip r:embed="rId2"/>
          <a:stretch>
            <a:fillRect/>
          </a:stretch>
        </p:blipFill>
        <p:spPr>
          <a:xfrm>
            <a:off x="381000" y="1558018"/>
            <a:ext cx="8382000" cy="3741964"/>
          </a:xfrm>
          <a:prstGeom prst="rect">
            <a:avLst/>
          </a:prstGeom>
        </p:spPr>
      </p:pic>
    </p:spTree>
    <p:extLst>
      <p:ext uri="{BB962C8B-B14F-4D97-AF65-F5344CB8AC3E}">
        <p14:creationId xmlns:p14="http://schemas.microsoft.com/office/powerpoint/2010/main" val="282380814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398D85D-5FC0-411A-B051-A82E0A49A0FD}"/>
              </a:ext>
            </a:extLst>
          </p:cNvPr>
          <p:cNvSpPr txBox="1"/>
          <p:nvPr/>
        </p:nvSpPr>
        <p:spPr>
          <a:xfrm>
            <a:off x="6350000" y="63500"/>
            <a:ext cx="2286000" cy="276999"/>
          </a:xfrm>
          <a:prstGeom prst="rect">
            <a:avLst/>
          </a:prstGeom>
          <a:noFill/>
        </p:spPr>
        <p:txBody>
          <a:bodyPr vert="horz" rtlCol="0">
            <a:spAutoFit/>
          </a:bodyPr>
          <a:lstStyle/>
          <a:p>
            <a:pPr algn="r"/>
            <a:r>
              <a:rPr lang="en-IN" sz="1200" b="1"/>
              <a:t>Figure 15.16</a:t>
            </a:r>
          </a:p>
        </p:txBody>
      </p:sp>
      <p:pic>
        <p:nvPicPr>
          <p:cNvPr id="4" name="Picture 3">
            <a:extLst>
              <a:ext uri="{FF2B5EF4-FFF2-40B4-BE49-F238E27FC236}">
                <a16:creationId xmlns:a16="http://schemas.microsoft.com/office/drawing/2014/main" id="{E484213D-802A-47E7-B120-4B344E0BAE7B}"/>
              </a:ext>
            </a:extLst>
          </p:cNvPr>
          <p:cNvPicPr>
            <a:picLocks noChangeAspect="1"/>
          </p:cNvPicPr>
          <p:nvPr/>
        </p:nvPicPr>
        <p:blipFill>
          <a:blip r:embed="rId2"/>
          <a:stretch>
            <a:fillRect/>
          </a:stretch>
        </p:blipFill>
        <p:spPr>
          <a:xfrm>
            <a:off x="1423240" y="1641169"/>
            <a:ext cx="6297521" cy="3575662"/>
          </a:xfrm>
          <a:prstGeom prst="rect">
            <a:avLst/>
          </a:prstGeom>
        </p:spPr>
      </p:pic>
    </p:spTree>
    <p:extLst>
      <p:ext uri="{BB962C8B-B14F-4D97-AF65-F5344CB8AC3E}">
        <p14:creationId xmlns:p14="http://schemas.microsoft.com/office/powerpoint/2010/main" val="24646052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388D1BD-FEDA-4A92-A2CC-346B4FE0A211}"/>
              </a:ext>
            </a:extLst>
          </p:cNvPr>
          <p:cNvSpPr txBox="1"/>
          <p:nvPr/>
        </p:nvSpPr>
        <p:spPr>
          <a:xfrm>
            <a:off x="6350000" y="63500"/>
            <a:ext cx="2286000" cy="276999"/>
          </a:xfrm>
          <a:prstGeom prst="rect">
            <a:avLst/>
          </a:prstGeom>
          <a:noFill/>
        </p:spPr>
        <p:txBody>
          <a:bodyPr vert="horz" rtlCol="0">
            <a:spAutoFit/>
          </a:bodyPr>
          <a:lstStyle/>
          <a:p>
            <a:pPr algn="r"/>
            <a:r>
              <a:rPr lang="en-IN" sz="1200" b="1"/>
              <a:t>Figure 15.17</a:t>
            </a:r>
          </a:p>
        </p:txBody>
      </p:sp>
      <p:pic>
        <p:nvPicPr>
          <p:cNvPr id="4" name="Picture 3">
            <a:extLst>
              <a:ext uri="{FF2B5EF4-FFF2-40B4-BE49-F238E27FC236}">
                <a16:creationId xmlns:a16="http://schemas.microsoft.com/office/drawing/2014/main" id="{E2BE809B-FFFE-41D7-89D0-D9CDC47AB40A}"/>
              </a:ext>
            </a:extLst>
          </p:cNvPr>
          <p:cNvPicPr>
            <a:picLocks noChangeAspect="1"/>
          </p:cNvPicPr>
          <p:nvPr/>
        </p:nvPicPr>
        <p:blipFill>
          <a:blip r:embed="rId2"/>
          <a:stretch>
            <a:fillRect/>
          </a:stretch>
        </p:blipFill>
        <p:spPr>
          <a:xfrm>
            <a:off x="2206290" y="995939"/>
            <a:ext cx="4731421" cy="4866123"/>
          </a:xfrm>
          <a:prstGeom prst="rect">
            <a:avLst/>
          </a:prstGeom>
        </p:spPr>
      </p:pic>
    </p:spTree>
    <p:extLst>
      <p:ext uri="{BB962C8B-B14F-4D97-AF65-F5344CB8AC3E}">
        <p14:creationId xmlns:p14="http://schemas.microsoft.com/office/powerpoint/2010/main" val="335319655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CFCA6BF-5D4D-43E2-ABD4-83F5FD5C3C39}"/>
              </a:ext>
            </a:extLst>
          </p:cNvPr>
          <p:cNvSpPr txBox="1"/>
          <p:nvPr/>
        </p:nvSpPr>
        <p:spPr>
          <a:xfrm>
            <a:off x="6350000" y="63500"/>
            <a:ext cx="2286000" cy="276999"/>
          </a:xfrm>
          <a:prstGeom prst="rect">
            <a:avLst/>
          </a:prstGeom>
          <a:noFill/>
        </p:spPr>
        <p:txBody>
          <a:bodyPr vert="horz" rtlCol="0">
            <a:spAutoFit/>
          </a:bodyPr>
          <a:lstStyle/>
          <a:p>
            <a:pPr algn="r"/>
            <a:r>
              <a:rPr lang="en-IN" sz="1200" b="1"/>
              <a:t>Figure 15.18</a:t>
            </a:r>
          </a:p>
        </p:txBody>
      </p:sp>
      <p:pic>
        <p:nvPicPr>
          <p:cNvPr id="4" name="Picture 3">
            <a:extLst>
              <a:ext uri="{FF2B5EF4-FFF2-40B4-BE49-F238E27FC236}">
                <a16:creationId xmlns:a16="http://schemas.microsoft.com/office/drawing/2014/main" id="{6A69904F-EDCA-462A-8EEC-37E3B16A3071}"/>
              </a:ext>
            </a:extLst>
          </p:cNvPr>
          <p:cNvPicPr>
            <a:picLocks noChangeAspect="1"/>
          </p:cNvPicPr>
          <p:nvPr/>
        </p:nvPicPr>
        <p:blipFill>
          <a:blip r:embed="rId2"/>
          <a:stretch>
            <a:fillRect/>
          </a:stretch>
        </p:blipFill>
        <p:spPr>
          <a:xfrm>
            <a:off x="381000" y="2132258"/>
            <a:ext cx="8382000" cy="2593485"/>
          </a:xfrm>
          <a:prstGeom prst="rect">
            <a:avLst/>
          </a:prstGeom>
        </p:spPr>
      </p:pic>
    </p:spTree>
    <p:extLst>
      <p:ext uri="{BB962C8B-B14F-4D97-AF65-F5344CB8AC3E}">
        <p14:creationId xmlns:p14="http://schemas.microsoft.com/office/powerpoint/2010/main" val="388993721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506BB2F-E31D-4BE5-B088-A5868E16A4F0}"/>
              </a:ext>
            </a:extLst>
          </p:cNvPr>
          <p:cNvSpPr txBox="1"/>
          <p:nvPr/>
        </p:nvSpPr>
        <p:spPr>
          <a:xfrm>
            <a:off x="6350000" y="63500"/>
            <a:ext cx="2286000" cy="276999"/>
          </a:xfrm>
          <a:prstGeom prst="rect">
            <a:avLst/>
          </a:prstGeom>
          <a:noFill/>
        </p:spPr>
        <p:txBody>
          <a:bodyPr vert="horz" rtlCol="0">
            <a:spAutoFit/>
          </a:bodyPr>
          <a:lstStyle/>
          <a:p>
            <a:pPr algn="r"/>
            <a:r>
              <a:rPr lang="en-IN" sz="1200" b="1"/>
              <a:t>Figure 15.19</a:t>
            </a:r>
          </a:p>
        </p:txBody>
      </p:sp>
      <p:pic>
        <p:nvPicPr>
          <p:cNvPr id="4" name="Picture 3">
            <a:extLst>
              <a:ext uri="{FF2B5EF4-FFF2-40B4-BE49-F238E27FC236}">
                <a16:creationId xmlns:a16="http://schemas.microsoft.com/office/drawing/2014/main" id="{32545BB5-4DF2-4F66-9456-E79F33FFEEC5}"/>
              </a:ext>
            </a:extLst>
          </p:cNvPr>
          <p:cNvPicPr>
            <a:picLocks noChangeAspect="1"/>
          </p:cNvPicPr>
          <p:nvPr/>
        </p:nvPicPr>
        <p:blipFill>
          <a:blip r:embed="rId2"/>
          <a:stretch>
            <a:fillRect/>
          </a:stretch>
        </p:blipFill>
        <p:spPr>
          <a:xfrm>
            <a:off x="381000" y="1183822"/>
            <a:ext cx="8382000" cy="4490357"/>
          </a:xfrm>
          <a:prstGeom prst="rect">
            <a:avLst/>
          </a:prstGeom>
        </p:spPr>
      </p:pic>
    </p:spTree>
    <p:extLst>
      <p:ext uri="{BB962C8B-B14F-4D97-AF65-F5344CB8AC3E}">
        <p14:creationId xmlns:p14="http://schemas.microsoft.com/office/powerpoint/2010/main" val="231249098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493975C-CE0E-4EA2-8024-FAB24975E479}"/>
              </a:ext>
            </a:extLst>
          </p:cNvPr>
          <p:cNvSpPr txBox="1"/>
          <p:nvPr/>
        </p:nvSpPr>
        <p:spPr>
          <a:xfrm>
            <a:off x="6350000" y="63500"/>
            <a:ext cx="2286000" cy="276999"/>
          </a:xfrm>
          <a:prstGeom prst="rect">
            <a:avLst/>
          </a:prstGeom>
          <a:noFill/>
        </p:spPr>
        <p:txBody>
          <a:bodyPr vert="horz" rtlCol="0">
            <a:spAutoFit/>
          </a:bodyPr>
          <a:lstStyle/>
          <a:p>
            <a:pPr algn="r"/>
            <a:r>
              <a:rPr lang="en-IN" sz="1200" b="1"/>
              <a:t>Figure 15.20</a:t>
            </a:r>
          </a:p>
        </p:txBody>
      </p:sp>
      <p:pic>
        <p:nvPicPr>
          <p:cNvPr id="4" name="Picture 3">
            <a:extLst>
              <a:ext uri="{FF2B5EF4-FFF2-40B4-BE49-F238E27FC236}">
                <a16:creationId xmlns:a16="http://schemas.microsoft.com/office/drawing/2014/main" id="{B49F2101-525A-453C-B64F-DB25AAEC7E3B}"/>
              </a:ext>
            </a:extLst>
          </p:cNvPr>
          <p:cNvPicPr>
            <a:picLocks noChangeAspect="1"/>
          </p:cNvPicPr>
          <p:nvPr/>
        </p:nvPicPr>
        <p:blipFill>
          <a:blip r:embed="rId2"/>
          <a:stretch>
            <a:fillRect/>
          </a:stretch>
        </p:blipFill>
        <p:spPr>
          <a:xfrm>
            <a:off x="1969719" y="909771"/>
            <a:ext cx="5204563" cy="5038459"/>
          </a:xfrm>
          <a:prstGeom prst="rect">
            <a:avLst/>
          </a:prstGeom>
        </p:spPr>
      </p:pic>
    </p:spTree>
    <p:extLst>
      <p:ext uri="{BB962C8B-B14F-4D97-AF65-F5344CB8AC3E}">
        <p14:creationId xmlns:p14="http://schemas.microsoft.com/office/powerpoint/2010/main" val="277234694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FEA769E-B062-4954-8A00-2B1EC382678D}"/>
              </a:ext>
            </a:extLst>
          </p:cNvPr>
          <p:cNvSpPr txBox="1"/>
          <p:nvPr/>
        </p:nvSpPr>
        <p:spPr>
          <a:xfrm>
            <a:off x="6350000" y="63500"/>
            <a:ext cx="2286000" cy="276999"/>
          </a:xfrm>
          <a:prstGeom prst="rect">
            <a:avLst/>
          </a:prstGeom>
          <a:noFill/>
        </p:spPr>
        <p:txBody>
          <a:bodyPr vert="horz" rtlCol="0">
            <a:spAutoFit/>
          </a:bodyPr>
          <a:lstStyle/>
          <a:p>
            <a:pPr algn="r"/>
            <a:r>
              <a:rPr lang="en-IN" sz="1200" b="1" dirty="0"/>
              <a:t>ta 15.1</a:t>
            </a:r>
          </a:p>
        </p:txBody>
      </p:sp>
      <p:pic>
        <p:nvPicPr>
          <p:cNvPr id="4" name="Picture 3">
            <a:extLst>
              <a:ext uri="{FF2B5EF4-FFF2-40B4-BE49-F238E27FC236}">
                <a16:creationId xmlns:a16="http://schemas.microsoft.com/office/drawing/2014/main" id="{4784F2BF-85AF-451F-B181-56B11F4A0443}"/>
              </a:ext>
            </a:extLst>
          </p:cNvPr>
          <p:cNvPicPr>
            <a:picLocks noChangeAspect="1"/>
          </p:cNvPicPr>
          <p:nvPr/>
        </p:nvPicPr>
        <p:blipFill>
          <a:blip r:embed="rId2"/>
          <a:stretch>
            <a:fillRect/>
          </a:stretch>
        </p:blipFill>
        <p:spPr>
          <a:xfrm>
            <a:off x="1423240" y="768470"/>
            <a:ext cx="6297521" cy="5321061"/>
          </a:xfrm>
          <a:prstGeom prst="rect">
            <a:avLst/>
          </a:prstGeom>
        </p:spPr>
      </p:pic>
    </p:spTree>
    <p:extLst>
      <p:ext uri="{BB962C8B-B14F-4D97-AF65-F5344CB8AC3E}">
        <p14:creationId xmlns:p14="http://schemas.microsoft.com/office/powerpoint/2010/main" val="394734576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2E55F85-464A-424F-97A1-B9D11CB22AFE}"/>
              </a:ext>
            </a:extLst>
          </p:cNvPr>
          <p:cNvSpPr txBox="1"/>
          <p:nvPr/>
        </p:nvSpPr>
        <p:spPr>
          <a:xfrm>
            <a:off x="6350000" y="63500"/>
            <a:ext cx="2286000" cy="276999"/>
          </a:xfrm>
          <a:prstGeom prst="rect">
            <a:avLst/>
          </a:prstGeom>
          <a:noFill/>
        </p:spPr>
        <p:txBody>
          <a:bodyPr vert="horz" rtlCol="0">
            <a:spAutoFit/>
          </a:bodyPr>
          <a:lstStyle/>
          <a:p>
            <a:pPr algn="r"/>
            <a:r>
              <a:rPr lang="en-IN" sz="1200" b="1"/>
              <a:t>Figure 15.21</a:t>
            </a:r>
          </a:p>
        </p:txBody>
      </p:sp>
      <p:pic>
        <p:nvPicPr>
          <p:cNvPr id="4" name="Picture 3">
            <a:extLst>
              <a:ext uri="{FF2B5EF4-FFF2-40B4-BE49-F238E27FC236}">
                <a16:creationId xmlns:a16="http://schemas.microsoft.com/office/drawing/2014/main" id="{C7677CF1-D1B1-4B9F-85D0-9024F7E09C5C}"/>
              </a:ext>
            </a:extLst>
          </p:cNvPr>
          <p:cNvPicPr>
            <a:picLocks noChangeAspect="1"/>
          </p:cNvPicPr>
          <p:nvPr/>
        </p:nvPicPr>
        <p:blipFill>
          <a:blip r:embed="rId2"/>
          <a:stretch>
            <a:fillRect/>
          </a:stretch>
        </p:blipFill>
        <p:spPr>
          <a:xfrm>
            <a:off x="2206290" y="780043"/>
            <a:ext cx="4731421" cy="5297914"/>
          </a:xfrm>
          <a:prstGeom prst="rect">
            <a:avLst/>
          </a:prstGeom>
        </p:spPr>
      </p:pic>
    </p:spTree>
    <p:extLst>
      <p:ext uri="{BB962C8B-B14F-4D97-AF65-F5344CB8AC3E}">
        <p14:creationId xmlns:p14="http://schemas.microsoft.com/office/powerpoint/2010/main" val="415502153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C2DC0A-E5DF-450D-AE24-6FCFCB2E0C8C}"/>
              </a:ext>
            </a:extLst>
          </p:cNvPr>
          <p:cNvSpPr txBox="1"/>
          <p:nvPr/>
        </p:nvSpPr>
        <p:spPr>
          <a:xfrm>
            <a:off x="6350000" y="63500"/>
            <a:ext cx="2286000" cy="276999"/>
          </a:xfrm>
          <a:prstGeom prst="rect">
            <a:avLst/>
          </a:prstGeom>
          <a:noFill/>
        </p:spPr>
        <p:txBody>
          <a:bodyPr vert="horz" rtlCol="0">
            <a:spAutoFit/>
          </a:bodyPr>
          <a:lstStyle/>
          <a:p>
            <a:pPr algn="r"/>
            <a:r>
              <a:rPr lang="en-IN" sz="1200" b="1"/>
              <a:t>Figure 15.22</a:t>
            </a:r>
          </a:p>
        </p:txBody>
      </p:sp>
      <p:pic>
        <p:nvPicPr>
          <p:cNvPr id="4" name="Picture 3">
            <a:extLst>
              <a:ext uri="{FF2B5EF4-FFF2-40B4-BE49-F238E27FC236}">
                <a16:creationId xmlns:a16="http://schemas.microsoft.com/office/drawing/2014/main" id="{965363F5-8AFF-4ACD-A356-572643B56B64}"/>
              </a:ext>
            </a:extLst>
          </p:cNvPr>
          <p:cNvPicPr>
            <a:picLocks noChangeAspect="1"/>
          </p:cNvPicPr>
          <p:nvPr/>
        </p:nvPicPr>
        <p:blipFill>
          <a:blip r:embed="rId2"/>
          <a:stretch>
            <a:fillRect/>
          </a:stretch>
        </p:blipFill>
        <p:spPr>
          <a:xfrm>
            <a:off x="381000" y="1044066"/>
            <a:ext cx="8382000" cy="4769868"/>
          </a:xfrm>
          <a:prstGeom prst="rect">
            <a:avLst/>
          </a:prstGeom>
        </p:spPr>
      </p:pic>
    </p:spTree>
    <p:extLst>
      <p:ext uri="{BB962C8B-B14F-4D97-AF65-F5344CB8AC3E}">
        <p14:creationId xmlns:p14="http://schemas.microsoft.com/office/powerpoint/2010/main" val="399433589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65E94E-2139-4903-8411-E85FFD79DEA9}"/>
              </a:ext>
            </a:extLst>
          </p:cNvPr>
          <p:cNvSpPr txBox="1"/>
          <p:nvPr/>
        </p:nvSpPr>
        <p:spPr>
          <a:xfrm>
            <a:off x="6350000" y="63500"/>
            <a:ext cx="2286000" cy="276999"/>
          </a:xfrm>
          <a:prstGeom prst="rect">
            <a:avLst/>
          </a:prstGeom>
          <a:noFill/>
        </p:spPr>
        <p:txBody>
          <a:bodyPr vert="horz" rtlCol="0">
            <a:spAutoFit/>
          </a:bodyPr>
          <a:lstStyle/>
          <a:p>
            <a:pPr algn="r"/>
            <a:r>
              <a:rPr lang="en-IN" sz="1200" b="1"/>
              <a:t>Figure 15.23</a:t>
            </a:r>
          </a:p>
        </p:txBody>
      </p:sp>
      <p:pic>
        <p:nvPicPr>
          <p:cNvPr id="4" name="Picture 3">
            <a:extLst>
              <a:ext uri="{FF2B5EF4-FFF2-40B4-BE49-F238E27FC236}">
                <a16:creationId xmlns:a16="http://schemas.microsoft.com/office/drawing/2014/main" id="{2071EDDF-5EC4-4C8C-BBA5-B60BA90C6686}"/>
              </a:ext>
            </a:extLst>
          </p:cNvPr>
          <p:cNvPicPr>
            <a:picLocks noChangeAspect="1"/>
          </p:cNvPicPr>
          <p:nvPr/>
        </p:nvPicPr>
        <p:blipFill>
          <a:blip r:embed="rId2"/>
          <a:stretch>
            <a:fillRect/>
          </a:stretch>
        </p:blipFill>
        <p:spPr>
          <a:xfrm>
            <a:off x="1423240" y="616450"/>
            <a:ext cx="6297521" cy="5625101"/>
          </a:xfrm>
          <a:prstGeom prst="rect">
            <a:avLst/>
          </a:prstGeom>
        </p:spPr>
      </p:pic>
    </p:spTree>
    <p:extLst>
      <p:ext uri="{BB962C8B-B14F-4D97-AF65-F5344CB8AC3E}">
        <p14:creationId xmlns:p14="http://schemas.microsoft.com/office/powerpoint/2010/main" val="149083111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454C3A0-0DE4-461C-93CA-A9057F916203}"/>
              </a:ext>
            </a:extLst>
          </p:cNvPr>
          <p:cNvSpPr txBox="1"/>
          <p:nvPr/>
        </p:nvSpPr>
        <p:spPr>
          <a:xfrm>
            <a:off x="6350000" y="63500"/>
            <a:ext cx="2286000" cy="276999"/>
          </a:xfrm>
          <a:prstGeom prst="rect">
            <a:avLst/>
          </a:prstGeom>
          <a:noFill/>
        </p:spPr>
        <p:txBody>
          <a:bodyPr vert="horz" rtlCol="0">
            <a:spAutoFit/>
          </a:bodyPr>
          <a:lstStyle/>
          <a:p>
            <a:pPr algn="r"/>
            <a:r>
              <a:rPr lang="en-IN" sz="1200" b="1"/>
              <a:t>Table 15.2</a:t>
            </a:r>
          </a:p>
        </p:txBody>
      </p:sp>
      <p:pic>
        <p:nvPicPr>
          <p:cNvPr id="5" name="Picture 4">
            <a:extLst>
              <a:ext uri="{FF2B5EF4-FFF2-40B4-BE49-F238E27FC236}">
                <a16:creationId xmlns:a16="http://schemas.microsoft.com/office/drawing/2014/main" id="{AD92BAF3-C792-418E-879A-1DC6058E7C67}"/>
              </a:ext>
            </a:extLst>
          </p:cNvPr>
          <p:cNvPicPr>
            <a:picLocks noChangeAspect="1"/>
          </p:cNvPicPr>
          <p:nvPr/>
        </p:nvPicPr>
        <p:blipFill>
          <a:blip r:embed="rId2"/>
          <a:stretch>
            <a:fillRect/>
          </a:stretch>
        </p:blipFill>
        <p:spPr>
          <a:xfrm>
            <a:off x="47726" y="1905000"/>
            <a:ext cx="9048549" cy="3051621"/>
          </a:xfrm>
          <a:prstGeom prst="rect">
            <a:avLst/>
          </a:prstGeom>
        </p:spPr>
      </p:pic>
      <p:sp>
        <p:nvSpPr>
          <p:cNvPr id="6" name="Rectangle 5">
            <a:extLst>
              <a:ext uri="{FF2B5EF4-FFF2-40B4-BE49-F238E27FC236}">
                <a16:creationId xmlns:a16="http://schemas.microsoft.com/office/drawing/2014/main" id="{E8CD754B-8BAC-4512-851C-18CAB45742ED}"/>
              </a:ext>
            </a:extLst>
          </p:cNvPr>
          <p:cNvSpPr/>
          <p:nvPr/>
        </p:nvSpPr>
        <p:spPr>
          <a:xfrm>
            <a:off x="5474099" y="3035344"/>
            <a:ext cx="3529802" cy="338554"/>
          </a:xfrm>
          <a:prstGeom prst="rect">
            <a:avLst/>
          </a:prstGeom>
        </p:spPr>
        <p:txBody>
          <a:bodyPr>
            <a:spAutoFit/>
          </a:bodyPr>
          <a:lstStyle/>
          <a:p>
            <a:r>
              <a:rPr lang="en-IN" sz="800" dirty="0">
                <a:solidFill>
                  <a:srgbClr val="000000"/>
                </a:solidFill>
              </a:rPr>
              <a:t>Only one gene per mRNA molecule; regulation of pathways accomplished</a:t>
            </a:r>
          </a:p>
          <a:p>
            <a:r>
              <a:rPr lang="en-IN" sz="800" dirty="0">
                <a:solidFill>
                  <a:srgbClr val="000000"/>
                </a:solidFill>
              </a:rPr>
              <a:t>in other ways.</a:t>
            </a:r>
          </a:p>
        </p:txBody>
      </p:sp>
      <p:sp>
        <p:nvSpPr>
          <p:cNvPr id="7" name="Rectangle 6">
            <a:extLst>
              <a:ext uri="{FF2B5EF4-FFF2-40B4-BE49-F238E27FC236}">
                <a16:creationId xmlns:a16="http://schemas.microsoft.com/office/drawing/2014/main" id="{D6923003-5D8F-4FAD-A678-8EA6CD3F8A49}"/>
              </a:ext>
            </a:extLst>
          </p:cNvPr>
          <p:cNvSpPr/>
          <p:nvPr/>
        </p:nvSpPr>
        <p:spPr>
          <a:xfrm>
            <a:off x="1836035" y="4513624"/>
            <a:ext cx="3460250" cy="338554"/>
          </a:xfrm>
          <a:prstGeom prst="rect">
            <a:avLst/>
          </a:prstGeom>
        </p:spPr>
        <p:txBody>
          <a:bodyPr>
            <a:spAutoFit/>
          </a:bodyPr>
          <a:lstStyle/>
          <a:p>
            <a:r>
              <a:rPr lang="en-IN" sz="800" dirty="0">
                <a:solidFill>
                  <a:srgbClr val="000000"/>
                </a:solidFill>
              </a:rPr>
              <a:t>None; translation begins before transcription is completed. Transcription</a:t>
            </a:r>
          </a:p>
          <a:p>
            <a:r>
              <a:rPr lang="en-IN" sz="800" dirty="0">
                <a:solidFill>
                  <a:srgbClr val="000000"/>
                </a:solidFill>
              </a:rPr>
              <a:t>and translation are coupled.</a:t>
            </a:r>
          </a:p>
        </p:txBody>
      </p:sp>
      <p:sp>
        <p:nvSpPr>
          <p:cNvPr id="8" name="Rectangle 7">
            <a:extLst>
              <a:ext uri="{FF2B5EF4-FFF2-40B4-BE49-F238E27FC236}">
                <a16:creationId xmlns:a16="http://schemas.microsoft.com/office/drawing/2014/main" id="{66BD061C-F1D9-4FB1-B94E-A46EBDA60871}"/>
              </a:ext>
            </a:extLst>
          </p:cNvPr>
          <p:cNvSpPr/>
          <p:nvPr/>
        </p:nvSpPr>
        <p:spPr>
          <a:xfrm>
            <a:off x="404956" y="2123921"/>
            <a:ext cx="1026505" cy="276999"/>
          </a:xfrm>
          <a:prstGeom prst="rect">
            <a:avLst/>
          </a:prstGeom>
        </p:spPr>
        <p:txBody>
          <a:bodyPr wrap="square">
            <a:spAutoFit/>
          </a:bodyPr>
          <a:lstStyle/>
          <a:p>
            <a:r>
              <a:rPr lang="en-IN" sz="1200" b="1" dirty="0">
                <a:solidFill>
                  <a:schemeClr val="bg1"/>
                </a:solidFill>
              </a:rPr>
              <a:t>TABLE 15.2</a:t>
            </a:r>
            <a:endParaRPr lang="en-IN" sz="1200" dirty="0">
              <a:solidFill>
                <a:schemeClr val="bg1"/>
              </a:solidFill>
            </a:endParaRPr>
          </a:p>
        </p:txBody>
      </p:sp>
      <p:sp>
        <p:nvSpPr>
          <p:cNvPr id="9" name="Rectangle 8">
            <a:extLst>
              <a:ext uri="{FF2B5EF4-FFF2-40B4-BE49-F238E27FC236}">
                <a16:creationId xmlns:a16="http://schemas.microsoft.com/office/drawing/2014/main" id="{A4BC1A61-3F62-41A1-9E92-B16B2EB9E058}"/>
              </a:ext>
            </a:extLst>
          </p:cNvPr>
          <p:cNvSpPr/>
          <p:nvPr/>
        </p:nvSpPr>
        <p:spPr>
          <a:xfrm>
            <a:off x="1861542" y="2123177"/>
            <a:ext cx="5024672" cy="276999"/>
          </a:xfrm>
          <a:prstGeom prst="rect">
            <a:avLst/>
          </a:prstGeom>
        </p:spPr>
        <p:txBody>
          <a:bodyPr wrap="square">
            <a:spAutoFit/>
          </a:bodyPr>
          <a:lstStyle/>
          <a:p>
            <a:r>
              <a:rPr lang="en-IN" sz="1200" b="1" dirty="0">
                <a:solidFill>
                  <a:srgbClr val="000000"/>
                </a:solidFill>
              </a:rPr>
              <a:t>Differences Between Prokaryotic and Eukaryotic Gene Expression</a:t>
            </a:r>
            <a:endParaRPr lang="en-IN" sz="1200" dirty="0">
              <a:solidFill>
                <a:srgbClr val="000000"/>
              </a:solidFill>
            </a:endParaRPr>
          </a:p>
        </p:txBody>
      </p:sp>
      <p:sp>
        <p:nvSpPr>
          <p:cNvPr id="10" name="Rectangle 9">
            <a:extLst>
              <a:ext uri="{FF2B5EF4-FFF2-40B4-BE49-F238E27FC236}">
                <a16:creationId xmlns:a16="http://schemas.microsoft.com/office/drawing/2014/main" id="{3DDA20F1-6D5C-4F5B-8D9B-A3AB8F71415E}"/>
              </a:ext>
            </a:extLst>
          </p:cNvPr>
          <p:cNvSpPr/>
          <p:nvPr/>
        </p:nvSpPr>
        <p:spPr>
          <a:xfrm>
            <a:off x="401370" y="2459201"/>
            <a:ext cx="1026054" cy="246221"/>
          </a:xfrm>
          <a:prstGeom prst="rect">
            <a:avLst/>
          </a:prstGeom>
        </p:spPr>
        <p:txBody>
          <a:bodyPr wrap="square">
            <a:spAutoFit/>
          </a:bodyPr>
          <a:lstStyle/>
          <a:p>
            <a:r>
              <a:rPr lang="en-IN" sz="1000" b="1" dirty="0">
                <a:solidFill>
                  <a:srgbClr val="000000"/>
                </a:solidFill>
              </a:rPr>
              <a:t>Characteristic</a:t>
            </a:r>
            <a:endParaRPr lang="en-IN" sz="1000" dirty="0">
              <a:solidFill>
                <a:srgbClr val="000000"/>
              </a:solidFill>
            </a:endParaRPr>
          </a:p>
        </p:txBody>
      </p:sp>
      <p:sp>
        <p:nvSpPr>
          <p:cNvPr id="11" name="Rectangle 10">
            <a:extLst>
              <a:ext uri="{FF2B5EF4-FFF2-40B4-BE49-F238E27FC236}">
                <a16:creationId xmlns:a16="http://schemas.microsoft.com/office/drawing/2014/main" id="{2928903D-FE04-4848-ACE6-A1B02D4A2451}"/>
              </a:ext>
            </a:extLst>
          </p:cNvPr>
          <p:cNvSpPr/>
          <p:nvPr/>
        </p:nvSpPr>
        <p:spPr>
          <a:xfrm>
            <a:off x="3076263" y="2459201"/>
            <a:ext cx="918829" cy="246221"/>
          </a:xfrm>
          <a:prstGeom prst="rect">
            <a:avLst/>
          </a:prstGeom>
        </p:spPr>
        <p:txBody>
          <a:bodyPr wrap="square">
            <a:spAutoFit/>
          </a:bodyPr>
          <a:lstStyle/>
          <a:p>
            <a:r>
              <a:rPr lang="en-IN" sz="1000" b="1" dirty="0">
                <a:solidFill>
                  <a:srgbClr val="000000"/>
                </a:solidFill>
              </a:rPr>
              <a:t>Prokaryotes</a:t>
            </a:r>
            <a:endParaRPr lang="en-IN" sz="1000" dirty="0">
              <a:solidFill>
                <a:srgbClr val="000000"/>
              </a:solidFill>
            </a:endParaRPr>
          </a:p>
        </p:txBody>
      </p:sp>
      <p:sp>
        <p:nvSpPr>
          <p:cNvPr id="12" name="Rectangle 11">
            <a:extLst>
              <a:ext uri="{FF2B5EF4-FFF2-40B4-BE49-F238E27FC236}">
                <a16:creationId xmlns:a16="http://schemas.microsoft.com/office/drawing/2014/main" id="{2611B6D8-80BE-48C1-8B50-520E7459E2AA}"/>
              </a:ext>
            </a:extLst>
          </p:cNvPr>
          <p:cNvSpPr/>
          <p:nvPr/>
        </p:nvSpPr>
        <p:spPr>
          <a:xfrm>
            <a:off x="6777945" y="2459201"/>
            <a:ext cx="865571" cy="246221"/>
          </a:xfrm>
          <a:prstGeom prst="rect">
            <a:avLst/>
          </a:prstGeom>
        </p:spPr>
        <p:txBody>
          <a:bodyPr wrap="square">
            <a:spAutoFit/>
          </a:bodyPr>
          <a:lstStyle/>
          <a:p>
            <a:r>
              <a:rPr lang="en-IN" sz="1000" b="1" dirty="0">
                <a:solidFill>
                  <a:srgbClr val="000000"/>
                </a:solidFill>
              </a:rPr>
              <a:t>Eukaryotes</a:t>
            </a:r>
            <a:endParaRPr lang="en-IN" sz="1000" dirty="0">
              <a:solidFill>
                <a:srgbClr val="000000"/>
              </a:solidFill>
            </a:endParaRPr>
          </a:p>
        </p:txBody>
      </p:sp>
      <p:sp>
        <p:nvSpPr>
          <p:cNvPr id="13" name="Rectangle 12">
            <a:extLst>
              <a:ext uri="{FF2B5EF4-FFF2-40B4-BE49-F238E27FC236}">
                <a16:creationId xmlns:a16="http://schemas.microsoft.com/office/drawing/2014/main" id="{FE3A3A70-7921-4B9C-882D-5BDF012B01A9}"/>
              </a:ext>
            </a:extLst>
          </p:cNvPr>
          <p:cNvSpPr/>
          <p:nvPr/>
        </p:nvSpPr>
        <p:spPr>
          <a:xfrm>
            <a:off x="1836420" y="2724264"/>
            <a:ext cx="2811778" cy="215444"/>
          </a:xfrm>
          <a:prstGeom prst="rect">
            <a:avLst/>
          </a:prstGeom>
        </p:spPr>
        <p:txBody>
          <a:bodyPr wrap="square">
            <a:spAutoFit/>
          </a:bodyPr>
          <a:lstStyle/>
          <a:p>
            <a:r>
              <a:rPr lang="en-IN" sz="800" dirty="0">
                <a:solidFill>
                  <a:srgbClr val="000000"/>
                </a:solidFill>
              </a:rPr>
              <a:t>No introns, although some archaeal genes possess them.</a:t>
            </a:r>
          </a:p>
        </p:txBody>
      </p:sp>
      <p:sp>
        <p:nvSpPr>
          <p:cNvPr id="14" name="Rectangle 13">
            <a:extLst>
              <a:ext uri="{FF2B5EF4-FFF2-40B4-BE49-F238E27FC236}">
                <a16:creationId xmlns:a16="http://schemas.microsoft.com/office/drawing/2014/main" id="{3B142B4F-1FA3-4511-8721-77C3A91147F4}"/>
              </a:ext>
            </a:extLst>
          </p:cNvPr>
          <p:cNvSpPr/>
          <p:nvPr/>
        </p:nvSpPr>
        <p:spPr>
          <a:xfrm>
            <a:off x="74556" y="2725603"/>
            <a:ext cx="498590" cy="215444"/>
          </a:xfrm>
          <a:prstGeom prst="rect">
            <a:avLst/>
          </a:prstGeom>
        </p:spPr>
        <p:txBody>
          <a:bodyPr wrap="square">
            <a:spAutoFit/>
          </a:bodyPr>
          <a:lstStyle/>
          <a:p>
            <a:r>
              <a:rPr lang="en-IN" sz="800" dirty="0">
                <a:solidFill>
                  <a:srgbClr val="000000"/>
                </a:solidFill>
              </a:rPr>
              <a:t>Introns</a:t>
            </a:r>
          </a:p>
        </p:txBody>
      </p:sp>
      <p:sp>
        <p:nvSpPr>
          <p:cNvPr id="15" name="Rectangle 14">
            <a:extLst>
              <a:ext uri="{FF2B5EF4-FFF2-40B4-BE49-F238E27FC236}">
                <a16:creationId xmlns:a16="http://schemas.microsoft.com/office/drawing/2014/main" id="{05A8252F-2F77-4ED5-BCB9-55B9A6CF3FFF}"/>
              </a:ext>
            </a:extLst>
          </p:cNvPr>
          <p:cNvSpPr/>
          <p:nvPr/>
        </p:nvSpPr>
        <p:spPr>
          <a:xfrm>
            <a:off x="5470759" y="2725603"/>
            <a:ext cx="1443918" cy="215444"/>
          </a:xfrm>
          <a:prstGeom prst="rect">
            <a:avLst/>
          </a:prstGeom>
        </p:spPr>
        <p:txBody>
          <a:bodyPr wrap="square">
            <a:spAutoFit/>
          </a:bodyPr>
          <a:lstStyle/>
          <a:p>
            <a:r>
              <a:rPr lang="en-IN" sz="800" dirty="0">
                <a:solidFill>
                  <a:srgbClr val="000000"/>
                </a:solidFill>
              </a:rPr>
              <a:t>Most genes contain introns.</a:t>
            </a:r>
          </a:p>
        </p:txBody>
      </p:sp>
      <p:sp>
        <p:nvSpPr>
          <p:cNvPr id="16" name="Rectangle 15">
            <a:extLst>
              <a:ext uri="{FF2B5EF4-FFF2-40B4-BE49-F238E27FC236}">
                <a16:creationId xmlns:a16="http://schemas.microsoft.com/office/drawing/2014/main" id="{571F8F64-485F-4ED0-B4C7-D149B753F906}"/>
              </a:ext>
            </a:extLst>
          </p:cNvPr>
          <p:cNvSpPr/>
          <p:nvPr/>
        </p:nvSpPr>
        <p:spPr>
          <a:xfrm>
            <a:off x="1836420" y="3032665"/>
            <a:ext cx="3695697" cy="461665"/>
          </a:xfrm>
          <a:prstGeom prst="rect">
            <a:avLst/>
          </a:prstGeom>
        </p:spPr>
        <p:txBody>
          <a:bodyPr wrap="square">
            <a:spAutoFit/>
          </a:bodyPr>
          <a:lstStyle/>
          <a:p>
            <a:r>
              <a:rPr lang="en-IN" sz="800" dirty="0">
                <a:solidFill>
                  <a:srgbClr val="000000"/>
                </a:solidFill>
              </a:rPr>
              <a:t>Several genes may be transcribed into a single mRNA molecule. Often these</a:t>
            </a:r>
          </a:p>
          <a:p>
            <a:r>
              <a:rPr lang="en-IN" sz="800" dirty="0">
                <a:solidFill>
                  <a:srgbClr val="000000"/>
                </a:solidFill>
              </a:rPr>
              <a:t>have related functions and form an operon, which helps coordinate</a:t>
            </a:r>
          </a:p>
          <a:p>
            <a:r>
              <a:rPr lang="en-IN" sz="800" dirty="0">
                <a:solidFill>
                  <a:srgbClr val="000000"/>
                </a:solidFill>
              </a:rPr>
              <a:t>regulation of biochemical pathways.</a:t>
            </a:r>
          </a:p>
        </p:txBody>
      </p:sp>
      <p:sp>
        <p:nvSpPr>
          <p:cNvPr id="17" name="Rectangle 16">
            <a:extLst>
              <a:ext uri="{FF2B5EF4-FFF2-40B4-BE49-F238E27FC236}">
                <a16:creationId xmlns:a16="http://schemas.microsoft.com/office/drawing/2014/main" id="{783C626F-8B2F-4AD0-92E2-3909582A2023}"/>
              </a:ext>
            </a:extLst>
          </p:cNvPr>
          <p:cNvSpPr/>
          <p:nvPr/>
        </p:nvSpPr>
        <p:spPr>
          <a:xfrm>
            <a:off x="75648" y="3038023"/>
            <a:ext cx="1413736" cy="215444"/>
          </a:xfrm>
          <a:prstGeom prst="rect">
            <a:avLst/>
          </a:prstGeom>
        </p:spPr>
        <p:txBody>
          <a:bodyPr wrap="square">
            <a:spAutoFit/>
          </a:bodyPr>
          <a:lstStyle/>
          <a:p>
            <a:r>
              <a:rPr lang="en-IN" sz="800" dirty="0">
                <a:solidFill>
                  <a:srgbClr val="000000"/>
                </a:solidFill>
              </a:rPr>
              <a:t>Number of genes in mRNA</a:t>
            </a:r>
          </a:p>
        </p:txBody>
      </p:sp>
      <p:sp>
        <p:nvSpPr>
          <p:cNvPr id="18" name="Rectangle 17">
            <a:extLst>
              <a:ext uri="{FF2B5EF4-FFF2-40B4-BE49-F238E27FC236}">
                <a16:creationId xmlns:a16="http://schemas.microsoft.com/office/drawing/2014/main" id="{6764C7D0-26CF-426A-91EE-A913946235E7}"/>
              </a:ext>
            </a:extLst>
          </p:cNvPr>
          <p:cNvSpPr/>
          <p:nvPr/>
        </p:nvSpPr>
        <p:spPr>
          <a:xfrm>
            <a:off x="1836946" y="3606844"/>
            <a:ext cx="3153227" cy="338554"/>
          </a:xfrm>
          <a:prstGeom prst="rect">
            <a:avLst/>
          </a:prstGeom>
        </p:spPr>
        <p:txBody>
          <a:bodyPr wrap="square">
            <a:spAutoFit/>
          </a:bodyPr>
          <a:lstStyle/>
          <a:p>
            <a:r>
              <a:rPr lang="en-IN" sz="800" dirty="0">
                <a:solidFill>
                  <a:srgbClr val="000000"/>
                </a:solidFill>
              </a:rPr>
              <a:t>No membrane-bounded nucleus; transcription and translation are</a:t>
            </a:r>
          </a:p>
          <a:p>
            <a:r>
              <a:rPr lang="en-IN" sz="800" dirty="0">
                <a:solidFill>
                  <a:srgbClr val="000000"/>
                </a:solidFill>
              </a:rPr>
              <a:t>coupled.</a:t>
            </a:r>
          </a:p>
        </p:txBody>
      </p:sp>
      <p:sp>
        <p:nvSpPr>
          <p:cNvPr id="19" name="Rectangle 18">
            <a:extLst>
              <a:ext uri="{FF2B5EF4-FFF2-40B4-BE49-F238E27FC236}">
                <a16:creationId xmlns:a16="http://schemas.microsoft.com/office/drawing/2014/main" id="{A05DD72E-B3FB-4DC2-834D-E1A75D592044}"/>
              </a:ext>
            </a:extLst>
          </p:cNvPr>
          <p:cNvSpPr/>
          <p:nvPr/>
        </p:nvSpPr>
        <p:spPr>
          <a:xfrm>
            <a:off x="76984" y="3609523"/>
            <a:ext cx="1057607" cy="338554"/>
          </a:xfrm>
          <a:prstGeom prst="rect">
            <a:avLst/>
          </a:prstGeom>
        </p:spPr>
        <p:txBody>
          <a:bodyPr wrap="square">
            <a:spAutoFit/>
          </a:bodyPr>
          <a:lstStyle/>
          <a:p>
            <a:r>
              <a:rPr lang="en-IN" sz="800">
                <a:solidFill>
                  <a:srgbClr val="000000"/>
                </a:solidFill>
              </a:rPr>
              <a:t>Site of transcription</a:t>
            </a:r>
          </a:p>
          <a:p>
            <a:r>
              <a:rPr lang="en-IN" sz="800" dirty="0">
                <a:solidFill>
                  <a:srgbClr val="000000"/>
                </a:solidFill>
              </a:rPr>
              <a:t>and translation</a:t>
            </a:r>
          </a:p>
        </p:txBody>
      </p:sp>
      <p:sp>
        <p:nvSpPr>
          <p:cNvPr id="20" name="Rectangle 19">
            <a:extLst>
              <a:ext uri="{FF2B5EF4-FFF2-40B4-BE49-F238E27FC236}">
                <a16:creationId xmlns:a16="http://schemas.microsoft.com/office/drawing/2014/main" id="{2267E722-248E-42DD-9A7C-652D43CFC1D3}"/>
              </a:ext>
            </a:extLst>
          </p:cNvPr>
          <p:cNvSpPr/>
          <p:nvPr/>
        </p:nvSpPr>
        <p:spPr>
          <a:xfrm>
            <a:off x="5479610" y="3606844"/>
            <a:ext cx="3213974" cy="338554"/>
          </a:xfrm>
          <a:prstGeom prst="rect">
            <a:avLst/>
          </a:prstGeom>
        </p:spPr>
        <p:txBody>
          <a:bodyPr wrap="square">
            <a:spAutoFit/>
          </a:bodyPr>
          <a:lstStyle/>
          <a:p>
            <a:r>
              <a:rPr lang="en-IN" sz="800" dirty="0">
                <a:solidFill>
                  <a:srgbClr val="000000"/>
                </a:solidFill>
              </a:rPr>
              <a:t>Transcription in nucleus; mRNA is transported to the cytoplasm for</a:t>
            </a:r>
          </a:p>
          <a:p>
            <a:r>
              <a:rPr lang="en-IN" sz="800" dirty="0">
                <a:solidFill>
                  <a:srgbClr val="000000"/>
                </a:solidFill>
              </a:rPr>
              <a:t>translation.</a:t>
            </a:r>
          </a:p>
        </p:txBody>
      </p:sp>
      <p:sp>
        <p:nvSpPr>
          <p:cNvPr id="21" name="Rectangle 20">
            <a:extLst>
              <a:ext uri="{FF2B5EF4-FFF2-40B4-BE49-F238E27FC236}">
                <a16:creationId xmlns:a16="http://schemas.microsoft.com/office/drawing/2014/main" id="{81B1B61B-0C04-4E76-BED9-DB9B826D8ECE}"/>
              </a:ext>
            </a:extLst>
          </p:cNvPr>
          <p:cNvSpPr/>
          <p:nvPr/>
        </p:nvSpPr>
        <p:spPr>
          <a:xfrm>
            <a:off x="5473708" y="4042860"/>
            <a:ext cx="3557575" cy="335202"/>
          </a:xfrm>
          <a:prstGeom prst="rect">
            <a:avLst/>
          </a:prstGeom>
        </p:spPr>
        <p:txBody>
          <a:bodyPr wrap="square">
            <a:spAutoFit/>
          </a:bodyPr>
          <a:lstStyle/>
          <a:p>
            <a:r>
              <a:rPr lang="en-IN" sz="800" dirty="0">
                <a:solidFill>
                  <a:srgbClr val="000000"/>
                </a:solidFill>
              </a:rPr>
              <a:t>Begins at AUG codon preceded by the 5′ cap (methylated GTP) that binds</a:t>
            </a:r>
          </a:p>
          <a:p>
            <a:r>
              <a:rPr lang="en-IN" sz="800" dirty="0">
                <a:solidFill>
                  <a:srgbClr val="000000"/>
                </a:solidFill>
              </a:rPr>
              <a:t>the ribosome.</a:t>
            </a:r>
          </a:p>
        </p:txBody>
      </p:sp>
      <p:sp>
        <p:nvSpPr>
          <p:cNvPr id="22" name="Rectangle 21">
            <a:extLst>
              <a:ext uri="{FF2B5EF4-FFF2-40B4-BE49-F238E27FC236}">
                <a16:creationId xmlns:a16="http://schemas.microsoft.com/office/drawing/2014/main" id="{0A56D54D-4466-4A1B-A6BB-B3C2E70FAD37}"/>
              </a:ext>
            </a:extLst>
          </p:cNvPr>
          <p:cNvSpPr/>
          <p:nvPr/>
        </p:nvSpPr>
        <p:spPr>
          <a:xfrm>
            <a:off x="1836420" y="4042524"/>
            <a:ext cx="3246115" cy="338554"/>
          </a:xfrm>
          <a:prstGeom prst="rect">
            <a:avLst/>
          </a:prstGeom>
        </p:spPr>
        <p:txBody>
          <a:bodyPr wrap="square">
            <a:spAutoFit/>
          </a:bodyPr>
          <a:lstStyle/>
          <a:p>
            <a:r>
              <a:rPr lang="en-IN" sz="800" dirty="0">
                <a:solidFill>
                  <a:srgbClr val="000000"/>
                </a:solidFill>
              </a:rPr>
              <a:t>Begins at AUG codon preceded by special sequence that binds the</a:t>
            </a:r>
          </a:p>
          <a:p>
            <a:r>
              <a:rPr lang="en-IN" sz="800" dirty="0">
                <a:solidFill>
                  <a:srgbClr val="000000"/>
                </a:solidFill>
              </a:rPr>
              <a:t>ribosome.</a:t>
            </a:r>
          </a:p>
        </p:txBody>
      </p:sp>
      <p:sp>
        <p:nvSpPr>
          <p:cNvPr id="23" name="Rectangle 22">
            <a:extLst>
              <a:ext uri="{FF2B5EF4-FFF2-40B4-BE49-F238E27FC236}">
                <a16:creationId xmlns:a16="http://schemas.microsoft.com/office/drawing/2014/main" id="{1364826A-A309-47DB-8E91-4F1511E5D8C1}"/>
              </a:ext>
            </a:extLst>
          </p:cNvPr>
          <p:cNvSpPr/>
          <p:nvPr/>
        </p:nvSpPr>
        <p:spPr>
          <a:xfrm>
            <a:off x="72875" y="4043863"/>
            <a:ext cx="1185535" cy="215444"/>
          </a:xfrm>
          <a:prstGeom prst="rect">
            <a:avLst/>
          </a:prstGeom>
        </p:spPr>
        <p:txBody>
          <a:bodyPr wrap="square">
            <a:spAutoFit/>
          </a:bodyPr>
          <a:lstStyle/>
          <a:p>
            <a:r>
              <a:rPr lang="en-IN" sz="800" dirty="0">
                <a:solidFill>
                  <a:srgbClr val="000000"/>
                </a:solidFill>
              </a:rPr>
              <a:t>Initiation of translation</a:t>
            </a:r>
          </a:p>
        </p:txBody>
      </p:sp>
      <p:sp>
        <p:nvSpPr>
          <p:cNvPr id="24" name="Rectangle 23">
            <a:extLst>
              <a:ext uri="{FF2B5EF4-FFF2-40B4-BE49-F238E27FC236}">
                <a16:creationId xmlns:a16="http://schemas.microsoft.com/office/drawing/2014/main" id="{2452BAAA-D598-46A7-836C-D92D2E410EDC}"/>
              </a:ext>
            </a:extLst>
          </p:cNvPr>
          <p:cNvSpPr/>
          <p:nvPr/>
        </p:nvSpPr>
        <p:spPr>
          <a:xfrm>
            <a:off x="78744" y="4514964"/>
            <a:ext cx="1173793" cy="338554"/>
          </a:xfrm>
          <a:prstGeom prst="rect">
            <a:avLst/>
          </a:prstGeom>
        </p:spPr>
        <p:txBody>
          <a:bodyPr wrap="square">
            <a:spAutoFit/>
          </a:bodyPr>
          <a:lstStyle/>
          <a:p>
            <a:r>
              <a:rPr lang="en-IN" sz="800" dirty="0">
                <a:solidFill>
                  <a:srgbClr val="000000"/>
                </a:solidFill>
              </a:rPr>
              <a:t>Modification of mRNA</a:t>
            </a:r>
          </a:p>
          <a:p>
            <a:r>
              <a:rPr lang="en-IN" sz="800" dirty="0">
                <a:solidFill>
                  <a:srgbClr val="000000"/>
                </a:solidFill>
              </a:rPr>
              <a:t>after transcription</a:t>
            </a:r>
          </a:p>
        </p:txBody>
      </p:sp>
      <p:sp>
        <p:nvSpPr>
          <p:cNvPr id="25" name="Rectangle 24">
            <a:extLst>
              <a:ext uri="{FF2B5EF4-FFF2-40B4-BE49-F238E27FC236}">
                <a16:creationId xmlns:a16="http://schemas.microsoft.com/office/drawing/2014/main" id="{330F24CA-C025-475D-B107-8BBC8C482B48}"/>
              </a:ext>
            </a:extLst>
          </p:cNvPr>
          <p:cNvSpPr/>
          <p:nvPr/>
        </p:nvSpPr>
        <p:spPr>
          <a:xfrm>
            <a:off x="5479994" y="4519905"/>
            <a:ext cx="3380850" cy="307777"/>
          </a:xfrm>
          <a:prstGeom prst="rect">
            <a:avLst/>
          </a:prstGeom>
        </p:spPr>
        <p:txBody>
          <a:bodyPr wrap="square">
            <a:spAutoFit/>
          </a:bodyPr>
          <a:lstStyle/>
          <a:p>
            <a:r>
              <a:rPr lang="en-IN" sz="700" dirty="0">
                <a:solidFill>
                  <a:srgbClr val="000000"/>
                </a:solidFill>
              </a:rPr>
              <a:t>A number of modifications while the mRNA is in the nucleus: introns are removed</a:t>
            </a:r>
          </a:p>
          <a:p>
            <a:r>
              <a:rPr lang="en-IN" sz="700" dirty="0">
                <a:solidFill>
                  <a:srgbClr val="000000"/>
                </a:solidFill>
              </a:rPr>
              <a:t>and exons are spliced together; a 5′ cap is added; a poly-A tail is added.</a:t>
            </a:r>
          </a:p>
        </p:txBody>
      </p:sp>
    </p:spTree>
    <p:extLst>
      <p:ext uri="{BB962C8B-B14F-4D97-AF65-F5344CB8AC3E}">
        <p14:creationId xmlns:p14="http://schemas.microsoft.com/office/powerpoint/2010/main" val="259146470"/>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B056CE-E7EE-4AE2-85E1-E9A17EFE89CA}"/>
              </a:ext>
            </a:extLst>
          </p:cNvPr>
          <p:cNvSpPr txBox="1"/>
          <p:nvPr/>
        </p:nvSpPr>
        <p:spPr>
          <a:xfrm>
            <a:off x="6350000" y="63500"/>
            <a:ext cx="2286000" cy="276999"/>
          </a:xfrm>
          <a:prstGeom prst="rect">
            <a:avLst/>
          </a:prstGeom>
          <a:noFill/>
        </p:spPr>
        <p:txBody>
          <a:bodyPr vert="horz" rtlCol="0">
            <a:spAutoFit/>
          </a:bodyPr>
          <a:lstStyle/>
          <a:p>
            <a:pPr algn="r"/>
            <a:r>
              <a:rPr lang="en-IN" sz="1200" b="1"/>
              <a:t>Figure 15.24</a:t>
            </a:r>
          </a:p>
        </p:txBody>
      </p:sp>
      <p:pic>
        <p:nvPicPr>
          <p:cNvPr id="4" name="Picture 3">
            <a:extLst>
              <a:ext uri="{FF2B5EF4-FFF2-40B4-BE49-F238E27FC236}">
                <a16:creationId xmlns:a16="http://schemas.microsoft.com/office/drawing/2014/main" id="{60E02126-9940-4A7C-B0A6-7D5C03B61472}"/>
              </a:ext>
            </a:extLst>
          </p:cNvPr>
          <p:cNvPicPr>
            <a:picLocks noChangeAspect="1"/>
          </p:cNvPicPr>
          <p:nvPr/>
        </p:nvPicPr>
        <p:blipFill>
          <a:blip r:embed="rId2"/>
          <a:stretch>
            <a:fillRect/>
          </a:stretch>
        </p:blipFill>
        <p:spPr>
          <a:xfrm>
            <a:off x="381000" y="1805588"/>
            <a:ext cx="8382000" cy="3246825"/>
          </a:xfrm>
          <a:prstGeom prst="rect">
            <a:avLst/>
          </a:prstGeom>
        </p:spPr>
      </p:pic>
    </p:spTree>
    <p:extLst>
      <p:ext uri="{BB962C8B-B14F-4D97-AF65-F5344CB8AC3E}">
        <p14:creationId xmlns:p14="http://schemas.microsoft.com/office/powerpoint/2010/main" val="214496923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87D5CCA-7904-4413-8CAE-62A13718B599}"/>
              </a:ext>
            </a:extLst>
          </p:cNvPr>
          <p:cNvSpPr txBox="1"/>
          <p:nvPr/>
        </p:nvSpPr>
        <p:spPr>
          <a:xfrm>
            <a:off x="6350000" y="63500"/>
            <a:ext cx="2286000" cy="276999"/>
          </a:xfrm>
          <a:prstGeom prst="rect">
            <a:avLst/>
          </a:prstGeom>
          <a:noFill/>
        </p:spPr>
        <p:txBody>
          <a:bodyPr vert="horz" rtlCol="0">
            <a:spAutoFit/>
          </a:bodyPr>
          <a:lstStyle/>
          <a:p>
            <a:pPr algn="r"/>
            <a:r>
              <a:rPr lang="en-IN" sz="1200" b="1"/>
              <a:t>Figure 15.25</a:t>
            </a:r>
          </a:p>
        </p:txBody>
      </p:sp>
      <p:pic>
        <p:nvPicPr>
          <p:cNvPr id="4" name="Picture 3">
            <a:extLst>
              <a:ext uri="{FF2B5EF4-FFF2-40B4-BE49-F238E27FC236}">
                <a16:creationId xmlns:a16="http://schemas.microsoft.com/office/drawing/2014/main" id="{8E3923D0-41EF-4C0B-A61C-E7647DFBE7B0}"/>
              </a:ext>
            </a:extLst>
          </p:cNvPr>
          <p:cNvPicPr>
            <a:picLocks noChangeAspect="1"/>
          </p:cNvPicPr>
          <p:nvPr/>
        </p:nvPicPr>
        <p:blipFill>
          <a:blip r:embed="rId2"/>
          <a:stretch>
            <a:fillRect/>
          </a:stretch>
        </p:blipFill>
        <p:spPr>
          <a:xfrm>
            <a:off x="3103080" y="366283"/>
            <a:ext cx="2937840" cy="6125434"/>
          </a:xfrm>
          <a:prstGeom prst="rect">
            <a:avLst/>
          </a:prstGeom>
        </p:spPr>
      </p:pic>
    </p:spTree>
    <p:extLst>
      <p:ext uri="{BB962C8B-B14F-4D97-AF65-F5344CB8AC3E}">
        <p14:creationId xmlns:p14="http://schemas.microsoft.com/office/powerpoint/2010/main" val="657321452"/>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0C72DC-1D24-4337-8012-7E8D3A1DDCF7}"/>
              </a:ext>
            </a:extLst>
          </p:cNvPr>
          <p:cNvSpPr txBox="1"/>
          <p:nvPr/>
        </p:nvSpPr>
        <p:spPr>
          <a:xfrm>
            <a:off x="6350000" y="63500"/>
            <a:ext cx="2286000" cy="276999"/>
          </a:xfrm>
          <a:prstGeom prst="rect">
            <a:avLst/>
          </a:prstGeom>
          <a:noFill/>
        </p:spPr>
        <p:txBody>
          <a:bodyPr vert="horz" rtlCol="0">
            <a:spAutoFit/>
          </a:bodyPr>
          <a:lstStyle/>
          <a:p>
            <a:pPr algn="r"/>
            <a:r>
              <a:rPr lang="en-IN" sz="1200" b="1"/>
              <a:t>Figure 15.26</a:t>
            </a:r>
          </a:p>
        </p:txBody>
      </p:sp>
      <p:pic>
        <p:nvPicPr>
          <p:cNvPr id="4" name="Picture 3">
            <a:extLst>
              <a:ext uri="{FF2B5EF4-FFF2-40B4-BE49-F238E27FC236}">
                <a16:creationId xmlns:a16="http://schemas.microsoft.com/office/drawing/2014/main" id="{D884ABDB-CE76-42D7-B20E-E915D7F4930F}"/>
              </a:ext>
            </a:extLst>
          </p:cNvPr>
          <p:cNvPicPr>
            <a:picLocks noChangeAspect="1"/>
          </p:cNvPicPr>
          <p:nvPr/>
        </p:nvPicPr>
        <p:blipFill>
          <a:blip r:embed="rId2"/>
          <a:stretch>
            <a:fillRect/>
          </a:stretch>
        </p:blipFill>
        <p:spPr>
          <a:xfrm>
            <a:off x="2421354" y="498016"/>
            <a:ext cx="4301292" cy="5861969"/>
          </a:xfrm>
          <a:prstGeom prst="rect">
            <a:avLst/>
          </a:prstGeom>
        </p:spPr>
      </p:pic>
    </p:spTree>
    <p:extLst>
      <p:ext uri="{BB962C8B-B14F-4D97-AF65-F5344CB8AC3E}">
        <p14:creationId xmlns:p14="http://schemas.microsoft.com/office/powerpoint/2010/main" val="94808490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00E496-28AB-42AB-9F59-F089A2FFB08C}"/>
              </a:ext>
            </a:extLst>
          </p:cNvPr>
          <p:cNvSpPr txBox="1"/>
          <p:nvPr/>
        </p:nvSpPr>
        <p:spPr>
          <a:xfrm>
            <a:off x="6350000" y="63500"/>
            <a:ext cx="2286000" cy="276999"/>
          </a:xfrm>
          <a:prstGeom prst="rect">
            <a:avLst/>
          </a:prstGeom>
          <a:noFill/>
        </p:spPr>
        <p:txBody>
          <a:bodyPr vert="horz" rtlCol="0">
            <a:spAutoFit/>
          </a:bodyPr>
          <a:lstStyle/>
          <a:p>
            <a:pPr algn="r"/>
            <a:r>
              <a:rPr lang="en-IN" sz="1200" b="1" dirty="0" err="1"/>
              <a:t>eoc</a:t>
            </a:r>
            <a:r>
              <a:rPr lang="en-IN" sz="1200" b="1" dirty="0"/>
              <a:t> 15.1</a:t>
            </a:r>
          </a:p>
        </p:txBody>
      </p:sp>
      <p:pic>
        <p:nvPicPr>
          <p:cNvPr id="4" name="Picture 3">
            <a:extLst>
              <a:ext uri="{FF2B5EF4-FFF2-40B4-BE49-F238E27FC236}">
                <a16:creationId xmlns:a16="http://schemas.microsoft.com/office/drawing/2014/main" id="{40CE5F88-BC20-4F2D-87F7-9D81AB07BF17}"/>
              </a:ext>
            </a:extLst>
          </p:cNvPr>
          <p:cNvPicPr>
            <a:picLocks noChangeAspect="1"/>
          </p:cNvPicPr>
          <p:nvPr/>
        </p:nvPicPr>
        <p:blipFill>
          <a:blip r:embed="rId2"/>
          <a:stretch>
            <a:fillRect/>
          </a:stretch>
        </p:blipFill>
        <p:spPr>
          <a:xfrm>
            <a:off x="2956188" y="1223082"/>
            <a:ext cx="3231624" cy="4411836"/>
          </a:xfrm>
          <a:prstGeom prst="rect">
            <a:avLst/>
          </a:prstGeom>
        </p:spPr>
      </p:pic>
    </p:spTree>
    <p:extLst>
      <p:ext uri="{BB962C8B-B14F-4D97-AF65-F5344CB8AC3E}">
        <p14:creationId xmlns:p14="http://schemas.microsoft.com/office/powerpoint/2010/main" val="188866994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C04EFD-5423-40EA-B4F3-3CC11CD55DDC}"/>
              </a:ext>
            </a:extLst>
          </p:cNvPr>
          <p:cNvSpPr txBox="1"/>
          <p:nvPr/>
        </p:nvSpPr>
        <p:spPr>
          <a:xfrm>
            <a:off x="6350000" y="63500"/>
            <a:ext cx="2286000" cy="276999"/>
          </a:xfrm>
          <a:prstGeom prst="rect">
            <a:avLst/>
          </a:prstGeom>
          <a:noFill/>
        </p:spPr>
        <p:txBody>
          <a:bodyPr vert="horz" rtlCol="0">
            <a:spAutoFit/>
          </a:bodyPr>
          <a:lstStyle/>
          <a:p>
            <a:pPr algn="r"/>
            <a:r>
              <a:rPr lang="en-IN" sz="1200" b="1" dirty="0"/>
              <a:t>ta 15.2</a:t>
            </a:r>
          </a:p>
        </p:txBody>
      </p:sp>
      <p:pic>
        <p:nvPicPr>
          <p:cNvPr id="4" name="Picture 3">
            <a:extLst>
              <a:ext uri="{FF2B5EF4-FFF2-40B4-BE49-F238E27FC236}">
                <a16:creationId xmlns:a16="http://schemas.microsoft.com/office/drawing/2014/main" id="{12F6FE60-29A4-4122-B01F-D984FA630D95}"/>
              </a:ext>
            </a:extLst>
          </p:cNvPr>
          <p:cNvPicPr>
            <a:picLocks noChangeAspect="1"/>
          </p:cNvPicPr>
          <p:nvPr/>
        </p:nvPicPr>
        <p:blipFill>
          <a:blip r:embed="rId2"/>
          <a:stretch>
            <a:fillRect/>
          </a:stretch>
        </p:blipFill>
        <p:spPr>
          <a:xfrm>
            <a:off x="762000" y="818825"/>
            <a:ext cx="7620000" cy="5220351"/>
          </a:xfrm>
          <a:prstGeom prst="rect">
            <a:avLst/>
          </a:prstGeom>
        </p:spPr>
      </p:pic>
    </p:spTree>
    <p:extLst>
      <p:ext uri="{BB962C8B-B14F-4D97-AF65-F5344CB8AC3E}">
        <p14:creationId xmlns:p14="http://schemas.microsoft.com/office/powerpoint/2010/main" val="140841012"/>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7A94A0-6697-475A-9630-62366D777BE3}"/>
              </a:ext>
            </a:extLst>
          </p:cNvPr>
          <p:cNvSpPr txBox="1"/>
          <p:nvPr/>
        </p:nvSpPr>
        <p:spPr>
          <a:xfrm>
            <a:off x="6350000" y="63500"/>
            <a:ext cx="2286000" cy="276999"/>
          </a:xfrm>
          <a:prstGeom prst="rect">
            <a:avLst/>
          </a:prstGeom>
          <a:noFill/>
        </p:spPr>
        <p:txBody>
          <a:bodyPr vert="horz" rtlCol="0">
            <a:spAutoFit/>
          </a:bodyPr>
          <a:lstStyle/>
          <a:p>
            <a:pPr algn="r"/>
            <a:r>
              <a:rPr lang="en-IN" sz="1200" b="1"/>
              <a:t>Figure 15.1</a:t>
            </a:r>
          </a:p>
        </p:txBody>
      </p:sp>
      <p:pic>
        <p:nvPicPr>
          <p:cNvPr id="4" name="Picture 3">
            <a:extLst>
              <a:ext uri="{FF2B5EF4-FFF2-40B4-BE49-F238E27FC236}">
                <a16:creationId xmlns:a16="http://schemas.microsoft.com/office/drawing/2014/main" id="{9993E74B-B1EE-4DFB-A5F9-9709F77B95BA}"/>
              </a:ext>
            </a:extLst>
          </p:cNvPr>
          <p:cNvPicPr>
            <a:picLocks noChangeAspect="1"/>
          </p:cNvPicPr>
          <p:nvPr/>
        </p:nvPicPr>
        <p:blipFill>
          <a:blip r:embed="rId2"/>
          <a:stretch>
            <a:fillRect/>
          </a:stretch>
        </p:blipFill>
        <p:spPr>
          <a:xfrm>
            <a:off x="3236618" y="549292"/>
            <a:ext cx="2670764" cy="5759417"/>
          </a:xfrm>
          <a:prstGeom prst="rect">
            <a:avLst/>
          </a:prstGeom>
        </p:spPr>
      </p:pic>
    </p:spTree>
    <p:extLst>
      <p:ext uri="{BB962C8B-B14F-4D97-AF65-F5344CB8AC3E}">
        <p14:creationId xmlns:p14="http://schemas.microsoft.com/office/powerpoint/2010/main" val="23116210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4195A0-6B59-4350-B31F-11203154E041}"/>
              </a:ext>
            </a:extLst>
          </p:cNvPr>
          <p:cNvSpPr txBox="1"/>
          <p:nvPr/>
        </p:nvSpPr>
        <p:spPr>
          <a:xfrm>
            <a:off x="6350000" y="63500"/>
            <a:ext cx="2286000" cy="276999"/>
          </a:xfrm>
          <a:prstGeom prst="rect">
            <a:avLst/>
          </a:prstGeom>
          <a:noFill/>
        </p:spPr>
        <p:txBody>
          <a:bodyPr vert="horz" rtlCol="0">
            <a:spAutoFit/>
          </a:bodyPr>
          <a:lstStyle/>
          <a:p>
            <a:pPr algn="r"/>
            <a:r>
              <a:rPr lang="en-IN" sz="1200" b="1"/>
              <a:t>Figure 15.2</a:t>
            </a:r>
          </a:p>
        </p:txBody>
      </p:sp>
      <p:pic>
        <p:nvPicPr>
          <p:cNvPr id="4" name="Picture 3">
            <a:extLst>
              <a:ext uri="{FF2B5EF4-FFF2-40B4-BE49-F238E27FC236}">
                <a16:creationId xmlns:a16="http://schemas.microsoft.com/office/drawing/2014/main" id="{25671B9B-C91C-4EBA-B762-7D3AC8CC9E24}"/>
              </a:ext>
            </a:extLst>
          </p:cNvPr>
          <p:cNvPicPr>
            <a:picLocks noChangeAspect="1"/>
          </p:cNvPicPr>
          <p:nvPr/>
        </p:nvPicPr>
        <p:blipFill>
          <a:blip r:embed="rId2"/>
          <a:stretch>
            <a:fillRect/>
          </a:stretch>
        </p:blipFill>
        <p:spPr>
          <a:xfrm>
            <a:off x="1423240" y="1192924"/>
            <a:ext cx="6297521" cy="4472153"/>
          </a:xfrm>
          <a:prstGeom prst="rect">
            <a:avLst/>
          </a:prstGeom>
        </p:spPr>
      </p:pic>
    </p:spTree>
    <p:extLst>
      <p:ext uri="{BB962C8B-B14F-4D97-AF65-F5344CB8AC3E}">
        <p14:creationId xmlns:p14="http://schemas.microsoft.com/office/powerpoint/2010/main" val="397375731"/>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485FD63-FF32-481E-86F8-037F68C44CD7}"/>
              </a:ext>
            </a:extLst>
          </p:cNvPr>
          <p:cNvSpPr txBox="1"/>
          <p:nvPr/>
        </p:nvSpPr>
        <p:spPr>
          <a:xfrm>
            <a:off x="6350000" y="63500"/>
            <a:ext cx="2286000" cy="276999"/>
          </a:xfrm>
          <a:prstGeom prst="rect">
            <a:avLst/>
          </a:prstGeom>
          <a:noFill/>
        </p:spPr>
        <p:txBody>
          <a:bodyPr vert="horz" rtlCol="0">
            <a:spAutoFit/>
          </a:bodyPr>
          <a:lstStyle/>
          <a:p>
            <a:pPr algn="r"/>
            <a:r>
              <a:rPr lang="en-IN" sz="1200" b="1" dirty="0"/>
              <a:t>ta 15.3</a:t>
            </a:r>
          </a:p>
        </p:txBody>
      </p:sp>
      <p:pic>
        <p:nvPicPr>
          <p:cNvPr id="4" name="Picture 3">
            <a:extLst>
              <a:ext uri="{FF2B5EF4-FFF2-40B4-BE49-F238E27FC236}">
                <a16:creationId xmlns:a16="http://schemas.microsoft.com/office/drawing/2014/main" id="{4CD2136C-97FD-4F5E-BB10-60B6C94D9D7E}"/>
              </a:ext>
            </a:extLst>
          </p:cNvPr>
          <p:cNvPicPr>
            <a:picLocks noChangeAspect="1"/>
          </p:cNvPicPr>
          <p:nvPr/>
        </p:nvPicPr>
        <p:blipFill>
          <a:blip r:embed="rId2"/>
          <a:stretch>
            <a:fillRect/>
          </a:stretch>
        </p:blipFill>
        <p:spPr>
          <a:xfrm>
            <a:off x="3096895" y="2538047"/>
            <a:ext cx="2950210" cy="1781907"/>
          </a:xfrm>
          <a:prstGeom prst="rect">
            <a:avLst/>
          </a:prstGeom>
        </p:spPr>
      </p:pic>
    </p:spTree>
    <p:extLst>
      <p:ext uri="{BB962C8B-B14F-4D97-AF65-F5344CB8AC3E}">
        <p14:creationId xmlns:p14="http://schemas.microsoft.com/office/powerpoint/2010/main" val="222800255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DC7E865-B57E-4E54-9CD3-9DC5F60DCB57}"/>
              </a:ext>
            </a:extLst>
          </p:cNvPr>
          <p:cNvSpPr txBox="1"/>
          <p:nvPr/>
        </p:nvSpPr>
        <p:spPr>
          <a:xfrm>
            <a:off x="6350000" y="63500"/>
            <a:ext cx="2286000" cy="276999"/>
          </a:xfrm>
          <a:prstGeom prst="rect">
            <a:avLst/>
          </a:prstGeom>
          <a:noFill/>
        </p:spPr>
        <p:txBody>
          <a:bodyPr vert="horz" rtlCol="0">
            <a:spAutoFit/>
          </a:bodyPr>
          <a:lstStyle/>
          <a:p>
            <a:pPr algn="r"/>
            <a:r>
              <a:rPr lang="en-IN" sz="1200" b="1"/>
              <a:t>Figure 15.3</a:t>
            </a:r>
          </a:p>
        </p:txBody>
      </p:sp>
      <p:pic>
        <p:nvPicPr>
          <p:cNvPr id="4" name="Picture 3">
            <a:extLst>
              <a:ext uri="{FF2B5EF4-FFF2-40B4-BE49-F238E27FC236}">
                <a16:creationId xmlns:a16="http://schemas.microsoft.com/office/drawing/2014/main" id="{06B0D17A-8449-45DA-BBBB-141604B3FA7B}"/>
              </a:ext>
            </a:extLst>
          </p:cNvPr>
          <p:cNvPicPr>
            <a:picLocks noChangeAspect="1"/>
          </p:cNvPicPr>
          <p:nvPr/>
        </p:nvPicPr>
        <p:blipFill>
          <a:blip r:embed="rId2"/>
          <a:stretch>
            <a:fillRect/>
          </a:stretch>
        </p:blipFill>
        <p:spPr>
          <a:xfrm>
            <a:off x="1969719" y="588290"/>
            <a:ext cx="5204563" cy="5681421"/>
          </a:xfrm>
          <a:prstGeom prst="rect">
            <a:avLst/>
          </a:prstGeom>
        </p:spPr>
      </p:pic>
    </p:spTree>
    <p:extLst>
      <p:ext uri="{BB962C8B-B14F-4D97-AF65-F5344CB8AC3E}">
        <p14:creationId xmlns:p14="http://schemas.microsoft.com/office/powerpoint/2010/main" val="128120938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9354B3-53FB-4824-B243-3B52CD031894}"/>
              </a:ext>
            </a:extLst>
          </p:cNvPr>
          <p:cNvSpPr txBox="1"/>
          <p:nvPr/>
        </p:nvSpPr>
        <p:spPr>
          <a:xfrm>
            <a:off x="6350000" y="63500"/>
            <a:ext cx="2286000" cy="276999"/>
          </a:xfrm>
          <a:prstGeom prst="rect">
            <a:avLst/>
          </a:prstGeom>
          <a:noFill/>
        </p:spPr>
        <p:txBody>
          <a:bodyPr vert="horz" rtlCol="0">
            <a:spAutoFit/>
          </a:bodyPr>
          <a:lstStyle/>
          <a:p>
            <a:pPr algn="r"/>
            <a:r>
              <a:rPr lang="en-IN" sz="1200" b="1" dirty="0"/>
              <a:t>ta 15.4</a:t>
            </a:r>
          </a:p>
        </p:txBody>
      </p:sp>
      <p:pic>
        <p:nvPicPr>
          <p:cNvPr id="4" name="Picture 3">
            <a:extLst>
              <a:ext uri="{FF2B5EF4-FFF2-40B4-BE49-F238E27FC236}">
                <a16:creationId xmlns:a16="http://schemas.microsoft.com/office/drawing/2014/main" id="{E21BA8C2-02B5-410F-B0DB-C37987D657C4}"/>
              </a:ext>
            </a:extLst>
          </p:cNvPr>
          <p:cNvPicPr>
            <a:picLocks noChangeAspect="1"/>
          </p:cNvPicPr>
          <p:nvPr/>
        </p:nvPicPr>
        <p:blipFill>
          <a:blip r:embed="rId2"/>
          <a:stretch>
            <a:fillRect/>
          </a:stretch>
        </p:blipFill>
        <p:spPr>
          <a:xfrm>
            <a:off x="2206290" y="2677279"/>
            <a:ext cx="4731421" cy="1503442"/>
          </a:xfrm>
          <a:prstGeom prst="rect">
            <a:avLst/>
          </a:prstGeom>
        </p:spPr>
      </p:pic>
    </p:spTree>
    <p:extLst>
      <p:ext uri="{BB962C8B-B14F-4D97-AF65-F5344CB8AC3E}">
        <p14:creationId xmlns:p14="http://schemas.microsoft.com/office/powerpoint/2010/main" val="29346094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D7156E-F173-49E6-8E3B-CF97E4AD3CC6}"/>
              </a:ext>
            </a:extLst>
          </p:cNvPr>
          <p:cNvSpPr txBox="1"/>
          <p:nvPr/>
        </p:nvSpPr>
        <p:spPr>
          <a:xfrm>
            <a:off x="6350000" y="63500"/>
            <a:ext cx="2286000" cy="276999"/>
          </a:xfrm>
          <a:prstGeom prst="rect">
            <a:avLst/>
          </a:prstGeom>
          <a:noFill/>
        </p:spPr>
        <p:txBody>
          <a:bodyPr vert="horz" rtlCol="0">
            <a:spAutoFit/>
          </a:bodyPr>
          <a:lstStyle/>
          <a:p>
            <a:pPr algn="r"/>
            <a:r>
              <a:rPr lang="en-IN" sz="1200" b="1" dirty="0"/>
              <a:t>ta 15.5</a:t>
            </a:r>
          </a:p>
        </p:txBody>
      </p:sp>
      <p:pic>
        <p:nvPicPr>
          <p:cNvPr id="4" name="Picture 3">
            <a:extLst>
              <a:ext uri="{FF2B5EF4-FFF2-40B4-BE49-F238E27FC236}">
                <a16:creationId xmlns:a16="http://schemas.microsoft.com/office/drawing/2014/main" id="{626BD124-9518-4E61-8BB2-CBBF69AFF9DD}"/>
              </a:ext>
            </a:extLst>
          </p:cNvPr>
          <p:cNvPicPr>
            <a:picLocks noChangeAspect="1"/>
          </p:cNvPicPr>
          <p:nvPr/>
        </p:nvPicPr>
        <p:blipFill>
          <a:blip r:embed="rId2"/>
          <a:stretch>
            <a:fillRect/>
          </a:stretch>
        </p:blipFill>
        <p:spPr>
          <a:xfrm>
            <a:off x="2421354" y="960865"/>
            <a:ext cx="4301292" cy="4936270"/>
          </a:xfrm>
          <a:prstGeom prst="rect">
            <a:avLst/>
          </a:prstGeom>
        </p:spPr>
      </p:pic>
    </p:spTree>
    <p:extLst>
      <p:ext uri="{BB962C8B-B14F-4D97-AF65-F5344CB8AC3E}">
        <p14:creationId xmlns:p14="http://schemas.microsoft.com/office/powerpoint/2010/main" val="18412603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8"/>
  <p:tag name="MMPROD_UIDATA" val="&lt;database version=&quot;6.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80&quot;/&gt;&lt;/object&gt;&lt;object type=&quot;3&quot; unique_id=&quot;10080&quot;&gt;&lt;property id=&quot;20148&quot; value=&quot;5&quot;/&gt;&lt;property id=&quot;20300&quot; value=&quot;Slide 2&quot;/&gt;&lt;property id=&quot;20307&quot; value=&quot;281&quot;/&gt;&lt;/object&gt;&lt;object type=&quot;3&quot; unique_id=&quot;10081&quot;&gt;&lt;property id=&quot;20148&quot; value=&quot;5&quot;/&gt;&lt;property id=&quot;20300&quot; value=&quot;Slide 3&quot;/&gt;&lt;property id=&quot;20307&quot; value=&quot;282&quot;/&gt;&lt;/object&gt;&lt;/object&gt;&lt;/object&gt;&lt;/database&gt;"/>
</p:tagLst>
</file>

<file path=ppt/theme/theme1.xml><?xml version="1.0" encoding="utf-8"?>
<a:theme xmlns:a="http://schemas.openxmlformats.org/drawingml/2006/main" name="1_MHSGITemplat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HSGI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699"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0488" tIns="44450" rIns="90488" bIns="44450" numCol="1" anchor="t" anchorCtr="0" compatLnSpc="1">
        <a:prstTxWarp prst="textNoShape">
          <a:avLst/>
        </a:prstTxWarp>
      </a:bodyPr>
      <a:lstStyle>
        <a:defPPr marL="169863" marR="0" indent="-169863" algn="l" defTabSz="914400" rtl="0" eaLnBrk="0" fontAlgn="base" latinLnBrk="0" hangingPunct="0">
          <a:lnSpc>
            <a:spcPct val="100000"/>
          </a:lnSpc>
          <a:spcBef>
            <a:spcPct val="34000"/>
          </a:spcBef>
          <a:spcAft>
            <a:spcPct val="0"/>
          </a:spcAft>
          <a:buClr>
            <a:schemeClr val="tx1"/>
          </a:buClr>
          <a:buSzPct val="100000"/>
          <a:buFont typeface="Symbol" pitchFamily="18" charset="2"/>
          <a:buChar char="·"/>
          <a:tabLst/>
          <a:defRPr kumimoji="0" lang="en-US" sz="1600" b="0" i="0" u="none" strike="noStrike" cap="none" normalizeH="0" baseline="0" smtClean="0">
            <a:ln>
              <a:noFill/>
            </a:ln>
            <a:solidFill>
              <a:schemeClr val="tx1"/>
            </a:solidFill>
            <a:effectLst/>
            <a:latin typeface="Arial" charset="0"/>
          </a:defRPr>
        </a:defPPr>
      </a:lstStyle>
    </a:lnDef>
  </a:objectDefaults>
  <a:extraClrSchemeLst>
    <a:extraClrScheme>
      <a:clrScheme name="MHSGI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HSGI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HSGI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HSGI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HSGI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HSGI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HSGI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835</TotalTime>
  <Words>563</Words>
  <Application>Microsoft Office PowerPoint</Application>
  <PresentationFormat>On-screen Show (4:3)</PresentationFormat>
  <Paragraphs>217</Paragraphs>
  <Slides>38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38</vt:i4>
      </vt:variant>
    </vt:vector>
  </HeadingPairs>
  <TitlesOfParts>
    <vt:vector size="43" baseType="lpstr">
      <vt:lpstr>Arial</vt:lpstr>
      <vt:lpstr>Symbol</vt:lpstr>
      <vt:lpstr>Tahoma</vt:lpstr>
      <vt:lpstr>Times New Roman</vt:lpstr>
      <vt:lpstr>1_MHSGITemplate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Stacy - McGraw-Hill Higher Education</dc:creator>
  <cp:lastModifiedBy>Prasath</cp:lastModifiedBy>
  <cp:revision>207</cp:revision>
  <dcterms:created xsi:type="dcterms:W3CDTF">2002-11-07T15:12:30Z</dcterms:created>
  <dcterms:modified xsi:type="dcterms:W3CDTF">2022-01-18T09:30:47Z</dcterms:modified>
</cp:coreProperties>
</file>