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7"/>
  </p:notesMasterIdLst>
  <p:sldIdLst>
    <p:sldId id="504" r:id="rId2"/>
    <p:sldId id="519" r:id="rId3"/>
    <p:sldId id="520" r:id="rId4"/>
    <p:sldId id="505" r:id="rId5"/>
    <p:sldId id="506" r:id="rId6"/>
    <p:sldId id="507" r:id="rId7"/>
    <p:sldId id="524" r:id="rId8"/>
    <p:sldId id="521" r:id="rId9"/>
    <p:sldId id="508" r:id="rId10"/>
    <p:sldId id="509" r:id="rId11"/>
    <p:sldId id="510" r:id="rId12"/>
    <p:sldId id="511" r:id="rId13"/>
    <p:sldId id="512" r:id="rId14"/>
    <p:sldId id="526" r:id="rId15"/>
    <p:sldId id="522" r:id="rId16"/>
    <p:sldId id="513" r:id="rId17"/>
    <p:sldId id="514" r:id="rId18"/>
    <p:sldId id="515" r:id="rId19"/>
    <p:sldId id="516" r:id="rId20"/>
    <p:sldId id="517" r:id="rId21"/>
    <p:sldId id="518" r:id="rId22"/>
    <p:sldId id="527" r:id="rId23"/>
    <p:sldId id="525" r:id="rId24"/>
    <p:sldId id="523" r:id="rId25"/>
    <p:sldId id="528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Genomics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18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4130CA-4771-44A1-80C2-1E98E960B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34C795-8D44-4CC7-AE1F-6AB65B4BDB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80F483-F7E4-4E63-AB6B-DF054807A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628638"/>
            <a:ext cx="3231624" cy="56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16479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02BBE4-2C8F-4C9B-9539-F354288F99B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A70DDE-2F46-4B63-9F35-0558BC7E6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58331"/>
            <a:ext cx="4301292" cy="574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2509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C06F13-77FC-466C-ABA8-1BACC84007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BBBBF2-FA3C-4CF6-B927-700FABE66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50994"/>
            <a:ext cx="8382000" cy="315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1382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EF7EDC-0F64-4234-BE7C-F698F51659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A728A-D2D9-47AC-914D-AE0C71CC2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13898"/>
            <a:ext cx="6297521" cy="403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2801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3534F-3C45-408C-B153-462DB71A93A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18.1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B7AA21-2753-4856-80CC-2B007E1FE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0" y="1422806"/>
            <a:ext cx="9064300" cy="4012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8FCADB4-D9D6-4FBB-A0A4-F027EAAFD8EE}"/>
              </a:ext>
            </a:extLst>
          </p:cNvPr>
          <p:cNvSpPr/>
          <p:nvPr/>
        </p:nvSpPr>
        <p:spPr>
          <a:xfrm>
            <a:off x="53340" y="3310533"/>
            <a:ext cx="1722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Pseudogenes (inactive genes)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9A7C4A-648F-4853-B520-8CD07DC6AEAE}"/>
              </a:ext>
            </a:extLst>
          </p:cNvPr>
          <p:cNvSpPr/>
          <p:nvPr/>
        </p:nvSpPr>
        <p:spPr>
          <a:xfrm>
            <a:off x="465694" y="1680151"/>
            <a:ext cx="1019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18.1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35EFFB-13EB-4C9C-A816-FD15762C03DA}"/>
              </a:ext>
            </a:extLst>
          </p:cNvPr>
          <p:cNvSpPr/>
          <p:nvPr/>
        </p:nvSpPr>
        <p:spPr>
          <a:xfrm>
            <a:off x="1993089" y="1679407"/>
            <a:ext cx="4350102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Classes of DNA Sequences Found in the Human Genome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8918BE-2B55-4775-96E7-4172ED181717}"/>
              </a:ext>
            </a:extLst>
          </p:cNvPr>
          <p:cNvSpPr/>
          <p:nvPr/>
        </p:nvSpPr>
        <p:spPr>
          <a:xfrm>
            <a:off x="668195" y="2045911"/>
            <a:ext cx="5228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Class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3AE6B1-46E4-43C2-9B3A-4E05466042BB}"/>
              </a:ext>
            </a:extLst>
          </p:cNvPr>
          <p:cNvSpPr/>
          <p:nvPr/>
        </p:nvSpPr>
        <p:spPr>
          <a:xfrm>
            <a:off x="4798694" y="2045911"/>
            <a:ext cx="8801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Description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F69CBE-DB6C-4E8F-9377-217AF6841A6C}"/>
              </a:ext>
            </a:extLst>
          </p:cNvPr>
          <p:cNvSpPr/>
          <p:nvPr/>
        </p:nvSpPr>
        <p:spPr>
          <a:xfrm>
            <a:off x="52699" y="2373273"/>
            <a:ext cx="13957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Protein-encoding genes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9F7077-129B-44DF-8FA4-AFCB206CCF08}"/>
              </a:ext>
            </a:extLst>
          </p:cNvPr>
          <p:cNvSpPr/>
          <p:nvPr/>
        </p:nvSpPr>
        <p:spPr>
          <a:xfrm>
            <a:off x="1989649" y="2370594"/>
            <a:ext cx="473795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Translated portions of the approximately 20,000 genes scattered about the chromosomes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E8BF27-3A71-40D6-96A1-7E40E41C48DA}"/>
              </a:ext>
            </a:extLst>
          </p:cNvPr>
          <p:cNvSpPr/>
          <p:nvPr/>
        </p:nvSpPr>
        <p:spPr>
          <a:xfrm>
            <a:off x="1982685" y="2684354"/>
            <a:ext cx="3822271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Noncoding DNA that constitutes the great majority of each human gene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32A90A-A935-4B63-B85A-7173AAC4C1F3}"/>
              </a:ext>
            </a:extLst>
          </p:cNvPr>
          <p:cNvSpPr/>
          <p:nvPr/>
        </p:nvSpPr>
        <p:spPr>
          <a:xfrm>
            <a:off x="48399" y="2685693"/>
            <a:ext cx="53565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Introns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445944-BE2E-4FC9-BCDF-03CCC9AC7BC2}"/>
              </a:ext>
            </a:extLst>
          </p:cNvPr>
          <p:cNvSpPr/>
          <p:nvPr/>
        </p:nvSpPr>
        <p:spPr>
          <a:xfrm>
            <a:off x="1979502" y="2996774"/>
            <a:ext cx="27084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Regions of the genome that have been duplicated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F69811-3A88-451E-B2F8-1A1372A5F991}"/>
              </a:ext>
            </a:extLst>
          </p:cNvPr>
          <p:cNvSpPr/>
          <p:nvPr/>
        </p:nvSpPr>
        <p:spPr>
          <a:xfrm>
            <a:off x="58280" y="2998113"/>
            <a:ext cx="13693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Segmental duplications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B75328-2E7B-43F7-95AC-50708642FD31}"/>
              </a:ext>
            </a:extLst>
          </p:cNvPr>
          <p:cNvSpPr/>
          <p:nvPr/>
        </p:nvSpPr>
        <p:spPr>
          <a:xfrm>
            <a:off x="1982685" y="3309194"/>
            <a:ext cx="3822271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Sequence that has characteristics of a gene but is not a functional gene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6E2A733-9F7A-4856-9954-ACFA3167A34D}"/>
              </a:ext>
            </a:extLst>
          </p:cNvPr>
          <p:cNvSpPr/>
          <p:nvPr/>
        </p:nvSpPr>
        <p:spPr>
          <a:xfrm>
            <a:off x="1985220" y="3629234"/>
            <a:ext cx="38520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Constitutive heterochromatin, localized near centromeres and telomeres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35F0B3-3EEE-47FD-AF4B-E2B74D3F71AE}"/>
              </a:ext>
            </a:extLst>
          </p:cNvPr>
          <p:cNvSpPr/>
          <p:nvPr/>
        </p:nvSpPr>
        <p:spPr>
          <a:xfrm>
            <a:off x="52457" y="3630573"/>
            <a:ext cx="94761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Structural DNA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4BA00B4-E8D8-431E-AFC4-A29F75D9307E}"/>
              </a:ext>
            </a:extLst>
          </p:cNvPr>
          <p:cNvSpPr/>
          <p:nvPr/>
        </p:nvSpPr>
        <p:spPr>
          <a:xfrm>
            <a:off x="1985469" y="3940314"/>
            <a:ext cx="4350102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Stuttering repeats of a few nucleotides such as CGG, repeated thousands of times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977B77-157B-4CAB-8FB2-02CBBADAA670}"/>
              </a:ext>
            </a:extLst>
          </p:cNvPr>
          <p:cNvSpPr/>
          <p:nvPr/>
        </p:nvSpPr>
        <p:spPr>
          <a:xfrm>
            <a:off x="53151" y="3942993"/>
            <a:ext cx="1486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Simple sequence repeats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EE4CB6-64AF-4F33-9F79-DC9664F099A1}"/>
              </a:ext>
            </a:extLst>
          </p:cNvPr>
          <p:cNvSpPr/>
          <p:nvPr/>
        </p:nvSpPr>
        <p:spPr>
          <a:xfrm>
            <a:off x="1986519" y="4323576"/>
            <a:ext cx="418036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21%: Long interspersed elements (LINEs), which are active transposons</a:t>
            </a:r>
          </a:p>
          <a:p>
            <a:r>
              <a:rPr lang="en-IN" sz="900" dirty="0">
                <a:solidFill>
                  <a:srgbClr val="000000"/>
                </a:solidFill>
              </a:rPr>
              <a:t>13%: Short interspersed elements (SINEs), which are active transposons</a:t>
            </a:r>
          </a:p>
          <a:p>
            <a:r>
              <a:rPr lang="en-IN" sz="900" dirty="0">
                <a:solidFill>
                  <a:srgbClr val="000000"/>
                </a:solidFill>
              </a:rPr>
              <a:t>8%: Retrotransposons, which contain long terminal repeats (LTRs) at each end</a:t>
            </a:r>
          </a:p>
          <a:p>
            <a:r>
              <a:rPr lang="en-IN" sz="900" dirty="0">
                <a:solidFill>
                  <a:srgbClr val="000000"/>
                </a:solidFill>
              </a:rPr>
              <a:t>3%: DNA transposon fossils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E3BBF50-83FD-4690-B854-1FB431195A8F}"/>
              </a:ext>
            </a:extLst>
          </p:cNvPr>
          <p:cNvSpPr/>
          <p:nvPr/>
        </p:nvSpPr>
        <p:spPr>
          <a:xfrm>
            <a:off x="60960" y="4323993"/>
            <a:ext cx="13716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Transposable elements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D8A31CF-A4FD-46CB-8118-5771B55BAE6B}"/>
              </a:ext>
            </a:extLst>
          </p:cNvPr>
          <p:cNvSpPr/>
          <p:nvPr/>
        </p:nvSpPr>
        <p:spPr>
          <a:xfrm>
            <a:off x="1977683" y="5136654"/>
            <a:ext cx="53928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RNAs that do not encode a protein but have regulatory functions, many of which are currently unknown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582BD6-D95C-409A-A411-EE3D028B2E7C}"/>
              </a:ext>
            </a:extLst>
          </p:cNvPr>
          <p:cNvSpPr/>
          <p:nvPr/>
        </p:nvSpPr>
        <p:spPr>
          <a:xfrm>
            <a:off x="53850" y="5139333"/>
            <a:ext cx="100749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Noncoding RNA</a:t>
            </a:r>
          </a:p>
        </p:txBody>
      </p:sp>
    </p:spTree>
    <p:extLst>
      <p:ext uri="{BB962C8B-B14F-4D97-AF65-F5344CB8AC3E}">
        <p14:creationId xmlns:p14="http://schemas.microsoft.com/office/powerpoint/2010/main" val="350135210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F5BC3-7618-4AEB-BDEC-57F93CF5468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A61ACF-D65E-408C-B862-E233A514C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718180"/>
            <a:ext cx="5204563" cy="342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0940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F19A08-3D7B-41CB-A662-C13F165405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DEE01F-761A-4AD8-8FAB-7B53DD95C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86278"/>
            <a:ext cx="4301292" cy="568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5103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B0D186-D86F-40A2-880E-0E4C128D0AB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3AD152-02A5-41EA-8BCB-AE306EF3B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41177"/>
            <a:ext cx="8382000" cy="537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8697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470BD0-0256-4124-9DEA-D959A3C69F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8B9C37-C862-4189-8D1B-E86C3056F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489457"/>
            <a:ext cx="5725019" cy="587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88371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8A8C32-2263-46CA-AC05-F3E72CC71B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03488F-93BB-4C25-BBFC-F573DFA63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82335"/>
            <a:ext cx="8382000" cy="529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5044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35C0B4-79E6-4534-8642-E0FA1B8CCF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8565E3-301A-4446-8C5A-6A1308557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469092"/>
            <a:ext cx="5725019" cy="591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2621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87FA56-34F8-4F50-99FB-4449657723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207AE0-B095-4E60-8303-415C06D82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07385"/>
            <a:ext cx="5204563" cy="524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9552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C0BFFE-091B-4130-8CC0-31ABAB7073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D0C828-0536-4A59-B315-62139A0E3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291" y="890214"/>
            <a:ext cx="5725019" cy="507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821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E52EEC-2770-4490-A970-17FD04233D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18.2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9638B1-7C05-4898-B789-5A9A5B05E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889" y="1498936"/>
            <a:ext cx="4922222" cy="38601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94EC947-3B8C-4448-B0AD-87BA6126BDFC}"/>
              </a:ext>
            </a:extLst>
          </p:cNvPr>
          <p:cNvSpPr/>
          <p:nvPr/>
        </p:nvSpPr>
        <p:spPr>
          <a:xfrm>
            <a:off x="2019449" y="4993809"/>
            <a:ext cx="4922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* These viruses and bacteria have multiple strains. “Complete” indicates that at least one has been sequenced. For example, the Florida strain of anthrax was the first to be sequenced.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4762F1-994A-41FF-95E7-CC960546EF36}"/>
              </a:ext>
            </a:extLst>
          </p:cNvPr>
          <p:cNvSpPr/>
          <p:nvPr/>
        </p:nvSpPr>
        <p:spPr>
          <a:xfrm>
            <a:off x="3703320" y="458173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Lassa fever and Argentine</a:t>
            </a:r>
          </a:p>
          <a:p>
            <a:r>
              <a:rPr lang="en-IN" sz="900" dirty="0">
                <a:solidFill>
                  <a:srgbClr val="000000"/>
                </a:solidFill>
              </a:rPr>
              <a:t>hemorrhagic fever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BCDC7F-05C5-4F59-B401-3F0DE1CE3B53}"/>
              </a:ext>
            </a:extLst>
          </p:cNvPr>
          <p:cNvSpPr/>
          <p:nvPr/>
        </p:nvSpPr>
        <p:spPr>
          <a:xfrm>
            <a:off x="2132393" y="3501033"/>
            <a:ext cx="12825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Clostridium botulinum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1E8022-203D-4C8F-9441-A486E798FA10}"/>
              </a:ext>
            </a:extLst>
          </p:cNvPr>
          <p:cNvSpPr/>
          <p:nvPr/>
        </p:nvSpPr>
        <p:spPr>
          <a:xfrm>
            <a:off x="5529961" y="4095393"/>
            <a:ext cx="11104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Both are complete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C15A73-F13A-4440-920E-E062DFFF0572}"/>
              </a:ext>
            </a:extLst>
          </p:cNvPr>
          <p:cNvSpPr/>
          <p:nvPr/>
        </p:nvSpPr>
        <p:spPr>
          <a:xfrm>
            <a:off x="2362423" y="1870651"/>
            <a:ext cx="10206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18.2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30BDEC-B0EE-4D02-9788-666B7FC654A2}"/>
              </a:ext>
            </a:extLst>
          </p:cNvPr>
          <p:cNvSpPr/>
          <p:nvPr/>
        </p:nvSpPr>
        <p:spPr>
          <a:xfrm>
            <a:off x="3717552" y="1786087"/>
            <a:ext cx="1945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High-Priority Pathogens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for Genomic Research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D3EC135-0F23-422A-BCB6-2205D652DB1E}"/>
              </a:ext>
            </a:extLst>
          </p:cNvPr>
          <p:cNvSpPr/>
          <p:nvPr/>
        </p:nvSpPr>
        <p:spPr>
          <a:xfrm>
            <a:off x="2492507" y="2365951"/>
            <a:ext cx="768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Pathogen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409FA4-4870-48F3-A46C-1C2434703CC0}"/>
              </a:ext>
            </a:extLst>
          </p:cNvPr>
          <p:cNvSpPr/>
          <p:nvPr/>
        </p:nvSpPr>
        <p:spPr>
          <a:xfrm>
            <a:off x="4251867" y="2365951"/>
            <a:ext cx="6615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Disease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EC20B7-BEB3-4423-AD68-CF81D6C2D5C3}"/>
              </a:ext>
            </a:extLst>
          </p:cNvPr>
          <p:cNvSpPr/>
          <p:nvPr/>
        </p:nvSpPr>
        <p:spPr>
          <a:xfrm>
            <a:off x="5863455" y="2365951"/>
            <a:ext cx="745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Genome*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14E255-15CD-4DDD-9BD0-222A870FC3CF}"/>
              </a:ext>
            </a:extLst>
          </p:cNvPr>
          <p:cNvSpPr/>
          <p:nvPr/>
        </p:nvSpPr>
        <p:spPr>
          <a:xfrm>
            <a:off x="2129617" y="2655213"/>
            <a:ext cx="8614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Variola major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49685E-EA5B-4D4A-BB83-6BE8894CF35E}"/>
              </a:ext>
            </a:extLst>
          </p:cNvPr>
          <p:cNvSpPr/>
          <p:nvPr/>
        </p:nvSpPr>
        <p:spPr>
          <a:xfrm>
            <a:off x="3704177" y="2655213"/>
            <a:ext cx="6575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Smallpox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01191C9-EA80-4708-8079-9902D243F6C0}"/>
              </a:ext>
            </a:extLst>
          </p:cNvPr>
          <p:cNvSpPr/>
          <p:nvPr/>
        </p:nvSpPr>
        <p:spPr>
          <a:xfrm>
            <a:off x="5538254" y="2655213"/>
            <a:ext cx="67750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Complete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5762895-EB35-457A-A3BE-B34B1FC54CD9}"/>
              </a:ext>
            </a:extLst>
          </p:cNvPr>
          <p:cNvSpPr/>
          <p:nvPr/>
        </p:nvSpPr>
        <p:spPr>
          <a:xfrm>
            <a:off x="5538254" y="2937153"/>
            <a:ext cx="67750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Complete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5EF44E-CD57-4C1B-97F0-EB10BA20CE18}"/>
              </a:ext>
            </a:extLst>
          </p:cNvPr>
          <p:cNvSpPr/>
          <p:nvPr/>
        </p:nvSpPr>
        <p:spPr>
          <a:xfrm>
            <a:off x="5538254" y="3219093"/>
            <a:ext cx="67750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Complete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925E25-FF78-47E0-96D4-6BF24EACC5F7}"/>
              </a:ext>
            </a:extLst>
          </p:cNvPr>
          <p:cNvSpPr/>
          <p:nvPr/>
        </p:nvSpPr>
        <p:spPr>
          <a:xfrm>
            <a:off x="5538254" y="3501033"/>
            <a:ext cx="67750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Complete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C784457-6897-4124-BC31-722EAF5D02AE}"/>
              </a:ext>
            </a:extLst>
          </p:cNvPr>
          <p:cNvSpPr/>
          <p:nvPr/>
        </p:nvSpPr>
        <p:spPr>
          <a:xfrm>
            <a:off x="5538254" y="3782973"/>
            <a:ext cx="67750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Complete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88FAC93-20AA-43F9-9E54-EAA8FC8F559B}"/>
              </a:ext>
            </a:extLst>
          </p:cNvPr>
          <p:cNvSpPr/>
          <p:nvPr/>
        </p:nvSpPr>
        <p:spPr>
          <a:xfrm>
            <a:off x="3710940" y="2937153"/>
            <a:ext cx="5791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Anthrax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100CA2-C144-49D7-A27A-34F9983F2A62}"/>
              </a:ext>
            </a:extLst>
          </p:cNvPr>
          <p:cNvSpPr/>
          <p:nvPr/>
        </p:nvSpPr>
        <p:spPr>
          <a:xfrm>
            <a:off x="2136788" y="2937153"/>
            <a:ext cx="107543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Bacillus anthracis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828EA5-28B4-4EF4-8E4A-AF087B7D6418}"/>
              </a:ext>
            </a:extLst>
          </p:cNvPr>
          <p:cNvSpPr/>
          <p:nvPr/>
        </p:nvSpPr>
        <p:spPr>
          <a:xfrm>
            <a:off x="3699942" y="3219093"/>
            <a:ext cx="54015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Plague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4E173F6-2193-4DDD-A92A-DD69502AB375}"/>
              </a:ext>
            </a:extLst>
          </p:cNvPr>
          <p:cNvSpPr/>
          <p:nvPr/>
        </p:nvSpPr>
        <p:spPr>
          <a:xfrm>
            <a:off x="2125980" y="3219093"/>
            <a:ext cx="9338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Yersinia pestis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3097EFF-5D86-44D4-A581-2D9E172B2AAC}"/>
              </a:ext>
            </a:extLst>
          </p:cNvPr>
          <p:cNvSpPr/>
          <p:nvPr/>
        </p:nvSpPr>
        <p:spPr>
          <a:xfrm>
            <a:off x="3706246" y="3501033"/>
            <a:ext cx="62240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Botulism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E75CB1-9B11-4523-924E-7970E1765793}"/>
              </a:ext>
            </a:extLst>
          </p:cNvPr>
          <p:cNvSpPr/>
          <p:nvPr/>
        </p:nvSpPr>
        <p:spPr>
          <a:xfrm>
            <a:off x="3713066" y="3782973"/>
            <a:ext cx="69281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Tularemia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EEE2097-68BC-4E86-8AC2-B407500FA57E}"/>
              </a:ext>
            </a:extLst>
          </p:cNvPr>
          <p:cNvSpPr/>
          <p:nvPr/>
        </p:nvSpPr>
        <p:spPr>
          <a:xfrm>
            <a:off x="2137565" y="3782973"/>
            <a:ext cx="126760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Francisella tularensis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9ADD94E-F19D-4976-A081-E5CAAA921B82}"/>
              </a:ext>
            </a:extLst>
          </p:cNvPr>
          <p:cNvSpPr/>
          <p:nvPr/>
        </p:nvSpPr>
        <p:spPr>
          <a:xfrm>
            <a:off x="3705739" y="4094054"/>
            <a:ext cx="1165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Ebola and Marburg</a:t>
            </a:r>
          </a:p>
          <a:p>
            <a:r>
              <a:rPr lang="en-IN" sz="900" dirty="0">
                <a:solidFill>
                  <a:srgbClr val="000000"/>
                </a:solidFill>
              </a:rPr>
              <a:t>hemorrhagic fever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85B83F5-FAB7-4E03-848B-E290D8A1EA5C}"/>
              </a:ext>
            </a:extLst>
          </p:cNvPr>
          <p:cNvSpPr/>
          <p:nvPr/>
        </p:nvSpPr>
        <p:spPr>
          <a:xfrm>
            <a:off x="2129657" y="4095393"/>
            <a:ext cx="73542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Filoviruses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969F795-9E90-4133-A366-896068B95C01}"/>
              </a:ext>
            </a:extLst>
          </p:cNvPr>
          <p:cNvSpPr/>
          <p:nvPr/>
        </p:nvSpPr>
        <p:spPr>
          <a:xfrm>
            <a:off x="5529961" y="4583073"/>
            <a:ext cx="11104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Both are complete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E760C3D-CE9D-40C5-8BAA-C2BC706C9533}"/>
              </a:ext>
            </a:extLst>
          </p:cNvPr>
          <p:cNvSpPr/>
          <p:nvPr/>
        </p:nvSpPr>
        <p:spPr>
          <a:xfrm>
            <a:off x="2143305" y="4583073"/>
            <a:ext cx="8533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Arenaviruses</a:t>
            </a:r>
          </a:p>
        </p:txBody>
      </p:sp>
    </p:spTree>
    <p:extLst>
      <p:ext uri="{BB962C8B-B14F-4D97-AF65-F5344CB8AC3E}">
        <p14:creationId xmlns:p14="http://schemas.microsoft.com/office/powerpoint/2010/main" val="317667875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D1135B-8BCF-46A6-9C7F-A7F28C6B65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4E683D-46A3-49F5-99F0-639B39C27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871" y="1347175"/>
            <a:ext cx="3082258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56110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F6D089-D2A9-4A02-8832-67EE9791CB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0E5F15-4899-4BA5-BAC3-BE25813C2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45336"/>
            <a:ext cx="7620000" cy="496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867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FB38AD-6247-456E-BA71-C3527A44098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Page 389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6937FC-720E-4AE7-A90F-1BB9C2D27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852" y="1923288"/>
            <a:ext cx="3516297" cy="301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0218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AFFF54-5A8D-420C-8C89-097333E0B0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2A643C-A230-4D60-95E4-7450ABFEE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771325"/>
            <a:ext cx="6927273" cy="531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2431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532D1A-4E7F-4CC7-BDA1-684AA6DFDD2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461163-6A6D-4B53-AA53-88B1AEF65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23992"/>
            <a:ext cx="3231624" cy="581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9307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5168E6-E609-4866-B1D6-EADA185496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B36CB-FFE7-42C6-9A37-4A97C8090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394179"/>
            <a:ext cx="4731421" cy="606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0937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5EBC78-6A08-4BB6-BE35-06ADA31B26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27ACED-AC8D-40B4-9BFB-41B370F08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02458"/>
            <a:ext cx="8382000" cy="46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0893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F4693D-1AFF-495F-8C8F-365363D39C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B4C122-4DA3-4B37-A874-94FED8134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601592"/>
            <a:ext cx="5204563" cy="365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7167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110F02-7098-467A-97D3-B25CF52F25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C72CF9-7050-447A-8C35-43A4831F8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1681106"/>
            <a:ext cx="3910265" cy="349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923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498D82-7800-4E27-B1F5-C5B1AD1232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FD1A68-C06A-4151-81B2-631959AFB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429826"/>
            <a:ext cx="3231624" cy="599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44960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302</Words>
  <Application>Microsoft Office PowerPoint</Application>
  <PresentationFormat>On-screen Show (4:3)</PresentationFormat>
  <Paragraphs>81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2022-01-18T09:32:23Z</dcterms:modified>
</cp:coreProperties>
</file>