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35" r:id="rId1"/>
  </p:sldMasterIdLst>
  <p:notesMasterIdLst>
    <p:notesMasterId r:id="rId33"/>
  </p:notesMasterIdLst>
  <p:sldIdLst>
    <p:sldId id="504" r:id="rId2"/>
    <p:sldId id="524" r:id="rId3"/>
    <p:sldId id="525" r:id="rId4"/>
    <p:sldId id="505" r:id="rId5"/>
    <p:sldId id="534" r:id="rId6"/>
    <p:sldId id="527" r:id="rId7"/>
    <p:sldId id="528" r:id="rId8"/>
    <p:sldId id="529" r:id="rId9"/>
    <p:sldId id="530" r:id="rId10"/>
    <p:sldId id="531" r:id="rId11"/>
    <p:sldId id="532" r:id="rId12"/>
    <p:sldId id="506" r:id="rId13"/>
    <p:sldId id="507" r:id="rId14"/>
    <p:sldId id="508" r:id="rId15"/>
    <p:sldId id="509" r:id="rId16"/>
    <p:sldId id="510" r:id="rId17"/>
    <p:sldId id="511" r:id="rId18"/>
    <p:sldId id="512" r:id="rId19"/>
    <p:sldId id="513" r:id="rId20"/>
    <p:sldId id="514" r:id="rId21"/>
    <p:sldId id="515" r:id="rId22"/>
    <p:sldId id="516" r:id="rId23"/>
    <p:sldId id="517" r:id="rId24"/>
    <p:sldId id="518" r:id="rId25"/>
    <p:sldId id="519" r:id="rId26"/>
    <p:sldId id="520" r:id="rId27"/>
    <p:sldId id="521" r:id="rId28"/>
    <p:sldId id="522" r:id="rId29"/>
    <p:sldId id="523" r:id="rId30"/>
    <p:sldId id="533" r:id="rId31"/>
    <p:sldId id="526" r:id="rId32"/>
  </p:sldIdLst>
  <p:sldSz cx="9144000" cy="6858000" type="screen4x3"/>
  <p:notesSz cx="6858000" cy="9144000"/>
  <p:custDataLst>
    <p:tags r:id="rId34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3367"/>
    <a:srgbClr val="0E7EC2"/>
    <a:srgbClr val="107FC4"/>
    <a:srgbClr val="0072BA"/>
    <a:srgbClr val="2092CB"/>
    <a:srgbClr val="002F4A"/>
    <a:srgbClr val="09131A"/>
    <a:srgbClr val="765F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00" autoAdjust="0"/>
    <p:restoredTop sz="94774" autoAdjust="0"/>
  </p:normalViewPr>
  <p:slideViewPr>
    <p:cSldViewPr>
      <p:cViewPr varScale="1">
        <p:scale>
          <a:sx n="107" d="100"/>
          <a:sy n="107" d="100"/>
        </p:scale>
        <p:origin x="1896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8" d="100"/>
        <a:sy n="9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7422CA6C-A148-46C2-B245-9B1D45E0E3A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96BC47EB-1C07-4F3B-8F7C-DF2053D85E00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1D7E7128-3447-4C62-8079-2F63CDCA930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8F3DC5D9-EE51-446A-833F-0CBD013BFF8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id="{32B0C46A-A2CD-4BF1-83C2-EE36EBBAD46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9" name="Rectangle 7">
            <a:extLst>
              <a:ext uri="{FF2B5EF4-FFF2-40B4-BE49-F238E27FC236}">
                <a16:creationId xmlns:a16="http://schemas.microsoft.com/office/drawing/2014/main" id="{DB5F94E2-6981-4FC0-8E67-D2CC189F29F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2B726F8-6FF7-4E08-8F21-DEDF3FEFD3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>
            <a:extLst>
              <a:ext uri="{FF2B5EF4-FFF2-40B4-BE49-F238E27FC236}">
                <a16:creationId xmlns:a16="http://schemas.microsoft.com/office/drawing/2014/main" id="{7E913A1A-9251-407C-922B-DF4A9F6B092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Notes Placeholder 2">
            <a:extLst>
              <a:ext uri="{FF2B5EF4-FFF2-40B4-BE49-F238E27FC236}">
                <a16:creationId xmlns:a16="http://schemas.microsoft.com/office/drawing/2014/main" id="{12BE1786-9873-4D21-BD9E-B8762714CE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124" name="Slide Number Placeholder 3">
            <a:extLst>
              <a:ext uri="{FF2B5EF4-FFF2-40B4-BE49-F238E27FC236}">
                <a16:creationId xmlns:a16="http://schemas.microsoft.com/office/drawing/2014/main" id="{D0FCC435-B7CF-492E-A119-85CF7C0D60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5D4CBD8F-938C-454B-9769-AC87405A279F}" type="slidenum">
              <a:rPr lang="en-US" altLang="en-US" smtClean="0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>
            <a:extLst>
              <a:ext uri="{FF2B5EF4-FFF2-40B4-BE49-F238E27FC236}">
                <a16:creationId xmlns:a16="http://schemas.microsoft.com/office/drawing/2014/main" id="{416AD647-18C1-4487-B3E9-633FD69A90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3ACCAFDA-3C51-4E46-8E96-A3D95C8574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35">
            <a:extLst>
              <a:ext uri="{FF2B5EF4-FFF2-40B4-BE49-F238E27FC236}">
                <a16:creationId xmlns:a16="http://schemas.microsoft.com/office/drawing/2014/main" id="{4CA2FA2C-0783-43DD-B8A5-BE08381735F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438FF57-EA3E-4403-8EA7-FF4246C7E863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</p:spTree>
    <p:extLst>
      <p:ext uri="{BB962C8B-B14F-4D97-AF65-F5344CB8AC3E}">
        <p14:creationId xmlns:p14="http://schemas.microsoft.com/office/powerpoint/2010/main" val="308750740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065034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Text Box 37">
            <a:extLst>
              <a:ext uri="{FF2B5EF4-FFF2-40B4-BE49-F238E27FC236}">
                <a16:creationId xmlns:a16="http://schemas.microsoft.com/office/drawing/2014/main" id="{7B5228EE-14DF-40D9-8A20-661A85E99C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sp>
        <p:nvSpPr>
          <p:cNvPr id="1027" name="Rectangle 2">
            <a:extLst>
              <a:ext uri="{FF2B5EF4-FFF2-40B4-BE49-F238E27FC236}">
                <a16:creationId xmlns:a16="http://schemas.microsoft.com/office/drawing/2014/main" id="{8F2E3EDF-EAE5-4AA1-BF05-3AA664BFCAF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FFC221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8" name="Rectangle 10">
            <a:extLst>
              <a:ext uri="{FF2B5EF4-FFF2-40B4-BE49-F238E27FC236}">
                <a16:creationId xmlns:a16="http://schemas.microsoft.com/office/drawing/2014/main" id="{2765DE3A-C1C0-4721-A3D3-BBA9FCC2ECB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pic>
        <p:nvPicPr>
          <p:cNvPr id="1029" name="Picture 3">
            <a:extLst>
              <a:ext uri="{FF2B5EF4-FFF2-40B4-BE49-F238E27FC236}">
                <a16:creationId xmlns:a16="http://schemas.microsoft.com/office/drawing/2014/main" id="{FBDFE2C8-D46C-4AEE-B585-C42AAE56DFF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35">
            <a:extLst>
              <a:ext uri="{FF2B5EF4-FFF2-40B4-BE49-F238E27FC236}">
                <a16:creationId xmlns:a16="http://schemas.microsoft.com/office/drawing/2014/main" id="{F76620C5-8D1D-441F-894E-2A175B50CFB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193BC0B-1CE0-4EFD-A9AC-0C1C9AE1C3FD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7" name="Text Box 1060">
            <a:extLst>
              <a:ext uri="{FF2B5EF4-FFF2-40B4-BE49-F238E27FC236}">
                <a16:creationId xmlns:a16="http://schemas.microsoft.com/office/drawing/2014/main" id="{B3305303-E8C6-4CE4-B655-39AAAE295E5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629400"/>
            <a:ext cx="9144000" cy="2159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sz="800" dirty="0"/>
              <a:t>© McGraw Hill LLC. All rights reserved. No reproduction or distribution without the prior written consent of McGraw Hill LLC.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7" r:id="rId1"/>
    <p:sldLayoutId id="2147483886" r:id="rId2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+mj-lt"/>
          <a:ea typeface="ヒラギノ角ゴ Pro W3" charset="0"/>
          <a:cs typeface="ヒラギノ角ゴ Pro W3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9pPr>
    </p:titleStyle>
    <p:bodyStyle>
      <a:lvl1pPr marL="169863" indent="-169863" algn="l" rtl="0" eaLnBrk="0" fontAlgn="base" hangingPunct="0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1pPr>
      <a:lvl2pPr marL="574675" indent="-290513" algn="l" rtl="0" eaLnBrk="0" fontAlgn="base" hangingPunct="0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2pPr>
      <a:lvl3pPr marL="914400" indent="-222250" algn="l" rtl="0" eaLnBrk="0" fontAlgn="base" hangingPunct="0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1400">
          <a:solidFill>
            <a:schemeClr val="bg2"/>
          </a:solidFill>
          <a:latin typeface="Tahoma" charset="0"/>
          <a:ea typeface="ヒラギノ角ゴ Pro W3" charset="0"/>
          <a:cs typeface="ヒラギノ角ゴ Pro W3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  <a:ea typeface="ヒラギノ角ゴ Pro W3" charset="0"/>
          <a:cs typeface="ヒラギノ角ゴ Pro W3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059">
            <a:extLst>
              <a:ext uri="{FF2B5EF4-FFF2-40B4-BE49-F238E27FC236}">
                <a16:creationId xmlns:a16="http://schemas.microsoft.com/office/drawing/2014/main" id="{93B0AF5E-917C-463F-AE92-333A44438F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2362200"/>
            <a:ext cx="3810000" cy="13001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  <a:defRPr/>
            </a:pPr>
            <a:r>
              <a:rPr lang="en-US" altLang="en-US" sz="1500" b="1" dirty="0">
                <a:solidFill>
                  <a:srgbClr val="2B2B2C"/>
                </a:solidFill>
              </a:rPr>
              <a:t>Image PowerPoint slides to accompany</a:t>
            </a:r>
          </a:p>
          <a:p>
            <a:pPr algn="ctr" eaLnBrk="1" hangingPunct="1">
              <a:defRPr/>
            </a:pPr>
            <a:r>
              <a:rPr lang="en-US" sz="2400" b="1" dirty="0">
                <a:solidFill>
                  <a:srgbClr val="0E7EC2"/>
                </a:solidFill>
              </a:rPr>
              <a:t>The Origin of Species</a:t>
            </a:r>
          </a:p>
          <a:p>
            <a:pPr algn="ctr" eaLnBrk="1" hangingPunct="1">
              <a:defRPr/>
            </a:pPr>
            <a:r>
              <a:rPr lang="en-US" altLang="en-US" sz="3200" b="1" dirty="0">
                <a:solidFill>
                  <a:srgbClr val="22336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Chapter 22</a:t>
            </a:r>
            <a:endParaRPr lang="en-US" altLang="en-US" sz="2400" b="1" dirty="0">
              <a:solidFill>
                <a:srgbClr val="22336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5154876-7CEB-4A90-B753-295A12EFA5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326003"/>
            <a:ext cx="5138686" cy="620599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619B8CB-F294-4EEC-A41E-F143A8BCABC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22.1e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1FD927E-DBA5-4D4D-BA9D-83C2A53FD58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9780" y="2325792"/>
            <a:ext cx="3744440" cy="2206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5210373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524CAC-184E-47A6-86CD-1AAFA4DF735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22.1f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3A087FE-98C7-40AC-9E7A-39CEDC1B77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9780" y="2354539"/>
            <a:ext cx="3744440" cy="21489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1885201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BAA9B32-5EE5-4E37-9F19-03BD24397AD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22.2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8A9799E-E930-4519-89CD-88419FFB96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176123"/>
            <a:ext cx="5725019" cy="4505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033212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5BFEE58-41CC-4F71-8722-0281180D217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22.3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9FC8DD5-C7E0-4029-81BA-91760476EF0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096250"/>
            <a:ext cx="6297521" cy="4665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3651452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2BCABE3-05CA-4D4C-B209-7E5219AA01A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22.4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9771EBB-F7AB-4D1C-BC06-2C3572DBDED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1354" y="679258"/>
            <a:ext cx="4301292" cy="5499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2904038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12092A7-1D00-4CD9-83E6-E6E62298A8A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22.5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0817BB9-A9BA-44AA-AE77-A1C2DDC52A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699535"/>
            <a:ext cx="5204563" cy="5458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93815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730A019-5D92-47A5-983F-7E28F2DEABC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22.6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4B14513-F280-4C35-97C7-F9912DB573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734583"/>
            <a:ext cx="5204563" cy="5388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749612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B8A59C6-4751-4199-835C-893853184649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22.7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6B49A44-C391-4433-B10A-27AF1860DAF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477391"/>
            <a:ext cx="8382000" cy="1903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408366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E3D8191-A281-4755-A4CA-814DFC2FF5F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22.8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B9AF195-E54B-4BD9-AC9B-7DEE5A98E6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941775"/>
            <a:ext cx="8382000" cy="2974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8426841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9CD2445-F493-4447-8285-7D673B464595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22.9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17B477B-BD33-4F65-AC4A-6D111E2F1E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644863"/>
            <a:ext cx="7620000" cy="5568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7868655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1775F41-4AFA-4689-A358-8C8678EC149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Chapter Opener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70B90FD-9614-49E2-949D-8FA124B30A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439732"/>
            <a:ext cx="7620000" cy="5978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727662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BF5EFF3-AD69-4684-B44D-F843A89DA90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22.10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B12BCAE-4C3B-4DD9-AA1B-E9AE74161A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6188" y="473387"/>
            <a:ext cx="3231624" cy="5911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776122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75FACB6-20A3-48C6-9209-DEE780BD11A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22.11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3F38231-1568-40A6-AAA3-7CCAB77175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6188" y="553618"/>
            <a:ext cx="3231624" cy="57507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094208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AECF57D-B956-4D78-BC8F-14FA82CAB3E5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22.12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F404642-B0EE-4060-ABE6-91E4D96943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615503"/>
            <a:ext cx="4731421" cy="56269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0981949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6D4A5DD-56EF-46A5-9BE2-488253F0EE0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22.13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202C248-10BD-4EC9-94DF-C7C46BB249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1011244"/>
            <a:ext cx="5204563" cy="4835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9121248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56AB9B1-EADA-4D5A-8243-0FFFC01579B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22.14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B1E0751-4E78-4E52-AE2F-1177951776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1895965"/>
            <a:ext cx="6927273" cy="3066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3508230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FFEE02B-099A-4418-88FA-EF6D4AB82E9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22.15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06A3259-2E34-460C-A4A1-0C9AC8888BC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868" y="640562"/>
            <a:ext cx="3910265" cy="55768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1226383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C3009DA-1738-4D8B-94E0-509FE0A77F0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22.16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F3A2FFE-8CAF-4E36-8FD0-550CA60B84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072998"/>
            <a:ext cx="8382000" cy="47120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6803543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7761532-7722-427E-891F-D88A972343B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22.17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9E5D024-9631-4FFA-9A53-45B9CDBCD0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646270"/>
            <a:ext cx="7620000" cy="5565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6965989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8FC3C71-4712-4556-9700-205B828674D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22.18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7B74CA9-F4E6-4B06-B198-190B5380B5E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506779"/>
            <a:ext cx="4731421" cy="5844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180861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279FB87-D7DE-4EBA-91DF-248398360E8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22.19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AFD0817-84CE-436F-A7DC-4A46EBFEFA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009574"/>
            <a:ext cx="7620000" cy="4838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594024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85CE2CF-CA31-4873-B042-85623D88DBE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22.1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EA84CA1-2E85-4F5E-97DA-52BFA1EA21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076970"/>
            <a:ext cx="8382000" cy="47040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4872789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31192F2-0C8A-459A-927B-AA1CC28E761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 err="1"/>
              <a:t>eoc</a:t>
            </a:r>
            <a:r>
              <a:rPr lang="en-IN" sz="1200" b="1" dirty="0"/>
              <a:t> 22.1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4BB2F78-2ED9-4C3C-AC62-82AB473A3B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3249" y="1815187"/>
            <a:ext cx="3397502" cy="3227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209108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557EDF9-76DE-4792-9493-D2D40F2F4E0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22.2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CF788ED-A706-4E44-90AA-3CDB24CDC8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755903"/>
            <a:ext cx="6297521" cy="5346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1702861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CE07545-EB6B-4264-8547-42BB56EFF94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22.1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F1EFDF2-E9A1-4C8F-B420-7C8A69462B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1185573"/>
            <a:ext cx="5204563" cy="44868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67262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CBB028A-B312-46C3-B43B-CD910C5E1E9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Table 22.1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012E297-9AEF-4A7C-9C95-C7D65EC38D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4708" y="311728"/>
            <a:ext cx="2834585" cy="623454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298AAC6D-EF2B-4D60-AA32-13F47CE12730}"/>
              </a:ext>
            </a:extLst>
          </p:cNvPr>
          <p:cNvSpPr/>
          <p:nvPr/>
        </p:nvSpPr>
        <p:spPr>
          <a:xfrm>
            <a:off x="4967411" y="4617155"/>
            <a:ext cx="961778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500" dirty="0">
                <a:solidFill>
                  <a:srgbClr val="000000"/>
                </a:solidFill>
              </a:rPr>
              <a:t>Gametes of one species</a:t>
            </a:r>
          </a:p>
          <a:p>
            <a:r>
              <a:rPr lang="en-IN" sz="500" dirty="0">
                <a:solidFill>
                  <a:srgbClr val="000000"/>
                </a:solidFill>
              </a:rPr>
              <a:t>function poorly with the</a:t>
            </a:r>
          </a:p>
          <a:p>
            <a:r>
              <a:rPr lang="en-IN" sz="500" dirty="0">
                <a:solidFill>
                  <a:srgbClr val="000000"/>
                </a:solidFill>
              </a:rPr>
              <a:t>gametes of another species</a:t>
            </a:r>
          </a:p>
          <a:p>
            <a:r>
              <a:rPr lang="en-IN" sz="500" dirty="0">
                <a:solidFill>
                  <a:srgbClr val="000000"/>
                </a:solidFill>
              </a:rPr>
              <a:t>or within the reproductive</a:t>
            </a:r>
          </a:p>
          <a:p>
            <a:r>
              <a:rPr lang="en-IN" sz="500" dirty="0">
                <a:solidFill>
                  <a:srgbClr val="000000"/>
                </a:solidFill>
              </a:rPr>
              <a:t>tract of another species.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1AE8D55-B3CE-449F-8120-5BC22181777D}"/>
              </a:ext>
            </a:extLst>
          </p:cNvPr>
          <p:cNvSpPr/>
          <p:nvPr/>
        </p:nvSpPr>
        <p:spPr>
          <a:xfrm>
            <a:off x="3126981" y="2175153"/>
            <a:ext cx="854845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600" dirty="0" err="1">
                <a:solidFill>
                  <a:srgbClr val="000000"/>
                </a:solidFill>
              </a:rPr>
              <a:t>Behavioral</a:t>
            </a:r>
            <a:r>
              <a:rPr lang="en-IN" sz="600" dirty="0">
                <a:solidFill>
                  <a:srgbClr val="000000"/>
                </a:solidFill>
              </a:rPr>
              <a:t> isolation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331A183-15C5-4BC4-A600-2695F9624A74}"/>
              </a:ext>
            </a:extLst>
          </p:cNvPr>
          <p:cNvSpPr/>
          <p:nvPr/>
        </p:nvSpPr>
        <p:spPr>
          <a:xfrm>
            <a:off x="4968041" y="5722055"/>
            <a:ext cx="101053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600" dirty="0">
                <a:solidFill>
                  <a:srgbClr val="000000"/>
                </a:solidFill>
              </a:rPr>
              <a:t>Hybrid embryos do not</a:t>
            </a:r>
          </a:p>
          <a:p>
            <a:r>
              <a:rPr lang="en-IN" sz="600" dirty="0">
                <a:solidFill>
                  <a:srgbClr val="000000"/>
                </a:solidFill>
              </a:rPr>
              <a:t>develop properly, hybrid</a:t>
            </a:r>
          </a:p>
          <a:p>
            <a:r>
              <a:rPr lang="en-IN" sz="600" dirty="0">
                <a:solidFill>
                  <a:srgbClr val="000000"/>
                </a:solidFill>
              </a:rPr>
              <a:t>adults do not survive in</a:t>
            </a:r>
          </a:p>
          <a:p>
            <a:r>
              <a:rPr lang="en-IN" sz="600" dirty="0">
                <a:solidFill>
                  <a:srgbClr val="000000"/>
                </a:solidFill>
              </a:rPr>
              <a:t>nature, or hybrid adults</a:t>
            </a:r>
          </a:p>
          <a:p>
            <a:r>
              <a:rPr lang="en-IN" sz="600" dirty="0">
                <a:solidFill>
                  <a:srgbClr val="000000"/>
                </a:solidFill>
              </a:rPr>
              <a:t>are sterile or have</a:t>
            </a:r>
          </a:p>
          <a:p>
            <a:r>
              <a:rPr lang="en-IN" sz="600" dirty="0">
                <a:solidFill>
                  <a:srgbClr val="000000"/>
                </a:solidFill>
              </a:rPr>
              <a:t>reduced fertility.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B86C4B7-71D4-4CBD-89F8-2C181D3920C6}"/>
              </a:ext>
            </a:extLst>
          </p:cNvPr>
          <p:cNvSpPr/>
          <p:nvPr/>
        </p:nvSpPr>
        <p:spPr>
          <a:xfrm>
            <a:off x="4963886" y="1364754"/>
            <a:ext cx="1083129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600" dirty="0">
                <a:solidFill>
                  <a:srgbClr val="000000"/>
                </a:solidFill>
              </a:rPr>
              <a:t>Species occur in the same</a:t>
            </a:r>
          </a:p>
          <a:p>
            <a:r>
              <a:rPr lang="en-IN" sz="600" dirty="0">
                <a:solidFill>
                  <a:srgbClr val="000000"/>
                </a:solidFill>
              </a:rPr>
              <a:t>area, but they occupy</a:t>
            </a:r>
          </a:p>
          <a:p>
            <a:r>
              <a:rPr lang="en-IN" sz="600" dirty="0">
                <a:solidFill>
                  <a:srgbClr val="000000"/>
                </a:solidFill>
              </a:rPr>
              <a:t>different habitats and</a:t>
            </a:r>
          </a:p>
          <a:p>
            <a:r>
              <a:rPr lang="en-IN" sz="600" dirty="0">
                <a:solidFill>
                  <a:srgbClr val="000000"/>
                </a:solidFill>
              </a:rPr>
              <a:t>rarely encounter</a:t>
            </a:r>
          </a:p>
          <a:p>
            <a:r>
              <a:rPr lang="en-IN" sz="600" dirty="0">
                <a:solidFill>
                  <a:srgbClr val="000000"/>
                </a:solidFill>
              </a:rPr>
              <a:t>each other.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B348990-D4DB-4628-95BC-00058708EED2}"/>
              </a:ext>
            </a:extLst>
          </p:cNvPr>
          <p:cNvSpPr/>
          <p:nvPr/>
        </p:nvSpPr>
        <p:spPr>
          <a:xfrm>
            <a:off x="3445722" y="1175594"/>
            <a:ext cx="2243878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600" b="1" dirty="0">
                <a:solidFill>
                  <a:srgbClr val="000000"/>
                </a:solidFill>
              </a:rPr>
              <a:t>P R E Z Y G O T I C  I S O L A T I N G  M E C H A N I S M S</a:t>
            </a:r>
            <a:endParaRPr lang="en-IN" sz="600" dirty="0">
              <a:solidFill>
                <a:srgbClr val="000000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8456C84-1DDF-475D-8402-A0301D1F85D9}"/>
              </a:ext>
            </a:extLst>
          </p:cNvPr>
          <p:cNvSpPr/>
          <p:nvPr/>
        </p:nvSpPr>
        <p:spPr>
          <a:xfrm>
            <a:off x="3307931" y="994351"/>
            <a:ext cx="668858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 b="1" dirty="0">
                <a:solidFill>
                  <a:srgbClr val="000000"/>
                </a:solidFill>
              </a:rPr>
              <a:t>Mechanism</a:t>
            </a:r>
            <a:endParaRPr lang="en-IN" sz="700" dirty="0">
              <a:solidFill>
                <a:srgbClr val="000000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B739B3F-EF6F-45F8-A053-3BF024192BD4}"/>
              </a:ext>
            </a:extLst>
          </p:cNvPr>
          <p:cNvSpPr/>
          <p:nvPr/>
        </p:nvSpPr>
        <p:spPr>
          <a:xfrm>
            <a:off x="5143500" y="994351"/>
            <a:ext cx="678180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 b="1" dirty="0">
                <a:solidFill>
                  <a:srgbClr val="000000"/>
                </a:solidFill>
              </a:rPr>
              <a:t>Description</a:t>
            </a:r>
            <a:endParaRPr lang="en-IN" sz="700" dirty="0">
              <a:solidFill>
                <a:srgbClr val="000000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F0097C4-627F-4D24-8CCA-68B81F3F92A8}"/>
              </a:ext>
            </a:extLst>
          </p:cNvPr>
          <p:cNvSpPr/>
          <p:nvPr/>
        </p:nvSpPr>
        <p:spPr>
          <a:xfrm>
            <a:off x="4165888" y="635467"/>
            <a:ext cx="129228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b="1" dirty="0">
                <a:solidFill>
                  <a:srgbClr val="000000"/>
                </a:solidFill>
              </a:rPr>
              <a:t>Reproductive Isolating</a:t>
            </a:r>
          </a:p>
          <a:p>
            <a:r>
              <a:rPr lang="en-IN" sz="800" b="1" dirty="0">
                <a:solidFill>
                  <a:srgbClr val="000000"/>
                </a:solidFill>
              </a:rPr>
              <a:t>Mechanisms</a:t>
            </a:r>
            <a:endParaRPr lang="en-IN" sz="800" dirty="0">
              <a:solidFill>
                <a:srgbClr val="00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A3EDB96-33A9-4E9A-BA03-5E39D1F65A84}"/>
              </a:ext>
            </a:extLst>
          </p:cNvPr>
          <p:cNvSpPr/>
          <p:nvPr/>
        </p:nvSpPr>
        <p:spPr>
          <a:xfrm>
            <a:off x="3272826" y="697171"/>
            <a:ext cx="756753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800" b="1" dirty="0">
                <a:solidFill>
                  <a:schemeClr val="bg1"/>
                </a:solidFill>
              </a:rPr>
              <a:t>TABLE 22.1</a:t>
            </a:r>
            <a:endParaRPr lang="en-IN" sz="800" dirty="0">
              <a:solidFill>
                <a:schemeClr val="bg1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45DF2B9-0B16-4DC5-A25E-DD5703F3CBAA}"/>
              </a:ext>
            </a:extLst>
          </p:cNvPr>
          <p:cNvSpPr/>
          <p:nvPr/>
        </p:nvSpPr>
        <p:spPr>
          <a:xfrm>
            <a:off x="3126034" y="1367433"/>
            <a:ext cx="841032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600" dirty="0">
                <a:solidFill>
                  <a:srgbClr val="000000"/>
                </a:solidFill>
              </a:rPr>
              <a:t>Ecological isolation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B6BF429-C219-4DBD-A508-8975AFB72176}"/>
              </a:ext>
            </a:extLst>
          </p:cNvPr>
          <p:cNvSpPr/>
          <p:nvPr/>
        </p:nvSpPr>
        <p:spPr>
          <a:xfrm>
            <a:off x="4966718" y="2175153"/>
            <a:ext cx="90546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600" dirty="0">
                <a:solidFill>
                  <a:srgbClr val="000000"/>
                </a:solidFill>
              </a:rPr>
              <a:t>Species differ in their</a:t>
            </a:r>
          </a:p>
          <a:p>
            <a:r>
              <a:rPr lang="en-IN" sz="600" dirty="0">
                <a:solidFill>
                  <a:srgbClr val="000000"/>
                </a:solidFill>
              </a:rPr>
              <a:t>mating rituals.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976D378-52B0-4D0B-A76F-060FECECEF0E}"/>
              </a:ext>
            </a:extLst>
          </p:cNvPr>
          <p:cNvSpPr/>
          <p:nvPr/>
        </p:nvSpPr>
        <p:spPr>
          <a:xfrm>
            <a:off x="4966639" y="2989154"/>
            <a:ext cx="104713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600" dirty="0">
                <a:solidFill>
                  <a:srgbClr val="000000"/>
                </a:solidFill>
              </a:rPr>
              <a:t>Species reproduce in</a:t>
            </a:r>
          </a:p>
          <a:p>
            <a:r>
              <a:rPr lang="en-IN" sz="600" dirty="0">
                <a:solidFill>
                  <a:srgbClr val="000000"/>
                </a:solidFill>
              </a:rPr>
              <a:t>different seasons or at</a:t>
            </a:r>
          </a:p>
          <a:p>
            <a:r>
              <a:rPr lang="en-IN" sz="600" dirty="0">
                <a:solidFill>
                  <a:srgbClr val="000000"/>
                </a:solidFill>
              </a:rPr>
              <a:t>different times of the day.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8967D596-B9AD-42D0-BD1C-C0F9E961810B}"/>
              </a:ext>
            </a:extLst>
          </p:cNvPr>
          <p:cNvSpPr/>
          <p:nvPr/>
        </p:nvSpPr>
        <p:spPr>
          <a:xfrm>
            <a:off x="3128933" y="2990493"/>
            <a:ext cx="815329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600" dirty="0">
                <a:solidFill>
                  <a:srgbClr val="000000"/>
                </a:solidFill>
              </a:rPr>
              <a:t>Temporal isolation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F7E7E723-B8B1-4B4A-A48C-63AD8D10B9B0}"/>
              </a:ext>
            </a:extLst>
          </p:cNvPr>
          <p:cNvSpPr/>
          <p:nvPr/>
        </p:nvSpPr>
        <p:spPr>
          <a:xfrm>
            <a:off x="4966719" y="3789254"/>
            <a:ext cx="90546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600" dirty="0">
                <a:solidFill>
                  <a:srgbClr val="000000"/>
                </a:solidFill>
              </a:rPr>
              <a:t>Structural differences</a:t>
            </a:r>
          </a:p>
          <a:p>
            <a:r>
              <a:rPr lang="en-IN" sz="600" dirty="0">
                <a:solidFill>
                  <a:srgbClr val="000000"/>
                </a:solidFill>
              </a:rPr>
              <a:t>between species</a:t>
            </a:r>
          </a:p>
          <a:p>
            <a:r>
              <a:rPr lang="en-IN" sz="600" dirty="0">
                <a:solidFill>
                  <a:srgbClr val="000000"/>
                </a:solidFill>
              </a:rPr>
              <a:t>prevent mating.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9ED44A1-0D4A-47AF-827D-5500B1D5662C}"/>
              </a:ext>
            </a:extLst>
          </p:cNvPr>
          <p:cNvSpPr/>
          <p:nvPr/>
        </p:nvSpPr>
        <p:spPr>
          <a:xfrm>
            <a:off x="3124200" y="3790593"/>
            <a:ext cx="875184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600" dirty="0">
                <a:solidFill>
                  <a:srgbClr val="000000"/>
                </a:solidFill>
              </a:rPr>
              <a:t>Mechanical isolation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D1E40ECA-84A7-4481-8EAD-05E9928FC69A}"/>
              </a:ext>
            </a:extLst>
          </p:cNvPr>
          <p:cNvSpPr/>
          <p:nvPr/>
        </p:nvSpPr>
        <p:spPr>
          <a:xfrm>
            <a:off x="3128526" y="4613553"/>
            <a:ext cx="66905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600" dirty="0">
                <a:solidFill>
                  <a:srgbClr val="000000"/>
                </a:solidFill>
              </a:rPr>
              <a:t>Prevention of</a:t>
            </a:r>
          </a:p>
          <a:p>
            <a:r>
              <a:rPr lang="en-IN" sz="600" dirty="0">
                <a:solidFill>
                  <a:srgbClr val="000000"/>
                </a:solidFill>
              </a:rPr>
              <a:t>gamete fusion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F90CAA4-4DEB-408D-B731-CC26FA16C156}"/>
              </a:ext>
            </a:extLst>
          </p:cNvPr>
          <p:cNvSpPr/>
          <p:nvPr/>
        </p:nvSpPr>
        <p:spPr>
          <a:xfrm>
            <a:off x="3940021" y="5412314"/>
            <a:ext cx="114965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600" b="1" dirty="0">
                <a:solidFill>
                  <a:srgbClr val="000000"/>
                </a:solidFill>
              </a:rPr>
              <a:t>POSTZYGOTIC</a:t>
            </a:r>
          </a:p>
          <a:p>
            <a:pPr algn="ctr"/>
            <a:r>
              <a:rPr lang="en-IN" sz="600" b="1" dirty="0">
                <a:solidFill>
                  <a:srgbClr val="000000"/>
                </a:solidFill>
              </a:rPr>
              <a:t>ISOLATING MECHANISMS</a:t>
            </a:r>
            <a:endParaRPr lang="en-IN" sz="600" dirty="0">
              <a:solidFill>
                <a:srgbClr val="000000"/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6993E17-8CD2-42BB-BD55-1BC978F1D52F}"/>
              </a:ext>
            </a:extLst>
          </p:cNvPr>
          <p:cNvSpPr/>
          <p:nvPr/>
        </p:nvSpPr>
        <p:spPr>
          <a:xfrm>
            <a:off x="3131824" y="5726073"/>
            <a:ext cx="74328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600" dirty="0">
                <a:solidFill>
                  <a:srgbClr val="000000"/>
                </a:solidFill>
              </a:rPr>
              <a:t>Hybrid </a:t>
            </a:r>
            <a:r>
              <a:rPr lang="en-IN" sz="600" dirty="0" err="1">
                <a:solidFill>
                  <a:srgbClr val="000000"/>
                </a:solidFill>
              </a:rPr>
              <a:t>inviability</a:t>
            </a:r>
            <a:endParaRPr lang="en-IN" sz="600" dirty="0">
              <a:solidFill>
                <a:srgbClr val="000000"/>
              </a:solidFill>
            </a:endParaRPr>
          </a:p>
          <a:p>
            <a:r>
              <a:rPr lang="en-IN" sz="600" dirty="0">
                <a:solidFill>
                  <a:srgbClr val="000000"/>
                </a:solidFill>
              </a:rPr>
              <a:t>or infertility</a:t>
            </a:r>
          </a:p>
        </p:txBody>
      </p:sp>
    </p:spTree>
    <p:extLst>
      <p:ext uri="{BB962C8B-B14F-4D97-AF65-F5344CB8AC3E}">
        <p14:creationId xmlns:p14="http://schemas.microsoft.com/office/powerpoint/2010/main" val="563226698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B7630D9-0B1E-495E-B325-D5D43417177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22.1a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6E52075-D2F4-483A-99C4-BE91AFB4D1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6614" y="2015851"/>
            <a:ext cx="4530772" cy="28262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0699780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1FE93FD-E761-4ACD-A39E-7700C21FFCA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22.1b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FB8F7B3-E901-4593-9BFF-80FF354087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9780" y="2261108"/>
            <a:ext cx="3744440" cy="2335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0657676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D90B783-5D89-4415-B68D-D3018CF17AD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22.1c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680C472-53E5-4D8B-808C-A0160D498B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9780" y="2261108"/>
            <a:ext cx="3744440" cy="2335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8327558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9B730ED-31B1-4500-8F2F-815597A5CFF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22.1d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E244821-0B88-41C7-98CB-292839A3EF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9780" y="2261108"/>
            <a:ext cx="3744440" cy="2335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0001129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8"/>
  <p:tag name="MMPROD_UIDATA" val="&lt;database version=&quot;6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80&quot;/&gt;&lt;/object&gt;&lt;object type=&quot;3&quot; unique_id=&quot;10080&quot;&gt;&lt;property id=&quot;20148&quot; value=&quot;5&quot;/&gt;&lt;property id=&quot;20300&quot; value=&quot;Slide 2&quot;/&gt;&lt;property id=&quot;20307&quot; value=&quot;281&quot;/&gt;&lt;/object&gt;&lt;object type=&quot;3&quot; unique_id=&quot;10081&quot;&gt;&lt;property id=&quot;20148&quot; value=&quot;5&quot;/&gt;&lt;property id=&quot;20300&quot; value=&quot;Slide 3&quot;/&gt;&lt;property id=&quot;20307&quot; value=&quot;282&quot;/&gt;&lt;/object&gt;&lt;/object&gt;&lt;/object&gt;&lt;/database&gt;"/>
</p:tagLst>
</file>

<file path=ppt/theme/theme1.xml><?xml version="1.0" encoding="utf-8"?>
<a:theme xmlns:a="http://schemas.openxmlformats.org/drawingml/2006/main" name="1_MHSGITempl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HSGI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820</TotalTime>
  <Words>218</Words>
  <Application>Microsoft Office PowerPoint</Application>
  <PresentationFormat>On-screen Show (4:3)</PresentationFormat>
  <Paragraphs>74</Paragraphs>
  <Slides>31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6" baseType="lpstr">
      <vt:lpstr>Arial</vt:lpstr>
      <vt:lpstr>Symbol</vt:lpstr>
      <vt:lpstr>Tahoma</vt:lpstr>
      <vt:lpstr>Times New Roman</vt:lpstr>
      <vt:lpstr>1_MHSGITemplate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The McGraw-Hill Companies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Stacy - McGraw-Hill Higher Education</dc:creator>
  <cp:lastModifiedBy>Prasath</cp:lastModifiedBy>
  <cp:revision>207</cp:revision>
  <dcterms:created xsi:type="dcterms:W3CDTF">2002-11-07T15:12:30Z</dcterms:created>
  <dcterms:modified xsi:type="dcterms:W3CDTF">2022-01-18T09:33:37Z</dcterms:modified>
</cp:coreProperties>
</file>