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735" r:id="rId1"/>
  </p:sldMasterIdLst>
  <p:notesMasterIdLst>
    <p:notesMasterId r:id="rId36"/>
  </p:notesMasterIdLst>
  <p:sldIdLst>
    <p:sldId id="504" r:id="rId2"/>
    <p:sldId id="519" r:id="rId3"/>
    <p:sldId id="520" r:id="rId4"/>
    <p:sldId id="505" r:id="rId5"/>
    <p:sldId id="506" r:id="rId6"/>
    <p:sldId id="507" r:id="rId7"/>
    <p:sldId id="508" r:id="rId8"/>
    <p:sldId id="537" r:id="rId9"/>
    <p:sldId id="522" r:id="rId10"/>
    <p:sldId id="523" r:id="rId11"/>
    <p:sldId id="524" r:id="rId12"/>
    <p:sldId id="525" r:id="rId13"/>
    <p:sldId id="526" r:id="rId14"/>
    <p:sldId id="527" r:id="rId15"/>
    <p:sldId id="528" r:id="rId16"/>
    <p:sldId id="529" r:id="rId17"/>
    <p:sldId id="530" r:id="rId18"/>
    <p:sldId id="531" r:id="rId19"/>
    <p:sldId id="532" r:id="rId20"/>
    <p:sldId id="533" r:id="rId21"/>
    <p:sldId id="534" r:id="rId22"/>
    <p:sldId id="535" r:id="rId23"/>
    <p:sldId id="509" r:id="rId24"/>
    <p:sldId id="510" r:id="rId25"/>
    <p:sldId id="511" r:id="rId26"/>
    <p:sldId id="512" r:id="rId27"/>
    <p:sldId id="513" r:id="rId28"/>
    <p:sldId id="514" r:id="rId29"/>
    <p:sldId id="515" r:id="rId30"/>
    <p:sldId id="516" r:id="rId31"/>
    <p:sldId id="517" r:id="rId32"/>
    <p:sldId id="518" r:id="rId33"/>
    <p:sldId id="536" r:id="rId34"/>
    <p:sldId id="521" r:id="rId35"/>
  </p:sldIdLst>
  <p:sldSz cx="9144000" cy="6858000" type="screen4x3"/>
  <p:notesSz cx="6858000" cy="9144000"/>
  <p:custDataLst>
    <p:tags r:id="rId37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23367"/>
    <a:srgbClr val="0E7EC2"/>
    <a:srgbClr val="107FC4"/>
    <a:srgbClr val="0072BA"/>
    <a:srgbClr val="2092CB"/>
    <a:srgbClr val="002F4A"/>
    <a:srgbClr val="09131A"/>
    <a:srgbClr val="765F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800" autoAdjust="0"/>
    <p:restoredTop sz="94774" autoAdjust="0"/>
  </p:normalViewPr>
  <p:slideViewPr>
    <p:cSldViewPr>
      <p:cViewPr varScale="1">
        <p:scale>
          <a:sx n="107" d="100"/>
          <a:sy n="107" d="100"/>
        </p:scale>
        <p:origin x="1896" y="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98" d="100"/>
        <a:sy n="98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7422CA6C-A148-46C2-B245-9B1D45E0E3AE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5" name="Rectangle 3">
            <a:extLst>
              <a:ext uri="{FF2B5EF4-FFF2-40B4-BE49-F238E27FC236}">
                <a16:creationId xmlns:a16="http://schemas.microsoft.com/office/drawing/2014/main" id="{96BC47EB-1C07-4F3B-8F7C-DF2053D85E00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1D7E7128-3447-4C62-8079-2F63CDCA930B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7" name="Rectangle 5">
            <a:extLst>
              <a:ext uri="{FF2B5EF4-FFF2-40B4-BE49-F238E27FC236}">
                <a16:creationId xmlns:a16="http://schemas.microsoft.com/office/drawing/2014/main" id="{8F3DC5D9-EE51-446A-833F-0CBD013BFF84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/>
              <a:t>Click to edit Master text styles</a:t>
            </a:r>
          </a:p>
          <a:p>
            <a:pPr lvl="1"/>
            <a:r>
              <a:rPr lang="en-US" altLang="en-US" noProof="0"/>
              <a:t>Second level</a:t>
            </a:r>
          </a:p>
          <a:p>
            <a:pPr lvl="2"/>
            <a:r>
              <a:rPr lang="en-US" altLang="en-US" noProof="0"/>
              <a:t>Third level</a:t>
            </a:r>
          </a:p>
          <a:p>
            <a:pPr lvl="3"/>
            <a:r>
              <a:rPr lang="en-US" altLang="en-US" noProof="0"/>
              <a:t>Fourth level</a:t>
            </a:r>
          </a:p>
          <a:p>
            <a:pPr lvl="4"/>
            <a:r>
              <a:rPr lang="en-US" altLang="en-US" noProof="0"/>
              <a:t>Fifth level</a:t>
            </a:r>
          </a:p>
        </p:txBody>
      </p:sp>
      <p:sp>
        <p:nvSpPr>
          <p:cNvPr id="3078" name="Rectangle 6">
            <a:extLst>
              <a:ext uri="{FF2B5EF4-FFF2-40B4-BE49-F238E27FC236}">
                <a16:creationId xmlns:a16="http://schemas.microsoft.com/office/drawing/2014/main" id="{32B0C46A-A2CD-4BF1-83C2-EE36EBBAD463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9" name="Rectangle 7">
            <a:extLst>
              <a:ext uri="{FF2B5EF4-FFF2-40B4-BE49-F238E27FC236}">
                <a16:creationId xmlns:a16="http://schemas.microsoft.com/office/drawing/2014/main" id="{DB5F94E2-6981-4FC0-8E67-D2CC189F29F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2B726F8-6FF7-4E08-8F21-DEDF3FEFD37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>
            <a:extLst>
              <a:ext uri="{FF2B5EF4-FFF2-40B4-BE49-F238E27FC236}">
                <a16:creationId xmlns:a16="http://schemas.microsoft.com/office/drawing/2014/main" id="{7E913A1A-9251-407C-922B-DF4A9F6B092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3" name="Notes Placeholder 2">
            <a:extLst>
              <a:ext uri="{FF2B5EF4-FFF2-40B4-BE49-F238E27FC236}">
                <a16:creationId xmlns:a16="http://schemas.microsoft.com/office/drawing/2014/main" id="{12BE1786-9873-4D21-BD9E-B8762714CE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5124" name="Slide Number Placeholder 3">
            <a:extLst>
              <a:ext uri="{FF2B5EF4-FFF2-40B4-BE49-F238E27FC236}">
                <a16:creationId xmlns:a16="http://schemas.microsoft.com/office/drawing/2014/main" id="{D0FCC435-B7CF-492E-A119-85CF7C0D603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5D4CBD8F-938C-454B-9769-AC87405A279F}" type="slidenum">
              <a:rPr lang="en-US" altLang="en-US" smtClean="0"/>
              <a:pPr>
                <a:spcBef>
                  <a:spcPct val="0"/>
                </a:spcBef>
              </a:pPr>
              <a:t>1</a:t>
            </a:fld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6">
            <a:extLst>
              <a:ext uri="{FF2B5EF4-FFF2-40B4-BE49-F238E27FC236}">
                <a16:creationId xmlns:a16="http://schemas.microsoft.com/office/drawing/2014/main" id="{416AD647-18C1-4487-B3E9-633FD69A902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8375" y="5216525"/>
            <a:ext cx="1003300" cy="274638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endParaRPr lang="en-US" sz="1200" dirty="0">
              <a:solidFill>
                <a:srgbClr val="000000"/>
              </a:solidFill>
              <a:ea typeface="ヒラギノ角ゴ Pro W3" charset="0"/>
            </a:endParaRPr>
          </a:p>
        </p:txBody>
      </p:sp>
      <p:pic>
        <p:nvPicPr>
          <p:cNvPr id="3" name="Picture 3">
            <a:extLst>
              <a:ext uri="{FF2B5EF4-FFF2-40B4-BE49-F238E27FC236}">
                <a16:creationId xmlns:a16="http://schemas.microsoft.com/office/drawing/2014/main" id="{3ACCAFDA-3C51-4E46-8E96-A3D95C85747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" y="98425"/>
            <a:ext cx="61277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 Box 35">
            <a:extLst>
              <a:ext uri="{FF2B5EF4-FFF2-40B4-BE49-F238E27FC236}">
                <a16:creationId xmlns:a16="http://schemas.microsoft.com/office/drawing/2014/main" id="{4CA2FA2C-0783-43DD-B8A5-BE08381735F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426450" y="6629400"/>
            <a:ext cx="717550" cy="22860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fld id="{6438FF57-EA3E-4403-8EA7-FF4246C7E863}" type="slidenum">
              <a:rPr lang="en-US" altLang="en-US" sz="900" smtClean="0">
                <a:solidFill>
                  <a:srgbClr val="000000"/>
                </a:solidFill>
                <a:ea typeface="ヒラギノ角ゴ Pro W3"/>
                <a:cs typeface="ヒラギノ角ゴ Pro W3"/>
              </a:rPr>
              <a:pPr algn="r">
                <a:spcBef>
                  <a:spcPct val="50000"/>
                </a:spcBef>
                <a:defRPr/>
              </a:pPr>
              <a:t>‹#›</a:t>
            </a:fld>
            <a:endParaRPr lang="en-US" altLang="en-US" sz="90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</p:spTree>
    <p:extLst>
      <p:ext uri="{BB962C8B-B14F-4D97-AF65-F5344CB8AC3E}">
        <p14:creationId xmlns:p14="http://schemas.microsoft.com/office/powerpoint/2010/main" val="3087507402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70650340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0" name="Text Box 37">
            <a:extLst>
              <a:ext uri="{FF2B5EF4-FFF2-40B4-BE49-F238E27FC236}">
                <a16:creationId xmlns:a16="http://schemas.microsoft.com/office/drawing/2014/main" id="{7B5228EE-14DF-40D9-8A20-661A85E99C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8375" y="5216525"/>
            <a:ext cx="1003300" cy="274638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endParaRPr lang="en-US" sz="1200" dirty="0">
              <a:solidFill>
                <a:srgbClr val="000000"/>
              </a:solidFill>
              <a:ea typeface="ヒラギノ角ゴ Pro W3" charset="0"/>
            </a:endParaRPr>
          </a:p>
        </p:txBody>
      </p:sp>
      <p:sp>
        <p:nvSpPr>
          <p:cNvPr id="1027" name="Rectangle 2">
            <a:extLst>
              <a:ext uri="{FF2B5EF4-FFF2-40B4-BE49-F238E27FC236}">
                <a16:creationId xmlns:a16="http://schemas.microsoft.com/office/drawing/2014/main" id="{8F2E3EDF-EAE5-4AA1-BF05-3AA664BFCAF7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0"/>
            <a:ext cx="9144000" cy="279400"/>
          </a:xfrm>
          <a:prstGeom prst="rect">
            <a:avLst/>
          </a:prstGeom>
          <a:solidFill>
            <a:srgbClr val="0072BA">
              <a:alpha val="20000"/>
            </a:srgbClr>
          </a:solidFill>
          <a:ln>
            <a:noFill/>
          </a:ln>
        </p:spPr>
        <p:txBody>
          <a:bodyPr lIns="90488" tIns="44450" rIns="90488" bIns="44450"/>
          <a:lstStyle>
            <a:lvl1pPr marL="169863" indent="-169863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34000"/>
              </a:spcBef>
              <a:buClr>
                <a:srgbClr val="000000"/>
              </a:buClr>
              <a:buSzPct val="100000"/>
              <a:buFont typeface="Symbol" panose="00000500000000000000" pitchFamily="18" charset="2"/>
              <a:buChar char="·"/>
              <a:defRPr/>
            </a:pPr>
            <a:endParaRPr lang="en-US" altLang="en-US" sz="1600">
              <a:solidFill>
                <a:srgbClr val="FFC221"/>
              </a:solidFill>
              <a:ea typeface="ヒラギノ角ゴ Pro W3"/>
              <a:cs typeface="ヒラギノ角ゴ Pro W3"/>
            </a:endParaRPr>
          </a:p>
        </p:txBody>
      </p:sp>
      <p:sp>
        <p:nvSpPr>
          <p:cNvPr id="1028" name="Rectangle 10">
            <a:extLst>
              <a:ext uri="{FF2B5EF4-FFF2-40B4-BE49-F238E27FC236}">
                <a16:creationId xmlns:a16="http://schemas.microsoft.com/office/drawing/2014/main" id="{2765DE3A-C1C0-4721-A3D3-BBA9FCC2ECB6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6604000"/>
            <a:ext cx="9144000" cy="254000"/>
          </a:xfrm>
          <a:prstGeom prst="rect">
            <a:avLst/>
          </a:prstGeom>
          <a:solidFill>
            <a:srgbClr val="0072BA">
              <a:alpha val="20000"/>
            </a:srgbClr>
          </a:solidFill>
          <a:ln>
            <a:noFill/>
          </a:ln>
        </p:spPr>
        <p:txBody>
          <a:bodyPr lIns="90488" tIns="44450" rIns="90488" bIns="44450"/>
          <a:lstStyle>
            <a:lvl1pPr marL="169863" indent="-169863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34000"/>
              </a:spcBef>
              <a:buClr>
                <a:srgbClr val="000000"/>
              </a:buClr>
              <a:buSzPct val="100000"/>
              <a:buFont typeface="Symbol" panose="00000500000000000000" pitchFamily="18" charset="2"/>
              <a:buChar char="·"/>
              <a:defRPr/>
            </a:pPr>
            <a:endParaRPr lang="en-US" altLang="en-US" sz="160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  <p:pic>
        <p:nvPicPr>
          <p:cNvPr id="1029" name="Picture 3">
            <a:extLst>
              <a:ext uri="{FF2B5EF4-FFF2-40B4-BE49-F238E27FC236}">
                <a16:creationId xmlns:a16="http://schemas.microsoft.com/office/drawing/2014/main" id="{FBDFE2C8-D46C-4AEE-B585-C42AAE56DFF5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" y="98425"/>
            <a:ext cx="61277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 Box 35">
            <a:extLst>
              <a:ext uri="{FF2B5EF4-FFF2-40B4-BE49-F238E27FC236}">
                <a16:creationId xmlns:a16="http://schemas.microsoft.com/office/drawing/2014/main" id="{F76620C5-8D1D-441F-894E-2A175B50CFB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426450" y="6629400"/>
            <a:ext cx="717550" cy="22860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fld id="{6193BC0B-1CE0-4EFD-A9AC-0C1C9AE1C3FD}" type="slidenum">
              <a:rPr lang="en-US" altLang="en-US" sz="900" smtClean="0">
                <a:solidFill>
                  <a:srgbClr val="000000"/>
                </a:solidFill>
                <a:ea typeface="ヒラギノ角ゴ Pro W3"/>
                <a:cs typeface="ヒラギノ角ゴ Pro W3"/>
              </a:rPr>
              <a:pPr algn="r">
                <a:spcBef>
                  <a:spcPct val="50000"/>
                </a:spcBef>
                <a:defRPr/>
              </a:pPr>
              <a:t>‹#›</a:t>
            </a:fld>
            <a:endParaRPr lang="en-US" altLang="en-US" sz="90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  <p:sp>
        <p:nvSpPr>
          <p:cNvPr id="7" name="Text Box 1060">
            <a:extLst>
              <a:ext uri="{FF2B5EF4-FFF2-40B4-BE49-F238E27FC236}">
                <a16:creationId xmlns:a16="http://schemas.microsoft.com/office/drawing/2014/main" id="{B3305303-E8C6-4CE4-B655-39AAAE295E59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0" y="6629400"/>
            <a:ext cx="9144000" cy="2159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defRPr/>
            </a:pPr>
            <a:r>
              <a:rPr lang="en-US" sz="800" dirty="0"/>
              <a:t>© McGraw Hill LLC. All rights reserved. No reproduction or distribution without the prior written consent of McGraw Hill LLC.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7" r:id="rId1"/>
    <p:sldLayoutId id="2147483886" r:id="rId2"/>
  </p:sldLayoutIdLst>
  <p:transition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+mj-lt"/>
          <a:ea typeface="ヒラギノ角ゴ Pro W3" charset="0"/>
          <a:cs typeface="ヒラギノ角ゴ Pro W3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charset="0"/>
          <a:ea typeface="ヒラギノ角ゴ Pro W3" charset="0"/>
          <a:cs typeface="ヒラギノ角ゴ Pro W3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charset="0"/>
          <a:ea typeface="ヒラギノ角ゴ Pro W3" charset="0"/>
          <a:cs typeface="ヒラギノ角ゴ Pro W3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charset="0"/>
          <a:ea typeface="ヒラギノ角ゴ Pro W3" charset="0"/>
          <a:cs typeface="ヒラギノ角ゴ Pro W3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charset="0"/>
          <a:ea typeface="ヒラギノ角ゴ Pro W3" charset="0"/>
          <a:cs typeface="ヒラギノ角ゴ Pro W3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FFCD00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FFCD00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FFCD00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FFCD00"/>
          </a:solidFill>
          <a:latin typeface="Arial" charset="0"/>
        </a:defRPr>
      </a:lvl9pPr>
    </p:titleStyle>
    <p:bodyStyle>
      <a:lvl1pPr marL="169863" indent="-169863" algn="l" rtl="0" eaLnBrk="0" fontAlgn="base" hangingPunct="0">
        <a:spcBef>
          <a:spcPct val="34000"/>
        </a:spcBef>
        <a:spcAft>
          <a:spcPct val="0"/>
        </a:spcAft>
        <a:buClr>
          <a:schemeClr val="tx1"/>
        </a:buClr>
        <a:buSzPct val="100000"/>
        <a:buFont typeface="Symbol" panose="05050102010706020507" pitchFamily="18" charset="2"/>
        <a:buChar char="·"/>
        <a:defRPr sz="1600">
          <a:solidFill>
            <a:schemeClr val="tx1"/>
          </a:solidFill>
          <a:latin typeface="+mn-lt"/>
          <a:ea typeface="ヒラギノ角ゴ Pro W3" charset="0"/>
          <a:cs typeface="ヒラギノ角ゴ Pro W3" charset="0"/>
        </a:defRPr>
      </a:lvl1pPr>
      <a:lvl2pPr marL="574675" indent="-290513" algn="l" rtl="0" eaLnBrk="0" fontAlgn="base" hangingPunct="0">
        <a:spcBef>
          <a:spcPct val="20000"/>
        </a:spcBef>
        <a:spcAft>
          <a:spcPct val="0"/>
        </a:spcAft>
        <a:buSzPct val="100000"/>
        <a:buFont typeface="Symbol" panose="05050102010706020507" pitchFamily="18" charset="2"/>
        <a:buChar char="·"/>
        <a:defRPr sz="1600">
          <a:solidFill>
            <a:schemeClr val="tx1"/>
          </a:solidFill>
          <a:latin typeface="+mn-lt"/>
          <a:ea typeface="ヒラギノ角ゴ Pro W3" charset="0"/>
          <a:cs typeface="ヒラギノ角ゴ Pro W3" charset="0"/>
        </a:defRPr>
      </a:lvl2pPr>
      <a:lvl3pPr marL="914400" indent="-222250" algn="l" rtl="0" eaLnBrk="0" fontAlgn="base" hangingPunct="0">
        <a:spcBef>
          <a:spcPct val="20000"/>
        </a:spcBef>
        <a:spcAft>
          <a:spcPct val="0"/>
        </a:spcAft>
        <a:buClr>
          <a:srgbClr val="669999"/>
        </a:buClr>
        <a:buSzPct val="100000"/>
        <a:buFont typeface="Symbol" panose="05050102010706020507" pitchFamily="18" charset="2"/>
        <a:buChar char="·"/>
        <a:defRPr sz="1600">
          <a:solidFill>
            <a:schemeClr val="tx1"/>
          </a:solidFill>
          <a:latin typeface="+mn-lt"/>
          <a:ea typeface="ヒラギノ角ゴ Pro W3" charset="0"/>
          <a:cs typeface="ヒラギノ角ゴ Pro W3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1400">
          <a:solidFill>
            <a:schemeClr val="bg2"/>
          </a:solidFill>
          <a:latin typeface="Tahoma" charset="0"/>
          <a:ea typeface="ヒラギノ角ゴ Pro W3" charset="0"/>
          <a:cs typeface="ヒラギノ角ゴ Pro W3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  <a:ea typeface="ヒラギノ角ゴ Pro W3" charset="0"/>
          <a:cs typeface="ヒラギノ角ゴ Pro W3" charset="0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059">
            <a:extLst>
              <a:ext uri="{FF2B5EF4-FFF2-40B4-BE49-F238E27FC236}">
                <a16:creationId xmlns:a16="http://schemas.microsoft.com/office/drawing/2014/main" id="{93B0AF5E-917C-463F-AE92-333A44438FD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2362200"/>
            <a:ext cx="3810000" cy="1300356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150000"/>
              </a:lnSpc>
              <a:defRPr/>
            </a:pPr>
            <a:r>
              <a:rPr lang="en-US" altLang="en-US" sz="1500" b="1" dirty="0">
                <a:solidFill>
                  <a:srgbClr val="2B2B2C"/>
                </a:solidFill>
              </a:rPr>
              <a:t>Image PowerPoint slides to accompany</a:t>
            </a:r>
          </a:p>
          <a:p>
            <a:pPr algn="ctr" eaLnBrk="1" hangingPunct="1">
              <a:defRPr/>
            </a:pPr>
            <a:r>
              <a:rPr lang="en-US" sz="2400" b="1" dirty="0">
                <a:solidFill>
                  <a:srgbClr val="0E7EC2"/>
                </a:solidFill>
              </a:rPr>
              <a:t>Viruses</a:t>
            </a:r>
          </a:p>
          <a:p>
            <a:pPr algn="ctr" eaLnBrk="1" hangingPunct="1">
              <a:defRPr/>
            </a:pPr>
            <a:r>
              <a:rPr lang="en-US" altLang="en-US" sz="3200" b="1" dirty="0">
                <a:solidFill>
                  <a:srgbClr val="22336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Chapter 26</a:t>
            </a:r>
            <a:endParaRPr lang="en-US" altLang="en-US" sz="2400" b="1" dirty="0">
              <a:solidFill>
                <a:srgbClr val="22336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AB8644E-4188-424B-9329-29AD32CE940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62400" y="326003"/>
            <a:ext cx="5138686" cy="6205994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F1F84E2-EB3A-43DA-A1D1-E7C4A7C2CA97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tb 26.1b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AA7B779-589E-48B9-9BAD-776C530ADAE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99780" y="2929502"/>
            <a:ext cx="3744440" cy="998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9187697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B44EC7F-C089-4B94-B2AF-0D22A9B977E2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tb 26.1c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46A8D69-6072-46EC-B9E1-426D0A79508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9982" y="2550224"/>
            <a:ext cx="3404036" cy="1757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6736785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AA0C67F-FB84-4609-BA62-62B26EDDE54E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tb 26.1d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9F73B51-0E3F-4902-BD3B-E6C818A29B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9982" y="2573090"/>
            <a:ext cx="3404036" cy="17118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9574135"/>
      </p:ext>
    </p:ext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AE7A1C2-B97E-4BEA-9E8B-347E82D41094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tb 26.1e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9589E7B-7E82-4BBF-85CC-4F2417538EE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99780" y="2527028"/>
            <a:ext cx="3744440" cy="18039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6196584"/>
      </p:ext>
    </p:ext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F8D7928-E070-4CC9-AFF6-1FF13C4631DE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tb 26.1f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C551E45-5F2C-4521-98AA-BD2C13A0EE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99780" y="2645615"/>
            <a:ext cx="3744440" cy="15667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2330338"/>
      </p:ext>
    </p:ext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0241101-12B8-4E7B-9E85-7A9B3155520F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tb 26.1g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E980E59-A54A-472C-8C99-BE4B99DA649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9982" y="2582891"/>
            <a:ext cx="3404036" cy="16922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9344158"/>
      </p:ext>
    </p:ext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D4F9DAC-26FD-40B7-BBCD-CB96F0D06FC6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tb 26.1h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90BAACB-8BB7-49C4-A8D8-B35F6D7092D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99780" y="2882786"/>
            <a:ext cx="3744440" cy="1092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0493208"/>
      </p:ext>
    </p:extLst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E1CD10D-B5A1-42CD-BB86-2FDC6C061E54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tb 26.1i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F912FC3-1516-42FE-A1A6-6EA556EB2D0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9982" y="2811569"/>
            <a:ext cx="3404036" cy="12348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4702395"/>
      </p:ext>
    </p:extLst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27D1A5E-76A3-4E29-ACA2-998CFC1E9636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tb 26.1j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626C573-F324-45EA-82F4-961A0133606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9982" y="2687428"/>
            <a:ext cx="3404036" cy="1483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1648882"/>
      </p:ext>
    </p:extLst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537C372-D9ED-4279-8C0B-36969C3CB35E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tb 26.1k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D749C36-5F1D-429D-8A42-342A191822D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9982" y="2563290"/>
            <a:ext cx="3404036" cy="1731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5997950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79566F8-98C9-48D1-8F8E-674D0045EA27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Chapter Opener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3F52291-6832-4D11-88B8-E3E0D27380B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94607" y="538636"/>
            <a:ext cx="3554786" cy="57807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0845403"/>
      </p:ext>
    </p:extLst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4E4582D-67F6-4454-B1C4-7E8FC9C01FD1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tb 26.1l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8D527D1-C721-4DE0-96AF-5197690828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9982" y="2592692"/>
            <a:ext cx="3404036" cy="16726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8889702"/>
      </p:ext>
    </p:extLst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F84C665-505F-4A15-86E2-22280F20853D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tb 26.1m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5E325A2-11DB-40D1-A756-976B6A2391D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9982" y="2550224"/>
            <a:ext cx="3404036" cy="1757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131309"/>
      </p:ext>
    </p:extLst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7E4D285-999D-4A3E-A8C7-5E77FFF4C15A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tb 26.1n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339DF27-0E43-46F3-B7C9-3B88BD54E63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99780" y="2782169"/>
            <a:ext cx="3744440" cy="1293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4311247"/>
      </p:ext>
    </p:extLst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81CC9F4-E9E7-46A6-960E-130A2A593F7B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26.5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E9E7604-13A2-4CCF-9780-F9D21FFCDEA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1354" y="779655"/>
            <a:ext cx="4301292" cy="5298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5923780"/>
      </p:ext>
    </p:extLst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C6D443C-CF1B-4759-AE99-518F82073414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26.6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841D4E3-EEC8-4FE2-91C7-BF6F4FF2B53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993985"/>
            <a:ext cx="8382000" cy="48700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0595673"/>
      </p:ext>
    </p:extLst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B565B79-3CB0-4445-8C7E-95239D87B31D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26.7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8FE500D-FEAD-47C1-AE63-E8172E8F7E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9491" y="999996"/>
            <a:ext cx="5725019" cy="48580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6912600"/>
      </p:ext>
    </p:extLst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C6AE2E6-9F99-47CD-9FEB-362A54DD61D8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26.8ab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4027130-6D99-4492-B9D6-D44B99434E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94607" y="534389"/>
            <a:ext cx="3554786" cy="57892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575193"/>
      </p:ext>
    </p:extLst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0354E91-2F5F-466D-AE8B-94D86E4B0ACC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26.9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3ECC379-5700-4955-929F-45D73DE1AAD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3240" y="643558"/>
            <a:ext cx="6297521" cy="55708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2802224"/>
      </p:ext>
    </p:extLst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C909BB7-2358-44D0-AEF5-DFC9A0AD5A27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26.10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465F8ED-A601-48E1-B163-509C8CD0C73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9719" y="668535"/>
            <a:ext cx="5204563" cy="55209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3650819"/>
      </p:ext>
    </p:extLst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C9A7B53-7018-482D-8F3C-CD69B4D298CB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26.11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F0321A3-1748-4C63-B406-89EE2984A2A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154488"/>
            <a:ext cx="8382000" cy="4549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0135428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A5B2BB5-FF93-40D5-990F-0F7445A4455D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ta 26.1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65DADAA-C373-434F-A577-50BB654247A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1354" y="1115757"/>
            <a:ext cx="4301292" cy="4626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0926400"/>
      </p:ext>
    </p:extLst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0C1D077-EDD3-42D9-9E8F-D634879BB807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26.12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30F9D40-3E26-419F-B498-D66289808E1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9719" y="1027249"/>
            <a:ext cx="5204563" cy="48035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7485210"/>
      </p:ext>
    </p:extLst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6FBFB90-2D44-4EFE-9FC2-509D3AF6F37C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26.13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9D370D6-905A-454A-A10E-06165A95D62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953653"/>
            <a:ext cx="8382000" cy="2950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7825636"/>
      </p:ext>
    </p:extLst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CD4D7D7-4FB1-4C13-873A-84E019DB49B2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26.14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B2E2543-F22E-44CE-B1AA-B14D2F606B2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94607" y="446965"/>
            <a:ext cx="3554786" cy="59640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3295825"/>
      </p:ext>
    </p:extLst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726499B-FA22-45CC-AC08-677B95166437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 err="1"/>
              <a:t>eoc</a:t>
            </a:r>
            <a:r>
              <a:rPr lang="en-IN" sz="1200" b="1" dirty="0"/>
              <a:t> 26.1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E31318F-4C63-40B9-8C29-B71802C770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0484" y="1536432"/>
            <a:ext cx="2583032" cy="3785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4855207"/>
      </p:ext>
    </p:extLst>
  </p:cSld>
  <p:clrMapOvr>
    <a:masterClrMapping/>
  </p:clrMapOvr>
  <p:transition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00C3032-4B76-4F6F-B1DC-C50469A848D7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ta 26.2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4F89D75-25C3-4B93-8F28-5E65CA258DC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932935"/>
            <a:ext cx="8382000" cy="49921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2435266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218A9C0-188B-410B-915E-307B846B8D80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26.1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CB290FB-C9F2-43DA-945F-8E2553993B9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2102030"/>
            <a:ext cx="8382000" cy="26539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892371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0E97787-3AE2-46B7-9181-9C7B967A91E3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26.2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A1C97A6-197A-4A18-BEF8-A92FD495A0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9719" y="623736"/>
            <a:ext cx="5204563" cy="5610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4542578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495D8B7-63CA-4993-B3F3-24A2FD9A39DD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26.3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B4661D6-4E42-4C57-AB9F-878343E4F5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931158"/>
            <a:ext cx="7620000" cy="49956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4832696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AB5BCEE-B27F-4AB9-BD0F-D99CE8927544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26.4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3330FAE-0598-4EE7-A51D-052ACA894E8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101681"/>
            <a:ext cx="8382000" cy="4654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8718922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DD202D2-DC77-453C-8098-A657AC33D326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Table 26.1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E4C5DC2-EFED-4608-BDF0-73D6B3AA4C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0030" y="311728"/>
            <a:ext cx="4563941" cy="6234545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E5E2E1F5-1079-4837-992E-F205DC251C83}"/>
              </a:ext>
            </a:extLst>
          </p:cNvPr>
          <p:cNvSpPr/>
          <p:nvPr/>
        </p:nvSpPr>
        <p:spPr>
          <a:xfrm>
            <a:off x="4835959" y="2900331"/>
            <a:ext cx="200192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400" dirty="0">
                <a:solidFill>
                  <a:srgbClr val="000000"/>
                </a:solidFill>
              </a:rPr>
              <a:t>Destroys immune </a:t>
            </a:r>
            <a:r>
              <a:rPr lang="en-IN" sz="400" dirty="0" err="1">
                <a:solidFill>
                  <a:srgbClr val="000000"/>
                </a:solidFill>
              </a:rPr>
              <a:t>defenses</a:t>
            </a:r>
            <a:r>
              <a:rPr lang="en-IN" sz="400" dirty="0">
                <a:solidFill>
                  <a:srgbClr val="000000"/>
                </a:solidFill>
              </a:rPr>
              <a:t>, resulting in death by opportunistic infection or</a:t>
            </a:r>
          </a:p>
          <a:p>
            <a:r>
              <a:rPr lang="en-IN" sz="400" dirty="0">
                <a:solidFill>
                  <a:srgbClr val="000000"/>
                </a:solidFill>
              </a:rPr>
              <a:t>cancer. In 2013, WHO estimated that 35 million people are living with AIDS, with</a:t>
            </a:r>
          </a:p>
          <a:p>
            <a:r>
              <a:rPr lang="en-IN" sz="400" dirty="0">
                <a:solidFill>
                  <a:srgbClr val="000000"/>
                </a:solidFill>
              </a:rPr>
              <a:t>an estimated 2.1 million new HIV infections and an estimated 1.5 million deaths.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9E24B77-1630-4017-8FB1-05269DE4441C}"/>
              </a:ext>
            </a:extLst>
          </p:cNvPr>
          <p:cNvSpPr/>
          <p:nvPr/>
        </p:nvSpPr>
        <p:spPr>
          <a:xfrm>
            <a:off x="4838474" y="888296"/>
            <a:ext cx="199689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400" dirty="0">
                <a:solidFill>
                  <a:srgbClr val="000000"/>
                </a:solidFill>
              </a:rPr>
              <a:t>Spread through contact with infected individuals. No cure. Rarely fatal. Vaccine</a:t>
            </a:r>
          </a:p>
          <a:p>
            <a:r>
              <a:rPr lang="en-IN" sz="400" dirty="0">
                <a:solidFill>
                  <a:srgbClr val="000000"/>
                </a:solidFill>
              </a:rPr>
              <a:t>available since 1995. Latent infections may cause shingles; a higher dose of the</a:t>
            </a:r>
          </a:p>
          <a:p>
            <a:r>
              <a:rPr lang="en-IN" sz="400" dirty="0">
                <a:solidFill>
                  <a:srgbClr val="000000"/>
                </a:solidFill>
              </a:rPr>
              <a:t>‘95 vaccine is available to protect against shingles.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C06D6E4-2EBF-4930-A24C-0E350F6A14A7}"/>
              </a:ext>
            </a:extLst>
          </p:cNvPr>
          <p:cNvSpPr/>
          <p:nvPr/>
        </p:nvSpPr>
        <p:spPr>
          <a:xfrm>
            <a:off x="4835885" y="1325315"/>
            <a:ext cx="1994451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400" dirty="0">
                <a:solidFill>
                  <a:srgbClr val="000000"/>
                </a:solidFill>
              </a:rPr>
              <a:t>Highly infectious through contact with infected body fluids. Approximately 1% of</a:t>
            </a:r>
          </a:p>
          <a:p>
            <a:r>
              <a:rPr lang="en-IN" sz="400" dirty="0">
                <a:solidFill>
                  <a:srgbClr val="000000"/>
                </a:solidFill>
              </a:rPr>
              <a:t>U.S. population infected. Vaccine available. No cure. Can be fatal.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A9E316BF-A54E-418B-96A6-F7E4F7A1F40F}"/>
              </a:ext>
            </a:extLst>
          </p:cNvPr>
          <p:cNvSpPr/>
          <p:nvPr/>
        </p:nvSpPr>
        <p:spPr>
          <a:xfrm>
            <a:off x="4835434" y="1627436"/>
            <a:ext cx="1949633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400" dirty="0">
                <a:solidFill>
                  <a:srgbClr val="000000"/>
                </a:solidFill>
              </a:rPr>
              <a:t>Can cause epithelial blistering; spread primarily through skin-to-skin contact</a:t>
            </a:r>
          </a:p>
          <a:p>
            <a:r>
              <a:rPr lang="en-IN" sz="400" dirty="0">
                <a:solidFill>
                  <a:srgbClr val="000000"/>
                </a:solidFill>
              </a:rPr>
              <a:t>with cold sores/blisters. Very prevalent worldwide. No cure. Exhibits latency—</a:t>
            </a:r>
          </a:p>
          <a:p>
            <a:r>
              <a:rPr lang="en-IN" sz="400" dirty="0">
                <a:solidFill>
                  <a:srgbClr val="000000"/>
                </a:solidFill>
              </a:rPr>
              <a:t>the disease can be dormant for several years.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D3B3264-577E-44AF-B5D2-73B52F9CFFCF}"/>
              </a:ext>
            </a:extLst>
          </p:cNvPr>
          <p:cNvSpPr/>
          <p:nvPr/>
        </p:nvSpPr>
        <p:spPr>
          <a:xfrm>
            <a:off x="4837690" y="2069396"/>
            <a:ext cx="194512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400" dirty="0">
                <a:solidFill>
                  <a:srgbClr val="000000"/>
                </a:solidFill>
              </a:rPr>
              <a:t>Can cause extreme fatigue and flulike symptoms that can persist for several</a:t>
            </a:r>
          </a:p>
          <a:p>
            <a:r>
              <a:rPr lang="en-IN" sz="400" dirty="0">
                <a:solidFill>
                  <a:srgbClr val="000000"/>
                </a:solidFill>
              </a:rPr>
              <a:t>weeks but possibly longer. Spread via bodily fluids, especially saliva. Infection</a:t>
            </a:r>
          </a:p>
          <a:p>
            <a:r>
              <a:rPr lang="en-IN" sz="400" dirty="0">
                <a:solidFill>
                  <a:srgbClr val="000000"/>
                </a:solidFill>
              </a:rPr>
              <a:t>may result in an increased likelihood of some rare cancers.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5CCB276-7EFB-4A47-A9D2-082202EB89A2}"/>
              </a:ext>
            </a:extLst>
          </p:cNvPr>
          <p:cNvSpPr/>
          <p:nvPr/>
        </p:nvSpPr>
        <p:spPr>
          <a:xfrm>
            <a:off x="4835642" y="2454632"/>
            <a:ext cx="1712997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300" dirty="0">
                <a:solidFill>
                  <a:srgbClr val="000000"/>
                </a:solidFill>
              </a:rPr>
              <a:t>HPV is the most common sexually transmitted infection in the United States. HPV types 16</a:t>
            </a:r>
          </a:p>
          <a:p>
            <a:r>
              <a:rPr lang="en-IN" sz="300" dirty="0">
                <a:solidFill>
                  <a:srgbClr val="000000"/>
                </a:solidFill>
              </a:rPr>
              <a:t>and 18 can cause cervical and penile cancers. Other subtypes can cause genital warts. A</a:t>
            </a:r>
          </a:p>
          <a:p>
            <a:r>
              <a:rPr lang="en-IN" sz="300" dirty="0">
                <a:solidFill>
                  <a:srgbClr val="000000"/>
                </a:solidFill>
              </a:rPr>
              <a:t>safe and effective vaccine is available for HPV 16/18.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DE2884B-0C4F-4C81-8D07-1DE61E92D8C3}"/>
              </a:ext>
            </a:extLst>
          </p:cNvPr>
          <p:cNvSpPr/>
          <p:nvPr/>
        </p:nvSpPr>
        <p:spPr>
          <a:xfrm>
            <a:off x="4842623" y="3302852"/>
            <a:ext cx="190679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400" dirty="0">
                <a:solidFill>
                  <a:srgbClr val="000000"/>
                </a:solidFill>
              </a:rPr>
              <a:t>Transmitted by the bite of infected Aedes mosquitoes. Can be transmitted</a:t>
            </a:r>
          </a:p>
          <a:p>
            <a:r>
              <a:rPr lang="en-IN" sz="400" dirty="0">
                <a:solidFill>
                  <a:srgbClr val="000000"/>
                </a:solidFill>
              </a:rPr>
              <a:t>mother to </a:t>
            </a:r>
            <a:r>
              <a:rPr lang="en-IN" sz="400" dirty="0" err="1">
                <a:solidFill>
                  <a:srgbClr val="000000"/>
                </a:solidFill>
              </a:rPr>
              <a:t>fetus</a:t>
            </a:r>
            <a:r>
              <a:rPr lang="en-IN" sz="400" dirty="0">
                <a:solidFill>
                  <a:srgbClr val="000000"/>
                </a:solidFill>
              </a:rPr>
              <a:t> during pregnancy. Symptoms of infection, if any, include</a:t>
            </a:r>
          </a:p>
          <a:p>
            <a:r>
              <a:rPr lang="en-IN" sz="400" dirty="0">
                <a:solidFill>
                  <a:srgbClr val="000000"/>
                </a:solidFill>
              </a:rPr>
              <a:t>fever, rash, malaise, headache. Complications during pregnancy can cause</a:t>
            </a:r>
          </a:p>
          <a:p>
            <a:r>
              <a:rPr lang="en-IN" sz="400" dirty="0">
                <a:solidFill>
                  <a:srgbClr val="000000"/>
                </a:solidFill>
              </a:rPr>
              <a:t>microcephaly and other congenital abnormalities. No vaccine exists.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F95110C5-D672-49A3-8F69-994EA48FA359}"/>
              </a:ext>
            </a:extLst>
          </p:cNvPr>
          <p:cNvSpPr/>
          <p:nvPr/>
        </p:nvSpPr>
        <p:spPr>
          <a:xfrm>
            <a:off x="4839907" y="3762023"/>
            <a:ext cx="1765426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400" dirty="0">
                <a:solidFill>
                  <a:srgbClr val="000000"/>
                </a:solidFill>
              </a:rPr>
              <a:t>Spread by mosquitoes and can be amplified in bird hosts. Can lead to</a:t>
            </a:r>
          </a:p>
          <a:p>
            <a:r>
              <a:rPr lang="en-IN" sz="400" dirty="0">
                <a:solidFill>
                  <a:srgbClr val="000000"/>
                </a:solidFill>
              </a:rPr>
              <a:t>neurological problems. Present in U.S. since 1999.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ED97C606-E0F7-4383-943F-70249D4D5EF6}"/>
              </a:ext>
            </a:extLst>
          </p:cNvPr>
          <p:cNvSpPr/>
          <p:nvPr/>
        </p:nvSpPr>
        <p:spPr>
          <a:xfrm>
            <a:off x="4837286" y="4082415"/>
            <a:ext cx="191850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400" dirty="0">
                <a:solidFill>
                  <a:srgbClr val="000000"/>
                </a:solidFill>
              </a:rPr>
              <a:t>Acute </a:t>
            </a:r>
            <a:r>
              <a:rPr lang="en-IN" sz="400" dirty="0" err="1">
                <a:solidFill>
                  <a:srgbClr val="000000"/>
                </a:solidFill>
              </a:rPr>
              <a:t>hemorrhagic</a:t>
            </a:r>
            <a:r>
              <a:rPr lang="en-IN" sz="400" dirty="0">
                <a:solidFill>
                  <a:srgbClr val="000000"/>
                </a:solidFill>
              </a:rPr>
              <a:t> fever; virus attacks connective tissue, leading to massive</a:t>
            </a:r>
          </a:p>
          <a:p>
            <a:r>
              <a:rPr lang="en-IN" sz="400" dirty="0" err="1">
                <a:solidFill>
                  <a:srgbClr val="000000"/>
                </a:solidFill>
              </a:rPr>
              <a:t>hemorrhaging</a:t>
            </a:r>
            <a:r>
              <a:rPr lang="en-IN" sz="400" dirty="0">
                <a:solidFill>
                  <a:srgbClr val="000000"/>
                </a:solidFill>
              </a:rPr>
              <a:t> and death. Peak mortality is 50–90% if untreated. Outbreaks</a:t>
            </a:r>
          </a:p>
          <a:p>
            <a:r>
              <a:rPr lang="en-IN" sz="400" dirty="0">
                <a:solidFill>
                  <a:srgbClr val="000000"/>
                </a:solidFill>
              </a:rPr>
              <a:t>confined to local regions of central Africa.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A81D44E4-A044-4E1F-BFA8-1595D5E1E9C3}"/>
              </a:ext>
            </a:extLst>
          </p:cNvPr>
          <p:cNvSpPr/>
          <p:nvPr/>
        </p:nvSpPr>
        <p:spPr>
          <a:xfrm>
            <a:off x="4832514" y="4478655"/>
            <a:ext cx="1810693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400" dirty="0">
                <a:solidFill>
                  <a:srgbClr val="000000"/>
                </a:solidFill>
              </a:rPr>
              <a:t>Historically a major killer (20–50 million died during 18 months in</a:t>
            </a:r>
          </a:p>
          <a:p>
            <a:r>
              <a:rPr lang="en-IN" sz="400" dirty="0">
                <a:solidFill>
                  <a:srgbClr val="000000"/>
                </a:solidFill>
              </a:rPr>
              <a:t>1918–1919); wild Asian ducks, chickens, and pigs are major reservoirs.</a:t>
            </a:r>
          </a:p>
          <a:p>
            <a:r>
              <a:rPr lang="en-IN" sz="400" dirty="0">
                <a:solidFill>
                  <a:srgbClr val="000000"/>
                </a:solidFill>
              </a:rPr>
              <a:t>Vaccines, which have to be remade each year, are available.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0401AE7D-5684-4B3D-B58C-BF4C290207A2}"/>
              </a:ext>
            </a:extLst>
          </p:cNvPr>
          <p:cNvCxnSpPr/>
          <p:nvPr/>
        </p:nvCxnSpPr>
        <p:spPr bwMode="auto">
          <a:xfrm>
            <a:off x="4875386" y="5692140"/>
            <a:ext cx="1977810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7" name="Rectangle 16">
            <a:extLst>
              <a:ext uri="{FF2B5EF4-FFF2-40B4-BE49-F238E27FC236}">
                <a16:creationId xmlns:a16="http://schemas.microsoft.com/office/drawing/2014/main" id="{B7A4A374-A978-4641-BC7E-3A5962E31E73}"/>
              </a:ext>
            </a:extLst>
          </p:cNvPr>
          <p:cNvSpPr/>
          <p:nvPr/>
        </p:nvSpPr>
        <p:spPr>
          <a:xfrm>
            <a:off x="4840134" y="4872357"/>
            <a:ext cx="1810693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400" dirty="0">
                <a:solidFill>
                  <a:srgbClr val="000000"/>
                </a:solidFill>
              </a:rPr>
              <a:t>Extremely contagious through contact with infected individuals. Vaccine</a:t>
            </a:r>
          </a:p>
          <a:p>
            <a:r>
              <a:rPr lang="en-IN" sz="400" dirty="0">
                <a:solidFill>
                  <a:srgbClr val="000000"/>
                </a:solidFill>
              </a:rPr>
              <a:t>available. Usually contracted in childhood, when it is not serious; more</a:t>
            </a:r>
          </a:p>
          <a:p>
            <a:r>
              <a:rPr lang="en-IN" sz="400" dirty="0">
                <a:solidFill>
                  <a:srgbClr val="000000"/>
                </a:solidFill>
              </a:rPr>
              <a:t>dangerous to adults.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9BB470E9-57D6-4260-9B12-E66EE2C72721}"/>
              </a:ext>
            </a:extLst>
          </p:cNvPr>
          <p:cNvSpPr/>
          <p:nvPr/>
        </p:nvSpPr>
        <p:spPr>
          <a:xfrm>
            <a:off x="4833245" y="5304650"/>
            <a:ext cx="1957068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400" dirty="0">
                <a:solidFill>
                  <a:srgbClr val="000000"/>
                </a:solidFill>
              </a:rPr>
              <a:t>Identified in early 2003; spread via aerosolic droplets of saliva. Causes severe</a:t>
            </a:r>
          </a:p>
          <a:p>
            <a:r>
              <a:rPr lang="en-IN" sz="400" dirty="0">
                <a:solidFill>
                  <a:srgbClr val="000000"/>
                </a:solidFill>
              </a:rPr>
              <a:t>acute respiratory syndrome with roughly 3% mortality.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D9514F09-57A4-434B-A2C3-15731F34438D}"/>
              </a:ext>
            </a:extLst>
          </p:cNvPr>
          <p:cNvSpPr/>
          <p:nvPr/>
        </p:nvSpPr>
        <p:spPr>
          <a:xfrm>
            <a:off x="4838700" y="5735817"/>
            <a:ext cx="197459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400" dirty="0">
                <a:solidFill>
                  <a:srgbClr val="000000"/>
                </a:solidFill>
              </a:rPr>
              <a:t>First reported in late December 2019, based on a cluster of cases of disease in</a:t>
            </a:r>
          </a:p>
          <a:p>
            <a:r>
              <a:rPr lang="en-IN" sz="400" dirty="0">
                <a:solidFill>
                  <a:srgbClr val="000000"/>
                </a:solidFill>
              </a:rPr>
              <a:t>Wuhan province, China. Commonly causes fever, dry cough, fatigue, but other</a:t>
            </a:r>
          </a:p>
          <a:p>
            <a:r>
              <a:rPr lang="en-IN" sz="400" dirty="0">
                <a:solidFill>
                  <a:srgbClr val="000000"/>
                </a:solidFill>
              </a:rPr>
              <a:t>symptoms including loss of taste or smell, conjunctivitis, and skin rashes.</a:t>
            </a:r>
          </a:p>
          <a:p>
            <a:r>
              <a:rPr lang="en-IN" sz="400" dirty="0">
                <a:solidFill>
                  <a:srgbClr val="000000"/>
                </a:solidFill>
              </a:rPr>
              <a:t>Caused a global pandemic starting in 2020.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84E0F5EB-F8E2-4AFE-9712-6C454E1C45D3}"/>
              </a:ext>
            </a:extLst>
          </p:cNvPr>
          <p:cNvSpPr/>
          <p:nvPr/>
        </p:nvSpPr>
        <p:spPr>
          <a:xfrm>
            <a:off x="4838700" y="6181658"/>
            <a:ext cx="208788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400" dirty="0">
                <a:solidFill>
                  <a:srgbClr val="000000"/>
                </a:solidFill>
              </a:rPr>
              <a:t>An acute viral encephalomyelitis transmitted by the bite of an infected animal. Fatal</a:t>
            </a:r>
          </a:p>
          <a:p>
            <a:r>
              <a:rPr lang="en-IN" sz="400" dirty="0">
                <a:solidFill>
                  <a:srgbClr val="000000"/>
                </a:solidFill>
              </a:rPr>
              <a:t>if untreated. Commonly infected animals include bats, foxes, skunks, and raccoons.</a:t>
            </a:r>
          </a:p>
          <a:p>
            <a:r>
              <a:rPr lang="en-IN" sz="400" dirty="0">
                <a:solidFill>
                  <a:srgbClr val="000000"/>
                </a:solidFill>
              </a:rPr>
              <a:t>Domestic animals can be infected.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4C268F4C-B184-4478-B079-2462A8FC060C}"/>
              </a:ext>
            </a:extLst>
          </p:cNvPr>
          <p:cNvSpPr/>
          <p:nvPr/>
        </p:nvSpPr>
        <p:spPr>
          <a:xfrm>
            <a:off x="2300772" y="483811"/>
            <a:ext cx="679440" cy="2000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700" b="1" dirty="0">
                <a:solidFill>
                  <a:schemeClr val="bg1"/>
                </a:solidFill>
              </a:rPr>
              <a:t>TABLE 26.1</a:t>
            </a:r>
            <a:endParaRPr lang="en-IN" sz="700" dirty="0">
              <a:solidFill>
                <a:schemeClr val="bg1"/>
              </a:solidFill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7A3AB812-BB7D-4EC5-B23D-492802C33AAE}"/>
              </a:ext>
            </a:extLst>
          </p:cNvPr>
          <p:cNvSpPr/>
          <p:nvPr/>
        </p:nvSpPr>
        <p:spPr>
          <a:xfrm>
            <a:off x="2986628" y="483067"/>
            <a:ext cx="1558054" cy="2000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700" b="1" dirty="0">
                <a:solidFill>
                  <a:srgbClr val="000000"/>
                </a:solidFill>
              </a:rPr>
              <a:t>Important Human Viral Diseases</a:t>
            </a:r>
            <a:endParaRPr lang="en-IN" sz="700" dirty="0">
              <a:solidFill>
                <a:srgbClr val="000000"/>
              </a:solidFill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51D51A7D-5255-4E0A-AA3B-41CA431E9DE9}"/>
              </a:ext>
            </a:extLst>
          </p:cNvPr>
          <p:cNvSpPr/>
          <p:nvPr/>
        </p:nvSpPr>
        <p:spPr>
          <a:xfrm>
            <a:off x="2399632" y="689551"/>
            <a:ext cx="473772" cy="1846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600" b="1" dirty="0">
                <a:solidFill>
                  <a:srgbClr val="000000"/>
                </a:solidFill>
              </a:rPr>
              <a:t>Disease</a:t>
            </a:r>
            <a:endParaRPr lang="en-IN" sz="600" dirty="0">
              <a:solidFill>
                <a:srgbClr val="000000"/>
              </a:solidFill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F24AD011-BF8D-4D48-ACC1-0CFE784F6897}"/>
              </a:ext>
            </a:extLst>
          </p:cNvPr>
          <p:cNvSpPr/>
          <p:nvPr/>
        </p:nvSpPr>
        <p:spPr>
          <a:xfrm>
            <a:off x="3266318" y="689551"/>
            <a:ext cx="531764" cy="1846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600" b="1" dirty="0">
                <a:solidFill>
                  <a:srgbClr val="000000"/>
                </a:solidFill>
              </a:rPr>
              <a:t>Pathogen</a:t>
            </a:r>
            <a:endParaRPr lang="en-IN" sz="600" dirty="0">
              <a:solidFill>
                <a:srgbClr val="000000"/>
              </a:solidFill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97DDA5E1-B959-4BB6-9C34-4EDC1EB1DB24}"/>
              </a:ext>
            </a:extLst>
          </p:cNvPr>
          <p:cNvSpPr/>
          <p:nvPr/>
        </p:nvSpPr>
        <p:spPr>
          <a:xfrm>
            <a:off x="4272105" y="689551"/>
            <a:ext cx="488150" cy="1846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600" b="1" dirty="0">
                <a:solidFill>
                  <a:srgbClr val="000000"/>
                </a:solidFill>
              </a:rPr>
              <a:t>Genome</a:t>
            </a:r>
            <a:endParaRPr lang="en-IN" sz="600" dirty="0">
              <a:solidFill>
                <a:srgbClr val="000000"/>
              </a:solidFill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26403029-BB01-41D5-8765-77C4E0006F94}"/>
              </a:ext>
            </a:extLst>
          </p:cNvPr>
          <p:cNvSpPr/>
          <p:nvPr/>
        </p:nvSpPr>
        <p:spPr>
          <a:xfrm>
            <a:off x="5419704" y="689551"/>
            <a:ext cx="945672" cy="1846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600" b="1" dirty="0">
                <a:solidFill>
                  <a:srgbClr val="000000"/>
                </a:solidFill>
              </a:rPr>
              <a:t>Vector/Epidemiology</a:t>
            </a:r>
            <a:endParaRPr lang="en-IN" sz="600" dirty="0">
              <a:solidFill>
                <a:srgbClr val="000000"/>
              </a:solidFill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6B0CFB38-5615-494A-89A6-A6417CEA5DA3}"/>
              </a:ext>
            </a:extLst>
          </p:cNvPr>
          <p:cNvSpPr/>
          <p:nvPr/>
        </p:nvSpPr>
        <p:spPr>
          <a:xfrm>
            <a:off x="4138799" y="894993"/>
            <a:ext cx="683522" cy="1538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400" dirty="0">
                <a:solidFill>
                  <a:srgbClr val="000000"/>
                </a:solidFill>
              </a:rPr>
              <a:t>Double-stranded DNA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838E0E82-21F6-4209-98D9-4D6180A5EF32}"/>
              </a:ext>
            </a:extLst>
          </p:cNvPr>
          <p:cNvSpPr/>
          <p:nvPr/>
        </p:nvSpPr>
        <p:spPr>
          <a:xfrm>
            <a:off x="2943619" y="894993"/>
            <a:ext cx="537082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400" dirty="0">
                <a:solidFill>
                  <a:srgbClr val="000000"/>
                </a:solidFill>
              </a:rPr>
              <a:t>Varicella-zoster</a:t>
            </a:r>
          </a:p>
          <a:p>
            <a:r>
              <a:rPr lang="en-IN" sz="400" dirty="0">
                <a:solidFill>
                  <a:srgbClr val="000000"/>
                </a:solidFill>
              </a:rPr>
              <a:t>virus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A9AEB63A-1271-4DC6-995D-49CA83A6E0B8}"/>
              </a:ext>
            </a:extLst>
          </p:cNvPr>
          <p:cNvSpPr/>
          <p:nvPr/>
        </p:nvSpPr>
        <p:spPr>
          <a:xfrm>
            <a:off x="2258678" y="894993"/>
            <a:ext cx="466125" cy="1538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400">
                <a:solidFill>
                  <a:srgbClr val="000000"/>
                </a:solidFill>
              </a:rPr>
              <a:t>Chicken </a:t>
            </a:r>
            <a:r>
              <a:rPr lang="en-IN" sz="400" dirty="0">
                <a:solidFill>
                  <a:srgbClr val="000000"/>
                </a:solidFill>
              </a:rPr>
              <a:t>pox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826FEEFE-E171-437E-A77E-81E111933BC0}"/>
              </a:ext>
            </a:extLst>
          </p:cNvPr>
          <p:cNvSpPr/>
          <p:nvPr/>
        </p:nvSpPr>
        <p:spPr>
          <a:xfrm>
            <a:off x="4138799" y="1329333"/>
            <a:ext cx="683522" cy="1538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400" dirty="0">
                <a:solidFill>
                  <a:srgbClr val="000000"/>
                </a:solidFill>
              </a:rPr>
              <a:t>Double-stranded DNA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BED57117-D857-4C40-B7C0-C830203FE357}"/>
              </a:ext>
            </a:extLst>
          </p:cNvPr>
          <p:cNvSpPr/>
          <p:nvPr/>
        </p:nvSpPr>
        <p:spPr>
          <a:xfrm>
            <a:off x="2934894" y="1329333"/>
            <a:ext cx="500533" cy="1538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400" dirty="0">
                <a:solidFill>
                  <a:srgbClr val="000000"/>
                </a:solidFill>
              </a:rPr>
              <a:t>Hepadnavirus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8D37BE54-6B3C-4596-9031-5F73D4017A92}"/>
              </a:ext>
            </a:extLst>
          </p:cNvPr>
          <p:cNvSpPr/>
          <p:nvPr/>
        </p:nvSpPr>
        <p:spPr>
          <a:xfrm>
            <a:off x="2256955" y="1329333"/>
            <a:ext cx="576250" cy="1538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400" dirty="0">
                <a:solidFill>
                  <a:srgbClr val="000000"/>
                </a:solidFill>
              </a:rPr>
              <a:t>Hepatitis B (viral)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1EE1BFB9-F8D4-4145-B67B-C3585FE6C318}"/>
              </a:ext>
            </a:extLst>
          </p:cNvPr>
          <p:cNvSpPr/>
          <p:nvPr/>
        </p:nvSpPr>
        <p:spPr>
          <a:xfrm>
            <a:off x="4138799" y="1634133"/>
            <a:ext cx="683522" cy="1538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400" dirty="0">
                <a:solidFill>
                  <a:srgbClr val="000000"/>
                </a:solidFill>
              </a:rPr>
              <a:t>Double-stranded DNA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CD9FFE64-A1F0-42EA-8818-0E976CBA51BF}"/>
              </a:ext>
            </a:extLst>
          </p:cNvPr>
          <p:cNvSpPr/>
          <p:nvPr/>
        </p:nvSpPr>
        <p:spPr>
          <a:xfrm>
            <a:off x="4138799" y="2076093"/>
            <a:ext cx="683522" cy="1538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400" dirty="0">
                <a:solidFill>
                  <a:srgbClr val="000000"/>
                </a:solidFill>
              </a:rPr>
              <a:t>Double-stranded DNA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BDD2360C-8825-4513-859F-D0608AECA988}"/>
              </a:ext>
            </a:extLst>
          </p:cNvPr>
          <p:cNvSpPr/>
          <p:nvPr/>
        </p:nvSpPr>
        <p:spPr>
          <a:xfrm>
            <a:off x="4138799" y="2461329"/>
            <a:ext cx="683522" cy="1538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400" dirty="0">
                <a:solidFill>
                  <a:srgbClr val="000000"/>
                </a:solidFill>
              </a:rPr>
              <a:t>Double-stranded DNA</a:t>
            </a: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99A02C5F-79E7-4BB0-B61C-2B45D89D0826}"/>
              </a:ext>
            </a:extLst>
          </p:cNvPr>
          <p:cNvSpPr/>
          <p:nvPr/>
        </p:nvSpPr>
        <p:spPr>
          <a:xfrm>
            <a:off x="2935999" y="1634133"/>
            <a:ext cx="537083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400">
                <a:solidFill>
                  <a:srgbClr val="000000"/>
                </a:solidFill>
              </a:rPr>
              <a:t>Herpes simplex</a:t>
            </a:r>
          </a:p>
          <a:p>
            <a:r>
              <a:rPr lang="en-IN" sz="400" dirty="0">
                <a:solidFill>
                  <a:srgbClr val="000000"/>
                </a:solidFill>
              </a:rPr>
              <a:t>virus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205AC362-0E9C-428E-A110-21E62FC2469C}"/>
              </a:ext>
            </a:extLst>
          </p:cNvPr>
          <p:cNvSpPr/>
          <p:nvPr/>
        </p:nvSpPr>
        <p:spPr>
          <a:xfrm>
            <a:off x="2256410" y="1634133"/>
            <a:ext cx="348741" cy="1538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400" dirty="0">
                <a:solidFill>
                  <a:srgbClr val="000000"/>
                </a:solidFill>
              </a:rPr>
              <a:t>Herpes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6856A644-77D8-4D1D-9642-B05207EDCFEE}"/>
              </a:ext>
            </a:extLst>
          </p:cNvPr>
          <p:cNvSpPr/>
          <p:nvPr/>
        </p:nvSpPr>
        <p:spPr>
          <a:xfrm>
            <a:off x="2943414" y="2076093"/>
            <a:ext cx="478532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400" dirty="0">
                <a:solidFill>
                  <a:srgbClr val="000000"/>
                </a:solidFill>
              </a:rPr>
              <a:t>Epstein–Barr</a:t>
            </a:r>
          </a:p>
          <a:p>
            <a:r>
              <a:rPr lang="en-IN" sz="400" dirty="0">
                <a:solidFill>
                  <a:srgbClr val="000000"/>
                </a:solidFill>
              </a:rPr>
              <a:t>virus</a:t>
            </a: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FF0969DA-D10C-4ECA-8B02-1BCD58D03625}"/>
              </a:ext>
            </a:extLst>
          </p:cNvPr>
          <p:cNvSpPr/>
          <p:nvPr/>
        </p:nvSpPr>
        <p:spPr>
          <a:xfrm>
            <a:off x="2257669" y="2076093"/>
            <a:ext cx="529102" cy="1538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400" dirty="0">
                <a:solidFill>
                  <a:srgbClr val="000000"/>
                </a:solidFill>
              </a:rPr>
              <a:t>Mononucleosis</a:t>
            </a: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A534054E-23AA-4A58-99FD-6819C3F9E1AF}"/>
              </a:ext>
            </a:extLst>
          </p:cNvPr>
          <p:cNvSpPr/>
          <p:nvPr/>
        </p:nvSpPr>
        <p:spPr>
          <a:xfrm>
            <a:off x="2937540" y="2461329"/>
            <a:ext cx="564483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400" dirty="0">
                <a:solidFill>
                  <a:srgbClr val="000000"/>
                </a:solidFill>
              </a:rPr>
              <a:t>Human</a:t>
            </a:r>
          </a:p>
          <a:p>
            <a:r>
              <a:rPr lang="en-IN" sz="400" dirty="0">
                <a:solidFill>
                  <a:srgbClr val="000000"/>
                </a:solidFill>
              </a:rPr>
              <a:t>papillomaviruses</a:t>
            </a:r>
          </a:p>
          <a:p>
            <a:r>
              <a:rPr lang="en-IN" sz="400" dirty="0">
                <a:solidFill>
                  <a:srgbClr val="000000"/>
                </a:solidFill>
              </a:rPr>
              <a:t>16/18</a:t>
            </a: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4F9677C9-43D4-4869-9C22-6AA19D444F67}"/>
              </a:ext>
            </a:extLst>
          </p:cNvPr>
          <p:cNvSpPr/>
          <p:nvPr/>
        </p:nvSpPr>
        <p:spPr>
          <a:xfrm>
            <a:off x="2260560" y="2461329"/>
            <a:ext cx="623574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400" dirty="0">
                <a:solidFill>
                  <a:srgbClr val="000000"/>
                </a:solidFill>
              </a:rPr>
              <a:t>Cervical and penile</a:t>
            </a:r>
          </a:p>
          <a:p>
            <a:r>
              <a:rPr lang="en-IN" sz="400" dirty="0">
                <a:solidFill>
                  <a:srgbClr val="000000"/>
                </a:solidFill>
              </a:rPr>
              <a:t>cancer</a:t>
            </a: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18B2A548-3E84-49E7-A36D-4E79B15E814B}"/>
              </a:ext>
            </a:extLst>
          </p:cNvPr>
          <p:cNvSpPr/>
          <p:nvPr/>
        </p:nvSpPr>
        <p:spPr>
          <a:xfrm>
            <a:off x="4137535" y="2899409"/>
            <a:ext cx="745703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400" dirty="0">
                <a:solidFill>
                  <a:srgbClr val="000000"/>
                </a:solidFill>
              </a:rPr>
              <a:t>(+) Single-stranded RNA</a:t>
            </a:r>
          </a:p>
          <a:p>
            <a:r>
              <a:rPr lang="en-IN" sz="400" dirty="0">
                <a:solidFill>
                  <a:srgbClr val="000000"/>
                </a:solidFill>
              </a:rPr>
              <a:t>(two copies)</a:t>
            </a: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B49865C8-78CA-4EA0-B325-0D74CC147144}"/>
              </a:ext>
            </a:extLst>
          </p:cNvPr>
          <p:cNvSpPr/>
          <p:nvPr/>
        </p:nvSpPr>
        <p:spPr>
          <a:xfrm>
            <a:off x="2936448" y="2900748"/>
            <a:ext cx="268824" cy="1538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400">
                <a:solidFill>
                  <a:srgbClr val="000000"/>
                </a:solidFill>
              </a:rPr>
              <a:t>HIV</a:t>
            </a:r>
            <a:endParaRPr lang="en-IN" sz="400" dirty="0">
              <a:solidFill>
                <a:srgbClr val="000000"/>
              </a:solidFill>
            </a:endParaRP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8FA8809D-C90A-4103-AC9E-AFC532947194}"/>
              </a:ext>
            </a:extLst>
          </p:cNvPr>
          <p:cNvSpPr/>
          <p:nvPr/>
        </p:nvSpPr>
        <p:spPr>
          <a:xfrm>
            <a:off x="2264715" y="2900748"/>
            <a:ext cx="301650" cy="1538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400" dirty="0">
                <a:solidFill>
                  <a:srgbClr val="000000"/>
                </a:solidFill>
              </a:rPr>
              <a:t>AIDS</a:t>
            </a: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328FD00B-DC70-4F4B-BA9A-2F82ABCAE060}"/>
              </a:ext>
            </a:extLst>
          </p:cNvPr>
          <p:cNvSpPr/>
          <p:nvPr/>
        </p:nvSpPr>
        <p:spPr>
          <a:xfrm>
            <a:off x="4137261" y="3304608"/>
            <a:ext cx="747559" cy="1538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400" dirty="0">
                <a:solidFill>
                  <a:srgbClr val="000000"/>
                </a:solidFill>
              </a:rPr>
              <a:t>(+) Single-stranded RNA</a:t>
            </a: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5C40CA7E-8905-435A-866A-2097EBBD480E}"/>
              </a:ext>
            </a:extLst>
          </p:cNvPr>
          <p:cNvSpPr/>
          <p:nvPr/>
        </p:nvSpPr>
        <p:spPr>
          <a:xfrm>
            <a:off x="2944305" y="3304608"/>
            <a:ext cx="405511" cy="1538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400" dirty="0">
                <a:solidFill>
                  <a:srgbClr val="000000"/>
                </a:solidFill>
              </a:rPr>
              <a:t>Zika virus</a:t>
            </a: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C8FADAA8-6A9E-42A2-AA72-D422F5350584}"/>
              </a:ext>
            </a:extLst>
          </p:cNvPr>
          <p:cNvSpPr/>
          <p:nvPr/>
        </p:nvSpPr>
        <p:spPr>
          <a:xfrm>
            <a:off x="2262217" y="3304608"/>
            <a:ext cx="596206" cy="1538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400" dirty="0">
                <a:solidFill>
                  <a:srgbClr val="000000"/>
                </a:solidFill>
              </a:rPr>
              <a:t>Zika virus disease</a:t>
            </a: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7691AA80-15FF-4DD9-B51B-F3AF29E793B4}"/>
              </a:ext>
            </a:extLst>
          </p:cNvPr>
          <p:cNvSpPr/>
          <p:nvPr/>
        </p:nvSpPr>
        <p:spPr>
          <a:xfrm>
            <a:off x="2264177" y="3766041"/>
            <a:ext cx="531326" cy="1538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400" dirty="0">
                <a:solidFill>
                  <a:srgbClr val="000000"/>
                </a:solidFill>
              </a:rPr>
              <a:t>West Nile fever</a:t>
            </a: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5F7F1F1C-251B-46D2-8599-6C21AB8174F8}"/>
              </a:ext>
            </a:extLst>
          </p:cNvPr>
          <p:cNvSpPr/>
          <p:nvPr/>
        </p:nvSpPr>
        <p:spPr>
          <a:xfrm>
            <a:off x="2938692" y="3766041"/>
            <a:ext cx="401496" cy="1538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400" dirty="0">
                <a:solidFill>
                  <a:srgbClr val="000000"/>
                </a:solidFill>
              </a:rPr>
              <a:t>Flavivirus</a:t>
            </a: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BCDB4DAB-3FD9-42ED-B207-34E1DA208625}"/>
              </a:ext>
            </a:extLst>
          </p:cNvPr>
          <p:cNvSpPr/>
          <p:nvPr/>
        </p:nvSpPr>
        <p:spPr>
          <a:xfrm>
            <a:off x="4137261" y="3766041"/>
            <a:ext cx="747559" cy="1538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400" dirty="0">
                <a:solidFill>
                  <a:srgbClr val="000000"/>
                </a:solidFill>
              </a:rPr>
              <a:t>(+) Single-stranded RNA</a:t>
            </a: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C95006D1-E28E-40FA-BB4F-929BB02E325A}"/>
              </a:ext>
            </a:extLst>
          </p:cNvPr>
          <p:cNvSpPr/>
          <p:nvPr/>
        </p:nvSpPr>
        <p:spPr>
          <a:xfrm>
            <a:off x="4137261" y="4087773"/>
            <a:ext cx="747559" cy="1538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400" dirty="0">
                <a:solidFill>
                  <a:srgbClr val="000000"/>
                </a:solidFill>
              </a:rPr>
              <a:t>(−) Single-stranded RNA</a:t>
            </a: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BD6C9D1E-99E7-4D90-8134-6C5722928F3D}"/>
              </a:ext>
            </a:extLst>
          </p:cNvPr>
          <p:cNvSpPr/>
          <p:nvPr/>
        </p:nvSpPr>
        <p:spPr>
          <a:xfrm>
            <a:off x="2940351" y="4087773"/>
            <a:ext cx="428658" cy="1538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400" dirty="0">
                <a:solidFill>
                  <a:srgbClr val="000000"/>
                </a:solidFill>
              </a:rPr>
              <a:t>Filoviruses</a:t>
            </a: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31378C86-548E-4144-A353-FF89AF80BB92}"/>
              </a:ext>
            </a:extLst>
          </p:cNvPr>
          <p:cNvSpPr/>
          <p:nvPr/>
        </p:nvSpPr>
        <p:spPr>
          <a:xfrm>
            <a:off x="2258591" y="4087773"/>
            <a:ext cx="313898" cy="1538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400" dirty="0">
                <a:solidFill>
                  <a:srgbClr val="000000"/>
                </a:solidFill>
              </a:rPr>
              <a:t>Ebola</a:t>
            </a: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BC0886CC-0DD9-4149-BBD4-41138983A628}"/>
              </a:ext>
            </a:extLst>
          </p:cNvPr>
          <p:cNvSpPr/>
          <p:nvPr/>
        </p:nvSpPr>
        <p:spPr>
          <a:xfrm>
            <a:off x="4137520" y="4482674"/>
            <a:ext cx="743773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400" dirty="0">
                <a:solidFill>
                  <a:srgbClr val="000000"/>
                </a:solidFill>
              </a:rPr>
              <a:t>(−) Single-stranded RNA</a:t>
            </a:r>
          </a:p>
          <a:p>
            <a:r>
              <a:rPr lang="en-IN" sz="400" dirty="0">
                <a:solidFill>
                  <a:srgbClr val="000000"/>
                </a:solidFill>
              </a:rPr>
              <a:t>(eight segments)</a:t>
            </a: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97E940A5-EA2C-4546-A533-CD9E00CDCE21}"/>
              </a:ext>
            </a:extLst>
          </p:cNvPr>
          <p:cNvSpPr/>
          <p:nvPr/>
        </p:nvSpPr>
        <p:spPr>
          <a:xfrm>
            <a:off x="2937988" y="4484013"/>
            <a:ext cx="570545" cy="1538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400" dirty="0">
                <a:solidFill>
                  <a:srgbClr val="000000"/>
                </a:solidFill>
              </a:rPr>
              <a:t>Influenza viruses</a:t>
            </a: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EBB9FF4C-1F67-4D81-A11A-F408C52BA398}"/>
              </a:ext>
            </a:extLst>
          </p:cNvPr>
          <p:cNvSpPr/>
          <p:nvPr/>
        </p:nvSpPr>
        <p:spPr>
          <a:xfrm>
            <a:off x="2264468" y="4484013"/>
            <a:ext cx="393585" cy="1538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400" dirty="0">
                <a:solidFill>
                  <a:srgbClr val="000000"/>
                </a:solidFill>
              </a:rPr>
              <a:t>Influenza</a:t>
            </a: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600DB1E5-9DD0-43BE-80B8-A448CD2E91D0}"/>
              </a:ext>
            </a:extLst>
          </p:cNvPr>
          <p:cNvSpPr/>
          <p:nvPr/>
        </p:nvSpPr>
        <p:spPr>
          <a:xfrm>
            <a:off x="2257992" y="4877715"/>
            <a:ext cx="376056" cy="1538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400" dirty="0">
                <a:solidFill>
                  <a:srgbClr val="000000"/>
                </a:solidFill>
              </a:rPr>
              <a:t>Measles</a:t>
            </a:r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1C5AA1C9-194F-4DED-BFA7-DF68C8749EE8}"/>
              </a:ext>
            </a:extLst>
          </p:cNvPr>
          <p:cNvSpPr/>
          <p:nvPr/>
        </p:nvSpPr>
        <p:spPr>
          <a:xfrm>
            <a:off x="2935135" y="4877715"/>
            <a:ext cx="576250" cy="1538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400" dirty="0">
                <a:solidFill>
                  <a:srgbClr val="000000"/>
                </a:solidFill>
              </a:rPr>
              <a:t>Paramyxoviruses</a:t>
            </a:r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35111BC9-6AA7-417D-BFCF-602E87F28F4D}"/>
              </a:ext>
            </a:extLst>
          </p:cNvPr>
          <p:cNvSpPr/>
          <p:nvPr/>
        </p:nvSpPr>
        <p:spPr>
          <a:xfrm>
            <a:off x="4137261" y="4877715"/>
            <a:ext cx="747559" cy="1538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400" dirty="0">
                <a:solidFill>
                  <a:srgbClr val="000000"/>
                </a:solidFill>
              </a:rPr>
              <a:t>(−) Single-stranded RNA</a:t>
            </a:r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75871184-53E8-47C8-82B8-B28C13669839}"/>
              </a:ext>
            </a:extLst>
          </p:cNvPr>
          <p:cNvSpPr/>
          <p:nvPr/>
        </p:nvSpPr>
        <p:spPr>
          <a:xfrm>
            <a:off x="4137261" y="5308668"/>
            <a:ext cx="747559" cy="1538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400" dirty="0">
                <a:solidFill>
                  <a:srgbClr val="000000"/>
                </a:solidFill>
              </a:rPr>
              <a:t>(+) Single-stranded RNA</a:t>
            </a:r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719978AD-647C-4CC6-89E9-6002A5F5713C}"/>
              </a:ext>
            </a:extLst>
          </p:cNvPr>
          <p:cNvSpPr/>
          <p:nvPr/>
        </p:nvSpPr>
        <p:spPr>
          <a:xfrm>
            <a:off x="2940351" y="5308668"/>
            <a:ext cx="428658" cy="1538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400" dirty="0">
                <a:solidFill>
                  <a:srgbClr val="000000"/>
                </a:solidFill>
              </a:rPr>
              <a:t>SARS-</a:t>
            </a:r>
            <a:r>
              <a:rPr lang="en-IN" sz="400" dirty="0" err="1">
                <a:solidFill>
                  <a:srgbClr val="000000"/>
                </a:solidFill>
              </a:rPr>
              <a:t>Cov</a:t>
            </a:r>
            <a:endParaRPr lang="en-IN" sz="400" dirty="0">
              <a:solidFill>
                <a:srgbClr val="000000"/>
              </a:solidFill>
            </a:endParaRPr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id="{80F55C3A-A758-4BD1-B9C7-643101B2EE22}"/>
              </a:ext>
            </a:extLst>
          </p:cNvPr>
          <p:cNvSpPr/>
          <p:nvPr/>
        </p:nvSpPr>
        <p:spPr>
          <a:xfrm>
            <a:off x="2262554" y="5308668"/>
            <a:ext cx="321212" cy="1538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400" dirty="0">
                <a:solidFill>
                  <a:srgbClr val="000000"/>
                </a:solidFill>
              </a:rPr>
              <a:t>SARS</a:t>
            </a:r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7ECB0736-B081-42B0-9D1E-964C62476126}"/>
              </a:ext>
            </a:extLst>
          </p:cNvPr>
          <p:cNvSpPr/>
          <p:nvPr/>
        </p:nvSpPr>
        <p:spPr>
          <a:xfrm>
            <a:off x="2940788" y="5736234"/>
            <a:ext cx="473505" cy="1538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400" dirty="0">
                <a:solidFill>
                  <a:srgbClr val="000000"/>
                </a:solidFill>
              </a:rPr>
              <a:t>SARS-Cov-2</a:t>
            </a:r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23D5071C-1C06-4495-B987-C3E88913C0D5}"/>
              </a:ext>
            </a:extLst>
          </p:cNvPr>
          <p:cNvSpPr/>
          <p:nvPr/>
        </p:nvSpPr>
        <p:spPr>
          <a:xfrm>
            <a:off x="2257892" y="5736234"/>
            <a:ext cx="421977" cy="1538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400" dirty="0">
                <a:solidFill>
                  <a:srgbClr val="000000"/>
                </a:solidFill>
              </a:rPr>
              <a:t>COVID-19</a:t>
            </a:r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7BA4CDED-CA2F-4B3E-8CC1-AEA4669CD4AE}"/>
              </a:ext>
            </a:extLst>
          </p:cNvPr>
          <p:cNvSpPr/>
          <p:nvPr/>
        </p:nvSpPr>
        <p:spPr>
          <a:xfrm>
            <a:off x="4137261" y="6188355"/>
            <a:ext cx="747559" cy="1538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400" dirty="0">
                <a:solidFill>
                  <a:srgbClr val="000000"/>
                </a:solidFill>
              </a:rPr>
              <a:t>(−) Single-stranded RNA</a:t>
            </a:r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id="{8AB644E7-C56D-4D43-99CC-593B0CFA0211}"/>
              </a:ext>
            </a:extLst>
          </p:cNvPr>
          <p:cNvSpPr/>
          <p:nvPr/>
        </p:nvSpPr>
        <p:spPr>
          <a:xfrm>
            <a:off x="2941778" y="6188355"/>
            <a:ext cx="471525" cy="1538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400" dirty="0">
                <a:solidFill>
                  <a:srgbClr val="000000"/>
                </a:solidFill>
              </a:rPr>
              <a:t>Rhabdovirus</a:t>
            </a:r>
          </a:p>
        </p:txBody>
      </p:sp>
      <p:sp>
        <p:nvSpPr>
          <p:cNvPr id="67" name="Rectangle 66">
            <a:extLst>
              <a:ext uri="{FF2B5EF4-FFF2-40B4-BE49-F238E27FC236}">
                <a16:creationId xmlns:a16="http://schemas.microsoft.com/office/drawing/2014/main" id="{AC5065C5-82F2-49E8-8DD9-4D8363B088D1}"/>
              </a:ext>
            </a:extLst>
          </p:cNvPr>
          <p:cNvSpPr/>
          <p:nvPr/>
        </p:nvSpPr>
        <p:spPr>
          <a:xfrm>
            <a:off x="2259846" y="6188355"/>
            <a:ext cx="341869" cy="1538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400" dirty="0">
                <a:solidFill>
                  <a:srgbClr val="000000"/>
                </a:solidFill>
              </a:rPr>
              <a:t>Rabies</a:t>
            </a:r>
          </a:p>
        </p:txBody>
      </p:sp>
    </p:spTree>
    <p:extLst>
      <p:ext uri="{BB962C8B-B14F-4D97-AF65-F5344CB8AC3E}">
        <p14:creationId xmlns:p14="http://schemas.microsoft.com/office/powerpoint/2010/main" val="679614875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D313E7A-9551-489F-A06A-94D72B9E7466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tb 26.1a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00B5AFA-4FF8-4679-ADFA-DF9E2A88538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99780" y="2462346"/>
            <a:ext cx="3744440" cy="19333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3094037"/>
      </p:ext>
    </p:extLst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8"/>
  <p:tag name="MMPROD_UIDATA" val="&lt;database version=&quot;6.0&quot;&gt;&lt;object type=&quot;1&quot; unique_id=&quot;10001&quot;&gt;&lt;object type=&quot;8&quot; unique_id=&quot;10002&quot;&gt;&lt;/object&gt;&lt;object type=&quot;2&quot; unique_id=&quot;10003&quot;&gt;&lt;object type=&quot;3&quot; unique_id=&quot;10004&quot;&gt;&lt;property id=&quot;20148&quot; value=&quot;5&quot;/&gt;&lt;property id=&quot;20300&quot; value=&quot;Slide 1&quot;/&gt;&lt;property id=&quot;20307&quot; value=&quot;280&quot;/&gt;&lt;/object&gt;&lt;object type=&quot;3&quot; unique_id=&quot;10080&quot;&gt;&lt;property id=&quot;20148&quot; value=&quot;5&quot;/&gt;&lt;property id=&quot;20300&quot; value=&quot;Slide 2&quot;/&gt;&lt;property id=&quot;20307&quot; value=&quot;281&quot;/&gt;&lt;/object&gt;&lt;object type=&quot;3&quot; unique_id=&quot;10081&quot;&gt;&lt;property id=&quot;20148&quot; value=&quot;5&quot;/&gt;&lt;property id=&quot;20300&quot; value=&quot;Slide 3&quot;/&gt;&lt;property id=&quot;20307&quot; value=&quot;282&quot;/&gt;&lt;/object&gt;&lt;/object&gt;&lt;/object&gt;&lt;/database&gt;"/>
</p:tagLst>
</file>

<file path=ppt/theme/theme1.xml><?xml version="1.0" encoding="utf-8"?>
<a:theme xmlns:a="http://schemas.openxmlformats.org/drawingml/2006/main" name="1_MHSGITemplat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MHSGITemplat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12699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0488" tIns="44450" rIns="90488" bIns="44450" numCol="1" anchor="t" anchorCtr="0" compatLnSpc="1">
        <a:prstTxWarp prst="textNoShape">
          <a:avLst/>
        </a:prstTxWarp>
      </a:bodyPr>
      <a:lstStyle>
        <a:defPPr marL="169863" marR="0" indent="-169863" algn="l" defTabSz="914400" rtl="0" eaLnBrk="0" fontAlgn="base" latinLnBrk="0" hangingPunct="0">
          <a:lnSpc>
            <a:spcPct val="100000"/>
          </a:lnSpc>
          <a:spcBef>
            <a:spcPct val="34000"/>
          </a:spcBef>
          <a:spcAft>
            <a:spcPct val="0"/>
          </a:spcAft>
          <a:buClr>
            <a:schemeClr val="tx1"/>
          </a:buClr>
          <a:buSzPct val="100000"/>
          <a:buFont typeface="Symbol" pitchFamily="18" charset="2"/>
          <a:buChar char="·"/>
          <a:tabLst/>
          <a:defRPr kumimoji="0" 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12699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0488" tIns="44450" rIns="90488" bIns="44450" numCol="1" anchor="t" anchorCtr="0" compatLnSpc="1">
        <a:prstTxWarp prst="textNoShape">
          <a:avLst/>
        </a:prstTxWarp>
      </a:bodyPr>
      <a:lstStyle>
        <a:defPPr marL="169863" marR="0" indent="-169863" algn="l" defTabSz="914400" rtl="0" eaLnBrk="0" fontAlgn="base" latinLnBrk="0" hangingPunct="0">
          <a:lnSpc>
            <a:spcPct val="100000"/>
          </a:lnSpc>
          <a:spcBef>
            <a:spcPct val="34000"/>
          </a:spcBef>
          <a:spcAft>
            <a:spcPct val="0"/>
          </a:spcAft>
          <a:buClr>
            <a:schemeClr val="tx1"/>
          </a:buClr>
          <a:buSzPct val="100000"/>
          <a:buFont typeface="Symbol" pitchFamily="18" charset="2"/>
          <a:buChar char="·"/>
          <a:tabLst/>
          <a:defRPr kumimoji="0" 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MHSGI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HSGITemplat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821</TotalTime>
  <Words>700</Words>
  <Application>Microsoft Office PowerPoint</Application>
  <PresentationFormat>On-screen Show (4:3)</PresentationFormat>
  <Paragraphs>133</Paragraphs>
  <Slides>34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39" baseType="lpstr">
      <vt:lpstr>Arial</vt:lpstr>
      <vt:lpstr>Symbol</vt:lpstr>
      <vt:lpstr>Tahoma</vt:lpstr>
      <vt:lpstr>Times New Roman</vt:lpstr>
      <vt:lpstr>1_MHSGITemplate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The McGraw-Hill Companies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Stacy - McGraw-Hill Higher Education</dc:creator>
  <cp:lastModifiedBy>Prasath</cp:lastModifiedBy>
  <cp:revision>207</cp:revision>
  <dcterms:created xsi:type="dcterms:W3CDTF">2002-11-07T15:12:30Z</dcterms:created>
  <dcterms:modified xsi:type="dcterms:W3CDTF">2022-01-18T09:35:22Z</dcterms:modified>
</cp:coreProperties>
</file>