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28"/>
  </p:notesMasterIdLst>
  <p:sldIdLst>
    <p:sldId id="504" r:id="rId2"/>
    <p:sldId id="524" r:id="rId3"/>
    <p:sldId id="526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27" r:id="rId12"/>
    <p:sldId id="512" r:id="rId13"/>
    <p:sldId id="513" r:id="rId14"/>
    <p:sldId id="514" r:id="rId15"/>
    <p:sldId id="515" r:id="rId16"/>
    <p:sldId id="516" r:id="rId17"/>
    <p:sldId id="517" r:id="rId18"/>
    <p:sldId id="518" r:id="rId19"/>
    <p:sldId id="519" r:id="rId20"/>
    <p:sldId id="520" r:id="rId21"/>
    <p:sldId id="521" r:id="rId22"/>
    <p:sldId id="522" r:id="rId23"/>
    <p:sldId id="529" r:id="rId24"/>
    <p:sldId id="523" r:id="rId25"/>
    <p:sldId id="525" r:id="rId26"/>
    <p:sldId id="528" r:id="rId27"/>
  </p:sldIdLst>
  <p:sldSz cx="9144000" cy="6858000" type="screen4x3"/>
  <p:notesSz cx="6858000" cy="9144000"/>
  <p:custDataLst>
    <p:tags r:id="rId2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3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Prokaryotes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27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ACCEFDA-5E4D-4E14-AD2A-9DDED25090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5237E7-4C60-4725-9EFC-B6CC08A7C16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Figure 27.6p2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0247D8-E505-4C27-89EF-0969D5DDB8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599680"/>
            <a:ext cx="6297521" cy="5658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55473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1BBBA9-95E9-4D0E-9C5C-C0AD82221F4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27.2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29B529-D9FC-419A-9265-046F90840E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962720"/>
            <a:ext cx="6297521" cy="2932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06998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A295E4-F5FB-4D9B-BF4B-E46BA5FAD43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27.7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7C0246-EB51-47A5-9F68-3636F96492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823687"/>
            <a:ext cx="8382000" cy="5210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28687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1D2C16C-83F7-4EB4-9D25-7B89DDACE80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27.8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733755-7169-4B64-80B0-0F0B62B1FB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54409"/>
            <a:ext cx="8382000" cy="3749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466312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0DF562-2F11-449E-BF59-9818AA8D414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27.9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6E8A8E-4A62-4FD6-B1D4-8B0BE197BF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405991"/>
            <a:ext cx="6297521" cy="404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472477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BB1B4F-83B2-4312-9EAB-B61AD270AEC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27.10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A39DF0-D849-4D04-9A00-083DCFBEEC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083298"/>
            <a:ext cx="6297521" cy="4691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37609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F2A8BD-4B10-4DAE-BE5A-AFC7E17A51A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27.11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B44435-DD48-41E5-AAD7-13776F05D3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67121"/>
            <a:ext cx="8382000" cy="232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388536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A9D846-0A28-4D78-91FD-DFA7548153F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27.12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2C831B-C5FD-4F8D-8FEB-67775A7680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8379" y="490915"/>
            <a:ext cx="2207243" cy="5876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652209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24D9803-EB7F-4579-930F-8E6C194AE7B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27.13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CD09B6-156F-4DC4-BF35-8C18366887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89193"/>
            <a:ext cx="8382000" cy="3079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86605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2B5C8A-9C2C-40E0-8EE3-2DB89409046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27.14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18B04E-5D1F-4F81-B99D-8A19FEC3C0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019784"/>
            <a:ext cx="5725019" cy="4818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38772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D9B0F5-8A3A-4CFC-9313-DC455CDE795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214CD7-42DB-4245-9273-1549653113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599533"/>
            <a:ext cx="4301292" cy="5658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04101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D65C00-5298-4765-B31D-B01C7B075F3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27.15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6381B6-5F42-439F-9A3C-E86759E038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618" y="408299"/>
            <a:ext cx="2670764" cy="6041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094731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1460F9-79B7-4CA8-A0F5-6CC9840C887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27.16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F8623B-5398-49D7-992A-B433BF0971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035631"/>
            <a:ext cx="5725019" cy="4786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78645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C8F8B0-F915-4778-9820-254E20AB9B1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27.17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6193D2-0307-41B9-8929-1E72204E34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382" y="909992"/>
            <a:ext cx="3705237" cy="503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282243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6349FA-4265-479B-8AAD-CBA9A042DEC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27.1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7E67BB-DF0F-41C6-8145-2C8B0A1024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8226" y="321426"/>
            <a:ext cx="6367549" cy="621514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AF52D71-19AF-4116-BAED-A6DD41EF898F}"/>
              </a:ext>
            </a:extLst>
          </p:cNvPr>
          <p:cNvSpPr/>
          <p:nvPr/>
        </p:nvSpPr>
        <p:spPr>
          <a:xfrm>
            <a:off x="4991100" y="2803595"/>
            <a:ext cx="25146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Acute inflammation and lesions of respiratory mucous membranes. Spread through</a:t>
            </a:r>
          </a:p>
          <a:p>
            <a:r>
              <a:rPr lang="en-IN" sz="500" dirty="0">
                <a:solidFill>
                  <a:srgbClr val="000000"/>
                </a:solidFill>
              </a:rPr>
              <a:t>respiratory droplets. Vaccine available.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7F1468-6252-428B-BA17-4447024823B2}"/>
              </a:ext>
            </a:extLst>
          </p:cNvPr>
          <p:cNvSpPr/>
          <p:nvPr/>
        </p:nvSpPr>
        <p:spPr>
          <a:xfrm>
            <a:off x="4986056" y="983754"/>
            <a:ext cx="2326568" cy="24622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Bacterial infection that can be transmitted through contact or ingestion. Rare</a:t>
            </a:r>
          </a:p>
          <a:p>
            <a:r>
              <a:rPr lang="en-IN" sz="500" dirty="0">
                <a:solidFill>
                  <a:srgbClr val="000000"/>
                </a:solidFill>
              </a:rPr>
              <a:t>except in sporadic outbreaks. May be fatal.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1D2097C-B660-4D31-BAE7-804FAFC33C2B}"/>
              </a:ext>
            </a:extLst>
          </p:cNvPr>
          <p:cNvSpPr/>
          <p:nvPr/>
        </p:nvSpPr>
        <p:spPr>
          <a:xfrm>
            <a:off x="4992270" y="1939856"/>
            <a:ext cx="2489703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Causes severe diarrhea that can lead to death by dehydration; 50% peak mortality</a:t>
            </a:r>
          </a:p>
          <a:p>
            <a:r>
              <a:rPr lang="en-IN" sz="500" dirty="0">
                <a:solidFill>
                  <a:srgbClr val="000000"/>
                </a:solidFill>
              </a:rPr>
              <a:t>rate if untreated. A major killer in times of crowding and poor sanitation; after the</a:t>
            </a:r>
          </a:p>
          <a:p>
            <a:r>
              <a:rPr lang="en-IN" sz="500" dirty="0">
                <a:solidFill>
                  <a:srgbClr val="000000"/>
                </a:solidFill>
              </a:rPr>
              <a:t>2010 earthquake in Haiti, 180,000 were infected in just 70 days.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A77FBED-1F59-431C-BD06-20E18FEBCCBD}"/>
              </a:ext>
            </a:extLst>
          </p:cNvPr>
          <p:cNvSpPr/>
          <p:nvPr/>
        </p:nvSpPr>
        <p:spPr>
          <a:xfrm>
            <a:off x="4991100" y="1296174"/>
            <a:ext cx="236982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Contracted through ingestion or contact with wound. Produces botulinum toxin</a:t>
            </a:r>
          </a:p>
          <a:p>
            <a:r>
              <a:rPr lang="en-IN" sz="500" dirty="0">
                <a:solidFill>
                  <a:srgbClr val="000000"/>
                </a:solidFill>
              </a:rPr>
              <a:t>can be fatal.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4C1CC6B-9A7A-4CAF-90C4-B9FD6C610B8B}"/>
              </a:ext>
            </a:extLst>
          </p:cNvPr>
          <p:cNvSpPr/>
          <p:nvPr/>
        </p:nvSpPr>
        <p:spPr>
          <a:xfrm>
            <a:off x="4991100" y="1608594"/>
            <a:ext cx="216408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Urogenital infections with possible spread to eyes and respiratory tract.</a:t>
            </a:r>
          </a:p>
          <a:p>
            <a:r>
              <a:rPr lang="en-IN" sz="500" dirty="0">
                <a:solidFill>
                  <a:srgbClr val="000000"/>
                </a:solidFill>
              </a:rPr>
              <a:t>Increasingly common over past 30 years.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56BC4E6-3ADE-46BE-B565-64561374870F}"/>
              </a:ext>
            </a:extLst>
          </p:cNvPr>
          <p:cNvSpPr/>
          <p:nvPr/>
        </p:nvSpPr>
        <p:spPr>
          <a:xfrm>
            <a:off x="4990762" y="2384495"/>
            <a:ext cx="224095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A dense collection of these bacteria on the surface of teeth leads to</a:t>
            </a:r>
          </a:p>
          <a:p>
            <a:r>
              <a:rPr lang="en-IN" sz="500" dirty="0">
                <a:solidFill>
                  <a:srgbClr val="000000"/>
                </a:solidFill>
              </a:rPr>
              <a:t>secretion of acids that destroy minerals in tooth enamel; sugar alone does</a:t>
            </a:r>
          </a:p>
          <a:p>
            <a:r>
              <a:rPr lang="en-IN" sz="500" dirty="0">
                <a:solidFill>
                  <a:srgbClr val="000000"/>
                </a:solidFill>
              </a:rPr>
              <a:t>not cause caries.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CA4039F-A3DA-4D8A-8F4E-65BFD26B717D}"/>
              </a:ext>
            </a:extLst>
          </p:cNvPr>
          <p:cNvSpPr/>
          <p:nvPr/>
        </p:nvSpPr>
        <p:spPr>
          <a:xfrm>
            <a:off x="4990284" y="3088214"/>
            <a:ext cx="1586593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STD, on the increase worldwide. Usually not fatal.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A5F8A6F-3426-44A9-90DE-539FE22A23DB}"/>
              </a:ext>
            </a:extLst>
          </p:cNvPr>
          <p:cNvSpPr/>
          <p:nvPr/>
        </p:nvSpPr>
        <p:spPr>
          <a:xfrm>
            <a:off x="4991100" y="3326696"/>
            <a:ext cx="22860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>
                <a:solidFill>
                  <a:srgbClr val="000000"/>
                </a:solidFill>
              </a:rPr>
              <a:t>Chronic </a:t>
            </a:r>
            <a:r>
              <a:rPr lang="en-IN" sz="500" dirty="0">
                <a:solidFill>
                  <a:srgbClr val="000000"/>
                </a:solidFill>
              </a:rPr>
              <a:t>infection of the skin; WHO reports worldwide </a:t>
            </a:r>
            <a:r>
              <a:rPr lang="en-IN" sz="500">
                <a:solidFill>
                  <a:srgbClr val="000000"/>
                </a:solidFill>
              </a:rPr>
              <a:t>prevalence at</a:t>
            </a:r>
          </a:p>
          <a:p>
            <a:r>
              <a:rPr lang="en-IN" sz="500" dirty="0">
                <a:solidFill>
                  <a:srgbClr val="000000"/>
                </a:solidFill>
              </a:rPr>
              <a:t>0.2 infections/10,000 individuals, with most occurrences in Southeast Asia.</a:t>
            </a:r>
          </a:p>
          <a:p>
            <a:r>
              <a:rPr lang="en-IN" sz="500" dirty="0">
                <a:solidFill>
                  <a:srgbClr val="000000"/>
                </a:solidFill>
              </a:rPr>
              <a:t>Spread through contact with infected individuals.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85B5039-C4A5-4FD1-86A7-F339C6C2CBAC}"/>
              </a:ext>
            </a:extLst>
          </p:cNvPr>
          <p:cNvSpPr/>
          <p:nvPr/>
        </p:nvSpPr>
        <p:spPr>
          <a:xfrm>
            <a:off x="4991980" y="3740855"/>
            <a:ext cx="236216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Spread through bite of infected tick. Lesion followed by malaise, fever, fatigue,</a:t>
            </a:r>
          </a:p>
          <a:p>
            <a:r>
              <a:rPr lang="en-IN" sz="500" dirty="0">
                <a:solidFill>
                  <a:srgbClr val="000000"/>
                </a:solidFill>
              </a:rPr>
              <a:t>pain, stiff neck, and headache. Risk of severe, long-term harm if untreated.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C156722-4199-42B9-AE52-F0A87C20FEAF}"/>
              </a:ext>
            </a:extLst>
          </p:cNvPr>
          <p:cNvSpPr/>
          <p:nvPr/>
        </p:nvSpPr>
        <p:spPr>
          <a:xfrm>
            <a:off x="4987177" y="4074795"/>
            <a:ext cx="2263366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Originally thought to be caused by stress or diet, most peptic ulcers now</a:t>
            </a:r>
          </a:p>
          <a:p>
            <a:r>
              <a:rPr lang="en-IN" sz="500" dirty="0">
                <a:solidFill>
                  <a:srgbClr val="000000"/>
                </a:solidFill>
              </a:rPr>
              <a:t>appear to be caused by this bacterium; stomach ulcers can be treated with</a:t>
            </a:r>
          </a:p>
          <a:p>
            <a:r>
              <a:rPr lang="en-IN" sz="500" dirty="0">
                <a:solidFill>
                  <a:srgbClr val="000000"/>
                </a:solidFill>
              </a:rPr>
              <a:t>antibiotics.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63D3793-68F7-4528-894E-207BFBE98A4F}"/>
              </a:ext>
            </a:extLst>
          </p:cNvPr>
          <p:cNvSpPr/>
          <p:nvPr/>
        </p:nvSpPr>
        <p:spPr>
          <a:xfrm>
            <a:off x="4989977" y="4495235"/>
            <a:ext cx="244064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Killed one-fourth of the population of Europe in the 14th century; endemic in wild</a:t>
            </a:r>
          </a:p>
          <a:p>
            <a:r>
              <a:rPr lang="en-IN" sz="500" dirty="0">
                <a:solidFill>
                  <a:srgbClr val="000000"/>
                </a:solidFill>
              </a:rPr>
              <a:t>rodent populations of the western United States.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6D4874E-C4DA-4E7E-9764-72C834919414}"/>
              </a:ext>
            </a:extLst>
          </p:cNvPr>
          <p:cNvSpPr/>
          <p:nvPr/>
        </p:nvSpPr>
        <p:spPr>
          <a:xfrm>
            <a:off x="4994080" y="4808994"/>
            <a:ext cx="212002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Acute infection of the lungs; often fatal without treatment. Vaccine for</a:t>
            </a:r>
          </a:p>
          <a:p>
            <a:r>
              <a:rPr lang="en-IN" sz="500" dirty="0">
                <a:solidFill>
                  <a:srgbClr val="000000"/>
                </a:solidFill>
              </a:rPr>
              <a:t>streptococcal pneumonia available.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7D036EB-6C43-4BA0-8064-F6DF7755D989}"/>
              </a:ext>
            </a:extLst>
          </p:cNvPr>
          <p:cNvSpPr/>
          <p:nvPr/>
        </p:nvSpPr>
        <p:spPr>
          <a:xfrm>
            <a:off x="4991100" y="5141595"/>
            <a:ext cx="243840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An acute bacterial infection of the lungs, lymph, and meninges. Incidence had</a:t>
            </a:r>
          </a:p>
          <a:p>
            <a:r>
              <a:rPr lang="en-IN" sz="500" dirty="0">
                <a:solidFill>
                  <a:srgbClr val="000000"/>
                </a:solidFill>
              </a:rPr>
              <a:t>been on the rise but is now falling. Infections are complicated by the existence of</a:t>
            </a:r>
          </a:p>
          <a:p>
            <a:r>
              <a:rPr lang="en-IN" sz="500" dirty="0">
                <a:solidFill>
                  <a:srgbClr val="000000"/>
                </a:solidFill>
              </a:rPr>
              <a:t>drug-resistant forms of the bacterium.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72531EA-AE7E-4F54-8901-553311F6DA26}"/>
              </a:ext>
            </a:extLst>
          </p:cNvPr>
          <p:cNvSpPr/>
          <p:nvPr/>
        </p:nvSpPr>
        <p:spPr>
          <a:xfrm>
            <a:off x="4991100" y="5603736"/>
            <a:ext cx="24897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A systemic bacterial disease of worldwide incidence. Fewer than 500 cases a year</a:t>
            </a:r>
          </a:p>
          <a:p>
            <a:r>
              <a:rPr lang="en-IN" sz="500" dirty="0">
                <a:solidFill>
                  <a:srgbClr val="000000"/>
                </a:solidFill>
              </a:rPr>
              <a:t>are reported in the United States. Spread through contaminated water or foods</a:t>
            </a:r>
          </a:p>
          <a:p>
            <a:r>
              <a:rPr lang="en-IN" sz="500" dirty="0">
                <a:solidFill>
                  <a:srgbClr val="000000"/>
                </a:solidFill>
              </a:rPr>
              <a:t>(such as improperly washed fruits and vegetables). Vaccines are available for</a:t>
            </a:r>
          </a:p>
          <a:p>
            <a:r>
              <a:rPr lang="en-IN" sz="500" dirty="0">
                <a:solidFill>
                  <a:srgbClr val="000000"/>
                </a:solidFill>
              </a:rPr>
              <a:t>travelers.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5A19500-DB58-4049-9EB2-B95B768EC2C2}"/>
              </a:ext>
            </a:extLst>
          </p:cNvPr>
          <p:cNvSpPr/>
          <p:nvPr/>
        </p:nvSpPr>
        <p:spPr>
          <a:xfrm>
            <a:off x="4991100" y="6155055"/>
            <a:ext cx="2415540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Historically a major killer in times of crowding and poor sanitation; transmitted</a:t>
            </a:r>
          </a:p>
          <a:p>
            <a:r>
              <a:rPr lang="en-IN" sz="500" dirty="0">
                <a:solidFill>
                  <a:srgbClr val="000000"/>
                </a:solidFill>
              </a:rPr>
              <a:t>from human to human through the bite of infected lice and fleas. Peak untreated</a:t>
            </a:r>
          </a:p>
          <a:p>
            <a:r>
              <a:rPr lang="en-IN" sz="500" dirty="0">
                <a:solidFill>
                  <a:srgbClr val="000000"/>
                </a:solidFill>
              </a:rPr>
              <a:t>mortality rate of 70%.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F5A680E-D370-49E2-8F8E-4278FE5F0A31}"/>
              </a:ext>
            </a:extLst>
          </p:cNvPr>
          <p:cNvSpPr/>
          <p:nvPr/>
        </p:nvSpPr>
        <p:spPr>
          <a:xfrm>
            <a:off x="3703643" y="6160413"/>
            <a:ext cx="822315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Lice, rat fleas, humans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5D46A61-EA5F-4E75-9C24-AEC83F086185}"/>
              </a:ext>
            </a:extLst>
          </p:cNvPr>
          <p:cNvSpPr/>
          <p:nvPr/>
        </p:nvSpPr>
        <p:spPr>
          <a:xfrm>
            <a:off x="2498310" y="6160413"/>
            <a:ext cx="611700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i="1" dirty="0">
                <a:solidFill>
                  <a:srgbClr val="000000"/>
                </a:solidFill>
              </a:rPr>
              <a:t>Rickettsia typhi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328631F-CFB5-477D-B306-0D40DD365A84}"/>
              </a:ext>
            </a:extLst>
          </p:cNvPr>
          <p:cNvSpPr/>
          <p:nvPr/>
        </p:nvSpPr>
        <p:spPr>
          <a:xfrm>
            <a:off x="1396917" y="6160413"/>
            <a:ext cx="391326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Typhus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F721344-D65E-4E61-913B-B5A19C92C4BF}"/>
              </a:ext>
            </a:extLst>
          </p:cNvPr>
          <p:cNvSpPr/>
          <p:nvPr/>
        </p:nvSpPr>
        <p:spPr>
          <a:xfrm>
            <a:off x="1558289" y="521911"/>
            <a:ext cx="75438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b="1" dirty="0">
                <a:solidFill>
                  <a:schemeClr val="bg1"/>
                </a:solidFill>
              </a:rPr>
              <a:t>TABLE 27.1</a:t>
            </a:r>
            <a:endParaRPr lang="en-IN" sz="800" dirty="0">
              <a:solidFill>
                <a:schemeClr val="bg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C732B74-702A-4FAB-AD8B-948E98D0F60F}"/>
              </a:ext>
            </a:extLst>
          </p:cNvPr>
          <p:cNvSpPr/>
          <p:nvPr/>
        </p:nvSpPr>
        <p:spPr>
          <a:xfrm>
            <a:off x="2539724" y="521167"/>
            <a:ext cx="197667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b="1" dirty="0">
                <a:solidFill>
                  <a:srgbClr val="000000"/>
                </a:solidFill>
              </a:rPr>
              <a:t>Important Human Bacterial Diseases</a:t>
            </a:r>
            <a:endParaRPr lang="en-IN" sz="800" dirty="0">
              <a:solidFill>
                <a:srgbClr val="00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F60966D5-756A-44B5-BDFF-3BCD47C5DB33}"/>
              </a:ext>
            </a:extLst>
          </p:cNvPr>
          <p:cNvSpPr/>
          <p:nvPr/>
        </p:nvSpPr>
        <p:spPr>
          <a:xfrm>
            <a:off x="1694017" y="765751"/>
            <a:ext cx="475307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rgbClr val="000000"/>
                </a:solidFill>
              </a:rPr>
              <a:t>Disease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C108FDD-2859-4839-904B-00E776D3E50B}"/>
              </a:ext>
            </a:extLst>
          </p:cNvPr>
          <p:cNvSpPr/>
          <p:nvPr/>
        </p:nvSpPr>
        <p:spPr>
          <a:xfrm>
            <a:off x="2794251" y="765751"/>
            <a:ext cx="530357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rgbClr val="000000"/>
                </a:solidFill>
              </a:rPr>
              <a:t>Pathogen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C02B8AA-B92E-4665-A3AE-EBAF6E0BA6DC}"/>
              </a:ext>
            </a:extLst>
          </p:cNvPr>
          <p:cNvSpPr/>
          <p:nvPr/>
        </p:nvSpPr>
        <p:spPr>
          <a:xfrm>
            <a:off x="3944421" y="765751"/>
            <a:ext cx="797953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rgbClr val="000000"/>
                </a:solidFill>
              </a:rPr>
              <a:t>Vector/Reservoir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4A597D8-B90B-4494-8C42-856367C1C5B1}"/>
              </a:ext>
            </a:extLst>
          </p:cNvPr>
          <p:cNvSpPr/>
          <p:nvPr/>
        </p:nvSpPr>
        <p:spPr>
          <a:xfrm>
            <a:off x="5979418" y="765751"/>
            <a:ext cx="685001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>
                <a:solidFill>
                  <a:srgbClr val="000000"/>
                </a:solidFill>
              </a:rPr>
              <a:t>Epidemiology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199E14D-234F-42DD-A865-65A4964E62E8}"/>
              </a:ext>
            </a:extLst>
          </p:cNvPr>
          <p:cNvSpPr/>
          <p:nvPr/>
        </p:nvSpPr>
        <p:spPr>
          <a:xfrm>
            <a:off x="3707566" y="986433"/>
            <a:ext cx="1180229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Animals, including processed hides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A9FD4B4-3E22-45F0-A014-D9E654D5542C}"/>
              </a:ext>
            </a:extLst>
          </p:cNvPr>
          <p:cNvSpPr/>
          <p:nvPr/>
        </p:nvSpPr>
        <p:spPr>
          <a:xfrm>
            <a:off x="2494841" y="986433"/>
            <a:ext cx="679599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i="1" dirty="0">
                <a:solidFill>
                  <a:srgbClr val="000000"/>
                </a:solidFill>
              </a:rPr>
              <a:t>Bacillus anthracis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D0C243B-30F4-4EB5-9D7B-1BEF3421691F}"/>
              </a:ext>
            </a:extLst>
          </p:cNvPr>
          <p:cNvSpPr/>
          <p:nvPr/>
        </p:nvSpPr>
        <p:spPr>
          <a:xfrm>
            <a:off x="1399452" y="986433"/>
            <a:ext cx="401496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Anthrax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A1071AC6-F93B-4A1A-A614-393A6B88A1D9}"/>
              </a:ext>
            </a:extLst>
          </p:cNvPr>
          <p:cNvSpPr/>
          <p:nvPr/>
        </p:nvSpPr>
        <p:spPr>
          <a:xfrm>
            <a:off x="3700056" y="1298853"/>
            <a:ext cx="890448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Improperly prepared food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C4F19EC-92CE-4FAF-B4D0-530133D35CF6}"/>
              </a:ext>
            </a:extLst>
          </p:cNvPr>
          <p:cNvSpPr/>
          <p:nvPr/>
        </p:nvSpPr>
        <p:spPr>
          <a:xfrm>
            <a:off x="2498826" y="1298853"/>
            <a:ext cx="793549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i="1" dirty="0">
                <a:solidFill>
                  <a:srgbClr val="000000"/>
                </a:solidFill>
              </a:rPr>
              <a:t>Clostridium botulinum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448E57F-3708-40D1-A306-43F7E9B20AA6}"/>
              </a:ext>
            </a:extLst>
          </p:cNvPr>
          <p:cNvSpPr/>
          <p:nvPr/>
        </p:nvSpPr>
        <p:spPr>
          <a:xfrm>
            <a:off x="1393491" y="1298853"/>
            <a:ext cx="428658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Botulism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D3E9F25-EA4C-4257-BAA8-D368C6C57884}"/>
              </a:ext>
            </a:extLst>
          </p:cNvPr>
          <p:cNvSpPr/>
          <p:nvPr/>
        </p:nvSpPr>
        <p:spPr>
          <a:xfrm>
            <a:off x="1387774" y="1611273"/>
            <a:ext cx="485812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Chlamydia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B334A8A1-7226-484D-9F82-44300458939F}"/>
              </a:ext>
            </a:extLst>
          </p:cNvPr>
          <p:cNvSpPr/>
          <p:nvPr/>
        </p:nvSpPr>
        <p:spPr>
          <a:xfrm>
            <a:off x="2497308" y="1611273"/>
            <a:ext cx="827064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i="1" dirty="0">
                <a:solidFill>
                  <a:srgbClr val="000000"/>
                </a:solidFill>
              </a:rPr>
              <a:t>Chlamydia trachomatis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026E644-2B71-4A1F-AE52-8651D068DBA2}"/>
              </a:ext>
            </a:extLst>
          </p:cNvPr>
          <p:cNvSpPr/>
          <p:nvPr/>
        </p:nvSpPr>
        <p:spPr>
          <a:xfrm>
            <a:off x="3698310" y="1609934"/>
            <a:ext cx="101790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Humans, sexually transmitted</a:t>
            </a:r>
          </a:p>
          <a:p>
            <a:r>
              <a:rPr lang="en-IN" sz="500" dirty="0">
                <a:solidFill>
                  <a:srgbClr val="000000"/>
                </a:solidFill>
              </a:rPr>
              <a:t>disease (STD)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347B2E1-346F-41E3-96A4-F13CA435A0B3}"/>
              </a:ext>
            </a:extLst>
          </p:cNvPr>
          <p:cNvSpPr/>
          <p:nvPr/>
        </p:nvSpPr>
        <p:spPr>
          <a:xfrm>
            <a:off x="3699531" y="1946553"/>
            <a:ext cx="830538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Human feces, plankton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DBD8B6A6-A3C3-47E2-9FA4-AF6AFC39B42F}"/>
              </a:ext>
            </a:extLst>
          </p:cNvPr>
          <p:cNvSpPr/>
          <p:nvPr/>
        </p:nvSpPr>
        <p:spPr>
          <a:xfrm>
            <a:off x="2493718" y="1946553"/>
            <a:ext cx="605644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i="1" dirty="0">
                <a:solidFill>
                  <a:srgbClr val="000000"/>
                </a:solidFill>
              </a:rPr>
              <a:t>Vibrio cholerae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59EE016-515E-4DCF-A3C7-8B72AF36E764}"/>
              </a:ext>
            </a:extLst>
          </p:cNvPr>
          <p:cNvSpPr/>
          <p:nvPr/>
        </p:nvSpPr>
        <p:spPr>
          <a:xfrm>
            <a:off x="1389825" y="1946553"/>
            <a:ext cx="405511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Cholera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D751945-FB5F-405F-BBEB-AD01F391405E}"/>
              </a:ext>
            </a:extLst>
          </p:cNvPr>
          <p:cNvSpPr/>
          <p:nvPr/>
        </p:nvSpPr>
        <p:spPr>
          <a:xfrm>
            <a:off x="1390735" y="2388513"/>
            <a:ext cx="556091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Dental caries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3F2CC9E-C59E-4FC1-BC70-E847EB6C5FDB}"/>
              </a:ext>
            </a:extLst>
          </p:cNvPr>
          <p:cNvSpPr/>
          <p:nvPr/>
        </p:nvSpPr>
        <p:spPr>
          <a:xfrm>
            <a:off x="2498060" y="2387174"/>
            <a:ext cx="84531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i="1" dirty="0">
                <a:solidFill>
                  <a:srgbClr val="000000"/>
                </a:solidFill>
              </a:rPr>
              <a:t>Streptococcus mutans,</a:t>
            </a:r>
          </a:p>
          <a:p>
            <a:r>
              <a:rPr lang="en-IN" sz="500" i="1" dirty="0">
                <a:solidFill>
                  <a:srgbClr val="000000"/>
                </a:solidFill>
              </a:rPr>
              <a:t>Streptococcus sobrinus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C7236D6-D5B5-40C8-8441-7053A61D77F0}"/>
              </a:ext>
            </a:extLst>
          </p:cNvPr>
          <p:cNvSpPr/>
          <p:nvPr/>
        </p:nvSpPr>
        <p:spPr>
          <a:xfrm>
            <a:off x="3698072" y="2388513"/>
            <a:ext cx="421977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Humans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3B57B17-FC42-49B5-8DB2-D17477F656B9}"/>
              </a:ext>
            </a:extLst>
          </p:cNvPr>
          <p:cNvSpPr/>
          <p:nvPr/>
        </p:nvSpPr>
        <p:spPr>
          <a:xfrm>
            <a:off x="3698072" y="2807613"/>
            <a:ext cx="421977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Humans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DAB1463-C0FE-4327-BBAD-FD43C2577A6F}"/>
              </a:ext>
            </a:extLst>
          </p:cNvPr>
          <p:cNvSpPr/>
          <p:nvPr/>
        </p:nvSpPr>
        <p:spPr>
          <a:xfrm>
            <a:off x="2497159" y="2807613"/>
            <a:ext cx="995002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i="1" dirty="0">
                <a:solidFill>
                  <a:srgbClr val="000000"/>
                </a:solidFill>
              </a:rPr>
              <a:t>Corynebacterium diphtheriae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22C211D-0CDD-4052-A2A6-8289C0AA1ED7}"/>
              </a:ext>
            </a:extLst>
          </p:cNvPr>
          <p:cNvSpPr/>
          <p:nvPr/>
        </p:nvSpPr>
        <p:spPr>
          <a:xfrm>
            <a:off x="1393928" y="2807613"/>
            <a:ext cx="473505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Diphtheria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2D5BF93-506B-45AD-9301-84A6931ED2AE}"/>
              </a:ext>
            </a:extLst>
          </p:cNvPr>
          <p:cNvSpPr/>
          <p:nvPr/>
        </p:nvSpPr>
        <p:spPr>
          <a:xfrm>
            <a:off x="1395394" y="3089553"/>
            <a:ext cx="485812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Gonorrhea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6587D5C7-9A3B-4913-AA80-67180E48652B}"/>
              </a:ext>
            </a:extLst>
          </p:cNvPr>
          <p:cNvSpPr/>
          <p:nvPr/>
        </p:nvSpPr>
        <p:spPr>
          <a:xfrm>
            <a:off x="2499683" y="3089553"/>
            <a:ext cx="822315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i="1" dirty="0">
                <a:solidFill>
                  <a:srgbClr val="000000"/>
                </a:solidFill>
              </a:rPr>
              <a:t>Neisseria gonorrhoeae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B545C135-3D91-4F12-B64D-F4723380B94D}"/>
              </a:ext>
            </a:extLst>
          </p:cNvPr>
          <p:cNvSpPr/>
          <p:nvPr/>
        </p:nvSpPr>
        <p:spPr>
          <a:xfrm>
            <a:off x="3699595" y="3089553"/>
            <a:ext cx="556091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Humans only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FE9D8312-3508-4018-9CEF-CC5D1E6A31E4}"/>
              </a:ext>
            </a:extLst>
          </p:cNvPr>
          <p:cNvSpPr/>
          <p:nvPr/>
        </p:nvSpPr>
        <p:spPr>
          <a:xfrm>
            <a:off x="3699002" y="3333393"/>
            <a:ext cx="740157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Humans, armadillos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AEC1A0D6-1C71-4E48-A159-DF882D4986AD}"/>
              </a:ext>
            </a:extLst>
          </p:cNvPr>
          <p:cNvSpPr/>
          <p:nvPr/>
        </p:nvSpPr>
        <p:spPr>
          <a:xfrm>
            <a:off x="2500164" y="3333393"/>
            <a:ext cx="806112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i="1" dirty="0">
                <a:solidFill>
                  <a:srgbClr val="000000"/>
                </a:solidFill>
              </a:rPr>
              <a:t>Mycobacterium leprae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6BF4BAC-7266-4E14-A3AC-1EB4EA002FE2}"/>
              </a:ext>
            </a:extLst>
          </p:cNvPr>
          <p:cNvSpPr/>
          <p:nvPr/>
        </p:nvSpPr>
        <p:spPr>
          <a:xfrm>
            <a:off x="1391557" y="3333393"/>
            <a:ext cx="950687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Hansen’s disease (leprosy)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681F2CDD-8715-4CD7-AAB9-4BD0035AE0EF}"/>
              </a:ext>
            </a:extLst>
          </p:cNvPr>
          <p:cNvSpPr/>
          <p:nvPr/>
        </p:nvSpPr>
        <p:spPr>
          <a:xfrm>
            <a:off x="1388275" y="3744873"/>
            <a:ext cx="576250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Lyme disease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C7B0745E-4B6C-44FE-8724-EA6CD51C18CA}"/>
              </a:ext>
            </a:extLst>
          </p:cNvPr>
          <p:cNvSpPr/>
          <p:nvPr/>
        </p:nvSpPr>
        <p:spPr>
          <a:xfrm>
            <a:off x="2494714" y="3744873"/>
            <a:ext cx="725573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i="1" dirty="0">
                <a:solidFill>
                  <a:srgbClr val="000000"/>
                </a:solidFill>
              </a:rPr>
              <a:t>Borrelia burgdorferi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10AA1E13-53A0-45A1-8493-E595DF1F0E9E}"/>
              </a:ext>
            </a:extLst>
          </p:cNvPr>
          <p:cNvSpPr/>
          <p:nvPr/>
        </p:nvSpPr>
        <p:spPr>
          <a:xfrm>
            <a:off x="3700627" y="3744873"/>
            <a:ext cx="904547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Ticks, deer, small rodents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F61C72A4-FDF2-40D0-9831-BE6FC26A4AE5}"/>
              </a:ext>
            </a:extLst>
          </p:cNvPr>
          <p:cNvSpPr/>
          <p:nvPr/>
        </p:nvSpPr>
        <p:spPr>
          <a:xfrm>
            <a:off x="3698072" y="4080153"/>
            <a:ext cx="421977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Humans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214AE801-25EC-4A88-8529-B4238099CE06}"/>
              </a:ext>
            </a:extLst>
          </p:cNvPr>
          <p:cNvSpPr/>
          <p:nvPr/>
        </p:nvSpPr>
        <p:spPr>
          <a:xfrm>
            <a:off x="2497763" y="4080153"/>
            <a:ext cx="704234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i="1">
                <a:solidFill>
                  <a:srgbClr val="000000"/>
                </a:solidFill>
              </a:rPr>
              <a:t>Helicobacter </a:t>
            </a:r>
            <a:r>
              <a:rPr lang="en-IN" sz="500" i="1" dirty="0">
                <a:solidFill>
                  <a:srgbClr val="000000"/>
                </a:solidFill>
              </a:rPr>
              <a:t>pylori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28B8BCD2-3459-47F7-A260-18C4A99AB3A4}"/>
              </a:ext>
            </a:extLst>
          </p:cNvPr>
          <p:cNvSpPr/>
          <p:nvPr/>
        </p:nvSpPr>
        <p:spPr>
          <a:xfrm>
            <a:off x="1388593" y="4080153"/>
            <a:ext cx="545134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Peptic ulcers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15565979-1D39-4DB8-A123-150A6119387F}"/>
              </a:ext>
            </a:extLst>
          </p:cNvPr>
          <p:cNvSpPr/>
          <p:nvPr/>
        </p:nvSpPr>
        <p:spPr>
          <a:xfrm>
            <a:off x="1387432" y="4499253"/>
            <a:ext cx="379817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>
                <a:solidFill>
                  <a:srgbClr val="000000"/>
                </a:solidFill>
              </a:rPr>
              <a:t>Plague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198E2A13-2201-4798-A0A0-9D8713DD7E22}"/>
              </a:ext>
            </a:extLst>
          </p:cNvPr>
          <p:cNvSpPr/>
          <p:nvPr/>
        </p:nvSpPr>
        <p:spPr>
          <a:xfrm>
            <a:off x="2496716" y="4499253"/>
            <a:ext cx="599648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i="1" dirty="0">
                <a:solidFill>
                  <a:srgbClr val="000000"/>
                </a:solidFill>
              </a:rPr>
              <a:t>Yersinia pestis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9E8135B1-6CE7-4E5E-A6BC-1C58DAECC973}"/>
              </a:ext>
            </a:extLst>
          </p:cNvPr>
          <p:cNvSpPr/>
          <p:nvPr/>
        </p:nvSpPr>
        <p:spPr>
          <a:xfrm>
            <a:off x="3703320" y="4497914"/>
            <a:ext cx="120232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Fleas of wild rodents: rats, squirrels,</a:t>
            </a:r>
          </a:p>
          <a:p>
            <a:r>
              <a:rPr lang="en-IN" sz="500" dirty="0">
                <a:solidFill>
                  <a:srgbClr val="000000"/>
                </a:solidFill>
              </a:rPr>
              <a:t>prairie dogs.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D3412215-035E-46E6-8A63-C441A477F38F}"/>
              </a:ext>
            </a:extLst>
          </p:cNvPr>
          <p:cNvSpPr/>
          <p:nvPr/>
        </p:nvSpPr>
        <p:spPr>
          <a:xfrm>
            <a:off x="3698072" y="4811673"/>
            <a:ext cx="421977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Humans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AF7C9A0-0C30-4223-8924-0B453762AF39}"/>
              </a:ext>
            </a:extLst>
          </p:cNvPr>
          <p:cNvSpPr/>
          <p:nvPr/>
        </p:nvSpPr>
        <p:spPr>
          <a:xfrm>
            <a:off x="3698072" y="5146953"/>
            <a:ext cx="421977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Humans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763AA0C-D4B6-4F3F-9D10-76C23327F0F5}"/>
              </a:ext>
            </a:extLst>
          </p:cNvPr>
          <p:cNvSpPr/>
          <p:nvPr/>
        </p:nvSpPr>
        <p:spPr>
          <a:xfrm>
            <a:off x="3698072" y="5604153"/>
            <a:ext cx="421977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Humans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A70C9C44-3BAD-4839-9FEE-1AF68EEDE46C}"/>
              </a:ext>
            </a:extLst>
          </p:cNvPr>
          <p:cNvSpPr/>
          <p:nvPr/>
        </p:nvSpPr>
        <p:spPr>
          <a:xfrm>
            <a:off x="2496646" y="4810334"/>
            <a:ext cx="99230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i="1" dirty="0">
                <a:solidFill>
                  <a:srgbClr val="000000"/>
                </a:solidFill>
              </a:rPr>
              <a:t>Streptococcus, Mycoplasma,</a:t>
            </a:r>
          </a:p>
          <a:p>
            <a:r>
              <a:rPr lang="en-IN" sz="500" i="1" dirty="0">
                <a:solidFill>
                  <a:srgbClr val="000000"/>
                </a:solidFill>
              </a:rPr>
              <a:t>Chlamydia, Haemophilus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DDB86568-0194-4686-9944-D1DC5BB6DE95}"/>
              </a:ext>
            </a:extLst>
          </p:cNvPr>
          <p:cNvSpPr/>
          <p:nvPr/>
        </p:nvSpPr>
        <p:spPr>
          <a:xfrm>
            <a:off x="1393151" y="4811673"/>
            <a:ext cx="505538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Pneumonia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91D795D3-46A4-4AF0-BF7D-7FDAC1E12CC0}"/>
              </a:ext>
            </a:extLst>
          </p:cNvPr>
          <p:cNvSpPr/>
          <p:nvPr/>
        </p:nvSpPr>
        <p:spPr>
          <a:xfrm>
            <a:off x="2496551" y="5146953"/>
            <a:ext cx="965739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i="1" dirty="0">
                <a:solidFill>
                  <a:srgbClr val="000000"/>
                </a:solidFill>
              </a:rPr>
              <a:t>Mycobacterium tuberculosis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FAE68248-F782-4E02-AFDB-6186D9DD3D71}"/>
              </a:ext>
            </a:extLst>
          </p:cNvPr>
          <p:cNvSpPr/>
          <p:nvPr/>
        </p:nvSpPr>
        <p:spPr>
          <a:xfrm>
            <a:off x="1396213" y="5146953"/>
            <a:ext cx="545134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Tuberculosis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4F4C7341-7991-449A-AC37-98A734BFF713}"/>
              </a:ext>
            </a:extLst>
          </p:cNvPr>
          <p:cNvSpPr/>
          <p:nvPr/>
        </p:nvSpPr>
        <p:spPr>
          <a:xfrm>
            <a:off x="2496093" y="5604153"/>
            <a:ext cx="646615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i="1">
                <a:solidFill>
                  <a:srgbClr val="000000"/>
                </a:solidFill>
              </a:rPr>
              <a:t>Salmonella </a:t>
            </a:r>
            <a:r>
              <a:rPr lang="en-IN" sz="500" i="1" dirty="0">
                <a:solidFill>
                  <a:srgbClr val="000000"/>
                </a:solidFill>
              </a:rPr>
              <a:t>typhi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69C183AD-E088-465B-83D6-8C805650CF37}"/>
              </a:ext>
            </a:extLst>
          </p:cNvPr>
          <p:cNvSpPr/>
          <p:nvPr/>
        </p:nvSpPr>
        <p:spPr>
          <a:xfrm>
            <a:off x="1393952" y="5604153"/>
            <a:ext cx="564896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Typhoid fever</a:t>
            </a:r>
          </a:p>
        </p:txBody>
      </p:sp>
    </p:spTree>
    <p:extLst>
      <p:ext uri="{BB962C8B-B14F-4D97-AF65-F5344CB8AC3E}">
        <p14:creationId xmlns:p14="http://schemas.microsoft.com/office/powerpoint/2010/main" val="258586861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2A5663-F1D0-4DA6-8825-4CE94A642A1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27.18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E47F02-2BF8-4B13-AD8C-1A23324763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355415"/>
            <a:ext cx="5204563" cy="4147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942766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AA2DE6-441D-4F33-8198-2F08EB56A58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27.1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1F51DB-393C-4EF4-AD06-276E346D46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075" y="1708484"/>
            <a:ext cx="3229850" cy="3441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992291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C6BFC3-2BEF-46F3-B7FD-DEE502162A7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27.3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CCB3B0-A8B7-4FB9-8600-02D0306A66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41722"/>
            <a:ext cx="8382000" cy="4774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044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90A681-8DC5-4A66-8772-3844B38CACC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27.1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D346E0-C292-46F7-979B-4FDCE6CF11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923909"/>
            <a:ext cx="6297521" cy="5010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43741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A9B1F16-9703-4986-8C43-59A02605AB8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27.1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469E10-1A9B-4D50-9110-CB80C7CFFF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69563"/>
            <a:ext cx="5725019" cy="43188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590843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215B06-357B-40BD-B22C-0B48E657B01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27.2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DD36E2-D0A0-499B-A1F3-BCBE46CCCC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206930"/>
            <a:ext cx="6927273" cy="44441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71801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D66ACF7-E430-47A5-A4DB-7EE1BEB4BDD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27.3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557831-548C-4006-8E5B-0D8569EA6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361747"/>
            <a:ext cx="6927273" cy="4134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66805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0E4E41-F757-4B55-A568-A1687578119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27.4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51138E-067F-4984-AB98-92389CA367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17069"/>
            <a:ext cx="8382000" cy="2823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42899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B26D8F-D071-4D9A-8F1F-F9CC6E0144E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Figure 27.5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AC5D55-1CF2-43CA-998D-0515F17500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982844"/>
            <a:ext cx="6297521" cy="2892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683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3B9752-0E39-44C7-B1A8-1D756603C6C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Figure 27.6p1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3D8D1A-B3A7-466E-8FEC-B69972509F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648851"/>
            <a:ext cx="6927273" cy="5560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997220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820</TotalTime>
  <Words>590</Words>
  <Application>Microsoft Office PowerPoint</Application>
  <PresentationFormat>On-screen Show (4:3)</PresentationFormat>
  <Paragraphs>121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1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207</cp:revision>
  <dcterms:created xsi:type="dcterms:W3CDTF">2002-11-07T15:12:30Z</dcterms:created>
  <dcterms:modified xsi:type="dcterms:W3CDTF">2022-01-18T09:38:27Z</dcterms:modified>
</cp:coreProperties>
</file>