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30"/>
  </p:notesMasterIdLst>
  <p:sldIdLst>
    <p:sldId id="504" r:id="rId2"/>
    <p:sldId id="520" r:id="rId3"/>
    <p:sldId id="521" r:id="rId4"/>
    <p:sldId id="505" r:id="rId5"/>
    <p:sldId id="506" r:id="rId6"/>
    <p:sldId id="522" r:id="rId7"/>
    <p:sldId id="507" r:id="rId8"/>
    <p:sldId id="508" r:id="rId9"/>
    <p:sldId id="509" r:id="rId10"/>
    <p:sldId id="510" r:id="rId11"/>
    <p:sldId id="511" r:id="rId12"/>
    <p:sldId id="531" r:id="rId13"/>
    <p:sldId id="526" r:id="rId14"/>
    <p:sldId id="527" r:id="rId15"/>
    <p:sldId id="528" r:id="rId16"/>
    <p:sldId id="529" r:id="rId17"/>
    <p:sldId id="512" r:id="rId18"/>
    <p:sldId id="513" r:id="rId19"/>
    <p:sldId id="523" r:id="rId20"/>
    <p:sldId id="514" r:id="rId21"/>
    <p:sldId id="524" r:id="rId22"/>
    <p:sldId id="515" r:id="rId23"/>
    <p:sldId id="516" r:id="rId24"/>
    <p:sldId id="517" r:id="rId25"/>
    <p:sldId id="518" r:id="rId26"/>
    <p:sldId id="519" r:id="rId27"/>
    <p:sldId id="530" r:id="rId28"/>
    <p:sldId id="525" r:id="rId29"/>
  </p:sldIdLst>
  <p:sldSz cx="9144000" cy="6858000" type="screen4x3"/>
  <p:notesSz cx="6858000" cy="9144000"/>
  <p:custDataLst>
    <p:tags r:id="rId3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1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Seedless Plants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29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26D26E-A28F-4111-9E72-A1751E29D4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D3BA4B-2A2E-4985-AED5-C610F974D73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29.6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B5A81C-1814-4C7E-B3F6-A7C763FD76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530007"/>
            <a:ext cx="5725019" cy="3797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58319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9F7E5D-6132-41E2-B667-D94617BD835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29.7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1A2B7E-08E8-4476-8F0C-6A87C3006B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156569"/>
            <a:ext cx="5725019" cy="454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28982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2D93C2-F7C8-4D1B-A780-ED96146762F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29.1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887643-44FA-4857-B458-FCE5FCD0D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15" y="670485"/>
            <a:ext cx="7677171" cy="551703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73D9313-E42E-47F7-AF31-2015154AD822}"/>
              </a:ext>
            </a:extLst>
          </p:cNvPr>
          <p:cNvSpPr/>
          <p:nvPr/>
        </p:nvSpPr>
        <p:spPr>
          <a:xfrm>
            <a:off x="4398494" y="3692456"/>
            <a:ext cx="24425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Homosporous. Sperm motile. External water necessary</a:t>
            </a:r>
          </a:p>
          <a:p>
            <a:r>
              <a:rPr lang="en-IN" sz="700" dirty="0">
                <a:solidFill>
                  <a:srgbClr val="000000"/>
                </a:solidFill>
              </a:rPr>
              <a:t>for fertilization. Stems ribbed, jointed, either</a:t>
            </a:r>
          </a:p>
          <a:p>
            <a:r>
              <a:rPr lang="en-IN" sz="700" dirty="0">
                <a:solidFill>
                  <a:srgbClr val="000000"/>
                </a:solidFill>
              </a:rPr>
              <a:t>photosynthetic or nonphotosynthetic. Leaves scalelike, in</a:t>
            </a:r>
          </a:p>
          <a:p>
            <a:r>
              <a:rPr lang="en-IN" sz="700" dirty="0">
                <a:solidFill>
                  <a:srgbClr val="000000"/>
                </a:solidFill>
              </a:rPr>
              <a:t>whorls; nonphotosynthetic at maturity. One genus.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69EECB7-E971-4502-9209-C4528B2DFAB6}"/>
              </a:ext>
            </a:extLst>
          </p:cNvPr>
          <p:cNvSpPr/>
          <p:nvPr/>
        </p:nvSpPr>
        <p:spPr>
          <a:xfrm>
            <a:off x="4402168" y="2732336"/>
            <a:ext cx="2397065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Primarily homosporous (a few heterosporous). Sperm</a:t>
            </a:r>
          </a:p>
          <a:p>
            <a:r>
              <a:rPr lang="en-IN" sz="700" dirty="0">
                <a:solidFill>
                  <a:srgbClr val="000000"/>
                </a:solidFill>
              </a:rPr>
              <a:t>motile. External water necessary for fertilization. Leaves</a:t>
            </a:r>
          </a:p>
          <a:p>
            <a:r>
              <a:rPr lang="en-IN" sz="700" dirty="0">
                <a:solidFill>
                  <a:srgbClr val="000000"/>
                </a:solidFill>
              </a:rPr>
              <a:t>uncoil as they mature. Sporophytes and virtually all</a:t>
            </a:r>
          </a:p>
          <a:p>
            <a:r>
              <a:rPr lang="en-IN" sz="700" dirty="0">
                <a:solidFill>
                  <a:srgbClr val="000000"/>
                </a:solidFill>
              </a:rPr>
              <a:t>gametophytes are photosynthetic. About 365 genera.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146ED63-55E9-4865-BD79-135CA444C634}"/>
              </a:ext>
            </a:extLst>
          </p:cNvPr>
          <p:cNvSpPr/>
          <p:nvPr/>
        </p:nvSpPr>
        <p:spPr>
          <a:xfrm>
            <a:off x="988553" y="872431"/>
            <a:ext cx="10251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</a:rPr>
              <a:t>TABLE 29.1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3EAC45C-648A-45D7-9A4E-9A8B0D18AD60}"/>
              </a:ext>
            </a:extLst>
          </p:cNvPr>
          <p:cNvSpPr/>
          <p:nvPr/>
        </p:nvSpPr>
        <p:spPr>
          <a:xfrm>
            <a:off x="2293620" y="871687"/>
            <a:ext cx="348995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rgbClr val="000000"/>
                </a:solidFill>
              </a:rPr>
              <a:t>The Phyla of Extant Seedless Vascular Plants</a:t>
            </a:r>
            <a:endParaRPr lang="en-IN" sz="1200" dirty="0">
              <a:solidFill>
                <a:srgbClr val="00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2A593A-65DD-4734-B842-979A808F0461}"/>
              </a:ext>
            </a:extLst>
          </p:cNvPr>
          <p:cNvSpPr/>
          <p:nvPr/>
        </p:nvSpPr>
        <p:spPr>
          <a:xfrm>
            <a:off x="6951449" y="1183511"/>
            <a:ext cx="1352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900" b="1" dirty="0">
                <a:solidFill>
                  <a:srgbClr val="000000"/>
                </a:solidFill>
              </a:rPr>
              <a:t>Approximate Number</a:t>
            </a:r>
          </a:p>
          <a:p>
            <a:pPr algn="ctr"/>
            <a:r>
              <a:rPr lang="en-IN" sz="900" b="1" dirty="0">
                <a:solidFill>
                  <a:srgbClr val="000000"/>
                </a:solidFill>
              </a:rPr>
              <a:t>of Living Species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93E6DE3-9FD0-431E-BE4C-01CFE7713541}"/>
              </a:ext>
            </a:extLst>
          </p:cNvPr>
          <p:cNvSpPr/>
          <p:nvPr/>
        </p:nvSpPr>
        <p:spPr>
          <a:xfrm>
            <a:off x="1154885" y="1253431"/>
            <a:ext cx="60077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b="1" dirty="0">
                <a:solidFill>
                  <a:srgbClr val="000000"/>
                </a:solidFill>
              </a:rPr>
              <a:t>Phylum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39871AF-77CC-442B-BCEC-F519FEFA83D9}"/>
              </a:ext>
            </a:extLst>
          </p:cNvPr>
          <p:cNvSpPr/>
          <p:nvPr/>
        </p:nvSpPr>
        <p:spPr>
          <a:xfrm>
            <a:off x="2894966" y="1253431"/>
            <a:ext cx="71944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b="1" dirty="0">
                <a:solidFill>
                  <a:srgbClr val="000000"/>
                </a:solidFill>
              </a:rPr>
              <a:t>Examples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337B106-5EA3-4823-9DA4-3D2980F4D29B}"/>
              </a:ext>
            </a:extLst>
          </p:cNvPr>
          <p:cNvSpPr/>
          <p:nvPr/>
        </p:nvSpPr>
        <p:spPr>
          <a:xfrm>
            <a:off x="5014353" y="1253431"/>
            <a:ext cx="125141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b="1" dirty="0">
                <a:solidFill>
                  <a:srgbClr val="000000"/>
                </a:solidFill>
              </a:rPr>
              <a:t>Key Characteristics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70FCD5F-B785-4B61-9135-27C8F5DA1918}"/>
              </a:ext>
            </a:extLst>
          </p:cNvPr>
          <p:cNvSpPr/>
          <p:nvPr/>
        </p:nvSpPr>
        <p:spPr>
          <a:xfrm>
            <a:off x="4396740" y="1608594"/>
            <a:ext cx="239706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Homosporous or heterosporous. Sperm motile. External</a:t>
            </a:r>
          </a:p>
          <a:p>
            <a:r>
              <a:rPr lang="en-IN" sz="700" dirty="0">
                <a:solidFill>
                  <a:srgbClr val="000000"/>
                </a:solidFill>
              </a:rPr>
              <a:t>water necessary for fertilization. About 17 genera.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233B71C-3D4F-4697-8C30-E0AA88DBCC37}"/>
              </a:ext>
            </a:extLst>
          </p:cNvPr>
          <p:cNvSpPr/>
          <p:nvPr/>
        </p:nvSpPr>
        <p:spPr>
          <a:xfrm>
            <a:off x="2265465" y="1611273"/>
            <a:ext cx="698279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Club mosses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3AD3956-488C-4116-8E64-EA98446A9240}"/>
              </a:ext>
            </a:extLst>
          </p:cNvPr>
          <p:cNvSpPr/>
          <p:nvPr/>
        </p:nvSpPr>
        <p:spPr>
          <a:xfrm>
            <a:off x="732855" y="1611273"/>
            <a:ext cx="591054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Lycophyta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03B81B5-B461-4FA8-8607-4F4EFC6032AA}"/>
              </a:ext>
            </a:extLst>
          </p:cNvPr>
          <p:cNvSpPr/>
          <p:nvPr/>
        </p:nvSpPr>
        <p:spPr>
          <a:xfrm>
            <a:off x="7574439" y="1611273"/>
            <a:ext cx="380683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1275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CCFC793-A7D3-4974-8F45-C9085002D621}"/>
              </a:ext>
            </a:extLst>
          </p:cNvPr>
          <p:cNvSpPr/>
          <p:nvPr/>
        </p:nvSpPr>
        <p:spPr>
          <a:xfrm>
            <a:off x="2266438" y="2739033"/>
            <a:ext cx="412503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Ferns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7457DCC-F93B-4B0F-8FDD-85154D4D92F0}"/>
              </a:ext>
            </a:extLst>
          </p:cNvPr>
          <p:cNvSpPr/>
          <p:nvPr/>
        </p:nvSpPr>
        <p:spPr>
          <a:xfrm>
            <a:off x="731520" y="2739033"/>
            <a:ext cx="617225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Pterophyta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A7723B1-1FA9-480F-B62B-9C6ACB5B44BC}"/>
              </a:ext>
            </a:extLst>
          </p:cNvPr>
          <p:cNvSpPr/>
          <p:nvPr/>
        </p:nvSpPr>
        <p:spPr>
          <a:xfrm>
            <a:off x="7501785" y="2739033"/>
            <a:ext cx="457404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11,000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344AB5E-105E-448B-9492-54A46F44E5C5}"/>
              </a:ext>
            </a:extLst>
          </p:cNvPr>
          <p:cNvSpPr/>
          <p:nvPr/>
        </p:nvSpPr>
        <p:spPr>
          <a:xfrm>
            <a:off x="2262678" y="3699153"/>
            <a:ext cx="579410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Horsetails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60297BD-4A6C-45B9-BBD0-0C3502E425DB}"/>
              </a:ext>
            </a:extLst>
          </p:cNvPr>
          <p:cNvSpPr/>
          <p:nvPr/>
        </p:nvSpPr>
        <p:spPr>
          <a:xfrm>
            <a:off x="7672301" y="3699153"/>
            <a:ext cx="284013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>
                <a:solidFill>
                  <a:srgbClr val="000000"/>
                </a:solidFill>
              </a:rPr>
              <a:t>15</a:t>
            </a:r>
            <a:endParaRPr lang="en-IN" sz="700" dirty="0">
              <a:solidFill>
                <a:srgbClr val="000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FEA1ED8-6179-4F26-B493-6A1A009C4FF0}"/>
              </a:ext>
            </a:extLst>
          </p:cNvPr>
          <p:cNvSpPr/>
          <p:nvPr/>
        </p:nvSpPr>
        <p:spPr>
          <a:xfrm>
            <a:off x="4400987" y="5292656"/>
            <a:ext cx="23733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Homosporous. Sperm motile. External water necessary</a:t>
            </a:r>
          </a:p>
          <a:p>
            <a:r>
              <a:rPr lang="en-IN" sz="700" dirty="0">
                <a:solidFill>
                  <a:srgbClr val="000000"/>
                </a:solidFill>
              </a:rPr>
              <a:t>for fertilization. No differentiation between root and</a:t>
            </a:r>
          </a:p>
          <a:p>
            <a:r>
              <a:rPr lang="en-IN" sz="700" dirty="0">
                <a:solidFill>
                  <a:srgbClr val="000000"/>
                </a:solidFill>
              </a:rPr>
              <a:t>shoot. No leaves; one of the two genera has scalelike</a:t>
            </a:r>
          </a:p>
          <a:p>
            <a:r>
              <a:rPr lang="en-IN" sz="700" dirty="0">
                <a:solidFill>
                  <a:srgbClr val="000000"/>
                </a:solidFill>
              </a:rPr>
              <a:t>extensions and the other leaflike appendages.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A0E89E6-0017-4D99-A455-59697F933FE1}"/>
              </a:ext>
            </a:extLst>
          </p:cNvPr>
          <p:cNvSpPr/>
          <p:nvPr/>
        </p:nvSpPr>
        <p:spPr>
          <a:xfrm>
            <a:off x="2266730" y="5299353"/>
            <a:ext cx="651299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Whisk ferns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521ACE4-D068-4E79-B2B3-F270AAF39DDC}"/>
              </a:ext>
            </a:extLst>
          </p:cNvPr>
          <p:cNvSpPr/>
          <p:nvPr/>
        </p:nvSpPr>
        <p:spPr>
          <a:xfrm>
            <a:off x="7720998" y="5299353"/>
            <a:ext cx="217099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>
                <a:solidFill>
                  <a:srgbClr val="000000"/>
                </a:solidFill>
              </a:rPr>
              <a:t>6</a:t>
            </a:r>
            <a:endParaRPr lang="en-IN" sz="7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22742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0D2FF8-F918-47DC-85B0-3F4DA870DC3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29.1a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5E43CC-3298-460A-B083-1B76A83189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80" y="2081434"/>
            <a:ext cx="3744440" cy="2695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06828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F7EE3B-05F5-4C74-B13C-D6C920E93FF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29.1b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24292E-F8F3-45E3-B544-41040DCF8E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2558" y="2199660"/>
            <a:ext cx="4118884" cy="245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95008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84CE31-FAB0-44E2-9783-11838CF8CDD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29.1c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2611C1-8577-4F22-ACAC-261F3B0CB1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80" y="1581936"/>
            <a:ext cx="3744440" cy="3694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16727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0CAE5A-FFFF-4423-866C-ADC92B19987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29.1d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B2C2FE-55A2-4BA7-8D27-320FDA21B2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2558" y="2175942"/>
            <a:ext cx="4118884" cy="2506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01607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2E180A-2D63-4E31-BF64-2EF4852A704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29.8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362459-9A57-43D7-9BDD-C044D805F1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26077"/>
            <a:ext cx="8382000" cy="500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6091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7CB7FC-CA98-46B2-8295-29CF920B768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29.9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75487E-C916-467C-ADC6-132413ADA6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36949"/>
            <a:ext cx="8382000" cy="3584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363482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2C89D7-CB2D-4C0F-8C54-8030CDF548B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29.3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3837DD-C7FD-4D13-BA80-2302729B13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4395" y="1138993"/>
            <a:ext cx="3595211" cy="4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7266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151AFD-A06A-4DC0-9C2D-9FD96EA2FD7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306A04-2825-4E6B-9F29-4B7D48F8F8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756920"/>
            <a:ext cx="7620000" cy="534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213469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41BC56-CFA1-49FC-BBCD-8EA5F19261B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29.10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2C2A23-0005-4386-80A0-67CF79480C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519432"/>
            <a:ext cx="3910265" cy="5819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054541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67469D-5C07-485C-8EE3-901649B2D0D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29.4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382AA3-A959-470F-8665-0F93A6D141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8834" y="1138993"/>
            <a:ext cx="4326332" cy="4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605699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84C233-345F-483F-A6F4-26A1C337619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29.11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6BC06A-DEB8-4A21-8099-04B649FE36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1003325"/>
            <a:ext cx="3554786" cy="485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132519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B79062-9DAE-470A-A429-1CE0CE0AF0B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29.12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7D9133-E5EA-45DE-9FF5-F2CA9DD398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091" y="909992"/>
            <a:ext cx="2781818" cy="503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424425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47A3ED-23D4-4C59-B6C8-EADCB34D8D3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29.13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332F92-08C9-4F4F-A309-9E823CCF7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1140133"/>
            <a:ext cx="3910265" cy="4577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126386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19B10A-1403-42BC-9EC5-2F0995DA402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29.14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2ADA49-5A25-4C95-B1CD-5035DBCC14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548093"/>
            <a:ext cx="5725019" cy="576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105438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01FC95-163E-4C76-A15D-7D15101BA75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29.15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ED606F-BAC3-456B-AF32-42DAD25A2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566237"/>
            <a:ext cx="6297521" cy="3725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844814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8626FC-8E01-4EAE-B6E0-6C442CFA8F1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29.1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462A5F-604A-42AF-8206-CB3A0D2BF8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1655862"/>
            <a:ext cx="4301292" cy="3546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020838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F8DAAA-DE3B-4C99-980C-8EC93ABE003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29.5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2AD7ED-EE9C-4D8A-80C2-92AEF8D062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591887"/>
            <a:ext cx="6927273" cy="567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85386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C85191-4322-468D-9101-2D48EB385EE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29.1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087AE1-5644-4F41-9EE7-FF97340F22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879922"/>
            <a:ext cx="6297521" cy="5098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86155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8EE9A4-1FF9-4A74-A7B6-4DF26ACF249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29.1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03DF51-1927-43A5-932B-D1B46F980D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42351"/>
            <a:ext cx="8382000" cy="4573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54176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8C1509-FE6C-4940-B83F-B2B94B8E756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29.2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29D948-6089-4C72-A717-E603B4D72B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034263"/>
            <a:ext cx="5204563" cy="478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12332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8E991C-6D9F-46EC-8135-C2D5B48D45E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29.2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510EB6-0791-4230-A119-3BDFCF8606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6013" y="1347175"/>
            <a:ext cx="4091975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28977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AB7B54-BD4A-470E-AD4D-02F6C6B75A5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29.3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F89C13-5903-4D4E-88D3-E00C3906E0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358621"/>
            <a:ext cx="6297521" cy="4140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381048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19C0E32-44B0-4DBB-B027-1B80B8C9133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29.4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E34187-1205-4BEC-BC5D-038B40DB9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957534"/>
            <a:ext cx="5204563" cy="4942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98947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90BCC6-3173-4764-B53B-A424219C5A9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29.5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D10B72-C5FD-47F9-85F2-938DFBB339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687340"/>
            <a:ext cx="3910265" cy="548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823465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820</TotalTime>
  <Words>214</Words>
  <Application>Microsoft Office PowerPoint</Application>
  <PresentationFormat>On-screen Show (4:3)</PresentationFormat>
  <Paragraphs>62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3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207</cp:revision>
  <dcterms:created xsi:type="dcterms:W3CDTF">2002-11-07T15:12:30Z</dcterms:created>
  <dcterms:modified xsi:type="dcterms:W3CDTF">2022-01-18T09:39:11Z</dcterms:modified>
</cp:coreProperties>
</file>