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32"/>
  </p:notesMasterIdLst>
  <p:sldIdLst>
    <p:sldId id="504" r:id="rId2"/>
    <p:sldId id="523" r:id="rId3"/>
    <p:sldId id="524" r:id="rId4"/>
    <p:sldId id="505" r:id="rId5"/>
    <p:sldId id="525" r:id="rId6"/>
    <p:sldId id="506" r:id="rId7"/>
    <p:sldId id="533" r:id="rId8"/>
    <p:sldId id="528" r:id="rId9"/>
    <p:sldId id="529" r:id="rId10"/>
    <p:sldId id="530" r:id="rId11"/>
    <p:sldId id="531" r:id="rId12"/>
    <p:sldId id="532" r:id="rId13"/>
    <p:sldId id="507" r:id="rId14"/>
    <p:sldId id="508" r:id="rId15"/>
    <p:sldId id="526" r:id="rId16"/>
    <p:sldId id="509" r:id="rId17"/>
    <p:sldId id="510" r:id="rId18"/>
    <p:sldId id="511" r:id="rId19"/>
    <p:sldId id="512" r:id="rId20"/>
    <p:sldId id="513" r:id="rId21"/>
    <p:sldId id="514" r:id="rId22"/>
    <p:sldId id="515" r:id="rId23"/>
    <p:sldId id="516" r:id="rId24"/>
    <p:sldId id="517" r:id="rId25"/>
    <p:sldId id="518" r:id="rId26"/>
    <p:sldId id="519" r:id="rId27"/>
    <p:sldId id="520" r:id="rId28"/>
    <p:sldId id="521" r:id="rId29"/>
    <p:sldId id="522" r:id="rId30"/>
    <p:sldId id="527" r:id="rId31"/>
  </p:sldIdLst>
  <p:sldSz cx="9144000" cy="6858000" type="screen4x3"/>
  <p:notesSz cx="6858000" cy="9144000"/>
  <p:custDataLst>
    <p:tags r:id="rId3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3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Seed Plants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30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239A69-2B79-4C91-BCB5-D958D01258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81B3AE-C575-458B-A3EC-0418437789D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30.1c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F698D7-4360-4FEA-9CA7-A532264358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2558" y="2456594"/>
            <a:ext cx="4118884" cy="1944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44121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48171D-8F25-44A9-AC30-64A793137A1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30.1d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65694E-7D25-449F-BE2A-B34C5C6E7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374" y="2346357"/>
            <a:ext cx="2813253" cy="2165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92081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D91771-A822-47D8-8DC1-43D1F3E35FE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30.1e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EDCE7E-6A59-49F5-810D-90FDA6B6C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9982" y="2390149"/>
            <a:ext cx="3404036" cy="207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76371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655B52-692A-4B6C-B630-7BFA4B1BB57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30.3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00447B-FBFB-4F80-8D5D-09B0D9A1C3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654533"/>
            <a:ext cx="6297521" cy="554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64867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852AA7-47F7-43DE-A635-44D8E46DB89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30.4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4A13DE-B74F-4BFC-8A81-C95C94FA05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35650"/>
            <a:ext cx="7620000" cy="318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73258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312CE4-86FC-48C2-82E9-85CC7DE5842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30.3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D7FFC3-521C-43C0-8010-B05C9EFA2E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9853" y="1347175"/>
            <a:ext cx="3664294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61066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721813-8496-42D5-BD1A-173EB58EE1A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30.5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35FB73-FA8D-47CD-A30C-E79624C681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88738"/>
            <a:ext cx="7620000" cy="3880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80732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700731-7FD4-406E-B333-89FBA04EA9B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30.6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A54D67-2070-41BB-A789-2FF87DFDF7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608023"/>
            <a:ext cx="4301292" cy="5641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11761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F38F3C-4D75-4398-A6FE-C0DE2C53652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30.7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086EF5-0165-4DF7-B972-27EED0F8BC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1122691"/>
            <a:ext cx="3910265" cy="46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55810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473FE6-FF21-464C-9994-1E313309298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30.8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D89B05-EAFA-4846-9F3D-080C95B4BD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72382"/>
            <a:ext cx="8382000" cy="4313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1834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ECA31A-048C-477A-8B15-A1E0A40BA60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212741-EC4C-4B70-A9CE-A1C1E730D5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515393"/>
            <a:ext cx="3554786" cy="582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502526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5A6FF6-3B25-4E9C-B09E-D0E89657514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30.9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A30B26-0973-4EEC-84E1-13868A733A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2471"/>
            <a:ext cx="8382000" cy="4173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456957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D75528-6870-4BF8-AA18-8FB2300824F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30.10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D07435-7D95-4AAC-ABD2-0660305EA9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547562"/>
            <a:ext cx="5725019" cy="3762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732980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6059F6-5B96-48F2-87BE-7DFA25A8593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30.11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92E330-6D7D-4B19-9AC9-D94918CC66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185623"/>
            <a:ext cx="7620000" cy="248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7703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F4C02B-C65B-40D6-A171-8AAE2B2605D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30.12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584FA2-28F1-44E0-A151-F557B7440D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699223"/>
            <a:ext cx="6927273" cy="5459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683963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D238CB-23DF-4E9D-BED3-C2797C605DE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30.13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E4944B-9B4F-4A61-810A-69BE2A07FC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06540"/>
            <a:ext cx="8382000" cy="5044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722591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A7826A-35D0-45AB-86F1-500A8645FF5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30.14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73FB88-9180-4C37-A7D1-6E359F7D80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530473"/>
            <a:ext cx="4731421" cy="5797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992700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0272A0-E0B1-46EA-829B-4ED038CC01A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30.15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A0305F-D6F2-42DF-A8E9-775A131819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677" y="381000"/>
            <a:ext cx="2514646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651865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2BDF3F-8F36-44B1-9925-6311415B3FE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30.16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B6B404-E7EB-430C-97EB-27A56E64FC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959045"/>
            <a:ext cx="4731421" cy="4939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366890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B88437-EAE7-4360-8059-1E7BF9D9D4F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30.17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D043F6-D64F-48AC-A0A7-9BE9E9A2D8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493114"/>
            <a:ext cx="6927273" cy="5871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080249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59FCDA-B511-4CAA-B0FA-EB689D9D272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30.18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05D211-FA88-4B44-9862-F6690E4700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43218"/>
            <a:ext cx="8382000" cy="257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6498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89C294-2810-4E8A-9E9E-F09F3390CE2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30.1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C6C97B-BFE4-4C83-952D-B9149406FF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1147870"/>
            <a:ext cx="4301292" cy="456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316567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2FC8FF-3DEC-475F-A8BD-0D66AB5B5D2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30.4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6C7552-97FB-4E74-9002-8617E41379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74884"/>
            <a:ext cx="8382000" cy="530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35698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37838F-C71F-4F1F-A998-423516E547A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30.1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563AB5-D258-47EC-9CD3-EE102DB1AF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510662"/>
            <a:ext cx="6297521" cy="383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06234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BA338A-6266-4531-9281-FEA114C04BA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30.2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A3123D-A8CB-4D52-A943-EAFADE411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6412" y="1536432"/>
            <a:ext cx="3331176" cy="37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1094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5569B6-2B7E-41C5-8B5A-7D8A61B7B96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30.2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94E979-E0FD-4A96-8927-9FF8A8CCB3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2301" y="658091"/>
            <a:ext cx="3039398" cy="5541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76970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954507-08E2-4052-9C6D-2CAE7560A2C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30.1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49CA18-C33D-4A2D-9FBB-ACB199984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927" y="530505"/>
            <a:ext cx="7718146" cy="579699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9242FBA-244C-40A3-91D8-3555A2295137}"/>
              </a:ext>
            </a:extLst>
          </p:cNvPr>
          <p:cNvSpPr/>
          <p:nvPr/>
        </p:nvSpPr>
        <p:spPr>
          <a:xfrm>
            <a:off x="4392113" y="3471476"/>
            <a:ext cx="2584814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Heterosporous. Sperm not motile; accesses the egg by a</a:t>
            </a:r>
          </a:p>
          <a:p>
            <a:r>
              <a:rPr lang="en-IN" sz="700" dirty="0">
                <a:solidFill>
                  <a:srgbClr val="000000"/>
                </a:solidFill>
              </a:rPr>
              <a:t>pollen tube. The only gymnosperms with vessels in their</a:t>
            </a:r>
          </a:p>
          <a:p>
            <a:r>
              <a:rPr lang="en-IN" sz="700" dirty="0">
                <a:solidFill>
                  <a:srgbClr val="000000"/>
                </a:solidFill>
              </a:rPr>
              <a:t>vasculature. Trees, shrubs, vines. Three very diverse genera</a:t>
            </a:r>
          </a:p>
          <a:p>
            <a:r>
              <a:rPr lang="en-IN" sz="700" i="1" dirty="0">
                <a:solidFill>
                  <a:srgbClr val="000000"/>
                </a:solidFill>
              </a:rPr>
              <a:t>(Ephedra, Gnetum, Welwitschia)</a:t>
            </a:r>
            <a:r>
              <a:rPr lang="en-IN" sz="700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620E7C2-9B70-4ACA-9C00-E27F07DB9A77}"/>
              </a:ext>
            </a:extLst>
          </p:cNvPr>
          <p:cNvSpPr/>
          <p:nvPr/>
        </p:nvSpPr>
        <p:spPr>
          <a:xfrm>
            <a:off x="4391184" y="5527536"/>
            <a:ext cx="247999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Heterosporous. Sperm not motile; accesses the egg by a</a:t>
            </a:r>
          </a:p>
          <a:p>
            <a:r>
              <a:rPr lang="en-IN" sz="700" dirty="0">
                <a:solidFill>
                  <a:srgbClr val="000000"/>
                </a:solidFill>
              </a:rPr>
              <a:t>pollen tube. Seeds enclosed within a fruit. Leaves greatly</a:t>
            </a:r>
          </a:p>
          <a:p>
            <a:r>
              <a:rPr lang="en-IN" sz="700" dirty="0">
                <a:solidFill>
                  <a:srgbClr val="000000"/>
                </a:solidFill>
              </a:rPr>
              <a:t>varied in size and form. Herbs, vines, shrubs, trees. Most</a:t>
            </a:r>
          </a:p>
          <a:p>
            <a:r>
              <a:rPr lang="en-IN" sz="700" dirty="0">
                <a:solidFill>
                  <a:srgbClr val="000000"/>
                </a:solidFill>
              </a:rPr>
              <a:t>significant plant contributor to foods consumed by humans</a:t>
            </a:r>
          </a:p>
          <a:p>
            <a:r>
              <a:rPr lang="en-IN" sz="700" dirty="0">
                <a:solidFill>
                  <a:srgbClr val="000000"/>
                </a:solidFill>
              </a:rPr>
              <a:t>and other animals. About 14,000 genera.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5CF3619-EA31-4CBB-88BA-0717885D62FC}"/>
              </a:ext>
            </a:extLst>
          </p:cNvPr>
          <p:cNvSpPr/>
          <p:nvPr/>
        </p:nvSpPr>
        <p:spPr>
          <a:xfrm>
            <a:off x="4389030" y="4306997"/>
            <a:ext cx="250879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Heterosporous. Sperm flagellated and motile but accesses</a:t>
            </a:r>
          </a:p>
          <a:p>
            <a:r>
              <a:rPr lang="en-IN" sz="700" dirty="0">
                <a:solidFill>
                  <a:srgbClr val="000000"/>
                </a:solidFill>
              </a:rPr>
              <a:t>the egg by a pollen tube. Deciduous tree with fan-shaped</a:t>
            </a:r>
          </a:p>
          <a:p>
            <a:r>
              <a:rPr lang="en-IN" sz="700" dirty="0">
                <a:solidFill>
                  <a:srgbClr val="000000"/>
                </a:solidFill>
              </a:rPr>
              <a:t>leaves that have evenly forking veins. Individuals of the</a:t>
            </a:r>
          </a:p>
          <a:p>
            <a:r>
              <a:rPr lang="en-IN" sz="700" dirty="0">
                <a:solidFill>
                  <a:srgbClr val="000000"/>
                </a:solidFill>
              </a:rPr>
              <a:t>species are either male or female. Seeds resemble a small</a:t>
            </a:r>
          </a:p>
          <a:p>
            <a:r>
              <a:rPr lang="en-IN" sz="700" dirty="0">
                <a:solidFill>
                  <a:srgbClr val="000000"/>
                </a:solidFill>
              </a:rPr>
              <a:t>plum with fleshy, foul-smelling outer covering. One genus.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F388D5-769B-4A1E-985C-4747207CA8C5}"/>
              </a:ext>
            </a:extLst>
          </p:cNvPr>
          <p:cNvSpPr/>
          <p:nvPr/>
        </p:nvSpPr>
        <p:spPr>
          <a:xfrm>
            <a:off x="4391726" y="2532876"/>
            <a:ext cx="2533883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Heterosporous. Sperm flagellated and motile but confined</a:t>
            </a:r>
          </a:p>
          <a:p>
            <a:r>
              <a:rPr lang="en-IN" sz="700" dirty="0">
                <a:solidFill>
                  <a:srgbClr val="000000"/>
                </a:solidFill>
              </a:rPr>
              <a:t>within a pollen tube that grows to the vicinity of the egg.</a:t>
            </a:r>
          </a:p>
          <a:p>
            <a:r>
              <a:rPr lang="en-IN" sz="700" dirty="0">
                <a:solidFill>
                  <a:srgbClr val="000000"/>
                </a:solidFill>
              </a:rPr>
              <a:t>Palmlike plants with pinnate leaves. Secondary growth slow</a:t>
            </a:r>
          </a:p>
          <a:p>
            <a:r>
              <a:rPr lang="en-IN" sz="700" dirty="0">
                <a:solidFill>
                  <a:srgbClr val="000000"/>
                </a:solidFill>
              </a:rPr>
              <a:t>compared with that of the conifers. Ten genera. Seeds in</a:t>
            </a:r>
          </a:p>
          <a:p>
            <a:r>
              <a:rPr lang="en-IN" sz="700" dirty="0">
                <a:solidFill>
                  <a:srgbClr val="000000"/>
                </a:solidFill>
              </a:rPr>
              <a:t>cones.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12EF9C0-51BD-4B7A-9910-DD3AD677C023}"/>
              </a:ext>
            </a:extLst>
          </p:cNvPr>
          <p:cNvSpPr/>
          <p:nvPr/>
        </p:nvSpPr>
        <p:spPr>
          <a:xfrm>
            <a:off x="4394296" y="1420495"/>
            <a:ext cx="2559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Heterosporous seed plants. Sperm not motile; accesses the</a:t>
            </a:r>
          </a:p>
          <a:p>
            <a:r>
              <a:rPr lang="en-IN" sz="700" dirty="0">
                <a:solidFill>
                  <a:srgbClr val="000000"/>
                </a:solidFill>
              </a:rPr>
              <a:t>egg by a pollen tube. Leaves mostly needle-like or scalelike.</a:t>
            </a:r>
          </a:p>
          <a:p>
            <a:r>
              <a:rPr lang="en-IN" sz="700" dirty="0">
                <a:solidFill>
                  <a:srgbClr val="000000"/>
                </a:solidFill>
              </a:rPr>
              <a:t>Trees, shrubs. About 68 genera. Many produce seeds in</a:t>
            </a:r>
          </a:p>
          <a:p>
            <a:r>
              <a:rPr lang="en-IN" sz="700" dirty="0">
                <a:solidFill>
                  <a:srgbClr val="000000"/>
                </a:solidFill>
              </a:rPr>
              <a:t>cones.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869C366-076F-4148-8481-359B2FF7AA89}"/>
              </a:ext>
            </a:extLst>
          </p:cNvPr>
          <p:cNvSpPr/>
          <p:nvPr/>
        </p:nvSpPr>
        <p:spPr>
          <a:xfrm>
            <a:off x="7412270" y="5527953"/>
            <a:ext cx="560240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&gt;300,000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4256F9-3ECD-4338-A6FF-C738D2557B8D}"/>
              </a:ext>
            </a:extLst>
          </p:cNvPr>
          <p:cNvSpPr/>
          <p:nvPr/>
        </p:nvSpPr>
        <p:spPr>
          <a:xfrm>
            <a:off x="7534519" y="2533293"/>
            <a:ext cx="330982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306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A0C8F3B-533A-4E4C-A0C6-010CC1FFE23C}"/>
              </a:ext>
            </a:extLst>
          </p:cNvPr>
          <p:cNvSpPr/>
          <p:nvPr/>
        </p:nvSpPr>
        <p:spPr>
          <a:xfrm>
            <a:off x="7534848" y="1425853"/>
            <a:ext cx="330982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630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141CEE8-76EC-4C36-8506-6FCAC389953C}"/>
              </a:ext>
            </a:extLst>
          </p:cNvPr>
          <p:cNvSpPr/>
          <p:nvPr/>
        </p:nvSpPr>
        <p:spPr>
          <a:xfrm>
            <a:off x="7558876" y="3478173"/>
            <a:ext cx="282269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65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E7A96B8-EBE5-4371-B659-6014CEA81BC2}"/>
              </a:ext>
            </a:extLst>
          </p:cNvPr>
          <p:cNvSpPr/>
          <p:nvPr/>
        </p:nvSpPr>
        <p:spPr>
          <a:xfrm>
            <a:off x="7607784" y="4308753"/>
            <a:ext cx="217926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137357-8FA5-4EF3-93E5-74A90AB24EE0}"/>
              </a:ext>
            </a:extLst>
          </p:cNvPr>
          <p:cNvSpPr/>
          <p:nvPr/>
        </p:nvSpPr>
        <p:spPr>
          <a:xfrm>
            <a:off x="7046848" y="1015871"/>
            <a:ext cx="13520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900" b="1" dirty="0">
                <a:solidFill>
                  <a:srgbClr val="000000"/>
                </a:solidFill>
              </a:rPr>
              <a:t>Approximate Number</a:t>
            </a:r>
          </a:p>
          <a:p>
            <a:pPr algn="ctr"/>
            <a:r>
              <a:rPr lang="en-IN" sz="900" b="1" dirty="0">
                <a:solidFill>
                  <a:srgbClr val="000000"/>
                </a:solidFill>
              </a:rPr>
              <a:t>of Living Species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BF1F460-E43A-4ECE-B5E4-D1416C29BFBD}"/>
              </a:ext>
            </a:extLst>
          </p:cNvPr>
          <p:cNvSpPr/>
          <p:nvPr/>
        </p:nvSpPr>
        <p:spPr>
          <a:xfrm>
            <a:off x="5021580" y="1085791"/>
            <a:ext cx="125729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b="1" dirty="0">
                <a:solidFill>
                  <a:srgbClr val="000000"/>
                </a:solidFill>
              </a:rPr>
              <a:t>Key Characteristics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D8019B1-19B0-4D38-B291-9C186BC18056}"/>
              </a:ext>
            </a:extLst>
          </p:cNvPr>
          <p:cNvSpPr/>
          <p:nvPr/>
        </p:nvSpPr>
        <p:spPr>
          <a:xfrm>
            <a:off x="2921709" y="1085791"/>
            <a:ext cx="71740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b="1" dirty="0">
                <a:solidFill>
                  <a:srgbClr val="000000"/>
                </a:solidFill>
              </a:rPr>
              <a:t>Examples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55DE444-E099-4735-A355-5E98E02D3189}"/>
              </a:ext>
            </a:extLst>
          </p:cNvPr>
          <p:cNvSpPr/>
          <p:nvPr/>
        </p:nvSpPr>
        <p:spPr>
          <a:xfrm>
            <a:off x="1176473" y="1085791"/>
            <a:ext cx="59859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b="1" dirty="0">
                <a:solidFill>
                  <a:srgbClr val="000000"/>
                </a:solidFill>
              </a:rPr>
              <a:t>Phylum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E6E610C-FAE0-454C-8B07-94D1563080EA}"/>
              </a:ext>
            </a:extLst>
          </p:cNvPr>
          <p:cNvSpPr/>
          <p:nvPr/>
        </p:nvSpPr>
        <p:spPr>
          <a:xfrm>
            <a:off x="2248181" y="1424514"/>
            <a:ext cx="85287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>
                <a:solidFill>
                  <a:srgbClr val="000000"/>
                </a:solidFill>
              </a:rPr>
              <a:t>Conifers</a:t>
            </a:r>
          </a:p>
          <a:p>
            <a:r>
              <a:rPr lang="en-IN" sz="700" dirty="0">
                <a:solidFill>
                  <a:srgbClr val="000000"/>
                </a:solidFill>
              </a:rPr>
              <a:t>(including pines,</a:t>
            </a:r>
          </a:p>
          <a:p>
            <a:r>
              <a:rPr lang="en-IN" sz="700" dirty="0">
                <a:solidFill>
                  <a:srgbClr val="000000"/>
                </a:solidFill>
              </a:rPr>
              <a:t>spruces, firs,</a:t>
            </a:r>
          </a:p>
          <a:p>
            <a:r>
              <a:rPr lang="en-IN" sz="700" dirty="0">
                <a:solidFill>
                  <a:srgbClr val="000000"/>
                </a:solidFill>
              </a:rPr>
              <a:t>yews, redwoods,</a:t>
            </a:r>
          </a:p>
          <a:p>
            <a:r>
              <a:rPr lang="en-IN" sz="700" dirty="0">
                <a:solidFill>
                  <a:srgbClr val="000000"/>
                </a:solidFill>
              </a:rPr>
              <a:t>and others)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5021878-D979-47F3-A3A6-328823465924}"/>
              </a:ext>
            </a:extLst>
          </p:cNvPr>
          <p:cNvSpPr/>
          <p:nvPr/>
        </p:nvSpPr>
        <p:spPr>
          <a:xfrm>
            <a:off x="1007904" y="727651"/>
            <a:ext cx="96360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100" b="1" dirty="0">
                <a:solidFill>
                  <a:schemeClr val="bg1"/>
                </a:solidFill>
              </a:rPr>
              <a:t>TABLE 30.1</a:t>
            </a:r>
            <a:endParaRPr lang="en-IN" sz="1100" dirty="0">
              <a:solidFill>
                <a:schemeClr val="bg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40495DE-992D-46D4-B872-15E0E7F86DEC}"/>
              </a:ext>
            </a:extLst>
          </p:cNvPr>
          <p:cNvSpPr/>
          <p:nvPr/>
        </p:nvSpPr>
        <p:spPr>
          <a:xfrm>
            <a:off x="2293620" y="720582"/>
            <a:ext cx="2644140" cy="259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100" b="1" dirty="0">
                <a:solidFill>
                  <a:srgbClr val="000000"/>
                </a:solidFill>
              </a:rPr>
              <a:t>The Five Phyla of Extant Seed Plants</a:t>
            </a:r>
            <a:endParaRPr lang="en-IN" sz="1100" dirty="0">
              <a:solidFill>
                <a:srgbClr val="000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07E0531-94C5-4423-AC7B-61C8B06A6424}"/>
              </a:ext>
            </a:extLst>
          </p:cNvPr>
          <p:cNvSpPr/>
          <p:nvPr/>
        </p:nvSpPr>
        <p:spPr>
          <a:xfrm>
            <a:off x="708521" y="1424514"/>
            <a:ext cx="14818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Coniferophyta (sometimes called</a:t>
            </a:r>
          </a:p>
          <a:p>
            <a:r>
              <a:rPr lang="en-IN" sz="700" dirty="0">
                <a:solidFill>
                  <a:srgbClr val="000000"/>
                </a:solidFill>
              </a:rPr>
              <a:t>the Pinophyta)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77551D3-C9D8-4004-89A1-FC0576845068}"/>
              </a:ext>
            </a:extLst>
          </p:cNvPr>
          <p:cNvSpPr/>
          <p:nvPr/>
        </p:nvSpPr>
        <p:spPr>
          <a:xfrm>
            <a:off x="2247454" y="2533293"/>
            <a:ext cx="480948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Cycads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AEBBE7E-9170-4265-8940-7EB1FA221F72}"/>
              </a:ext>
            </a:extLst>
          </p:cNvPr>
          <p:cNvSpPr/>
          <p:nvPr/>
        </p:nvSpPr>
        <p:spPr>
          <a:xfrm>
            <a:off x="708660" y="2533293"/>
            <a:ext cx="701034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Cycadophyta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0908021-2F62-478A-AA47-1513378C91CC}"/>
              </a:ext>
            </a:extLst>
          </p:cNvPr>
          <p:cNvSpPr/>
          <p:nvPr/>
        </p:nvSpPr>
        <p:spPr>
          <a:xfrm>
            <a:off x="2251370" y="3478173"/>
            <a:ext cx="694096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Gnetophytes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58E0C1B-A1DB-444A-9F4E-836F1C6BC3B9}"/>
              </a:ext>
            </a:extLst>
          </p:cNvPr>
          <p:cNvSpPr/>
          <p:nvPr/>
        </p:nvSpPr>
        <p:spPr>
          <a:xfrm>
            <a:off x="711904" y="3478173"/>
            <a:ext cx="648831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Gnetophyta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5D69AF7-6BE4-495D-9B6C-216C279106EC}"/>
              </a:ext>
            </a:extLst>
          </p:cNvPr>
          <p:cNvSpPr/>
          <p:nvPr/>
        </p:nvSpPr>
        <p:spPr>
          <a:xfrm>
            <a:off x="2247352" y="4308753"/>
            <a:ext cx="466798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i="1" dirty="0">
                <a:solidFill>
                  <a:srgbClr val="000000"/>
                </a:solidFill>
              </a:rPr>
              <a:t>Ginkgo</a:t>
            </a:r>
            <a:endParaRPr lang="en-IN" sz="700" dirty="0">
              <a:solidFill>
                <a:srgbClr val="000000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477330F-378F-4D5A-9789-AEDB5A9F9F81}"/>
              </a:ext>
            </a:extLst>
          </p:cNvPr>
          <p:cNvSpPr/>
          <p:nvPr/>
        </p:nvSpPr>
        <p:spPr>
          <a:xfrm>
            <a:off x="715566" y="4308753"/>
            <a:ext cx="687226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Ginkgophyta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E4C67B4-7733-466A-A245-E321544DD460}"/>
              </a:ext>
            </a:extLst>
          </p:cNvPr>
          <p:cNvSpPr/>
          <p:nvPr/>
        </p:nvSpPr>
        <p:spPr>
          <a:xfrm>
            <a:off x="2252821" y="5527953"/>
            <a:ext cx="8277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Flowering plants</a:t>
            </a:r>
          </a:p>
          <a:p>
            <a:r>
              <a:rPr lang="en-IN" sz="700" dirty="0">
                <a:solidFill>
                  <a:srgbClr val="000000"/>
                </a:solidFill>
              </a:rPr>
              <a:t>(angiosperms)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9AB50DC-FA7B-4705-B100-2829B5B265F2}"/>
              </a:ext>
            </a:extLst>
          </p:cNvPr>
          <p:cNvSpPr/>
          <p:nvPr/>
        </p:nvSpPr>
        <p:spPr>
          <a:xfrm>
            <a:off x="715500" y="5527953"/>
            <a:ext cx="634015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Anthophyta</a:t>
            </a:r>
          </a:p>
        </p:txBody>
      </p:sp>
    </p:spTree>
    <p:extLst>
      <p:ext uri="{BB962C8B-B14F-4D97-AF65-F5344CB8AC3E}">
        <p14:creationId xmlns:p14="http://schemas.microsoft.com/office/powerpoint/2010/main" val="318794260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8F1E9F-BB00-439F-BB2E-F7ED449486D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30.1a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0EAD38-88BE-4DA9-83FE-96C96E25D4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9982" y="2380348"/>
            <a:ext cx="3404036" cy="209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93703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A85CA0-98A5-4B98-A741-6A800F8ECEC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30.1b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DB8FF7-BCB1-43D1-8D08-43CDF6D470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9982" y="2452218"/>
            <a:ext cx="3404036" cy="195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454663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822</TotalTime>
  <Words>351</Words>
  <Application>Microsoft Office PowerPoint</Application>
  <PresentationFormat>On-screen Show (4:3)</PresentationFormat>
  <Paragraphs>84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208</cp:revision>
  <dcterms:created xsi:type="dcterms:W3CDTF">2002-11-07T15:12:30Z</dcterms:created>
  <dcterms:modified xsi:type="dcterms:W3CDTF">2022-01-18T09:39:50Z</dcterms:modified>
</cp:coreProperties>
</file>