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3"/>
  </p:notesMasterIdLst>
  <p:sldIdLst>
    <p:sldId id="504" r:id="rId2"/>
    <p:sldId id="525" r:id="rId3"/>
    <p:sldId id="526" r:id="rId4"/>
    <p:sldId id="505" r:id="rId5"/>
    <p:sldId id="534" r:id="rId6"/>
    <p:sldId id="506" r:id="rId7"/>
    <p:sldId id="507" r:id="rId8"/>
    <p:sldId id="508" r:id="rId9"/>
    <p:sldId id="509" r:id="rId10"/>
    <p:sldId id="510" r:id="rId11"/>
    <p:sldId id="511" r:id="rId12"/>
    <p:sldId id="512" r:id="rId13"/>
    <p:sldId id="513" r:id="rId14"/>
    <p:sldId id="514" r:id="rId15"/>
    <p:sldId id="515" r:id="rId16"/>
    <p:sldId id="516" r:id="rId17"/>
    <p:sldId id="517" r:id="rId18"/>
    <p:sldId id="527" r:id="rId19"/>
    <p:sldId id="518" r:id="rId20"/>
    <p:sldId id="528" r:id="rId21"/>
    <p:sldId id="519" r:id="rId22"/>
    <p:sldId id="520" r:id="rId23"/>
    <p:sldId id="529" r:id="rId24"/>
    <p:sldId id="530" r:id="rId25"/>
    <p:sldId id="521" r:id="rId26"/>
    <p:sldId id="531" r:id="rId27"/>
    <p:sldId id="522" r:id="rId28"/>
    <p:sldId id="523" r:id="rId29"/>
    <p:sldId id="524" r:id="rId30"/>
    <p:sldId id="533" r:id="rId31"/>
    <p:sldId id="532" r:id="rId32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Fungi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31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82A1AE-E1C7-4487-95C1-1F5F0BC70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FC5A2D-3ACC-4F39-8F9B-FEEA4926481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4C009F-1171-4D7B-B090-B9CF44FB0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017" y="370103"/>
            <a:ext cx="2427967" cy="611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8815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B3D02D-D326-4E80-9FEF-64DA1ECFC3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DEFEAF-A93F-42D4-8E7A-320E08A47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18257"/>
            <a:ext cx="8382000" cy="282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9263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270CF3-C112-4F2F-84EA-3198DA7C90A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3AB9D-7630-43A4-9D1E-CA08FE590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117312"/>
            <a:ext cx="4731421" cy="462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57906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01DD09-5A0E-4F29-9932-C36430EFB54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9D55BD-979F-4B9D-AB93-6E3DEBC1F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95288"/>
            <a:ext cx="8382000" cy="406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4629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A9D886-6FE5-4B86-9A09-2A72294F34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62BBE7-1476-4600-8E07-1E295142E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52942"/>
            <a:ext cx="6297521" cy="475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78537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45063C-6B09-436F-AEF5-4523D23F9B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5B994E-4BCC-4D94-98CF-DFC61BFE4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79100"/>
            <a:ext cx="6297521" cy="429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762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0E0F31-9C9B-46DF-887B-4CB92B14F72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A779A5-72FC-469C-9726-8358AA781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16373"/>
            <a:ext cx="5204563" cy="502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79970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1ECBA3-46C1-4E54-A4A7-91F655FACAC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BB9C84-681B-4F45-8C82-4E1F85095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79518"/>
            <a:ext cx="8382000" cy="529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61266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BE4141-D106-40A5-B1B1-3E28D92060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5C13E0-1F7A-4063-B971-306F5776C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16701"/>
            <a:ext cx="5725019" cy="382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73071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08EE6B-1DD9-4921-9F47-6460BEEE8BE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6082D6-B690-42D4-B1E5-0CEA5A642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27603"/>
            <a:ext cx="8382000" cy="460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0444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ECBC4B-BB5D-42B5-B59F-99C76877AA2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8AA072-B187-4720-B1BE-C66E433E4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15393"/>
            <a:ext cx="3554786" cy="582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3699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5028B6-895C-4238-96F4-5AC3A320691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31.3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019D89-5C56-43EA-AA64-6C32DB9D9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16701"/>
            <a:ext cx="5725019" cy="382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8718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2940F9-4387-46C9-A537-DDCB8FC1E53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399349-8B2B-46FB-B140-4D8238299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24688"/>
            <a:ext cx="6297521" cy="480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9725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91A3B3-8CBA-4DC0-9C71-C11BAA219F1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A4FB5F-A06A-42EB-9180-984FBC8F3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95993"/>
            <a:ext cx="6927273" cy="486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16815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6F7296-DAAB-44F9-9C2E-E0D635513FB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31.4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B4FAFB-EE4E-46A7-8398-151BE4995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16701"/>
            <a:ext cx="5725019" cy="382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4027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7F4C70-48AF-411B-AF82-7F8CD489AA2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31.5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8F460F-7298-479A-8409-DF771FAE0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16701"/>
            <a:ext cx="5725019" cy="382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8296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F49F31-997C-4819-A7F7-12B131A74BD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8E4FF7-419B-4E10-BB0E-EFEC7BE7E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84272"/>
            <a:ext cx="8382000" cy="50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13878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4718BA-7A5A-4D28-AFA8-65A3CFE067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31.6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DF1AC2-3A39-49E2-AA35-0F0B857BB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18711"/>
            <a:ext cx="5725019" cy="402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32579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A5E2D5-A08B-4718-A0D7-8D1BFE68C56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495D94-D07D-4D81-B35A-F07BAC794E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90200"/>
            <a:ext cx="7620000" cy="487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5760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F46F5-7AF6-4975-BF87-72417315645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B3E3DD-A075-4E29-BAAD-B46BCD754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40583"/>
            <a:ext cx="7620000" cy="557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61324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67B949-3ADF-4719-9776-64405EB4261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C1F455-CF58-46B7-80CF-7ADF16158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352" y="1347175"/>
            <a:ext cx="3663296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43312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E8C0EE-3B71-4998-A927-525A9298A37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684795-F066-4A15-BD24-619BE62D8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08383"/>
            <a:ext cx="5725019" cy="464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8398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E7D507-3007-4729-8B31-543DC62F182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31.1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9B113B-701C-4F2A-9D3A-DCDC42C93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1948473"/>
            <a:ext cx="3737252" cy="296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7428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D26B41-0C91-48DF-A5E2-F681AA966B4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31.7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F41138-0ACD-44B1-B3DF-C0D875485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54268"/>
            <a:ext cx="7620000" cy="534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41007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5252C3-A10C-47D2-A25F-80F02BCE30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862D10-2B96-4BF9-82E3-C27621DC1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85039"/>
            <a:ext cx="8382000" cy="328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54217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84B6D0-371B-4A93-9772-BA28218F248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31.1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2D2911-D264-4D58-A15E-1BB4066B5F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2" y="1219200"/>
            <a:ext cx="9068237" cy="437070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D2EE3D6-CD04-48EA-BA8D-E6FA7DCAC640}"/>
              </a:ext>
            </a:extLst>
          </p:cNvPr>
          <p:cNvSpPr/>
          <p:nvPr/>
        </p:nvSpPr>
        <p:spPr>
          <a:xfrm>
            <a:off x="2858284" y="5142935"/>
            <a:ext cx="4097992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Exhibit alternation of generations as seen in plant reproduction. Possess characteristic</a:t>
            </a:r>
          </a:p>
          <a:p>
            <a:r>
              <a:rPr lang="en-IN" sz="800" dirty="0">
                <a:solidFill>
                  <a:srgbClr val="000000"/>
                </a:solidFill>
              </a:rPr>
              <a:t>nuclear cap composed of membrane-bound ribosomes.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2C03EC-2F78-4878-A91C-7AEF6D638EE5}"/>
              </a:ext>
            </a:extLst>
          </p:cNvPr>
          <p:cNvSpPr/>
          <p:nvPr/>
        </p:nvSpPr>
        <p:spPr>
          <a:xfrm>
            <a:off x="2858284" y="2793296"/>
            <a:ext cx="409799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Multinucleate hyphae lack septa, except for reproductive structures; fusion of hyphae</a:t>
            </a:r>
          </a:p>
          <a:p>
            <a:r>
              <a:rPr lang="en-IN" sz="800" dirty="0">
                <a:solidFill>
                  <a:srgbClr val="000000"/>
                </a:solidFill>
              </a:rPr>
              <a:t>leads directly to formation of a zygote in zygosporangium, in which meiosis occurs just</a:t>
            </a:r>
          </a:p>
          <a:p>
            <a:r>
              <a:rPr lang="en-IN" sz="800" dirty="0">
                <a:solidFill>
                  <a:srgbClr val="000000"/>
                </a:solidFill>
              </a:rPr>
              <a:t>before it germinates; asexual reproduction is most common.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64A7E90-DC61-4E8A-BB78-D886BDFDAFCD}"/>
              </a:ext>
            </a:extLst>
          </p:cNvPr>
          <p:cNvSpPr/>
          <p:nvPr/>
        </p:nvSpPr>
        <p:spPr>
          <a:xfrm>
            <a:off x="2865120" y="2315915"/>
            <a:ext cx="37490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Aquatic, flagellated fungi that produce haploid gametes by sexual reproduction</a:t>
            </a:r>
          </a:p>
          <a:p>
            <a:r>
              <a:rPr lang="en-IN" sz="800" dirty="0">
                <a:solidFill>
                  <a:srgbClr val="000000"/>
                </a:solidFill>
              </a:rPr>
              <a:t>or diploid zoospores by asexual reproduction.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9476CF-86B4-48E1-B503-18ED3D6115D6}"/>
              </a:ext>
            </a:extLst>
          </p:cNvPr>
          <p:cNvSpPr/>
          <p:nvPr/>
        </p:nvSpPr>
        <p:spPr>
          <a:xfrm>
            <a:off x="2857500" y="3384054"/>
            <a:ext cx="409799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Form arbuscular mycorrhizae. Multinucleate hyphae lack septa. Reproduce asexually.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9D3702-90F4-4D59-9597-9886C730DFD8}"/>
              </a:ext>
            </a:extLst>
          </p:cNvPr>
          <p:cNvSpPr/>
          <p:nvPr/>
        </p:nvSpPr>
        <p:spPr>
          <a:xfrm>
            <a:off x="2857500" y="3695135"/>
            <a:ext cx="40081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In sexual reproduction, ascospores are formed inside a sac called an ascus; asexual</a:t>
            </a:r>
          </a:p>
          <a:p>
            <a:r>
              <a:rPr lang="en-IN" sz="800" dirty="0">
                <a:solidFill>
                  <a:srgbClr val="000000"/>
                </a:solidFill>
              </a:rPr>
              <a:t>reproduction is also common.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3F59E3-B799-4B26-8C31-0676D70ED412}"/>
              </a:ext>
            </a:extLst>
          </p:cNvPr>
          <p:cNvSpPr/>
          <p:nvPr/>
        </p:nvSpPr>
        <p:spPr>
          <a:xfrm>
            <a:off x="2857500" y="4152335"/>
            <a:ext cx="38633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In sexual reproduction, basidiospores are borne on club-shaped structures called</a:t>
            </a:r>
          </a:p>
          <a:p>
            <a:r>
              <a:rPr lang="en-IN" sz="800" dirty="0">
                <a:solidFill>
                  <a:srgbClr val="000000"/>
                </a:solidFill>
              </a:rPr>
              <a:t>basidia; asexual reproduction occurs occasionally.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CF7EB-4C38-4BEB-B9D9-7C09E7FEBED6}"/>
              </a:ext>
            </a:extLst>
          </p:cNvPr>
          <p:cNvSpPr/>
          <p:nvPr/>
        </p:nvSpPr>
        <p:spPr>
          <a:xfrm>
            <a:off x="2857500" y="4624775"/>
            <a:ext cx="381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Fungi lacking mitochondria that use anaerobic metabolism to grow in the guts of</a:t>
            </a:r>
          </a:p>
          <a:p>
            <a:r>
              <a:rPr lang="en-IN" sz="800" dirty="0">
                <a:solidFill>
                  <a:srgbClr val="000000"/>
                </a:solidFill>
              </a:rPr>
              <a:t>herbivores. Possess the ability to degrade cellulose.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3AC522-CE3E-4BD5-A5EA-FA0194B94F78}"/>
              </a:ext>
            </a:extLst>
          </p:cNvPr>
          <p:cNvSpPr/>
          <p:nvPr/>
        </p:nvSpPr>
        <p:spPr>
          <a:xfrm>
            <a:off x="1617655" y="2319933"/>
            <a:ext cx="97855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i="1" dirty="0">
                <a:solidFill>
                  <a:srgbClr val="000000"/>
                </a:solidFill>
              </a:rPr>
              <a:t>Batrachochytrium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08588F3-39FA-4473-BF9E-C49CF65399B7}"/>
              </a:ext>
            </a:extLst>
          </p:cNvPr>
          <p:cNvSpPr/>
          <p:nvPr/>
        </p:nvSpPr>
        <p:spPr>
          <a:xfrm>
            <a:off x="65727" y="4628793"/>
            <a:ext cx="12325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Neocallimastigomycota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B8F4E37-7919-4CA2-AFC2-40AD0C3542B9}"/>
              </a:ext>
            </a:extLst>
          </p:cNvPr>
          <p:cNvSpPr/>
          <p:nvPr/>
        </p:nvSpPr>
        <p:spPr>
          <a:xfrm>
            <a:off x="7850583" y="4156353"/>
            <a:ext cx="55991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&gt;30,000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C9DCD00-FC98-4238-B187-D73F02EB5581}"/>
              </a:ext>
            </a:extLst>
          </p:cNvPr>
          <p:cNvSpPr/>
          <p:nvPr/>
        </p:nvSpPr>
        <p:spPr>
          <a:xfrm>
            <a:off x="7850583" y="3699153"/>
            <a:ext cx="55991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&gt;30,000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7B7CD42-7E14-42B4-A015-1FFDD6086480}"/>
              </a:ext>
            </a:extLst>
          </p:cNvPr>
          <p:cNvSpPr/>
          <p:nvPr/>
        </p:nvSpPr>
        <p:spPr>
          <a:xfrm>
            <a:off x="7930455" y="2799993"/>
            <a:ext cx="41541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1050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184AD5-AEFB-494E-A51F-B2AD7A101E05}"/>
              </a:ext>
            </a:extLst>
          </p:cNvPr>
          <p:cNvSpPr/>
          <p:nvPr/>
        </p:nvSpPr>
        <p:spPr>
          <a:xfrm>
            <a:off x="7934127" y="2319933"/>
            <a:ext cx="41541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1000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2014743-3A3B-4354-AB89-8CA6B5DD65EE}"/>
              </a:ext>
            </a:extLst>
          </p:cNvPr>
          <p:cNvSpPr/>
          <p:nvPr/>
        </p:nvSpPr>
        <p:spPr>
          <a:xfrm>
            <a:off x="7974217" y="3386733"/>
            <a:ext cx="35781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150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107BB88-FC8B-4863-BA82-0B8F468966C4}"/>
              </a:ext>
            </a:extLst>
          </p:cNvPr>
          <p:cNvSpPr/>
          <p:nvPr/>
        </p:nvSpPr>
        <p:spPr>
          <a:xfrm>
            <a:off x="8003555" y="4628793"/>
            <a:ext cx="29913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20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E9194CA-ED52-4F26-B6B2-86D33593239F}"/>
              </a:ext>
            </a:extLst>
          </p:cNvPr>
          <p:cNvSpPr/>
          <p:nvPr/>
        </p:nvSpPr>
        <p:spPr>
          <a:xfrm>
            <a:off x="7924800" y="5146953"/>
            <a:ext cx="41688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&lt;200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4EE89AF-F175-4EA3-B34A-26D7784E8F76}"/>
              </a:ext>
            </a:extLst>
          </p:cNvPr>
          <p:cNvSpPr/>
          <p:nvPr/>
        </p:nvSpPr>
        <p:spPr>
          <a:xfrm>
            <a:off x="309931" y="1451551"/>
            <a:ext cx="102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31.1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11C7800-A06D-4B6A-A125-AC59FE053C7B}"/>
              </a:ext>
            </a:extLst>
          </p:cNvPr>
          <p:cNvSpPr/>
          <p:nvPr/>
        </p:nvSpPr>
        <p:spPr>
          <a:xfrm>
            <a:off x="1615586" y="1444526"/>
            <a:ext cx="603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Fungi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0B3555D-D5AD-498E-8218-78E328FCEAE2}"/>
              </a:ext>
            </a:extLst>
          </p:cNvPr>
          <p:cNvSpPr/>
          <p:nvPr/>
        </p:nvSpPr>
        <p:spPr>
          <a:xfrm>
            <a:off x="7375784" y="1823591"/>
            <a:ext cx="14790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>
                <a:solidFill>
                  <a:srgbClr val="000000"/>
                </a:solidFill>
              </a:rPr>
              <a:t>Approximate Number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of Living Species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B7FDD6D-0CD7-4696-AC3F-AB4474F207F4}"/>
              </a:ext>
            </a:extLst>
          </p:cNvPr>
          <p:cNvSpPr/>
          <p:nvPr/>
        </p:nvSpPr>
        <p:spPr>
          <a:xfrm>
            <a:off x="1840566" y="1824931"/>
            <a:ext cx="7765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Typical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Examples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58B20BC-B991-4B45-A7EA-A3CCB7AD245C}"/>
              </a:ext>
            </a:extLst>
          </p:cNvPr>
          <p:cNvSpPr/>
          <p:nvPr/>
        </p:nvSpPr>
        <p:spPr>
          <a:xfrm>
            <a:off x="4241660" y="1901131"/>
            <a:ext cx="136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Key Characteristics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6E2B7E3-7E5D-4B2F-995A-58641CCA25C2}"/>
              </a:ext>
            </a:extLst>
          </p:cNvPr>
          <p:cNvSpPr/>
          <p:nvPr/>
        </p:nvSpPr>
        <p:spPr>
          <a:xfrm>
            <a:off x="528617" y="1901131"/>
            <a:ext cx="56739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Group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6E17630-A192-4C6F-9B6E-90771038D38F}"/>
              </a:ext>
            </a:extLst>
          </p:cNvPr>
          <p:cNvSpPr/>
          <p:nvPr/>
        </p:nvSpPr>
        <p:spPr>
          <a:xfrm>
            <a:off x="58766" y="2319933"/>
            <a:ext cx="91956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Chytridiomycota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4507DD3-D530-46ED-9CAF-0767665016A6}"/>
              </a:ext>
            </a:extLst>
          </p:cNvPr>
          <p:cNvSpPr/>
          <p:nvPr/>
        </p:nvSpPr>
        <p:spPr>
          <a:xfrm>
            <a:off x="1618780" y="2799993"/>
            <a:ext cx="109059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i="1" dirty="0">
                <a:solidFill>
                  <a:srgbClr val="000000"/>
                </a:solidFill>
              </a:rPr>
              <a:t>Rhizopus, Pilobolus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693B0EA-01CA-473A-933F-96E54C926A21}"/>
              </a:ext>
            </a:extLst>
          </p:cNvPr>
          <p:cNvSpPr/>
          <p:nvPr/>
        </p:nvSpPr>
        <p:spPr>
          <a:xfrm>
            <a:off x="64847" y="2799993"/>
            <a:ext cx="74156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Zygomycota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54624A0-91BF-4FB2-8BDE-060036591C5C}"/>
              </a:ext>
            </a:extLst>
          </p:cNvPr>
          <p:cNvSpPr/>
          <p:nvPr/>
        </p:nvSpPr>
        <p:spPr>
          <a:xfrm>
            <a:off x="1615911" y="3386733"/>
            <a:ext cx="53402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i="1" dirty="0">
                <a:solidFill>
                  <a:srgbClr val="000000"/>
                </a:solidFill>
              </a:rPr>
              <a:t>Glomus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030087D-9FA3-45BC-ACCA-00FF7CC1D1D7}"/>
              </a:ext>
            </a:extLst>
          </p:cNvPr>
          <p:cNvSpPr/>
          <p:nvPr/>
        </p:nvSpPr>
        <p:spPr>
          <a:xfrm>
            <a:off x="62424" y="3386733"/>
            <a:ext cx="90385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Glomeromycota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0D76D53-E6E6-4C39-A371-E3F79556DE62}"/>
              </a:ext>
            </a:extLst>
          </p:cNvPr>
          <p:cNvSpPr/>
          <p:nvPr/>
        </p:nvSpPr>
        <p:spPr>
          <a:xfrm>
            <a:off x="1621266" y="3699153"/>
            <a:ext cx="88750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Truffles, morels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F860195-D929-4C2B-B921-C2DE58DDF1A8}"/>
              </a:ext>
            </a:extLst>
          </p:cNvPr>
          <p:cNvSpPr/>
          <p:nvPr/>
        </p:nvSpPr>
        <p:spPr>
          <a:xfrm>
            <a:off x="72197" y="3699153"/>
            <a:ext cx="74172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Ascomycota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FB85267-49AD-41D3-8883-7780B3469FC5}"/>
              </a:ext>
            </a:extLst>
          </p:cNvPr>
          <p:cNvSpPr/>
          <p:nvPr/>
        </p:nvSpPr>
        <p:spPr>
          <a:xfrm>
            <a:off x="1616268" y="4156353"/>
            <a:ext cx="9287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Mushrooms,</a:t>
            </a:r>
          </a:p>
          <a:p>
            <a:r>
              <a:rPr lang="en-IN" sz="800" dirty="0">
                <a:solidFill>
                  <a:srgbClr val="000000"/>
                </a:solidFill>
              </a:rPr>
              <a:t>toadstools, rusts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56597F-5339-44F5-BAED-8757CFD6EAFB}"/>
              </a:ext>
            </a:extLst>
          </p:cNvPr>
          <p:cNvSpPr/>
          <p:nvPr/>
        </p:nvSpPr>
        <p:spPr>
          <a:xfrm>
            <a:off x="63035" y="4156353"/>
            <a:ext cx="8528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Basidiomycota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E187746-4A6C-4C79-925A-2F67DC8A3C19}"/>
              </a:ext>
            </a:extLst>
          </p:cNvPr>
          <p:cNvSpPr/>
          <p:nvPr/>
        </p:nvSpPr>
        <p:spPr>
          <a:xfrm>
            <a:off x="1621737" y="4628793"/>
            <a:ext cx="84442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i="1" dirty="0">
                <a:solidFill>
                  <a:srgbClr val="000000"/>
                </a:solidFill>
              </a:rPr>
              <a:t>Neocallimastix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BFFD20A-3402-4E90-9863-CD035B775614}"/>
              </a:ext>
            </a:extLst>
          </p:cNvPr>
          <p:cNvSpPr/>
          <p:nvPr/>
        </p:nvSpPr>
        <p:spPr>
          <a:xfrm>
            <a:off x="1621979" y="5146953"/>
            <a:ext cx="65064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i="1" dirty="0">
                <a:solidFill>
                  <a:srgbClr val="000000"/>
                </a:solidFill>
              </a:rPr>
              <a:t>Allomyces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2FFA7AC-9857-46F5-99A0-B1090BC73300}"/>
              </a:ext>
            </a:extLst>
          </p:cNvPr>
          <p:cNvSpPr/>
          <p:nvPr/>
        </p:nvSpPr>
        <p:spPr>
          <a:xfrm>
            <a:off x="64085" y="5146953"/>
            <a:ext cx="106910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Blastocladiomycota</a:t>
            </a:r>
          </a:p>
        </p:txBody>
      </p:sp>
    </p:spTree>
    <p:extLst>
      <p:ext uri="{BB962C8B-B14F-4D97-AF65-F5344CB8AC3E}">
        <p14:creationId xmlns:p14="http://schemas.microsoft.com/office/powerpoint/2010/main" val="62353008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D100C6-B4C3-45B9-B6F1-3C10637833C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75C4F4-8304-4BE9-9FE4-C5AF3DC84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0480"/>
            <a:ext cx="8382000" cy="405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8068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10C0A9-DDBA-4A76-9600-9A0486CFD95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CCC591-1A44-4806-8CBE-DCC0EE54E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01630"/>
            <a:ext cx="5725019" cy="425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08537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40C183-1417-4DDB-BB60-EA8B05CBF5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C966FF-A1CA-499F-B3BB-A291ED034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70149"/>
            <a:ext cx="5204563" cy="451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82002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D84444-FA15-4415-815E-AD03D257BBD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31.5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D387CB-7CF9-4791-8766-162EFA4A5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7581"/>
            <a:ext cx="8382000" cy="360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6647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261</Words>
  <Application>Microsoft Office PowerPoint</Application>
  <PresentationFormat>On-screen Show (4:3)</PresentationFormat>
  <Paragraphs>78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2022-01-18T09:40:51Z</dcterms:modified>
</cp:coreProperties>
</file>