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35" r:id="rId1"/>
  </p:sldMasterIdLst>
  <p:notesMasterIdLst>
    <p:notesMasterId r:id="rId52"/>
  </p:notesMasterIdLst>
  <p:sldIdLst>
    <p:sldId id="504" r:id="rId2"/>
    <p:sldId id="522" r:id="rId3"/>
    <p:sldId id="523" r:id="rId4"/>
    <p:sldId id="505" r:id="rId5"/>
    <p:sldId id="506" r:id="rId6"/>
    <p:sldId id="507" r:id="rId7"/>
    <p:sldId id="508" r:id="rId8"/>
    <p:sldId id="552" r:id="rId9"/>
    <p:sldId id="530" r:id="rId10"/>
    <p:sldId id="531" r:id="rId11"/>
    <p:sldId id="532" r:id="rId12"/>
    <p:sldId id="533" r:id="rId13"/>
    <p:sldId id="534" r:id="rId14"/>
    <p:sldId id="535" r:id="rId15"/>
    <p:sldId id="536" r:id="rId16"/>
    <p:sldId id="537" r:id="rId17"/>
    <p:sldId id="538" r:id="rId18"/>
    <p:sldId id="539" r:id="rId19"/>
    <p:sldId id="553" r:id="rId20"/>
    <p:sldId id="540" r:id="rId21"/>
    <p:sldId id="541" r:id="rId22"/>
    <p:sldId id="542" r:id="rId23"/>
    <p:sldId id="543" r:id="rId24"/>
    <p:sldId id="544" r:id="rId25"/>
    <p:sldId id="545" r:id="rId26"/>
    <p:sldId id="546" r:id="rId27"/>
    <p:sldId id="547" r:id="rId28"/>
    <p:sldId id="548" r:id="rId29"/>
    <p:sldId id="549" r:id="rId30"/>
    <p:sldId id="550" r:id="rId31"/>
    <p:sldId id="509" r:id="rId32"/>
    <p:sldId id="510" r:id="rId33"/>
    <p:sldId id="524" r:id="rId34"/>
    <p:sldId id="511" r:id="rId35"/>
    <p:sldId id="525" r:id="rId36"/>
    <p:sldId id="512" r:id="rId37"/>
    <p:sldId id="526" r:id="rId38"/>
    <p:sldId id="513" r:id="rId39"/>
    <p:sldId id="514" r:id="rId40"/>
    <p:sldId id="515" r:id="rId41"/>
    <p:sldId id="516" r:id="rId42"/>
    <p:sldId id="517" r:id="rId43"/>
    <p:sldId id="518" r:id="rId44"/>
    <p:sldId id="519" r:id="rId45"/>
    <p:sldId id="520" r:id="rId46"/>
    <p:sldId id="527" r:id="rId47"/>
    <p:sldId id="521" r:id="rId48"/>
    <p:sldId id="551" r:id="rId49"/>
    <p:sldId id="528" r:id="rId50"/>
    <p:sldId id="529" r:id="rId51"/>
  </p:sldIdLst>
  <p:sldSz cx="9144000" cy="6858000" type="screen4x3"/>
  <p:notesSz cx="6858000" cy="9144000"/>
  <p:custDataLst>
    <p:tags r:id="rId53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23367"/>
    <a:srgbClr val="0E7EC2"/>
    <a:srgbClr val="107FC4"/>
    <a:srgbClr val="0072BA"/>
    <a:srgbClr val="2092CB"/>
    <a:srgbClr val="002F4A"/>
    <a:srgbClr val="09131A"/>
    <a:srgbClr val="765F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00" autoAdjust="0"/>
    <p:restoredTop sz="94774" autoAdjust="0"/>
  </p:normalViewPr>
  <p:slideViewPr>
    <p:cSldViewPr>
      <p:cViewPr varScale="1">
        <p:scale>
          <a:sx n="107" d="100"/>
          <a:sy n="107" d="100"/>
        </p:scale>
        <p:origin x="189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7422CA6C-A148-46C2-B245-9B1D45E0E3AE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6BC47EB-1C07-4F3B-8F7C-DF2053D85E00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1D7E7128-3447-4C62-8079-2F63CDCA930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8F3DC5D9-EE51-446A-833F-0CBD013BFF84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Click to edit Master text styles</a:t>
            </a:r>
          </a:p>
          <a:p>
            <a:pPr lvl="1"/>
            <a:r>
              <a:rPr lang="en-US" altLang="en-US" noProof="0"/>
              <a:t>Second level</a:t>
            </a:r>
          </a:p>
          <a:p>
            <a:pPr lvl="2"/>
            <a:r>
              <a:rPr lang="en-US" altLang="en-US" noProof="0"/>
              <a:t>Third level</a:t>
            </a:r>
          </a:p>
          <a:p>
            <a:pPr lvl="3"/>
            <a:r>
              <a:rPr lang="en-US" altLang="en-US" noProof="0"/>
              <a:t>Fourth level</a:t>
            </a:r>
          </a:p>
          <a:p>
            <a:pPr lvl="4"/>
            <a:r>
              <a:rPr lang="en-US" altLang="en-US" noProof="0"/>
              <a:t>Fifth level</a:t>
            </a:r>
          </a:p>
        </p:txBody>
      </p:sp>
      <p:sp>
        <p:nvSpPr>
          <p:cNvPr id="3078" name="Rectangle 6">
            <a:extLst>
              <a:ext uri="{FF2B5EF4-FFF2-40B4-BE49-F238E27FC236}">
                <a16:creationId xmlns:a16="http://schemas.microsoft.com/office/drawing/2014/main" id="{32B0C46A-A2CD-4BF1-83C2-EE36EBBAD463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9" name="Rectangle 7">
            <a:extLst>
              <a:ext uri="{FF2B5EF4-FFF2-40B4-BE49-F238E27FC236}">
                <a16:creationId xmlns:a16="http://schemas.microsoft.com/office/drawing/2014/main" id="{DB5F94E2-6981-4FC0-8E67-D2CC189F29F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2B726F8-6FF7-4E08-8F21-DEDF3FEFD37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>
            <a:extLst>
              <a:ext uri="{FF2B5EF4-FFF2-40B4-BE49-F238E27FC236}">
                <a16:creationId xmlns:a16="http://schemas.microsoft.com/office/drawing/2014/main" id="{7E913A1A-9251-407C-922B-DF4A9F6B092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3" name="Notes Placeholder 2">
            <a:extLst>
              <a:ext uri="{FF2B5EF4-FFF2-40B4-BE49-F238E27FC236}">
                <a16:creationId xmlns:a16="http://schemas.microsoft.com/office/drawing/2014/main" id="{12BE1786-9873-4D21-BD9E-B8762714CEF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5124" name="Slide Number Placeholder 3">
            <a:extLst>
              <a:ext uri="{FF2B5EF4-FFF2-40B4-BE49-F238E27FC236}">
                <a16:creationId xmlns:a16="http://schemas.microsoft.com/office/drawing/2014/main" id="{D0FCC435-B7CF-492E-A119-85CF7C0D603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5D4CBD8F-938C-454B-9769-AC87405A279F}" type="slidenum">
              <a:rPr lang="en-US" altLang="en-US" smtClean="0"/>
              <a:pPr>
                <a:spcBef>
                  <a:spcPct val="0"/>
                </a:spcBef>
              </a:pPr>
              <a:t>1</a:t>
            </a:fld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6">
            <a:extLst>
              <a:ext uri="{FF2B5EF4-FFF2-40B4-BE49-F238E27FC236}">
                <a16:creationId xmlns:a16="http://schemas.microsoft.com/office/drawing/2014/main" id="{416AD647-18C1-4487-B3E9-633FD69A90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pic>
        <p:nvPicPr>
          <p:cNvPr id="3" name="Picture 3">
            <a:extLst>
              <a:ext uri="{FF2B5EF4-FFF2-40B4-BE49-F238E27FC236}">
                <a16:creationId xmlns:a16="http://schemas.microsoft.com/office/drawing/2014/main" id="{3ACCAFDA-3C51-4E46-8E96-A3D95C8574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 Box 35">
            <a:extLst>
              <a:ext uri="{FF2B5EF4-FFF2-40B4-BE49-F238E27FC236}">
                <a16:creationId xmlns:a16="http://schemas.microsoft.com/office/drawing/2014/main" id="{4CA2FA2C-0783-43DD-B8A5-BE08381735F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438FF57-EA3E-4403-8EA7-FF4246C7E863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</p:spTree>
    <p:extLst>
      <p:ext uri="{BB962C8B-B14F-4D97-AF65-F5344CB8AC3E}">
        <p14:creationId xmlns:p14="http://schemas.microsoft.com/office/powerpoint/2010/main" val="308750740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7065034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0" name="Text Box 37">
            <a:extLst>
              <a:ext uri="{FF2B5EF4-FFF2-40B4-BE49-F238E27FC236}">
                <a16:creationId xmlns:a16="http://schemas.microsoft.com/office/drawing/2014/main" id="{7B5228EE-14DF-40D9-8A20-661A85E99C1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68375" y="5216525"/>
            <a:ext cx="1003300" cy="274638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34000"/>
              </a:spcBef>
              <a:spcAft>
                <a:spcPct val="0"/>
              </a:spcAft>
              <a:buClr>
                <a:schemeClr val="tx1"/>
              </a:buClr>
              <a:buSzPct val="100000"/>
              <a:buFont typeface="Symbol" pitchFamily="18" charset="2"/>
              <a:buChar char="·"/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endParaRPr lang="en-US" sz="1200" dirty="0">
              <a:solidFill>
                <a:srgbClr val="000000"/>
              </a:solidFill>
              <a:ea typeface="ヒラギノ角ゴ Pro W3" charset="0"/>
            </a:endParaRPr>
          </a:p>
        </p:txBody>
      </p:sp>
      <p:sp>
        <p:nvSpPr>
          <p:cNvPr id="1027" name="Rectangle 2">
            <a:extLst>
              <a:ext uri="{FF2B5EF4-FFF2-40B4-BE49-F238E27FC236}">
                <a16:creationId xmlns:a16="http://schemas.microsoft.com/office/drawing/2014/main" id="{8F2E3EDF-EAE5-4AA1-BF05-3AA664BFCAF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9144000" cy="2794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FFC221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1028" name="Rectangle 10">
            <a:extLst>
              <a:ext uri="{FF2B5EF4-FFF2-40B4-BE49-F238E27FC236}">
                <a16:creationId xmlns:a16="http://schemas.microsoft.com/office/drawing/2014/main" id="{2765DE3A-C1C0-4721-A3D3-BBA9FCC2ECB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6604000"/>
            <a:ext cx="9144000" cy="254000"/>
          </a:xfrm>
          <a:prstGeom prst="rect">
            <a:avLst/>
          </a:prstGeom>
          <a:solidFill>
            <a:srgbClr val="0072BA">
              <a:alpha val="20000"/>
            </a:srgbClr>
          </a:solidFill>
          <a:ln>
            <a:noFill/>
          </a:ln>
        </p:spPr>
        <p:txBody>
          <a:bodyPr lIns="90488" tIns="44450" rIns="90488" bIns="44450"/>
          <a:lstStyle>
            <a:lvl1pPr marL="169863" indent="-169863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34000"/>
              </a:spcBef>
              <a:buClr>
                <a:srgbClr val="000000"/>
              </a:buClr>
              <a:buSzPct val="100000"/>
              <a:buFont typeface="Symbol" panose="00000500000000000000" pitchFamily="18" charset="2"/>
              <a:buChar char="·"/>
              <a:defRPr/>
            </a:pPr>
            <a:endParaRPr lang="en-US" altLang="en-US" sz="16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pic>
        <p:nvPicPr>
          <p:cNvPr id="1029" name="Picture 3">
            <a:extLst>
              <a:ext uri="{FF2B5EF4-FFF2-40B4-BE49-F238E27FC236}">
                <a16:creationId xmlns:a16="http://schemas.microsoft.com/office/drawing/2014/main" id="{FBDFE2C8-D46C-4AEE-B585-C42AAE56DFF5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900" y="98425"/>
            <a:ext cx="612775" cy="61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Text Box 35">
            <a:extLst>
              <a:ext uri="{FF2B5EF4-FFF2-40B4-BE49-F238E27FC236}">
                <a16:creationId xmlns:a16="http://schemas.microsoft.com/office/drawing/2014/main" id="{F76620C5-8D1D-441F-894E-2A175B50CFB2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426450" y="6629400"/>
            <a:ext cx="717550" cy="228600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>
              <a:spcBef>
                <a:spcPct val="50000"/>
              </a:spcBef>
              <a:defRPr/>
            </a:pPr>
            <a:fld id="{6193BC0B-1CE0-4EFD-A9AC-0C1C9AE1C3FD}" type="slidenum">
              <a:rPr lang="en-US" altLang="en-US" sz="900" smtClean="0">
                <a:solidFill>
                  <a:srgbClr val="000000"/>
                </a:solidFill>
                <a:ea typeface="ヒラギノ角ゴ Pro W3"/>
                <a:cs typeface="ヒラギノ角ゴ Pro W3"/>
              </a:rPr>
              <a:pPr algn="r">
                <a:spcBef>
                  <a:spcPct val="50000"/>
                </a:spcBef>
                <a:defRPr/>
              </a:pPr>
              <a:t>‹#›</a:t>
            </a:fld>
            <a:endParaRPr lang="en-US" altLang="en-US" sz="900">
              <a:solidFill>
                <a:srgbClr val="000000"/>
              </a:solidFill>
              <a:ea typeface="ヒラギノ角ゴ Pro W3"/>
              <a:cs typeface="ヒラギノ角ゴ Pro W3"/>
            </a:endParaRPr>
          </a:p>
        </p:txBody>
      </p:sp>
      <p:sp>
        <p:nvSpPr>
          <p:cNvPr id="7" name="Text Box 1060">
            <a:extLst>
              <a:ext uri="{FF2B5EF4-FFF2-40B4-BE49-F238E27FC236}">
                <a16:creationId xmlns:a16="http://schemas.microsoft.com/office/drawing/2014/main" id="{B3305303-E8C6-4CE4-B655-39AAAE295E59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0" y="6629400"/>
            <a:ext cx="9144000" cy="2159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defRPr/>
            </a:pPr>
            <a:r>
              <a:rPr lang="en-US" sz="800" dirty="0"/>
              <a:t>© McGraw Hill LLC. All rights reserved. No reproduction or distribution without the prior written consent of McGraw Hill LLC.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7" r:id="rId1"/>
    <p:sldLayoutId id="2147483886" r:id="rId2"/>
  </p:sldLayoutIdLst>
  <p:transition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+mj-lt"/>
          <a:ea typeface="ヒラギノ角ゴ Pro W3" charset="0"/>
          <a:cs typeface="ヒラギノ角ゴ Pro W3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FF0000"/>
          </a:solidFill>
          <a:latin typeface="Arial" charset="0"/>
          <a:ea typeface="ヒラギノ角ゴ Pro W3" charset="0"/>
          <a:cs typeface="ヒラギノ角ゴ Pro W3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400">
          <a:solidFill>
            <a:srgbClr val="FFCD00"/>
          </a:solidFill>
          <a:latin typeface="Arial" charset="0"/>
        </a:defRPr>
      </a:lvl9pPr>
    </p:titleStyle>
    <p:bodyStyle>
      <a:lvl1pPr marL="169863" indent="-169863" algn="l" rtl="0" eaLnBrk="0" fontAlgn="base" hangingPunct="0">
        <a:spcBef>
          <a:spcPct val="34000"/>
        </a:spcBef>
        <a:spcAft>
          <a:spcPct val="0"/>
        </a:spcAft>
        <a:buClr>
          <a:schemeClr val="tx1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1pPr>
      <a:lvl2pPr marL="574675" indent="-290513" algn="l" rtl="0" eaLnBrk="0" fontAlgn="base" hangingPunct="0">
        <a:spcBef>
          <a:spcPct val="20000"/>
        </a:spcBef>
        <a:spcAft>
          <a:spcPct val="0"/>
        </a:spcAft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2pPr>
      <a:lvl3pPr marL="914400" indent="-222250" algn="l" rtl="0" eaLnBrk="0" fontAlgn="base" hangingPunct="0">
        <a:spcBef>
          <a:spcPct val="20000"/>
        </a:spcBef>
        <a:spcAft>
          <a:spcPct val="0"/>
        </a:spcAft>
        <a:buClr>
          <a:srgbClr val="669999"/>
        </a:buClr>
        <a:buSzPct val="100000"/>
        <a:buFont typeface="Symbol" panose="05050102010706020507" pitchFamily="18" charset="2"/>
        <a:buChar char="·"/>
        <a:defRPr sz="1600">
          <a:solidFill>
            <a:schemeClr val="tx1"/>
          </a:solidFill>
          <a:latin typeface="+mn-lt"/>
          <a:ea typeface="ヒラギノ角ゴ Pro W3" charset="0"/>
          <a:cs typeface="ヒラギノ角ゴ Pro W3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1400">
          <a:solidFill>
            <a:schemeClr val="bg2"/>
          </a:solidFill>
          <a:latin typeface="Tahoma" charset="0"/>
          <a:ea typeface="ヒラギノ角ゴ Pro W3" charset="0"/>
          <a:cs typeface="ヒラギノ角ゴ Pro W3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  <a:ea typeface="ヒラギノ角ゴ Pro W3" charset="0"/>
          <a:cs typeface="ヒラギノ角ゴ Pro W3" charset="0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2000">
          <a:solidFill>
            <a:schemeClr val="tx1"/>
          </a:solidFill>
          <a:latin typeface="Tahoma" charset="0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059">
            <a:extLst>
              <a:ext uri="{FF2B5EF4-FFF2-40B4-BE49-F238E27FC236}">
                <a16:creationId xmlns:a16="http://schemas.microsoft.com/office/drawing/2014/main" id="{93B0AF5E-917C-463F-AE92-333A44438F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8600" y="2362200"/>
            <a:ext cx="3810000" cy="203902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lnSpc>
                <a:spcPct val="150000"/>
              </a:lnSpc>
              <a:defRPr/>
            </a:pPr>
            <a:r>
              <a:rPr lang="en-US" altLang="en-US" sz="1500" b="1" dirty="0">
                <a:solidFill>
                  <a:srgbClr val="2B2B2C"/>
                </a:solidFill>
              </a:rPr>
              <a:t>Image PowerPoint slides to accompany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Animal Diversity and</a:t>
            </a:r>
          </a:p>
          <a:p>
            <a:pPr algn="ctr" eaLnBrk="1" hangingPunct="1">
              <a:defRPr/>
            </a:pPr>
            <a:r>
              <a:rPr lang="en-US" sz="2400" b="1" dirty="0">
                <a:solidFill>
                  <a:srgbClr val="0E7EC2"/>
                </a:solidFill>
              </a:rPr>
              <a:t>the Evolution of Body Plans</a:t>
            </a:r>
          </a:p>
          <a:p>
            <a:pPr algn="ctr" eaLnBrk="1" hangingPunct="1">
              <a:defRPr/>
            </a:pPr>
            <a:r>
              <a:rPr lang="en-US" altLang="en-US" sz="3200" b="1" dirty="0">
                <a:solidFill>
                  <a:srgbClr val="22336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Chapter 32</a:t>
            </a:r>
            <a:endParaRPr lang="en-US" altLang="en-US" sz="2400" b="1" dirty="0">
              <a:solidFill>
                <a:srgbClr val="22336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A4471E6-50AC-4814-AD2A-1A0BC58904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62400" y="326003"/>
            <a:ext cx="5138686" cy="620599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1A22C56-57BB-4ADD-A2B4-6759B14A7C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55747BC-1761-4829-AE42-BBB616C14D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504488"/>
            <a:ext cx="3397502" cy="1849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8516637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2801654-05F1-4BA7-8DBD-4CF827FED05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D28333-F104-4E74-ADBD-6CD27A64F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394069"/>
            <a:ext cx="3737252" cy="2069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7012450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8E85C5-04A0-44FA-AE00-6C2870474D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65E46F-6E9F-49A0-89A0-69FC6C08AE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437191"/>
            <a:ext cx="3737252" cy="1983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4519464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6301F70-C94F-4981-970D-2BDF00878E9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B74C189-88CE-4F2C-A782-902540DC7A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728265"/>
            <a:ext cx="3737252" cy="1401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9846237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E91E132-29CB-425A-977B-317EA3A323E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52553D3-A7F2-4617-A9DC-9F9F3B311E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488154"/>
            <a:ext cx="3397502" cy="18816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4498883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0593F26-EE07-4BEE-8D35-7683D09987D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A7005D2-D665-4D20-89D8-A285FFAF6C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102666"/>
            <a:ext cx="3397502" cy="265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6670462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1153B78-AE9A-4FC8-AF2B-EF0BD2EFFD6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2E0CAFA-F474-42CC-A88A-95361373E4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484886"/>
            <a:ext cx="3397502" cy="1888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8172015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99C1729-509C-4037-8EDC-FCFD8449209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D1DB704-1A56-4081-826D-64807A3537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609323"/>
            <a:ext cx="3088638" cy="163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850279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600E5C2-2374-4126-81D6-9D9D0F7DF7D4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D11EB2-D8DF-4F7D-B3E6-956EF648C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223242"/>
            <a:ext cx="3088638" cy="2411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783278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7F07307-7BD3-42FC-841D-275164DB0BF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32.2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C0E19A7-924D-48EF-A8FB-B548FF9288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1119" y="311728"/>
            <a:ext cx="4861763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2559F73-F7E3-4E56-B441-19F07B3139D5}"/>
              </a:ext>
            </a:extLst>
          </p:cNvPr>
          <p:cNvSpPr/>
          <p:nvPr/>
        </p:nvSpPr>
        <p:spPr>
          <a:xfrm>
            <a:off x="4683440" y="2083296"/>
            <a:ext cx="17735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Microscopic protostomes with five body segments and four pairs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clawed legs. An individual lives a week or less but can enter a state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suspended animation (“cryptobiosis”) in which it can survive for many</a:t>
            </a:r>
          </a:p>
          <a:p>
            <a:r>
              <a:rPr lang="en-IN" sz="400" dirty="0">
                <a:solidFill>
                  <a:srgbClr val="000000"/>
                </a:solidFill>
              </a:rPr>
              <a:t>decades. Occupy marine, freshwater, and terrestrial habitats.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C769163-D1C7-48F0-927A-4DF626CC05EF}"/>
              </a:ext>
            </a:extLst>
          </p:cNvPr>
          <p:cNvSpPr/>
          <p:nvPr/>
        </p:nvSpPr>
        <p:spPr>
          <a:xfrm>
            <a:off x="4686300" y="1130796"/>
            <a:ext cx="16229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Small pseudocoelomates with a complete digestive tract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including a set of complex jaws. Cilia at the anterior end beat</a:t>
            </a:r>
          </a:p>
          <a:p>
            <a:r>
              <a:rPr lang="en-IN" sz="400" dirty="0">
                <a:solidFill>
                  <a:srgbClr val="000000"/>
                </a:solidFill>
              </a:rPr>
              <a:t>so they resemble a revolving wheel. Some are very important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 marine and freshwater habitats as food for predators such as</a:t>
            </a:r>
          </a:p>
          <a:p>
            <a:r>
              <a:rPr lang="en-IN" sz="400" dirty="0">
                <a:solidFill>
                  <a:srgbClr val="000000"/>
                </a:solidFill>
              </a:rPr>
              <a:t>fishes.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9E401B3-A41B-4C0A-8F31-93E7C623CB47}"/>
              </a:ext>
            </a:extLst>
          </p:cNvPr>
          <p:cNvSpPr/>
          <p:nvPr/>
        </p:nvSpPr>
        <p:spPr>
          <a:xfrm>
            <a:off x="4686714" y="1641336"/>
            <a:ext cx="1606888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Protostome worms notable for their fragility—when disturbed,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they fragment into pieces. Long, extensible proboscis occupies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their coelom; that of some tipped by a spearlike stylet. Most</a:t>
            </a:r>
          </a:p>
          <a:p>
            <a:r>
              <a:rPr lang="en-IN" sz="400" dirty="0">
                <a:solidFill>
                  <a:srgbClr val="000000"/>
                </a:solidFill>
              </a:rPr>
              <a:t>marine, but some live in freshwater, and a few are terrestrial.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3652E75-58D4-4112-9831-A6A85D24FF44}"/>
              </a:ext>
            </a:extLst>
          </p:cNvPr>
          <p:cNvSpPr/>
          <p:nvPr/>
        </p:nvSpPr>
        <p:spPr>
          <a:xfrm>
            <a:off x="4686300" y="2587556"/>
            <a:ext cx="158495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Protostomous animals encased in two shells that are oriented</a:t>
            </a:r>
          </a:p>
          <a:p>
            <a:r>
              <a:rPr lang="en-IN" sz="400" dirty="0">
                <a:solidFill>
                  <a:srgbClr val="000000"/>
                </a:solidFill>
              </a:rPr>
              <a:t>with respect to the body differently than in bivalved mollusks.</a:t>
            </a:r>
          </a:p>
          <a:p>
            <a:r>
              <a:rPr lang="en-IN" sz="400" dirty="0">
                <a:solidFill>
                  <a:srgbClr val="000000"/>
                </a:solidFill>
              </a:rPr>
              <a:t>A ring of ciliated tentacles (lophophore) surrounds the mouth.</a:t>
            </a:r>
          </a:p>
          <a:p>
            <a:r>
              <a:rPr lang="en-IN" sz="400" dirty="0">
                <a:solidFill>
                  <a:srgbClr val="000000"/>
                </a:solidFill>
              </a:rPr>
              <a:t>More than 30,000 fossil species are known.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2E0BF8-1C2E-4141-95D0-80FA68BD62A1}"/>
              </a:ext>
            </a:extLst>
          </p:cNvPr>
          <p:cNvSpPr/>
          <p:nvPr/>
        </p:nvSpPr>
        <p:spPr>
          <a:xfrm>
            <a:off x="4686527" y="3035610"/>
            <a:ext cx="1569263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Gelatinous, almost transparent, often bioluminescent marine</a:t>
            </a:r>
          </a:p>
          <a:p>
            <a:r>
              <a:rPr lang="en-IN" sz="400" dirty="0">
                <a:solidFill>
                  <a:srgbClr val="000000"/>
                </a:solidFill>
              </a:rPr>
              <a:t>animals; eight bands of cilia; largest animals that use cilia for</a:t>
            </a:r>
          </a:p>
          <a:p>
            <a:r>
              <a:rPr lang="en-IN" sz="400" dirty="0">
                <a:solidFill>
                  <a:srgbClr val="000000"/>
                </a:solidFill>
              </a:rPr>
              <a:t>locomotion; complete digestive tract with anal pore.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AF44C20-F9C0-4C05-8EB5-B57065BFC5A6}"/>
              </a:ext>
            </a:extLst>
          </p:cNvPr>
          <p:cNvSpPr/>
          <p:nvPr/>
        </p:nvSpPr>
        <p:spPr>
          <a:xfrm>
            <a:off x="4682265" y="3709213"/>
            <a:ext cx="17455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Small, bilaterally symmetrical, transparent marine worms with a fin</a:t>
            </a:r>
          </a:p>
          <a:p>
            <a:r>
              <a:rPr lang="en-IN" sz="400" dirty="0">
                <a:solidFill>
                  <a:srgbClr val="000000"/>
                </a:solidFill>
              </a:rPr>
              <a:t>along each side, powerful bristly jaws, and lateral nerve cords. Some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inject toxin into prey and some have large eyes. It is uncertain if they</a:t>
            </a:r>
          </a:p>
          <a:p>
            <a:r>
              <a:rPr lang="en-IN" sz="400" dirty="0">
                <a:solidFill>
                  <a:srgbClr val="000000"/>
                </a:solidFill>
              </a:rPr>
              <a:t>are coelomates, and, if so, whether protostomes or deuterostomes.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F934C37-55A8-433A-A290-E9FDC970C99A}"/>
              </a:ext>
            </a:extLst>
          </p:cNvPr>
          <p:cNvSpPr/>
          <p:nvPr/>
        </p:nvSpPr>
        <p:spPr>
          <a:xfrm>
            <a:off x="4686300" y="4242998"/>
            <a:ext cx="16381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Segmented protostomous worms with a chitinous soft</a:t>
            </a:r>
          </a:p>
          <a:p>
            <a:r>
              <a:rPr lang="en-IN" sz="400" dirty="0">
                <a:solidFill>
                  <a:srgbClr val="000000"/>
                </a:solidFill>
              </a:rPr>
              <a:t>exoskeleton and unsegmented appendages. Related to</a:t>
            </a:r>
          </a:p>
          <a:p>
            <a:r>
              <a:rPr lang="en-IN" sz="400" dirty="0">
                <a:solidFill>
                  <a:srgbClr val="000000"/>
                </a:solidFill>
              </a:rPr>
              <a:t>arthropods. The only exclusively terrestrial phylum, but what are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interpreted as their Cambrian ancestors were marine.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090DE64-E1BC-46AA-97DC-40DC2E7E0A62}"/>
              </a:ext>
            </a:extLst>
          </p:cNvPr>
          <p:cNvSpPr/>
          <p:nvPr/>
        </p:nvSpPr>
        <p:spPr>
          <a:xfrm>
            <a:off x="4687199" y="4700971"/>
            <a:ext cx="16059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Tiny marine pseudocoelomates that live in spaces between</a:t>
            </a:r>
          </a:p>
          <a:p>
            <a:r>
              <a:rPr lang="en-IN" sz="400" dirty="0">
                <a:solidFill>
                  <a:srgbClr val="000000"/>
                </a:solidFill>
              </a:rPr>
              <a:t>grains of sand. The mouth is borne on the tip of a flexible tube.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Discovered in 1983.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653ADF1-C8C3-4B28-9CC2-BD50D594A0B0}"/>
              </a:ext>
            </a:extLst>
          </p:cNvPr>
          <p:cNvSpPr/>
          <p:nvPr/>
        </p:nvSpPr>
        <p:spPr>
          <a:xfrm>
            <a:off x="4686471" y="5196659"/>
            <a:ext cx="155817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Microscopic animals that live on mouthparts of claw lobsters.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Discovered in 1995.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FA2AB9C-4CF6-441D-988F-58B456933D72}"/>
              </a:ext>
            </a:extLst>
          </p:cNvPr>
          <p:cNvSpPr/>
          <p:nvPr/>
        </p:nvSpPr>
        <p:spPr>
          <a:xfrm>
            <a:off x="4687200" y="5758814"/>
            <a:ext cx="160591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Simple animals with only a few cell types and a few thousand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cells. Flat with irregular body outline; these marine animals are</a:t>
            </a:r>
          </a:p>
          <a:p>
            <a:r>
              <a:rPr lang="en-IN" sz="400" dirty="0">
                <a:solidFill>
                  <a:srgbClr val="000000"/>
                </a:solidFill>
              </a:rPr>
              <a:t>only 1 mm in diameter. Their biology is not well-known.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BA404F7-0C91-49ED-9B70-BCF6D6242DEA}"/>
              </a:ext>
            </a:extLst>
          </p:cNvPr>
          <p:cNvSpPr/>
          <p:nvPr/>
        </p:nvSpPr>
        <p:spPr>
          <a:xfrm>
            <a:off x="4681352" y="6176216"/>
            <a:ext cx="163294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Microscopic animals with complicated jaws. Discovered in 2000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 Greenland.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49F77A6-D915-41B9-96A0-5246C7B45344}"/>
              </a:ext>
            </a:extLst>
          </p:cNvPr>
          <p:cNvSpPr/>
          <p:nvPr/>
        </p:nvSpPr>
        <p:spPr>
          <a:xfrm>
            <a:off x="2838312" y="6177555"/>
            <a:ext cx="495577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 dirty="0">
                <a:solidFill>
                  <a:srgbClr val="000000"/>
                </a:solidFill>
              </a:rPr>
              <a:t>Limnognathia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3CE8228-3550-4911-8A77-450A30DC3B47}"/>
              </a:ext>
            </a:extLst>
          </p:cNvPr>
          <p:cNvSpPr/>
          <p:nvPr/>
        </p:nvSpPr>
        <p:spPr>
          <a:xfrm>
            <a:off x="2119481" y="6176216"/>
            <a:ext cx="64150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Micrognathozoa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(micrognathozoans)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FAB6D3B-1A34-400C-BE3E-2200DE2ED6DE}"/>
              </a:ext>
            </a:extLst>
          </p:cNvPr>
          <p:cNvSpPr/>
          <p:nvPr/>
        </p:nvSpPr>
        <p:spPr>
          <a:xfrm>
            <a:off x="6541029" y="1131213"/>
            <a:ext cx="29866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2500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868F65-C052-4C17-B5EC-72E9022244C3}"/>
              </a:ext>
            </a:extLst>
          </p:cNvPr>
          <p:cNvSpPr/>
          <p:nvPr/>
        </p:nvSpPr>
        <p:spPr>
          <a:xfrm>
            <a:off x="6541029" y="1641753"/>
            <a:ext cx="29866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2400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D21D2C6-96C5-49AB-9E8D-28BDC00FC46D}"/>
              </a:ext>
            </a:extLst>
          </p:cNvPr>
          <p:cNvSpPr/>
          <p:nvPr/>
        </p:nvSpPr>
        <p:spPr>
          <a:xfrm>
            <a:off x="6541029" y="2083713"/>
            <a:ext cx="29866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1300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7B8A2AA-AF71-47BB-B39B-81E38B6BDE5B}"/>
              </a:ext>
            </a:extLst>
          </p:cNvPr>
          <p:cNvSpPr/>
          <p:nvPr/>
        </p:nvSpPr>
        <p:spPr>
          <a:xfrm>
            <a:off x="6555173" y="2594253"/>
            <a:ext cx="27037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335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2B3D69F-0998-4B98-B854-91EAEF7C31D2}"/>
              </a:ext>
            </a:extLst>
          </p:cNvPr>
          <p:cNvSpPr/>
          <p:nvPr/>
        </p:nvSpPr>
        <p:spPr>
          <a:xfrm>
            <a:off x="6554077" y="3040968"/>
            <a:ext cx="27037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150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281B38C9-2A17-40DE-A223-A8D4AF2EA22B}"/>
              </a:ext>
            </a:extLst>
          </p:cNvPr>
          <p:cNvSpPr/>
          <p:nvPr/>
        </p:nvSpPr>
        <p:spPr>
          <a:xfrm>
            <a:off x="6552981" y="3709630"/>
            <a:ext cx="27037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130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9FBDEE5-8FD5-4AA0-9FDB-EC2AC2BFA6BF}"/>
              </a:ext>
            </a:extLst>
          </p:cNvPr>
          <p:cNvSpPr/>
          <p:nvPr/>
        </p:nvSpPr>
        <p:spPr>
          <a:xfrm>
            <a:off x="6551885" y="4249695"/>
            <a:ext cx="27037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110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8ACB7F22-BDEB-4BBF-88AD-B05C0F87BD7A}"/>
              </a:ext>
            </a:extLst>
          </p:cNvPr>
          <p:cNvSpPr/>
          <p:nvPr/>
        </p:nvSpPr>
        <p:spPr>
          <a:xfrm>
            <a:off x="6564805" y="4704989"/>
            <a:ext cx="24234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35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AEEF2A1-1FDC-49A5-B060-487A374B49C1}"/>
              </a:ext>
            </a:extLst>
          </p:cNvPr>
          <p:cNvSpPr/>
          <p:nvPr/>
        </p:nvSpPr>
        <p:spPr>
          <a:xfrm>
            <a:off x="6583412" y="5199338"/>
            <a:ext cx="18524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3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C4B00606-855E-449F-A673-600556047260}"/>
              </a:ext>
            </a:extLst>
          </p:cNvPr>
          <p:cNvSpPr/>
          <p:nvPr/>
        </p:nvSpPr>
        <p:spPr>
          <a:xfrm>
            <a:off x="6586779" y="5764172"/>
            <a:ext cx="18524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2B8DFBA-859B-4121-8F43-C27369EA42A0}"/>
              </a:ext>
            </a:extLst>
          </p:cNvPr>
          <p:cNvSpPr/>
          <p:nvPr/>
        </p:nvSpPr>
        <p:spPr>
          <a:xfrm>
            <a:off x="6590146" y="6177555"/>
            <a:ext cx="18524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01298C3-3AF5-44BB-A971-7C1901D080F6}"/>
              </a:ext>
            </a:extLst>
          </p:cNvPr>
          <p:cNvSpPr/>
          <p:nvPr/>
        </p:nvSpPr>
        <p:spPr>
          <a:xfrm>
            <a:off x="6320753" y="726311"/>
            <a:ext cx="7544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600" b="1" dirty="0">
                <a:solidFill>
                  <a:srgbClr val="000000"/>
                </a:solidFill>
              </a:rPr>
              <a:t>Approximate</a:t>
            </a:r>
          </a:p>
          <a:p>
            <a:pPr algn="ctr"/>
            <a:r>
              <a:rPr lang="en-IN" sz="600" b="1" dirty="0">
                <a:solidFill>
                  <a:srgbClr val="000000"/>
                </a:solidFill>
              </a:rPr>
              <a:t>Number of</a:t>
            </a:r>
          </a:p>
          <a:p>
            <a:pPr algn="ctr"/>
            <a:r>
              <a:rPr lang="en-IN" sz="600" b="1" dirty="0">
                <a:solidFill>
                  <a:srgbClr val="000000"/>
                </a:solidFill>
              </a:rPr>
              <a:t>Named Species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2E0BFF3-2246-4826-9016-7FFBFC53D285}"/>
              </a:ext>
            </a:extLst>
          </p:cNvPr>
          <p:cNvSpPr/>
          <p:nvPr/>
        </p:nvSpPr>
        <p:spPr>
          <a:xfrm>
            <a:off x="5096225" y="826711"/>
            <a:ext cx="903276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Key Characteristics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91ECC99-395F-4622-BE6D-3517DC380125}"/>
              </a:ext>
            </a:extLst>
          </p:cNvPr>
          <p:cNvSpPr/>
          <p:nvPr/>
        </p:nvSpPr>
        <p:spPr>
          <a:xfrm>
            <a:off x="3378199" y="826711"/>
            <a:ext cx="825728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Typical Examples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E0DAF7CF-1F2E-46BE-8AD3-F4D16F87A931}"/>
              </a:ext>
            </a:extLst>
          </p:cNvPr>
          <p:cNvSpPr/>
          <p:nvPr/>
        </p:nvSpPr>
        <p:spPr>
          <a:xfrm>
            <a:off x="2287244" y="826711"/>
            <a:ext cx="45947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>
                <a:solidFill>
                  <a:srgbClr val="000000"/>
                </a:solidFill>
              </a:rPr>
              <a:t>Phylum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26D9809-49EA-4F3E-AD7D-35B3E68A7496}"/>
              </a:ext>
            </a:extLst>
          </p:cNvPr>
          <p:cNvSpPr/>
          <p:nvPr/>
        </p:nvSpPr>
        <p:spPr>
          <a:xfrm>
            <a:off x="2176481" y="514291"/>
            <a:ext cx="67623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chemeClr val="bg1"/>
                </a:solidFill>
              </a:rPr>
              <a:t>TABLE 32.2</a:t>
            </a:r>
            <a:endParaRPr lang="en-IN" sz="700" dirty="0">
              <a:solidFill>
                <a:schemeClr val="bg1"/>
              </a:solidFill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438E287-7601-4777-BED5-A99374BF5A90}"/>
              </a:ext>
            </a:extLst>
          </p:cNvPr>
          <p:cNvSpPr/>
          <p:nvPr/>
        </p:nvSpPr>
        <p:spPr>
          <a:xfrm>
            <a:off x="2898510" y="451247"/>
            <a:ext cx="320981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rgbClr val="000000"/>
                </a:solidFill>
              </a:rPr>
              <a:t>Some Important Animal Phyla with Fewer Species—and Three Recently</a:t>
            </a:r>
          </a:p>
          <a:p>
            <a:r>
              <a:rPr lang="en-IN" sz="700" b="1" dirty="0">
                <a:solidFill>
                  <a:srgbClr val="000000"/>
                </a:solidFill>
              </a:rPr>
              <a:t>Discovered Ones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A716B749-8591-49C4-A680-CAAFDB8E1932}"/>
              </a:ext>
            </a:extLst>
          </p:cNvPr>
          <p:cNvSpPr/>
          <p:nvPr/>
        </p:nvSpPr>
        <p:spPr>
          <a:xfrm>
            <a:off x="2836829" y="1131213"/>
            <a:ext cx="361383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Rotifers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1D9C919-790D-4D97-8B8D-642DD4410ECD}"/>
              </a:ext>
            </a:extLst>
          </p:cNvPr>
          <p:cNvSpPr/>
          <p:nvPr/>
        </p:nvSpPr>
        <p:spPr>
          <a:xfrm>
            <a:off x="2115803" y="1131213"/>
            <a:ext cx="75187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Rotifera </a:t>
            </a:r>
            <a:r>
              <a:rPr lang="en-IN" sz="400" dirty="0">
                <a:solidFill>
                  <a:srgbClr val="000000"/>
                </a:solidFill>
              </a:rPr>
              <a:t>(wheel animals)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CA27CB0A-6F1C-4A17-86E5-7F8DA1373D33}"/>
              </a:ext>
            </a:extLst>
          </p:cNvPr>
          <p:cNvSpPr/>
          <p:nvPr/>
        </p:nvSpPr>
        <p:spPr>
          <a:xfrm>
            <a:off x="2839948" y="1641753"/>
            <a:ext cx="33990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 dirty="0">
                <a:solidFill>
                  <a:srgbClr val="000000"/>
                </a:solidFill>
              </a:rPr>
              <a:t>Lineus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DCF7E4AE-6EA2-407A-914D-3FAA306B055A}"/>
              </a:ext>
            </a:extLst>
          </p:cNvPr>
          <p:cNvSpPr/>
          <p:nvPr/>
        </p:nvSpPr>
        <p:spPr>
          <a:xfrm>
            <a:off x="2113231" y="1640414"/>
            <a:ext cx="802739" cy="2154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Nemertea </a:t>
            </a:r>
            <a:r>
              <a:rPr lang="en-IN" sz="400" dirty="0">
                <a:solidFill>
                  <a:srgbClr val="000000"/>
                </a:solidFill>
              </a:rPr>
              <a:t>(ribbon worms)</a:t>
            </a:r>
          </a:p>
          <a:p>
            <a:r>
              <a:rPr lang="en-IN" sz="400" dirty="0">
                <a:solidFill>
                  <a:srgbClr val="000000"/>
                </a:solidFill>
              </a:rPr>
              <a:t>(also called Rhynchocoela)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D9B469F-D959-4383-B7E4-9E5935602A18}"/>
              </a:ext>
            </a:extLst>
          </p:cNvPr>
          <p:cNvSpPr/>
          <p:nvPr/>
        </p:nvSpPr>
        <p:spPr>
          <a:xfrm>
            <a:off x="2836773" y="2083713"/>
            <a:ext cx="40721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 dirty="0">
                <a:solidFill>
                  <a:srgbClr val="000000"/>
                </a:solidFill>
              </a:rPr>
              <a:t>Hypsibius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3F625536-5FFC-4359-B2B0-0AC5256D8976}"/>
              </a:ext>
            </a:extLst>
          </p:cNvPr>
          <p:cNvSpPr/>
          <p:nvPr/>
        </p:nvSpPr>
        <p:spPr>
          <a:xfrm>
            <a:off x="2115866" y="2083713"/>
            <a:ext cx="76698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>
                <a:solidFill>
                  <a:srgbClr val="000000"/>
                </a:solidFill>
              </a:rPr>
              <a:t>Tardigrada </a:t>
            </a:r>
            <a:r>
              <a:rPr lang="en-IN" sz="400" dirty="0">
                <a:solidFill>
                  <a:srgbClr val="000000"/>
                </a:solidFill>
              </a:rPr>
              <a:t>(water bears)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0C24D5F-AF91-4A53-AE06-E6E3C42F6272}"/>
              </a:ext>
            </a:extLst>
          </p:cNvPr>
          <p:cNvSpPr/>
          <p:nvPr/>
        </p:nvSpPr>
        <p:spPr>
          <a:xfrm>
            <a:off x="2842418" y="2594253"/>
            <a:ext cx="350204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>
                <a:solidFill>
                  <a:srgbClr val="000000"/>
                </a:solidFill>
              </a:rPr>
              <a:t>Lingula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95E5ABED-4986-428C-86A8-EAF7AB0FBDED}"/>
              </a:ext>
            </a:extLst>
          </p:cNvPr>
          <p:cNvSpPr/>
          <p:nvPr/>
        </p:nvSpPr>
        <p:spPr>
          <a:xfrm>
            <a:off x="2113962" y="2594253"/>
            <a:ext cx="498606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>
                <a:solidFill>
                  <a:srgbClr val="000000"/>
                </a:solidFill>
              </a:rPr>
              <a:t>Brachiopoda</a:t>
            </a:r>
            <a:endParaRPr lang="en-IN" sz="400" b="1" dirty="0">
              <a:solidFill>
                <a:srgbClr val="000000"/>
              </a:solidFill>
            </a:endParaRPr>
          </a:p>
          <a:p>
            <a:r>
              <a:rPr lang="en-IN" sz="400" dirty="0">
                <a:solidFill>
                  <a:srgbClr val="000000"/>
                </a:solidFill>
              </a:rPr>
              <a:t>(lamp shells)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83C6E5E-7840-4888-8D02-360D2F20C7FB}"/>
              </a:ext>
            </a:extLst>
          </p:cNvPr>
          <p:cNvSpPr/>
          <p:nvPr/>
        </p:nvSpPr>
        <p:spPr>
          <a:xfrm>
            <a:off x="2838747" y="3040968"/>
            <a:ext cx="57568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Comb jellies, sea</a:t>
            </a:r>
          </a:p>
          <a:p>
            <a:r>
              <a:rPr lang="en-IN" sz="400" dirty="0">
                <a:solidFill>
                  <a:srgbClr val="000000"/>
                </a:solidFill>
              </a:rPr>
              <a:t>walnuts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EEDECA2-933F-4CCA-9EF1-2338543E48F3}"/>
              </a:ext>
            </a:extLst>
          </p:cNvPr>
          <p:cNvSpPr/>
          <p:nvPr/>
        </p:nvSpPr>
        <p:spPr>
          <a:xfrm>
            <a:off x="2113193" y="3040968"/>
            <a:ext cx="4906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Ctenophora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(sea walnuts)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98A2BE5-C973-4109-AB68-3898F5BD834F}"/>
              </a:ext>
            </a:extLst>
          </p:cNvPr>
          <p:cNvSpPr/>
          <p:nvPr/>
        </p:nvSpPr>
        <p:spPr>
          <a:xfrm>
            <a:off x="2838966" y="3709630"/>
            <a:ext cx="34186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 dirty="0">
                <a:solidFill>
                  <a:srgbClr val="000000"/>
                </a:solidFill>
              </a:rPr>
              <a:t>Sagitta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5A84C42-B518-42E6-A5A2-C0E687124974}"/>
              </a:ext>
            </a:extLst>
          </p:cNvPr>
          <p:cNvSpPr/>
          <p:nvPr/>
        </p:nvSpPr>
        <p:spPr>
          <a:xfrm>
            <a:off x="2113866" y="3709630"/>
            <a:ext cx="52928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Chaetognatha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(arrow worms)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E83F5D8-42DC-4E25-BB30-A7801E39B16B}"/>
              </a:ext>
            </a:extLst>
          </p:cNvPr>
          <p:cNvSpPr/>
          <p:nvPr/>
        </p:nvSpPr>
        <p:spPr>
          <a:xfrm>
            <a:off x="2839632" y="4249695"/>
            <a:ext cx="401496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 dirty="0">
                <a:solidFill>
                  <a:srgbClr val="000000"/>
                </a:solidFill>
              </a:rPr>
              <a:t>Peripatus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D33F7B2-F819-498F-B50E-76E0D04103FD}"/>
              </a:ext>
            </a:extLst>
          </p:cNvPr>
          <p:cNvSpPr/>
          <p:nvPr/>
        </p:nvSpPr>
        <p:spPr>
          <a:xfrm>
            <a:off x="2115955" y="4249695"/>
            <a:ext cx="518851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Onychophora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(velvet worms)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8DA7437C-7207-423A-8176-6AB7592CCC2D}"/>
              </a:ext>
            </a:extLst>
          </p:cNvPr>
          <p:cNvSpPr/>
          <p:nvPr/>
        </p:nvSpPr>
        <p:spPr>
          <a:xfrm>
            <a:off x="2844436" y="4704989"/>
            <a:ext cx="666208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>
                <a:solidFill>
                  <a:srgbClr val="000000"/>
                </a:solidFill>
              </a:rPr>
              <a:t>Nanaloricus mysticus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BF83D9DE-5201-4952-BEE1-7488CA86CFFB}"/>
              </a:ext>
            </a:extLst>
          </p:cNvPr>
          <p:cNvSpPr/>
          <p:nvPr/>
        </p:nvSpPr>
        <p:spPr>
          <a:xfrm>
            <a:off x="2117666" y="4704989"/>
            <a:ext cx="46970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Loricifera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(loriciferans)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964A6F20-EA09-4F38-BE5E-3729C7817682}"/>
              </a:ext>
            </a:extLst>
          </p:cNvPr>
          <p:cNvSpPr/>
          <p:nvPr/>
        </p:nvSpPr>
        <p:spPr>
          <a:xfrm>
            <a:off x="2840953" y="5199338"/>
            <a:ext cx="38361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 dirty="0">
                <a:solidFill>
                  <a:srgbClr val="000000"/>
                </a:solidFill>
              </a:rPr>
              <a:t>Symbion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1A677FE8-0D0A-4314-BC7B-56800A5C589C}"/>
              </a:ext>
            </a:extLst>
          </p:cNvPr>
          <p:cNvSpPr/>
          <p:nvPr/>
        </p:nvSpPr>
        <p:spPr>
          <a:xfrm>
            <a:off x="2117525" y="5199338"/>
            <a:ext cx="53163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Cycliophora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(cycliophorans)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5EC9A5EC-E12F-40BD-B382-B56B429C5947}"/>
              </a:ext>
            </a:extLst>
          </p:cNvPr>
          <p:cNvSpPr/>
          <p:nvPr/>
        </p:nvSpPr>
        <p:spPr>
          <a:xfrm>
            <a:off x="2843346" y="5764172"/>
            <a:ext cx="455029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i="1" dirty="0">
                <a:solidFill>
                  <a:srgbClr val="000000"/>
                </a:solidFill>
              </a:rPr>
              <a:t>Cycliophora</a:t>
            </a:r>
            <a:endParaRPr lang="en-IN" sz="400" dirty="0">
              <a:solidFill>
                <a:srgbClr val="000000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B047E0A5-8467-4AD4-878D-609939C6F231}"/>
              </a:ext>
            </a:extLst>
          </p:cNvPr>
          <p:cNvSpPr/>
          <p:nvPr/>
        </p:nvSpPr>
        <p:spPr>
          <a:xfrm>
            <a:off x="2112873" y="5764172"/>
            <a:ext cx="40721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Placozoa</a:t>
            </a:r>
            <a:endParaRPr lang="en-IN" sz="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3681761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61F29743-739C-412D-8FAE-E9E2CB9ADDA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Chapter Opener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4CD3ABA-E8AD-481F-B045-0E08AE13C4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393665"/>
            <a:ext cx="7620000" cy="6070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0819315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A354964-025E-47E5-BD7D-037059C9BC8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8E2174C-A3CF-4D05-9EEF-DFD76177E7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475086"/>
            <a:ext cx="3397502" cy="1907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805642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43A645E-4C55-4194-8DB5-1AF4F1C6490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32.2b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95B1A72-C3CD-4210-9579-B626AA1504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723364"/>
            <a:ext cx="3397502" cy="1411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398339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5575F84-B622-49FB-A595-8EF158A5F4C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32.2c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79AB36-E612-4246-B473-13A85B5A02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517556"/>
            <a:ext cx="3397502" cy="1822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950953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49B021A-5381-4579-B5E7-464FC6C53F6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1C74A72-6251-4153-A300-59001A1A0C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3249" y="2514289"/>
            <a:ext cx="3397502" cy="18294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562440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3F60D8E-3624-407C-9B0F-D6F18DD484F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6CE6167-823E-4241-BAD2-E69B8C4868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359856"/>
            <a:ext cx="3088638" cy="2138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742071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10919C2-D096-4E37-B5BB-2206473AF2B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32.2f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6557051-29D1-4485-8194-092662EF0F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814509"/>
            <a:ext cx="3737252" cy="1228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2167037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C893CD-E040-4B1B-844E-DA0A2DA68DED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A15A3D4-F24D-45BB-8D2E-39E55AD234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5374" y="2713538"/>
            <a:ext cx="2813253" cy="1430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311668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617301B-1BB8-4C2C-AC44-86CA44A04AD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FEFC017-EF62-4B2C-B290-2DBB7B8A7C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74" y="2691939"/>
            <a:ext cx="2807853" cy="147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7766840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5E1976C-FDF5-4E50-8EF3-EB6324834CD2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32.2i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ACD2E5C-AD6B-4D2E-9495-A0BF417FAF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339066"/>
            <a:ext cx="3088638" cy="21798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653471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A3BA5C5-24C7-4356-B12D-21BFB364267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32.2j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A12B393-A173-4CE2-8680-F0A4195DBF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8074" y="2600143"/>
            <a:ext cx="2807853" cy="1657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9822284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E09FCB9-96A0-47E1-A340-37E63032033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FD88B00-050A-4E94-B4B0-3B9DE19163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506517"/>
            <a:ext cx="7620000" cy="5844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668232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4F7B012-978A-4716-B0B8-E97C8332C68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32.2k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CD6F5FA-6371-4CB4-A93A-E430F1A445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03374" y="2584524"/>
            <a:ext cx="3737252" cy="1688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11774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064C34-8970-46D0-ACD0-84C14F479D4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12ACF4-5BB3-4D6C-853D-09BF19B25E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671518"/>
            <a:ext cx="8382000" cy="3514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390881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EDC0313-A78C-4DD6-9F6A-25C37E90E38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22C6999-D7E7-4FE5-A1D9-8B4C6601A2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9719" y="763000"/>
            <a:ext cx="5204563" cy="5332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479084"/>
      </p:ext>
    </p:extLst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648FA54-654B-4119-B856-B3C1502787C6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ECAD777-119B-463D-A86D-F4DAA15395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49513"/>
            <a:ext cx="4731421" cy="495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1887045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1534CE9-0B6F-4629-95CB-50202A4CB56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E943EEA-E158-42E0-8F58-D00E9D5D5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244042"/>
            <a:ext cx="8382000" cy="4369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868949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16B69FE-E6F9-47B8-97A4-9E1B85C46B4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55F2337-4A1A-4470-BB18-BA28FB81CFF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49513"/>
            <a:ext cx="4731421" cy="495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123000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7DC2B1-9F9A-4102-B8A9-0C83F651448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32.8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2EA20AD-FE35-413B-9E25-A017E77B51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55910" y="909992"/>
            <a:ext cx="3632180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8397778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A446286-C35E-4973-A0AD-FBCF031DF92F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0F7A6E-2CCD-4C92-9937-5F3BBE0B67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49513"/>
            <a:ext cx="4731421" cy="495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470770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726DA5-F2CC-40A6-8919-DD5B22369F3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32.9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2E8450C-966A-4B64-83DA-138E2A0F9A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057729"/>
            <a:ext cx="8382000" cy="4742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3957824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2EDA283-E133-444C-BEBB-2D1602EDCA8A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02D5B1E-AC5D-4B6A-8CC7-14EE80102F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3240" y="1160659"/>
            <a:ext cx="6297521" cy="453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9847480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415D846-A8A9-4621-9415-B56ED93C8B9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A498D93-39CE-4756-A221-BDE5840B224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428101"/>
            <a:ext cx="8382000" cy="400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136123"/>
      </p:ext>
    </p:extLst>
  </p:cSld>
  <p:clrMapOvr>
    <a:masterClrMapping/>
  </p:clrMapOvr>
  <p:transition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65D79CF-9A61-409E-B1C9-6CBDAE36BC90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692C67D-CD19-464E-98DF-24503468BB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284785"/>
            <a:ext cx="5725019" cy="428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6745707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130A702-CF4C-4C40-AFB7-14FC3E4EA78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A3D099-F638-4C9B-A0D2-56FDBE88F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8364" y="978152"/>
            <a:ext cx="6927273" cy="4901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9311691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30C006C-4DFD-46D2-B93E-24763AB021C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775DAFE-4D1E-4C24-9290-9F89AF867AE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94607" y="731258"/>
            <a:ext cx="3554786" cy="5395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1951458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DC2BB1AD-4AD6-4093-86BB-67EB9149DDE3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A303256E-BF7A-4352-8F8C-1BE0A0C1FB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7041" y="1138993"/>
            <a:ext cx="3709919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3186112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48DC7CB-E3EE-4A31-98A4-CEAE46571CA1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B5169D7-5BA1-4606-95A1-37888C9846C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7117" y="1138993"/>
            <a:ext cx="3929766" cy="45800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3935202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780144-00DF-4CFA-83C8-67EFC89484A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0370BF6-05C4-40D6-A95F-AE19D79B328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2075" y="909992"/>
            <a:ext cx="4499850" cy="5038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669773"/>
      </p:ext>
    </p:extLst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3D1227C6-62D5-4903-AF4C-999E679D40D8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32.5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76E9D5D-9F0E-4729-BFC7-8EF548C45A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6290" y="949513"/>
            <a:ext cx="4731421" cy="495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9923860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47F8C64-9212-45FF-AD51-D445072EFC7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32.17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8283D3B-537F-4CDE-B5A1-040F3593FA8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9491" y="1470704"/>
            <a:ext cx="5725019" cy="39165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3333591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75A1993-6539-4410-8FBD-0DDE0C2BA16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 err="1"/>
              <a:t>eoc</a:t>
            </a:r>
            <a:r>
              <a:rPr lang="en-IN" sz="1200" b="1" dirty="0"/>
              <a:t> 32.1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6C3C788-D35E-4ED0-A680-089D9D50B7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2832" y="1976746"/>
            <a:ext cx="3118337" cy="290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169311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0B60A88-385E-4AC2-AB64-24CE7CD8259E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32.6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A8A4265-4E23-475D-82CF-00709880044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474544"/>
            <a:ext cx="7620000" cy="59089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111212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F2162A7-3CCF-4454-A796-F48FCACC7107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32.2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02C0703-8315-48B7-A411-07F8D60EAEC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445753"/>
            <a:ext cx="3910265" cy="5966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0327391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E71B0C-97B1-4B38-910C-E441777925E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ta 32.7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CF8C3B-AED4-4B8B-97A3-F26497834C7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1902" y="2270515"/>
            <a:ext cx="3220196" cy="2316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30660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2FEF2963-CFB8-449A-A63E-E8B442E58E75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4E7206C-8082-4157-B102-D64A39B4DF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6868" y="582834"/>
            <a:ext cx="3910265" cy="5692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204361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72BC10F7-8E7E-4ED1-9BC9-6ADEDAE335CB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Figure 32.4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77AD121-E0CE-4209-B433-B70AEEEB49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735327"/>
            <a:ext cx="7620000" cy="5387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312699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509C1BF-E0ED-4DA4-A88C-FB0ECC600BD9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/>
              <a:t>Table 32.1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581F354-F60A-4079-BB41-FE13F09AE8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8646" y="311728"/>
            <a:ext cx="4866708" cy="623454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0F1909E-542D-4318-99BB-9D01509AFF7C}"/>
              </a:ext>
            </a:extLst>
          </p:cNvPr>
          <p:cNvSpPr/>
          <p:nvPr/>
        </p:nvSpPr>
        <p:spPr>
          <a:xfrm>
            <a:off x="4489387" y="2455337"/>
            <a:ext cx="176542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Unsegmented, acoelomate, bilaterally symmetrical worms. Digestive</a:t>
            </a:r>
          </a:p>
          <a:p>
            <a:r>
              <a:rPr lang="en-IN" sz="400" dirty="0">
                <a:solidFill>
                  <a:srgbClr val="000000"/>
                </a:solidFill>
              </a:rPr>
              <a:t>cavity has only one opening; tapeworms lack a gut. Many species are</a:t>
            </a:r>
          </a:p>
          <a:p>
            <a:r>
              <a:rPr lang="en-IN" sz="400" dirty="0">
                <a:solidFill>
                  <a:srgbClr val="000000"/>
                </a:solidFill>
              </a:rPr>
              <a:t>parasites of medical and veterinary importance. Members occupy</a:t>
            </a:r>
          </a:p>
          <a:p>
            <a:r>
              <a:rPr lang="en-IN" sz="400" dirty="0">
                <a:solidFill>
                  <a:srgbClr val="000000"/>
                </a:solidFill>
              </a:rPr>
              <a:t>marine, terrestrial, and freshwater habitats (as well as the bodies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other animals).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C7B3CB4-2AEF-45CD-87E2-04769F46828E}"/>
              </a:ext>
            </a:extLst>
          </p:cNvPr>
          <p:cNvSpPr/>
          <p:nvPr/>
        </p:nvSpPr>
        <p:spPr>
          <a:xfrm>
            <a:off x="4479181" y="1033076"/>
            <a:ext cx="181752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Chitinous </a:t>
            </a:r>
            <a:r>
              <a:rPr lang="en-IN" sz="400" dirty="0">
                <a:solidFill>
                  <a:srgbClr val="000000"/>
                </a:solidFill>
              </a:rPr>
              <a:t>exoskeleton covers segmented, coelomate body. With paired,</a:t>
            </a:r>
          </a:p>
          <a:p>
            <a:r>
              <a:rPr lang="en-IN" sz="400" dirty="0">
                <a:solidFill>
                  <a:srgbClr val="000000"/>
                </a:solidFill>
              </a:rPr>
              <a:t>jointed appendages; many types of insects have wings. Occupy marine,</a:t>
            </a:r>
          </a:p>
          <a:p>
            <a:r>
              <a:rPr lang="en-IN" sz="400" dirty="0">
                <a:solidFill>
                  <a:srgbClr val="000000"/>
                </a:solidFill>
              </a:rPr>
              <a:t>terrestrial, and freshwater habitats. Most arthropods are insects (as</a:t>
            </a:r>
          </a:p>
          <a:p>
            <a:r>
              <a:rPr lang="en-IN" sz="400" dirty="0">
                <a:solidFill>
                  <a:srgbClr val="000000"/>
                </a:solidFill>
              </a:rPr>
              <a:t>are most animals!).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5A839B-97FA-49A7-BF22-504CE1C47CB7}"/>
              </a:ext>
            </a:extLst>
          </p:cNvPr>
          <p:cNvSpPr/>
          <p:nvPr/>
        </p:nvSpPr>
        <p:spPr>
          <a:xfrm>
            <a:off x="4488180" y="1490276"/>
            <a:ext cx="176542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Coelomate body of many mollusks is covered by one or more shells</a:t>
            </a:r>
          </a:p>
          <a:p>
            <a:r>
              <a:rPr lang="en-IN" sz="400" dirty="0">
                <a:solidFill>
                  <a:srgbClr val="000000"/>
                </a:solidFill>
              </a:rPr>
              <a:t>secreted by a part of the body termed the mantle. Many kinds</a:t>
            </a:r>
          </a:p>
          <a:p>
            <a:r>
              <a:rPr lang="en-IN" sz="400" dirty="0">
                <a:solidFill>
                  <a:srgbClr val="000000"/>
                </a:solidFill>
              </a:rPr>
              <a:t>possess a unique rasping tongue, a radula. Members occupy marine,</a:t>
            </a:r>
          </a:p>
          <a:p>
            <a:r>
              <a:rPr lang="en-IN" sz="400" dirty="0">
                <a:solidFill>
                  <a:srgbClr val="000000"/>
                </a:solidFill>
              </a:rPr>
              <a:t>terrestrial, and freshwater habitats.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C17ABE6-B71E-4F26-8CA0-20A1A046C7DD}"/>
              </a:ext>
            </a:extLst>
          </p:cNvPr>
          <p:cNvSpPr/>
          <p:nvPr/>
        </p:nvSpPr>
        <p:spPr>
          <a:xfrm>
            <a:off x="4483638" y="2007096"/>
            <a:ext cx="182264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Each coelomate individual possesses a notochord, a dorsal nerve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cord, pharyngeal slits, and a postanal tail at some stage of life. In</a:t>
            </a:r>
          </a:p>
          <a:p>
            <a:r>
              <a:rPr lang="en-IN" sz="400" dirty="0">
                <a:solidFill>
                  <a:srgbClr val="000000"/>
                </a:solidFill>
              </a:rPr>
              <a:t>vertebrates, the notochord is replaced during development by the spinal</a:t>
            </a:r>
          </a:p>
          <a:p>
            <a:r>
              <a:rPr lang="en-IN" sz="400" dirty="0">
                <a:solidFill>
                  <a:srgbClr val="000000"/>
                </a:solidFill>
              </a:rPr>
              <a:t>column. Members occupy marine, terrestrial, and freshwater habitats.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17591C-A153-426D-87AB-E7BE27256343}"/>
              </a:ext>
            </a:extLst>
          </p:cNvPr>
          <p:cNvSpPr/>
          <p:nvPr/>
        </p:nvSpPr>
        <p:spPr>
          <a:xfrm>
            <a:off x="4489531" y="2990076"/>
            <a:ext cx="165083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Pseudocoelomate, unsegmented, bilaterally symmetrical worms;</a:t>
            </a:r>
          </a:p>
          <a:p>
            <a:r>
              <a:rPr lang="en-IN" sz="400" dirty="0">
                <a:solidFill>
                  <a:srgbClr val="000000"/>
                </a:solidFill>
              </a:rPr>
              <a:t>tubular digestive tract has mouth and anus. Members occupy</a:t>
            </a:r>
          </a:p>
          <a:p>
            <a:r>
              <a:rPr lang="en-IN" sz="400" dirty="0">
                <a:solidFill>
                  <a:srgbClr val="000000"/>
                </a:solidFill>
              </a:rPr>
              <a:t>marine, terrestrial, and freshwater habitats; some are important</a:t>
            </a:r>
          </a:p>
          <a:p>
            <a:r>
              <a:rPr lang="en-IN" sz="400" dirty="0">
                <a:solidFill>
                  <a:srgbClr val="000000"/>
                </a:solidFill>
              </a:rPr>
              <a:t>parasites of plants and animals, including humans.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89641A3-E2EE-4BB4-A1E1-0BF361EC7834}"/>
              </a:ext>
            </a:extLst>
          </p:cNvPr>
          <p:cNvSpPr/>
          <p:nvPr/>
        </p:nvSpPr>
        <p:spPr>
          <a:xfrm>
            <a:off x="4489583" y="3546336"/>
            <a:ext cx="180459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Segmented, bilaterally symmetrical, coelomate worms with a complete</a:t>
            </a:r>
          </a:p>
          <a:p>
            <a:r>
              <a:rPr lang="en-IN" sz="400" dirty="0">
                <a:solidFill>
                  <a:srgbClr val="000000"/>
                </a:solidFill>
              </a:rPr>
              <a:t>digestive tract; most have bristles (chaetae) on each segment that</a:t>
            </a:r>
          </a:p>
          <a:p>
            <a:r>
              <a:rPr lang="en-IN" sz="400" dirty="0">
                <a:solidFill>
                  <a:srgbClr val="000000"/>
                </a:solidFill>
              </a:rPr>
              <a:t>anchor them in tubes or aid in crawling. Occupy marine, terrestrial,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freshwater habitats.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F0C652E-AA07-4B1A-858D-AC2350496A21}"/>
              </a:ext>
            </a:extLst>
          </p:cNvPr>
          <p:cNvSpPr/>
          <p:nvPr/>
        </p:nvSpPr>
        <p:spPr>
          <a:xfrm>
            <a:off x="4484991" y="4038957"/>
            <a:ext cx="166753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Bodies of most asymmetrical: defining “an individual” is difficult.</a:t>
            </a:r>
          </a:p>
          <a:p>
            <a:r>
              <a:rPr lang="en-IN" sz="400" dirty="0">
                <a:solidFill>
                  <a:srgbClr val="000000"/>
                </a:solidFill>
              </a:rPr>
              <a:t>Lacking tissues or organs, the body is a meshwork of cells</a:t>
            </a:r>
          </a:p>
          <a:p>
            <a:r>
              <a:rPr lang="en-IN" sz="400" dirty="0">
                <a:solidFill>
                  <a:srgbClr val="000000"/>
                </a:solidFill>
              </a:rPr>
              <a:t>surrounding channels that open to the outside through pores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expand into internal cavities lined with food-filtering flagellated</a:t>
            </a:r>
          </a:p>
          <a:p>
            <a:r>
              <a:rPr lang="en-IN" sz="400" dirty="0">
                <a:solidFill>
                  <a:srgbClr val="000000"/>
                </a:solidFill>
              </a:rPr>
              <a:t>cells (choanocytes). Most species are marine (150 species live in</a:t>
            </a:r>
          </a:p>
          <a:p>
            <a:r>
              <a:rPr lang="en-IN" sz="400" dirty="0">
                <a:solidFill>
                  <a:srgbClr val="000000"/>
                </a:solidFill>
              </a:rPr>
              <a:t>freshwater).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1C36D62-3EEE-4635-9EE7-FAAA1AF25481}"/>
              </a:ext>
            </a:extLst>
          </p:cNvPr>
          <p:cNvSpPr/>
          <p:nvPr/>
        </p:nvSpPr>
        <p:spPr>
          <a:xfrm>
            <a:off x="4489300" y="4742676"/>
            <a:ext cx="1747947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Adult body pentaradial (fivefold) in symmetry. Water-vascular system</a:t>
            </a:r>
          </a:p>
          <a:p>
            <a:r>
              <a:rPr lang="en-IN" sz="400" dirty="0">
                <a:solidFill>
                  <a:srgbClr val="000000"/>
                </a:solidFill>
              </a:rPr>
              <a:t>is a coelomic space; endoskeleton of calcium carbonate plates.</a:t>
            </a:r>
          </a:p>
          <a:p>
            <a:r>
              <a:rPr lang="en-IN" sz="400" dirty="0">
                <a:solidFill>
                  <a:srgbClr val="000000"/>
                </a:solidFill>
              </a:rPr>
              <a:t>Many can regenerate lost body parts. Fossils are more diverse</a:t>
            </a:r>
          </a:p>
          <a:p>
            <a:r>
              <a:rPr lang="en-IN" sz="400" dirty="0">
                <a:solidFill>
                  <a:srgbClr val="000000"/>
                </a:solidFill>
              </a:rPr>
              <a:t>in body plan than extant species. Exclusively marine.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00B24C-1F6B-4755-AB1B-1B7449D137A7}"/>
              </a:ext>
            </a:extLst>
          </p:cNvPr>
          <p:cNvSpPr/>
          <p:nvPr/>
        </p:nvSpPr>
        <p:spPr>
          <a:xfrm>
            <a:off x="4485639" y="5303877"/>
            <a:ext cx="175152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Radially symmetrical, acoelomate body has tissues but no organs.</a:t>
            </a:r>
          </a:p>
          <a:p>
            <a:r>
              <a:rPr lang="en-IN" sz="400" dirty="0">
                <a:solidFill>
                  <a:srgbClr val="000000"/>
                </a:solidFill>
              </a:rPr>
              <a:t>Mouth opens into a simple digestive sac and is surrounded by</a:t>
            </a:r>
          </a:p>
          <a:p>
            <a:r>
              <a:rPr lang="en-IN" sz="400" dirty="0">
                <a:solidFill>
                  <a:srgbClr val="000000"/>
                </a:solidFill>
              </a:rPr>
              <a:t>tentacles armed with stinging capsules (nematocysts). In some</a:t>
            </a:r>
          </a:p>
          <a:p>
            <a:r>
              <a:rPr lang="en-IN" sz="400" dirty="0">
                <a:solidFill>
                  <a:srgbClr val="000000"/>
                </a:solidFill>
              </a:rPr>
              <a:t>groups, individuals are joined into colonies; some can secrete a hard</a:t>
            </a:r>
          </a:p>
          <a:p>
            <a:r>
              <a:rPr lang="en-IN" sz="400" dirty="0">
                <a:solidFill>
                  <a:srgbClr val="000000"/>
                </a:solidFill>
              </a:rPr>
              <a:t>exoskeleton. The very few nonmarine species live in freshwater.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152F46F-CD00-4E00-A839-3FD41B01A5B3}"/>
              </a:ext>
            </a:extLst>
          </p:cNvPr>
          <p:cNvSpPr/>
          <p:nvPr/>
        </p:nvSpPr>
        <p:spPr>
          <a:xfrm>
            <a:off x="4489199" y="5907197"/>
            <a:ext cx="172770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The only exclusively colonial phylum; each colony comprises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numerous small, coelomate individuals (zooids) connected by</a:t>
            </a:r>
          </a:p>
          <a:p>
            <a:r>
              <a:rPr lang="en-IN" sz="400" dirty="0">
                <a:solidFill>
                  <a:srgbClr val="000000"/>
                </a:solidFill>
              </a:rPr>
              <a:t>an exoskeleton (calcareous in marine species, organic in most</a:t>
            </a:r>
          </a:p>
          <a:p>
            <a:r>
              <a:rPr lang="en-IN" sz="400" dirty="0">
                <a:solidFill>
                  <a:srgbClr val="000000"/>
                </a:solidFill>
              </a:rPr>
              <a:t>freshwater ones). A ring of ciliated tentacles (lophophore) surrounds</a:t>
            </a:r>
          </a:p>
          <a:p>
            <a:r>
              <a:rPr lang="en-IN" sz="400" dirty="0">
                <a:solidFill>
                  <a:srgbClr val="000000"/>
                </a:solidFill>
              </a:rPr>
              <a:t>the mouth of each zooid; the anus lies beyond the lophophore.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03EA99C-D1C5-4B31-9F46-27E1FFA83F5C}"/>
              </a:ext>
            </a:extLst>
          </p:cNvPr>
          <p:cNvSpPr/>
          <p:nvPr/>
        </p:nvSpPr>
        <p:spPr>
          <a:xfrm>
            <a:off x="6256358" y="2987814"/>
            <a:ext cx="79180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61,000 (but it is thought by</a:t>
            </a:r>
          </a:p>
          <a:p>
            <a:r>
              <a:rPr lang="en-IN" sz="400" dirty="0">
                <a:solidFill>
                  <a:srgbClr val="000000"/>
                </a:solidFill>
              </a:rPr>
              <a:t>some that the number of</a:t>
            </a:r>
          </a:p>
          <a:p>
            <a:r>
              <a:rPr lang="en-IN" sz="400" dirty="0">
                <a:solidFill>
                  <a:srgbClr val="000000"/>
                </a:solidFill>
              </a:rPr>
              <a:t>nematode species may be</a:t>
            </a:r>
          </a:p>
          <a:p>
            <a:r>
              <a:rPr lang="en-IN" sz="400" dirty="0">
                <a:solidFill>
                  <a:srgbClr val="000000"/>
                </a:solidFill>
              </a:rPr>
              <a:t>much greater)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C0D4895-7CD6-4F77-B20D-1AB7885F8724}"/>
              </a:ext>
            </a:extLst>
          </p:cNvPr>
          <p:cNvSpPr/>
          <p:nvPr/>
        </p:nvSpPr>
        <p:spPr>
          <a:xfrm>
            <a:off x="6473011" y="5906274"/>
            <a:ext cx="34325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10,000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D79D671-0C17-418B-9CAB-CAD57AE6813B}"/>
              </a:ext>
            </a:extLst>
          </p:cNvPr>
          <p:cNvSpPr/>
          <p:nvPr/>
        </p:nvSpPr>
        <p:spPr>
          <a:xfrm>
            <a:off x="6476304" y="5304294"/>
            <a:ext cx="34325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10,000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B7FC31A-474F-4CD1-A713-21572503A8FE}"/>
              </a:ext>
            </a:extLst>
          </p:cNvPr>
          <p:cNvSpPr/>
          <p:nvPr/>
        </p:nvSpPr>
        <p:spPr>
          <a:xfrm>
            <a:off x="6479597" y="4740414"/>
            <a:ext cx="34325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12,000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BDB9309-52B0-4269-BC02-C2C9C70A285D}"/>
              </a:ext>
            </a:extLst>
          </p:cNvPr>
          <p:cNvSpPr/>
          <p:nvPr/>
        </p:nvSpPr>
        <p:spPr>
          <a:xfrm>
            <a:off x="6482890" y="4039374"/>
            <a:ext cx="34325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26,000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1261C2-37E9-4A19-B3B0-45C7C26026AE}"/>
              </a:ext>
            </a:extLst>
          </p:cNvPr>
          <p:cNvSpPr/>
          <p:nvPr/>
        </p:nvSpPr>
        <p:spPr>
          <a:xfrm>
            <a:off x="6486183" y="3544074"/>
            <a:ext cx="34325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32,000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A261792-2EB6-4584-8D0B-1C14AA827F40}"/>
              </a:ext>
            </a:extLst>
          </p:cNvPr>
          <p:cNvSpPr/>
          <p:nvPr/>
        </p:nvSpPr>
        <p:spPr>
          <a:xfrm>
            <a:off x="6489476" y="2454414"/>
            <a:ext cx="34325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55,000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62A7385-EC89-4744-8C37-B45E55991883}"/>
              </a:ext>
            </a:extLst>
          </p:cNvPr>
          <p:cNvSpPr/>
          <p:nvPr/>
        </p:nvSpPr>
        <p:spPr>
          <a:xfrm>
            <a:off x="6485149" y="2004834"/>
            <a:ext cx="34325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56,000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83AB43A0-74DE-4367-8FF5-DE425CC4FFB3}"/>
              </a:ext>
            </a:extLst>
          </p:cNvPr>
          <p:cNvSpPr/>
          <p:nvPr/>
        </p:nvSpPr>
        <p:spPr>
          <a:xfrm>
            <a:off x="6466688" y="1494294"/>
            <a:ext cx="372248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150,000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C34B911C-8A32-4C92-B613-E68C9E1F0F88}"/>
              </a:ext>
            </a:extLst>
          </p:cNvPr>
          <p:cNvSpPr/>
          <p:nvPr/>
        </p:nvSpPr>
        <p:spPr>
          <a:xfrm>
            <a:off x="6441753" y="1037094"/>
            <a:ext cx="415099" cy="1538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1,200,000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9ADF5639-01A9-4AF0-A0F3-753F044E229C}"/>
              </a:ext>
            </a:extLst>
          </p:cNvPr>
          <p:cNvSpPr/>
          <p:nvPr/>
        </p:nvSpPr>
        <p:spPr>
          <a:xfrm>
            <a:off x="2159839" y="460951"/>
            <a:ext cx="675852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chemeClr val="bg1"/>
                </a:solidFill>
              </a:rPr>
              <a:t>TABLE 32.1</a:t>
            </a:r>
            <a:endParaRPr lang="en-IN" sz="700" dirty="0"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1E274290-9CED-423A-8944-DCBDB0364512}"/>
              </a:ext>
            </a:extLst>
          </p:cNvPr>
          <p:cNvSpPr/>
          <p:nvPr/>
        </p:nvSpPr>
        <p:spPr>
          <a:xfrm>
            <a:off x="2857500" y="460207"/>
            <a:ext cx="1699256" cy="2000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700" b="1" dirty="0">
                <a:solidFill>
                  <a:srgbClr val="000000"/>
                </a:solidFill>
              </a:rPr>
              <a:t>Animal Phyla with the Most Species</a:t>
            </a:r>
            <a:endParaRPr lang="en-IN" sz="700" dirty="0">
              <a:solidFill>
                <a:srgbClr val="000000"/>
              </a:solidFill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7575C568-6CC8-49D8-9EEA-63A9351BF2CC}"/>
              </a:ext>
            </a:extLst>
          </p:cNvPr>
          <p:cNvSpPr/>
          <p:nvPr/>
        </p:nvSpPr>
        <p:spPr>
          <a:xfrm>
            <a:off x="6256092" y="642491"/>
            <a:ext cx="75423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IN" sz="600" b="1" dirty="0">
                <a:solidFill>
                  <a:srgbClr val="000000"/>
                </a:solidFill>
              </a:rPr>
              <a:t>Approximate</a:t>
            </a:r>
          </a:p>
          <a:p>
            <a:pPr algn="ctr"/>
            <a:r>
              <a:rPr lang="en-IN" sz="600" b="1" dirty="0">
                <a:solidFill>
                  <a:srgbClr val="000000"/>
                </a:solidFill>
              </a:rPr>
              <a:t>Number of</a:t>
            </a:r>
          </a:p>
          <a:p>
            <a:pPr algn="ctr"/>
            <a:r>
              <a:rPr lang="en-IN" sz="600" b="1" dirty="0">
                <a:solidFill>
                  <a:srgbClr val="000000"/>
                </a:solidFill>
              </a:rPr>
              <a:t>Named Species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D76CA19-B5D9-4804-BA10-7AE8E898C931}"/>
              </a:ext>
            </a:extLst>
          </p:cNvPr>
          <p:cNvSpPr/>
          <p:nvPr/>
        </p:nvSpPr>
        <p:spPr>
          <a:xfrm>
            <a:off x="4956046" y="727651"/>
            <a:ext cx="900688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Key Characteristics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603C9D6B-6506-44B9-8CDC-3849129FAB5B}"/>
              </a:ext>
            </a:extLst>
          </p:cNvPr>
          <p:cNvSpPr/>
          <p:nvPr/>
        </p:nvSpPr>
        <p:spPr>
          <a:xfrm>
            <a:off x="3253740" y="727651"/>
            <a:ext cx="830580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Typical Examples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D21D92EA-A6B1-4AE6-89BE-CA037F60525A}"/>
              </a:ext>
            </a:extLst>
          </p:cNvPr>
          <p:cNvSpPr/>
          <p:nvPr/>
        </p:nvSpPr>
        <p:spPr>
          <a:xfrm>
            <a:off x="2266941" y="727651"/>
            <a:ext cx="460984" cy="1846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600" b="1" dirty="0">
                <a:solidFill>
                  <a:srgbClr val="000000"/>
                </a:solidFill>
              </a:rPr>
              <a:t>Phylum</a:t>
            </a:r>
            <a:endParaRPr lang="en-IN" sz="600" dirty="0">
              <a:solidFill>
                <a:srgbClr val="00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1B5BD28-CA9A-48FA-BF1F-E822D650A034}"/>
              </a:ext>
            </a:extLst>
          </p:cNvPr>
          <p:cNvSpPr/>
          <p:nvPr/>
        </p:nvSpPr>
        <p:spPr>
          <a:xfrm>
            <a:off x="2833549" y="1038434"/>
            <a:ext cx="69695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Beetles, other insects,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crabs, spiders, krill,</a:t>
            </a:r>
          </a:p>
          <a:p>
            <a:r>
              <a:rPr lang="en-IN" sz="400" dirty="0">
                <a:solidFill>
                  <a:srgbClr val="000000"/>
                </a:solidFill>
              </a:rPr>
              <a:t>scorpions, centipedes,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millipedes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FE7FC0F-E1B8-4F31-81EF-ACF6816CA9BD}"/>
              </a:ext>
            </a:extLst>
          </p:cNvPr>
          <p:cNvSpPr/>
          <p:nvPr/>
        </p:nvSpPr>
        <p:spPr>
          <a:xfrm>
            <a:off x="2135096" y="1039773"/>
            <a:ext cx="46559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Arthropoda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(arthropods)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6F5EC89-8100-405D-A1E5-3465E1985E9F}"/>
              </a:ext>
            </a:extLst>
          </p:cNvPr>
          <p:cNvSpPr/>
          <p:nvPr/>
        </p:nvSpPr>
        <p:spPr>
          <a:xfrm>
            <a:off x="2833550" y="1495634"/>
            <a:ext cx="69694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Snails, oysters, clams,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octopuses, slugs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64D2F40E-1C95-476A-8433-E1A655871361}"/>
              </a:ext>
            </a:extLst>
          </p:cNvPr>
          <p:cNvSpPr/>
          <p:nvPr/>
        </p:nvSpPr>
        <p:spPr>
          <a:xfrm>
            <a:off x="2129637" y="1496973"/>
            <a:ext cx="4181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Mollusca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(mollusks)</a:t>
            </a: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C14FCFBF-5632-433A-9D37-6C7CA91C9A82}"/>
              </a:ext>
            </a:extLst>
          </p:cNvPr>
          <p:cNvSpPr/>
          <p:nvPr/>
        </p:nvSpPr>
        <p:spPr>
          <a:xfrm>
            <a:off x="2835303" y="2006174"/>
            <a:ext cx="72257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>
                <a:solidFill>
                  <a:srgbClr val="000000"/>
                </a:solidFill>
              </a:rPr>
              <a:t>Mammals</a:t>
            </a:r>
            <a:r>
              <a:rPr lang="en-IN" sz="400" dirty="0">
                <a:solidFill>
                  <a:srgbClr val="000000"/>
                </a:solidFill>
              </a:rPr>
              <a:t>, fish, </a:t>
            </a:r>
            <a:r>
              <a:rPr lang="en-IN" sz="400">
                <a:solidFill>
                  <a:srgbClr val="000000"/>
                </a:solidFill>
              </a:rPr>
              <a:t>reptiles,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amphibians</a:t>
            </a: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6EF534E-F43C-48A2-B648-9A97B1E25E3F}"/>
              </a:ext>
            </a:extLst>
          </p:cNvPr>
          <p:cNvSpPr/>
          <p:nvPr/>
        </p:nvSpPr>
        <p:spPr>
          <a:xfrm>
            <a:off x="2134987" y="2007513"/>
            <a:ext cx="443615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Chordata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(chordates)</a:t>
            </a: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6530722-E63A-4EB4-BC05-80B7C4508991}"/>
              </a:ext>
            </a:extLst>
          </p:cNvPr>
          <p:cNvSpPr/>
          <p:nvPr/>
        </p:nvSpPr>
        <p:spPr>
          <a:xfrm>
            <a:off x="2830611" y="2455754"/>
            <a:ext cx="718069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Planarians, tapeworms,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liver and blood flukes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3EDA45E-28EE-4262-89D0-EA837EE81E46}"/>
              </a:ext>
            </a:extLst>
          </p:cNvPr>
          <p:cNvSpPr/>
          <p:nvPr/>
        </p:nvSpPr>
        <p:spPr>
          <a:xfrm>
            <a:off x="2130098" y="2457093"/>
            <a:ext cx="57816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Platyhelminthes</a:t>
            </a:r>
          </a:p>
          <a:p>
            <a:r>
              <a:rPr lang="en-IN" sz="400" dirty="0">
                <a:solidFill>
                  <a:srgbClr val="000000"/>
                </a:solidFill>
              </a:rPr>
              <a:t>(flatworms)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58ED8C70-F8D1-4437-ACF5-8014FBC0B251}"/>
              </a:ext>
            </a:extLst>
          </p:cNvPr>
          <p:cNvSpPr/>
          <p:nvPr/>
        </p:nvSpPr>
        <p:spPr>
          <a:xfrm>
            <a:off x="2839535" y="2989154"/>
            <a:ext cx="61644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i="1" dirty="0">
                <a:solidFill>
                  <a:srgbClr val="000000"/>
                </a:solidFill>
              </a:rPr>
              <a:t>Ascaris</a:t>
            </a:r>
            <a:r>
              <a:rPr lang="en-IN" sz="400" dirty="0">
                <a:solidFill>
                  <a:srgbClr val="000000"/>
                </a:solidFill>
              </a:rPr>
              <a:t>, pinworms,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hookworms, filarial</a:t>
            </a:r>
          </a:p>
          <a:p>
            <a:r>
              <a:rPr lang="en-IN" sz="400" dirty="0">
                <a:solidFill>
                  <a:srgbClr val="000000"/>
                </a:solidFill>
              </a:rPr>
              <a:t>worms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6DB56EAC-BCC1-4A3C-AD1D-CF03B0B30F0A}"/>
              </a:ext>
            </a:extLst>
          </p:cNvPr>
          <p:cNvSpPr/>
          <p:nvPr/>
        </p:nvSpPr>
        <p:spPr>
          <a:xfrm>
            <a:off x="2133308" y="2990493"/>
            <a:ext cx="76258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Nematoda </a:t>
            </a:r>
            <a:r>
              <a:rPr lang="en-IN" sz="400" dirty="0">
                <a:solidFill>
                  <a:srgbClr val="000000"/>
                </a:solidFill>
              </a:rPr>
              <a:t>(roundworms)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5BC4222-9774-4267-B6EB-090039BCE0C5}"/>
              </a:ext>
            </a:extLst>
          </p:cNvPr>
          <p:cNvSpPr/>
          <p:nvPr/>
        </p:nvSpPr>
        <p:spPr>
          <a:xfrm>
            <a:off x="2831719" y="3545414"/>
            <a:ext cx="5883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Earthworms,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polychaetes, tube</a:t>
            </a:r>
          </a:p>
          <a:p>
            <a:r>
              <a:rPr lang="en-IN" sz="400" dirty="0">
                <a:solidFill>
                  <a:srgbClr val="000000"/>
                </a:solidFill>
              </a:rPr>
              <a:t>worms, leeches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5803D8AF-59F7-4F41-B48E-E9C2740D6BA5}"/>
              </a:ext>
            </a:extLst>
          </p:cNvPr>
          <p:cNvSpPr/>
          <p:nvPr/>
        </p:nvSpPr>
        <p:spPr>
          <a:xfrm>
            <a:off x="2131877" y="3546753"/>
            <a:ext cx="63721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Annelida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(segmented worms)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B50F04C9-2B66-45CE-A414-391E3F9DFF87}"/>
              </a:ext>
            </a:extLst>
          </p:cNvPr>
          <p:cNvSpPr/>
          <p:nvPr/>
        </p:nvSpPr>
        <p:spPr>
          <a:xfrm>
            <a:off x="2834874" y="4040714"/>
            <a:ext cx="78149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Barrel sponges, boring</a:t>
            </a:r>
          </a:p>
          <a:p>
            <a:r>
              <a:rPr lang="en-IN" sz="400" dirty="0">
                <a:solidFill>
                  <a:srgbClr val="000000"/>
                </a:solidFill>
              </a:rPr>
              <a:t>sponges, basket sponges,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bath sponges</a:t>
            </a:r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08132CBF-BA53-4A71-B61E-34AEC013F2BA}"/>
              </a:ext>
            </a:extLst>
          </p:cNvPr>
          <p:cNvSpPr/>
          <p:nvPr/>
        </p:nvSpPr>
        <p:spPr>
          <a:xfrm>
            <a:off x="2131273" y="4042053"/>
            <a:ext cx="414573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Porifera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(sponges)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0B5E1587-CA69-482C-93B8-989B0D9DADAF}"/>
              </a:ext>
            </a:extLst>
          </p:cNvPr>
          <p:cNvSpPr/>
          <p:nvPr/>
        </p:nvSpPr>
        <p:spPr>
          <a:xfrm>
            <a:off x="2833335" y="4741754"/>
            <a:ext cx="7042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Sea stars, sea urchins,</a:t>
            </a:r>
          </a:p>
          <a:p>
            <a:r>
              <a:rPr lang="en-IN" sz="400" dirty="0">
                <a:solidFill>
                  <a:srgbClr val="000000"/>
                </a:solidFill>
              </a:rPr>
              <a:t>sand dollars, sea</a:t>
            </a:r>
          </a:p>
          <a:p>
            <a:r>
              <a:rPr lang="en-IN" sz="400" dirty="0">
                <a:solidFill>
                  <a:srgbClr val="000000"/>
                </a:solidFill>
              </a:rPr>
              <a:t>cucumbers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252C5930-DBED-42B2-AD5C-D35AAE3E0BD7}"/>
              </a:ext>
            </a:extLst>
          </p:cNvPr>
          <p:cNvSpPr/>
          <p:nvPr/>
        </p:nvSpPr>
        <p:spPr>
          <a:xfrm>
            <a:off x="2133758" y="4743093"/>
            <a:ext cx="555607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Echinodermata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(echinoderms)</a:t>
            </a: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ED209A78-B2CD-40C7-B8C4-ABE33EA5D7B6}"/>
              </a:ext>
            </a:extLst>
          </p:cNvPr>
          <p:cNvSpPr/>
          <p:nvPr/>
        </p:nvSpPr>
        <p:spPr>
          <a:xfrm>
            <a:off x="2830979" y="5305634"/>
            <a:ext cx="74356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400" dirty="0">
                <a:solidFill>
                  <a:srgbClr val="000000"/>
                </a:solidFill>
              </a:rPr>
              <a:t>Jellyfish, </a:t>
            </a:r>
            <a:r>
              <a:rPr lang="es-ES" sz="400" i="1" dirty="0">
                <a:solidFill>
                  <a:srgbClr val="000000"/>
                </a:solidFill>
              </a:rPr>
              <a:t>Hydra</a:t>
            </a:r>
            <a:r>
              <a:rPr lang="es-ES" sz="400" b="1" dirty="0">
                <a:solidFill>
                  <a:srgbClr val="000000"/>
                </a:solidFill>
              </a:rPr>
              <a:t>, </a:t>
            </a:r>
            <a:r>
              <a:rPr lang="es-ES" sz="400" dirty="0">
                <a:solidFill>
                  <a:srgbClr val="000000"/>
                </a:solidFill>
              </a:rPr>
              <a:t>corals,</a:t>
            </a:r>
          </a:p>
          <a:p>
            <a:r>
              <a:rPr lang="es-ES" sz="400" dirty="0">
                <a:solidFill>
                  <a:srgbClr val="000000"/>
                </a:solidFill>
              </a:rPr>
              <a:t>sea anemones, sea fans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E10D9197-9EDA-4DE2-9CE6-7F1C64637AD3}"/>
              </a:ext>
            </a:extLst>
          </p:cNvPr>
          <p:cNvSpPr/>
          <p:nvPr/>
        </p:nvSpPr>
        <p:spPr>
          <a:xfrm>
            <a:off x="2129590" y="5305634"/>
            <a:ext cx="455004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Cnidaria</a:t>
            </a:r>
          </a:p>
          <a:p>
            <a:r>
              <a:rPr lang="en-IN" sz="400" dirty="0">
                <a:solidFill>
                  <a:srgbClr val="000000"/>
                </a:solidFill>
              </a:rPr>
              <a:t>(cnidarians)</a:t>
            </a: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37F60E84-EF62-47A0-AA94-76D72E20E2EE}"/>
              </a:ext>
            </a:extLst>
          </p:cNvPr>
          <p:cNvSpPr/>
          <p:nvPr/>
        </p:nvSpPr>
        <p:spPr>
          <a:xfrm>
            <a:off x="2831373" y="5908953"/>
            <a:ext cx="646615" cy="1538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IN" sz="400" dirty="0">
                <a:solidFill>
                  <a:srgbClr val="000000"/>
                </a:solidFill>
              </a:rPr>
              <a:t>Sea mats, sea moss</a:t>
            </a: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760147BB-D4CB-4E18-81D5-8E0FE6503D4C}"/>
              </a:ext>
            </a:extLst>
          </p:cNvPr>
          <p:cNvSpPr/>
          <p:nvPr/>
        </p:nvSpPr>
        <p:spPr>
          <a:xfrm>
            <a:off x="2126465" y="5907614"/>
            <a:ext cx="74742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IN" sz="400" b="1" dirty="0">
                <a:solidFill>
                  <a:srgbClr val="000000"/>
                </a:solidFill>
              </a:rPr>
              <a:t>Bryozoa </a:t>
            </a:r>
            <a:r>
              <a:rPr lang="en-IN" sz="400" dirty="0">
                <a:solidFill>
                  <a:srgbClr val="000000"/>
                </a:solidFill>
              </a:rPr>
              <a:t>(moss animals)</a:t>
            </a:r>
          </a:p>
          <a:p>
            <a:r>
              <a:rPr lang="en-IN" sz="400" dirty="0">
                <a:solidFill>
                  <a:srgbClr val="000000"/>
                </a:solidFill>
              </a:rPr>
              <a:t>(also called Polyzoa and</a:t>
            </a:r>
          </a:p>
          <a:p>
            <a:r>
              <a:rPr lang="en-IN" sz="400" dirty="0">
                <a:solidFill>
                  <a:srgbClr val="000000"/>
                </a:solidFill>
              </a:rPr>
              <a:t>Ectoprocta)</a:t>
            </a:r>
          </a:p>
        </p:txBody>
      </p:sp>
    </p:spTree>
    <p:extLst>
      <p:ext uri="{BB962C8B-B14F-4D97-AF65-F5344CB8AC3E}">
        <p14:creationId xmlns:p14="http://schemas.microsoft.com/office/powerpoint/2010/main" val="252505879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BC4C58F1-2C2C-4C10-9249-BCD1F03F577C}"/>
              </a:ext>
            </a:extLst>
          </p:cNvPr>
          <p:cNvSpPr txBox="1"/>
          <p:nvPr/>
        </p:nvSpPr>
        <p:spPr>
          <a:xfrm>
            <a:off x="6350000" y="63500"/>
            <a:ext cx="2286000" cy="276999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r"/>
            <a:r>
              <a:rPr lang="en-IN" sz="1200" b="1" dirty="0"/>
              <a:t>tb 32.1a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43C7FFB-A658-49A6-A2BA-8F68ADEE63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27681" y="2211364"/>
            <a:ext cx="3088638" cy="2435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1757646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8"/>
  <p:tag name="MMPROD_UIDATA" val="&lt;database version=&quot;6.0&quot;&gt;&lt;object type=&quot;1&quot; unique_id=&quot;10001&quot;&gt;&lt;object type=&quot;8&quot; unique_id=&quot;10002&quot;&gt;&lt;/object&gt;&lt;object type=&quot;2&quot; unique_id=&quot;10003&quot;&gt;&lt;object type=&quot;3&quot; unique_id=&quot;10004&quot;&gt;&lt;property id=&quot;20148&quot; value=&quot;5&quot;/&gt;&lt;property id=&quot;20300&quot; value=&quot;Slide 1&quot;/&gt;&lt;property id=&quot;20307&quot; value=&quot;280&quot;/&gt;&lt;/object&gt;&lt;object type=&quot;3&quot; unique_id=&quot;10080&quot;&gt;&lt;property id=&quot;20148&quot; value=&quot;5&quot;/&gt;&lt;property id=&quot;20300&quot; value=&quot;Slide 2&quot;/&gt;&lt;property id=&quot;20307&quot; value=&quot;281&quot;/&gt;&lt;/object&gt;&lt;object type=&quot;3&quot; unique_id=&quot;10081&quot;&gt;&lt;property id=&quot;20148&quot; value=&quot;5&quot;/&gt;&lt;property id=&quot;20300&quot; value=&quot;Slide 3&quot;/&gt;&lt;property id=&quot;20307&quot; value=&quot;282&quot;/&gt;&lt;/object&gt;&lt;/object&gt;&lt;/object&gt;&lt;/database&gt;"/>
</p:tagLst>
</file>

<file path=ppt/theme/theme1.xml><?xml version="1.0" encoding="utf-8"?>
<a:theme xmlns:a="http://schemas.openxmlformats.org/drawingml/2006/main" name="1_MHSGITemplat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MHSGI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12699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0488" tIns="44450" rIns="90488" bIns="44450" numCol="1" anchor="t" anchorCtr="0" compatLnSpc="1">
        <a:prstTxWarp prst="textNoShape">
          <a:avLst/>
        </a:prstTxWarp>
      </a:bodyPr>
      <a:lstStyle>
        <a:defPPr marL="169863" marR="0" indent="-169863" algn="l" defTabSz="914400" rtl="0" eaLnBrk="0" fontAlgn="base" latinLnBrk="0" hangingPunct="0">
          <a:lnSpc>
            <a:spcPct val="100000"/>
          </a:lnSpc>
          <a:spcBef>
            <a:spcPct val="34000"/>
          </a:spcBef>
          <a:spcAft>
            <a:spcPct val="0"/>
          </a:spcAft>
          <a:buClr>
            <a:schemeClr val="tx1"/>
          </a:buClr>
          <a:buSzPct val="100000"/>
          <a:buFont typeface="Symbol" pitchFamily="18" charset="2"/>
          <a:buChar char="·"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HSGI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HSGITemplat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HSGITemplat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822</TotalTime>
  <Words>1267</Words>
  <Application>Microsoft Office PowerPoint</Application>
  <PresentationFormat>On-screen Show (4:3)</PresentationFormat>
  <Paragraphs>254</Paragraphs>
  <Slides>50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50</vt:i4>
      </vt:variant>
    </vt:vector>
  </HeadingPairs>
  <TitlesOfParts>
    <vt:vector size="55" baseType="lpstr">
      <vt:lpstr>Arial</vt:lpstr>
      <vt:lpstr>Symbol</vt:lpstr>
      <vt:lpstr>Tahoma</vt:lpstr>
      <vt:lpstr>Times New Roman</vt:lpstr>
      <vt:lpstr>1_MHSGITemplate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The McGraw-Hill Companies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Stacy - McGraw-Hill Higher Education</dc:creator>
  <cp:lastModifiedBy>Prasath</cp:lastModifiedBy>
  <cp:revision>209</cp:revision>
  <dcterms:created xsi:type="dcterms:W3CDTF">2002-11-07T15:12:30Z</dcterms:created>
  <dcterms:modified xsi:type="dcterms:W3CDTF">2022-01-18T09:41:53Z</dcterms:modified>
</cp:coreProperties>
</file>