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114"/>
  </p:notesMasterIdLst>
  <p:sldIdLst>
    <p:sldId id="504" r:id="rId2"/>
    <p:sldId id="549" r:id="rId3"/>
    <p:sldId id="550" r:id="rId4"/>
    <p:sldId id="551" r:id="rId5"/>
    <p:sldId id="505" r:id="rId6"/>
    <p:sldId id="506" r:id="rId7"/>
    <p:sldId id="507" r:id="rId8"/>
    <p:sldId id="552" r:id="rId9"/>
    <p:sldId id="508" r:id="rId10"/>
    <p:sldId id="509" r:id="rId11"/>
    <p:sldId id="510" r:id="rId12"/>
    <p:sldId id="511" r:id="rId13"/>
    <p:sldId id="512" r:id="rId14"/>
    <p:sldId id="513" r:id="rId15"/>
    <p:sldId id="514" r:id="rId16"/>
    <p:sldId id="515" r:id="rId17"/>
    <p:sldId id="516" r:id="rId18"/>
    <p:sldId id="553" r:id="rId19"/>
    <p:sldId id="611" r:id="rId20"/>
    <p:sldId id="562" r:id="rId21"/>
    <p:sldId id="563" r:id="rId22"/>
    <p:sldId id="564" r:id="rId23"/>
    <p:sldId id="565" r:id="rId24"/>
    <p:sldId id="566" r:id="rId25"/>
    <p:sldId id="567" r:id="rId26"/>
    <p:sldId id="568" r:id="rId27"/>
    <p:sldId id="569" r:id="rId28"/>
    <p:sldId id="517" r:id="rId29"/>
    <p:sldId id="554" r:id="rId30"/>
    <p:sldId id="518" r:id="rId31"/>
    <p:sldId id="555" r:id="rId32"/>
    <p:sldId id="519" r:id="rId33"/>
    <p:sldId id="520" r:id="rId34"/>
    <p:sldId id="556" r:id="rId35"/>
    <p:sldId id="612" r:id="rId36"/>
    <p:sldId id="570" r:id="rId37"/>
    <p:sldId id="571" r:id="rId38"/>
    <p:sldId id="572" r:id="rId39"/>
    <p:sldId id="521" r:id="rId40"/>
    <p:sldId id="522" r:id="rId41"/>
    <p:sldId id="523" r:id="rId42"/>
    <p:sldId id="557" r:id="rId43"/>
    <p:sldId id="524" r:id="rId44"/>
    <p:sldId id="525" r:id="rId45"/>
    <p:sldId id="526" r:id="rId46"/>
    <p:sldId id="527" r:id="rId47"/>
    <p:sldId id="528" r:id="rId48"/>
    <p:sldId id="529" r:id="rId49"/>
    <p:sldId id="530" r:id="rId50"/>
    <p:sldId id="613" r:id="rId51"/>
    <p:sldId id="573" r:id="rId52"/>
    <p:sldId id="574" r:id="rId53"/>
    <p:sldId id="575" r:id="rId54"/>
    <p:sldId id="576" r:id="rId55"/>
    <p:sldId id="577" r:id="rId56"/>
    <p:sldId id="578" r:id="rId57"/>
    <p:sldId id="579" r:id="rId58"/>
    <p:sldId id="580" r:id="rId59"/>
    <p:sldId id="581" r:id="rId60"/>
    <p:sldId id="582" r:id="rId61"/>
    <p:sldId id="531" r:id="rId62"/>
    <p:sldId id="532" r:id="rId63"/>
    <p:sldId id="558" r:id="rId64"/>
    <p:sldId id="533" r:id="rId65"/>
    <p:sldId id="534" r:id="rId66"/>
    <p:sldId id="614" r:id="rId67"/>
    <p:sldId id="583" r:id="rId68"/>
    <p:sldId id="584" r:id="rId69"/>
    <p:sldId id="585" r:id="rId70"/>
    <p:sldId id="586" r:id="rId71"/>
    <p:sldId id="587" r:id="rId72"/>
    <p:sldId id="588" r:id="rId73"/>
    <p:sldId id="589" r:id="rId74"/>
    <p:sldId id="590" r:id="rId75"/>
    <p:sldId id="591" r:id="rId76"/>
    <p:sldId id="592" r:id="rId77"/>
    <p:sldId id="593" r:id="rId78"/>
    <p:sldId id="594" r:id="rId79"/>
    <p:sldId id="595" r:id="rId80"/>
    <p:sldId id="596" r:id="rId81"/>
    <p:sldId id="597" r:id="rId82"/>
    <p:sldId id="598" r:id="rId83"/>
    <p:sldId id="535" r:id="rId84"/>
    <p:sldId id="536" r:id="rId85"/>
    <p:sldId id="537" r:id="rId86"/>
    <p:sldId id="559" r:id="rId87"/>
    <p:sldId id="538" r:id="rId88"/>
    <p:sldId id="539" r:id="rId89"/>
    <p:sldId id="540" r:id="rId90"/>
    <p:sldId id="541" r:id="rId91"/>
    <p:sldId id="615" r:id="rId92"/>
    <p:sldId id="599" r:id="rId93"/>
    <p:sldId id="600" r:id="rId94"/>
    <p:sldId id="601" r:id="rId95"/>
    <p:sldId id="602" r:id="rId96"/>
    <p:sldId id="603" r:id="rId97"/>
    <p:sldId id="604" r:id="rId98"/>
    <p:sldId id="605" r:id="rId99"/>
    <p:sldId id="606" r:id="rId100"/>
    <p:sldId id="607" r:id="rId101"/>
    <p:sldId id="608" r:id="rId102"/>
    <p:sldId id="609" r:id="rId103"/>
    <p:sldId id="542" r:id="rId104"/>
    <p:sldId id="543" r:id="rId105"/>
    <p:sldId id="544" r:id="rId106"/>
    <p:sldId id="545" r:id="rId107"/>
    <p:sldId id="546" r:id="rId108"/>
    <p:sldId id="547" r:id="rId109"/>
    <p:sldId id="548" r:id="rId110"/>
    <p:sldId id="610" r:id="rId111"/>
    <p:sldId id="560" r:id="rId112"/>
    <p:sldId id="561" r:id="rId113"/>
  </p:sldIdLst>
  <p:sldSz cx="9144000" cy="6858000" type="screen4x3"/>
  <p:notesSz cx="6858000" cy="9144000"/>
  <p:custDataLst>
    <p:tags r:id="rId11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93" d="100"/>
          <a:sy n="93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viewProps" Target="viewProp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ags" Target="tags/tag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notesMaster" Target="notesMasters/notesMaster1.xml"/><Relationship Id="rId119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xmlns="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xmlns="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xmlns="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xmlns="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xmlns="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820806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xmlns="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xmlns="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xmlns="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xmlns="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xmlns="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xmlns="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xmlns="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xmlns="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xmlns="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xmlns="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xmlns="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xmlns="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Deuterostomes</a:t>
            </a:r>
          </a:p>
          <a:p>
            <a:pPr algn="ctr" eaLnBrk="1" hangingPunct="1">
              <a:defRPr/>
            </a:pPr>
            <a:r>
              <a:rPr lang="en-US" altLang="en-US" sz="3200" b="1" smtClean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</a:t>
            </a: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34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217835BD-7242-4612-B3AE-3B7A9FDFB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08C303B-F169-4023-8E80-52DDA42CF58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D522A04-4CFC-4EDC-B7C8-0078CBAC55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632" y="909992"/>
            <a:ext cx="3410737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756196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BC341C8-1B46-499D-9A64-24B36FC6968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8084F60-E48D-4BC1-BE60-938C5FC5C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729899"/>
            <a:ext cx="3397502" cy="1398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893697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66AB8B1-EEDE-4702-87EC-F808664CF49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35AE09-0D24-4AD0-ADCC-1589D009C3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469531"/>
            <a:ext cx="3737252" cy="1918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667976"/>
      </p:ext>
    </p:extLst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6608E33-1A14-49A0-955D-DCABAF524C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141B46C-DB45-4547-AAF9-26D0784DD4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630113"/>
            <a:ext cx="3088638" cy="159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752715"/>
      </p:ext>
    </p:extLst>
  </p:cSld>
  <p:clrMapOvr>
    <a:masterClrMapping/>
  </p:clrMapOvr>
  <p:transition/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529A8DC-052F-4402-8962-43A37DAC43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9B2A0CF-52C5-457F-911C-9DF61493EA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806051"/>
            <a:ext cx="3910265" cy="5245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000937"/>
      </p:ext>
    </p:extLst>
  </p:cSld>
  <p:clrMapOvr>
    <a:masterClrMapping/>
  </p:clrMapOvr>
  <p:transition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B5FC83-0295-4661-90A1-C9A3B5B41D8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1172155-FDFA-4D38-8BA7-B76304940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3798" y="1138993"/>
            <a:ext cx="2776405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0384"/>
      </p:ext>
    </p:extLst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F63C336-BD87-442D-9412-A0DB52F53CC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079450A-DA9D-4D0F-80E2-7E3360E875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16031"/>
            <a:ext cx="8382000" cy="3425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262158"/>
      </p:ext>
    </p:extLst>
  </p:cSld>
  <p:clrMapOvr>
    <a:masterClrMapping/>
  </p:clrMapOvr>
  <p:transition/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6F059BA-E2C3-457C-B256-23FF5E97C1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34.40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6CAD708-C336-45B7-9BBD-993AB8464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77957"/>
            <a:ext cx="8382000" cy="510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741469"/>
      </p:ext>
    </p:extLst>
  </p:cSld>
  <p:clrMapOvr>
    <a:masterClrMapping/>
  </p:clrMapOvr>
  <p:transition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FB7508A-A337-4351-86B2-0EDDFC1829E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34.41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A3BD051-BDFE-47C6-A620-03D773A6C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885600"/>
            <a:ext cx="6297521" cy="508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293743"/>
      </p:ext>
    </p:extLst>
  </p:cSld>
  <p:clrMapOvr>
    <a:masterClrMapping/>
  </p:clrMapOvr>
  <p:transition/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97462CC-BDFF-4793-9D64-F7E31C5EA7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34.42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3F087CF-DD43-4BEA-A39F-75AF7B9290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46493"/>
            <a:ext cx="6297521" cy="4565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095015"/>
      </p:ext>
    </p:extLst>
  </p:cSld>
  <p:clrMapOvr>
    <a:masterClrMapping/>
  </p:clrMapOvr>
  <p:transition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D168A3F-6245-4A3A-84CC-7533077A86A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34.43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A6A65EE-D11C-465C-BE27-9413C693FE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77972"/>
            <a:ext cx="8382000" cy="310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81163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CAF7FDE-16B1-48E5-AAB9-8B16C41FC17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DABE32E-58B0-4C73-A898-5CF7A96BD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98845"/>
            <a:ext cx="5725019" cy="446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948908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99B35E9-90DA-42CB-8FAF-8AD423DC932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A8228E0-8020-4823-8F51-366A9A37C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832" y="1902501"/>
            <a:ext cx="3118337" cy="305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797581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9FEF75F-DCE1-4923-8E30-14875A687C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F2B52F7-9946-4B31-9FB2-D84395D2B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466196"/>
            <a:ext cx="6297521" cy="592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409819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0C40B2C-7AB3-4E64-886B-0E38A58D55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D2757FE-ED19-4A5A-B5B7-E4491226E3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6288" y="1536432"/>
            <a:ext cx="2491425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51657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1F38762-BE50-42DE-8159-5770547687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3B665DF-1E06-473B-9E39-5CB527B25A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77169"/>
            <a:ext cx="8382000" cy="350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04363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BC65094-A125-4EFB-88D2-3C019E4863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316246D-BC92-43AF-99C1-8378573E9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38614"/>
            <a:ext cx="5204563" cy="438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7718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A0996F5-FB8D-4AB9-AACB-60CF8826510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C7719E6-B681-4588-A934-BAD5F817D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88528"/>
            <a:ext cx="8382000" cy="188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51157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8DC3A9A-1E15-44A0-B97A-663C6799843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AEAC21A-E082-41CB-8D95-A01A55951D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49061"/>
            <a:ext cx="8382000" cy="415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1067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441339-0543-4AC7-B633-1823577954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833DD79-8470-48F1-BDF7-26004B3E1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64557"/>
            <a:ext cx="8382000" cy="2528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50347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14445CF-E97B-4CE4-AA8D-32214C38AE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11312CE-FFB9-4966-A6BC-A6963937F8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31253"/>
            <a:ext cx="5204563" cy="519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9960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4BFD4CC-AC09-4B82-A6F6-4461CC854B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1DEDEBA-B5D0-413F-8B5B-8313CAD3A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837605"/>
            <a:ext cx="5725019" cy="318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6809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C9A3618-23FC-4425-9C4D-19CD4B2D0F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34.1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7561B78-FFFD-4213-BD80-42B458DC4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817" y="497790"/>
            <a:ext cx="7648367" cy="586242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1C435CA-7632-492A-896C-A15B50F4497B}"/>
              </a:ext>
            </a:extLst>
          </p:cNvPr>
          <p:cNvSpPr txBox="1"/>
          <p:nvPr/>
        </p:nvSpPr>
        <p:spPr>
          <a:xfrm>
            <a:off x="4126273" y="1596003"/>
            <a:ext cx="294176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One of two types of living lobe-finned fishes (lungfishes being the</a:t>
            </a:r>
          </a:p>
          <a:p>
            <a:pPr algn="l"/>
            <a:r>
              <a:rPr lang="en-IN" sz="700" b="0" i="0" u="none" strike="noStrike" baseline="0" dirty="0"/>
              <a:t>other), coelacanths have remained morphologically unchanged since</a:t>
            </a:r>
          </a:p>
          <a:p>
            <a:pPr algn="l"/>
            <a:r>
              <a:rPr lang="en-IN" sz="700" b="0" i="0" u="none" strike="noStrike" baseline="0" dirty="0"/>
              <a:t>the Mesozoic. Actinistia and Dipnoi used to be considered subclasses</a:t>
            </a:r>
          </a:p>
          <a:p>
            <a:pPr algn="l"/>
            <a:r>
              <a:rPr lang="en-IN" sz="700" b="0" i="0" u="none" strike="noStrike" baseline="0" dirty="0"/>
              <a:t>of the Sarcopterygii, but because tetrapods (legged vertebrates)</a:t>
            </a:r>
          </a:p>
          <a:p>
            <a:pPr algn="l"/>
            <a:r>
              <a:rPr lang="en-IN" sz="700" b="0" i="0" u="none" strike="noStrike" baseline="0" dirty="0"/>
              <a:t>arose from a lobe-finned fish, the Sarcopterygii is paraphyletic</a:t>
            </a:r>
            <a:endParaRPr lang="en-IN" sz="7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878D1D5C-D862-42FD-8817-6034EE5C409C}"/>
              </a:ext>
            </a:extLst>
          </p:cNvPr>
          <p:cNvSpPr txBox="1"/>
          <p:nvPr/>
        </p:nvSpPr>
        <p:spPr>
          <a:xfrm>
            <a:off x="4128221" y="2478724"/>
            <a:ext cx="303089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These lobe-finned fishes can breathe air and live for extended periods</a:t>
            </a:r>
          </a:p>
          <a:p>
            <a:pPr algn="l"/>
            <a:r>
              <a:rPr lang="en-IN" sz="700" b="0" i="0" u="none" strike="noStrike" baseline="0" dirty="0"/>
              <a:t>out of water.</a:t>
            </a:r>
            <a:endParaRPr lang="en-IN" sz="7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460D65B-8680-4845-84E4-9F7F200B1EB2}"/>
              </a:ext>
            </a:extLst>
          </p:cNvPr>
          <p:cNvSpPr txBox="1"/>
          <p:nvPr/>
        </p:nvSpPr>
        <p:spPr>
          <a:xfrm>
            <a:off x="4120647" y="2942570"/>
            <a:ext cx="25299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Most diverse group of vertebrates; swim bladders and bony</a:t>
            </a:r>
          </a:p>
          <a:p>
            <a:pPr algn="l"/>
            <a:r>
              <a:rPr lang="en-IN" sz="700" b="0" i="0" u="none" strike="noStrike" baseline="0" dirty="0"/>
              <a:t>skeletons; paired fins supported by bony rays</a:t>
            </a:r>
            <a:endParaRPr lang="en-IN" sz="7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44EE01B-FDD1-42FD-A157-4D729A63B5DA}"/>
              </a:ext>
            </a:extLst>
          </p:cNvPr>
          <p:cNvSpPr txBox="1"/>
          <p:nvPr/>
        </p:nvSpPr>
        <p:spPr>
          <a:xfrm>
            <a:off x="4123190" y="3515545"/>
            <a:ext cx="2674328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Cartilaginous skeletons; no swim bladders; internal fertilization</a:t>
            </a:r>
            <a:endParaRPr lang="en-IN" sz="7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C84A6B-24D3-4860-B972-C2DDF5A85703}"/>
              </a:ext>
            </a:extLst>
          </p:cNvPr>
          <p:cNvSpPr txBox="1"/>
          <p:nvPr/>
        </p:nvSpPr>
        <p:spPr>
          <a:xfrm>
            <a:off x="4124980" y="4016676"/>
            <a:ext cx="28107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Largely extinct group of jawless fishes with no paired appendages;</a:t>
            </a:r>
          </a:p>
          <a:p>
            <a:pPr algn="l"/>
            <a:r>
              <a:rPr lang="en-IN" sz="700" b="0" i="0" u="none" strike="noStrike" baseline="0" dirty="0"/>
              <a:t>parasitic and nonparasitic types; all breed in freshwater</a:t>
            </a:r>
            <a:endParaRPr lang="en-IN" sz="7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9E08377-A988-4465-BCCF-28E9A228FB3E}"/>
              </a:ext>
            </a:extLst>
          </p:cNvPr>
          <p:cNvSpPr txBox="1"/>
          <p:nvPr/>
        </p:nvSpPr>
        <p:spPr>
          <a:xfrm>
            <a:off x="4124857" y="4903701"/>
            <a:ext cx="29417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Jawless fishes with no paired appendages; scavengers; mostly blind,</a:t>
            </a:r>
          </a:p>
          <a:p>
            <a:pPr algn="l"/>
            <a:r>
              <a:rPr lang="en-IN" sz="700" b="0" i="0" u="none" strike="noStrike" baseline="0" dirty="0"/>
              <a:t>but having a well-developed sense of smell</a:t>
            </a:r>
            <a:endParaRPr lang="en-IN" sz="7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437FC07-9C53-43B6-8F91-8D83ADD0C873}"/>
              </a:ext>
            </a:extLst>
          </p:cNvPr>
          <p:cNvSpPr txBox="1"/>
          <p:nvPr/>
        </p:nvSpPr>
        <p:spPr>
          <a:xfrm>
            <a:off x="4129983" y="5370042"/>
            <a:ext cx="275536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Jawed fishes with heavily armored heads; many were quite large</a:t>
            </a:r>
            <a:endParaRPr lang="en-IN" sz="7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B683EB9-97BE-4DC6-971E-EFB9A4D0793A}"/>
              </a:ext>
            </a:extLst>
          </p:cNvPr>
          <p:cNvSpPr txBox="1"/>
          <p:nvPr/>
        </p:nvSpPr>
        <p:spPr>
          <a:xfrm>
            <a:off x="4124976" y="5844671"/>
            <a:ext cx="281074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Fishes with (acanthodians) or without (placoderms) jaws; paired</a:t>
            </a:r>
          </a:p>
          <a:p>
            <a:pPr algn="l"/>
            <a:r>
              <a:rPr lang="en-IN" sz="700" b="0" i="0" u="none" strike="noStrike" baseline="0" dirty="0"/>
              <a:t>fins supported by sharp spines; head shields made of bone; rest of</a:t>
            </a:r>
          </a:p>
          <a:p>
            <a:pPr algn="l"/>
            <a:r>
              <a:rPr lang="en-IN" sz="700" b="0" i="0" u="none" strike="noStrike" baseline="0" dirty="0"/>
              <a:t>skeleton cartilaginous</a:t>
            </a:r>
            <a:endParaRPr lang="en-IN" sz="7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3B60CFE-0FBA-44AA-BDE9-1A2822BCD309}"/>
              </a:ext>
            </a:extLst>
          </p:cNvPr>
          <p:cNvSpPr txBox="1"/>
          <p:nvPr/>
        </p:nvSpPr>
        <p:spPr>
          <a:xfrm>
            <a:off x="744957" y="5847737"/>
            <a:ext cx="135876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Acanthodii and Ostracoderms</a:t>
            </a:r>
            <a:endParaRPr lang="en-IN" sz="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D641EB7C-99CD-46B9-830D-EAACF7057FA9}"/>
              </a:ext>
            </a:extLst>
          </p:cNvPr>
          <p:cNvSpPr txBox="1"/>
          <p:nvPr/>
        </p:nvSpPr>
        <p:spPr>
          <a:xfrm>
            <a:off x="741483" y="5370042"/>
            <a:ext cx="6466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Placodermi</a:t>
            </a:r>
            <a:endParaRPr lang="en-IN" sz="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8B6BC51-7A0B-43B8-AC1A-69E053A65BCB}"/>
              </a:ext>
            </a:extLst>
          </p:cNvPr>
          <p:cNvSpPr txBox="1"/>
          <p:nvPr/>
        </p:nvSpPr>
        <p:spPr>
          <a:xfrm>
            <a:off x="739786" y="4910874"/>
            <a:ext cx="48100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Myxini</a:t>
            </a:r>
            <a:endParaRPr lang="en-IN" sz="7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361016F-9665-4D72-8FF7-CCDE14B6C940}"/>
              </a:ext>
            </a:extLst>
          </p:cNvPr>
          <p:cNvSpPr txBox="1"/>
          <p:nvPr/>
        </p:nvSpPr>
        <p:spPr>
          <a:xfrm>
            <a:off x="743244" y="4018685"/>
            <a:ext cx="8223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Petromyzontida</a:t>
            </a:r>
            <a:endParaRPr lang="en-IN" sz="7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35C48F82-9EFA-4045-9849-532C3D9B3555}"/>
              </a:ext>
            </a:extLst>
          </p:cNvPr>
          <p:cNvSpPr txBox="1"/>
          <p:nvPr/>
        </p:nvSpPr>
        <p:spPr>
          <a:xfrm>
            <a:off x="740231" y="3513489"/>
            <a:ext cx="8223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Chondrichthyes</a:t>
            </a:r>
            <a:endParaRPr lang="en-IN" sz="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0205946E-E0BF-4B65-8DB5-44D27D1F7695}"/>
              </a:ext>
            </a:extLst>
          </p:cNvPr>
          <p:cNvSpPr txBox="1"/>
          <p:nvPr/>
        </p:nvSpPr>
        <p:spPr>
          <a:xfrm>
            <a:off x="742521" y="2942571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Actinopterygii</a:t>
            </a:r>
            <a:endParaRPr lang="en-IN" sz="7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53347D8-5CCD-43CC-BABC-1660E50EC9FE}"/>
              </a:ext>
            </a:extLst>
          </p:cNvPr>
          <p:cNvSpPr txBox="1"/>
          <p:nvPr/>
        </p:nvSpPr>
        <p:spPr>
          <a:xfrm>
            <a:off x="740231" y="2479037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Dipnoi</a:t>
            </a:r>
            <a:endParaRPr lang="en-IN" sz="7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8D4668EF-A63C-42E2-A47D-B751AA4305C2}"/>
              </a:ext>
            </a:extLst>
          </p:cNvPr>
          <p:cNvSpPr txBox="1"/>
          <p:nvPr/>
        </p:nvSpPr>
        <p:spPr>
          <a:xfrm>
            <a:off x="744739" y="1594442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Actinistia</a:t>
            </a:r>
            <a:endParaRPr lang="en-IN" sz="7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B5B3F5DD-78ED-4DCB-84CE-9D632A3FEDEE}"/>
              </a:ext>
            </a:extLst>
          </p:cNvPr>
          <p:cNvSpPr txBox="1"/>
          <p:nvPr/>
        </p:nvSpPr>
        <p:spPr>
          <a:xfrm>
            <a:off x="2039868" y="1593130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Coelacanths</a:t>
            </a:r>
            <a:endParaRPr lang="en-IN" sz="7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BC92DA7A-DCA0-4B6F-93A3-943DDA27A80C}"/>
              </a:ext>
            </a:extLst>
          </p:cNvPr>
          <p:cNvSpPr txBox="1"/>
          <p:nvPr/>
        </p:nvSpPr>
        <p:spPr>
          <a:xfrm>
            <a:off x="2039868" y="2476372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Lungfish</a:t>
            </a:r>
            <a:endParaRPr lang="en-IN" sz="7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42BA1CDC-681D-4ECF-A3D5-54FCEE9A577B}"/>
              </a:ext>
            </a:extLst>
          </p:cNvPr>
          <p:cNvSpPr txBox="1"/>
          <p:nvPr/>
        </p:nvSpPr>
        <p:spPr>
          <a:xfrm>
            <a:off x="2045395" y="2942571"/>
            <a:ext cx="9045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Ray-finned fishes</a:t>
            </a:r>
            <a:endParaRPr lang="en-IN" sz="7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CF49C789-011F-4441-90D1-A42F7270F847}"/>
              </a:ext>
            </a:extLst>
          </p:cNvPr>
          <p:cNvSpPr txBox="1"/>
          <p:nvPr/>
        </p:nvSpPr>
        <p:spPr>
          <a:xfrm>
            <a:off x="2044709" y="3511301"/>
            <a:ext cx="82231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Sharks, skates,</a:t>
            </a:r>
          </a:p>
          <a:p>
            <a:pPr algn="l"/>
            <a:r>
              <a:rPr lang="en-IN" sz="700" b="0" i="0" u="none" strike="noStrike" baseline="0" dirty="0"/>
              <a:t>rays</a:t>
            </a:r>
            <a:endParaRPr lang="en-IN" sz="7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AE4E20-817A-4CE4-A29A-A64E10A13E6B}"/>
              </a:ext>
            </a:extLst>
          </p:cNvPr>
          <p:cNvSpPr txBox="1"/>
          <p:nvPr/>
        </p:nvSpPr>
        <p:spPr>
          <a:xfrm>
            <a:off x="2039868" y="4012591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Lampreys</a:t>
            </a:r>
            <a:endParaRPr lang="en-IN" sz="7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AF9ADFC-36FB-4F27-A1CA-84E16880907D}"/>
              </a:ext>
            </a:extLst>
          </p:cNvPr>
          <p:cNvSpPr txBox="1"/>
          <p:nvPr/>
        </p:nvSpPr>
        <p:spPr>
          <a:xfrm>
            <a:off x="2045395" y="4911009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Hagfishes</a:t>
            </a:r>
            <a:endParaRPr lang="en-IN" sz="7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C3046120-DA48-4602-9E56-7A0C6928B3D2}"/>
              </a:ext>
            </a:extLst>
          </p:cNvPr>
          <p:cNvSpPr txBox="1"/>
          <p:nvPr/>
        </p:nvSpPr>
        <p:spPr>
          <a:xfrm>
            <a:off x="2048410" y="5373157"/>
            <a:ext cx="8223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Armored fishes</a:t>
            </a:r>
            <a:endParaRPr lang="en-IN" sz="7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E001F293-F505-4813-9A3A-778018D37F91}"/>
              </a:ext>
            </a:extLst>
          </p:cNvPr>
          <p:cNvSpPr txBox="1"/>
          <p:nvPr/>
        </p:nvSpPr>
        <p:spPr>
          <a:xfrm>
            <a:off x="2044781" y="5842901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Spiny fishes</a:t>
            </a:r>
            <a:endParaRPr lang="en-IN" sz="7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A7018FD-AA7A-4A15-BACC-3B2BABB0938A}"/>
              </a:ext>
            </a:extLst>
          </p:cNvPr>
          <p:cNvSpPr txBox="1"/>
          <p:nvPr/>
        </p:nvSpPr>
        <p:spPr>
          <a:xfrm>
            <a:off x="6977951" y="1076284"/>
            <a:ext cx="14286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900" b="1" i="0" u="none" strike="noStrike" baseline="0" dirty="0"/>
              <a:t>Approximate Number</a:t>
            </a:r>
          </a:p>
          <a:p>
            <a:pPr algn="ctr"/>
            <a:r>
              <a:rPr lang="en-IN" sz="900" b="1" i="0" u="none" strike="noStrike" baseline="0" dirty="0"/>
              <a:t>of Living Species</a:t>
            </a:r>
            <a:endParaRPr lang="en-IN" sz="900" b="1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B993A21C-03FF-4807-81A7-F9C70D4854B4}"/>
              </a:ext>
            </a:extLst>
          </p:cNvPr>
          <p:cNvSpPr txBox="1"/>
          <p:nvPr/>
        </p:nvSpPr>
        <p:spPr>
          <a:xfrm>
            <a:off x="4934286" y="1149888"/>
            <a:ext cx="1272670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Key Characteristics</a:t>
            </a:r>
            <a:endParaRPr lang="en-IN" sz="9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084EADA2-A3C7-4CBD-8C7E-A4A9F8A75EEF}"/>
              </a:ext>
            </a:extLst>
          </p:cNvPr>
          <p:cNvSpPr txBox="1"/>
          <p:nvPr/>
        </p:nvSpPr>
        <p:spPr>
          <a:xfrm>
            <a:off x="2486201" y="1151788"/>
            <a:ext cx="1163656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Typical Examples</a:t>
            </a:r>
            <a:endParaRPr lang="en-IN" sz="900" b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9A4E30F7-F1D3-486D-951E-8FAFA6CFBDD1}"/>
              </a:ext>
            </a:extLst>
          </p:cNvPr>
          <p:cNvSpPr txBox="1"/>
          <p:nvPr/>
        </p:nvSpPr>
        <p:spPr>
          <a:xfrm>
            <a:off x="1123871" y="1148395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Class</a:t>
            </a:r>
            <a:endParaRPr lang="en-IN" sz="9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FCA666CE-3EDC-4D94-8B22-341150636F9E}"/>
              </a:ext>
            </a:extLst>
          </p:cNvPr>
          <p:cNvSpPr txBox="1"/>
          <p:nvPr/>
        </p:nvSpPr>
        <p:spPr>
          <a:xfrm>
            <a:off x="2039868" y="714475"/>
            <a:ext cx="193897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Major Classes of Fishes</a:t>
            </a:r>
            <a:endParaRPr lang="en-IN" sz="1200" b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C133BBD3-E882-4B2F-BCCE-639F6A00DE5F}"/>
              </a:ext>
            </a:extLst>
          </p:cNvPr>
          <p:cNvSpPr txBox="1"/>
          <p:nvPr/>
        </p:nvSpPr>
        <p:spPr>
          <a:xfrm>
            <a:off x="845650" y="719587"/>
            <a:ext cx="10517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34.1</a:t>
            </a:r>
            <a:endParaRPr lang="en-IN" sz="1200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2BB2CB42-FE9C-489F-A13A-8149DB639D50}"/>
              </a:ext>
            </a:extLst>
          </p:cNvPr>
          <p:cNvSpPr txBox="1"/>
          <p:nvPr/>
        </p:nvSpPr>
        <p:spPr>
          <a:xfrm>
            <a:off x="7514294" y="5847561"/>
            <a:ext cx="49067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Extinct</a:t>
            </a:r>
            <a:endParaRPr lang="en-IN" sz="7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89F40D08-9054-413C-B4F5-C5FA985CD745}"/>
              </a:ext>
            </a:extLst>
          </p:cNvPr>
          <p:cNvSpPr txBox="1"/>
          <p:nvPr/>
        </p:nvSpPr>
        <p:spPr>
          <a:xfrm>
            <a:off x="7514381" y="5375067"/>
            <a:ext cx="49067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Extinct</a:t>
            </a:r>
            <a:endParaRPr lang="en-IN" sz="7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DC06E98D-9123-485F-A84E-FEB7D49E2ECC}"/>
              </a:ext>
            </a:extLst>
          </p:cNvPr>
          <p:cNvSpPr txBox="1"/>
          <p:nvPr/>
        </p:nvSpPr>
        <p:spPr>
          <a:xfrm>
            <a:off x="7508803" y="2938782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30,000</a:t>
            </a:r>
            <a:endParaRPr lang="en-IN" sz="7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C2B3214-ED41-4080-B906-7F549496A38E}"/>
              </a:ext>
            </a:extLst>
          </p:cNvPr>
          <p:cNvSpPr txBox="1"/>
          <p:nvPr/>
        </p:nvSpPr>
        <p:spPr>
          <a:xfrm>
            <a:off x="7545142" y="3510282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/>
              <a:t>1,000</a:t>
            </a:r>
            <a:endParaRPr lang="en-IN" sz="7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AED05F2C-D07D-41BE-B200-A823BBF31476}"/>
              </a:ext>
            </a:extLst>
          </p:cNvPr>
          <p:cNvSpPr txBox="1"/>
          <p:nvPr/>
        </p:nvSpPr>
        <p:spPr>
          <a:xfrm>
            <a:off x="7617882" y="4013202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38</a:t>
            </a:r>
            <a:endParaRPr lang="en-IN" sz="7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D374AE2D-E52B-4C45-AA99-A9514D9B1776}"/>
              </a:ext>
            </a:extLst>
          </p:cNvPr>
          <p:cNvSpPr txBox="1"/>
          <p:nvPr/>
        </p:nvSpPr>
        <p:spPr>
          <a:xfrm>
            <a:off x="7622042" y="4904742"/>
            <a:ext cx="2882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60</a:t>
            </a:r>
            <a:endParaRPr lang="en-IN" sz="7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85B44283-0504-4D35-8E34-35A67F273E4F}"/>
              </a:ext>
            </a:extLst>
          </p:cNvPr>
          <p:cNvSpPr txBox="1"/>
          <p:nvPr/>
        </p:nvSpPr>
        <p:spPr>
          <a:xfrm>
            <a:off x="7630982" y="2473962"/>
            <a:ext cx="26201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6</a:t>
            </a:r>
            <a:endParaRPr lang="en-IN" sz="7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A1FA08F6-2F69-4522-BFDB-A32E662A96F7}"/>
              </a:ext>
            </a:extLst>
          </p:cNvPr>
          <p:cNvSpPr txBox="1"/>
          <p:nvPr/>
        </p:nvSpPr>
        <p:spPr>
          <a:xfrm>
            <a:off x="7638602" y="1590042"/>
            <a:ext cx="26201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/>
              <a:t>2</a:t>
            </a:r>
            <a:endParaRPr lang="en-IN" sz="700" dirty="0"/>
          </a:p>
        </p:txBody>
      </p:sp>
    </p:spTree>
    <p:extLst>
      <p:ext uri="{BB962C8B-B14F-4D97-AF65-F5344CB8AC3E}">
        <p14:creationId xmlns:p14="http://schemas.microsoft.com/office/powerpoint/2010/main" val="316367035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391B1F7-6DAD-4973-8E71-3A430A0DEDE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759EC29-7E59-40B7-88B7-BFAFF6511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70279"/>
            <a:ext cx="3910265" cy="611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55653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45749EC-CC66-4626-9733-A1AAF96BA2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31741BA-CFBC-48A9-8011-73D3E4E604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667176"/>
            <a:ext cx="3737252" cy="152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4875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9F6E790-4277-473E-82C8-C6A09D5F597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34.1b_lungfishes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3E02022-FD78-4B92-B354-21A10C668C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814509"/>
            <a:ext cx="3737252" cy="12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33501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7D94C6B-3AE2-41D2-931D-F61784D643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9F5F04D-ACAC-4337-9052-792854A11A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667176"/>
            <a:ext cx="3737252" cy="152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21802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15514C6-74A8-4E8F-8C65-796ADA12F78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2943E8D-38CE-4249-9683-E75D847FB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703110"/>
            <a:ext cx="3737252" cy="145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15816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2E92D72-25B0-4962-BB1C-580681C517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615D9A6-689E-4CFC-BF96-75538C44CC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448951"/>
            <a:ext cx="3397502" cy="196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73287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3420CEB-E5DB-42D9-912E-FA331D3555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34.1f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6315FF0-CE40-49D7-85A8-68033C0F8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731859"/>
            <a:ext cx="3737252" cy="1394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792258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5C0876B-C5E7-4941-AD13-7C6CBB294C3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34.1g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250B610-1950-4A94-B535-B729668DD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847504"/>
            <a:ext cx="3397502" cy="116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36101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BED43E7-21E2-47CC-9000-E16E82E0D0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34.1h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BAA407E-F6E2-4FB0-8B53-8D10663617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645615"/>
            <a:ext cx="3737252" cy="156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353931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BE2362D-4370-4E16-A761-AF68E61B87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32EA3E4-D793-4A27-A381-9506FCE18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667028"/>
            <a:ext cx="5725019" cy="352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15694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E90CB67-7F6D-46DB-8BD1-D979B3000BB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41BBBA7-09C5-4A9F-9ACD-FAEB5DB9B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837605"/>
            <a:ext cx="5725019" cy="318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31257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C45BB2A-47DB-454F-A036-9F1B05D775C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F9DD32B-AEAE-4B65-BC45-FFFA8BD70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64894"/>
            <a:ext cx="5204563" cy="472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4556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3AC6886-7003-41A9-A932-DB6C8DDD1D4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C9BF836-7BF4-4907-A755-3837EE9B8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633994"/>
            <a:ext cx="5725019" cy="3590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0753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C056908-2386-4C68-92E6-F78E88AABB2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7807E56-C739-4734-86F5-F41140C228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835103"/>
            <a:ext cx="5725019" cy="318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49089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AAB963F-BFAF-42D6-8FA5-3455D8DA9E2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8D96178-D513-49FF-89C4-011F29847E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00502"/>
            <a:ext cx="5204563" cy="485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4111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1E88796-548E-4B21-B3D2-F888A7DA8DB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03C8423-7618-41C0-B806-D98839A2E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82353"/>
            <a:ext cx="2937840" cy="5693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6010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904E8E-7A36-4150-B6F1-CEF727DCC57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CBB861A-D6A9-4126-BDC7-844A8E2F3F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837605"/>
            <a:ext cx="5725019" cy="318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89267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CC33A4C-A383-4EC1-A94F-C3287BE551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34.2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AD4A6BF-11EB-4AEF-950D-01E628334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303" y="1396582"/>
            <a:ext cx="4361395" cy="40648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CFFCF46-72A7-4E1C-ABA8-26B4252A64A0}"/>
              </a:ext>
            </a:extLst>
          </p:cNvPr>
          <p:cNvSpPr txBox="1"/>
          <p:nvPr/>
        </p:nvSpPr>
        <p:spPr>
          <a:xfrm>
            <a:off x="4516590" y="2290229"/>
            <a:ext cx="114551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Key Characteristics</a:t>
            </a:r>
            <a:endParaRPr lang="en-IN" sz="1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EB8743CE-4843-4680-B61B-913A17CEFF83}"/>
              </a:ext>
            </a:extLst>
          </p:cNvPr>
          <p:cNvSpPr txBox="1"/>
          <p:nvPr/>
        </p:nvSpPr>
        <p:spPr>
          <a:xfrm>
            <a:off x="3129086" y="2348445"/>
            <a:ext cx="127267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Typical Examples</a:t>
            </a:r>
            <a:endParaRPr lang="en-IN" sz="10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79222F1-0990-491A-A821-472DB979B0B1}"/>
              </a:ext>
            </a:extLst>
          </p:cNvPr>
          <p:cNvSpPr txBox="1"/>
          <p:nvPr/>
        </p:nvSpPr>
        <p:spPr>
          <a:xfrm>
            <a:off x="2438647" y="2343489"/>
            <a:ext cx="56165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Order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5816135-1895-49D5-818B-EFE8E3B24D6B}"/>
              </a:ext>
            </a:extLst>
          </p:cNvPr>
          <p:cNvSpPr txBox="1"/>
          <p:nvPr/>
        </p:nvSpPr>
        <p:spPr>
          <a:xfrm>
            <a:off x="4463895" y="3016574"/>
            <a:ext cx="1298251" cy="7916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Compact, tailless body; large head fused to the trunk; rear limbs specialized for jumping</a:t>
            </a:r>
            <a:endParaRPr lang="en-IN" sz="9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A1A53CB-1DF6-41CE-A61F-878D73C39F73}"/>
              </a:ext>
            </a:extLst>
          </p:cNvPr>
          <p:cNvSpPr txBox="1"/>
          <p:nvPr/>
        </p:nvSpPr>
        <p:spPr>
          <a:xfrm>
            <a:off x="4468465" y="3988691"/>
            <a:ext cx="1228151" cy="59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Slender body; long tail and limbs set out at right angles to the body</a:t>
            </a:r>
            <a:endParaRPr lang="en-IN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46F6651-81F5-4696-9D61-931892E12F37}"/>
              </a:ext>
            </a:extLst>
          </p:cNvPr>
          <p:cNvSpPr txBox="1"/>
          <p:nvPr/>
        </p:nvSpPr>
        <p:spPr>
          <a:xfrm>
            <a:off x="4462324" y="4747426"/>
            <a:ext cx="1240433" cy="544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Tropical group with a snakelike body; no limbs; little or no tail</a:t>
            </a:r>
            <a:endParaRPr lang="en-IN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A598F45-4103-4222-9046-93F4FB08E615}"/>
              </a:ext>
            </a:extLst>
          </p:cNvPr>
          <p:cNvSpPr txBox="1"/>
          <p:nvPr/>
        </p:nvSpPr>
        <p:spPr>
          <a:xfrm>
            <a:off x="3065598" y="3014395"/>
            <a:ext cx="5105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Frogs,</a:t>
            </a:r>
          </a:p>
          <a:p>
            <a:pPr algn="l"/>
            <a:r>
              <a:rPr lang="en-IN" sz="900" b="0" i="0" u="none" strike="noStrike" baseline="0" dirty="0"/>
              <a:t>toads</a:t>
            </a:r>
            <a:endParaRPr lang="en-IN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1312EE9-E9CF-46EF-B58D-F430A0BFFA85}"/>
              </a:ext>
            </a:extLst>
          </p:cNvPr>
          <p:cNvSpPr txBox="1"/>
          <p:nvPr/>
        </p:nvSpPr>
        <p:spPr>
          <a:xfrm>
            <a:off x="3066410" y="3981868"/>
            <a:ext cx="8955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Salamanders,</a:t>
            </a:r>
          </a:p>
          <a:p>
            <a:pPr algn="l"/>
            <a:r>
              <a:rPr lang="en-IN" sz="900" b="0" i="0" u="none" strike="noStrike" baseline="0" dirty="0"/>
              <a:t>newts</a:t>
            </a:r>
            <a:endParaRPr lang="en-IN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EEDB23B5-50E1-402D-97B9-5C0563548B70}"/>
              </a:ext>
            </a:extLst>
          </p:cNvPr>
          <p:cNvSpPr txBox="1"/>
          <p:nvPr/>
        </p:nvSpPr>
        <p:spPr>
          <a:xfrm>
            <a:off x="3060943" y="4748964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Caecilians</a:t>
            </a:r>
            <a:endParaRPr lang="en-IN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FD93A0-3C39-45B3-9BFB-AE23352869D7}"/>
              </a:ext>
            </a:extLst>
          </p:cNvPr>
          <p:cNvSpPr txBox="1"/>
          <p:nvPr/>
        </p:nvSpPr>
        <p:spPr>
          <a:xfrm>
            <a:off x="2390374" y="4743576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Apoda</a:t>
            </a:r>
            <a:endParaRPr lang="en-IN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20F167B-4F44-4655-A8EF-107428988B5E}"/>
              </a:ext>
            </a:extLst>
          </p:cNvPr>
          <p:cNvSpPr txBox="1"/>
          <p:nvPr/>
        </p:nvSpPr>
        <p:spPr>
          <a:xfrm>
            <a:off x="2383433" y="3988691"/>
            <a:ext cx="61781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Caudata</a:t>
            </a:r>
            <a:endParaRPr lang="en-IN" sz="9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E63A1BD2-DD19-4888-9570-C07065E12600}"/>
              </a:ext>
            </a:extLst>
          </p:cNvPr>
          <p:cNvSpPr txBox="1"/>
          <p:nvPr/>
        </p:nvSpPr>
        <p:spPr>
          <a:xfrm>
            <a:off x="2394173" y="3016118"/>
            <a:ext cx="510593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Anura</a:t>
            </a:r>
            <a:endParaRPr lang="en-IN" sz="9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3F55961-6046-40D0-9056-399A473FF384}"/>
              </a:ext>
            </a:extLst>
          </p:cNvPr>
          <p:cNvSpPr txBox="1"/>
          <p:nvPr/>
        </p:nvSpPr>
        <p:spPr>
          <a:xfrm>
            <a:off x="3951065" y="1636514"/>
            <a:ext cx="188195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Orders of Amphibians</a:t>
            </a:r>
            <a:endParaRPr lang="en-IN" sz="12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FDB3DDE2-E6C1-432B-83EC-579F25896E39}"/>
              </a:ext>
            </a:extLst>
          </p:cNvPr>
          <p:cNvSpPr txBox="1"/>
          <p:nvPr/>
        </p:nvSpPr>
        <p:spPr>
          <a:xfrm>
            <a:off x="2653479" y="1641413"/>
            <a:ext cx="10517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34.2</a:t>
            </a:r>
            <a:endParaRPr lang="en-IN" sz="12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8AB9CE94-8C25-4226-A6FD-2A1483654A27}"/>
              </a:ext>
            </a:extLst>
          </p:cNvPr>
          <p:cNvSpPr txBox="1"/>
          <p:nvPr/>
        </p:nvSpPr>
        <p:spPr>
          <a:xfrm>
            <a:off x="5692557" y="2137763"/>
            <a:ext cx="107339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Approximate Number</a:t>
            </a:r>
          </a:p>
          <a:p>
            <a:pPr algn="ctr"/>
            <a:r>
              <a:rPr lang="en-IN" sz="1000" b="1" i="0" u="none" strike="noStrike" baseline="0" dirty="0"/>
              <a:t>of Living Species</a:t>
            </a:r>
            <a:endParaRPr lang="en-IN" sz="10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CE43D543-0450-409F-BFF4-5CE0BE18A5A8}"/>
              </a:ext>
            </a:extLst>
          </p:cNvPr>
          <p:cNvSpPr txBox="1"/>
          <p:nvPr/>
        </p:nvSpPr>
        <p:spPr>
          <a:xfrm>
            <a:off x="5984502" y="3015225"/>
            <a:ext cx="44377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6500</a:t>
            </a:r>
            <a:endParaRPr lang="en-IN" sz="9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62E015E9-40AC-401E-A8A5-4E0470DE359A}"/>
              </a:ext>
            </a:extLst>
          </p:cNvPr>
          <p:cNvSpPr txBox="1"/>
          <p:nvPr/>
        </p:nvSpPr>
        <p:spPr>
          <a:xfrm>
            <a:off x="6050394" y="3982965"/>
            <a:ext cx="40343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665</a:t>
            </a:r>
            <a:endParaRPr lang="en-IN" sz="9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457049E-ED24-4568-BCEF-1B688C9D1A0D}"/>
              </a:ext>
            </a:extLst>
          </p:cNvPr>
          <p:cNvSpPr txBox="1"/>
          <p:nvPr/>
        </p:nvSpPr>
        <p:spPr>
          <a:xfrm>
            <a:off x="6050394" y="4744965"/>
            <a:ext cx="40343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200</a:t>
            </a:r>
            <a:endParaRPr lang="en-IN" sz="900" dirty="0"/>
          </a:p>
        </p:txBody>
      </p:sp>
    </p:spTree>
    <p:extLst>
      <p:ext uri="{BB962C8B-B14F-4D97-AF65-F5344CB8AC3E}">
        <p14:creationId xmlns:p14="http://schemas.microsoft.com/office/powerpoint/2010/main" val="58058198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3123427-C052-4109-8C8C-42446A5F35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34.2a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549D879-6A5F-453B-8077-5C9EB21661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613271"/>
            <a:ext cx="3737252" cy="163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54265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BAA6481-D204-4FAC-B893-D9B6A39280F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34.2b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0A929EB-9EAB-4B2A-9A22-1DD9ABB12F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828883"/>
            <a:ext cx="3737252" cy="120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5931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9CB8A88-681D-4815-AD55-1BB17E0546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34.2c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F166B1B-0027-4921-8A90-CB125E299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580930"/>
            <a:ext cx="3737252" cy="169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03909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35D07C9-3E51-48AB-8FCC-E81C538B92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F02AFA8-AFE0-42D1-9B14-66A7DE07C3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636752"/>
            <a:ext cx="2937840" cy="558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88383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E6EF333-2C4B-4E62-8714-5550511B6F1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17BBA64-2DDE-41D1-BA0B-F651C6AF1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246094"/>
            <a:ext cx="4731421" cy="4365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60983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56EF3A5-4A76-4587-888B-FED6F13F69D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BAD052A-A0E7-419C-94C8-F5D371285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55375"/>
            <a:ext cx="5725019" cy="394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951179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3360D98-F481-4278-B7E4-D34C1EA829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E755553-77B0-4688-BBF0-DB7F686BBC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92739"/>
            <a:ext cx="8382000" cy="2672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97905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FF114E9-B54A-45C2-BC3F-75FDBB500A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7632E7D-96D8-42C1-B68E-496E50110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837605"/>
            <a:ext cx="5725019" cy="318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011026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48E4F31-AB7B-4CD7-A5F0-775CE6624D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D28E6D4-9F39-4EF2-BDEC-1276F6550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301834"/>
            <a:ext cx="5204563" cy="4254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48068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E91CAC6-150D-4D8C-BA88-B165503A7F4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BF91964-044C-4707-87DA-BAF72A4CD7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044695"/>
            <a:ext cx="4731421" cy="4768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374309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9C52D52-EE10-4054-BFC7-B34E88D660F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B24D342-35D7-4A2D-92ED-BAF4547EA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35944"/>
            <a:ext cx="5725019" cy="3986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327104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3F661E-F20C-4E4F-B0C3-731355C4864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456AA8D-01B9-4DCA-B504-1BF943A57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543972"/>
            <a:ext cx="4731421" cy="377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151354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DBE02F2-23D7-4158-9D4A-9EBCE1FA01F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34.24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C944A6E-B1D9-4BEB-B81E-A39185E79E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94523"/>
            <a:ext cx="5204563" cy="386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120332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72242E7-8902-4C26-8369-D8CFB01F467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07FCA47-5ED4-4A9A-8C0F-F95381C08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86913"/>
            <a:ext cx="5725019" cy="368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823759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B149A31-C8CC-4C34-AE11-BE5B29A838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58821A0-13D0-40AE-A50A-CE354C77FB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924668"/>
            <a:ext cx="4301292" cy="500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9124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622F967-B230-4ED8-B026-9F61E7C3276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CE0BC7B-D38B-4147-82C3-EB59A64B9E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66564"/>
            <a:ext cx="8382000" cy="4124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216863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86B56A0-D54E-4600-B592-BCE0F9A4AA5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34.3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42647974-F356-4809-9002-6ECCDE06B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673" y="311728"/>
            <a:ext cx="5608655" cy="62345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2B8715B-B68A-4E15-B02F-213AA335201C}"/>
              </a:ext>
            </a:extLst>
          </p:cNvPr>
          <p:cNvSpPr txBox="1"/>
          <p:nvPr/>
        </p:nvSpPr>
        <p:spPr>
          <a:xfrm>
            <a:off x="4887165" y="1517460"/>
            <a:ext cx="15032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No legs; move by slithering; scaly skin is</a:t>
            </a:r>
          </a:p>
          <a:p>
            <a:r>
              <a:rPr lang="en-IN" sz="500" b="0" i="0" u="none" strike="noStrike" baseline="0" dirty="0"/>
              <a:t>shed periodically in a single piece; most are terrestrial; snakes evolved from lizards, making lizards a paraphyletic group</a:t>
            </a:r>
            <a:endParaRPr lang="en-IN" sz="5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5AC3AFC-5C2F-4749-B5F6-4DA725F2188A}"/>
              </a:ext>
            </a:extLst>
          </p:cNvPr>
          <p:cNvSpPr txBox="1"/>
          <p:nvPr/>
        </p:nvSpPr>
        <p:spPr>
          <a:xfrm>
            <a:off x="4887550" y="986293"/>
            <a:ext cx="1456781" cy="2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Limbs set at right angles to body; anus is in transverse (sideways) slit; most are terrestrial</a:t>
            </a:r>
            <a:endParaRPr lang="en-IN" sz="5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D38424E-5483-42FB-937C-BE19D27D5AA9}"/>
              </a:ext>
            </a:extLst>
          </p:cNvPr>
          <p:cNvSpPr txBox="1"/>
          <p:nvPr/>
        </p:nvSpPr>
        <p:spPr>
          <a:xfrm>
            <a:off x="4891479" y="2014536"/>
            <a:ext cx="1494643" cy="396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Sole survivors of a once successful group that largely disappeared before dinosaurs; fused, wedgelike, socketless teeth; primitive third eye under skin of forehead</a:t>
            </a:r>
            <a:endParaRPr lang="en-IN" sz="5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FDDF9FD-D9BE-4413-B975-8532A39851C8}"/>
              </a:ext>
            </a:extLst>
          </p:cNvPr>
          <p:cNvSpPr txBox="1"/>
          <p:nvPr/>
        </p:nvSpPr>
        <p:spPr>
          <a:xfrm>
            <a:off x="4893732" y="2612716"/>
            <a:ext cx="1413937" cy="329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Armored reptiles with shell of bony plates to which vertebrae and ribs are fused; sharp, horny beak without teeth</a:t>
            </a:r>
            <a:endParaRPr lang="en-IN" sz="5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3A9506C0-F90A-45C2-BF98-CD785FEFB2F1}"/>
              </a:ext>
            </a:extLst>
          </p:cNvPr>
          <p:cNvSpPr txBox="1"/>
          <p:nvPr/>
        </p:nvSpPr>
        <p:spPr>
          <a:xfrm>
            <a:off x="4885027" y="3157835"/>
            <a:ext cx="1492306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Large reptiles with four-chambered heart</a:t>
            </a:r>
          </a:p>
          <a:p>
            <a:r>
              <a:rPr lang="en-IN" sz="500" b="0" i="0" u="none" strike="noStrike" baseline="0" dirty="0"/>
              <a:t>and socketed teeth; anus is a longitudinal (lengthwise) slit; closest living relatives to birds</a:t>
            </a:r>
            <a:endParaRPr lang="en-IN" sz="5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72E6566-6CA3-4FF9-A2FB-29096516FE3A}"/>
              </a:ext>
            </a:extLst>
          </p:cNvPr>
          <p:cNvSpPr txBox="1"/>
          <p:nvPr/>
        </p:nvSpPr>
        <p:spPr>
          <a:xfrm>
            <a:off x="4887886" y="3720325"/>
            <a:ext cx="1471349" cy="293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Dinosaurs with two pelvic bones facing backward, like a bird’s pelvis; herbivores; legs under body</a:t>
            </a:r>
            <a:endParaRPr lang="en-IN" sz="5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9B4AF44-63F9-414D-8B5E-CDA84A3E199D}"/>
              </a:ext>
            </a:extLst>
          </p:cNvPr>
          <p:cNvSpPr txBox="1"/>
          <p:nvPr/>
        </p:nvSpPr>
        <p:spPr>
          <a:xfrm>
            <a:off x="4886987" y="4300536"/>
            <a:ext cx="1488387" cy="396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Dinosaurs with one pelvic bone facing forward, the other back, like a lizard’s pelvis; both plant- and flesh-eaters; legs under body; birds evolved from Saurischian dinosaurs.</a:t>
            </a:r>
            <a:endParaRPr lang="en-IN" sz="5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BFCDFA-C391-468F-9266-ED3D40A72938}"/>
              </a:ext>
            </a:extLst>
          </p:cNvPr>
          <p:cNvSpPr txBox="1"/>
          <p:nvPr/>
        </p:nvSpPr>
        <p:spPr>
          <a:xfrm>
            <a:off x="4891913" y="5015331"/>
            <a:ext cx="1471349" cy="399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Flying reptiles; wings were made of skin stretched between fourth fingers and body; wingspans of early forms typically 60 cm, later forms nearly 8 m</a:t>
            </a:r>
            <a:endParaRPr lang="en-IN" sz="5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6CCFA12F-A54D-4885-BE69-278F4B19FF1B}"/>
              </a:ext>
            </a:extLst>
          </p:cNvPr>
          <p:cNvSpPr txBox="1"/>
          <p:nvPr/>
        </p:nvSpPr>
        <p:spPr>
          <a:xfrm>
            <a:off x="4886986" y="5531896"/>
            <a:ext cx="1488389" cy="3306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Barrel-shaped marine reptiles with sharp</a:t>
            </a:r>
          </a:p>
          <a:p>
            <a:r>
              <a:rPr lang="en-IN" sz="500" b="0" i="0" u="none" strike="noStrike" baseline="0" dirty="0"/>
              <a:t>teeth and large, paddle-shaped fins; some had snakelike necks twice as long as their bodies</a:t>
            </a:r>
            <a:endParaRPr lang="en-IN" sz="5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8B405AA-AF37-4365-9B26-3D5905D68562}"/>
              </a:ext>
            </a:extLst>
          </p:cNvPr>
          <p:cNvSpPr txBox="1"/>
          <p:nvPr/>
        </p:nvSpPr>
        <p:spPr>
          <a:xfrm>
            <a:off x="4893732" y="5996279"/>
            <a:ext cx="1413937" cy="225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Streamlined marine reptiles with many body similarities to sharks and dolphins</a:t>
            </a:r>
            <a:endParaRPr lang="en-IN" sz="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153499A9-F072-4A52-A4AC-DA2674D808BD}"/>
              </a:ext>
            </a:extLst>
          </p:cNvPr>
          <p:cNvSpPr txBox="1"/>
          <p:nvPr/>
        </p:nvSpPr>
        <p:spPr>
          <a:xfrm>
            <a:off x="1760052" y="982280"/>
            <a:ext cx="9561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Squamata, suborder Sauria</a:t>
            </a:r>
            <a:endParaRPr lang="en-IN" sz="5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93511278-958D-46C9-AF42-6D17F5169FA2}"/>
              </a:ext>
            </a:extLst>
          </p:cNvPr>
          <p:cNvSpPr txBox="1"/>
          <p:nvPr/>
        </p:nvSpPr>
        <p:spPr>
          <a:xfrm>
            <a:off x="6307669" y="676999"/>
            <a:ext cx="116854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700" b="1" i="0" u="none" strike="noStrike" baseline="0" dirty="0"/>
              <a:t>Approximate Number of Living Species</a:t>
            </a:r>
            <a:endParaRPr lang="en-IN" sz="7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B170B511-1B65-454F-8371-55146F4F9A25}"/>
              </a:ext>
            </a:extLst>
          </p:cNvPr>
          <p:cNvSpPr txBox="1"/>
          <p:nvPr/>
        </p:nvSpPr>
        <p:spPr>
          <a:xfrm>
            <a:off x="6777185" y="3719868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Extinct</a:t>
            </a:r>
            <a:endParaRPr lang="en-IN" sz="5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CC8F1B5C-29E0-4BC4-8A5C-CC57CDABC50B}"/>
              </a:ext>
            </a:extLst>
          </p:cNvPr>
          <p:cNvSpPr txBox="1"/>
          <p:nvPr/>
        </p:nvSpPr>
        <p:spPr>
          <a:xfrm>
            <a:off x="6777185" y="5015268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Extinct</a:t>
            </a:r>
            <a:endParaRPr lang="en-IN" sz="5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BB9C5863-2AD0-4F50-8869-289EAE8DC388}"/>
              </a:ext>
            </a:extLst>
          </p:cNvPr>
          <p:cNvSpPr txBox="1"/>
          <p:nvPr/>
        </p:nvSpPr>
        <p:spPr>
          <a:xfrm>
            <a:off x="6777185" y="5533428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Extinct</a:t>
            </a:r>
            <a:endParaRPr lang="en-IN" sz="5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3BF27250-C961-487D-AB25-A9F18430CD4E}"/>
              </a:ext>
            </a:extLst>
          </p:cNvPr>
          <p:cNvSpPr txBox="1"/>
          <p:nvPr/>
        </p:nvSpPr>
        <p:spPr>
          <a:xfrm>
            <a:off x="6777185" y="5998248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Extinct</a:t>
            </a:r>
            <a:endParaRPr lang="en-IN" sz="5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22AAB65-C9F2-4BB1-93F8-8FA73B619D19}"/>
              </a:ext>
            </a:extLst>
          </p:cNvPr>
          <p:cNvSpPr txBox="1"/>
          <p:nvPr/>
        </p:nvSpPr>
        <p:spPr>
          <a:xfrm>
            <a:off x="6842147" y="985654"/>
            <a:ext cx="3487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6200</a:t>
            </a:r>
            <a:endParaRPr lang="en-IN" sz="5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A4B586BF-704F-401A-8322-7179CB6F778B}"/>
              </a:ext>
            </a:extLst>
          </p:cNvPr>
          <p:cNvSpPr txBox="1"/>
          <p:nvPr/>
        </p:nvSpPr>
        <p:spPr>
          <a:xfrm>
            <a:off x="6842147" y="1519054"/>
            <a:ext cx="3487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3500</a:t>
            </a:r>
            <a:endParaRPr lang="en-IN" sz="5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874C9BA6-124C-416C-81B2-A0D91D31BDB6}"/>
              </a:ext>
            </a:extLst>
          </p:cNvPr>
          <p:cNvSpPr txBox="1"/>
          <p:nvPr/>
        </p:nvSpPr>
        <p:spPr>
          <a:xfrm>
            <a:off x="6533852" y="4298365"/>
            <a:ext cx="61781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IN" sz="500" b="0" i="0" u="none" strike="noStrike" baseline="0" dirty="0"/>
              <a:t>Extinct</a:t>
            </a:r>
          </a:p>
          <a:p>
            <a:pPr algn="r"/>
            <a:r>
              <a:rPr lang="en-IN" sz="500" b="0" i="0" u="none" strike="noStrike" baseline="0" dirty="0"/>
              <a:t>(except for bird descendants)</a:t>
            </a:r>
            <a:endParaRPr lang="en-IN" sz="5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BCCD8804-8404-4725-BA28-5C48E3EDCF69}"/>
              </a:ext>
            </a:extLst>
          </p:cNvPr>
          <p:cNvSpPr txBox="1"/>
          <p:nvPr/>
        </p:nvSpPr>
        <p:spPr>
          <a:xfrm>
            <a:off x="6880030" y="2616334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340</a:t>
            </a:r>
            <a:endParaRPr lang="en-IN" sz="5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DE9676C-2BCD-48E4-820F-FBD117B4DDDC}"/>
              </a:ext>
            </a:extLst>
          </p:cNvPr>
          <p:cNvSpPr txBox="1"/>
          <p:nvPr/>
        </p:nvSpPr>
        <p:spPr>
          <a:xfrm>
            <a:off x="6915990" y="3157354"/>
            <a:ext cx="2620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28</a:t>
            </a:r>
            <a:endParaRPr lang="en-IN" sz="5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2A37B892-4721-4899-8FB6-B646F4A249E8}"/>
              </a:ext>
            </a:extLst>
          </p:cNvPr>
          <p:cNvSpPr txBox="1"/>
          <p:nvPr/>
        </p:nvSpPr>
        <p:spPr>
          <a:xfrm>
            <a:off x="6951827" y="2014354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1</a:t>
            </a:r>
            <a:endParaRPr lang="en-IN" sz="5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C527E22-7CD9-4464-9623-B1FA918C4C4D}"/>
              </a:ext>
            </a:extLst>
          </p:cNvPr>
          <p:cNvSpPr txBox="1"/>
          <p:nvPr/>
        </p:nvSpPr>
        <p:spPr>
          <a:xfrm>
            <a:off x="2951059" y="980525"/>
            <a:ext cx="4219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Lizards</a:t>
            </a:r>
            <a:endParaRPr lang="en-IN" sz="5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AA101BE4-A88A-44A7-B931-F6CD9176BD35}"/>
              </a:ext>
            </a:extLst>
          </p:cNvPr>
          <p:cNvSpPr txBox="1"/>
          <p:nvPr/>
        </p:nvSpPr>
        <p:spPr>
          <a:xfrm>
            <a:off x="2950172" y="1514743"/>
            <a:ext cx="4219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Snakes</a:t>
            </a:r>
            <a:endParaRPr lang="en-IN" sz="5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70EE9742-436A-48F1-87BB-AFCD20650465}"/>
              </a:ext>
            </a:extLst>
          </p:cNvPr>
          <p:cNvSpPr txBox="1"/>
          <p:nvPr/>
        </p:nvSpPr>
        <p:spPr>
          <a:xfrm>
            <a:off x="2958374" y="2010117"/>
            <a:ext cx="4641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Tuataras</a:t>
            </a:r>
            <a:endParaRPr lang="en-IN" sz="5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C933AD12-50DF-4B98-A69E-8EF80EE0BDB7}"/>
              </a:ext>
            </a:extLst>
          </p:cNvPr>
          <p:cNvSpPr txBox="1"/>
          <p:nvPr/>
        </p:nvSpPr>
        <p:spPr>
          <a:xfrm>
            <a:off x="2960344" y="2616815"/>
            <a:ext cx="51059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Turtles,</a:t>
            </a:r>
          </a:p>
          <a:p>
            <a:pPr algn="l"/>
            <a:r>
              <a:rPr lang="en-IN" sz="500" b="0" i="0" u="none" strike="noStrike" baseline="0" dirty="0"/>
              <a:t>tortoises,</a:t>
            </a:r>
          </a:p>
          <a:p>
            <a:pPr algn="l"/>
            <a:r>
              <a:rPr lang="en-IN" sz="500" b="0" i="0" u="none" strike="noStrike" baseline="0" dirty="0"/>
              <a:t>sea turtles</a:t>
            </a:r>
            <a:endParaRPr lang="en-IN" sz="5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A7A6E6A-2FCF-4D9B-94B0-39704096E45F}"/>
              </a:ext>
            </a:extLst>
          </p:cNvPr>
          <p:cNvSpPr txBox="1"/>
          <p:nvPr/>
        </p:nvSpPr>
        <p:spPr>
          <a:xfrm>
            <a:off x="2952724" y="3151555"/>
            <a:ext cx="51059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Crocodiles,</a:t>
            </a:r>
          </a:p>
          <a:p>
            <a:pPr algn="l"/>
            <a:r>
              <a:rPr lang="en-IN" sz="500" b="0" i="0" u="none" strike="noStrike" baseline="0" dirty="0"/>
              <a:t>alligators</a:t>
            </a:r>
            <a:endParaRPr lang="en-IN" sz="5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05C5C40F-8300-4791-AD37-C7F90F3EDBC1}"/>
              </a:ext>
            </a:extLst>
          </p:cNvPr>
          <p:cNvSpPr txBox="1"/>
          <p:nvPr/>
        </p:nvSpPr>
        <p:spPr>
          <a:xfrm>
            <a:off x="2953501" y="3716178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Stegosaur</a:t>
            </a:r>
            <a:endParaRPr lang="en-IN" sz="5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3B7838A6-E2CA-4653-8E8B-63D0EBC1F2F6}"/>
              </a:ext>
            </a:extLst>
          </p:cNvPr>
          <p:cNvSpPr txBox="1"/>
          <p:nvPr/>
        </p:nvSpPr>
        <p:spPr>
          <a:xfrm>
            <a:off x="2956865" y="4296117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Tyrannosaur</a:t>
            </a:r>
            <a:endParaRPr lang="en-IN" sz="5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8BEB0969-8E30-4120-AF51-8689DE6F0571}"/>
              </a:ext>
            </a:extLst>
          </p:cNvPr>
          <p:cNvSpPr txBox="1"/>
          <p:nvPr/>
        </p:nvSpPr>
        <p:spPr>
          <a:xfrm>
            <a:off x="2953686" y="5012396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Pterosaur</a:t>
            </a:r>
            <a:endParaRPr lang="en-IN" sz="5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90B4E5F6-086C-4B98-A788-8871BAC0387F}"/>
              </a:ext>
            </a:extLst>
          </p:cNvPr>
          <p:cNvSpPr txBox="1"/>
          <p:nvPr/>
        </p:nvSpPr>
        <p:spPr>
          <a:xfrm>
            <a:off x="2952646" y="5531301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Plesiosaur</a:t>
            </a:r>
            <a:endParaRPr lang="en-IN" sz="5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C6226846-CCBF-4E0F-B860-202B2F5D434E}"/>
              </a:ext>
            </a:extLst>
          </p:cNvPr>
          <p:cNvSpPr txBox="1"/>
          <p:nvPr/>
        </p:nvSpPr>
        <p:spPr>
          <a:xfrm>
            <a:off x="2955149" y="5993579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Ichthyosaur</a:t>
            </a:r>
            <a:endParaRPr lang="en-IN" sz="5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BD44B5F0-3F21-4974-8191-2A92E9F6B346}"/>
              </a:ext>
            </a:extLst>
          </p:cNvPr>
          <p:cNvSpPr txBox="1"/>
          <p:nvPr/>
        </p:nvSpPr>
        <p:spPr>
          <a:xfrm>
            <a:off x="1753275" y="5996121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Ichthyosauria</a:t>
            </a:r>
            <a:endParaRPr lang="en-IN" sz="5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32E004CF-1A3F-4DF7-BA97-A9A61A504746}"/>
              </a:ext>
            </a:extLst>
          </p:cNvPr>
          <p:cNvSpPr txBox="1"/>
          <p:nvPr/>
        </p:nvSpPr>
        <p:spPr>
          <a:xfrm>
            <a:off x="1754466" y="5529277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Plesiosaura</a:t>
            </a:r>
            <a:endParaRPr lang="en-IN" sz="5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66EEABC6-1484-4B55-A660-3DB7BBA8CA63}"/>
              </a:ext>
            </a:extLst>
          </p:cNvPr>
          <p:cNvSpPr txBox="1"/>
          <p:nvPr/>
        </p:nvSpPr>
        <p:spPr>
          <a:xfrm>
            <a:off x="1757135" y="5016998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Pterosauria</a:t>
            </a:r>
            <a:endParaRPr lang="en-IN" sz="5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45AD95EB-1A36-4B46-9DBB-880C2CC72F7A}"/>
              </a:ext>
            </a:extLst>
          </p:cNvPr>
          <p:cNvSpPr txBox="1"/>
          <p:nvPr/>
        </p:nvSpPr>
        <p:spPr>
          <a:xfrm>
            <a:off x="1756474" y="4294823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Saurischia</a:t>
            </a:r>
            <a:endParaRPr lang="en-IN" sz="5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8B50F4D7-7E17-48DE-A165-2D45E949F0E7}"/>
              </a:ext>
            </a:extLst>
          </p:cNvPr>
          <p:cNvSpPr txBox="1"/>
          <p:nvPr/>
        </p:nvSpPr>
        <p:spPr>
          <a:xfrm>
            <a:off x="1756353" y="3716923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Ornithischia</a:t>
            </a:r>
            <a:endParaRPr lang="en-IN" sz="5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933774D7-6808-4C70-A003-1DB2053FC91B}"/>
              </a:ext>
            </a:extLst>
          </p:cNvPr>
          <p:cNvSpPr txBox="1"/>
          <p:nvPr/>
        </p:nvSpPr>
        <p:spPr>
          <a:xfrm>
            <a:off x="1756384" y="3152894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Crocodylia</a:t>
            </a:r>
            <a:endParaRPr lang="en-IN" sz="5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22BF29B8-B805-4EC1-8A43-23C4C63C5C83}"/>
              </a:ext>
            </a:extLst>
          </p:cNvPr>
          <p:cNvSpPr txBox="1"/>
          <p:nvPr/>
        </p:nvSpPr>
        <p:spPr>
          <a:xfrm>
            <a:off x="1755476" y="2612842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Chelonia</a:t>
            </a:r>
            <a:endParaRPr lang="en-IN" sz="5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08100222-75BD-4AB2-ABC4-28EBF99DF5A5}"/>
              </a:ext>
            </a:extLst>
          </p:cNvPr>
          <p:cNvSpPr txBox="1"/>
          <p:nvPr/>
        </p:nvSpPr>
        <p:spPr>
          <a:xfrm>
            <a:off x="1755319" y="2010044"/>
            <a:ext cx="679599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Rhynchocephalia</a:t>
            </a:r>
            <a:endParaRPr lang="en-IN" sz="5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3639A6C4-5B6E-4BC0-8AE4-55B27169495F}"/>
              </a:ext>
            </a:extLst>
          </p:cNvPr>
          <p:cNvSpPr txBox="1"/>
          <p:nvPr/>
        </p:nvSpPr>
        <p:spPr>
          <a:xfrm>
            <a:off x="1753146" y="1514648"/>
            <a:ext cx="109450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Squamata, suborder Serpentes</a:t>
            </a:r>
            <a:endParaRPr lang="en-IN" sz="5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E6E13EBD-F556-45A3-9BCF-5DDCA4780A7F}"/>
              </a:ext>
            </a:extLst>
          </p:cNvPr>
          <p:cNvSpPr txBox="1"/>
          <p:nvPr/>
        </p:nvSpPr>
        <p:spPr>
          <a:xfrm>
            <a:off x="5163019" y="748635"/>
            <a:ext cx="104138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Key Characteristics</a:t>
            </a:r>
            <a:endParaRPr lang="en-IN" sz="700" b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3135BB5C-4B20-4941-94D5-D0CFC708A519}"/>
              </a:ext>
            </a:extLst>
          </p:cNvPr>
          <p:cNvSpPr txBox="1"/>
          <p:nvPr/>
        </p:nvSpPr>
        <p:spPr>
          <a:xfrm>
            <a:off x="3394014" y="749169"/>
            <a:ext cx="9561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Typical Examples</a:t>
            </a:r>
            <a:endParaRPr lang="en-IN" sz="700" b="1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33DE5150-767C-4DF9-8D3C-373769297378}"/>
              </a:ext>
            </a:extLst>
          </p:cNvPr>
          <p:cNvSpPr txBox="1"/>
          <p:nvPr/>
        </p:nvSpPr>
        <p:spPr>
          <a:xfrm>
            <a:off x="2159726" y="748454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Order</a:t>
            </a:r>
            <a:endParaRPr lang="en-IN" sz="700" b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9A6C70DD-DBE0-4D31-B505-0A4F51B72581}"/>
              </a:ext>
            </a:extLst>
          </p:cNvPr>
          <p:cNvSpPr txBox="1"/>
          <p:nvPr/>
        </p:nvSpPr>
        <p:spPr>
          <a:xfrm>
            <a:off x="1820673" y="452092"/>
            <a:ext cx="10517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34.3</a:t>
            </a:r>
            <a:endParaRPr lang="en-IN" sz="1200" b="1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8851EAE7-289E-4F84-A8EC-96C463CFAA6C}"/>
              </a:ext>
            </a:extLst>
          </p:cNvPr>
          <p:cNvSpPr txBox="1"/>
          <p:nvPr/>
        </p:nvSpPr>
        <p:spPr>
          <a:xfrm>
            <a:off x="2948834" y="448241"/>
            <a:ext cx="200926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Major Orders of Reptiles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190187587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443EB71-B07A-43D1-83EC-2B989B43BF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161D9E9-E571-4F8B-BFDC-BD137155D8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541403"/>
            <a:ext cx="3737252" cy="177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593854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EF0DF8F-89C7-4659-8E0C-EAAB9541127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5D6815C-55DB-459A-8329-5D9A29459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609026"/>
            <a:ext cx="3397502" cy="1639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98382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50C390D-3A96-4A49-8767-075D4C6E8F7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B8D21E8-B864-486B-9DB4-E71162503F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372507"/>
            <a:ext cx="3737252" cy="2112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717628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651C1DE-98D5-426B-AD3E-D6A9E866CC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7237B89-A6DE-4293-87E0-8D59284AC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544995"/>
            <a:ext cx="3737252" cy="176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570407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ADA9C4A-B79F-4F25-B9A7-3C9E9B8211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214640C-9D97-4015-9ACC-DAAE74997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433596"/>
            <a:ext cx="3737252" cy="199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639009"/>
      </p:ext>
    </p:extLst>
  </p:cSld>
  <p:clrMapOvr>
    <a:masterClrMapping/>
  </p:clrMapOvr>
  <p:transition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FD4E606-732F-4923-BB03-FEA7DFCAB2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AE55E3F-28BE-4E33-9B20-6E28C4582E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512" y="2365681"/>
            <a:ext cx="4110977" cy="212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71303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9C8D59C-3F85-4AF4-966D-E2B1E244165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684F950-10C8-4F70-A7FA-DA6C44B9B3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328078"/>
            <a:ext cx="3397502" cy="220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980065"/>
      </p:ext>
    </p:extLst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DEC229B-9EE9-4E83-9B6D-F95298C20E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8E61A13-E0C0-4AB2-81BD-0F0AADDC4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501875"/>
            <a:ext cx="3737252" cy="185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742096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57D525F-7F2B-4CA8-90E1-C5328CFEC04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E385291-DE51-4A85-89D5-E48A2120C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700498"/>
            <a:ext cx="3397502" cy="1457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82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EFB72B2-E888-4CF9-B342-20E352C448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1B8C013-518B-482C-B678-B2560A2249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71068"/>
            <a:ext cx="5725019" cy="4315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061817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2EA29C9-3A2B-4A1D-98F9-BF9F152814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34.3j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F18F9DC-498E-45C7-96DB-5CE33C399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511021"/>
            <a:ext cx="3397502" cy="1835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488714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680A140-7600-472B-880B-75F43B8234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34.27p1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DCAC280-D835-4FDF-9987-485954518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14898"/>
            <a:ext cx="8382000" cy="2828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720587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ED9D23B-BC54-4A15-8F14-9C3C14A8F5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34.27p2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C12EF82-BBB8-4D56-BB5C-04785164D3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26646"/>
            <a:ext cx="8382000" cy="2804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62649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4DCE9F9-F5E0-4A74-BB23-032578B8193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590750-D548-471F-8CE5-34228696E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982278"/>
            <a:ext cx="5204563" cy="289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245833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0E5F478-3E85-4631-89EE-36F739A371B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39262DD-09E9-4331-9CD9-17B6A1EC1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08339"/>
            <a:ext cx="5725019" cy="424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29552"/>
      </p:ext>
    </p:extLst>
  </p:cSld>
  <p:clrMapOvr>
    <a:masterClrMapping/>
  </p:clrMapOvr>
  <p:transition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5AA2BA6-321B-49AD-AE99-749E9526A7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F6943AA-362F-4558-96F9-02832D7B6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348328"/>
            <a:ext cx="5204563" cy="4161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034626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2DD4B4B-ECB1-4185-8E88-A28C091A56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34.4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BF1B752-4D01-4500-8AD7-01B55D19D0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37589" y="311728"/>
            <a:ext cx="4868822" cy="62345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09C746A-8444-4973-8357-C1D2D91F2D8B}"/>
              </a:ext>
            </a:extLst>
          </p:cNvPr>
          <p:cNvSpPr txBox="1"/>
          <p:nvPr/>
        </p:nvSpPr>
        <p:spPr>
          <a:xfrm>
            <a:off x="4598977" y="3261816"/>
            <a:ext cx="166054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Carnivorous; keen vision; sharp, pointed beaks for tearing flesh; active during the day</a:t>
            </a:r>
            <a:endParaRPr lang="en-IN" sz="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0446233-3B72-4191-BF66-E6FEF5580778}"/>
              </a:ext>
            </a:extLst>
          </p:cNvPr>
          <p:cNvSpPr txBox="1"/>
          <p:nvPr/>
        </p:nvSpPr>
        <p:spPr>
          <a:xfrm>
            <a:off x="4598977" y="6222660"/>
            <a:ext cx="153993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Powerful running legs; flightless; only two toes; very large</a:t>
            </a:r>
            <a:endParaRPr lang="en-IN" sz="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A68423B-B2F1-420C-8128-4342A03B9E13}"/>
              </a:ext>
            </a:extLst>
          </p:cNvPr>
          <p:cNvSpPr txBox="1"/>
          <p:nvPr/>
        </p:nvSpPr>
        <p:spPr>
          <a:xfrm>
            <a:off x="4600564" y="5864932"/>
            <a:ext cx="114551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Flightless; small; confined to New Zealand</a:t>
            </a:r>
            <a:endParaRPr lang="en-IN" sz="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9DBF0524-0DCE-4A4B-9C08-421677CB3EF6}"/>
              </a:ext>
            </a:extLst>
          </p:cNvPr>
          <p:cNvSpPr txBox="1"/>
          <p:nvPr/>
        </p:nvSpPr>
        <p:spPr>
          <a:xfrm>
            <a:off x="4599358" y="5570552"/>
            <a:ext cx="1570884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Marine; modified wings for swimming; flightless; found only in southern hemisphere; thick coats of insulating feathers</a:t>
            </a:r>
            <a:endParaRPr lang="en-IN" sz="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D9723D4-60F8-4A8F-AE03-F532CB55794B}"/>
              </a:ext>
            </a:extLst>
          </p:cNvPr>
          <p:cNvSpPr txBox="1"/>
          <p:nvPr/>
        </p:nvSpPr>
        <p:spPr>
          <a:xfrm>
            <a:off x="4596266" y="5243204"/>
            <a:ext cx="1586593" cy="1957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Seabirds; tube-shaped bills; capable of flying for long periods of time</a:t>
            </a:r>
            <a:endParaRPr lang="en-IN" sz="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0EFBC88-DAF0-4110-B35E-38C8261675B8}"/>
              </a:ext>
            </a:extLst>
          </p:cNvPr>
          <p:cNvSpPr txBox="1"/>
          <p:nvPr/>
        </p:nvSpPr>
        <p:spPr>
          <a:xfrm>
            <a:off x="4601351" y="1059706"/>
            <a:ext cx="160245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Well-developed vocal organs; perching feet; dependent young</a:t>
            </a:r>
            <a:endParaRPr lang="en-IN" sz="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0783228E-8502-4B18-8C5E-4B59E7AA1C80}"/>
              </a:ext>
            </a:extLst>
          </p:cNvPr>
          <p:cNvSpPr txBox="1"/>
          <p:nvPr/>
        </p:nvSpPr>
        <p:spPr>
          <a:xfrm>
            <a:off x="4595754" y="1484045"/>
            <a:ext cx="137235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Fast fliers; short legs; small bodies; rapid wing beat</a:t>
            </a:r>
            <a:endParaRPr lang="en-IN" sz="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CC99BF85-6541-4DBA-BB45-DB31C58BCD62}"/>
              </a:ext>
            </a:extLst>
          </p:cNvPr>
          <p:cNvSpPr txBox="1"/>
          <p:nvPr/>
        </p:nvSpPr>
        <p:spPr>
          <a:xfrm>
            <a:off x="4601351" y="1851075"/>
            <a:ext cx="160245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Grasping feet; chisel-like, sharp bills can break down wood</a:t>
            </a:r>
            <a:endParaRPr lang="en-IN" sz="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7B02BA2B-A807-497F-9DF3-1BF7AE1F62D8}"/>
              </a:ext>
            </a:extLst>
          </p:cNvPr>
          <p:cNvSpPr txBox="1"/>
          <p:nvPr/>
        </p:nvSpPr>
        <p:spPr>
          <a:xfrm>
            <a:off x="4601351" y="2261216"/>
            <a:ext cx="1602459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Large, powerful bills for crushing seeds; well-developed vocal organs</a:t>
            </a:r>
            <a:endParaRPr lang="en-IN" sz="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CA762B58-F08A-4062-A0BE-535F78D937CF}"/>
              </a:ext>
            </a:extLst>
          </p:cNvPr>
          <p:cNvSpPr txBox="1"/>
          <p:nvPr/>
        </p:nvSpPr>
        <p:spPr>
          <a:xfrm>
            <a:off x="4596102" y="2597218"/>
            <a:ext cx="145678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Shorebirds; long, stiltlike legs; slender, probing bills</a:t>
            </a:r>
            <a:endParaRPr lang="en-IN" sz="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B12EB037-75C0-4641-A9F3-AA956C561F19}"/>
              </a:ext>
            </a:extLst>
          </p:cNvPr>
          <p:cNvSpPr txBox="1"/>
          <p:nvPr/>
        </p:nvSpPr>
        <p:spPr>
          <a:xfrm>
            <a:off x="4601182" y="2925549"/>
            <a:ext cx="109450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Perching feet; rounded, stout bodies</a:t>
            </a:r>
            <a:endParaRPr lang="en-IN" sz="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30A9021-A4C8-4CAC-8B6C-1D1BF1989DD0}"/>
              </a:ext>
            </a:extLst>
          </p:cNvPr>
          <p:cNvSpPr txBox="1"/>
          <p:nvPr/>
        </p:nvSpPr>
        <p:spPr>
          <a:xfrm>
            <a:off x="4601351" y="3575122"/>
            <a:ext cx="120395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Often limited flying ability; rounded bodies</a:t>
            </a:r>
            <a:endParaRPr lang="en-IN" sz="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13909D8-6260-45CB-9BE8-C1CE91923F3C}"/>
              </a:ext>
            </a:extLst>
          </p:cNvPr>
          <p:cNvSpPr txBox="1"/>
          <p:nvPr/>
        </p:nvSpPr>
        <p:spPr>
          <a:xfrm>
            <a:off x="4596102" y="3914673"/>
            <a:ext cx="145678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Marsh birds; long, stiltlike legs; diverse body shapes;</a:t>
            </a:r>
          </a:p>
          <a:p>
            <a:pPr algn="l"/>
            <a:r>
              <a:rPr lang="en-IN" sz="400" b="0" i="0" u="none" strike="noStrike" baseline="0" dirty="0"/>
              <a:t>marsh-dwellers</a:t>
            </a:r>
            <a:endParaRPr lang="en-IN" sz="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75C0AC0-4A48-4A11-90C8-963D54DFDEE0}"/>
              </a:ext>
            </a:extLst>
          </p:cNvPr>
          <p:cNvSpPr txBox="1"/>
          <p:nvPr/>
        </p:nvSpPr>
        <p:spPr>
          <a:xfrm>
            <a:off x="4599259" y="4249156"/>
            <a:ext cx="145678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Waterfowl; webbed toes; broad bill with filtering ridges</a:t>
            </a:r>
            <a:endParaRPr lang="en-IN" sz="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DFED85DA-C0F3-410E-A29C-F14A7101A0E3}"/>
              </a:ext>
            </a:extLst>
          </p:cNvPr>
          <p:cNvSpPr txBox="1"/>
          <p:nvPr/>
        </p:nvSpPr>
        <p:spPr>
          <a:xfrm>
            <a:off x="4597691" y="4584425"/>
            <a:ext cx="137235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Nocturnal birds of prey; strong beaks; powerful feet</a:t>
            </a:r>
            <a:endParaRPr lang="en-IN" sz="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CBA21F6-BC13-4D34-BD30-FB9F93F8A782}"/>
              </a:ext>
            </a:extLst>
          </p:cNvPr>
          <p:cNvSpPr txBox="1"/>
          <p:nvPr/>
        </p:nvSpPr>
        <p:spPr>
          <a:xfrm>
            <a:off x="4596102" y="4923152"/>
            <a:ext cx="99500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Waders; long-legged; large bodies</a:t>
            </a:r>
            <a:endParaRPr lang="en-IN" sz="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27FE96F8-FCC8-49B8-945F-7CFADFB583F7}"/>
              </a:ext>
            </a:extLst>
          </p:cNvPr>
          <p:cNvSpPr txBox="1"/>
          <p:nvPr/>
        </p:nvSpPr>
        <p:spPr>
          <a:xfrm>
            <a:off x="2376348" y="720844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Order</a:t>
            </a:r>
            <a:endParaRPr lang="en-IN" sz="7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AE52F9D9-B0D3-4ACF-B597-AB1E61EA8F29}"/>
              </a:ext>
            </a:extLst>
          </p:cNvPr>
          <p:cNvSpPr txBox="1"/>
          <p:nvPr/>
        </p:nvSpPr>
        <p:spPr>
          <a:xfrm>
            <a:off x="2133529" y="1058402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Passeriformes</a:t>
            </a:r>
            <a:endParaRPr lang="en-IN" sz="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ACD17208-09CB-48BC-B4B8-55A4CFA60A95}"/>
              </a:ext>
            </a:extLst>
          </p:cNvPr>
          <p:cNvSpPr txBox="1"/>
          <p:nvPr/>
        </p:nvSpPr>
        <p:spPr>
          <a:xfrm>
            <a:off x="2138858" y="1484476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Apodiformes</a:t>
            </a:r>
            <a:endParaRPr lang="en-IN" sz="4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A7B3DD16-DF8B-4235-9E4D-6A05A3E34C97}"/>
              </a:ext>
            </a:extLst>
          </p:cNvPr>
          <p:cNvSpPr txBox="1"/>
          <p:nvPr/>
        </p:nvSpPr>
        <p:spPr>
          <a:xfrm>
            <a:off x="2137588" y="1852275"/>
            <a:ext cx="42197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Piciformes</a:t>
            </a:r>
            <a:endParaRPr lang="en-IN" sz="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4E8DF824-FF88-40B9-A550-585830545DB3}"/>
              </a:ext>
            </a:extLst>
          </p:cNvPr>
          <p:cNvSpPr txBox="1"/>
          <p:nvPr/>
        </p:nvSpPr>
        <p:spPr>
          <a:xfrm>
            <a:off x="2136890" y="2258873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Psittaciformes</a:t>
            </a:r>
            <a:endParaRPr lang="en-IN" sz="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450413EE-D954-4C7E-8540-7AA80AE00C92}"/>
              </a:ext>
            </a:extLst>
          </p:cNvPr>
          <p:cNvSpPr txBox="1"/>
          <p:nvPr/>
        </p:nvSpPr>
        <p:spPr>
          <a:xfrm>
            <a:off x="2137588" y="2590282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Charadriiformes</a:t>
            </a:r>
            <a:endParaRPr lang="en-IN" sz="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67DC278B-1E7C-444F-A128-6426FBCD3E53}"/>
              </a:ext>
            </a:extLst>
          </p:cNvPr>
          <p:cNvSpPr txBox="1"/>
          <p:nvPr/>
        </p:nvSpPr>
        <p:spPr>
          <a:xfrm>
            <a:off x="2136187" y="2924287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Columbiformes</a:t>
            </a:r>
            <a:endParaRPr lang="en-IN" sz="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C9A5DD56-EEDD-40DB-A411-ED53E743658D}"/>
              </a:ext>
            </a:extLst>
          </p:cNvPr>
          <p:cNvSpPr txBox="1"/>
          <p:nvPr/>
        </p:nvSpPr>
        <p:spPr>
          <a:xfrm>
            <a:off x="2137587" y="3261621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Falconiformes</a:t>
            </a:r>
            <a:endParaRPr lang="en-IN" sz="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E8D0D23-0A52-49D9-B267-9C2098661D7A}"/>
              </a:ext>
            </a:extLst>
          </p:cNvPr>
          <p:cNvSpPr txBox="1"/>
          <p:nvPr/>
        </p:nvSpPr>
        <p:spPr>
          <a:xfrm>
            <a:off x="2139349" y="3587265"/>
            <a:ext cx="4641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Galliformes</a:t>
            </a:r>
            <a:endParaRPr lang="en-IN" sz="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F4F44C0-D14A-4EB4-A089-DED7DB3982FB}"/>
              </a:ext>
            </a:extLst>
          </p:cNvPr>
          <p:cNvSpPr txBox="1"/>
          <p:nvPr/>
        </p:nvSpPr>
        <p:spPr>
          <a:xfrm>
            <a:off x="2132998" y="3916888"/>
            <a:ext cx="4641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Gruiformes</a:t>
            </a:r>
            <a:endParaRPr lang="en-IN" sz="4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E347E91D-EB9F-4D72-AA28-2AE5461FD1D7}"/>
              </a:ext>
            </a:extLst>
          </p:cNvPr>
          <p:cNvSpPr txBox="1"/>
          <p:nvPr/>
        </p:nvSpPr>
        <p:spPr>
          <a:xfrm>
            <a:off x="2141372" y="4247709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Anseriformes</a:t>
            </a:r>
            <a:endParaRPr lang="en-IN" sz="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51C7C4D5-8FCB-4FB1-91F4-0374D0C22C2A}"/>
              </a:ext>
            </a:extLst>
          </p:cNvPr>
          <p:cNvSpPr txBox="1"/>
          <p:nvPr/>
        </p:nvSpPr>
        <p:spPr>
          <a:xfrm>
            <a:off x="2136890" y="4586228"/>
            <a:ext cx="4641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Strigiformes</a:t>
            </a:r>
            <a:endParaRPr lang="en-IN" sz="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A54A49EF-B97A-4A67-BA19-0D493B7230FD}"/>
              </a:ext>
            </a:extLst>
          </p:cNvPr>
          <p:cNvSpPr txBox="1"/>
          <p:nvPr/>
        </p:nvSpPr>
        <p:spPr>
          <a:xfrm>
            <a:off x="2131237" y="4917082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Ciconiiformes</a:t>
            </a:r>
            <a:endParaRPr lang="en-IN" sz="4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96C7CA14-04B1-4BCA-9BAE-588301A54582}"/>
              </a:ext>
            </a:extLst>
          </p:cNvPr>
          <p:cNvSpPr txBox="1"/>
          <p:nvPr/>
        </p:nvSpPr>
        <p:spPr>
          <a:xfrm>
            <a:off x="2134569" y="5239403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Procellariformes</a:t>
            </a:r>
            <a:endParaRPr lang="en-IN" sz="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695123BC-D793-496F-90A1-2B1E5EA0A0BA}"/>
              </a:ext>
            </a:extLst>
          </p:cNvPr>
          <p:cNvSpPr txBox="1"/>
          <p:nvPr/>
        </p:nvSpPr>
        <p:spPr>
          <a:xfrm>
            <a:off x="2134569" y="5566637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Sphenisciformes</a:t>
            </a:r>
            <a:endParaRPr lang="en-IN" sz="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980DC6C2-662C-4C9E-8291-D07908217221}"/>
              </a:ext>
            </a:extLst>
          </p:cNvPr>
          <p:cNvSpPr txBox="1"/>
          <p:nvPr/>
        </p:nvSpPr>
        <p:spPr>
          <a:xfrm>
            <a:off x="2134569" y="5867585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Dinornithiformes</a:t>
            </a:r>
            <a:endParaRPr lang="en-IN" sz="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CC1E7EEB-9EDD-4DC8-8B65-BC5FD43C6FA4}"/>
              </a:ext>
            </a:extLst>
          </p:cNvPr>
          <p:cNvSpPr txBox="1"/>
          <p:nvPr/>
        </p:nvSpPr>
        <p:spPr>
          <a:xfrm>
            <a:off x="2134569" y="6230744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Struthioniformes</a:t>
            </a:r>
            <a:endParaRPr lang="en-IN" sz="4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CE72FF21-DA69-47A3-AEF1-8F8F2187CC2D}"/>
              </a:ext>
            </a:extLst>
          </p:cNvPr>
          <p:cNvSpPr txBox="1"/>
          <p:nvPr/>
        </p:nvSpPr>
        <p:spPr>
          <a:xfrm>
            <a:off x="3031799" y="1060346"/>
            <a:ext cx="67959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Crows, mockingbirds,</a:t>
            </a:r>
          </a:p>
          <a:p>
            <a:pPr algn="l"/>
            <a:r>
              <a:rPr lang="en-IN" sz="400" b="0" i="0" u="none" strike="noStrike" baseline="0" dirty="0"/>
              <a:t>robins, sparrows,</a:t>
            </a:r>
          </a:p>
          <a:p>
            <a:pPr algn="l"/>
            <a:r>
              <a:rPr lang="en-IN" sz="400" b="0" i="0" u="none" strike="noStrike" baseline="0" dirty="0"/>
              <a:t>starlings, warblers</a:t>
            </a:r>
            <a:endParaRPr lang="en-IN" sz="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3BE295F3-53D4-4ACF-95B1-CC01D7608F06}"/>
              </a:ext>
            </a:extLst>
          </p:cNvPr>
          <p:cNvSpPr txBox="1"/>
          <p:nvPr/>
        </p:nvSpPr>
        <p:spPr>
          <a:xfrm>
            <a:off x="3031799" y="1486585"/>
            <a:ext cx="5616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Hummingbirds,</a:t>
            </a:r>
          </a:p>
          <a:p>
            <a:pPr algn="l"/>
            <a:r>
              <a:rPr lang="en-IN" sz="400" b="0" i="0" u="none" strike="noStrike" baseline="0" dirty="0"/>
              <a:t>swifts</a:t>
            </a:r>
            <a:endParaRPr lang="en-IN" sz="4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838773B3-9D62-4DDC-B480-66AAA38E5AEC}"/>
              </a:ext>
            </a:extLst>
          </p:cNvPr>
          <p:cNvSpPr txBox="1"/>
          <p:nvPr/>
        </p:nvSpPr>
        <p:spPr>
          <a:xfrm>
            <a:off x="3028036" y="1851899"/>
            <a:ext cx="5105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Honeyguides,</a:t>
            </a:r>
          </a:p>
          <a:p>
            <a:pPr algn="l"/>
            <a:r>
              <a:rPr lang="en-IN" sz="400" b="0" i="0" u="none" strike="noStrike" baseline="0" dirty="0"/>
              <a:t>toucans,</a:t>
            </a:r>
          </a:p>
          <a:p>
            <a:pPr algn="l"/>
            <a:r>
              <a:rPr lang="en-IN" sz="400" b="0" i="0" u="none" strike="noStrike" baseline="0" dirty="0"/>
              <a:t>woodpeckers</a:t>
            </a:r>
            <a:endParaRPr lang="en-IN" sz="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D6ADBA50-5897-4126-A85F-155A8D0ABD13}"/>
              </a:ext>
            </a:extLst>
          </p:cNvPr>
          <p:cNvSpPr txBox="1"/>
          <p:nvPr/>
        </p:nvSpPr>
        <p:spPr>
          <a:xfrm>
            <a:off x="3031370" y="2256504"/>
            <a:ext cx="4641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Cockatoos,</a:t>
            </a:r>
          </a:p>
          <a:p>
            <a:pPr algn="l"/>
            <a:r>
              <a:rPr lang="en-IN" sz="400" b="0" i="0" u="none" strike="noStrike" baseline="0" dirty="0"/>
              <a:t>parrots</a:t>
            </a:r>
            <a:endParaRPr lang="en-IN" sz="4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A2C39738-3E80-45C5-8376-CD42887FF14A}"/>
              </a:ext>
            </a:extLst>
          </p:cNvPr>
          <p:cNvSpPr txBox="1"/>
          <p:nvPr/>
        </p:nvSpPr>
        <p:spPr>
          <a:xfrm>
            <a:off x="3033674" y="2592524"/>
            <a:ext cx="67959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Auks, gulls, plovers,</a:t>
            </a:r>
          </a:p>
          <a:p>
            <a:pPr algn="l"/>
            <a:r>
              <a:rPr lang="en-IN" sz="400" b="0" i="0" u="none" strike="noStrike" baseline="0" dirty="0"/>
              <a:t>sandpipers, terns</a:t>
            </a:r>
            <a:endParaRPr lang="en-IN" sz="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B7FAD05E-B223-4867-8B9B-E91655FF9E87}"/>
              </a:ext>
            </a:extLst>
          </p:cNvPr>
          <p:cNvSpPr txBox="1"/>
          <p:nvPr/>
        </p:nvSpPr>
        <p:spPr>
          <a:xfrm>
            <a:off x="3027839" y="2925259"/>
            <a:ext cx="38361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Doves,</a:t>
            </a:r>
          </a:p>
          <a:p>
            <a:pPr algn="l"/>
            <a:r>
              <a:rPr lang="en-IN" sz="400" b="0" i="0" u="none" strike="noStrike" baseline="0" dirty="0"/>
              <a:t>pigeons</a:t>
            </a:r>
            <a:endParaRPr lang="en-IN" sz="4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8AED48B7-2766-404A-9233-5E91B1BEA93B}"/>
              </a:ext>
            </a:extLst>
          </p:cNvPr>
          <p:cNvSpPr txBox="1"/>
          <p:nvPr/>
        </p:nvSpPr>
        <p:spPr>
          <a:xfrm>
            <a:off x="3031615" y="3262262"/>
            <a:ext cx="5616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Eagles, falcons,</a:t>
            </a:r>
          </a:p>
          <a:p>
            <a:pPr algn="l"/>
            <a:r>
              <a:rPr lang="en-IN" sz="400" b="0" i="0" u="none" strike="noStrike" baseline="0" dirty="0"/>
              <a:t>hawks</a:t>
            </a:r>
            <a:endParaRPr lang="en-IN" sz="4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48C7DD48-ABA7-405B-B605-66B893DFEE29}"/>
              </a:ext>
            </a:extLst>
          </p:cNvPr>
          <p:cNvSpPr txBox="1"/>
          <p:nvPr/>
        </p:nvSpPr>
        <p:spPr>
          <a:xfrm>
            <a:off x="3030749" y="3570716"/>
            <a:ext cx="6178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Chickens, grouse,</a:t>
            </a:r>
          </a:p>
          <a:p>
            <a:pPr algn="l"/>
            <a:r>
              <a:rPr lang="en-IN" sz="400" b="0" i="0" u="none" strike="noStrike" baseline="0" dirty="0"/>
              <a:t>pheasants, quail</a:t>
            </a:r>
            <a:endParaRPr lang="en-IN" sz="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CD23CDBF-76C2-48B5-8C95-58B571D793DD}"/>
              </a:ext>
            </a:extLst>
          </p:cNvPr>
          <p:cNvSpPr txBox="1"/>
          <p:nvPr/>
        </p:nvSpPr>
        <p:spPr>
          <a:xfrm>
            <a:off x="3031818" y="3918832"/>
            <a:ext cx="5616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Bitterns, coots,</a:t>
            </a:r>
          </a:p>
          <a:p>
            <a:pPr algn="l"/>
            <a:r>
              <a:rPr lang="en-IN" sz="400" b="0" i="0" u="none" strike="noStrike" baseline="0" dirty="0"/>
              <a:t>cranes, rails</a:t>
            </a:r>
            <a:endParaRPr lang="en-IN" sz="4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01B4D35C-7418-4DC6-8965-3CAEB24D2BF0}"/>
              </a:ext>
            </a:extLst>
          </p:cNvPr>
          <p:cNvSpPr txBox="1"/>
          <p:nvPr/>
        </p:nvSpPr>
        <p:spPr>
          <a:xfrm>
            <a:off x="3027081" y="4244330"/>
            <a:ext cx="51059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Ducks, geese,</a:t>
            </a:r>
          </a:p>
          <a:p>
            <a:pPr algn="l"/>
            <a:r>
              <a:rPr lang="en-IN" sz="400" b="0" i="0" u="none" strike="noStrike" baseline="0" dirty="0"/>
              <a:t>swans</a:t>
            </a:r>
            <a:endParaRPr lang="en-IN" sz="4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58FD7B54-9C0A-45E5-98CF-E4F28C678730}"/>
              </a:ext>
            </a:extLst>
          </p:cNvPr>
          <p:cNvSpPr txBox="1"/>
          <p:nvPr/>
        </p:nvSpPr>
        <p:spPr>
          <a:xfrm>
            <a:off x="3028036" y="4582244"/>
            <a:ext cx="510593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Barn owls,</a:t>
            </a:r>
          </a:p>
          <a:p>
            <a:pPr algn="l"/>
            <a:r>
              <a:rPr lang="en-IN" sz="400" b="0" i="0" u="none" strike="noStrike" baseline="0" dirty="0"/>
              <a:t>screech owls</a:t>
            </a:r>
            <a:endParaRPr lang="en-IN" sz="4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CA2435E4-558C-4ECD-932F-F556E07DF796}"/>
              </a:ext>
            </a:extLst>
          </p:cNvPr>
          <p:cNvSpPr txBox="1"/>
          <p:nvPr/>
        </p:nvSpPr>
        <p:spPr>
          <a:xfrm>
            <a:off x="3026951" y="4921812"/>
            <a:ext cx="56165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Herons, ibises,</a:t>
            </a:r>
          </a:p>
          <a:p>
            <a:pPr algn="l"/>
            <a:r>
              <a:rPr lang="en-IN" sz="400" b="0" i="0" u="none" strike="noStrike" baseline="0" dirty="0"/>
              <a:t>storks</a:t>
            </a:r>
            <a:endParaRPr lang="en-IN" sz="4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8BD6465A-0920-4EC6-BF68-2AB16EF67A38}"/>
              </a:ext>
            </a:extLst>
          </p:cNvPr>
          <p:cNvSpPr txBox="1"/>
          <p:nvPr/>
        </p:nvSpPr>
        <p:spPr>
          <a:xfrm>
            <a:off x="3031370" y="5246074"/>
            <a:ext cx="4641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Albatrosses,</a:t>
            </a:r>
          </a:p>
          <a:p>
            <a:pPr algn="l"/>
            <a:r>
              <a:rPr lang="en-IN" sz="400" b="0" i="0" u="none" strike="noStrike" baseline="0" dirty="0"/>
              <a:t>petrels</a:t>
            </a:r>
            <a:endParaRPr lang="en-IN" sz="4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B23853DE-6DE0-4B55-9C0E-12AC43C683E6}"/>
              </a:ext>
            </a:extLst>
          </p:cNvPr>
          <p:cNvSpPr txBox="1"/>
          <p:nvPr/>
        </p:nvSpPr>
        <p:spPr>
          <a:xfrm>
            <a:off x="3032381" y="5570769"/>
            <a:ext cx="61781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Emperor penguins,</a:t>
            </a:r>
          </a:p>
          <a:p>
            <a:pPr algn="l"/>
            <a:r>
              <a:rPr lang="en-IN" sz="400" b="0" i="0" u="none" strike="noStrike" baseline="0" dirty="0"/>
              <a:t>crested penguins</a:t>
            </a:r>
            <a:endParaRPr lang="en-IN" sz="4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99174511-C05D-4100-975F-ED98F410A815}"/>
              </a:ext>
            </a:extLst>
          </p:cNvPr>
          <p:cNvSpPr txBox="1"/>
          <p:nvPr/>
        </p:nvSpPr>
        <p:spPr>
          <a:xfrm>
            <a:off x="3028736" y="5868484"/>
            <a:ext cx="31703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Kiwis</a:t>
            </a:r>
            <a:endParaRPr lang="en-IN" sz="4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1B056080-C378-4862-A6E3-E4D39715030E}"/>
              </a:ext>
            </a:extLst>
          </p:cNvPr>
          <p:cNvSpPr txBox="1"/>
          <p:nvPr/>
        </p:nvSpPr>
        <p:spPr>
          <a:xfrm>
            <a:off x="3032381" y="6219154"/>
            <a:ext cx="42197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Ostriches</a:t>
            </a:r>
            <a:endParaRPr lang="en-IN" sz="4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2CFE135B-34D3-4956-924F-0B0342AAD62D}"/>
              </a:ext>
            </a:extLst>
          </p:cNvPr>
          <p:cNvSpPr txBox="1"/>
          <p:nvPr/>
        </p:nvSpPr>
        <p:spPr>
          <a:xfrm>
            <a:off x="3375430" y="724088"/>
            <a:ext cx="9561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Typical Examples</a:t>
            </a:r>
            <a:endParaRPr lang="en-IN" sz="700" b="1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169FBBA8-021A-479C-A50A-A6E20E802186}"/>
              </a:ext>
            </a:extLst>
          </p:cNvPr>
          <p:cNvSpPr txBox="1"/>
          <p:nvPr/>
        </p:nvSpPr>
        <p:spPr>
          <a:xfrm>
            <a:off x="4943361" y="724438"/>
            <a:ext cx="1094501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Key Characteristics</a:t>
            </a:r>
            <a:endParaRPr lang="en-IN" sz="700" b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BAB76FAE-51F6-442D-AE92-C583F8FFE902}"/>
              </a:ext>
            </a:extLst>
          </p:cNvPr>
          <p:cNvSpPr txBox="1"/>
          <p:nvPr/>
        </p:nvSpPr>
        <p:spPr>
          <a:xfrm>
            <a:off x="3022818" y="449439"/>
            <a:ext cx="155533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Major Orders of Birds</a:t>
            </a:r>
            <a:endParaRPr lang="en-IN" sz="1000" b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xmlns="" id="{86E5EB09-75BF-4347-9788-DB0A3EE8C3B9}"/>
              </a:ext>
            </a:extLst>
          </p:cNvPr>
          <p:cNvSpPr txBox="1"/>
          <p:nvPr/>
        </p:nvSpPr>
        <p:spPr>
          <a:xfrm>
            <a:off x="2141532" y="452092"/>
            <a:ext cx="956176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>
                <a:solidFill>
                  <a:srgbClr val="FFFFFF"/>
                </a:solidFill>
              </a:rPr>
              <a:t>TABLE 34.4</a:t>
            </a:r>
            <a:endParaRPr lang="en-IN" sz="10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C4C8E592-18A1-45DB-BC77-94B830C7ADEF}"/>
              </a:ext>
            </a:extLst>
          </p:cNvPr>
          <p:cNvSpPr txBox="1"/>
          <p:nvPr/>
        </p:nvSpPr>
        <p:spPr>
          <a:xfrm>
            <a:off x="6235798" y="619711"/>
            <a:ext cx="877944" cy="409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700" b="1" i="0" u="none" strike="noStrike" baseline="0" dirty="0"/>
              <a:t>Approximate Number of Living Species</a:t>
            </a:r>
            <a:endParaRPr lang="en-IN" sz="700" b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E583DDF4-C0CA-44BF-A96C-B0F7E7B3B2AE}"/>
              </a:ext>
            </a:extLst>
          </p:cNvPr>
          <p:cNvSpPr txBox="1"/>
          <p:nvPr/>
        </p:nvSpPr>
        <p:spPr>
          <a:xfrm>
            <a:off x="6482925" y="1057586"/>
            <a:ext cx="31703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5300</a:t>
            </a:r>
            <a:endParaRPr lang="en-IN" sz="4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xmlns="" id="{3ACD010C-0B6A-4D05-B751-155D3BE205E3}"/>
              </a:ext>
            </a:extLst>
          </p:cNvPr>
          <p:cNvSpPr txBox="1"/>
          <p:nvPr/>
        </p:nvSpPr>
        <p:spPr>
          <a:xfrm>
            <a:off x="6516385" y="148303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450</a:t>
            </a:r>
            <a:endParaRPr lang="en-IN" sz="4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xmlns="" id="{B38CC1CD-9B88-4AF8-81F8-FE8E177039C4}"/>
              </a:ext>
            </a:extLst>
          </p:cNvPr>
          <p:cNvSpPr txBox="1"/>
          <p:nvPr/>
        </p:nvSpPr>
        <p:spPr>
          <a:xfrm>
            <a:off x="6511745" y="185133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400</a:t>
            </a:r>
            <a:endParaRPr lang="en-IN" sz="4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2FAFFB62-7198-45C8-B69F-1EBD7A9569D6}"/>
              </a:ext>
            </a:extLst>
          </p:cNvPr>
          <p:cNvSpPr txBox="1"/>
          <p:nvPr/>
        </p:nvSpPr>
        <p:spPr>
          <a:xfrm>
            <a:off x="6513455" y="225773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375</a:t>
            </a:r>
            <a:endParaRPr lang="en-IN" sz="4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xmlns="" id="{E0F7EAA6-901E-41D5-B8E1-9514202871B9}"/>
              </a:ext>
            </a:extLst>
          </p:cNvPr>
          <p:cNvSpPr txBox="1"/>
          <p:nvPr/>
        </p:nvSpPr>
        <p:spPr>
          <a:xfrm>
            <a:off x="6513455" y="258793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350</a:t>
            </a:r>
            <a:endParaRPr lang="en-IN" sz="4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xmlns="" id="{9006BFBA-96F0-4874-81D5-128314529206}"/>
              </a:ext>
            </a:extLst>
          </p:cNvPr>
          <p:cNvSpPr txBox="1"/>
          <p:nvPr/>
        </p:nvSpPr>
        <p:spPr>
          <a:xfrm>
            <a:off x="6513455" y="292448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310</a:t>
            </a:r>
            <a:endParaRPr lang="en-IN" sz="4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xmlns="" id="{373236A7-ED68-42DE-BD37-CAA7CF4B6366}"/>
              </a:ext>
            </a:extLst>
          </p:cNvPr>
          <p:cNvSpPr txBox="1"/>
          <p:nvPr/>
        </p:nvSpPr>
        <p:spPr>
          <a:xfrm>
            <a:off x="6513455" y="326103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290</a:t>
            </a:r>
            <a:endParaRPr lang="en-IN" sz="4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xmlns="" id="{B0007A7D-70F9-42FC-AD66-263370F54C8C}"/>
              </a:ext>
            </a:extLst>
          </p:cNvPr>
          <p:cNvSpPr txBox="1"/>
          <p:nvPr/>
        </p:nvSpPr>
        <p:spPr>
          <a:xfrm>
            <a:off x="6513455" y="357218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290</a:t>
            </a:r>
            <a:endParaRPr lang="en-IN" sz="4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xmlns="" id="{8EDB6610-2E93-46C9-A285-1EA966F4E3FF}"/>
              </a:ext>
            </a:extLst>
          </p:cNvPr>
          <p:cNvSpPr txBox="1"/>
          <p:nvPr/>
        </p:nvSpPr>
        <p:spPr>
          <a:xfrm>
            <a:off x="6513455" y="391508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209</a:t>
            </a:r>
            <a:endParaRPr lang="en-IN" sz="4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xmlns="" id="{0B449FBD-A965-4B83-A3B7-84983AF685FC}"/>
              </a:ext>
            </a:extLst>
          </p:cNvPr>
          <p:cNvSpPr txBox="1"/>
          <p:nvPr/>
        </p:nvSpPr>
        <p:spPr>
          <a:xfrm>
            <a:off x="6513455" y="424528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150</a:t>
            </a:r>
            <a:endParaRPr lang="en-IN" sz="4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xmlns="" id="{F5F5A861-6596-495A-869F-9456D8BF6BAD}"/>
              </a:ext>
            </a:extLst>
          </p:cNvPr>
          <p:cNvSpPr txBox="1"/>
          <p:nvPr/>
        </p:nvSpPr>
        <p:spPr>
          <a:xfrm>
            <a:off x="6513455" y="458183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146</a:t>
            </a:r>
            <a:endParaRPr lang="en-IN" sz="4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xmlns="" id="{BB799D8E-B44E-47F4-98B1-AA9313866AC2}"/>
              </a:ext>
            </a:extLst>
          </p:cNvPr>
          <p:cNvSpPr txBox="1"/>
          <p:nvPr/>
        </p:nvSpPr>
        <p:spPr>
          <a:xfrm>
            <a:off x="6507105" y="491838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114</a:t>
            </a:r>
            <a:endParaRPr lang="en-IN" sz="4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xmlns="" id="{9C136E77-64DF-4445-ADF6-A021D32DABB2}"/>
              </a:ext>
            </a:extLst>
          </p:cNvPr>
          <p:cNvSpPr txBox="1"/>
          <p:nvPr/>
        </p:nvSpPr>
        <p:spPr>
          <a:xfrm>
            <a:off x="6507105" y="5242236"/>
            <a:ext cx="2882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104</a:t>
            </a:r>
            <a:endParaRPr lang="en-IN" sz="4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xmlns="" id="{67F50731-D4EF-49AB-9C00-C2739302C2E5}"/>
              </a:ext>
            </a:extLst>
          </p:cNvPr>
          <p:cNvSpPr txBox="1"/>
          <p:nvPr/>
        </p:nvSpPr>
        <p:spPr>
          <a:xfrm>
            <a:off x="6539256" y="5566086"/>
            <a:ext cx="2620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18</a:t>
            </a:r>
            <a:endParaRPr lang="en-IN" sz="4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xmlns="" id="{4916A5E4-FAE0-4AD0-B527-50A1831D3649}"/>
              </a:ext>
            </a:extLst>
          </p:cNvPr>
          <p:cNvSpPr txBox="1"/>
          <p:nvPr/>
        </p:nvSpPr>
        <p:spPr>
          <a:xfrm>
            <a:off x="6572237" y="5864536"/>
            <a:ext cx="19685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5</a:t>
            </a:r>
            <a:endParaRPr lang="en-IN" sz="4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xmlns="" id="{A292DB51-46D6-47CC-9CE8-9B124C7CF440}"/>
              </a:ext>
            </a:extLst>
          </p:cNvPr>
          <p:cNvSpPr txBox="1"/>
          <p:nvPr/>
        </p:nvSpPr>
        <p:spPr>
          <a:xfrm>
            <a:off x="6573468" y="6220136"/>
            <a:ext cx="19685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/>
              <a:t>1</a:t>
            </a:r>
            <a:endParaRPr lang="en-IN" sz="400" dirty="0"/>
          </a:p>
        </p:txBody>
      </p:sp>
    </p:spTree>
    <p:extLst>
      <p:ext uri="{BB962C8B-B14F-4D97-AF65-F5344CB8AC3E}">
        <p14:creationId xmlns:p14="http://schemas.microsoft.com/office/powerpoint/2010/main" val="861790949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7B17AC-47F8-465C-8F5F-A9DF17386E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D2D4BD0-3B7E-4ACC-BE93-43DD8F63C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618827"/>
            <a:ext cx="3397502" cy="162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978289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C9A6700-3985-470C-80F3-F58957D816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CA94D29-56AB-42A7-89D5-1AF24CA419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685143"/>
            <a:ext cx="3737252" cy="1487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909964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2A4FC12-F8D5-4C86-835D-DB4802DC1B9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48868A4-2916-4BAE-AF9A-41F326349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527356"/>
            <a:ext cx="3397502" cy="180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4078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0017E96-EB34-4392-B9D2-83B50110D77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559664-880F-4A8C-AE05-7E7E08BBE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41707"/>
            <a:ext cx="3554786" cy="577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429939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9DD6B68-0200-4CDF-A287-96A8EFD5CB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867B355-5BE2-4968-BA3F-5B2416AE0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713267"/>
            <a:ext cx="3088638" cy="143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172090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FE4E6A0-C8EA-459A-86B7-A2D1DCB4AEB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9ADB819-45B9-452C-8206-3A1B739CA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717486"/>
            <a:ext cx="3737252" cy="1423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27554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8B416E4-8E90-4834-9650-88229A5238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CBC72E2-26C3-443B-96D7-56AA30C382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656395"/>
            <a:ext cx="3737252" cy="154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4839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B3B0C15-BDA6-46C6-9653-205A4A4312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14E6B58-EBA3-4614-9BC8-893BF9CF7A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615560"/>
            <a:ext cx="3397502" cy="162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72335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9D122B7-FAD4-4882-B9E9-9D537BCC54A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772C952-F80F-4CA0-854C-1305E7D9C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512" y="2606805"/>
            <a:ext cx="4110977" cy="164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043414"/>
      </p:ext>
    </p:extLst>
  </p:cSld>
  <p:clrMapOvr>
    <a:masterClrMapping/>
  </p:clrMapOvr>
  <p:transition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7159ED0-3442-4486-B66F-FBAF6B79F8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0E636ED-4F41-4D2D-A7A7-1C670F548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595304"/>
            <a:ext cx="3737252" cy="166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289615"/>
      </p:ext>
    </p:extLst>
  </p:cSld>
  <p:clrMapOvr>
    <a:masterClrMapping/>
  </p:clrMapOvr>
  <p:transition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A1103A2-DEC3-4F5E-9086-934F04DEBC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4E6EF98-9159-468F-BE90-9546F7291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618827"/>
            <a:ext cx="3397502" cy="1620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06652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1FB35FB-E2AF-4A1F-876E-8EE22D96788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7538BDB-8C9F-454F-8E07-942E734983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616866"/>
            <a:ext cx="3737252" cy="1624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266811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4843B53-373A-48CB-B786-6AF85E109D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ADFEC08-20C8-42E3-8658-1CBD5114EE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606352"/>
            <a:ext cx="3088638" cy="1645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81201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EAF88EA-0A2F-4224-9E75-7C5146ED4E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3E80997-E2E9-459A-A22C-2BA74BA6A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615560"/>
            <a:ext cx="3397502" cy="162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3010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1F2ABF9-FA40-4DBD-8E66-F65E6C54ED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C6A0B5A-3547-4575-B303-0F1190792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261856"/>
            <a:ext cx="4731421" cy="433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868283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9E56D60-2E9F-4FAD-9763-0A5B5E559D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98B459F-D8D0-46AA-9C94-6077B6991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74" y="2646041"/>
            <a:ext cx="2807853" cy="156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03921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4380223-0C31-44E6-9710-907FCFFB54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57415A4-DAEB-4225-9BC1-F039F63B0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631241"/>
            <a:ext cx="3737252" cy="1595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323991"/>
      </p:ext>
    </p:extLst>
  </p:cSld>
  <p:clrMapOvr>
    <a:masterClrMapping/>
  </p:clrMapOvr>
  <p:transition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91395D2-DA01-4EA1-AB02-4C01DC49F24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34.4p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8BD377E-70AE-488B-B339-9A91C234C8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404850"/>
            <a:ext cx="3737252" cy="2048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65243"/>
      </p:ext>
    </p:extLst>
  </p:cSld>
  <p:clrMapOvr>
    <a:masterClrMapping/>
  </p:clrMapOvr>
  <p:transition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AE39905-C757-440F-B67F-982E75833B4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6A1BBB7-BF40-4314-B908-B1A5A74A45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87763"/>
            <a:ext cx="7620000" cy="488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08705"/>
      </p:ext>
    </p:extLst>
  </p:cSld>
  <p:clrMapOvr>
    <a:masterClrMapping/>
  </p:clrMapOvr>
  <p:transition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8FF20C1-B39A-4644-AC4A-B0148DA9CC7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99651F9-7699-4214-8C15-BEC6D3D618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44957"/>
            <a:ext cx="4731421" cy="596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2627"/>
      </p:ext>
    </p:extLst>
  </p:cSld>
  <p:clrMapOvr>
    <a:masterClrMapping/>
  </p:clrMapOvr>
  <p:transition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B7294EE-F89B-405C-973E-20FD143D16C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106CEEC-14E3-4EFF-A3E4-550A58B54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77439"/>
            <a:ext cx="8382000" cy="3103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284050"/>
      </p:ext>
    </p:extLst>
  </p:cSld>
  <p:clrMapOvr>
    <a:masterClrMapping/>
  </p:clrMapOvr>
  <p:transition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9ACC13D-850F-4995-91D1-3C79723CAF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34.10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07C685C-E399-48A1-B02F-0B6D6720FA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837605"/>
            <a:ext cx="5725019" cy="318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306921"/>
      </p:ext>
    </p:extLst>
  </p:cSld>
  <p:clrMapOvr>
    <a:masterClrMapping/>
  </p:clrMapOvr>
  <p:transition/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0961351-49C8-4B9D-866B-BA2EEC8AC91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9F4FC2B-7F0F-44E7-9533-3F2EC5480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327653"/>
            <a:ext cx="4731421" cy="420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88621"/>
      </p:ext>
    </p:extLst>
  </p:cSld>
  <p:clrMapOvr>
    <a:masterClrMapping/>
  </p:clrMapOvr>
  <p:transition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4E08543-E7A7-4894-89DD-D15D8FBB8DD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92FA179-982A-4717-A28F-B488BA27F2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827225"/>
            <a:ext cx="4301292" cy="520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422510"/>
      </p:ext>
    </p:extLst>
  </p:cSld>
  <p:clrMapOvr>
    <a:masterClrMapping/>
  </p:clrMapOvr>
  <p:transition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2007813-D606-4F19-8A68-D845BBC291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7F67A5F-5A68-43DC-B840-388CA1C2F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74448"/>
            <a:ext cx="5204563" cy="3909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2687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535CD0F-BDE6-4947-97DA-B54C3F7744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18CA994-DE87-4D64-B7F7-99F1B6C66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79010"/>
            <a:ext cx="5204563" cy="4699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836666"/>
      </p:ext>
    </p:extLst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52EDA59-9A85-419E-BF7A-355D07A9C06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34.36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CCF78BE-27CB-4AEC-B2B8-D92A468A2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81515"/>
            <a:ext cx="2937840" cy="5694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635882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0D7491C-F080-423E-840A-C4892B9A0C9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34.5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D377DF25-ACDE-4DF1-9398-2369C761C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8686" y="311728"/>
            <a:ext cx="5846629" cy="62345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599FD71-44F0-40B1-81D2-4FB9309BF177}"/>
              </a:ext>
            </a:extLst>
          </p:cNvPr>
          <p:cNvSpPr txBox="1"/>
          <p:nvPr/>
        </p:nvSpPr>
        <p:spPr>
          <a:xfrm>
            <a:off x="4979339" y="4779957"/>
            <a:ext cx="1713541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Fully marine mammals; streamlined bodies; front limbs modified into flippers; no hindlimbs; blowholes on top of head; no hair except on muzzle</a:t>
            </a:r>
            <a:endParaRPr lang="en-IN" sz="5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7FEC0F6-6533-4B54-8451-CAE778FA0FCB}"/>
              </a:ext>
            </a:extLst>
          </p:cNvPr>
          <p:cNvSpPr txBox="1"/>
          <p:nvPr/>
        </p:nvSpPr>
        <p:spPr>
          <a:xfrm>
            <a:off x="4978689" y="4315540"/>
            <a:ext cx="1548822" cy="299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Four upper incisors (rather than the two seen in rodents); hind legs often longer than forelegs, an adaptation for bounding</a:t>
            </a:r>
            <a:endParaRPr lang="en-IN" sz="5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972C13E7-3902-4BE2-9C60-BE93AAC2CCF1}"/>
              </a:ext>
            </a:extLst>
          </p:cNvPr>
          <p:cNvSpPr txBox="1"/>
          <p:nvPr/>
        </p:nvSpPr>
        <p:spPr>
          <a:xfrm>
            <a:off x="4982664" y="3702823"/>
            <a:ext cx="1586593" cy="2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Carnivorous predators; teeth adapted for shearing flesh; no native families in Australia</a:t>
            </a:r>
            <a:endParaRPr lang="en-IN" sz="5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2D5A5B83-84C6-4211-A7D0-17E23CB9B70A}"/>
              </a:ext>
            </a:extLst>
          </p:cNvPr>
          <p:cNvSpPr txBox="1"/>
          <p:nvPr/>
        </p:nvSpPr>
        <p:spPr>
          <a:xfrm>
            <a:off x="4982898" y="2554723"/>
            <a:ext cx="1570884" cy="2275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Primarily tree-dwellers; large brain size; binocular vision; opposable thumb</a:t>
            </a:r>
            <a:endParaRPr lang="en-IN" sz="5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AE3ADE3-144B-4D1C-AFC7-2EBA55746F3D}"/>
              </a:ext>
            </a:extLst>
          </p:cNvPr>
          <p:cNvSpPr txBox="1"/>
          <p:nvPr/>
        </p:nvSpPr>
        <p:spPr>
          <a:xfrm>
            <a:off x="4976549" y="2086030"/>
            <a:ext cx="1720743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Small, burrowing mammals; insect-eaters; spend most of their time underground</a:t>
            </a:r>
            <a:endParaRPr lang="en-IN" sz="5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3614AF7-41BC-4AF7-AA0A-57829A6120EF}"/>
              </a:ext>
            </a:extLst>
          </p:cNvPr>
          <p:cNvSpPr txBox="1"/>
          <p:nvPr/>
        </p:nvSpPr>
        <p:spPr>
          <a:xfrm>
            <a:off x="4979899" y="1670061"/>
            <a:ext cx="1546402" cy="299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Flying mammals; primarily fruit- or insect-eaters; elongated fingers; thin wing membrane; mostly nocturnal; navigate by sonar</a:t>
            </a:r>
            <a:endParaRPr lang="en-IN" sz="5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4247E9A6-AD5F-4798-A5F9-C67212E783EC}"/>
              </a:ext>
            </a:extLst>
          </p:cNvPr>
          <p:cNvSpPr txBox="1"/>
          <p:nvPr/>
        </p:nvSpPr>
        <p:spPr>
          <a:xfrm>
            <a:off x="4984169" y="1159710"/>
            <a:ext cx="137235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Small plant-eaters; chisel-like incisor teeth</a:t>
            </a:r>
            <a:endParaRPr lang="en-IN" sz="5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7791D40E-8B25-47C0-A087-348F3495EDAF}"/>
              </a:ext>
            </a:extLst>
          </p:cNvPr>
          <p:cNvSpPr txBox="1"/>
          <p:nvPr/>
        </p:nvSpPr>
        <p:spPr>
          <a:xfrm>
            <a:off x="4983104" y="3142589"/>
            <a:ext cx="1677152" cy="225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Hoofed mammals with two or four toes; most species herbivorous ruminants</a:t>
            </a:r>
            <a:endParaRPr lang="en-IN" sz="5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C38EA74-F8CD-4F9D-B14C-8FD772E60D6B}"/>
              </a:ext>
            </a:extLst>
          </p:cNvPr>
          <p:cNvSpPr txBox="1"/>
          <p:nvPr/>
        </p:nvSpPr>
        <p:spPr>
          <a:xfrm>
            <a:off x="4982664" y="5215229"/>
            <a:ext cx="1586593" cy="225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Insectivorous; many are toothless, but some have small, </a:t>
            </a:r>
            <a:r>
              <a:rPr lang="en-IN" sz="500" b="0" i="0" u="none" strike="noStrike" baseline="0" dirty="0" err="1"/>
              <a:t>peglike</a:t>
            </a:r>
            <a:r>
              <a:rPr lang="en-IN" sz="500" b="0" i="0" u="none" strike="noStrike" baseline="0" dirty="0"/>
              <a:t> teeth</a:t>
            </a:r>
            <a:endParaRPr lang="en-IN" sz="5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E6035180-CD32-409F-BD12-DB03D4D084F7}"/>
              </a:ext>
            </a:extLst>
          </p:cNvPr>
          <p:cNvSpPr txBox="1"/>
          <p:nvPr/>
        </p:nvSpPr>
        <p:spPr>
          <a:xfrm>
            <a:off x="4982664" y="5635387"/>
            <a:ext cx="1745252" cy="225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Hoofed mammals with odd number of toes; herbivorous teeth adapted for chewing</a:t>
            </a:r>
            <a:endParaRPr lang="en-IN" sz="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F21A11-1000-4678-ADC3-7F7BB586EE53}"/>
              </a:ext>
            </a:extLst>
          </p:cNvPr>
          <p:cNvSpPr txBox="1"/>
          <p:nvPr/>
        </p:nvSpPr>
        <p:spPr>
          <a:xfrm>
            <a:off x="4982664" y="6104881"/>
            <a:ext cx="1745252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Long-trunked herbivores; two upper incisors elongated as tusks; largest living land animal</a:t>
            </a:r>
            <a:endParaRPr lang="en-IN" sz="5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470AF096-3DAD-4050-94F0-5BBD8A07F653}"/>
              </a:ext>
            </a:extLst>
          </p:cNvPr>
          <p:cNvSpPr txBox="1"/>
          <p:nvPr/>
        </p:nvSpPr>
        <p:spPr>
          <a:xfrm>
            <a:off x="2754953" y="6102330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Elephants</a:t>
            </a:r>
            <a:endParaRPr lang="en-IN" sz="5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0DEF3020-8A60-4750-8CA1-851040725ADF}"/>
              </a:ext>
            </a:extLst>
          </p:cNvPr>
          <p:cNvSpPr txBox="1"/>
          <p:nvPr/>
        </p:nvSpPr>
        <p:spPr>
          <a:xfrm>
            <a:off x="1629095" y="6102329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Proboscidea</a:t>
            </a:r>
            <a:endParaRPr lang="en-IN" sz="5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2E63207-D8FD-493C-8C01-D0EDED8FA014}"/>
              </a:ext>
            </a:extLst>
          </p:cNvPr>
          <p:cNvSpPr txBox="1"/>
          <p:nvPr/>
        </p:nvSpPr>
        <p:spPr>
          <a:xfrm>
            <a:off x="2753075" y="5640402"/>
            <a:ext cx="56165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Horses,</a:t>
            </a:r>
          </a:p>
          <a:p>
            <a:pPr algn="l"/>
            <a:r>
              <a:rPr lang="en-IN" sz="500" b="0" i="0" u="none" strike="noStrike" baseline="0" dirty="0"/>
              <a:t>rhinoceroses,</a:t>
            </a:r>
          </a:p>
          <a:p>
            <a:pPr algn="l"/>
            <a:r>
              <a:rPr lang="en-IN" sz="500" b="0" i="0" u="none" strike="noStrike" baseline="0" dirty="0"/>
              <a:t>tapirs</a:t>
            </a:r>
            <a:endParaRPr lang="en-IN" sz="5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00550AFC-4FFA-4F14-B1C5-C3A0C25C6E97}"/>
              </a:ext>
            </a:extLst>
          </p:cNvPr>
          <p:cNvSpPr txBox="1"/>
          <p:nvPr/>
        </p:nvSpPr>
        <p:spPr>
          <a:xfrm>
            <a:off x="6740323" y="716279"/>
            <a:ext cx="822315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700" b="1" i="0" u="none" strike="noStrike" baseline="0" dirty="0"/>
              <a:t>Approximate Number of</a:t>
            </a:r>
          </a:p>
          <a:p>
            <a:pPr algn="ctr"/>
            <a:r>
              <a:rPr lang="en-IN" sz="700" b="1" i="0" u="none" strike="noStrike" baseline="0" dirty="0"/>
              <a:t>Living Species</a:t>
            </a:r>
            <a:endParaRPr lang="en-IN" sz="700" b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DA5BEEC6-A739-4716-A331-4B89F0B96972}"/>
              </a:ext>
            </a:extLst>
          </p:cNvPr>
          <p:cNvSpPr txBox="1"/>
          <p:nvPr/>
        </p:nvSpPr>
        <p:spPr>
          <a:xfrm>
            <a:off x="6881571" y="1162373"/>
            <a:ext cx="3487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2552</a:t>
            </a:r>
            <a:endParaRPr lang="en-IN" sz="5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5BF65F86-1881-407E-8ED2-0A78CD0FCFF8}"/>
              </a:ext>
            </a:extLst>
          </p:cNvPr>
          <p:cNvSpPr txBox="1"/>
          <p:nvPr/>
        </p:nvSpPr>
        <p:spPr>
          <a:xfrm>
            <a:off x="6881571" y="1670060"/>
            <a:ext cx="3487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1386</a:t>
            </a:r>
            <a:endParaRPr lang="en-IN" sz="5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2B0EC8E-5F9D-4810-AEFB-6C15F0141E33}"/>
              </a:ext>
            </a:extLst>
          </p:cNvPr>
          <p:cNvSpPr txBox="1"/>
          <p:nvPr/>
        </p:nvSpPr>
        <p:spPr>
          <a:xfrm>
            <a:off x="6919454" y="208916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527</a:t>
            </a:r>
            <a:endParaRPr lang="en-IN" sz="5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B651B5E4-FC37-4387-A2BA-D21188BF6BC6}"/>
              </a:ext>
            </a:extLst>
          </p:cNvPr>
          <p:cNvSpPr txBox="1"/>
          <p:nvPr/>
        </p:nvSpPr>
        <p:spPr>
          <a:xfrm>
            <a:off x="6919237" y="255398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518</a:t>
            </a:r>
            <a:endParaRPr lang="en-IN" sz="5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F97A27BF-36D6-443B-B46F-1C7E7148294C}"/>
              </a:ext>
            </a:extLst>
          </p:cNvPr>
          <p:cNvSpPr txBox="1"/>
          <p:nvPr/>
        </p:nvSpPr>
        <p:spPr>
          <a:xfrm>
            <a:off x="6919020" y="314072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457</a:t>
            </a:r>
            <a:endParaRPr lang="en-IN" sz="5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04F720D0-5AA6-4FC1-BD8E-45E8B065E180}"/>
              </a:ext>
            </a:extLst>
          </p:cNvPr>
          <p:cNvSpPr txBox="1"/>
          <p:nvPr/>
        </p:nvSpPr>
        <p:spPr>
          <a:xfrm>
            <a:off x="6918803" y="3704600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305</a:t>
            </a:r>
            <a:endParaRPr lang="en-IN" sz="5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A464F9D-6400-420B-9771-1F3C3BC6E48D}"/>
              </a:ext>
            </a:extLst>
          </p:cNvPr>
          <p:cNvSpPr txBox="1"/>
          <p:nvPr/>
        </p:nvSpPr>
        <p:spPr>
          <a:xfrm>
            <a:off x="6946926" y="4314200"/>
            <a:ext cx="2620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98</a:t>
            </a:r>
            <a:endParaRPr lang="en-IN" sz="5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E626A363-2EE1-4DCD-B064-08F26E0A2F6E}"/>
              </a:ext>
            </a:extLst>
          </p:cNvPr>
          <p:cNvSpPr txBox="1"/>
          <p:nvPr/>
        </p:nvSpPr>
        <p:spPr>
          <a:xfrm>
            <a:off x="6952189" y="4779020"/>
            <a:ext cx="2620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94</a:t>
            </a:r>
            <a:endParaRPr lang="en-IN" sz="5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15459680-DDF5-46EE-AB42-1E52C72FB217}"/>
              </a:ext>
            </a:extLst>
          </p:cNvPr>
          <p:cNvSpPr txBox="1"/>
          <p:nvPr/>
        </p:nvSpPr>
        <p:spPr>
          <a:xfrm>
            <a:off x="6957452" y="5213360"/>
            <a:ext cx="2620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30</a:t>
            </a:r>
            <a:endParaRPr lang="en-IN" sz="5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5BE6382C-5174-48B4-A565-8FAE6D1934F0}"/>
              </a:ext>
            </a:extLst>
          </p:cNvPr>
          <p:cNvSpPr txBox="1"/>
          <p:nvPr/>
        </p:nvSpPr>
        <p:spPr>
          <a:xfrm>
            <a:off x="6955095" y="5640080"/>
            <a:ext cx="2620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21</a:t>
            </a:r>
            <a:endParaRPr lang="en-IN" sz="5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8805E28B-6DFF-4996-8F64-B063B799EBF3}"/>
              </a:ext>
            </a:extLst>
          </p:cNvPr>
          <p:cNvSpPr txBox="1"/>
          <p:nvPr/>
        </p:nvSpPr>
        <p:spPr>
          <a:xfrm>
            <a:off x="6990715" y="6104900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3</a:t>
            </a:r>
            <a:endParaRPr lang="en-IN" sz="5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xmlns="" id="{72C230CD-E146-4BE3-AB47-67D809BA03F8}"/>
              </a:ext>
            </a:extLst>
          </p:cNvPr>
          <p:cNvSpPr txBox="1"/>
          <p:nvPr/>
        </p:nvSpPr>
        <p:spPr>
          <a:xfrm>
            <a:off x="1630151" y="5637885"/>
            <a:ext cx="611700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Perissodactyla</a:t>
            </a:r>
            <a:endParaRPr lang="en-IN" sz="5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3085E730-F12F-4649-8280-8A5F5B17C2CC}"/>
              </a:ext>
            </a:extLst>
          </p:cNvPr>
          <p:cNvSpPr txBox="1"/>
          <p:nvPr/>
        </p:nvSpPr>
        <p:spPr>
          <a:xfrm>
            <a:off x="1624596" y="5212930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Edentata</a:t>
            </a:r>
            <a:endParaRPr lang="en-IN" sz="5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5BCA7AF2-4C94-4A83-ACAF-24B023B9002F}"/>
              </a:ext>
            </a:extLst>
          </p:cNvPr>
          <p:cNvSpPr txBox="1"/>
          <p:nvPr/>
        </p:nvSpPr>
        <p:spPr>
          <a:xfrm>
            <a:off x="1629641" y="4779019"/>
            <a:ext cx="4219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Cetacea</a:t>
            </a:r>
            <a:endParaRPr lang="en-IN" sz="5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5292425F-8588-43CF-804D-8E1677A8C69F}"/>
              </a:ext>
            </a:extLst>
          </p:cNvPr>
          <p:cNvSpPr txBox="1"/>
          <p:nvPr/>
        </p:nvSpPr>
        <p:spPr>
          <a:xfrm>
            <a:off x="1627598" y="4314200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Lagomorpha</a:t>
            </a:r>
            <a:endParaRPr lang="en-IN" sz="5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34604930-BC88-4D63-926D-36C9F43B7945}"/>
              </a:ext>
            </a:extLst>
          </p:cNvPr>
          <p:cNvSpPr txBox="1"/>
          <p:nvPr/>
        </p:nvSpPr>
        <p:spPr>
          <a:xfrm>
            <a:off x="1627142" y="3702501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Carnivora</a:t>
            </a:r>
            <a:endParaRPr lang="en-IN" sz="5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31C63369-3598-460A-9436-8080F7CCE27D}"/>
              </a:ext>
            </a:extLst>
          </p:cNvPr>
          <p:cNvSpPr txBox="1"/>
          <p:nvPr/>
        </p:nvSpPr>
        <p:spPr>
          <a:xfrm>
            <a:off x="1632871" y="3140195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Artiodactyla</a:t>
            </a:r>
            <a:endParaRPr lang="en-IN" sz="5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88D5930A-6F59-4B28-8899-18BECA49BF7A}"/>
              </a:ext>
            </a:extLst>
          </p:cNvPr>
          <p:cNvSpPr txBox="1"/>
          <p:nvPr/>
        </p:nvSpPr>
        <p:spPr>
          <a:xfrm>
            <a:off x="2762431" y="5218683"/>
            <a:ext cx="67959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Anteaters,</a:t>
            </a:r>
          </a:p>
          <a:p>
            <a:pPr algn="l"/>
            <a:r>
              <a:rPr lang="en-IN" sz="500" b="0" i="0" u="none" strike="noStrike" baseline="0" dirty="0"/>
              <a:t>armadillos, sloths</a:t>
            </a:r>
            <a:endParaRPr lang="en-IN" sz="5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FC61897C-17DA-4613-A547-F51A7F9A8FF7}"/>
              </a:ext>
            </a:extLst>
          </p:cNvPr>
          <p:cNvSpPr txBox="1"/>
          <p:nvPr/>
        </p:nvSpPr>
        <p:spPr>
          <a:xfrm>
            <a:off x="2753738" y="4775831"/>
            <a:ext cx="51059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Dolphins,</a:t>
            </a:r>
          </a:p>
          <a:p>
            <a:pPr algn="l"/>
            <a:r>
              <a:rPr lang="en-IN" sz="500" b="0" i="0" u="none" strike="noStrike" baseline="0" dirty="0"/>
              <a:t>porpoises,</a:t>
            </a:r>
          </a:p>
          <a:p>
            <a:pPr algn="l"/>
            <a:r>
              <a:rPr lang="en-IN" sz="500" b="0" i="0" u="none" strike="noStrike" baseline="0" dirty="0"/>
              <a:t>whales</a:t>
            </a:r>
            <a:endParaRPr lang="en-IN" sz="5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86909D92-2655-4324-A0E6-B29417CEE266}"/>
              </a:ext>
            </a:extLst>
          </p:cNvPr>
          <p:cNvSpPr txBox="1"/>
          <p:nvPr/>
        </p:nvSpPr>
        <p:spPr>
          <a:xfrm>
            <a:off x="2757538" y="4314659"/>
            <a:ext cx="42197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Rabbits,</a:t>
            </a:r>
          </a:p>
          <a:p>
            <a:pPr algn="l"/>
            <a:r>
              <a:rPr lang="en-IN" sz="500" b="0" i="0" u="none" strike="noStrike" baseline="0" dirty="0"/>
              <a:t>hares,</a:t>
            </a:r>
          </a:p>
          <a:p>
            <a:pPr algn="l"/>
            <a:r>
              <a:rPr lang="en-IN" sz="500" b="0" i="0" u="none" strike="noStrike" baseline="0" dirty="0"/>
              <a:t>pika</a:t>
            </a:r>
            <a:endParaRPr lang="en-IN" sz="5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81D8331B-5792-4353-BB98-505E892DAE41}"/>
              </a:ext>
            </a:extLst>
          </p:cNvPr>
          <p:cNvSpPr txBox="1"/>
          <p:nvPr/>
        </p:nvSpPr>
        <p:spPr>
          <a:xfrm>
            <a:off x="2751997" y="3702105"/>
            <a:ext cx="53973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Bears, cats,</a:t>
            </a:r>
          </a:p>
          <a:p>
            <a:pPr algn="l"/>
            <a:r>
              <a:rPr lang="en-IN" sz="500" b="0" i="0" u="none" strike="noStrike" baseline="0" dirty="0"/>
              <a:t>raccoons,</a:t>
            </a:r>
          </a:p>
          <a:p>
            <a:pPr algn="l"/>
            <a:r>
              <a:rPr lang="en-IN" sz="500" b="0" i="0" u="none" strike="noStrike" baseline="0" dirty="0"/>
              <a:t>weasels,</a:t>
            </a:r>
          </a:p>
          <a:p>
            <a:pPr algn="l"/>
            <a:r>
              <a:rPr lang="en-IN" sz="500" b="0" i="0" u="none" strike="noStrike" baseline="0" dirty="0"/>
              <a:t>dogs</a:t>
            </a:r>
            <a:endParaRPr lang="en-IN" sz="5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62ACCDC5-A91B-4CDE-8B56-9AB0A8953DDE}"/>
              </a:ext>
            </a:extLst>
          </p:cNvPr>
          <p:cNvSpPr txBox="1"/>
          <p:nvPr/>
        </p:nvSpPr>
        <p:spPr>
          <a:xfrm>
            <a:off x="2754795" y="3138523"/>
            <a:ext cx="42197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Cattle,</a:t>
            </a:r>
          </a:p>
          <a:p>
            <a:pPr algn="l"/>
            <a:r>
              <a:rPr lang="en-IN" sz="500" b="0" i="0" u="none" strike="noStrike" baseline="0" dirty="0"/>
              <a:t>deer,</a:t>
            </a:r>
          </a:p>
          <a:p>
            <a:pPr algn="l"/>
            <a:r>
              <a:rPr lang="en-IN" sz="500" b="0" i="0" u="none" strike="noStrike" baseline="0" dirty="0"/>
              <a:t>giraffes,</a:t>
            </a:r>
          </a:p>
          <a:p>
            <a:pPr algn="l"/>
            <a:r>
              <a:rPr lang="en-IN" sz="500" b="0" i="0" u="none" strike="noStrike" baseline="0" dirty="0"/>
              <a:t>pigs</a:t>
            </a:r>
            <a:endParaRPr lang="en-IN" sz="5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4B6ABE1C-C55B-46C3-BFA9-749BC446B6B4}"/>
              </a:ext>
            </a:extLst>
          </p:cNvPr>
          <p:cNvSpPr txBox="1"/>
          <p:nvPr/>
        </p:nvSpPr>
        <p:spPr>
          <a:xfrm>
            <a:off x="2762199" y="2551784"/>
            <a:ext cx="4641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Apes,</a:t>
            </a:r>
          </a:p>
          <a:p>
            <a:pPr algn="l"/>
            <a:r>
              <a:rPr lang="en-IN" sz="500" b="0" i="0" u="none" strike="noStrike" baseline="0" dirty="0"/>
              <a:t>humans,</a:t>
            </a:r>
          </a:p>
          <a:p>
            <a:pPr algn="l"/>
            <a:r>
              <a:rPr lang="en-IN" sz="500" b="0" i="0" u="none" strike="noStrike" baseline="0" dirty="0"/>
              <a:t>lemurs,</a:t>
            </a:r>
          </a:p>
          <a:p>
            <a:pPr algn="l"/>
            <a:r>
              <a:rPr lang="en-IN" sz="500" b="0" i="0" u="none" strike="noStrike" baseline="0" dirty="0"/>
              <a:t>monkeys</a:t>
            </a:r>
            <a:endParaRPr lang="en-IN" sz="5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16044928-AAC8-48CF-BF7D-D896612B200B}"/>
              </a:ext>
            </a:extLst>
          </p:cNvPr>
          <p:cNvSpPr txBox="1"/>
          <p:nvPr/>
        </p:nvSpPr>
        <p:spPr>
          <a:xfrm>
            <a:off x="2754888" y="2090230"/>
            <a:ext cx="383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Moles,</a:t>
            </a:r>
          </a:p>
          <a:p>
            <a:pPr algn="l"/>
            <a:r>
              <a:rPr lang="en-IN" sz="500" b="0" i="0" u="none" strike="noStrike" baseline="0" dirty="0"/>
              <a:t>shrews</a:t>
            </a:r>
            <a:endParaRPr lang="en-IN" sz="5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A653DB28-BF66-42E6-A58E-DF664CDD1A05}"/>
              </a:ext>
            </a:extLst>
          </p:cNvPr>
          <p:cNvSpPr txBox="1"/>
          <p:nvPr/>
        </p:nvSpPr>
        <p:spPr>
          <a:xfrm>
            <a:off x="2753924" y="1671422"/>
            <a:ext cx="31703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Bats</a:t>
            </a:r>
            <a:endParaRPr lang="en-IN" sz="5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EA61F866-631A-4EF7-A18F-809A74AA59E0}"/>
              </a:ext>
            </a:extLst>
          </p:cNvPr>
          <p:cNvSpPr txBox="1"/>
          <p:nvPr/>
        </p:nvSpPr>
        <p:spPr>
          <a:xfrm>
            <a:off x="1627270" y="2552700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Primates</a:t>
            </a:r>
            <a:endParaRPr lang="en-IN" sz="5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xmlns="" id="{2C4A0C36-3B6F-4A5E-9A2C-9F3BEFA2F2CC}"/>
              </a:ext>
            </a:extLst>
          </p:cNvPr>
          <p:cNvSpPr txBox="1"/>
          <p:nvPr/>
        </p:nvSpPr>
        <p:spPr>
          <a:xfrm>
            <a:off x="1624627" y="2084145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Eulipotyphla</a:t>
            </a:r>
            <a:endParaRPr lang="en-IN" sz="5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1087A66D-6908-4BC7-9B0B-860701E8907C}"/>
              </a:ext>
            </a:extLst>
          </p:cNvPr>
          <p:cNvSpPr txBox="1"/>
          <p:nvPr/>
        </p:nvSpPr>
        <p:spPr>
          <a:xfrm>
            <a:off x="1626825" y="1669242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Chiroptera</a:t>
            </a:r>
            <a:endParaRPr lang="en-IN" sz="5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8FE036C2-B248-4F26-A89A-90377F0ED2B7}"/>
              </a:ext>
            </a:extLst>
          </p:cNvPr>
          <p:cNvSpPr txBox="1"/>
          <p:nvPr/>
        </p:nvSpPr>
        <p:spPr>
          <a:xfrm>
            <a:off x="1627872" y="1162448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Rodentia</a:t>
            </a:r>
            <a:endParaRPr lang="en-IN" sz="5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xmlns="" id="{4A016BE6-8634-4EA8-8540-993B5D45DB1A}"/>
              </a:ext>
            </a:extLst>
          </p:cNvPr>
          <p:cNvSpPr txBox="1"/>
          <p:nvPr/>
        </p:nvSpPr>
        <p:spPr>
          <a:xfrm>
            <a:off x="2753394" y="1161147"/>
            <a:ext cx="61781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Beavers, mice,</a:t>
            </a:r>
          </a:p>
          <a:p>
            <a:pPr algn="l"/>
            <a:r>
              <a:rPr lang="en-IN" sz="500" b="0" i="0" u="none" strike="noStrike" baseline="0" dirty="0"/>
              <a:t>porcupines,</a:t>
            </a:r>
          </a:p>
          <a:p>
            <a:pPr algn="l"/>
            <a:r>
              <a:rPr lang="en-IN" sz="500" b="0" i="0" u="none" strike="noStrike" baseline="0" dirty="0"/>
              <a:t>rats</a:t>
            </a:r>
            <a:endParaRPr lang="en-IN" sz="5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E2233FF2-358E-4718-A237-1C9611DD14D9}"/>
              </a:ext>
            </a:extLst>
          </p:cNvPr>
          <p:cNvSpPr txBox="1"/>
          <p:nvPr/>
        </p:nvSpPr>
        <p:spPr>
          <a:xfrm>
            <a:off x="5315419" y="824835"/>
            <a:ext cx="1041380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Key Characteristics</a:t>
            </a:r>
            <a:endParaRPr lang="en-IN" sz="700" b="1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xmlns="" id="{5F821A00-0959-4CD4-B5ED-488F146BD92E}"/>
              </a:ext>
            </a:extLst>
          </p:cNvPr>
          <p:cNvSpPr txBox="1"/>
          <p:nvPr/>
        </p:nvSpPr>
        <p:spPr>
          <a:xfrm>
            <a:off x="3386394" y="825369"/>
            <a:ext cx="9561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Typical Examples</a:t>
            </a:r>
            <a:endParaRPr lang="en-IN" sz="700" b="1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40D67D35-EF38-4A99-AAA7-7AF1BC9F321D}"/>
              </a:ext>
            </a:extLst>
          </p:cNvPr>
          <p:cNvSpPr txBox="1"/>
          <p:nvPr/>
        </p:nvSpPr>
        <p:spPr>
          <a:xfrm>
            <a:off x="1984466" y="824654"/>
            <a:ext cx="46417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Order</a:t>
            </a:r>
            <a:endParaRPr lang="en-IN" sz="700" b="1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9D6F89A4-97AF-447B-9746-60636FDCBED0}"/>
              </a:ext>
            </a:extLst>
          </p:cNvPr>
          <p:cNvSpPr txBox="1"/>
          <p:nvPr/>
        </p:nvSpPr>
        <p:spPr>
          <a:xfrm>
            <a:off x="2773289" y="459074"/>
            <a:ext cx="27829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Major Orders of Placental Mammals</a:t>
            </a:r>
            <a:endParaRPr lang="en-IN" sz="1200" b="1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09015D43-BAFD-4311-A08E-F89675348904}"/>
              </a:ext>
            </a:extLst>
          </p:cNvPr>
          <p:cNvSpPr txBox="1"/>
          <p:nvPr/>
        </p:nvSpPr>
        <p:spPr>
          <a:xfrm>
            <a:off x="1675893" y="459712"/>
            <a:ext cx="105179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34.5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388584163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E6026C2-2234-4FB5-9B23-DD319D89FA1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32F3E4C-9009-4986-B854-7CE4763D6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512" y="2606805"/>
            <a:ext cx="4110977" cy="1644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931391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375A458-C332-4554-817D-2C4DD345040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61DBAD85-F669-4087-9C43-1276265D1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406482"/>
            <a:ext cx="3397502" cy="204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90285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647FC3C-8DAC-432E-A05E-2339EDED04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6458C18-7552-4D7B-A7E1-8CFF500DB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748906"/>
            <a:ext cx="3088638" cy="136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309017"/>
      </p:ext>
    </p:extLst>
  </p:cSld>
  <p:clrMapOvr>
    <a:masterClrMapping/>
  </p:clrMapOvr>
  <p:transition/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8F1DB67-65AE-4C93-BE57-4036FA87EC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D60C0D09-EBBC-4492-81E5-740718E10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553489"/>
            <a:ext cx="3397502" cy="1751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65475"/>
      </p:ext>
    </p:extLst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353D885-FB86-4494-8300-785C5D6C53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C1149FB-0999-4895-A9A8-73EB3D99D5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74" y="2459751"/>
            <a:ext cx="2807853" cy="193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215086"/>
      </p:ext>
    </p:extLst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80BD1CB-9523-42DE-B441-C6040864D5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EED485B-44CB-4C50-9DF6-3957618228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115734"/>
            <a:ext cx="3397502" cy="2626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281038"/>
      </p:ext>
    </p:extLst>
  </p:cSld>
  <p:clrMapOvr>
    <a:masterClrMapping/>
  </p:clrMapOvr>
  <p:transition/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1E0B960-6D59-4848-9104-D1E8220E28E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964E680-F066-43AE-AA05-E90E6F3DB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6512" y="2322199"/>
            <a:ext cx="4110977" cy="2213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64258"/>
      </p:ext>
    </p:extLst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1E4C5AB-DB2D-461A-84FF-BFE9DB87AD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34.5h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B992820-A6C7-41E7-92B2-D109591C25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282343"/>
            <a:ext cx="3397502" cy="2293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02009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834</TotalTime>
  <Words>1390</Words>
  <Application>Microsoft Office PowerPoint</Application>
  <PresentationFormat>On-screen Show (4:3)</PresentationFormat>
  <Paragraphs>396</Paragraphs>
  <Slides>112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13" baseType="lpstr"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Vimalraj Gopi</cp:lastModifiedBy>
  <cp:revision>210</cp:revision>
  <dcterms:created xsi:type="dcterms:W3CDTF">2002-11-07T15:12:30Z</dcterms:created>
  <dcterms:modified xsi:type="dcterms:W3CDTF">2022-02-08T11:01:21Z</dcterms:modified>
</cp:coreProperties>
</file>