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8"/>
  </p:notesMasterIdLst>
  <p:sldIdLst>
    <p:sldId id="504" r:id="rId2"/>
    <p:sldId id="524" r:id="rId3"/>
    <p:sldId id="525" r:id="rId4"/>
    <p:sldId id="505" r:id="rId5"/>
    <p:sldId id="506" r:id="rId6"/>
    <p:sldId id="507" r:id="rId7"/>
    <p:sldId id="508" r:id="rId8"/>
    <p:sldId id="509" r:id="rId9"/>
    <p:sldId id="52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8" r:id="rId22"/>
    <p:sldId id="521" r:id="rId23"/>
    <p:sldId id="522" r:id="rId24"/>
    <p:sldId id="523" r:id="rId25"/>
    <p:sldId id="527" r:id="rId26"/>
    <p:sldId id="526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Plant Nutrition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and Soils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82921-2174-4078-B695-ACD9234B4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E5B486-2F93-41E3-9276-E163600E33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AF3FAB-039F-47FA-BCCA-2F06F4708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42555"/>
            <a:ext cx="8382000" cy="23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7298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E61973-5964-41D8-B51B-1FCA2B939A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BB563C-29A0-4A9D-8AF3-C4DD95D9D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709524"/>
            <a:ext cx="4301292" cy="543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6476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3C578B-D156-462C-A246-5634C9F898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9FBE00-C427-4161-BC3D-B23D8996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20228"/>
            <a:ext cx="6297521" cy="38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0121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6F142C-A3F9-4045-9CE7-04C9A64A32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2AEC5-BD4D-4834-83BE-6AD4CCFB5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36948"/>
            <a:ext cx="5725019" cy="39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9193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34628C-628E-4E61-BE0E-EDD6927EE37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2C8E63-D460-47F4-B02D-F3CF6496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341076"/>
            <a:ext cx="2427967" cy="61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6073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6FB289-0F18-45B7-A41A-08991A44B0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B76A81-0535-4101-B14E-DEEA34BBD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4088"/>
            <a:ext cx="7620000" cy="57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7116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DBABC5-00D5-4C1B-AB9A-0878E482120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F1B662-F473-4353-AFF5-AC2862FC9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74153"/>
            <a:ext cx="5725019" cy="470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5506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CFA1D8-3074-4F13-985C-BA5BF70E15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0BA99E-6BC6-4FA8-B72D-9FACA8F0D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46877"/>
            <a:ext cx="5204563" cy="496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4395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038C8-0070-47F1-AB3D-D6F0EB23B1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1B6227-78E3-4EEC-825E-269852248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71307"/>
            <a:ext cx="6297521" cy="43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2163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F29658-054C-48DF-9659-452EB75F92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801128-BAA4-474E-AE3F-E34A925FB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814718"/>
            <a:ext cx="3910265" cy="522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9340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63B56-75F2-47A4-85D6-1ACF4DFBA0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B5E7E2-0830-4622-AD93-D0B1775C6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39641"/>
            <a:ext cx="3910265" cy="617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614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34D03A-D58A-4582-B111-D2C78531F8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03166E-F814-472D-BCEF-B891D8566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91252"/>
            <a:ext cx="8382000" cy="307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106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B8D8D1-761A-4A85-B951-D5A2559839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un 37.2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DAB4F-16B2-4697-8C61-B81415250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526939"/>
            <a:ext cx="5204563" cy="180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3644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7D669A-F725-4092-83CC-27B75B9A753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5C07E-5EB3-48E0-B276-F7ADA7EDA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42315"/>
            <a:ext cx="6297521" cy="537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5959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DABF83-D65D-4227-BD69-644AF73612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A488BC-9295-40BD-BB3B-B202469FF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31106"/>
            <a:ext cx="5204563" cy="399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2399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37B77C-8CAD-41E8-82A5-D5A0466C1D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ED706A-F6C1-4A1C-B2A5-F8744CF7A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344516"/>
            <a:ext cx="3231624" cy="616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1075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43F60D-C71E-4CD7-A9CC-2658A7B7D4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4E51F-F0D8-4055-BE9C-071C516E7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652" y="1708484"/>
            <a:ext cx="3058696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4386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1784F9-22C7-4407-9E6D-10A86452E5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246159-E8B6-4E2E-817F-014410528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45236"/>
            <a:ext cx="8382000" cy="496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351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6DFBA-B0B9-4106-A349-8A302D05C9F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5C5451-4CFA-4ED9-905D-B46652D44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46520"/>
            <a:ext cx="6927273" cy="516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1924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7D7667-2FE1-497D-8EF7-2FC0EFAA92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16D33-F30C-4712-91A7-EEB565CDE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57518"/>
            <a:ext cx="5204563" cy="574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829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6841F4-BDEF-4F07-A35C-BACB3A4574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FA7DE6-11AE-4748-A4C2-A9C0836B8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08045"/>
            <a:ext cx="5725019" cy="444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96617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C22851-85D7-4092-AD75-9AEBFDB483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D5B98A-AD65-4F7D-974D-E6E6FE5A1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79886"/>
            <a:ext cx="8382000" cy="309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2749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8FE0CB-94FC-49DA-8EA9-60D0AC1180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854116-CFB7-4F10-9FAE-54E1F370F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1385"/>
            <a:ext cx="8382000" cy="359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1776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50DB83-EABA-4BCA-A44A-AE73096ACF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2F30E-6A4C-4A3E-A2FD-9EB60968B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418687"/>
            <a:ext cx="5725019" cy="602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805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BEA64A-334A-4021-855D-AAD109A984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37.1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02CD4F-0B0B-4069-BCAD-C262E6747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58" y="740197"/>
            <a:ext cx="8282085" cy="53776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B8147B-727B-4FD6-A094-2B0221699A16}"/>
              </a:ext>
            </a:extLst>
          </p:cNvPr>
          <p:cNvSpPr txBox="1"/>
          <p:nvPr/>
        </p:nvSpPr>
        <p:spPr>
          <a:xfrm>
            <a:off x="806390" y="1413762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Element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C5C22-831B-4CAC-8575-667E9BB44C3A}"/>
              </a:ext>
            </a:extLst>
          </p:cNvPr>
          <p:cNvSpPr txBox="1"/>
          <p:nvPr/>
        </p:nvSpPr>
        <p:spPr>
          <a:xfrm>
            <a:off x="417770" y="2109663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Carbon</a:t>
            </a:r>
            <a:endParaRPr lang="en-IN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F7ACA2-EF95-4A6E-AE23-BF500C9858F6}"/>
              </a:ext>
            </a:extLst>
          </p:cNvPr>
          <p:cNvSpPr txBox="1"/>
          <p:nvPr/>
        </p:nvSpPr>
        <p:spPr>
          <a:xfrm>
            <a:off x="420051" y="2347426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Oxygen</a:t>
            </a:r>
            <a:endParaRPr lang="en-IN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677752-8546-4697-A514-EBAA54B2BA80}"/>
              </a:ext>
            </a:extLst>
          </p:cNvPr>
          <p:cNvSpPr txBox="1"/>
          <p:nvPr/>
        </p:nvSpPr>
        <p:spPr>
          <a:xfrm>
            <a:off x="420462" y="260042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Hydrogen</a:t>
            </a:r>
            <a:endParaRPr lang="en-IN" sz="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B81771-272A-405A-BB6C-AA5C563F2513}"/>
              </a:ext>
            </a:extLst>
          </p:cNvPr>
          <p:cNvSpPr txBox="1"/>
          <p:nvPr/>
        </p:nvSpPr>
        <p:spPr>
          <a:xfrm>
            <a:off x="420228" y="2832348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Nitrogen</a:t>
            </a:r>
            <a:endParaRPr lang="en-IN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6D9A0-13EB-4C81-86C8-66BAE6922FD5}"/>
              </a:ext>
            </a:extLst>
          </p:cNvPr>
          <p:cNvSpPr txBox="1"/>
          <p:nvPr/>
        </p:nvSpPr>
        <p:spPr>
          <a:xfrm>
            <a:off x="2356528" y="2110628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</a:t>
            </a:r>
            <a:r>
              <a:rPr lang="en-IN" sz="700" b="0" i="0" u="none" strike="noStrike" baseline="-25000" dirty="0"/>
              <a:t>2</a:t>
            </a:r>
            <a:endParaRPr lang="en-IN" sz="700" baseline="-2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81AEFC-3F50-4C33-A775-3F709C057899}"/>
              </a:ext>
            </a:extLst>
          </p:cNvPr>
          <p:cNvSpPr txBox="1"/>
          <p:nvPr/>
        </p:nvSpPr>
        <p:spPr>
          <a:xfrm>
            <a:off x="2295193" y="2328287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, H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O</a:t>
            </a:r>
            <a:endParaRPr lang="en-IN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EB07CF-A466-4BF2-8B44-3FD5038137C4}"/>
              </a:ext>
            </a:extLst>
          </p:cNvPr>
          <p:cNvSpPr txBox="1"/>
          <p:nvPr/>
        </p:nvSpPr>
        <p:spPr>
          <a:xfrm>
            <a:off x="2366301" y="2599286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O</a:t>
            </a:r>
            <a:endParaRPr lang="en-IN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7286E0-3A78-4A1E-9CE1-84A4FDB0EACA}"/>
              </a:ext>
            </a:extLst>
          </p:cNvPr>
          <p:cNvSpPr txBox="1"/>
          <p:nvPr/>
        </p:nvSpPr>
        <p:spPr>
          <a:xfrm>
            <a:off x="417403" y="3071456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Potassium</a:t>
            </a:r>
            <a:endParaRPr lang="en-IN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CE8C47-F827-453E-BC8D-041718A74FBA}"/>
              </a:ext>
            </a:extLst>
          </p:cNvPr>
          <p:cNvSpPr txBox="1"/>
          <p:nvPr/>
        </p:nvSpPr>
        <p:spPr>
          <a:xfrm>
            <a:off x="422898" y="3317855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Calcium</a:t>
            </a:r>
            <a:endParaRPr lang="en-IN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84FC00-90F3-44AE-B368-F33766D83F5D}"/>
              </a:ext>
            </a:extLst>
          </p:cNvPr>
          <p:cNvSpPr txBox="1"/>
          <p:nvPr/>
        </p:nvSpPr>
        <p:spPr>
          <a:xfrm>
            <a:off x="424201" y="3555490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Magnesium</a:t>
            </a:r>
            <a:endParaRPr lang="en-IN" sz="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8620D9-1034-4967-BC11-3DEC7709A3BA}"/>
              </a:ext>
            </a:extLst>
          </p:cNvPr>
          <p:cNvSpPr txBox="1"/>
          <p:nvPr/>
        </p:nvSpPr>
        <p:spPr>
          <a:xfrm>
            <a:off x="416580" y="3799851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Phosphorus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55B937-2CF6-4DC8-8DB9-614E50AA36C4}"/>
              </a:ext>
            </a:extLst>
          </p:cNvPr>
          <p:cNvSpPr txBox="1"/>
          <p:nvPr/>
        </p:nvSpPr>
        <p:spPr>
          <a:xfrm>
            <a:off x="422439" y="4035835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 err="1"/>
              <a:t>Sulfur</a:t>
            </a:r>
            <a:endParaRPr lang="en-IN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932BF6-6FB0-492C-9A71-D974490958D1}"/>
              </a:ext>
            </a:extLst>
          </p:cNvPr>
          <p:cNvSpPr txBox="1"/>
          <p:nvPr/>
        </p:nvSpPr>
        <p:spPr>
          <a:xfrm>
            <a:off x="2306675" y="4038590"/>
            <a:ext cx="43078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SO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30000" dirty="0"/>
              <a:t>2–</a:t>
            </a:r>
            <a:endParaRPr lang="en-IN" sz="700" baseline="30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09C0E2-C972-49A7-83EC-EE06A88D482F}"/>
              </a:ext>
            </a:extLst>
          </p:cNvPr>
          <p:cNvSpPr txBox="1"/>
          <p:nvPr/>
        </p:nvSpPr>
        <p:spPr>
          <a:xfrm>
            <a:off x="4184970" y="2108393"/>
            <a:ext cx="176270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Major component of organic molecules</a:t>
            </a:r>
            <a:endParaRPr lang="en-IN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3E5900-1FB0-407A-8B99-0B8E6EB48C04}"/>
              </a:ext>
            </a:extLst>
          </p:cNvPr>
          <p:cNvSpPr txBox="1"/>
          <p:nvPr/>
        </p:nvSpPr>
        <p:spPr>
          <a:xfrm>
            <a:off x="4190287" y="2345891"/>
            <a:ext cx="176270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Major component of organic molecules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404105-C751-453C-BBD6-F02D98B15676}"/>
              </a:ext>
            </a:extLst>
          </p:cNvPr>
          <p:cNvSpPr txBox="1"/>
          <p:nvPr/>
        </p:nvSpPr>
        <p:spPr>
          <a:xfrm>
            <a:off x="4184820" y="2596237"/>
            <a:ext cx="176270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Major component of organic molecules</a:t>
            </a:r>
            <a:endParaRPr lang="en-IN" sz="7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B7F016-A905-4257-A20B-F2A9EBDA05A0}"/>
              </a:ext>
            </a:extLst>
          </p:cNvPr>
          <p:cNvSpPr txBox="1"/>
          <p:nvPr/>
        </p:nvSpPr>
        <p:spPr>
          <a:xfrm>
            <a:off x="4182667" y="2835486"/>
            <a:ext cx="415636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Component of amino acids, proteins, nucleotides, nucleic acids, chlorophyll, coenzymes, enzymes</a:t>
            </a:r>
            <a:endParaRPr lang="en-IN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AC4B6AF-8B01-4488-B049-BAA5BAEB493B}"/>
              </a:ext>
            </a:extLst>
          </p:cNvPr>
          <p:cNvSpPr txBox="1"/>
          <p:nvPr/>
        </p:nvSpPr>
        <p:spPr>
          <a:xfrm>
            <a:off x="4187504" y="3067697"/>
            <a:ext cx="176270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Protein synthesis, operation of stomata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730D84-2D55-4524-AB18-C5293DA1F7F8}"/>
              </a:ext>
            </a:extLst>
          </p:cNvPr>
          <p:cNvSpPr txBox="1"/>
          <p:nvPr/>
        </p:nvSpPr>
        <p:spPr>
          <a:xfrm>
            <a:off x="4183031" y="3311468"/>
            <a:ext cx="435010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Component of cell walls, maintenance of membrane structure and permeability; activates some enzymes</a:t>
            </a:r>
            <a:endParaRPr lang="en-IN" sz="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E4ADAB-D9F7-44F4-8BDD-74CA8D8089F9}"/>
              </a:ext>
            </a:extLst>
          </p:cNvPr>
          <p:cNvSpPr txBox="1"/>
          <p:nvPr/>
        </p:nvSpPr>
        <p:spPr>
          <a:xfrm>
            <a:off x="4184921" y="3560484"/>
            <a:ext cx="267432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Component of chlorophyll molecule, activates many enzymes</a:t>
            </a:r>
            <a:endParaRPr lang="en-IN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3655DB-D303-4C68-B9F4-C2384849CBAC}"/>
              </a:ext>
            </a:extLst>
          </p:cNvPr>
          <p:cNvSpPr txBox="1"/>
          <p:nvPr/>
        </p:nvSpPr>
        <p:spPr>
          <a:xfrm>
            <a:off x="4184916" y="3804904"/>
            <a:ext cx="330097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Component of ADP and ATP, nucleic acids, phospholipids, several coenzymes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138170-4260-46A9-BF31-64009517A5FA}"/>
              </a:ext>
            </a:extLst>
          </p:cNvPr>
          <p:cNvSpPr txBox="1"/>
          <p:nvPr/>
        </p:nvSpPr>
        <p:spPr>
          <a:xfrm>
            <a:off x="4181411" y="4038584"/>
            <a:ext cx="264785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Components of some amino acids and proteins, coenzyme A</a:t>
            </a:r>
            <a:endParaRPr lang="en-IN" sz="7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C6CC66-411E-4B79-9682-C79AC76B0954}"/>
              </a:ext>
            </a:extLst>
          </p:cNvPr>
          <p:cNvSpPr txBox="1"/>
          <p:nvPr/>
        </p:nvSpPr>
        <p:spPr>
          <a:xfrm>
            <a:off x="419732" y="4529467"/>
            <a:ext cx="5343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Chlorine</a:t>
            </a:r>
            <a:endParaRPr lang="en-IN" sz="7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39B165-E050-429E-ADA9-B77EF122A2C3}"/>
              </a:ext>
            </a:extLst>
          </p:cNvPr>
          <p:cNvSpPr txBox="1"/>
          <p:nvPr/>
        </p:nvSpPr>
        <p:spPr>
          <a:xfrm>
            <a:off x="417008" y="4754536"/>
            <a:ext cx="34874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Iron</a:t>
            </a:r>
            <a:endParaRPr lang="en-IN" sz="7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ADEF8E1-126D-43B7-A9F1-A6EF6DFC0D78}"/>
              </a:ext>
            </a:extLst>
          </p:cNvPr>
          <p:cNvSpPr txBox="1"/>
          <p:nvPr/>
        </p:nvSpPr>
        <p:spPr>
          <a:xfrm>
            <a:off x="422136" y="4979889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Manganese</a:t>
            </a:r>
            <a:endParaRPr lang="en-IN" sz="7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DE1F9A-7018-476E-BA91-88F52B0C9949}"/>
              </a:ext>
            </a:extLst>
          </p:cNvPr>
          <p:cNvSpPr txBox="1"/>
          <p:nvPr/>
        </p:nvSpPr>
        <p:spPr>
          <a:xfrm>
            <a:off x="424520" y="5202289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Zinc</a:t>
            </a:r>
            <a:endParaRPr lang="en-IN" sz="7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F7C1B2C-9B68-483E-98CA-3D72C1B47D5D}"/>
              </a:ext>
            </a:extLst>
          </p:cNvPr>
          <p:cNvSpPr txBox="1"/>
          <p:nvPr/>
        </p:nvSpPr>
        <p:spPr>
          <a:xfrm>
            <a:off x="421216" y="5439739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Boron</a:t>
            </a:r>
            <a:endParaRPr lang="en-IN" sz="7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58EE125-CFAE-4EED-ADD8-8D8B43B8F905}"/>
              </a:ext>
            </a:extLst>
          </p:cNvPr>
          <p:cNvSpPr txBox="1"/>
          <p:nvPr/>
        </p:nvSpPr>
        <p:spPr>
          <a:xfrm>
            <a:off x="417053" y="5668103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Copper</a:t>
            </a:r>
            <a:endParaRPr lang="en-IN" sz="7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4C8C60-5540-4EB9-A21F-63ADEA73F5CD}"/>
              </a:ext>
            </a:extLst>
          </p:cNvPr>
          <p:cNvSpPr txBox="1"/>
          <p:nvPr/>
        </p:nvSpPr>
        <p:spPr>
          <a:xfrm>
            <a:off x="418996" y="5886956"/>
            <a:ext cx="71838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/>
              <a:t>Molybdenum</a:t>
            </a:r>
            <a:endParaRPr lang="en-IN" sz="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1E07E7-5CA6-494D-A35F-BFD4759C0272}"/>
              </a:ext>
            </a:extLst>
          </p:cNvPr>
          <p:cNvSpPr txBox="1"/>
          <p:nvPr/>
        </p:nvSpPr>
        <p:spPr>
          <a:xfrm>
            <a:off x="4186847" y="5890635"/>
            <a:ext cx="16024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Nitrogen fixation, nitrate reduction</a:t>
            </a:r>
            <a:endParaRPr lang="en-IN" sz="7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0C29067-AA0E-4540-A0C9-9DED892FA30D}"/>
              </a:ext>
            </a:extLst>
          </p:cNvPr>
          <p:cNvSpPr txBox="1"/>
          <p:nvPr/>
        </p:nvSpPr>
        <p:spPr>
          <a:xfrm>
            <a:off x="4188826" y="5672383"/>
            <a:ext cx="19197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Activator or component of certain enzymes</a:t>
            </a:r>
            <a:endParaRPr lang="en-IN" sz="7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F3714E-443E-4458-9DE3-E532B2C90206}"/>
              </a:ext>
            </a:extLst>
          </p:cNvPr>
          <p:cNvSpPr txBox="1"/>
          <p:nvPr/>
        </p:nvSpPr>
        <p:spPr>
          <a:xfrm>
            <a:off x="4182031" y="5439739"/>
            <a:ext cx="291218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Possibly involved in carbohydrate transport, nucleic acid synthesis</a:t>
            </a:r>
            <a:endParaRPr lang="en-IN" sz="7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916081F-32D6-4ED3-9752-07FA6E4A3B09}"/>
              </a:ext>
            </a:extLst>
          </p:cNvPr>
          <p:cNvSpPr txBox="1"/>
          <p:nvPr/>
        </p:nvSpPr>
        <p:spPr>
          <a:xfrm>
            <a:off x="4186847" y="5203997"/>
            <a:ext cx="25807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Activator of many enzymes; active in formation of chlorophyll</a:t>
            </a:r>
            <a:endParaRPr lang="en-IN" sz="7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3DA64E1-4307-402D-80E5-03ED29D7B0CF}"/>
              </a:ext>
            </a:extLst>
          </p:cNvPr>
          <p:cNvSpPr txBox="1"/>
          <p:nvPr/>
        </p:nvSpPr>
        <p:spPr>
          <a:xfrm>
            <a:off x="4190988" y="4983116"/>
            <a:ext cx="13243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Activator of certain enzymes</a:t>
            </a:r>
            <a:endParaRPr lang="en-IN" sz="7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6E54C47-3472-473D-88C6-61DC260B4E42}"/>
              </a:ext>
            </a:extLst>
          </p:cNvPr>
          <p:cNvSpPr txBox="1"/>
          <p:nvPr/>
        </p:nvSpPr>
        <p:spPr>
          <a:xfrm>
            <a:off x="4183368" y="4752581"/>
            <a:ext cx="213287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Chlorophyll synthesis, cytochromes, nitrogenase</a:t>
            </a:r>
            <a:endParaRPr lang="en-IN" sz="7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A051D36-CA58-489B-9097-75B38B431205}"/>
              </a:ext>
            </a:extLst>
          </p:cNvPr>
          <p:cNvSpPr txBox="1"/>
          <p:nvPr/>
        </p:nvSpPr>
        <p:spPr>
          <a:xfrm>
            <a:off x="4184231" y="4524384"/>
            <a:ext cx="127267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Osmosis and ionic balance</a:t>
            </a:r>
            <a:endParaRPr lang="en-IN" sz="7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9FAA79-0539-4CE8-BB07-1F54A1883007}"/>
              </a:ext>
            </a:extLst>
          </p:cNvPr>
          <p:cNvSpPr txBox="1"/>
          <p:nvPr/>
        </p:nvSpPr>
        <p:spPr>
          <a:xfrm>
            <a:off x="3460621" y="2107736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44</a:t>
            </a:r>
            <a:endParaRPr lang="en-IN" sz="7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B499BC-3F30-4971-A1B1-BD48CAA03805}"/>
              </a:ext>
            </a:extLst>
          </p:cNvPr>
          <p:cNvSpPr txBox="1"/>
          <p:nvPr/>
        </p:nvSpPr>
        <p:spPr>
          <a:xfrm>
            <a:off x="3458454" y="2347009"/>
            <a:ext cx="31703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44</a:t>
            </a:r>
            <a:endParaRPr lang="en-IN" sz="7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44C0EB8-9AB1-4E92-A657-1EC9706429AD}"/>
              </a:ext>
            </a:extLst>
          </p:cNvPr>
          <p:cNvSpPr txBox="1"/>
          <p:nvPr/>
        </p:nvSpPr>
        <p:spPr>
          <a:xfrm>
            <a:off x="3482985" y="2600429"/>
            <a:ext cx="26201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6</a:t>
            </a:r>
            <a:endParaRPr lang="en-IN" sz="7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7E77218-765A-4B14-9D7A-75FC17209302}"/>
              </a:ext>
            </a:extLst>
          </p:cNvPr>
          <p:cNvSpPr txBox="1"/>
          <p:nvPr/>
        </p:nvSpPr>
        <p:spPr>
          <a:xfrm>
            <a:off x="3433449" y="2832107"/>
            <a:ext cx="34874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1–4</a:t>
            </a:r>
            <a:endParaRPr lang="en-IN" sz="7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769F0BF-5D3C-4C46-8B17-4AE1AA720486}"/>
              </a:ext>
            </a:extLst>
          </p:cNvPr>
          <p:cNvSpPr txBox="1"/>
          <p:nvPr/>
        </p:nvSpPr>
        <p:spPr>
          <a:xfrm>
            <a:off x="3403315" y="3071380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0.5–6</a:t>
            </a:r>
            <a:endParaRPr lang="en-IN" sz="7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241516-4710-4D09-B948-59323D872FBB}"/>
              </a:ext>
            </a:extLst>
          </p:cNvPr>
          <p:cNvSpPr txBox="1"/>
          <p:nvPr/>
        </p:nvSpPr>
        <p:spPr>
          <a:xfrm>
            <a:off x="3396790" y="3313600"/>
            <a:ext cx="510593" cy="181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0.2–3.5</a:t>
            </a:r>
            <a:endParaRPr lang="en-IN" sz="7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5260261-6ECD-4B2D-ACA3-EE18039E92E3}"/>
              </a:ext>
            </a:extLst>
          </p:cNvPr>
          <p:cNvSpPr txBox="1"/>
          <p:nvPr/>
        </p:nvSpPr>
        <p:spPr>
          <a:xfrm>
            <a:off x="3401742" y="3560484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0.1–0.8</a:t>
            </a:r>
            <a:endParaRPr lang="en-IN" sz="7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839DD4A-BAFD-4B70-B948-D2D1D59FE13A}"/>
              </a:ext>
            </a:extLst>
          </p:cNvPr>
          <p:cNvSpPr txBox="1"/>
          <p:nvPr/>
        </p:nvSpPr>
        <p:spPr>
          <a:xfrm>
            <a:off x="3403442" y="3803722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0.1–0.8</a:t>
            </a:r>
            <a:endParaRPr lang="en-IN" sz="7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5ECE303-9CF4-4A12-AC3A-413C3CC2DF7D}"/>
              </a:ext>
            </a:extLst>
          </p:cNvPr>
          <p:cNvSpPr txBox="1"/>
          <p:nvPr/>
        </p:nvSpPr>
        <p:spPr>
          <a:xfrm>
            <a:off x="3412733" y="4041141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0.05–1</a:t>
            </a:r>
            <a:endParaRPr lang="en-IN" sz="7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6E13BB-5CD6-4C97-9424-979E6EC7144F}"/>
              </a:ext>
            </a:extLst>
          </p:cNvPr>
          <p:cNvSpPr txBox="1"/>
          <p:nvPr/>
        </p:nvSpPr>
        <p:spPr>
          <a:xfrm>
            <a:off x="3297347" y="4522758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100–10,000</a:t>
            </a:r>
            <a:endParaRPr lang="en-IN" sz="7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77533B2-B7C6-453F-9AB8-210FC049563C}"/>
              </a:ext>
            </a:extLst>
          </p:cNvPr>
          <p:cNvSpPr txBox="1"/>
          <p:nvPr/>
        </p:nvSpPr>
        <p:spPr>
          <a:xfrm>
            <a:off x="3399460" y="4752581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25–300</a:t>
            </a:r>
            <a:endParaRPr lang="en-IN" sz="7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EBF43EB-DB4D-42EB-8CB1-1F74E5D7ED5A}"/>
              </a:ext>
            </a:extLst>
          </p:cNvPr>
          <p:cNvSpPr txBox="1"/>
          <p:nvPr/>
        </p:nvSpPr>
        <p:spPr>
          <a:xfrm>
            <a:off x="3377810" y="4981321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15–800</a:t>
            </a:r>
            <a:endParaRPr lang="en-IN" sz="7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6DB7379-4D2D-4801-933B-8089ECB9AB20}"/>
              </a:ext>
            </a:extLst>
          </p:cNvPr>
          <p:cNvSpPr txBox="1"/>
          <p:nvPr/>
        </p:nvSpPr>
        <p:spPr>
          <a:xfrm>
            <a:off x="3377018" y="5208176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15–100</a:t>
            </a:r>
            <a:endParaRPr lang="en-IN" sz="7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976329B-5166-4205-B7AD-177684A70853}"/>
              </a:ext>
            </a:extLst>
          </p:cNvPr>
          <p:cNvSpPr txBox="1"/>
          <p:nvPr/>
        </p:nvSpPr>
        <p:spPr>
          <a:xfrm>
            <a:off x="3430115" y="5444191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5–75</a:t>
            </a:r>
            <a:endParaRPr lang="en-IN" sz="7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731E7C7-FDEF-4331-A1B1-A95BE1EB0F56}"/>
              </a:ext>
            </a:extLst>
          </p:cNvPr>
          <p:cNvSpPr txBox="1"/>
          <p:nvPr/>
        </p:nvSpPr>
        <p:spPr>
          <a:xfrm>
            <a:off x="3427732" y="5665732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4–30</a:t>
            </a:r>
            <a:endParaRPr lang="en-IN" sz="7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99579EB-B912-4D78-9A93-E71F8853317C}"/>
              </a:ext>
            </a:extLst>
          </p:cNvPr>
          <p:cNvSpPr txBox="1"/>
          <p:nvPr/>
        </p:nvSpPr>
        <p:spPr>
          <a:xfrm>
            <a:off x="3396132" y="5890635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0.1–5</a:t>
            </a:r>
            <a:endParaRPr lang="en-IN" sz="7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0708D91-4EB4-4F76-81C8-7A25FE1C7EE5}"/>
              </a:ext>
            </a:extLst>
          </p:cNvPr>
          <p:cNvSpPr txBox="1"/>
          <p:nvPr/>
        </p:nvSpPr>
        <p:spPr>
          <a:xfrm>
            <a:off x="1904443" y="1265014"/>
            <a:ext cx="13112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Principal Form in</a:t>
            </a:r>
          </a:p>
          <a:p>
            <a:pPr algn="ctr"/>
            <a:r>
              <a:rPr lang="en-IN" sz="1000" b="1" i="0" u="none" strike="noStrike" baseline="0" dirty="0"/>
              <a:t>Which Element</a:t>
            </a:r>
          </a:p>
          <a:p>
            <a:pPr algn="ctr"/>
            <a:r>
              <a:rPr lang="en-IN" sz="1000" b="1" i="0" u="none" strike="noStrike" baseline="0" dirty="0"/>
              <a:t>Is Absorbed</a:t>
            </a:r>
            <a:endParaRPr lang="en-IN" sz="100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4AA042-3889-4479-AD94-680CECA0A02D}"/>
              </a:ext>
            </a:extLst>
          </p:cNvPr>
          <p:cNvSpPr txBox="1"/>
          <p:nvPr/>
        </p:nvSpPr>
        <p:spPr>
          <a:xfrm>
            <a:off x="3151221" y="1310734"/>
            <a:ext cx="904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IN" sz="1000" b="1" i="0" u="none" strike="noStrike" baseline="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870D279-F83A-4BFB-AB0D-977DB8165FE7}"/>
              </a:ext>
            </a:extLst>
          </p:cNvPr>
          <p:cNvSpPr txBox="1"/>
          <p:nvPr/>
        </p:nvSpPr>
        <p:spPr>
          <a:xfrm>
            <a:off x="5323792" y="1417222"/>
            <a:ext cx="2210188" cy="248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Examples of Important Functions</a:t>
            </a:r>
            <a:endParaRPr lang="en-IN" sz="10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1606B0C-E0AA-4600-893A-63A56702E047}"/>
              </a:ext>
            </a:extLst>
          </p:cNvPr>
          <p:cNvSpPr txBox="1"/>
          <p:nvPr/>
        </p:nvSpPr>
        <p:spPr>
          <a:xfrm>
            <a:off x="3154695" y="1261898"/>
            <a:ext cx="9950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Approximate</a:t>
            </a:r>
          </a:p>
          <a:p>
            <a:pPr algn="ctr"/>
            <a:r>
              <a:rPr lang="en-IN" sz="1000" b="1" i="0" u="none" strike="noStrike" baseline="0" dirty="0"/>
              <a:t>Percent of</a:t>
            </a:r>
          </a:p>
          <a:p>
            <a:pPr algn="ctr"/>
            <a:r>
              <a:rPr lang="en-IN" sz="1000" b="1" i="0" u="none" strike="noStrike" baseline="0" dirty="0"/>
              <a:t>Dry Weight</a:t>
            </a:r>
            <a:endParaRPr lang="en-IN" sz="10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DD8582-AF24-4F39-80E0-A1C5254BEFB6}"/>
              </a:ext>
            </a:extLst>
          </p:cNvPr>
          <p:cNvSpPr txBox="1"/>
          <p:nvPr/>
        </p:nvSpPr>
        <p:spPr>
          <a:xfrm>
            <a:off x="2207171" y="2832107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NO</a:t>
            </a:r>
            <a:r>
              <a:rPr lang="en-IN" sz="700" b="0" i="0" u="none" strike="noStrike" baseline="-25000" dirty="0"/>
              <a:t>3</a:t>
            </a:r>
            <a:r>
              <a:rPr lang="en-IN" sz="700" b="0" i="0" u="none" strike="noStrike" baseline="30000" dirty="0"/>
              <a:t>–</a:t>
            </a:r>
            <a:r>
              <a:rPr lang="en-IN" sz="700" b="0" i="0" u="none" strike="noStrike" baseline="0" dirty="0"/>
              <a:t>, NH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30000" dirty="0"/>
              <a:t>+</a:t>
            </a:r>
            <a:endParaRPr lang="en-IN" sz="700" baseline="300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52D2F0F-34EC-44D1-9DCC-BC38CFDF978E}"/>
              </a:ext>
            </a:extLst>
          </p:cNvPr>
          <p:cNvSpPr txBox="1"/>
          <p:nvPr/>
        </p:nvSpPr>
        <p:spPr>
          <a:xfrm>
            <a:off x="3712388" y="1826450"/>
            <a:ext cx="18633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1" i="0" u="none" strike="noStrike" baseline="0" dirty="0"/>
              <a:t>M A C R O N U T R I E N T S</a:t>
            </a:r>
            <a:endParaRPr lang="en-IN" sz="1000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B91A995-FDE2-424B-BA4A-D654D2D971AD}"/>
              </a:ext>
            </a:extLst>
          </p:cNvPr>
          <p:cNvSpPr txBox="1"/>
          <p:nvPr/>
        </p:nvSpPr>
        <p:spPr>
          <a:xfrm>
            <a:off x="2591874" y="4264075"/>
            <a:ext cx="383833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1" i="0" u="none" strike="noStrike" baseline="0" dirty="0"/>
              <a:t>M I C RO N U T R I E N T S ( c o n c e n t r a t i o n s i n p p m)</a:t>
            </a:r>
            <a:endParaRPr lang="en-IN" sz="1000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92EB31C-E935-49A5-B594-DDDF7174C135}"/>
              </a:ext>
            </a:extLst>
          </p:cNvPr>
          <p:cNvSpPr txBox="1"/>
          <p:nvPr/>
        </p:nvSpPr>
        <p:spPr>
          <a:xfrm>
            <a:off x="2369088" y="3068097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K</a:t>
            </a:r>
            <a:r>
              <a:rPr lang="en-IN" sz="700" b="0" i="0" u="none" strike="noStrike" baseline="30000" dirty="0"/>
              <a:t>+</a:t>
            </a:r>
            <a:endParaRPr lang="en-IN" sz="700" baseline="300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8EEA73-E04F-40D4-BDB9-3A3CE4373F9A}"/>
              </a:ext>
            </a:extLst>
          </p:cNvPr>
          <p:cNvSpPr txBox="1"/>
          <p:nvPr/>
        </p:nvSpPr>
        <p:spPr>
          <a:xfrm>
            <a:off x="2334927" y="3314020"/>
            <a:ext cx="38968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</a:t>
            </a:r>
            <a:r>
              <a:rPr lang="en-IN" sz="700" b="0" i="0" u="none" strike="noStrike" baseline="30000" dirty="0"/>
              <a:t>2+</a:t>
            </a:r>
            <a:endParaRPr lang="en-IN" sz="700" baseline="30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4E2465F-57C4-4335-9C3E-EA4A8D8DBA80}"/>
              </a:ext>
            </a:extLst>
          </p:cNvPr>
          <p:cNvSpPr txBox="1"/>
          <p:nvPr/>
        </p:nvSpPr>
        <p:spPr>
          <a:xfrm>
            <a:off x="2342547" y="3557860"/>
            <a:ext cx="38968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Mg</a:t>
            </a:r>
            <a:r>
              <a:rPr lang="en-IN" sz="700" b="0" i="0" u="none" strike="noStrike" baseline="30000" dirty="0"/>
              <a:t>2+</a:t>
            </a:r>
            <a:endParaRPr lang="en-IN" sz="700" baseline="300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992DF7-F179-4405-948A-676540E7D8A1}"/>
              </a:ext>
            </a:extLst>
          </p:cNvPr>
          <p:cNvSpPr txBox="1"/>
          <p:nvPr/>
        </p:nvSpPr>
        <p:spPr>
          <a:xfrm>
            <a:off x="2162475" y="3804793"/>
            <a:ext cx="79813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H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PO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30000" dirty="0"/>
              <a:t>–</a:t>
            </a:r>
            <a:r>
              <a:rPr lang="en-IN" sz="700" b="0" i="0" u="none" strike="noStrike" baseline="0" dirty="0"/>
              <a:t>, HPO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30000" dirty="0"/>
              <a:t>–</a:t>
            </a:r>
            <a:endParaRPr lang="en-IN" sz="700" baseline="300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8BCF46B-6163-46FA-96D7-F7F14E7C90FD}"/>
              </a:ext>
            </a:extLst>
          </p:cNvPr>
          <p:cNvSpPr txBox="1"/>
          <p:nvPr/>
        </p:nvSpPr>
        <p:spPr>
          <a:xfrm>
            <a:off x="2365806" y="4528980"/>
            <a:ext cx="31703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Cl</a:t>
            </a:r>
            <a:r>
              <a:rPr lang="en-IN" sz="700" b="0" i="0" u="none" strike="noStrike" baseline="30000" dirty="0"/>
              <a:t>–</a:t>
            </a:r>
            <a:endParaRPr lang="en-IN" sz="700" baseline="30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3C9EDB3-6F1E-44E8-BCAE-D695F6486B1B}"/>
              </a:ext>
            </a:extLst>
          </p:cNvPr>
          <p:cNvSpPr txBox="1"/>
          <p:nvPr/>
        </p:nvSpPr>
        <p:spPr>
          <a:xfrm>
            <a:off x="2230655" y="4753293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Fe</a:t>
            </a:r>
            <a:r>
              <a:rPr lang="en-IN" sz="700" b="0" i="0" u="none" strike="noStrike" baseline="30000" dirty="0"/>
              <a:t>2+</a:t>
            </a:r>
            <a:r>
              <a:rPr lang="en-IN" sz="700" b="0" i="0" u="none" strike="noStrike" baseline="0" dirty="0"/>
              <a:t>, Fe</a:t>
            </a:r>
            <a:r>
              <a:rPr lang="en-IN" sz="700" b="0" i="0" u="none" strike="noStrike" baseline="30000" dirty="0"/>
              <a:t>3+</a:t>
            </a:r>
            <a:endParaRPr lang="en-IN" sz="700" baseline="300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1214474-C98F-4E17-A7F4-0D18DBC807F5}"/>
              </a:ext>
            </a:extLst>
          </p:cNvPr>
          <p:cNvSpPr txBox="1"/>
          <p:nvPr/>
        </p:nvSpPr>
        <p:spPr>
          <a:xfrm>
            <a:off x="2345262" y="4983158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Mn</a:t>
            </a:r>
            <a:r>
              <a:rPr lang="en-IN" sz="700" b="0" i="0" u="none" strike="noStrike" baseline="30000" dirty="0"/>
              <a:t>2+</a:t>
            </a:r>
            <a:endParaRPr lang="en-IN" sz="700" baseline="300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2AE4123-1A07-4921-9EDF-A88C6B16B5B0}"/>
              </a:ext>
            </a:extLst>
          </p:cNvPr>
          <p:cNvSpPr txBox="1"/>
          <p:nvPr/>
        </p:nvSpPr>
        <p:spPr>
          <a:xfrm>
            <a:off x="2345262" y="5204138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Zn</a:t>
            </a:r>
            <a:r>
              <a:rPr lang="en-IN" sz="700" b="0" i="0" u="none" strike="noStrike" baseline="30000" dirty="0"/>
              <a:t>2+</a:t>
            </a:r>
            <a:endParaRPr lang="en-IN" sz="700" baseline="300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2151F08-912C-4BF9-B3E0-EC7436BC5938}"/>
              </a:ext>
            </a:extLst>
          </p:cNvPr>
          <p:cNvSpPr txBox="1"/>
          <p:nvPr/>
        </p:nvSpPr>
        <p:spPr>
          <a:xfrm>
            <a:off x="2002352" y="5444454"/>
            <a:ext cx="114551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BO</a:t>
            </a:r>
            <a:r>
              <a:rPr lang="en-IN" sz="700" b="0" i="0" u="none" strike="noStrike" baseline="-25000" dirty="0"/>
              <a:t>3</a:t>
            </a:r>
            <a:r>
              <a:rPr lang="en-IN" sz="700" b="0" i="0" u="none" strike="noStrike" baseline="30000" dirty="0"/>
              <a:t>−</a:t>
            </a:r>
            <a:r>
              <a:rPr lang="en-IN" sz="700" b="0" i="0" u="none" strike="noStrike" baseline="0" dirty="0"/>
              <a:t>, B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0" dirty="0"/>
              <a:t>O</a:t>
            </a:r>
            <a:r>
              <a:rPr lang="en-IN" sz="700" b="0" i="0" u="none" strike="noStrike" baseline="-25000" dirty="0"/>
              <a:t>7</a:t>
            </a:r>
            <a:r>
              <a:rPr lang="en-IN" sz="700" b="0" i="0" u="none" strike="noStrike" baseline="30000" dirty="0"/>
              <a:t>–</a:t>
            </a:r>
            <a:r>
              <a:rPr lang="en-IN" sz="700" b="0" i="0" u="none" strike="noStrike" baseline="0" dirty="0"/>
              <a:t>, or H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BO</a:t>
            </a:r>
            <a:r>
              <a:rPr lang="en-IN" sz="700" b="0" i="0" u="none" strike="noStrike" baseline="-25000" dirty="0"/>
              <a:t>3</a:t>
            </a:r>
            <a:r>
              <a:rPr lang="en-IN" sz="700" b="0" i="0" u="none" strike="noStrike" baseline="30000" dirty="0"/>
              <a:t>–</a:t>
            </a:r>
            <a:endParaRPr lang="en-IN" sz="700" baseline="300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F77B2E-9F0B-4E60-ADB1-D9BF011B2716}"/>
              </a:ext>
            </a:extLst>
          </p:cNvPr>
          <p:cNvSpPr txBox="1"/>
          <p:nvPr/>
        </p:nvSpPr>
        <p:spPr>
          <a:xfrm>
            <a:off x="2237391" y="566736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Cu</a:t>
            </a:r>
            <a:r>
              <a:rPr lang="en-IN" sz="700" b="0" i="0" u="none" strike="noStrike" baseline="30000" dirty="0"/>
              <a:t>2</a:t>
            </a:r>
            <a:r>
              <a:rPr lang="en-IN" sz="700" b="0" i="0" u="none" strike="noStrike" baseline="-25000" dirty="0"/>
              <a:t> </a:t>
            </a:r>
            <a:r>
              <a:rPr lang="en-IN" sz="700" b="0" i="0" u="none" strike="noStrike" baseline="0" dirty="0"/>
              <a:t>or Cu</a:t>
            </a:r>
            <a:r>
              <a:rPr lang="en-IN" sz="700" b="0" i="0" u="none" strike="noStrike" baseline="30000" dirty="0"/>
              <a:t>+</a:t>
            </a:r>
            <a:endParaRPr lang="en-IN" sz="700" baseline="300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55B2046-D474-4C3E-B97B-1D3C2F83C37C}"/>
              </a:ext>
            </a:extLst>
          </p:cNvPr>
          <p:cNvSpPr txBox="1"/>
          <p:nvPr/>
        </p:nvSpPr>
        <p:spPr>
          <a:xfrm>
            <a:off x="2298566" y="588755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MoO</a:t>
            </a:r>
            <a:r>
              <a:rPr lang="en-IN" sz="700" b="0" i="0" u="none" strike="noStrike" baseline="-25000" dirty="0"/>
              <a:t>4</a:t>
            </a:r>
            <a:r>
              <a:rPr lang="en-IN" sz="700" b="0" i="0" u="none" strike="noStrike" baseline="30000" dirty="0"/>
              <a:t>–</a:t>
            </a:r>
            <a:endParaRPr lang="en-IN" sz="700" baseline="300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48A89ED-1F19-4424-AC6F-EA0D87CA7434}"/>
              </a:ext>
            </a:extLst>
          </p:cNvPr>
          <p:cNvSpPr txBox="1"/>
          <p:nvPr/>
        </p:nvSpPr>
        <p:spPr>
          <a:xfrm>
            <a:off x="686928" y="939622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37.1</a:t>
            </a:r>
            <a:endParaRPr lang="en-IN" sz="1200" b="1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54B6EAA-1BC8-4801-B4F6-BE35E5E3A27C}"/>
              </a:ext>
            </a:extLst>
          </p:cNvPr>
          <p:cNvSpPr txBox="1"/>
          <p:nvPr/>
        </p:nvSpPr>
        <p:spPr>
          <a:xfrm>
            <a:off x="2016115" y="927845"/>
            <a:ext cx="22771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Essential Nutrients in Plants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40812466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338</Words>
  <Application>Microsoft Office PowerPoint</Application>
  <PresentationFormat>On-screen Show (4:3)</PresentationFormat>
  <Paragraphs>106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2022-01-18T09:46:45Z</dcterms:modified>
</cp:coreProperties>
</file>