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52"/>
  </p:notesMasterIdLst>
  <p:sldIdLst>
    <p:sldId id="504" r:id="rId2"/>
    <p:sldId id="540" r:id="rId3"/>
    <p:sldId id="541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52" r:id="rId22"/>
    <p:sldId id="553" r:id="rId23"/>
    <p:sldId id="543" r:id="rId24"/>
    <p:sldId id="544" r:id="rId25"/>
    <p:sldId id="545" r:id="rId26"/>
    <p:sldId id="546" r:id="rId27"/>
    <p:sldId id="547" r:id="rId28"/>
    <p:sldId id="548" r:id="rId29"/>
    <p:sldId id="549" r:id="rId30"/>
    <p:sldId id="550" r:id="rId31"/>
    <p:sldId id="522" r:id="rId32"/>
    <p:sldId id="523" r:id="rId33"/>
    <p:sldId id="524" r:id="rId34"/>
    <p:sldId id="525" r:id="rId35"/>
    <p:sldId id="526" r:id="rId36"/>
    <p:sldId id="527" r:id="rId37"/>
    <p:sldId id="528" r:id="rId38"/>
    <p:sldId id="529" r:id="rId39"/>
    <p:sldId id="530" r:id="rId40"/>
    <p:sldId id="531" r:id="rId41"/>
    <p:sldId id="532" r:id="rId42"/>
    <p:sldId id="533" r:id="rId43"/>
    <p:sldId id="534" r:id="rId44"/>
    <p:sldId id="535" r:id="rId45"/>
    <p:sldId id="536" r:id="rId46"/>
    <p:sldId id="537" r:id="rId47"/>
    <p:sldId id="538" r:id="rId48"/>
    <p:sldId id="539" r:id="rId49"/>
    <p:sldId id="551" r:id="rId50"/>
    <p:sldId id="542" r:id="rId51"/>
  </p:sldIdLst>
  <p:sldSz cx="9144000" cy="6858000" type="screen4x3"/>
  <p:notesSz cx="6858000" cy="9144000"/>
  <p:custDataLst>
    <p:tags r:id="rId5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>
        <p:scale>
          <a:sx n="90" d="100"/>
          <a:sy n="90" d="100"/>
        </p:scale>
        <p:origin x="930" y="-7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Plant Sensory Systems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39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E506D83-ABE1-4311-9B25-71A28594E5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04DA73A-F0F2-4014-8CB8-6C684D062B3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AE7557-27D1-4DC7-AB72-1F4EAB7C1A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32514"/>
            <a:ext cx="8382000" cy="3192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539824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EF8605-41B4-4050-BD56-B1640F8BCF6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7CD951D-BE81-48F6-9960-AF301DA142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73690"/>
            <a:ext cx="5204563" cy="4510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03231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EE8B9D-8699-4C3E-9F87-AB2D7081A21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AACADA-05BE-482F-A2AA-D91EA980E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400611"/>
            <a:ext cx="4301292" cy="6056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196813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043450-7260-4BAA-ACBC-FB65994022B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B57FD0-8ECA-435E-9341-BB061BAE64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480450"/>
            <a:ext cx="2670764" cy="5897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3735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A41BFC-8CDF-44FC-A48B-0970C5AB3AC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DEE12D-99E6-4A9E-A2C7-B2A579A0C4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70839"/>
            <a:ext cx="5725019" cy="4316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033218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EDF6D22-3BE9-4DA3-9092-7DED4EB1512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F5E6AC-E82A-4088-A5DD-A369B7011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537715"/>
            <a:ext cx="2670764" cy="5782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2385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273D86-CB97-4C05-822E-04C3273206B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85EFFA7-2ACE-4B4B-BEA4-72B06F9701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51289"/>
            <a:ext cx="5725019" cy="4355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92054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07DB19-6630-4AC9-A816-59A9D4ED7BB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2F194C-EEE8-4455-8A3E-3AF32EF4AF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65493"/>
            <a:ext cx="5204563" cy="4527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10094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64374BB-D503-4E08-8100-ADBEAF64FD0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AA0784-0516-4854-9FE4-3347F497DD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405457"/>
            <a:ext cx="4731421" cy="4047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17442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9D9BE64-A3D6-4D44-B96A-BC97A776921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79AE87-0790-4BD8-B217-EB40094759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63930"/>
            <a:ext cx="5725019" cy="433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655193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AC6B31-BECB-4A42-A880-18A07B6300B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1538EF-C866-499C-B412-159671B83C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77749"/>
            <a:ext cx="3910265" cy="6102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8503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88F52D1-BC96-4F4A-BB62-E7F150F7395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56E78F-8CAD-4258-A70D-F1E8A967C3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94142"/>
            <a:ext cx="4731421" cy="4869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96752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2B22C44-FEEB-417B-9EE1-BD034B5AD92A}"/>
              </a:ext>
            </a:extLst>
          </p:cNvPr>
          <p:cNvSpPr txBox="1"/>
          <p:nvPr/>
        </p:nvSpPr>
        <p:spPr>
          <a:xfrm>
            <a:off x="6548372" y="63500"/>
            <a:ext cx="1889256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39.1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747476D-2F38-4110-9089-A4733AF306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6388" y="311728"/>
            <a:ext cx="4971224" cy="62345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159836-5DEF-4C06-B1DF-84C0A6469A56}"/>
              </a:ext>
            </a:extLst>
          </p:cNvPr>
          <p:cNvSpPr txBox="1"/>
          <p:nvPr/>
        </p:nvSpPr>
        <p:spPr>
          <a:xfrm>
            <a:off x="5024921" y="953253"/>
            <a:ext cx="1147311" cy="4401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Promotion of stem elongation and growth; formation of adventitious roots; inhibition of leaf abscission; promotion of cell division (with </a:t>
            </a:r>
            <a:r>
              <a:rPr lang="en-IN" sz="400" b="0" i="0" u="none" strike="noStrike" baseline="0" dirty="0" err="1"/>
              <a:t>cytokinins</a:t>
            </a:r>
            <a:r>
              <a:rPr lang="en-IN" sz="400" b="0" i="0" u="none" strike="noStrike" baseline="0" dirty="0"/>
              <a:t>); inducement of ethylene production; promotion of lateral bud dormancy</a:t>
            </a:r>
            <a:endParaRPr lang="en-IN" sz="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200FAC-15D7-482A-9E1E-9E5ECEF55EF3}"/>
              </a:ext>
            </a:extLst>
          </p:cNvPr>
          <p:cNvSpPr txBox="1"/>
          <p:nvPr/>
        </p:nvSpPr>
        <p:spPr>
          <a:xfrm>
            <a:off x="6123571" y="642669"/>
            <a:ext cx="99500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700" b="1" i="0" u="none" strike="noStrike" baseline="0" dirty="0"/>
              <a:t>Where Produced</a:t>
            </a:r>
          </a:p>
          <a:p>
            <a:pPr algn="ctr"/>
            <a:r>
              <a:rPr lang="en-IN" sz="700" b="1" i="0" u="none" strike="noStrike" baseline="0" dirty="0"/>
              <a:t>or Found in Plant</a:t>
            </a:r>
            <a:endParaRPr lang="en-IN" sz="7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B74197D-50C8-404C-9FD2-BC29B554B0E0}"/>
              </a:ext>
            </a:extLst>
          </p:cNvPr>
          <p:cNvSpPr txBox="1"/>
          <p:nvPr/>
        </p:nvSpPr>
        <p:spPr>
          <a:xfrm>
            <a:off x="6200445" y="957415"/>
            <a:ext cx="747559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Apical meristems; other immature parts of plants</a:t>
            </a:r>
            <a:endParaRPr lang="en-IN" sz="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094EF6-5AEC-4C03-93B5-484582DD1E4D}"/>
              </a:ext>
            </a:extLst>
          </p:cNvPr>
          <p:cNvSpPr txBox="1"/>
          <p:nvPr/>
        </p:nvSpPr>
        <p:spPr>
          <a:xfrm>
            <a:off x="5024008" y="1615739"/>
            <a:ext cx="1072935" cy="329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Stimulation of cell division, but only in the presence of auxin; promotion of chloroplast development; delay of leaf aging; promotion of bud formation</a:t>
            </a:r>
            <a:endParaRPr lang="en-IN" sz="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02AFACA-8A7C-4AFB-BC86-36A6BA52E16C}"/>
              </a:ext>
            </a:extLst>
          </p:cNvPr>
          <p:cNvSpPr txBox="1"/>
          <p:nvPr/>
        </p:nvSpPr>
        <p:spPr>
          <a:xfrm>
            <a:off x="6198543" y="1617412"/>
            <a:ext cx="704234" cy="20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Root apical meristems; immature fruits</a:t>
            </a:r>
            <a:endParaRPr lang="en-IN" sz="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320B04-97F3-48AC-B631-C5585EEC4710}"/>
              </a:ext>
            </a:extLst>
          </p:cNvPr>
          <p:cNvSpPr txBox="1"/>
          <p:nvPr/>
        </p:nvSpPr>
        <p:spPr>
          <a:xfrm>
            <a:off x="6198241" y="2570483"/>
            <a:ext cx="556091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Roots; cambium</a:t>
            </a:r>
            <a:endParaRPr lang="en-IN" sz="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3192E60-96A4-4FC1-9AAB-246E764AE1B6}"/>
              </a:ext>
            </a:extLst>
          </p:cNvPr>
          <p:cNvSpPr txBox="1"/>
          <p:nvPr/>
        </p:nvSpPr>
        <p:spPr>
          <a:xfrm>
            <a:off x="6197359" y="3347294"/>
            <a:ext cx="904546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Roots and shoot tips; young leaves; seeds</a:t>
            </a:r>
            <a:endParaRPr lang="en-IN" sz="4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292F012-3CB5-4440-B493-8F0F44C555F2}"/>
              </a:ext>
            </a:extLst>
          </p:cNvPr>
          <p:cNvSpPr txBox="1"/>
          <p:nvPr/>
        </p:nvSpPr>
        <p:spPr>
          <a:xfrm>
            <a:off x="6195302" y="4017703"/>
            <a:ext cx="8223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Pollen, immature seeds, shoots, leaves</a:t>
            </a:r>
            <a:endParaRPr lang="en-IN" sz="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C5A296-ACB3-41CA-8EAE-456E595803D6}"/>
              </a:ext>
            </a:extLst>
          </p:cNvPr>
          <p:cNvSpPr txBox="1"/>
          <p:nvPr/>
        </p:nvSpPr>
        <p:spPr>
          <a:xfrm>
            <a:off x="6198156" y="5004271"/>
            <a:ext cx="4641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Cell walls</a:t>
            </a:r>
            <a:endParaRPr lang="en-IN" sz="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B515495-9B3E-4130-BDEA-86CF2A6E86F6}"/>
              </a:ext>
            </a:extLst>
          </p:cNvPr>
          <p:cNvSpPr txBox="1"/>
          <p:nvPr/>
        </p:nvSpPr>
        <p:spPr>
          <a:xfrm>
            <a:off x="6195017" y="6160639"/>
            <a:ext cx="847231" cy="299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Roots, shoot apical meristems; leaf nodes; aging flowers; ripening fruits</a:t>
            </a:r>
            <a:endParaRPr lang="en-IN" sz="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60F21ED-BB0D-49BD-A693-DE3429F708F3}"/>
              </a:ext>
            </a:extLst>
          </p:cNvPr>
          <p:cNvSpPr txBox="1"/>
          <p:nvPr/>
        </p:nvSpPr>
        <p:spPr>
          <a:xfrm>
            <a:off x="5029286" y="6158431"/>
            <a:ext cx="1094501" cy="20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Control of leaf, flower, and fruit abscission; promotion of fruit ripening</a:t>
            </a:r>
            <a:endParaRPr lang="en-IN" sz="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96E9E1-AB40-4A54-B9BE-F4E18AF594FC}"/>
              </a:ext>
            </a:extLst>
          </p:cNvPr>
          <p:cNvSpPr txBox="1"/>
          <p:nvPr/>
        </p:nvSpPr>
        <p:spPr>
          <a:xfrm>
            <a:off x="5028969" y="2566360"/>
            <a:ext cx="1089923" cy="272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Inhibition of axillary bud growth; positive regulation of secondary growth; levels regulated by auxin</a:t>
            </a:r>
            <a:endParaRPr lang="en-IN" sz="4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B8B8559-95D4-46E6-9EE0-618BF79DC306}"/>
              </a:ext>
            </a:extLst>
          </p:cNvPr>
          <p:cNvSpPr txBox="1"/>
          <p:nvPr/>
        </p:nvSpPr>
        <p:spPr>
          <a:xfrm>
            <a:off x="5025401" y="3349814"/>
            <a:ext cx="1127665" cy="272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Promotion of stem elongation; stimulation of enzyme production in germinating seeds</a:t>
            </a:r>
            <a:endParaRPr lang="en-IN" sz="4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B64943D5-CBFA-4525-B9FB-217ED2406FBA}"/>
              </a:ext>
            </a:extLst>
          </p:cNvPr>
          <p:cNvSpPr txBox="1"/>
          <p:nvPr/>
        </p:nvSpPr>
        <p:spPr>
          <a:xfrm>
            <a:off x="5024008" y="4016111"/>
            <a:ext cx="9950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Overlapping functions with auxins</a:t>
            </a:r>
          </a:p>
          <a:p>
            <a:pPr algn="l"/>
            <a:r>
              <a:rPr lang="en-IN" sz="400" b="0" i="0" u="none" strike="noStrike" baseline="0" dirty="0"/>
              <a:t>and gibberellins</a:t>
            </a:r>
            <a:endParaRPr lang="en-IN" sz="4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79F8C1-F912-4DD0-9479-92E7D3733A80}"/>
              </a:ext>
            </a:extLst>
          </p:cNvPr>
          <p:cNvSpPr txBox="1"/>
          <p:nvPr/>
        </p:nvSpPr>
        <p:spPr>
          <a:xfrm>
            <a:off x="5024931" y="5000275"/>
            <a:ext cx="1134177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Pathogen </a:t>
            </a:r>
            <a:r>
              <a:rPr lang="en-IN" sz="400" b="0" i="0" u="none" strike="noStrike" baseline="0" dirty="0" err="1"/>
              <a:t>defense</a:t>
            </a:r>
            <a:r>
              <a:rPr lang="en-IN" sz="400" b="0" i="0" u="none" strike="noStrike" baseline="0" dirty="0"/>
              <a:t>, possibly reproductive development</a:t>
            </a:r>
            <a:endParaRPr lang="en-IN" sz="4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7E56C33-8F67-4388-8789-A20DACC4718C}"/>
              </a:ext>
            </a:extLst>
          </p:cNvPr>
          <p:cNvSpPr txBox="1"/>
          <p:nvPr/>
        </p:nvSpPr>
        <p:spPr>
          <a:xfrm>
            <a:off x="5183418" y="752458"/>
            <a:ext cx="87794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Major Functions</a:t>
            </a:r>
            <a:endParaRPr lang="en-IN" sz="700" b="1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5D953A7-F6DF-454C-9BA7-B1EB47A03863}"/>
              </a:ext>
            </a:extLst>
          </p:cNvPr>
          <p:cNvSpPr txBox="1"/>
          <p:nvPr/>
        </p:nvSpPr>
        <p:spPr>
          <a:xfrm>
            <a:off x="3269606" y="752458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Hormone</a:t>
            </a:r>
            <a:endParaRPr lang="en-IN" sz="7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7E74591-FEC0-4B0F-BF46-2D8CB2839903}"/>
              </a:ext>
            </a:extLst>
          </p:cNvPr>
          <p:cNvSpPr txBox="1"/>
          <p:nvPr/>
        </p:nvSpPr>
        <p:spPr>
          <a:xfrm>
            <a:off x="2053711" y="950714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Auxins</a:t>
            </a:r>
            <a:endParaRPr lang="en-IN" sz="5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653E062-5DA9-47CE-9463-464000D595E3}"/>
              </a:ext>
            </a:extLst>
          </p:cNvPr>
          <p:cNvSpPr txBox="1"/>
          <p:nvPr/>
        </p:nvSpPr>
        <p:spPr>
          <a:xfrm>
            <a:off x="4371354" y="5477738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471F80-A41C-4851-A0AD-ABD2805FADC4}"/>
              </a:ext>
            </a:extLst>
          </p:cNvPr>
          <p:cNvSpPr txBox="1"/>
          <p:nvPr/>
        </p:nvSpPr>
        <p:spPr>
          <a:xfrm>
            <a:off x="4462794" y="5592038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04A7DFC6-1A27-44C0-870E-DBFD09A2C151}"/>
              </a:ext>
            </a:extLst>
          </p:cNvPr>
          <p:cNvSpPr txBox="1"/>
          <p:nvPr/>
        </p:nvSpPr>
        <p:spPr>
          <a:xfrm>
            <a:off x="3308257" y="5074921"/>
            <a:ext cx="238195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3974885-2468-4E97-80BE-F65339AA6943}"/>
              </a:ext>
            </a:extLst>
          </p:cNvPr>
          <p:cNvSpPr txBox="1"/>
          <p:nvPr/>
        </p:nvSpPr>
        <p:spPr>
          <a:xfrm>
            <a:off x="2869724" y="4997759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D136F00-6B85-40B0-A1A0-42A2D022BCB1}"/>
              </a:ext>
            </a:extLst>
          </p:cNvPr>
          <p:cNvSpPr txBox="1"/>
          <p:nvPr/>
        </p:nvSpPr>
        <p:spPr>
          <a:xfrm>
            <a:off x="3735461" y="517470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C939EC42-09F9-4424-A9FD-EF1C3914CA1D}"/>
              </a:ext>
            </a:extLst>
          </p:cNvPr>
          <p:cNvSpPr txBox="1"/>
          <p:nvPr/>
        </p:nvSpPr>
        <p:spPr>
          <a:xfrm>
            <a:off x="4215426" y="5289730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2F578E8-0F68-4EE4-B58C-BD2AEE8E9A2D}"/>
              </a:ext>
            </a:extLst>
          </p:cNvPr>
          <p:cNvSpPr txBox="1"/>
          <p:nvPr/>
        </p:nvSpPr>
        <p:spPr>
          <a:xfrm>
            <a:off x="4665228" y="540952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8857940-AC03-44CB-96E2-02B58CC977FC}"/>
              </a:ext>
            </a:extLst>
          </p:cNvPr>
          <p:cNvSpPr txBox="1"/>
          <p:nvPr/>
        </p:nvSpPr>
        <p:spPr>
          <a:xfrm>
            <a:off x="3079657" y="5011421"/>
            <a:ext cx="238195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14323A7B-E82F-4EA5-B74D-94FF48AF51F7}"/>
              </a:ext>
            </a:extLst>
          </p:cNvPr>
          <p:cNvSpPr txBox="1"/>
          <p:nvPr/>
        </p:nvSpPr>
        <p:spPr>
          <a:xfrm>
            <a:off x="3503837" y="5081271"/>
            <a:ext cx="238195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3DBAC16-02AD-4410-BEE9-219B3F80E23F}"/>
              </a:ext>
            </a:extLst>
          </p:cNvPr>
          <p:cNvSpPr txBox="1"/>
          <p:nvPr/>
        </p:nvSpPr>
        <p:spPr>
          <a:xfrm>
            <a:off x="3948337" y="5192396"/>
            <a:ext cx="238195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AA06439-FFA8-4D1E-92A7-7BCC3F98ED56}"/>
              </a:ext>
            </a:extLst>
          </p:cNvPr>
          <p:cNvSpPr txBox="1"/>
          <p:nvPr/>
        </p:nvSpPr>
        <p:spPr>
          <a:xfrm>
            <a:off x="4449987" y="5303521"/>
            <a:ext cx="238195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C55FCC0-44A3-49F4-A1DE-7BDCAA5AA70D}"/>
              </a:ext>
            </a:extLst>
          </p:cNvPr>
          <p:cNvSpPr txBox="1"/>
          <p:nvPr/>
        </p:nvSpPr>
        <p:spPr>
          <a:xfrm>
            <a:off x="2704753" y="493711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3880D9C-7538-4499-BBF3-1B0E50FCC458}"/>
              </a:ext>
            </a:extLst>
          </p:cNvPr>
          <p:cNvSpPr txBox="1"/>
          <p:nvPr/>
        </p:nvSpPr>
        <p:spPr>
          <a:xfrm>
            <a:off x="2673003" y="518730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4A0D613D-25CF-4C39-B60E-09DFE4F5CF63}"/>
              </a:ext>
            </a:extLst>
          </p:cNvPr>
          <p:cNvSpPr txBox="1"/>
          <p:nvPr/>
        </p:nvSpPr>
        <p:spPr>
          <a:xfrm>
            <a:off x="3100993" y="525715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3E2248A-CB70-442E-A5A8-78965189CF1D}"/>
              </a:ext>
            </a:extLst>
          </p:cNvPr>
          <p:cNvSpPr txBox="1"/>
          <p:nvPr/>
        </p:nvSpPr>
        <p:spPr>
          <a:xfrm>
            <a:off x="3535333" y="536383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43B520DB-AFB4-46C6-BDA0-C75E683EFEBF}"/>
              </a:ext>
            </a:extLst>
          </p:cNvPr>
          <p:cNvSpPr txBox="1"/>
          <p:nvPr/>
        </p:nvSpPr>
        <p:spPr>
          <a:xfrm>
            <a:off x="2871123" y="527874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97F06FC-366C-4F64-B07F-464998B08522}"/>
              </a:ext>
            </a:extLst>
          </p:cNvPr>
          <p:cNvSpPr txBox="1"/>
          <p:nvPr/>
        </p:nvSpPr>
        <p:spPr>
          <a:xfrm>
            <a:off x="3023523" y="517206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ABCB044-9E35-4DD9-B61D-65C8E0563C31}"/>
              </a:ext>
            </a:extLst>
          </p:cNvPr>
          <p:cNvSpPr txBox="1"/>
          <p:nvPr/>
        </p:nvSpPr>
        <p:spPr>
          <a:xfrm>
            <a:off x="3457863" y="524826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A089C076-B7B2-4825-8489-3A48F7271AD9}"/>
              </a:ext>
            </a:extLst>
          </p:cNvPr>
          <p:cNvSpPr txBox="1"/>
          <p:nvPr/>
        </p:nvSpPr>
        <p:spPr>
          <a:xfrm>
            <a:off x="3892203" y="535494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F0F1850-89FC-472D-B32F-3958A6D35D42}"/>
              </a:ext>
            </a:extLst>
          </p:cNvPr>
          <p:cNvSpPr txBox="1"/>
          <p:nvPr/>
        </p:nvSpPr>
        <p:spPr>
          <a:xfrm>
            <a:off x="4021743" y="546924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2ADA753-7FEE-4E9C-BF60-B283611B5E4A}"/>
              </a:ext>
            </a:extLst>
          </p:cNvPr>
          <p:cNvSpPr txBox="1"/>
          <p:nvPr/>
        </p:nvSpPr>
        <p:spPr>
          <a:xfrm>
            <a:off x="3739803" y="545400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4B2725C-5524-420E-98FF-E56A0955AB46}"/>
              </a:ext>
            </a:extLst>
          </p:cNvPr>
          <p:cNvSpPr txBox="1"/>
          <p:nvPr/>
        </p:nvSpPr>
        <p:spPr>
          <a:xfrm>
            <a:off x="4669443" y="568260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0E488EC-4CFC-4614-84E4-2C8E116298FE}"/>
              </a:ext>
            </a:extLst>
          </p:cNvPr>
          <p:cNvSpPr txBox="1"/>
          <p:nvPr/>
        </p:nvSpPr>
        <p:spPr>
          <a:xfrm>
            <a:off x="4814223" y="559116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8279FB93-426C-4F4A-8709-E004863E2E7C}"/>
              </a:ext>
            </a:extLst>
          </p:cNvPr>
          <p:cNvSpPr txBox="1"/>
          <p:nvPr/>
        </p:nvSpPr>
        <p:spPr>
          <a:xfrm>
            <a:off x="4814223" y="541590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98DC8E7-311A-4419-97CC-A4943C073B81}"/>
              </a:ext>
            </a:extLst>
          </p:cNvPr>
          <p:cNvSpPr txBox="1"/>
          <p:nvPr/>
        </p:nvSpPr>
        <p:spPr>
          <a:xfrm>
            <a:off x="3300637" y="5387341"/>
            <a:ext cx="238195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02D5CD8-FD41-4328-86D9-CCC9A365BA2F}"/>
              </a:ext>
            </a:extLst>
          </p:cNvPr>
          <p:cNvSpPr txBox="1"/>
          <p:nvPr/>
        </p:nvSpPr>
        <p:spPr>
          <a:xfrm>
            <a:off x="4215037" y="5608321"/>
            <a:ext cx="238195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C720BB9-AF0C-470D-A4E1-DA1BBCFA9D87}"/>
              </a:ext>
            </a:extLst>
          </p:cNvPr>
          <p:cNvSpPr txBox="1"/>
          <p:nvPr/>
        </p:nvSpPr>
        <p:spPr>
          <a:xfrm>
            <a:off x="4126454" y="5684521"/>
            <a:ext cx="238195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7FD25D1C-637B-49C8-84FB-FE28BC055211}"/>
              </a:ext>
            </a:extLst>
          </p:cNvPr>
          <p:cNvSpPr txBox="1"/>
          <p:nvPr/>
        </p:nvSpPr>
        <p:spPr>
          <a:xfrm>
            <a:off x="3204434" y="5455921"/>
            <a:ext cx="238195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F0DFE52B-37E5-4C3A-B712-6CDC26725FCD}"/>
              </a:ext>
            </a:extLst>
          </p:cNvPr>
          <p:cNvSpPr txBox="1"/>
          <p:nvPr/>
        </p:nvSpPr>
        <p:spPr>
          <a:xfrm>
            <a:off x="3031143" y="539304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BBACB2ED-66C5-4FCC-82E7-2630A1F7DE94}"/>
              </a:ext>
            </a:extLst>
          </p:cNvPr>
          <p:cNvSpPr txBox="1"/>
          <p:nvPr/>
        </p:nvSpPr>
        <p:spPr>
          <a:xfrm>
            <a:off x="3008283" y="563688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121776-6021-4EE4-A983-72F9488B8506}"/>
              </a:ext>
            </a:extLst>
          </p:cNvPr>
          <p:cNvSpPr txBox="1"/>
          <p:nvPr/>
        </p:nvSpPr>
        <p:spPr>
          <a:xfrm>
            <a:off x="3160683" y="572832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E94E982-45E2-4E18-B95C-8EFF06DCF186}"/>
              </a:ext>
            </a:extLst>
          </p:cNvPr>
          <p:cNvSpPr txBox="1"/>
          <p:nvPr/>
        </p:nvSpPr>
        <p:spPr>
          <a:xfrm>
            <a:off x="3960783" y="562164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BF5B483-A098-43D2-B057-917F8C855FF6}"/>
              </a:ext>
            </a:extLst>
          </p:cNvPr>
          <p:cNvSpPr txBox="1"/>
          <p:nvPr/>
        </p:nvSpPr>
        <p:spPr>
          <a:xfrm>
            <a:off x="3922683" y="585786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6173B542-6CB5-4971-A95D-934F9D49BB28}"/>
              </a:ext>
            </a:extLst>
          </p:cNvPr>
          <p:cNvSpPr txBox="1"/>
          <p:nvPr/>
        </p:nvSpPr>
        <p:spPr>
          <a:xfrm>
            <a:off x="4128423" y="595692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4A9CA7D-D0E4-4E05-9AED-F1F214F16091}"/>
              </a:ext>
            </a:extLst>
          </p:cNvPr>
          <p:cNvSpPr txBox="1"/>
          <p:nvPr/>
        </p:nvSpPr>
        <p:spPr>
          <a:xfrm>
            <a:off x="4273203" y="587310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C021D88-3842-4486-9994-9552FB03C1F6}"/>
              </a:ext>
            </a:extLst>
          </p:cNvPr>
          <p:cNvSpPr txBox="1"/>
          <p:nvPr/>
        </p:nvSpPr>
        <p:spPr>
          <a:xfrm>
            <a:off x="3351775" y="5634543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DC661BB-C1C7-43A8-B377-B4A0FDAEECE4}"/>
              </a:ext>
            </a:extLst>
          </p:cNvPr>
          <p:cNvSpPr txBox="1"/>
          <p:nvPr/>
        </p:nvSpPr>
        <p:spPr>
          <a:xfrm>
            <a:off x="2047056" y="4995499"/>
            <a:ext cx="646615" cy="184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 err="1"/>
              <a:t>Oligosaccharins</a:t>
            </a:r>
            <a:endParaRPr lang="en-IN" sz="5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9972257-A229-4D9E-8544-C9C70D7958BD}"/>
              </a:ext>
            </a:extLst>
          </p:cNvPr>
          <p:cNvSpPr txBox="1"/>
          <p:nvPr/>
        </p:nvSpPr>
        <p:spPr>
          <a:xfrm>
            <a:off x="2682657" y="6126177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/>
              <a:t>H</a:t>
            </a:r>
            <a:endParaRPr lang="en-IN" sz="500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1A581EA-DAEB-4C35-9C5D-FD5E008FF4A9}"/>
              </a:ext>
            </a:extLst>
          </p:cNvPr>
          <p:cNvSpPr txBox="1"/>
          <p:nvPr/>
        </p:nvSpPr>
        <p:spPr>
          <a:xfrm>
            <a:off x="2677071" y="6348773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/>
              <a:t>H</a:t>
            </a:r>
            <a:endParaRPr lang="en-IN" sz="500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3138E6C-56C4-4231-A35E-28A28222F3A1}"/>
              </a:ext>
            </a:extLst>
          </p:cNvPr>
          <p:cNvSpPr txBox="1"/>
          <p:nvPr/>
        </p:nvSpPr>
        <p:spPr>
          <a:xfrm>
            <a:off x="3052485" y="6350389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</a:t>
            </a:r>
            <a:endParaRPr lang="en-IN" sz="500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C6A2524-663D-47BD-BE70-B1621BF7D727}"/>
              </a:ext>
            </a:extLst>
          </p:cNvPr>
          <p:cNvSpPr txBox="1"/>
          <p:nvPr/>
        </p:nvSpPr>
        <p:spPr>
          <a:xfrm>
            <a:off x="3060105" y="6129409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</a:t>
            </a:r>
            <a:endParaRPr lang="en-IN" sz="500" dirty="0"/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814D4019-7B89-4A96-B804-A00FD7B1787D}"/>
              </a:ext>
            </a:extLst>
          </p:cNvPr>
          <p:cNvSpPr txBox="1"/>
          <p:nvPr/>
        </p:nvSpPr>
        <p:spPr>
          <a:xfrm>
            <a:off x="2801025" y="6236089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</a:t>
            </a:r>
            <a:endParaRPr lang="en-IN" sz="500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098C78A-6CF9-406F-A24F-095732F0938E}"/>
              </a:ext>
            </a:extLst>
          </p:cNvPr>
          <p:cNvSpPr txBox="1"/>
          <p:nvPr/>
        </p:nvSpPr>
        <p:spPr>
          <a:xfrm>
            <a:off x="2938185" y="6238947"/>
            <a:ext cx="23819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</a:t>
            </a:r>
            <a:endParaRPr lang="en-IN" sz="5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BAC442DD-C6F3-495E-A9D8-B21E5BDFDF4F}"/>
              </a:ext>
            </a:extLst>
          </p:cNvPr>
          <p:cNvSpPr txBox="1"/>
          <p:nvPr/>
        </p:nvSpPr>
        <p:spPr>
          <a:xfrm>
            <a:off x="2043658" y="6155679"/>
            <a:ext cx="464175" cy="1681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Ethylene</a:t>
            </a:r>
            <a:endParaRPr lang="en-IN" sz="5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A62B4EC-44BC-4704-98ED-8A0E12AE1D9C}"/>
              </a:ext>
            </a:extLst>
          </p:cNvPr>
          <p:cNvSpPr txBox="1"/>
          <p:nvPr/>
        </p:nvSpPr>
        <p:spPr>
          <a:xfrm>
            <a:off x="2045261" y="4011097"/>
            <a:ext cx="679599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 err="1"/>
              <a:t>Brassinosteroids</a:t>
            </a:r>
            <a:endParaRPr lang="en-IN" sz="500" dirty="0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190B8B7B-E06F-41A2-811A-66E493C8B375}"/>
              </a:ext>
            </a:extLst>
          </p:cNvPr>
          <p:cNvSpPr txBox="1"/>
          <p:nvPr/>
        </p:nvSpPr>
        <p:spPr>
          <a:xfrm>
            <a:off x="2674273" y="442657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C26DF331-64B6-4864-A689-032B1E1E7243}"/>
              </a:ext>
            </a:extLst>
          </p:cNvPr>
          <p:cNvSpPr txBox="1"/>
          <p:nvPr/>
        </p:nvSpPr>
        <p:spPr>
          <a:xfrm>
            <a:off x="2681893" y="466279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C639B8D-E2C5-4437-BF12-A62C30F5D6E0}"/>
              </a:ext>
            </a:extLst>
          </p:cNvPr>
          <p:cNvSpPr txBox="1"/>
          <p:nvPr/>
        </p:nvSpPr>
        <p:spPr>
          <a:xfrm>
            <a:off x="3642013" y="431227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4B155EF0-BF78-4B48-BD79-C6FC4D4C9A92}"/>
              </a:ext>
            </a:extLst>
          </p:cNvPr>
          <p:cNvSpPr txBox="1"/>
          <p:nvPr/>
        </p:nvSpPr>
        <p:spPr>
          <a:xfrm>
            <a:off x="3525807" y="398461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F0FE80FD-B301-4A90-8A8F-7F2853162C08}"/>
              </a:ext>
            </a:extLst>
          </p:cNvPr>
          <p:cNvSpPr txBox="1"/>
          <p:nvPr/>
        </p:nvSpPr>
        <p:spPr>
          <a:xfrm>
            <a:off x="3167630" y="464987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198FBD2C-5F3D-4B18-B5AC-5E88A9A0C196}"/>
              </a:ext>
            </a:extLst>
          </p:cNvPr>
          <p:cNvSpPr txBox="1"/>
          <p:nvPr/>
        </p:nvSpPr>
        <p:spPr>
          <a:xfrm>
            <a:off x="3066627" y="476649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5EE9330E-3EA2-464E-ABDB-36A840638899}"/>
              </a:ext>
            </a:extLst>
          </p:cNvPr>
          <p:cNvSpPr txBox="1"/>
          <p:nvPr/>
        </p:nvSpPr>
        <p:spPr>
          <a:xfrm>
            <a:off x="2043658" y="3354101"/>
            <a:ext cx="56165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Gibberellins</a:t>
            </a:r>
            <a:endParaRPr lang="en-IN" sz="500" dirty="0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1B129790-E239-4703-8DEE-4CB21A2056DB}"/>
              </a:ext>
            </a:extLst>
          </p:cNvPr>
          <p:cNvSpPr txBox="1"/>
          <p:nvPr/>
        </p:nvSpPr>
        <p:spPr>
          <a:xfrm>
            <a:off x="3807514" y="3777241"/>
            <a:ext cx="31703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CH</a:t>
            </a:r>
            <a:r>
              <a:rPr lang="en-IN" sz="500" b="0" i="0" u="none" strike="noStrike" baseline="-25000" dirty="0"/>
              <a:t>2</a:t>
            </a:r>
            <a:endParaRPr lang="en-IN" sz="500" baseline="-25000" dirty="0"/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97F01866-477D-471F-9177-9DAA30D29699}"/>
              </a:ext>
            </a:extLst>
          </p:cNvPr>
          <p:cNvSpPr txBox="1"/>
          <p:nvPr/>
        </p:nvSpPr>
        <p:spPr>
          <a:xfrm>
            <a:off x="2938834" y="3754381"/>
            <a:ext cx="31703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CH</a:t>
            </a:r>
            <a:r>
              <a:rPr lang="en-IN" sz="500" baseline="-25000" dirty="0"/>
              <a:t>3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6E54D668-47A8-4681-A56C-E051B512507B}"/>
              </a:ext>
            </a:extLst>
          </p:cNvPr>
          <p:cNvSpPr txBox="1"/>
          <p:nvPr/>
        </p:nvSpPr>
        <p:spPr>
          <a:xfrm>
            <a:off x="3207222" y="3755368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COOH</a:t>
            </a:r>
            <a:endParaRPr lang="en-IN" sz="500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F17AB18-08DA-43D7-8A75-0A9BDDDA0580}"/>
              </a:ext>
            </a:extLst>
          </p:cNvPr>
          <p:cNvSpPr txBox="1"/>
          <p:nvPr/>
        </p:nvSpPr>
        <p:spPr>
          <a:xfrm>
            <a:off x="2679463" y="3641718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HO</a:t>
            </a:r>
            <a:endParaRPr lang="en-IN" sz="500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2ACF7F1-119E-4ED2-B546-4002DB22592E}"/>
              </a:ext>
            </a:extLst>
          </p:cNvPr>
          <p:cNvSpPr txBox="1"/>
          <p:nvPr/>
        </p:nvSpPr>
        <p:spPr>
          <a:xfrm>
            <a:off x="3712789" y="3564946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OH</a:t>
            </a:r>
            <a:endParaRPr lang="en-IN" sz="500" dirty="0"/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B7361D45-B0C6-4CC7-B8DF-5922A31D36BF}"/>
              </a:ext>
            </a:extLst>
          </p:cNvPr>
          <p:cNvSpPr txBox="1"/>
          <p:nvPr/>
        </p:nvSpPr>
        <p:spPr>
          <a:xfrm>
            <a:off x="2937198" y="353231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</a:t>
            </a:r>
            <a:endParaRPr lang="en-IN" sz="500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86CBE6F6-CA5B-42FD-953E-4535EFB3E860}"/>
              </a:ext>
            </a:extLst>
          </p:cNvPr>
          <p:cNvSpPr txBox="1"/>
          <p:nvPr/>
        </p:nvSpPr>
        <p:spPr>
          <a:xfrm>
            <a:off x="3030287" y="3530156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B8D84A85-E454-4B44-A47E-CC01CBAC3A32}"/>
              </a:ext>
            </a:extLst>
          </p:cNvPr>
          <p:cNvSpPr txBox="1"/>
          <p:nvPr/>
        </p:nvSpPr>
        <p:spPr>
          <a:xfrm>
            <a:off x="3104838" y="331895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C2C4AF78-D60A-4735-AD59-A6DF3F7117F4}"/>
              </a:ext>
            </a:extLst>
          </p:cNvPr>
          <p:cNvSpPr txBox="1"/>
          <p:nvPr/>
        </p:nvSpPr>
        <p:spPr>
          <a:xfrm>
            <a:off x="2899098" y="308273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54BE7E9-DF5B-4FDB-AFC5-13A59950FD73}"/>
              </a:ext>
            </a:extLst>
          </p:cNvPr>
          <p:cNvSpPr txBox="1"/>
          <p:nvPr/>
        </p:nvSpPr>
        <p:spPr>
          <a:xfrm>
            <a:off x="3081978" y="301415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E0D9DAD-0879-4C58-9D20-21153F3AB80C}"/>
              </a:ext>
            </a:extLst>
          </p:cNvPr>
          <p:cNvSpPr txBox="1"/>
          <p:nvPr/>
        </p:nvSpPr>
        <p:spPr>
          <a:xfrm>
            <a:off x="3363918" y="289223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8B147CB-DF7A-4AD8-831A-193DC79B019E}"/>
              </a:ext>
            </a:extLst>
          </p:cNvPr>
          <p:cNvSpPr txBox="1"/>
          <p:nvPr/>
        </p:nvSpPr>
        <p:spPr>
          <a:xfrm>
            <a:off x="3577278" y="286175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3AF6D200-33B5-4634-8EDC-0D02C17F18CD}"/>
              </a:ext>
            </a:extLst>
          </p:cNvPr>
          <p:cNvSpPr txBox="1"/>
          <p:nvPr/>
        </p:nvSpPr>
        <p:spPr>
          <a:xfrm>
            <a:off x="3805878" y="291509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B88600D6-D928-4522-8CF3-02CBAC2A5B4A}"/>
              </a:ext>
            </a:extLst>
          </p:cNvPr>
          <p:cNvSpPr txBox="1"/>
          <p:nvPr/>
        </p:nvSpPr>
        <p:spPr>
          <a:xfrm>
            <a:off x="3394398" y="254171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B73F4C2E-7925-4094-8A85-38E79550A432}"/>
              </a:ext>
            </a:extLst>
          </p:cNvPr>
          <p:cNvSpPr txBox="1"/>
          <p:nvPr/>
        </p:nvSpPr>
        <p:spPr>
          <a:xfrm>
            <a:off x="3150558" y="254171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D0CE127F-CBF6-4657-A7B5-8E13A46E30C8}"/>
              </a:ext>
            </a:extLst>
          </p:cNvPr>
          <p:cNvSpPr txBox="1"/>
          <p:nvPr/>
        </p:nvSpPr>
        <p:spPr>
          <a:xfrm>
            <a:off x="2045671" y="2559896"/>
            <a:ext cx="61781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 err="1"/>
              <a:t>Strigolactones</a:t>
            </a:r>
            <a:endParaRPr lang="en-IN" sz="500" dirty="0"/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9350C7C7-7A9C-4CB1-B542-3DB2B016409B}"/>
              </a:ext>
            </a:extLst>
          </p:cNvPr>
          <p:cNvSpPr txBox="1"/>
          <p:nvPr/>
        </p:nvSpPr>
        <p:spPr>
          <a:xfrm>
            <a:off x="2045126" y="1614007"/>
            <a:ext cx="51059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 err="1"/>
              <a:t>Cytokinins</a:t>
            </a:r>
            <a:endParaRPr lang="en-IN" sz="500" dirty="0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6B61A08A-D32D-4F85-8413-BFE0244D5EF1}"/>
              </a:ext>
            </a:extLst>
          </p:cNvPr>
          <p:cNvSpPr txBox="1"/>
          <p:nvPr/>
        </p:nvSpPr>
        <p:spPr>
          <a:xfrm>
            <a:off x="3501078" y="235121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</a:t>
            </a:r>
            <a:endParaRPr lang="en-IN" sz="500" dirty="0"/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4288698F-D0DF-4297-A8B1-C4A6E82EA5B3}"/>
              </a:ext>
            </a:extLst>
          </p:cNvPr>
          <p:cNvSpPr txBox="1"/>
          <p:nvPr/>
        </p:nvSpPr>
        <p:spPr>
          <a:xfrm>
            <a:off x="3501078" y="219119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</a:t>
            </a:r>
            <a:endParaRPr lang="en-IN" sz="500" dirty="0"/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44FFF81-8B09-410D-9D96-571B4FC1E5CA}"/>
              </a:ext>
            </a:extLst>
          </p:cNvPr>
          <p:cNvSpPr txBox="1"/>
          <p:nvPr/>
        </p:nvSpPr>
        <p:spPr>
          <a:xfrm>
            <a:off x="3493458" y="191687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</a:t>
            </a:r>
            <a:endParaRPr lang="en-IN" sz="500" dirty="0"/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8780C78C-FEE2-4D8A-AB16-99B5D8805A39}"/>
              </a:ext>
            </a:extLst>
          </p:cNvPr>
          <p:cNvSpPr txBox="1"/>
          <p:nvPr/>
        </p:nvSpPr>
        <p:spPr>
          <a:xfrm>
            <a:off x="3219138" y="219119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</a:t>
            </a:r>
            <a:endParaRPr lang="en-IN" sz="500" dirty="0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74EA95DC-9941-4D08-A26C-AA68D210BE1C}"/>
              </a:ext>
            </a:extLst>
          </p:cNvPr>
          <p:cNvSpPr txBox="1"/>
          <p:nvPr/>
        </p:nvSpPr>
        <p:spPr>
          <a:xfrm>
            <a:off x="3089598" y="197021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</a:t>
            </a:r>
            <a:endParaRPr lang="en-IN" sz="500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2B435F0D-743B-49A9-B09C-B2D5D91E9B3F}"/>
              </a:ext>
            </a:extLst>
          </p:cNvPr>
          <p:cNvSpPr txBox="1"/>
          <p:nvPr/>
        </p:nvSpPr>
        <p:spPr>
          <a:xfrm>
            <a:off x="2784798" y="1794951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</a:t>
            </a:r>
            <a:endParaRPr lang="en-IN" sz="500" dirty="0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55AA87-E90E-463F-848A-84017A8390E4}"/>
              </a:ext>
            </a:extLst>
          </p:cNvPr>
          <p:cNvSpPr txBox="1"/>
          <p:nvPr/>
        </p:nvSpPr>
        <p:spPr>
          <a:xfrm>
            <a:off x="3008474" y="1782061"/>
            <a:ext cx="31703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CH</a:t>
            </a:r>
            <a:r>
              <a:rPr lang="en-IN" sz="500" b="0" i="0" u="none" strike="noStrike" baseline="-25000" dirty="0"/>
              <a:t>2</a:t>
            </a:r>
            <a:endParaRPr lang="en-IN" sz="500" baseline="-25000" dirty="0"/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A3C434E2-F8E0-4CC8-9E2C-FCFCB83C82A7}"/>
              </a:ext>
            </a:extLst>
          </p:cNvPr>
          <p:cNvSpPr txBox="1"/>
          <p:nvPr/>
        </p:nvSpPr>
        <p:spPr>
          <a:xfrm>
            <a:off x="3224087" y="1790281"/>
            <a:ext cx="2882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NH</a:t>
            </a:r>
            <a:endParaRPr lang="en-IN" sz="500" dirty="0"/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2CFA456C-905F-458E-A24A-8FFC6F49A978}"/>
              </a:ext>
            </a:extLst>
          </p:cNvPr>
          <p:cNvSpPr txBox="1"/>
          <p:nvPr/>
        </p:nvSpPr>
        <p:spPr>
          <a:xfrm>
            <a:off x="3290721" y="989070"/>
            <a:ext cx="31703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CH</a:t>
            </a:r>
            <a:r>
              <a:rPr lang="en-IN" sz="500" b="0" i="0" u="none" strike="noStrike" baseline="-25000" dirty="0"/>
              <a:t>2</a:t>
            </a:r>
            <a:endParaRPr lang="en-IN" sz="500" baseline="-25000" dirty="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CB7CC765-5BF5-471C-AED2-EB5A2C1407E4}"/>
              </a:ext>
            </a:extLst>
          </p:cNvPr>
          <p:cNvSpPr txBox="1"/>
          <p:nvPr/>
        </p:nvSpPr>
        <p:spPr>
          <a:xfrm>
            <a:off x="3510492" y="990806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COOH</a:t>
            </a:r>
            <a:endParaRPr lang="en-IN" sz="500" dirty="0"/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A850D5E3-19AF-45A4-87E3-47F8DCC8BC3A}"/>
              </a:ext>
            </a:extLst>
          </p:cNvPr>
          <p:cNvSpPr txBox="1"/>
          <p:nvPr/>
        </p:nvSpPr>
        <p:spPr>
          <a:xfrm>
            <a:off x="3045148" y="1366657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H</a:t>
            </a:r>
            <a:endParaRPr lang="en-IN" sz="500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4024153E-ECA5-41DD-B42A-4742A10E760E}"/>
              </a:ext>
            </a:extLst>
          </p:cNvPr>
          <p:cNvSpPr txBox="1"/>
          <p:nvPr/>
        </p:nvSpPr>
        <p:spPr>
          <a:xfrm>
            <a:off x="3048005" y="1211400"/>
            <a:ext cx="2165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</a:t>
            </a:r>
            <a:endParaRPr lang="en-IN" sz="500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E681FE95-A628-4B95-BFCA-8AAE1B486A90}"/>
              </a:ext>
            </a:extLst>
          </p:cNvPr>
          <p:cNvSpPr txBox="1"/>
          <p:nvPr/>
        </p:nvSpPr>
        <p:spPr>
          <a:xfrm>
            <a:off x="3114269" y="438835"/>
            <a:ext cx="233634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Functions of the Major Plant Hormones</a:t>
            </a:r>
            <a:endParaRPr lang="en-IN" sz="900" b="1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B6CAB144-EFF1-4E49-8D51-D77EBE2CB70E}"/>
              </a:ext>
            </a:extLst>
          </p:cNvPr>
          <p:cNvSpPr txBox="1"/>
          <p:nvPr/>
        </p:nvSpPr>
        <p:spPr>
          <a:xfrm>
            <a:off x="2184503" y="438470"/>
            <a:ext cx="86064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>
                <a:solidFill>
                  <a:srgbClr val="FFFFFF"/>
                </a:solidFill>
              </a:rPr>
              <a:t>TABLE 39.1</a:t>
            </a:r>
            <a:endParaRPr lang="en-IN" sz="900" b="1" dirty="0"/>
          </a:p>
        </p:txBody>
      </p:sp>
    </p:spTree>
    <p:extLst>
      <p:ext uri="{BB962C8B-B14F-4D97-AF65-F5344CB8AC3E}">
        <p14:creationId xmlns:p14="http://schemas.microsoft.com/office/powerpoint/2010/main" val="259951354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37494F-FA3E-4C1A-9E52-CB95A61DBD4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39.1cont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9F719C7-CC2B-4358-9161-ED720A279F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22" y="2369432"/>
            <a:ext cx="8889556" cy="211913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2202EF7-D5E0-4BEC-A733-A7579BE53FED}"/>
              </a:ext>
            </a:extLst>
          </p:cNvPr>
          <p:cNvSpPr txBox="1"/>
          <p:nvPr/>
        </p:nvSpPr>
        <p:spPr>
          <a:xfrm>
            <a:off x="5399598" y="3415762"/>
            <a:ext cx="221018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900" b="0" i="0" u="none" strike="noStrike" baseline="0" dirty="0"/>
              <a:t>Inhibition of bud growth; control of</a:t>
            </a:r>
          </a:p>
          <a:p>
            <a:pPr algn="l"/>
            <a:r>
              <a:rPr lang="en-IN" sz="900" b="0" i="0" u="none" strike="noStrike" baseline="0" dirty="0"/>
              <a:t>stomatal closure; some control of seed</a:t>
            </a:r>
          </a:p>
          <a:p>
            <a:pPr algn="l"/>
            <a:r>
              <a:rPr lang="en-IN" sz="900" b="0" i="0" u="none" strike="noStrike" baseline="0" dirty="0"/>
              <a:t>dormancy; inhibition of effects of other</a:t>
            </a:r>
          </a:p>
          <a:p>
            <a:pPr algn="l"/>
            <a:r>
              <a:rPr lang="en-IN" sz="900" b="0" i="0" u="none" strike="noStrike" baseline="0" dirty="0"/>
              <a:t>hormones</a:t>
            </a:r>
            <a:endParaRPr lang="en-IN"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E37ECD-0EC8-4EA6-9133-835272363B2C}"/>
              </a:ext>
            </a:extLst>
          </p:cNvPr>
          <p:cNvSpPr txBox="1"/>
          <p:nvPr/>
        </p:nvSpPr>
        <p:spPr>
          <a:xfrm>
            <a:off x="7498085" y="3410635"/>
            <a:ext cx="120395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900" b="0" i="0" u="none" strike="noStrike" baseline="0" dirty="0"/>
              <a:t>Leaves, fruits, root</a:t>
            </a:r>
          </a:p>
          <a:p>
            <a:pPr algn="l"/>
            <a:r>
              <a:rPr lang="en-IN" sz="900" b="0" i="0" u="none" strike="noStrike" baseline="0" dirty="0"/>
              <a:t>caps, seeds</a:t>
            </a:r>
            <a:endParaRPr lang="en-IN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8F90EF4-3B41-415A-B391-4AE4A7FD82A5}"/>
              </a:ext>
            </a:extLst>
          </p:cNvPr>
          <p:cNvSpPr txBox="1"/>
          <p:nvPr/>
        </p:nvSpPr>
        <p:spPr>
          <a:xfrm>
            <a:off x="7571686" y="2936074"/>
            <a:ext cx="132434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000" b="1" i="0" u="none" strike="noStrike" baseline="0" dirty="0"/>
              <a:t>Where Produced</a:t>
            </a:r>
          </a:p>
          <a:p>
            <a:pPr algn="ctr"/>
            <a:r>
              <a:rPr lang="en-IN" sz="1000" b="1" i="0" u="none" strike="noStrike" baseline="0" dirty="0"/>
              <a:t>or Found in Plant</a:t>
            </a:r>
            <a:endParaRPr lang="en-IN" sz="10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796E30-5C08-4674-BDC4-090F085D472C}"/>
              </a:ext>
            </a:extLst>
          </p:cNvPr>
          <p:cNvSpPr txBox="1"/>
          <p:nvPr/>
        </p:nvSpPr>
        <p:spPr>
          <a:xfrm>
            <a:off x="5914577" y="3086971"/>
            <a:ext cx="1180229" cy="223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Major Functions</a:t>
            </a:r>
            <a:endParaRPr lang="en-IN" sz="10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94DDFE1-E566-4E81-9C05-043EC1F7A72A}"/>
              </a:ext>
            </a:extLst>
          </p:cNvPr>
          <p:cNvSpPr txBox="1"/>
          <p:nvPr/>
        </p:nvSpPr>
        <p:spPr>
          <a:xfrm>
            <a:off x="2360320" y="3086971"/>
            <a:ext cx="82231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Hormone</a:t>
            </a:r>
            <a:endParaRPr lang="en-IN" sz="10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B45A87-4EA1-455C-B39B-B0FD75F6A216}"/>
              </a:ext>
            </a:extLst>
          </p:cNvPr>
          <p:cNvSpPr txBox="1"/>
          <p:nvPr/>
        </p:nvSpPr>
        <p:spPr>
          <a:xfrm>
            <a:off x="1992701" y="2572435"/>
            <a:ext cx="395463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/>
              <a:t>Functions of the Major Plant Hormones </a:t>
            </a:r>
            <a:r>
              <a:rPr lang="en-IN" sz="1200" b="1" i="1" u="none" strike="noStrike" baseline="0" dirty="0"/>
              <a:t>(continued)</a:t>
            </a:r>
            <a:endParaRPr lang="en-IN" sz="12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8D9453-8442-42C9-85F0-F0F512965F12}"/>
              </a:ext>
            </a:extLst>
          </p:cNvPr>
          <p:cNvSpPr txBox="1"/>
          <p:nvPr/>
        </p:nvSpPr>
        <p:spPr>
          <a:xfrm>
            <a:off x="529004" y="2572435"/>
            <a:ext cx="10623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39.1</a:t>
            </a:r>
            <a:endParaRPr lang="en-IN" sz="12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4B71EF1-ACA5-4728-881E-31537E25635E}"/>
              </a:ext>
            </a:extLst>
          </p:cNvPr>
          <p:cNvSpPr txBox="1"/>
          <p:nvPr/>
        </p:nvSpPr>
        <p:spPr>
          <a:xfrm>
            <a:off x="117288" y="3411974"/>
            <a:ext cx="877944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Abscisic acid</a:t>
            </a:r>
            <a:endParaRPr lang="en-IN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FBF129-A0AE-4F45-A03C-3639BA8C66A6}"/>
              </a:ext>
            </a:extLst>
          </p:cNvPr>
          <p:cNvSpPr txBox="1"/>
          <p:nvPr/>
        </p:nvSpPr>
        <p:spPr>
          <a:xfrm>
            <a:off x="1365087" y="3512851"/>
            <a:ext cx="4219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CH</a:t>
            </a:r>
            <a:r>
              <a:rPr lang="en-IN" sz="900" b="0" i="0" u="none" strike="noStrike" baseline="-25000" dirty="0"/>
              <a:t>3</a:t>
            </a:r>
            <a:endParaRPr lang="en-IN" sz="900" baseline="-25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344519F-8C6B-49A8-9BE0-74F8D2BC16DF}"/>
              </a:ext>
            </a:extLst>
          </p:cNvPr>
          <p:cNvSpPr txBox="1"/>
          <p:nvPr/>
        </p:nvSpPr>
        <p:spPr>
          <a:xfrm>
            <a:off x="1837527" y="3520471"/>
            <a:ext cx="4219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CH</a:t>
            </a:r>
            <a:r>
              <a:rPr lang="en-IN" sz="900" b="0" i="0" u="none" strike="noStrike" baseline="-25000" dirty="0"/>
              <a:t>3</a:t>
            </a:r>
            <a:endParaRPr lang="en-IN" sz="900" baseline="-25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E33C886-C2CF-41CD-A17A-54FFA05FDB7F}"/>
              </a:ext>
            </a:extLst>
          </p:cNvPr>
          <p:cNvSpPr txBox="1"/>
          <p:nvPr/>
        </p:nvSpPr>
        <p:spPr>
          <a:xfrm>
            <a:off x="2607147" y="3413791"/>
            <a:ext cx="4219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CH</a:t>
            </a:r>
            <a:r>
              <a:rPr lang="en-IN" sz="900" b="0" i="0" u="none" strike="noStrike" baseline="-25000" dirty="0"/>
              <a:t>3</a:t>
            </a:r>
            <a:endParaRPr lang="en-IN" sz="900" baseline="-25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91CFAF-3ECE-42B5-A42D-528CD168C176}"/>
              </a:ext>
            </a:extLst>
          </p:cNvPr>
          <p:cNvSpPr txBox="1"/>
          <p:nvPr/>
        </p:nvSpPr>
        <p:spPr>
          <a:xfrm>
            <a:off x="2202671" y="4169814"/>
            <a:ext cx="421977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CH</a:t>
            </a:r>
            <a:r>
              <a:rPr lang="en-IN" sz="900" b="0" i="0" u="none" strike="noStrike" baseline="-25000" dirty="0"/>
              <a:t>3</a:t>
            </a:r>
            <a:endParaRPr lang="en-IN" sz="900" baseline="-250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82E32F-D232-4B94-893B-2C195CB9E557}"/>
              </a:ext>
            </a:extLst>
          </p:cNvPr>
          <p:cNvSpPr txBox="1"/>
          <p:nvPr/>
        </p:nvSpPr>
        <p:spPr>
          <a:xfrm>
            <a:off x="2078995" y="3831261"/>
            <a:ext cx="3836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OH</a:t>
            </a:r>
            <a:endParaRPr lang="en-IN" sz="9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EACFFAF-A745-4CA6-BF95-E6A838CE7830}"/>
              </a:ext>
            </a:extLst>
          </p:cNvPr>
          <p:cNvSpPr txBox="1"/>
          <p:nvPr/>
        </p:nvSpPr>
        <p:spPr>
          <a:xfrm>
            <a:off x="2844227" y="4016813"/>
            <a:ext cx="561652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COOH</a:t>
            </a:r>
            <a:endParaRPr lang="en-IN" sz="9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0D259995-6060-454E-81F4-308A1684F26B}"/>
              </a:ext>
            </a:extLst>
          </p:cNvPr>
          <p:cNvSpPr txBox="1"/>
          <p:nvPr/>
        </p:nvSpPr>
        <p:spPr>
          <a:xfrm>
            <a:off x="1265001" y="4102822"/>
            <a:ext cx="2882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/>
              <a:t>O</a:t>
            </a:r>
            <a:endParaRPr lang="en-IN" sz="900" dirty="0"/>
          </a:p>
        </p:txBody>
      </p:sp>
    </p:spTree>
    <p:extLst>
      <p:ext uri="{BB962C8B-B14F-4D97-AF65-F5344CB8AC3E}">
        <p14:creationId xmlns:p14="http://schemas.microsoft.com/office/powerpoint/2010/main" val="3429413994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122EC7-307E-4DE7-A19B-4425432B46C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39.1a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CCDFB0-169C-46D8-9C6A-8B16741DC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9982" y="2426083"/>
            <a:ext cx="3404036" cy="2005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481037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7DC2F3E-338F-4638-9B92-00AB278AC1B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39.1b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FF65B1-F05C-4224-9168-A36EE471DD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711" y="2065841"/>
            <a:ext cx="3094578" cy="2726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874799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56EF7D-B966-4E99-A158-D704EAD395C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39.1c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67CF55-B833-471D-AEDF-3C9FA004B5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5615" y="2285610"/>
            <a:ext cx="3272770" cy="22867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90750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4D32B0-F41F-432B-A9E1-758EFF10C9D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39.1d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43405F-8048-4C05-8B37-7796C200BF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4372" y="2347679"/>
            <a:ext cx="3835257" cy="21626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84144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003AD6-C7CD-4DD3-9CE8-A0456ECFE26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39.1e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128821-0D69-40D5-82CD-DD3C04DAB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1670" y="2042082"/>
            <a:ext cx="3480660" cy="2773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619775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E0F8EE-57F0-4201-99A8-4AD84FA9858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39.1f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0654B6-8FCC-4177-90E0-9982B68983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967293"/>
            <a:ext cx="5725019" cy="2923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487230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FDDACEA-8F23-4146-BB99-AF1EAA9A592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39.1g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777CD6-7019-46E0-90A2-4D08A1F896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670770"/>
            <a:ext cx="3744440" cy="1516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659558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7D48C48-2479-4E1D-9921-1D7A857FED1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0C77E6-D93B-4972-BBD5-0C3850E647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273812"/>
            <a:ext cx="6297521" cy="43103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08537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D4119F-29DE-4179-A4EC-CEC331EA11A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39.1h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616A52-60B8-4A10-8014-08ADA38D2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711" y="2517258"/>
            <a:ext cx="3094578" cy="182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227547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FC7115-6A1A-4BE3-88DB-E4226B0DAF5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BC9B39-1192-4171-8F1F-1C16140488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86636"/>
            <a:ext cx="8382000" cy="4484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824417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1BA6FA-9A05-4EEC-B25A-238EAD0D616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ED63B3-E31A-49CD-8AD7-15ECA0723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92739"/>
            <a:ext cx="7620000" cy="4072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1102926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23E14F-F72F-47DE-B082-D12190A68E9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D785AB-55E7-4E7D-ACDD-9F870232E1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291616"/>
            <a:ext cx="4731421" cy="4274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4434395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3C69C93-61E1-4DF5-B814-F50DFA8D0AD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25E898-3CA5-441E-ABAB-53F5610B61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23288"/>
            <a:ext cx="5204563" cy="5211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498009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63BC51-7062-4C8E-8666-E5E45713DDC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875C92-56F3-44EB-8ADD-953CC54BC3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63027"/>
            <a:ext cx="8382000" cy="2731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731381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AAF5D0-A363-4B5D-A013-891CC41CA09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F64453-737D-44EF-819F-DAECD3C431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98166"/>
            <a:ext cx="6297521" cy="466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075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D269AA-CE70-4CC4-A37E-E7868349CD6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A2D694A-F353-4867-92F5-7607089B5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37290"/>
            <a:ext cx="6297521" cy="478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787567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11EA02-5460-4573-A1BE-7C82F3C826C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8DB38B-5492-4E0F-A9C9-4C7D787827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05475"/>
            <a:ext cx="8382000" cy="2847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0766535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D802D2-8D17-4C62-8D29-6AF1D42838A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046F71-ECE9-426A-A388-2878C4A313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38818"/>
            <a:ext cx="6297521" cy="45803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2551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23C24E-13F8-4A11-936D-9FB366F9905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DB2A1F-8A92-41A3-BD12-21C0AE88D4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2352253"/>
            <a:ext cx="5725019" cy="2153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880724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A14EE0-B1C3-442F-AEC3-F153E464C92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39.27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A0CECA-F853-4304-846C-0E3E29FF69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38942"/>
            <a:ext cx="4301292" cy="5780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2600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23C77C3-8BB3-4201-A206-9F48747A410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F36A808-B684-425C-8AC2-C8815CBF7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67934"/>
            <a:ext cx="3910265" cy="5722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3231162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3E1FE83-C4EE-415D-B3EC-6F0D13ED9EE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077B51-A1C3-4AA7-9334-8BB39B86E7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77559"/>
            <a:ext cx="8382000" cy="190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4185445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CC0887-DBB7-4C8E-B1D9-50582BFDC0E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39.30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2566E0-78A9-4079-9592-52C7D8D09A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007648"/>
            <a:ext cx="5725019" cy="4842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2658402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95BE048-5036-4A56-A0B9-53DE9BAE741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39.31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68A303-7A9A-4965-9790-D7AA8DBF03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04434"/>
            <a:ext cx="5204563" cy="504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777810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5BA067-4CA4-4534-8594-9FF3D50B30E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39.32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9DEE55-DFAC-4D58-87DC-92CF282C5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73635"/>
            <a:ext cx="8382000" cy="3310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540760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B7BC977-750D-4668-9404-DDFE9F77692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39.33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B236BC-300E-4FCD-A896-8621AD7139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938110" y="569543"/>
            <a:ext cx="5559123" cy="5907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03882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D668BC-F67A-4B4D-BDBE-6D686C1D2F4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39.34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DF1E1C-6381-4EE6-9512-119B13066C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779190"/>
            <a:ext cx="5725019" cy="5299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907946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10F6CB-5958-4FF1-91A2-F1CE3EDE020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39.35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D3284D-7C88-4E20-A108-4ED5A868A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69879"/>
            <a:ext cx="4731421" cy="551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699406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44489E-4727-464F-82DA-92B074E46BB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39.1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F7C89D3-11A3-4294-839E-9078198B7E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6144" y="1138993"/>
            <a:ext cx="3431712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76563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9A3D74B-AF59-4217-8169-BAD3045FEC8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D91A03E-AEAC-40F0-A86B-C717CAAF18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99089"/>
            <a:ext cx="4301292" cy="5659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792160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610357-2CED-49B9-B791-66DB1326A23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39.2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C6DFC0D-8B12-49F9-AD6A-A60B5E7472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90969"/>
            <a:ext cx="7620000" cy="4676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515542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A160B3-A0F4-45BC-A00B-C6403FDA222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0B1585-34C7-4724-AAC3-E7EB2D9B0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375360"/>
            <a:ext cx="6297521" cy="410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686987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9B3E65-5668-47E1-A592-408A1E27DDA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27444A-6420-4D60-AC03-1BC683ABBF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557698"/>
            <a:ext cx="6297521" cy="3742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48591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2D5C2F5-200E-4389-9D6F-F9892B5F8F6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F8DE6C5-4ADD-4AEB-95D3-6FA4C1491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25196"/>
            <a:ext cx="4731421" cy="5607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93200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7A46A0-AFB4-4EAD-B0B3-065176E6E83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39.6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3F8021-A9E8-48BC-9E1F-D50139638E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09043"/>
            <a:ext cx="5725019" cy="443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631155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828</TotalTime>
  <Words>433</Words>
  <Application>Microsoft Office PowerPoint</Application>
  <PresentationFormat>On-screen Show (4:3)</PresentationFormat>
  <Paragraphs>176</Paragraphs>
  <Slides>50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5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Raymond Dennis</cp:lastModifiedBy>
  <cp:revision>209</cp:revision>
  <dcterms:created xsi:type="dcterms:W3CDTF">2002-11-07T15:12:30Z</dcterms:created>
  <dcterms:modified xsi:type="dcterms:W3CDTF">2022-02-03T16:40:31Z</dcterms:modified>
</cp:coreProperties>
</file>