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6"/>
  </p:notesMasterIdLst>
  <p:sldIdLst>
    <p:sldId id="504" r:id="rId2"/>
    <p:sldId id="524" r:id="rId3"/>
    <p:sldId id="525" r:id="rId4"/>
    <p:sldId id="505" r:id="rId5"/>
    <p:sldId id="506" r:id="rId6"/>
    <p:sldId id="507" r:id="rId7"/>
    <p:sldId id="508" r:id="rId8"/>
    <p:sldId id="509" r:id="rId9"/>
    <p:sldId id="535" r:id="rId10"/>
    <p:sldId id="527" r:id="rId11"/>
    <p:sldId id="528" r:id="rId12"/>
    <p:sldId id="529" r:id="rId13"/>
    <p:sldId id="530" r:id="rId14"/>
    <p:sldId id="531" r:id="rId15"/>
    <p:sldId id="510" r:id="rId16"/>
    <p:sldId id="536" r:id="rId17"/>
    <p:sldId id="532" r:id="rId18"/>
    <p:sldId id="511" r:id="rId19"/>
    <p:sldId id="537" r:id="rId20"/>
    <p:sldId id="533" r:id="rId21"/>
    <p:sldId id="512" r:id="rId22"/>
    <p:sldId id="513" r:id="rId23"/>
    <p:sldId id="514" r:id="rId24"/>
    <p:sldId id="515" r:id="rId25"/>
    <p:sldId id="516" r:id="rId26"/>
    <p:sldId id="517" r:id="rId27"/>
    <p:sldId id="518" r:id="rId28"/>
    <p:sldId id="519" r:id="rId29"/>
    <p:sldId id="520" r:id="rId30"/>
    <p:sldId id="521" r:id="rId31"/>
    <p:sldId id="522" r:id="rId32"/>
    <p:sldId id="523" r:id="rId33"/>
    <p:sldId id="534" r:id="rId34"/>
    <p:sldId id="526" r:id="rId35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-54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6696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Animal Body and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Principles of Regulation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41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79A08FD-17D3-44E4-A1A2-F4194E50F69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FCBB94-DCEF-4CBF-AFB4-638555A110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41.1a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C4E4D2-C2B3-4475-BB7F-C0365C4565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091193"/>
            <a:ext cx="6927273" cy="267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277870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C3973D4-DCB4-43CD-97E4-46DFE530346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41.1b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222642-4CD6-4AA1-A610-A722AC4E12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091193"/>
            <a:ext cx="6927273" cy="2675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3170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C9A4D8-F35A-4504-A961-B299DEEECA2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41.1c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969EBA-40D9-4C3D-8A86-CC2DB1621C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084078"/>
            <a:ext cx="6927273" cy="268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61784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695C96-D9C2-4FBC-9F54-C08C003AA1C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41.1d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12D63E-195E-41F3-A3EC-DA81B5E4EF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127846"/>
            <a:ext cx="6927273" cy="2602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0475684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6A4390-8EE2-43CD-B4AE-8C81656BA8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41.1e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4EA6BF9-0776-4A52-918E-20CCEAB0E9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070577"/>
            <a:ext cx="6927273" cy="271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1719169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5049D2-E26B-412D-A3BC-A5CCD12DD7E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7AC386D-0361-486E-A3F1-01B9B239F6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666348"/>
            <a:ext cx="7620000" cy="3525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384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37B2BDA-0C92-406C-B6E4-F312251B75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41.2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21E527-3766-4E2E-961A-1A5BCE367F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5616" y="311728"/>
            <a:ext cx="4832769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8DF7DC9-E6CB-4252-81B8-F4F87E283ABE}"/>
              </a:ext>
            </a:extLst>
          </p:cNvPr>
          <p:cNvSpPr txBox="1"/>
          <p:nvPr/>
        </p:nvSpPr>
        <p:spPr>
          <a:xfrm>
            <a:off x="3694393" y="1167884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/>
              <a:t>Elastin</a:t>
            </a:r>
            <a:endParaRPr lang="en-IN" sz="5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50C983-E03D-4C96-B9DA-960AE2B4ECB9}"/>
              </a:ext>
            </a:extLst>
          </p:cNvPr>
          <p:cNvSpPr txBox="1"/>
          <p:nvPr/>
        </p:nvSpPr>
        <p:spPr>
          <a:xfrm>
            <a:off x="3661732" y="1392674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Collagen</a:t>
            </a:r>
            <a:endParaRPr lang="en-IN" sz="5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F0737CE-C13D-4D49-BFEA-637702332077}"/>
              </a:ext>
            </a:extLst>
          </p:cNvPr>
          <p:cNvSpPr txBox="1"/>
          <p:nvPr/>
        </p:nvSpPr>
        <p:spPr>
          <a:xfrm>
            <a:off x="3646492" y="2080446"/>
            <a:ext cx="4641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500" b="0" i="0" u="none" strike="noStrike" baseline="0"/>
              <a:t>Collagen</a:t>
            </a:r>
          </a:p>
          <a:p>
            <a:pPr algn="ctr"/>
            <a:r>
              <a:rPr lang="en-IN" sz="500" b="0" i="0" u="none" strike="noStrike" baseline="0" dirty="0" err="1"/>
              <a:t>fibers</a:t>
            </a:r>
            <a:endParaRPr lang="en-IN" sz="5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B8EE9C-657F-4384-A48D-2F9ED9457BC4}"/>
              </a:ext>
            </a:extLst>
          </p:cNvPr>
          <p:cNvSpPr txBox="1"/>
          <p:nvPr/>
        </p:nvSpPr>
        <p:spPr>
          <a:xfrm>
            <a:off x="3628375" y="2410301"/>
            <a:ext cx="510593" cy="223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500" b="0" i="0" u="none" strike="noStrike" baseline="0"/>
              <a:t>Nuclei of</a:t>
            </a:r>
          </a:p>
          <a:p>
            <a:pPr algn="ctr"/>
            <a:r>
              <a:rPr lang="en-IN" sz="500" b="0" i="0" u="none" strike="noStrike" baseline="0" dirty="0"/>
              <a:t>fibroblasts</a:t>
            </a:r>
            <a:endParaRPr lang="en-IN" sz="5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0A963A-F4EA-4EC5-8997-9D0DA7E06DBE}"/>
              </a:ext>
            </a:extLst>
          </p:cNvPr>
          <p:cNvSpPr txBox="1"/>
          <p:nvPr/>
        </p:nvSpPr>
        <p:spPr>
          <a:xfrm>
            <a:off x="3610573" y="3320831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Chondrocyte</a:t>
            </a:r>
            <a:endParaRPr lang="en-IN" sz="5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34CBAA5-92C5-4567-AA9B-C75511903718}"/>
              </a:ext>
            </a:extLst>
          </p:cNvPr>
          <p:cNvSpPr txBox="1"/>
          <p:nvPr/>
        </p:nvSpPr>
        <p:spPr>
          <a:xfrm>
            <a:off x="3647231" y="3643378"/>
            <a:ext cx="47152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500" b="0" i="0" u="none" strike="noStrike" baseline="0" dirty="0"/>
              <a:t>Ground</a:t>
            </a:r>
          </a:p>
          <a:p>
            <a:pPr algn="ctr"/>
            <a:r>
              <a:rPr lang="en-IN" sz="500" b="0" i="0" u="none" strike="noStrike" baseline="0" dirty="0"/>
              <a:t>substance</a:t>
            </a:r>
            <a:endParaRPr lang="en-IN" sz="5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F640C36-453F-4057-AE43-9C2B0389B867}"/>
              </a:ext>
            </a:extLst>
          </p:cNvPr>
          <p:cNvSpPr txBox="1"/>
          <p:nvPr/>
        </p:nvSpPr>
        <p:spPr>
          <a:xfrm>
            <a:off x="3648673" y="4428595"/>
            <a:ext cx="51059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Osteocyte</a:t>
            </a:r>
            <a:endParaRPr lang="en-IN" sz="5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21290D7-5EED-46EE-A253-024F4BAA9FA6}"/>
              </a:ext>
            </a:extLst>
          </p:cNvPr>
          <p:cNvSpPr txBox="1"/>
          <p:nvPr/>
        </p:nvSpPr>
        <p:spPr>
          <a:xfrm>
            <a:off x="3656018" y="5908477"/>
            <a:ext cx="4641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500" b="0" i="0" u="none" strike="noStrike" baseline="0" dirty="0"/>
              <a:t>Red</a:t>
            </a:r>
          </a:p>
          <a:p>
            <a:pPr algn="ctr"/>
            <a:r>
              <a:rPr lang="en-IN" sz="500" b="0" i="0" u="none" strike="noStrike" baseline="0" dirty="0"/>
              <a:t>blood cell</a:t>
            </a:r>
            <a:endParaRPr lang="en-IN" sz="5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CDBDC32-FE2C-4B7E-902E-3F405D4851AB}"/>
              </a:ext>
            </a:extLst>
          </p:cNvPr>
          <p:cNvSpPr txBox="1"/>
          <p:nvPr/>
        </p:nvSpPr>
        <p:spPr>
          <a:xfrm rot="16200000">
            <a:off x="1696166" y="5834315"/>
            <a:ext cx="107293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 err="1"/>
              <a:t>Evgeny</a:t>
            </a:r>
            <a:r>
              <a:rPr lang="en-IN" sz="500" b="0" i="0" u="none" strike="noStrike" baseline="0" dirty="0"/>
              <a:t> </a:t>
            </a:r>
            <a:r>
              <a:rPr lang="en-IN" sz="500" b="0" i="0" u="none" strike="noStrike" baseline="0" dirty="0" err="1"/>
              <a:t>Terentev</a:t>
            </a:r>
            <a:r>
              <a:rPr lang="en-IN" sz="500" b="0" i="0" u="none" strike="noStrike" baseline="0" dirty="0"/>
              <a:t>/Getty Images</a:t>
            </a:r>
            <a:endParaRPr lang="en-IN" sz="5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B95591D-4748-426E-BC80-9A15BE0F78B5}"/>
              </a:ext>
            </a:extLst>
          </p:cNvPr>
          <p:cNvSpPr txBox="1"/>
          <p:nvPr/>
        </p:nvSpPr>
        <p:spPr>
          <a:xfrm rot="16200000">
            <a:off x="1951808" y="4931219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Ed Reschke</a:t>
            </a:r>
            <a:endParaRPr lang="en-IN" sz="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7288CA-56EB-4CB3-8DDD-AB279E51AF45}"/>
              </a:ext>
            </a:extLst>
          </p:cNvPr>
          <p:cNvSpPr txBox="1"/>
          <p:nvPr/>
        </p:nvSpPr>
        <p:spPr>
          <a:xfrm rot="16200000">
            <a:off x="1702297" y="3504158"/>
            <a:ext cx="106231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Chuck Brown/Science Source</a:t>
            </a:r>
            <a:endParaRPr lang="en-IN" sz="5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0DD6F281-14BA-4272-9724-D9F45266C1AF}"/>
              </a:ext>
            </a:extLst>
          </p:cNvPr>
          <p:cNvSpPr txBox="1"/>
          <p:nvPr/>
        </p:nvSpPr>
        <p:spPr>
          <a:xfrm rot="16200000">
            <a:off x="1822296" y="2445065"/>
            <a:ext cx="8223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Al </a:t>
            </a:r>
            <a:r>
              <a:rPr lang="en-IN" sz="500" b="0" i="0" u="none" strike="noStrike" baseline="0" dirty="0" err="1"/>
              <a:t>Telser</a:t>
            </a:r>
            <a:r>
              <a:rPr lang="en-IN" sz="500" b="0" i="0" u="none" strike="noStrike" baseline="0" dirty="0"/>
              <a:t>/McGraw Hill</a:t>
            </a:r>
            <a:endParaRPr lang="en-IN" sz="5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808A0BC-8FEA-49F8-BBE7-99A1E12D8EF2}"/>
              </a:ext>
            </a:extLst>
          </p:cNvPr>
          <p:cNvSpPr txBox="1"/>
          <p:nvPr/>
        </p:nvSpPr>
        <p:spPr>
          <a:xfrm rot="16200000">
            <a:off x="1952625" y="1424807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Ed Reschke</a:t>
            </a:r>
            <a:endParaRPr lang="en-IN" sz="5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FA4FC43-51EE-4C7E-8C41-B8BCF192CD2D}"/>
              </a:ext>
            </a:extLst>
          </p:cNvPr>
          <p:cNvSpPr txBox="1"/>
          <p:nvPr/>
        </p:nvSpPr>
        <p:spPr>
          <a:xfrm>
            <a:off x="2279225" y="1705650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58 </a:t>
            </a:r>
            <a:r>
              <a:rPr lang="el-GR" sz="500" b="0" i="0" u="none" strike="noStrike" baseline="0" dirty="0"/>
              <a:t>μ</a:t>
            </a:r>
            <a:r>
              <a:rPr lang="en-IN" sz="500" b="0" i="0" u="none" strike="noStrike" baseline="0" dirty="0"/>
              <a:t>m</a:t>
            </a:r>
            <a:endParaRPr lang="en-IN" sz="5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C0C5DA9-1A6A-4422-AA80-C4067043A96F}"/>
              </a:ext>
            </a:extLst>
          </p:cNvPr>
          <p:cNvSpPr txBox="1"/>
          <p:nvPr/>
        </p:nvSpPr>
        <p:spPr>
          <a:xfrm>
            <a:off x="2264613" y="4045231"/>
            <a:ext cx="421977" cy="184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100 </a:t>
            </a:r>
            <a:r>
              <a:rPr lang="el-GR" sz="500" b="0" i="0" u="none" strike="noStrike" baseline="0" dirty="0"/>
              <a:t>μ</a:t>
            </a:r>
            <a:r>
              <a:rPr lang="en-IN" sz="500" b="0" i="0" u="none" strike="noStrike" baseline="0" dirty="0"/>
              <a:t>m</a:t>
            </a:r>
            <a:endParaRPr lang="en-IN" sz="5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8589BA9-173F-486B-87B0-323DD2A58D83}"/>
              </a:ext>
            </a:extLst>
          </p:cNvPr>
          <p:cNvSpPr txBox="1"/>
          <p:nvPr/>
        </p:nvSpPr>
        <p:spPr>
          <a:xfrm>
            <a:off x="2257621" y="5211332"/>
            <a:ext cx="421977" cy="184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100 </a:t>
            </a:r>
            <a:r>
              <a:rPr lang="el-GR" sz="500" b="0" i="0" u="none" strike="noStrike" baseline="0" dirty="0"/>
              <a:t>μ</a:t>
            </a:r>
            <a:r>
              <a:rPr lang="en-IN" sz="500" b="0" i="0" u="none" strike="noStrike" baseline="0" dirty="0"/>
              <a:t>m</a:t>
            </a:r>
            <a:endParaRPr lang="en-IN" sz="5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037D10-3F9F-4C72-B3B1-1A476228345A}"/>
              </a:ext>
            </a:extLst>
          </p:cNvPr>
          <p:cNvSpPr txBox="1"/>
          <p:nvPr/>
        </p:nvSpPr>
        <p:spPr>
          <a:xfrm>
            <a:off x="2287247" y="6400293"/>
            <a:ext cx="3487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6 </a:t>
            </a:r>
            <a:r>
              <a:rPr lang="el-GR" sz="500" b="0" i="0" u="none" strike="noStrike" baseline="0" dirty="0"/>
              <a:t>μ</a:t>
            </a:r>
            <a:r>
              <a:rPr lang="en-IN" sz="500" b="0" i="0" u="none" strike="noStrike" baseline="0" dirty="0"/>
              <a:t>m</a:t>
            </a:r>
            <a:endParaRPr lang="en-IN" sz="5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BD7D75D3-9446-4B6B-8E2C-49D367C16B33}"/>
              </a:ext>
            </a:extLst>
          </p:cNvPr>
          <p:cNvSpPr txBox="1"/>
          <p:nvPr/>
        </p:nvSpPr>
        <p:spPr>
          <a:xfrm>
            <a:off x="5967636" y="689093"/>
            <a:ext cx="942749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1" i="0" u="none" strike="noStrike" baseline="0" dirty="0"/>
              <a:t>Loose Connective Tissue</a:t>
            </a:r>
            <a:endParaRPr lang="en-IN" sz="500" b="1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3BAC61A-A1CD-45F7-B399-7A680802F01B}"/>
              </a:ext>
            </a:extLst>
          </p:cNvPr>
          <p:cNvSpPr txBox="1"/>
          <p:nvPr/>
        </p:nvSpPr>
        <p:spPr>
          <a:xfrm>
            <a:off x="5963531" y="800033"/>
            <a:ext cx="55609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6F8A80B-7F42-46B1-8EF8-6E21A14620E1}"/>
              </a:ext>
            </a:extLst>
          </p:cNvPr>
          <p:cNvSpPr txBox="1"/>
          <p:nvPr/>
        </p:nvSpPr>
        <p:spPr>
          <a:xfrm>
            <a:off x="5968475" y="2238494"/>
            <a:ext cx="1020860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Provides flexible, strong connections</a:t>
            </a:r>
            <a:endParaRPr lang="en-IN" sz="4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1CDC3F6-4AED-41A3-A8B4-B48F60092BC5}"/>
              </a:ext>
            </a:extLst>
          </p:cNvPr>
          <p:cNvSpPr txBox="1"/>
          <p:nvPr/>
        </p:nvSpPr>
        <p:spPr>
          <a:xfrm>
            <a:off x="5967700" y="877017"/>
            <a:ext cx="87794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Beneath skin; between organs</a:t>
            </a:r>
            <a:endParaRPr lang="en-IN" sz="4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7D8CC03-C2D1-4C52-AAAD-758F2360CA69}"/>
              </a:ext>
            </a:extLst>
          </p:cNvPr>
          <p:cNvSpPr txBox="1"/>
          <p:nvPr/>
        </p:nvSpPr>
        <p:spPr>
          <a:xfrm>
            <a:off x="5970265" y="959773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E9FDE31-D080-442B-BD5E-6D661ADB56B4}"/>
              </a:ext>
            </a:extLst>
          </p:cNvPr>
          <p:cNvSpPr txBox="1"/>
          <p:nvPr/>
        </p:nvSpPr>
        <p:spPr>
          <a:xfrm>
            <a:off x="5967217" y="1231402"/>
            <a:ext cx="7518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Types</a:t>
            </a:r>
            <a:endParaRPr lang="en-IN" sz="400" i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C40A4A9-3DFC-4195-BC2F-A2974D5D1948}"/>
              </a:ext>
            </a:extLst>
          </p:cNvPr>
          <p:cNvSpPr txBox="1"/>
          <p:nvPr/>
        </p:nvSpPr>
        <p:spPr>
          <a:xfrm>
            <a:off x="5969990" y="1027961"/>
            <a:ext cx="946710" cy="2726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Provides support, insulation, food storage, and nourishment for epithelium</a:t>
            </a:r>
            <a:endParaRPr lang="en-IN" sz="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5F63E57-26EC-4C1F-9D59-D13D513BD682}"/>
              </a:ext>
            </a:extLst>
          </p:cNvPr>
          <p:cNvSpPr txBox="1"/>
          <p:nvPr/>
        </p:nvSpPr>
        <p:spPr>
          <a:xfrm>
            <a:off x="5968688" y="1308150"/>
            <a:ext cx="937337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Fibroblasts, macrophages, mast cells, fat cells</a:t>
            </a:r>
            <a:endParaRPr lang="en-IN" sz="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D12BA94-07C0-462B-B999-0D340CCBF771}"/>
              </a:ext>
            </a:extLst>
          </p:cNvPr>
          <p:cNvSpPr txBox="1"/>
          <p:nvPr/>
        </p:nvSpPr>
        <p:spPr>
          <a:xfrm>
            <a:off x="5967129" y="1850845"/>
            <a:ext cx="946710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1" i="0" u="none" strike="noStrike" baseline="0" dirty="0"/>
              <a:t>Dense Connective Tissue</a:t>
            </a:r>
            <a:endParaRPr lang="en-IN" sz="500" b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01FDA7D-57A6-4001-A5A1-1761BCFA42EE}"/>
              </a:ext>
            </a:extLst>
          </p:cNvPr>
          <p:cNvSpPr txBox="1"/>
          <p:nvPr/>
        </p:nvSpPr>
        <p:spPr>
          <a:xfrm>
            <a:off x="5966093" y="1937435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42D1973-791D-404E-BCE7-FAD53FF8E2B3}"/>
              </a:ext>
            </a:extLst>
          </p:cNvPr>
          <p:cNvSpPr txBox="1"/>
          <p:nvPr/>
        </p:nvSpPr>
        <p:spPr>
          <a:xfrm>
            <a:off x="5973165" y="2022491"/>
            <a:ext cx="961697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Tendons; sheath around muscles; kidney; liver; dermis of skin</a:t>
            </a:r>
            <a:endParaRPr lang="en-IN" sz="4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77D60C46-B54F-4D31-A5A9-F7EB285E29DD}"/>
              </a:ext>
            </a:extLst>
          </p:cNvPr>
          <p:cNvSpPr txBox="1"/>
          <p:nvPr/>
        </p:nvSpPr>
        <p:spPr>
          <a:xfrm>
            <a:off x="5969190" y="2172081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CB6C4843-A6D9-4FC6-8576-6C22429C8BA7}"/>
              </a:ext>
            </a:extLst>
          </p:cNvPr>
          <p:cNvSpPr txBox="1"/>
          <p:nvPr/>
        </p:nvSpPr>
        <p:spPr>
          <a:xfrm>
            <a:off x="5967145" y="2321002"/>
            <a:ext cx="7518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Types</a:t>
            </a:r>
            <a:endParaRPr lang="en-IN" sz="400" i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1185AAC9-3555-4996-AB24-BDD22BAF987F}"/>
              </a:ext>
            </a:extLst>
          </p:cNvPr>
          <p:cNvSpPr txBox="1"/>
          <p:nvPr/>
        </p:nvSpPr>
        <p:spPr>
          <a:xfrm>
            <a:off x="5969486" y="2403774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Fibroblasts</a:t>
            </a:r>
            <a:endParaRPr lang="en-IN" sz="400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860AA6F-423B-4E7B-B4A6-57092E690823}"/>
              </a:ext>
            </a:extLst>
          </p:cNvPr>
          <p:cNvSpPr txBox="1"/>
          <p:nvPr/>
        </p:nvSpPr>
        <p:spPr>
          <a:xfrm>
            <a:off x="5968688" y="3044944"/>
            <a:ext cx="46417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1" i="0" u="none" strike="noStrike" baseline="0" dirty="0"/>
              <a:t>Cartilage</a:t>
            </a:r>
            <a:endParaRPr lang="en-IN" sz="500" b="1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3213E8D7-59D5-4061-AD20-BB2A18B70D44}"/>
              </a:ext>
            </a:extLst>
          </p:cNvPr>
          <p:cNvSpPr txBox="1"/>
          <p:nvPr/>
        </p:nvSpPr>
        <p:spPr>
          <a:xfrm>
            <a:off x="5966093" y="3156635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E3AD90E-BE6C-49D3-A257-FDAD62D053EB}"/>
              </a:ext>
            </a:extLst>
          </p:cNvPr>
          <p:cNvSpPr txBox="1"/>
          <p:nvPr/>
        </p:nvSpPr>
        <p:spPr>
          <a:xfrm>
            <a:off x="5971388" y="3239418"/>
            <a:ext cx="1000745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Spinal disks; knees and other joints; ear; nose; tracheal rings</a:t>
            </a:r>
            <a:endParaRPr lang="en-IN" sz="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9E13F1D-64E0-4D22-8C93-FCE71CB515EE}"/>
              </a:ext>
            </a:extLst>
          </p:cNvPr>
          <p:cNvSpPr txBox="1"/>
          <p:nvPr/>
        </p:nvSpPr>
        <p:spPr>
          <a:xfrm>
            <a:off x="5971665" y="3375853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1CCB0C6E-AEA7-460D-8CF9-1947A8D74B98}"/>
              </a:ext>
            </a:extLst>
          </p:cNvPr>
          <p:cNvSpPr txBox="1"/>
          <p:nvPr/>
        </p:nvSpPr>
        <p:spPr>
          <a:xfrm>
            <a:off x="5971043" y="3455123"/>
            <a:ext cx="971314" cy="2867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Provides flexible support,</a:t>
            </a:r>
          </a:p>
          <a:p>
            <a:pPr algn="l"/>
            <a:r>
              <a:rPr lang="en-IN" sz="400" b="0" i="0" u="none" strike="noStrike" baseline="0" dirty="0"/>
              <a:t>shock absorption, and reduction of friction on load-bearing surfaces</a:t>
            </a:r>
            <a:endParaRPr lang="en-IN" sz="400" dirty="0"/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5CC61F34-6F9D-4093-9E1C-1136C06156C8}"/>
              </a:ext>
            </a:extLst>
          </p:cNvPr>
          <p:cNvSpPr txBox="1"/>
          <p:nvPr/>
        </p:nvSpPr>
        <p:spPr>
          <a:xfrm>
            <a:off x="5969268" y="3659465"/>
            <a:ext cx="7518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Types</a:t>
            </a:r>
            <a:endParaRPr lang="en-IN" sz="400" i="1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632285CE-32C6-4EB5-9801-AA13CF6BEB0F}"/>
              </a:ext>
            </a:extLst>
          </p:cNvPr>
          <p:cNvSpPr txBox="1"/>
          <p:nvPr/>
        </p:nvSpPr>
        <p:spPr>
          <a:xfrm>
            <a:off x="5970788" y="4733516"/>
            <a:ext cx="4641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Osteocytes</a:t>
            </a:r>
            <a:endParaRPr lang="en-IN" sz="400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8AAEFFE8-BD47-41C7-B928-5E9A8D1D9CDB}"/>
              </a:ext>
            </a:extLst>
          </p:cNvPr>
          <p:cNvSpPr txBox="1"/>
          <p:nvPr/>
        </p:nvSpPr>
        <p:spPr>
          <a:xfrm>
            <a:off x="5966093" y="5388542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1" i="0" u="none" strike="noStrike" baseline="0" dirty="0"/>
              <a:t>Blood</a:t>
            </a:r>
            <a:endParaRPr lang="en-IN" sz="500" b="1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FE64409-C997-43AB-A89C-3E278954C92F}"/>
              </a:ext>
            </a:extLst>
          </p:cNvPr>
          <p:cNvSpPr txBox="1"/>
          <p:nvPr/>
        </p:nvSpPr>
        <p:spPr>
          <a:xfrm>
            <a:off x="5966839" y="5493663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1CD0FAB-B4A1-42DC-8BA9-E389B63741A9}"/>
              </a:ext>
            </a:extLst>
          </p:cNvPr>
          <p:cNvSpPr txBox="1"/>
          <p:nvPr/>
        </p:nvSpPr>
        <p:spPr>
          <a:xfrm>
            <a:off x="5970673" y="5572480"/>
            <a:ext cx="6178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Circulatory system</a:t>
            </a:r>
            <a:endParaRPr lang="en-IN" sz="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883E5C0-84B0-4B9C-9FD4-966F99E59C17}"/>
              </a:ext>
            </a:extLst>
          </p:cNvPr>
          <p:cNvSpPr txBox="1"/>
          <p:nvPr/>
        </p:nvSpPr>
        <p:spPr>
          <a:xfrm>
            <a:off x="5971681" y="5651122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A52D18FB-073E-4876-A26C-ADC176272FD1}"/>
              </a:ext>
            </a:extLst>
          </p:cNvPr>
          <p:cNvSpPr txBox="1"/>
          <p:nvPr/>
        </p:nvSpPr>
        <p:spPr>
          <a:xfrm>
            <a:off x="5968547" y="5728402"/>
            <a:ext cx="981027" cy="362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Functions as highway of immune system; carries nutrients and waste; and is the primary means of communication between organs</a:t>
            </a:r>
            <a:endParaRPr lang="en-IN" sz="40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7755983B-7C84-4A25-8EA4-D062B3CE4238}"/>
              </a:ext>
            </a:extLst>
          </p:cNvPr>
          <p:cNvSpPr txBox="1"/>
          <p:nvPr/>
        </p:nvSpPr>
        <p:spPr>
          <a:xfrm>
            <a:off x="5973267" y="5997196"/>
            <a:ext cx="7518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Types</a:t>
            </a:r>
            <a:endParaRPr lang="en-IN" sz="400" i="1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C47C72D2-2387-4817-BFD8-65BA5B692930}"/>
              </a:ext>
            </a:extLst>
          </p:cNvPr>
          <p:cNvSpPr txBox="1"/>
          <p:nvPr/>
        </p:nvSpPr>
        <p:spPr>
          <a:xfrm>
            <a:off x="5969097" y="6071250"/>
            <a:ext cx="74015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Erythrocytes, leukocytes</a:t>
            </a:r>
            <a:endParaRPr lang="en-IN" sz="4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F26D762F-3041-44AF-B7EB-F373ECC43AAF}"/>
              </a:ext>
            </a:extLst>
          </p:cNvPr>
          <p:cNvSpPr txBox="1"/>
          <p:nvPr/>
        </p:nvSpPr>
        <p:spPr>
          <a:xfrm>
            <a:off x="5964479" y="4199153"/>
            <a:ext cx="3487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1" i="0" u="none" strike="noStrike" baseline="0" dirty="0"/>
              <a:t>Bone</a:t>
            </a:r>
            <a:endParaRPr lang="en-IN" sz="500" b="1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390B635-DC94-4C13-824D-5C2CA1A7AF40}"/>
              </a:ext>
            </a:extLst>
          </p:cNvPr>
          <p:cNvSpPr txBox="1"/>
          <p:nvPr/>
        </p:nvSpPr>
        <p:spPr>
          <a:xfrm>
            <a:off x="5967654" y="4298272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16739913-606D-4E42-9189-8DE6CF23D0DF}"/>
              </a:ext>
            </a:extLst>
          </p:cNvPr>
          <p:cNvSpPr txBox="1"/>
          <p:nvPr/>
        </p:nvSpPr>
        <p:spPr>
          <a:xfrm>
            <a:off x="5970555" y="4362629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Most of skeleton</a:t>
            </a:r>
            <a:endParaRPr lang="en-IN" sz="4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AE51CEA-C53A-45EE-B5D8-505932BCF8CF}"/>
              </a:ext>
            </a:extLst>
          </p:cNvPr>
          <p:cNvSpPr txBox="1"/>
          <p:nvPr/>
        </p:nvSpPr>
        <p:spPr>
          <a:xfrm>
            <a:off x="5971388" y="4445682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FCA2A878-776C-4755-B4AB-478475545DEF}"/>
              </a:ext>
            </a:extLst>
          </p:cNvPr>
          <p:cNvSpPr txBox="1"/>
          <p:nvPr/>
        </p:nvSpPr>
        <p:spPr>
          <a:xfrm>
            <a:off x="5969212" y="4520089"/>
            <a:ext cx="995001" cy="2253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Protects internal organs; provides rigid support for muscle attachment</a:t>
            </a:r>
            <a:endParaRPr lang="en-IN" sz="4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CB967B60-64A5-4003-87F1-D366C1420C81}"/>
              </a:ext>
            </a:extLst>
          </p:cNvPr>
          <p:cNvSpPr txBox="1"/>
          <p:nvPr/>
        </p:nvSpPr>
        <p:spPr>
          <a:xfrm>
            <a:off x="5969032" y="4662560"/>
            <a:ext cx="7518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Types</a:t>
            </a:r>
            <a:endParaRPr lang="en-IN" sz="400" i="1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5C46543-C362-40DE-A95C-5DFF5897FDE4}"/>
              </a:ext>
            </a:extLst>
          </p:cNvPr>
          <p:cNvSpPr txBox="1"/>
          <p:nvPr/>
        </p:nvSpPr>
        <p:spPr>
          <a:xfrm>
            <a:off x="5969662" y="3739608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Chondrocytes</a:t>
            </a:r>
            <a:endParaRPr lang="en-IN" sz="400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09A020F-E50B-403F-B3E5-613315FE7110}"/>
              </a:ext>
            </a:extLst>
          </p:cNvPr>
          <p:cNvSpPr txBox="1"/>
          <p:nvPr/>
        </p:nvSpPr>
        <p:spPr>
          <a:xfrm>
            <a:off x="3352809" y="440750"/>
            <a:ext cx="120395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Connective Tissue</a:t>
            </a:r>
            <a:endParaRPr lang="en-IN" sz="900" b="1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29BC0CAD-2CA3-4F33-941E-FF10199AE1E8}"/>
              </a:ext>
            </a:extLst>
          </p:cNvPr>
          <p:cNvSpPr txBox="1"/>
          <p:nvPr/>
        </p:nvSpPr>
        <p:spPr>
          <a:xfrm>
            <a:off x="2354096" y="442872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>
                <a:solidFill>
                  <a:srgbClr val="FFFFFF"/>
                </a:solidFill>
              </a:rPr>
              <a:t>TABLE 41.2</a:t>
            </a:r>
            <a:endParaRPr lang="en-IN" sz="900" b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36189CC-4034-4A1D-917C-4E299A0A29E5}"/>
              </a:ext>
            </a:extLst>
          </p:cNvPr>
          <p:cNvSpPr txBox="1"/>
          <p:nvPr/>
        </p:nvSpPr>
        <p:spPr>
          <a:xfrm>
            <a:off x="2294238" y="2820295"/>
            <a:ext cx="34874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170×</a:t>
            </a:r>
            <a:endParaRPr lang="en-IN" sz="500" dirty="0"/>
          </a:p>
        </p:txBody>
      </p:sp>
    </p:spTree>
    <p:extLst>
      <p:ext uri="{BB962C8B-B14F-4D97-AF65-F5344CB8AC3E}">
        <p14:creationId xmlns:p14="http://schemas.microsoft.com/office/powerpoint/2010/main" val="336329812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DD15222-7C77-44A8-B580-09770F8E513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94C5EC4-1B70-4B27-839B-330EED6712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487933"/>
            <a:ext cx="3554786" cy="58821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465637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C69897-E3F2-413D-AB97-3CB28B31515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893059-1A43-4EDE-97B7-99A37173CD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53743"/>
            <a:ext cx="5725019" cy="3550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69572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011A8A3-CF84-42F5-988D-67EA75BCFBE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41.3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7D178C-4BC5-4DA1-9A68-65617B71E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3236" y="325954"/>
            <a:ext cx="7157528" cy="620609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6A014C1-535B-4DB8-A1C0-603EA85BD595}"/>
              </a:ext>
            </a:extLst>
          </p:cNvPr>
          <p:cNvSpPr txBox="1"/>
          <p:nvPr/>
        </p:nvSpPr>
        <p:spPr>
          <a:xfrm>
            <a:off x="3291336" y="1727885"/>
            <a:ext cx="68990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0" i="0" u="none" strike="noStrike" baseline="0" dirty="0"/>
              <a:t>Smooth</a:t>
            </a:r>
          </a:p>
          <a:p>
            <a:pPr algn="ctr"/>
            <a:r>
              <a:rPr lang="en-IN" sz="800" b="0" i="0" u="none" strike="noStrike" baseline="0" dirty="0"/>
              <a:t>muscle cell</a:t>
            </a:r>
            <a:endParaRPr lang="en-IN" sz="8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FC9FA6-02BA-4628-8B62-A092C35B5C1B}"/>
              </a:ext>
            </a:extLst>
          </p:cNvPr>
          <p:cNvSpPr txBox="1"/>
          <p:nvPr/>
        </p:nvSpPr>
        <p:spPr>
          <a:xfrm>
            <a:off x="3369153" y="2013121"/>
            <a:ext cx="561652" cy="2312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Nucleus</a:t>
            </a:r>
            <a:endParaRPr lang="en-IN" sz="8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6756D03-BDC8-4451-843E-DC49C6C8AA0D}"/>
              </a:ext>
            </a:extLst>
          </p:cNvPr>
          <p:cNvSpPr txBox="1"/>
          <p:nvPr/>
        </p:nvSpPr>
        <p:spPr>
          <a:xfrm>
            <a:off x="3271245" y="3684955"/>
            <a:ext cx="7453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0" i="0" u="none" strike="noStrike" baseline="0" dirty="0"/>
              <a:t>Skeletal</a:t>
            </a:r>
          </a:p>
          <a:p>
            <a:pPr algn="ctr"/>
            <a:r>
              <a:rPr lang="en-IN" sz="800" b="0" i="0" u="none" strike="noStrike" baseline="0" dirty="0"/>
              <a:t>muscle cell</a:t>
            </a:r>
            <a:endParaRPr lang="en-IN" sz="8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1D64456-FC6E-434A-B5E8-B53B75AF9142}"/>
              </a:ext>
            </a:extLst>
          </p:cNvPr>
          <p:cNvSpPr txBox="1"/>
          <p:nvPr/>
        </p:nvSpPr>
        <p:spPr>
          <a:xfrm>
            <a:off x="3371823" y="3963522"/>
            <a:ext cx="59417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Nucleus</a:t>
            </a:r>
            <a:endParaRPr lang="en-IN" sz="8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20EBB0-C2CE-4DA7-8C0B-F4BD85959358}"/>
              </a:ext>
            </a:extLst>
          </p:cNvPr>
          <p:cNvSpPr txBox="1"/>
          <p:nvPr/>
        </p:nvSpPr>
        <p:spPr>
          <a:xfrm>
            <a:off x="3264458" y="4715301"/>
            <a:ext cx="74532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0" i="0" u="none" strike="noStrike" baseline="0" dirty="0"/>
              <a:t>Cardiac</a:t>
            </a:r>
          </a:p>
          <a:p>
            <a:pPr algn="ctr"/>
            <a:r>
              <a:rPr lang="en-IN" sz="800" b="0" i="0" u="none" strike="noStrike" baseline="0" dirty="0"/>
              <a:t>muscle cell</a:t>
            </a:r>
            <a:endParaRPr lang="en-IN" sz="8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F49656E-1CE7-4B42-8ADC-2897EE72AD42}"/>
              </a:ext>
            </a:extLst>
          </p:cNvPr>
          <p:cNvSpPr txBox="1"/>
          <p:nvPr/>
        </p:nvSpPr>
        <p:spPr>
          <a:xfrm>
            <a:off x="3290198" y="5327067"/>
            <a:ext cx="7531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800" b="0" i="0" u="none" strike="noStrike" baseline="0" dirty="0"/>
              <a:t>Intercalated</a:t>
            </a:r>
          </a:p>
          <a:p>
            <a:pPr algn="ctr"/>
            <a:r>
              <a:rPr lang="en-IN" sz="800" b="0" i="0" u="none" strike="noStrike" baseline="0" dirty="0"/>
              <a:t>disk</a:t>
            </a:r>
            <a:endParaRPr lang="en-IN" sz="8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AA95A51-2A53-4E97-96A0-1F4D45AF0F1F}"/>
              </a:ext>
            </a:extLst>
          </p:cNvPr>
          <p:cNvSpPr txBox="1"/>
          <p:nvPr/>
        </p:nvSpPr>
        <p:spPr>
          <a:xfrm>
            <a:off x="3352800" y="5769109"/>
            <a:ext cx="59417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0" i="0" u="none" strike="noStrike" baseline="0" dirty="0"/>
              <a:t>Nucleus</a:t>
            </a:r>
            <a:endParaRPr lang="en-IN" sz="8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B235EDC-834B-47AD-AE50-A0F5D866F281}"/>
              </a:ext>
            </a:extLst>
          </p:cNvPr>
          <p:cNvSpPr txBox="1"/>
          <p:nvPr/>
        </p:nvSpPr>
        <p:spPr>
          <a:xfrm>
            <a:off x="6557350" y="917694"/>
            <a:ext cx="9950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Smooth Muscle</a:t>
            </a:r>
            <a:endParaRPr lang="en-IN" sz="8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ACFFF0-FB81-4658-BBE5-F1B96EF2C012}"/>
              </a:ext>
            </a:extLst>
          </p:cNvPr>
          <p:cNvSpPr txBox="1"/>
          <p:nvPr/>
        </p:nvSpPr>
        <p:spPr>
          <a:xfrm>
            <a:off x="6551919" y="5196336"/>
            <a:ext cx="1710864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Highly interconnected cells; promotes</a:t>
            </a:r>
          </a:p>
          <a:p>
            <a:pPr algn="l"/>
            <a:r>
              <a:rPr lang="en-IN" sz="700" b="0" i="0" u="none" strike="noStrike" baseline="0" dirty="0"/>
              <a:t>rapid spread of signal initiating</a:t>
            </a:r>
          </a:p>
          <a:p>
            <a:pPr algn="l"/>
            <a:r>
              <a:rPr lang="en-IN" sz="700" b="0" i="0" u="none" strike="noStrike" baseline="0" dirty="0"/>
              <a:t>contraction</a:t>
            </a:r>
            <a:endParaRPr lang="en-IN" sz="7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1E6CD24-700D-4992-B515-547874E978B2}"/>
              </a:ext>
            </a:extLst>
          </p:cNvPr>
          <p:cNvSpPr txBox="1"/>
          <p:nvPr/>
        </p:nvSpPr>
        <p:spPr>
          <a:xfrm>
            <a:off x="6554529" y="3277066"/>
            <a:ext cx="16024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Powers walking, lifting, talking, and</a:t>
            </a:r>
          </a:p>
          <a:p>
            <a:pPr algn="l"/>
            <a:r>
              <a:rPr lang="en-IN" sz="700" b="0" i="0" u="none" strike="noStrike" baseline="0" dirty="0"/>
              <a:t>all other voluntary movement</a:t>
            </a:r>
            <a:endParaRPr lang="en-IN" sz="7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4AD5DFF-C8B4-450E-926C-19BF591B961E}"/>
              </a:ext>
            </a:extLst>
          </p:cNvPr>
          <p:cNvSpPr txBox="1"/>
          <p:nvPr/>
        </p:nvSpPr>
        <p:spPr>
          <a:xfrm>
            <a:off x="6547536" y="1061539"/>
            <a:ext cx="860646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1" u="none" strike="noStrike" baseline="0" dirty="0"/>
              <a:t>Typical Location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3B195A4-F85A-41F7-9D5C-C218F3FCFD9F}"/>
              </a:ext>
            </a:extLst>
          </p:cNvPr>
          <p:cNvSpPr txBox="1"/>
          <p:nvPr/>
        </p:nvSpPr>
        <p:spPr>
          <a:xfrm>
            <a:off x="6556585" y="1180910"/>
            <a:ext cx="152468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Walls of blood vessels, stomach,</a:t>
            </a:r>
          </a:p>
          <a:p>
            <a:pPr algn="l"/>
            <a:r>
              <a:rPr lang="en-IN" sz="700" b="0" i="0" u="none" strike="noStrike" baseline="0" dirty="0"/>
              <a:t>and intestines</a:t>
            </a:r>
            <a:endParaRPr lang="en-IN" sz="7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1971231-6A7D-4044-9126-6D691353180F}"/>
              </a:ext>
            </a:extLst>
          </p:cNvPr>
          <p:cNvSpPr txBox="1"/>
          <p:nvPr/>
        </p:nvSpPr>
        <p:spPr>
          <a:xfrm>
            <a:off x="6555176" y="1406906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1" u="none" strike="noStrike" baseline="0" dirty="0"/>
              <a:t>Function</a:t>
            </a:r>
            <a:endParaRPr lang="en-IN" sz="700" i="1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68E8847-DE1E-4B61-8EEE-07670ECFC4B7}"/>
              </a:ext>
            </a:extLst>
          </p:cNvPr>
          <p:cNvSpPr txBox="1"/>
          <p:nvPr/>
        </p:nvSpPr>
        <p:spPr>
          <a:xfrm>
            <a:off x="6551166" y="1529602"/>
            <a:ext cx="1456781" cy="4154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Powers rhythmic, involuntary</a:t>
            </a:r>
          </a:p>
          <a:p>
            <a:pPr algn="l"/>
            <a:r>
              <a:rPr lang="en-IN" sz="700" b="0" i="0" u="none" strike="noStrike" baseline="0" dirty="0"/>
              <a:t>contractions commanded by the</a:t>
            </a:r>
          </a:p>
          <a:p>
            <a:pPr algn="l"/>
            <a:r>
              <a:rPr lang="en-IN" sz="700" b="0" i="0" u="none" strike="noStrike" baseline="0" dirty="0"/>
              <a:t>central nervous system</a:t>
            </a:r>
            <a:endParaRPr lang="en-IN" sz="7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CE7DD00-8BE3-40CC-9D02-C2A430C18F6E}"/>
              </a:ext>
            </a:extLst>
          </p:cNvPr>
          <p:cNvSpPr txBox="1"/>
          <p:nvPr/>
        </p:nvSpPr>
        <p:spPr>
          <a:xfrm>
            <a:off x="6551345" y="1871943"/>
            <a:ext cx="1198914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1" u="none" strike="noStrike" baseline="0" dirty="0"/>
              <a:t>Characteristic Cell Types</a:t>
            </a:r>
            <a:endParaRPr lang="en-IN" sz="700" i="1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E311DB2-81F9-425C-9547-155E3FC55AC6}"/>
              </a:ext>
            </a:extLst>
          </p:cNvPr>
          <p:cNvSpPr txBox="1"/>
          <p:nvPr/>
        </p:nvSpPr>
        <p:spPr>
          <a:xfrm>
            <a:off x="6556553" y="1996972"/>
            <a:ext cx="111110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Smooth muscle cells</a:t>
            </a:r>
            <a:endParaRPr lang="en-IN" sz="7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BBE776E-576C-44F8-BC71-C22996AB9880}"/>
              </a:ext>
            </a:extLst>
          </p:cNvPr>
          <p:cNvSpPr txBox="1"/>
          <p:nvPr/>
        </p:nvSpPr>
        <p:spPr>
          <a:xfrm>
            <a:off x="6552113" y="2783333"/>
            <a:ext cx="9950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Skeletal Muscle</a:t>
            </a:r>
            <a:endParaRPr lang="en-IN" sz="800" b="1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A629EEA-B554-4426-AB81-B6F34E60A82B}"/>
              </a:ext>
            </a:extLst>
          </p:cNvPr>
          <p:cNvSpPr txBox="1"/>
          <p:nvPr/>
        </p:nvSpPr>
        <p:spPr>
          <a:xfrm>
            <a:off x="6547556" y="2922498"/>
            <a:ext cx="860646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1" u="none" strike="noStrike" baseline="0" dirty="0"/>
              <a:t>Typical Location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84066AA-1C36-4772-BDB7-BDF09341515E}"/>
              </a:ext>
            </a:extLst>
          </p:cNvPr>
          <p:cNvSpPr txBox="1"/>
          <p:nvPr/>
        </p:nvSpPr>
        <p:spPr>
          <a:xfrm>
            <a:off x="6557064" y="3045571"/>
            <a:ext cx="91886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Voluntary muscles</a:t>
            </a:r>
            <a:endParaRPr lang="en-IN" sz="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5C54F91-47C6-4C26-818E-A281888D5247}"/>
              </a:ext>
            </a:extLst>
          </p:cNvPr>
          <p:cNvSpPr txBox="1"/>
          <p:nvPr/>
        </p:nvSpPr>
        <p:spPr>
          <a:xfrm>
            <a:off x="6555495" y="3166769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1" u="none" strike="noStrike" baseline="0" dirty="0"/>
              <a:t>Function</a:t>
            </a:r>
            <a:endParaRPr lang="en-IN" sz="700" i="1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6A3CFAE5-4892-4DE3-B1F9-7583345A15F6}"/>
              </a:ext>
            </a:extLst>
          </p:cNvPr>
          <p:cNvSpPr txBox="1"/>
          <p:nvPr/>
        </p:nvSpPr>
        <p:spPr>
          <a:xfrm>
            <a:off x="6553670" y="3501619"/>
            <a:ext cx="1198914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1" u="none" strike="noStrike" baseline="0" dirty="0"/>
              <a:t>Characteristic Cell Types</a:t>
            </a:r>
            <a:endParaRPr lang="en-IN" sz="700" i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7B339BD-6F84-44C3-87CD-8354C9098DD7}"/>
              </a:ext>
            </a:extLst>
          </p:cNvPr>
          <p:cNvSpPr txBox="1"/>
          <p:nvPr/>
        </p:nvSpPr>
        <p:spPr>
          <a:xfrm>
            <a:off x="6555469" y="3624538"/>
            <a:ext cx="1020494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Skeletal muscle cells</a:t>
            </a:r>
            <a:endParaRPr lang="en-IN" sz="7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1E66FFB9-928B-4F06-B952-73A6CEE8579D}"/>
              </a:ext>
            </a:extLst>
          </p:cNvPr>
          <p:cNvSpPr txBox="1"/>
          <p:nvPr/>
        </p:nvSpPr>
        <p:spPr>
          <a:xfrm>
            <a:off x="6555156" y="4678149"/>
            <a:ext cx="995001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800" b="1" i="0" u="none" strike="noStrike" baseline="0" dirty="0"/>
              <a:t>Cardiac Muscle</a:t>
            </a:r>
            <a:endParaRPr lang="en-IN" sz="8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801BE4F-D86A-4724-BE71-A26FDF855D91}"/>
              </a:ext>
            </a:extLst>
          </p:cNvPr>
          <p:cNvSpPr txBox="1"/>
          <p:nvPr/>
        </p:nvSpPr>
        <p:spPr>
          <a:xfrm>
            <a:off x="6548406" y="4823071"/>
            <a:ext cx="860646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1" u="none" strike="noStrike" baseline="0" dirty="0"/>
              <a:t>Typical Location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A18487-CD33-4258-B00B-F5E92F879D16}"/>
              </a:ext>
            </a:extLst>
          </p:cNvPr>
          <p:cNvSpPr txBox="1"/>
          <p:nvPr/>
        </p:nvSpPr>
        <p:spPr>
          <a:xfrm>
            <a:off x="6558351" y="4948679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Walls of heart</a:t>
            </a:r>
            <a:endParaRPr lang="en-IN" sz="7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DA2DCBFA-77FC-4C45-B0EE-71F097C724E3}"/>
              </a:ext>
            </a:extLst>
          </p:cNvPr>
          <p:cNvSpPr txBox="1"/>
          <p:nvPr/>
        </p:nvSpPr>
        <p:spPr>
          <a:xfrm>
            <a:off x="6553103" y="5076442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1" u="none" strike="noStrike" baseline="0" dirty="0"/>
              <a:t>Function</a:t>
            </a:r>
            <a:endParaRPr lang="en-IN" sz="700" i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D0E36B6D-340E-409C-AF45-5324B01CF21E}"/>
              </a:ext>
            </a:extLst>
          </p:cNvPr>
          <p:cNvSpPr txBox="1"/>
          <p:nvPr/>
        </p:nvSpPr>
        <p:spPr>
          <a:xfrm>
            <a:off x="6554230" y="5528810"/>
            <a:ext cx="1198914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1" u="none" strike="noStrike" baseline="0" dirty="0"/>
              <a:t>Characteristic Cell Types</a:t>
            </a:r>
            <a:endParaRPr lang="en-IN" sz="700" i="1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56CD1BE5-1DE5-462C-88A3-7AC86BA1F249}"/>
              </a:ext>
            </a:extLst>
          </p:cNvPr>
          <p:cNvSpPr txBox="1"/>
          <p:nvPr/>
        </p:nvSpPr>
        <p:spPr>
          <a:xfrm>
            <a:off x="6505042" y="5647664"/>
            <a:ext cx="1091235" cy="2102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700" b="0" i="0" u="none" strike="noStrike" baseline="0" dirty="0"/>
              <a:t>Cardiac muscle cells</a:t>
            </a:r>
            <a:endParaRPr lang="en-IN" sz="700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D4ADB91-42BB-4C26-99D8-AFAE9CB79292}"/>
              </a:ext>
            </a:extLst>
          </p:cNvPr>
          <p:cNvSpPr txBox="1"/>
          <p:nvPr/>
        </p:nvSpPr>
        <p:spPr>
          <a:xfrm>
            <a:off x="1248573" y="2517552"/>
            <a:ext cx="464175" cy="220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dirty="0"/>
              <a:t>40 </a:t>
            </a:r>
            <a:r>
              <a:rPr lang="el-GR" sz="700" dirty="0"/>
              <a:t>μ</a:t>
            </a:r>
            <a:r>
              <a:rPr lang="en-IN" sz="700" dirty="0"/>
              <a:t>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82FD104-128E-41D6-A4EC-99328F177F21}"/>
              </a:ext>
            </a:extLst>
          </p:cNvPr>
          <p:cNvSpPr txBox="1"/>
          <p:nvPr/>
        </p:nvSpPr>
        <p:spPr>
          <a:xfrm>
            <a:off x="1225712" y="6266265"/>
            <a:ext cx="464175" cy="220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/>
              <a:t>40 </a:t>
            </a:r>
            <a:r>
              <a:rPr lang="el-GR" sz="700" dirty="0"/>
              <a:t>μ</a:t>
            </a:r>
            <a:r>
              <a:rPr lang="en-IN" sz="700" dirty="0"/>
              <a:t>m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4A68A063-850D-4881-8E9C-0A1DCDE19BFC}"/>
              </a:ext>
            </a:extLst>
          </p:cNvPr>
          <p:cNvSpPr txBox="1"/>
          <p:nvPr/>
        </p:nvSpPr>
        <p:spPr>
          <a:xfrm>
            <a:off x="1214780" y="4378700"/>
            <a:ext cx="510593" cy="2312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dirty="0"/>
              <a:t>100 </a:t>
            </a:r>
            <a:r>
              <a:rPr lang="el-GR" sz="700" dirty="0"/>
              <a:t>μ</a:t>
            </a:r>
            <a:r>
              <a:rPr lang="en-IN" sz="700" dirty="0"/>
              <a:t>m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A0425A7C-DE84-4DD6-BFB2-A9716D40C464}"/>
              </a:ext>
            </a:extLst>
          </p:cNvPr>
          <p:cNvSpPr txBox="1"/>
          <p:nvPr/>
        </p:nvSpPr>
        <p:spPr>
          <a:xfrm rot="16200000">
            <a:off x="777267" y="5893014"/>
            <a:ext cx="683530" cy="165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Ed Reschke</a:t>
            </a:r>
            <a:endParaRPr lang="en-IN" sz="7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836E92C-EEF6-4F8B-975E-6BE9F4F5192A}"/>
              </a:ext>
            </a:extLst>
          </p:cNvPr>
          <p:cNvSpPr txBox="1"/>
          <p:nvPr/>
        </p:nvSpPr>
        <p:spPr>
          <a:xfrm rot="16200000">
            <a:off x="777267" y="4023574"/>
            <a:ext cx="683530" cy="165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Ed Reschke</a:t>
            </a:r>
            <a:endParaRPr lang="en-IN" sz="700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C3D35608-48A4-4CC7-8D82-8C21266F111B}"/>
              </a:ext>
            </a:extLst>
          </p:cNvPr>
          <p:cNvSpPr txBox="1"/>
          <p:nvPr/>
        </p:nvSpPr>
        <p:spPr>
          <a:xfrm rot="16200000">
            <a:off x="777267" y="2164294"/>
            <a:ext cx="683530" cy="1653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Ed Reschke</a:t>
            </a:r>
            <a:endParaRPr lang="en-IN" sz="7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421BACF-26B0-4669-B200-6D7740F8DD4B}"/>
              </a:ext>
            </a:extLst>
          </p:cNvPr>
          <p:cNvSpPr txBox="1"/>
          <p:nvPr/>
        </p:nvSpPr>
        <p:spPr>
          <a:xfrm>
            <a:off x="2828684" y="512536"/>
            <a:ext cx="1094501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/>
              <a:t>Muscle Tissue</a:t>
            </a:r>
            <a:endParaRPr lang="en-IN" sz="10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04E68849-D2D1-4428-B9FC-7B7B0E64B573}"/>
              </a:ext>
            </a:extLst>
          </p:cNvPr>
          <p:cNvSpPr txBox="1"/>
          <p:nvPr/>
        </p:nvSpPr>
        <p:spPr>
          <a:xfrm>
            <a:off x="1427319" y="510432"/>
            <a:ext cx="904547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1000" b="1" i="0" u="none" strike="noStrike" baseline="0" dirty="0">
                <a:solidFill>
                  <a:srgbClr val="FFFFFF"/>
                </a:solidFill>
              </a:rPr>
              <a:t>TABLE 41.3</a:t>
            </a:r>
            <a:endParaRPr lang="en-IN" sz="1000" b="1" dirty="0"/>
          </a:p>
        </p:txBody>
      </p:sp>
    </p:spTree>
    <p:extLst>
      <p:ext uri="{BB962C8B-B14F-4D97-AF65-F5344CB8AC3E}">
        <p14:creationId xmlns:p14="http://schemas.microsoft.com/office/powerpoint/2010/main" val="548116466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B78EBE6-312C-4746-B2DF-139546DC81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1073ED-99BB-417B-B493-67E32BB810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47684"/>
            <a:ext cx="3554786" cy="5762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295742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24ED0AD-6393-4BD0-BE34-2E1325BC40B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6C4E9D-1EB1-478B-971E-466BD3AF67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805417"/>
            <a:ext cx="4731421" cy="5247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6567079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E6D624-D694-4771-8E9E-85A993FBC9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25537B-DBB9-461D-B0A2-47167664F3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723871"/>
            <a:ext cx="4731421" cy="5410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920581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0C2F313-BEEA-41A1-8674-D0F64602429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485DAEE-0643-45B1-BD4A-39B89BAA0F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941356"/>
            <a:ext cx="6297521" cy="2975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3005696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6B8672-0609-47A2-9DAF-F09A66F4784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41.9a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168F14-EF30-456F-9BF4-6B86CAA34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54419"/>
            <a:ext cx="5204563" cy="5549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18267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D4C032C-2487-4FAA-B86B-255D2057F5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41.9b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7203472-B83B-4A83-BC09-B41BC25FE8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381025"/>
            <a:ext cx="5725019" cy="6095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56935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77C1F9B-75E3-4F40-A712-87700AD15C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456864-20D5-4EAC-A159-418833E5AE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794928"/>
            <a:ext cx="6297521" cy="3268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625555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FEA172-FD0D-402A-BA13-820DADE400F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541287E-26EE-47A3-9BB3-BAA57D0855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366064"/>
            <a:ext cx="7620000" cy="4125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21497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DC4D8A6-CD00-472A-9B25-C0E93B04C36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971627-09CF-4E10-A6F4-AA32A36F4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80666"/>
            <a:ext cx="5204563" cy="429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13044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B202EE-C93B-4BDD-A031-7787AD6BC5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204229-0CE6-47A3-BF21-B5FB60F2D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15730"/>
            <a:ext cx="7620000" cy="602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17947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B13195-9254-43CC-9C35-B2A366F906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F498B1-B056-4471-B7A8-9F5F086EFA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79221"/>
            <a:ext cx="5204563" cy="5099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389428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159EDF2-496C-4CD5-8797-A86B7B982A6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CC38F5-3EFF-4978-8825-2ACF3807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307875"/>
            <a:ext cx="5725019" cy="4242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83648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F57660-285E-4E37-97CC-1A778CB9B9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E0586D-05EB-40C9-BF8C-EE7A9B1D4E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452841"/>
            <a:ext cx="6927273" cy="3952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7653951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513354-69B6-426A-9603-B6E1AEB2E9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012789F-57A8-45A8-A5D3-73D39E5665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75919"/>
            <a:ext cx="6297521" cy="4906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4977957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0E63FB9-8EC8-41C7-A592-CDD0B11842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AA258B9-9578-4BC2-9ED0-B7F3849810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671701"/>
            <a:ext cx="6927273" cy="351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283359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4E0277D-636F-48CC-A8F2-69220173EA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EA04CA-AB63-4725-A8B8-2518516F4E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852" y="1138993"/>
            <a:ext cx="3402296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41765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0F0E94-5165-408E-8A4A-97EDCDCE17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41ECF2F-F20D-467C-805A-38A8482290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27401"/>
            <a:ext cx="6927273" cy="48031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979279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0F6D3D-4865-4C65-8CCE-EB3DCCFDC52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FDD3CCA-4C9A-4E7C-B747-E54565676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59049"/>
            <a:ext cx="5204563" cy="3939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14168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155C70-95EF-43CD-A1B6-9FB8B68FD6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A71F91-B3E5-4A08-8A96-D55BF7C866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55220"/>
            <a:ext cx="6297521" cy="4147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8885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613860E-4840-4351-8F00-53B34637BF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792F806-4E88-4FB9-A01A-0EF826CE0C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673885"/>
            <a:ext cx="5725019" cy="3510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542415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808AFE-49FC-418F-84D4-A7C42D5D393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41.4a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7421C1-797A-457E-834D-37B6AF6737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2280801"/>
            <a:ext cx="6297521" cy="2296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05576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E170C51-06F1-4C53-B58A-EC52F4C97EB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41.4b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D330C8-9933-44C9-8C9C-2BD4D79B42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99393"/>
            <a:ext cx="4731421" cy="5659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094921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835791-559E-452F-913D-E6C235DB8E8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41.1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03E01C-492F-4198-9BE8-D62615CC37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0887" y="311728"/>
            <a:ext cx="4862227" cy="62345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9FBA301-1D2A-4C08-8AD2-C0620329C607}"/>
              </a:ext>
            </a:extLst>
          </p:cNvPr>
          <p:cNvSpPr txBox="1"/>
          <p:nvPr/>
        </p:nvSpPr>
        <p:spPr>
          <a:xfrm>
            <a:off x="3690452" y="1190744"/>
            <a:ext cx="4219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Nucleus</a:t>
            </a:r>
            <a:endParaRPr lang="en-IN" sz="5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567605-F167-4642-8433-3C7715E0298F}"/>
              </a:ext>
            </a:extLst>
          </p:cNvPr>
          <p:cNvSpPr txBox="1"/>
          <p:nvPr/>
        </p:nvSpPr>
        <p:spPr>
          <a:xfrm>
            <a:off x="3771355" y="860750"/>
            <a:ext cx="737061" cy="2522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500" b="0" i="0" u="none" strike="noStrike" baseline="0" dirty="0"/>
              <a:t>Simple squamous</a:t>
            </a:r>
          </a:p>
          <a:p>
            <a:pPr algn="l"/>
            <a:r>
              <a:rPr lang="en-IN" sz="500" b="0" i="0" u="none" strike="noStrike" baseline="0" dirty="0"/>
              <a:t>epithelial cell</a:t>
            </a:r>
            <a:endParaRPr lang="en-IN" sz="5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B863D6C-62D8-4D7B-B68D-A603E0DCF635}"/>
              </a:ext>
            </a:extLst>
          </p:cNvPr>
          <p:cNvSpPr txBox="1"/>
          <p:nvPr/>
        </p:nvSpPr>
        <p:spPr>
          <a:xfrm>
            <a:off x="3771789" y="1909160"/>
            <a:ext cx="833373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Cuboidal epithelial cell</a:t>
            </a:r>
            <a:endParaRPr lang="en-IN" sz="5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C7A96C7-A75F-403D-94A8-15DE8EC65455}"/>
              </a:ext>
            </a:extLst>
          </p:cNvPr>
          <p:cNvSpPr txBox="1"/>
          <p:nvPr/>
        </p:nvSpPr>
        <p:spPr>
          <a:xfrm>
            <a:off x="3771789" y="2020865"/>
            <a:ext cx="4219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Nucleus</a:t>
            </a:r>
            <a:endParaRPr lang="en-IN" sz="5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36AC54E-B390-441F-96D5-B2751C479F44}"/>
              </a:ext>
            </a:extLst>
          </p:cNvPr>
          <p:cNvSpPr txBox="1"/>
          <p:nvPr/>
        </p:nvSpPr>
        <p:spPr>
          <a:xfrm>
            <a:off x="3736201" y="3029539"/>
            <a:ext cx="90454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Columnar epithelial cell</a:t>
            </a:r>
            <a:endParaRPr lang="en-IN" sz="5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0CD3D8B-0391-4A1A-AFE8-3A0257C677D4}"/>
              </a:ext>
            </a:extLst>
          </p:cNvPr>
          <p:cNvSpPr txBox="1"/>
          <p:nvPr/>
        </p:nvSpPr>
        <p:spPr>
          <a:xfrm>
            <a:off x="3766708" y="3152808"/>
            <a:ext cx="42197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Nucleus</a:t>
            </a:r>
            <a:endParaRPr lang="en-IN" sz="5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B0D650E-6026-4C28-B7A7-5345A4BFCE50}"/>
              </a:ext>
            </a:extLst>
          </p:cNvPr>
          <p:cNvSpPr txBox="1"/>
          <p:nvPr/>
        </p:nvSpPr>
        <p:spPr>
          <a:xfrm>
            <a:off x="3754083" y="3273544"/>
            <a:ext cx="38361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Goblet</a:t>
            </a:r>
          </a:p>
          <a:p>
            <a:r>
              <a:rPr lang="en-IN" sz="500" b="0" i="0" u="none" strike="noStrike" baseline="0" dirty="0"/>
              <a:t>cell</a:t>
            </a:r>
            <a:endParaRPr lang="en-IN" sz="5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D7F6D06-CBBF-442B-97DF-5C9C4506DF62}"/>
              </a:ext>
            </a:extLst>
          </p:cNvPr>
          <p:cNvSpPr txBox="1"/>
          <p:nvPr/>
        </p:nvSpPr>
        <p:spPr>
          <a:xfrm>
            <a:off x="3702357" y="4098463"/>
            <a:ext cx="317037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Cilia</a:t>
            </a:r>
            <a:endParaRPr lang="en-IN" sz="5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2F1BF5C-4AAE-4A91-81E7-5A186110787F}"/>
              </a:ext>
            </a:extLst>
          </p:cNvPr>
          <p:cNvSpPr txBox="1"/>
          <p:nvPr/>
        </p:nvSpPr>
        <p:spPr>
          <a:xfrm>
            <a:off x="3704451" y="4227910"/>
            <a:ext cx="510594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Goblet cell</a:t>
            </a:r>
            <a:endParaRPr lang="en-IN" sz="5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4420FF1-83D6-4C77-9CE0-4C57042B452B}"/>
              </a:ext>
            </a:extLst>
          </p:cNvPr>
          <p:cNvSpPr txBox="1"/>
          <p:nvPr/>
        </p:nvSpPr>
        <p:spPr>
          <a:xfrm>
            <a:off x="3699714" y="4357810"/>
            <a:ext cx="679599" cy="247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Pseudostratified columnar cell</a:t>
            </a:r>
            <a:endParaRPr lang="en-IN" sz="5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4B7AFB3-7A5A-47E9-A59B-4F58D1F029D8}"/>
              </a:ext>
            </a:extLst>
          </p:cNvPr>
          <p:cNvSpPr txBox="1"/>
          <p:nvPr/>
        </p:nvSpPr>
        <p:spPr>
          <a:xfrm>
            <a:off x="2238499" y="1766033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40 </a:t>
            </a:r>
            <a:r>
              <a:rPr lang="el-GR" sz="500" dirty="0"/>
              <a:t>μ</a:t>
            </a:r>
            <a:r>
              <a:rPr lang="en-IN" sz="500" dirty="0"/>
              <a:t>m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76FCA5B-E64F-47D3-AFC3-C54FC8F135E9}"/>
              </a:ext>
            </a:extLst>
          </p:cNvPr>
          <p:cNvSpPr txBox="1"/>
          <p:nvPr/>
        </p:nvSpPr>
        <p:spPr>
          <a:xfrm>
            <a:off x="2246118" y="285788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dirty="0"/>
              <a:t>50 </a:t>
            </a:r>
            <a:r>
              <a:rPr lang="el-GR" sz="500" dirty="0"/>
              <a:t>μ</a:t>
            </a:r>
            <a:r>
              <a:rPr lang="en-IN" sz="500" dirty="0"/>
              <a:t>m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7F0C196-8215-428C-A183-F09CF5249350}"/>
              </a:ext>
            </a:extLst>
          </p:cNvPr>
          <p:cNvSpPr txBox="1"/>
          <p:nvPr/>
        </p:nvSpPr>
        <p:spPr>
          <a:xfrm>
            <a:off x="2241353" y="396278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/>
              <a:t>40 </a:t>
            </a:r>
            <a:r>
              <a:rPr lang="el-GR" sz="500" dirty="0"/>
              <a:t>μ</a:t>
            </a:r>
            <a:r>
              <a:rPr lang="en-IN" sz="500" dirty="0"/>
              <a:t>m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6F388E-AAF5-46F9-B0CF-102530636F93}"/>
              </a:ext>
            </a:extLst>
          </p:cNvPr>
          <p:cNvSpPr txBox="1"/>
          <p:nvPr/>
        </p:nvSpPr>
        <p:spPr>
          <a:xfrm>
            <a:off x="2246117" y="5020063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/>
              <a:t>40 </a:t>
            </a:r>
            <a:r>
              <a:rPr lang="el-GR" sz="500" dirty="0"/>
              <a:t>μ</a:t>
            </a:r>
            <a:r>
              <a:rPr lang="en-IN" sz="500" dirty="0"/>
              <a:t>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0F05BC5-3482-48A5-A1D6-A7B8246341D5}"/>
              </a:ext>
            </a:extLst>
          </p:cNvPr>
          <p:cNvSpPr txBox="1"/>
          <p:nvPr/>
        </p:nvSpPr>
        <p:spPr>
          <a:xfrm>
            <a:off x="2241354" y="6344038"/>
            <a:ext cx="3836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/>
              <a:t>50 </a:t>
            </a:r>
            <a:r>
              <a:rPr lang="el-GR" sz="500" dirty="0"/>
              <a:t>μ</a:t>
            </a:r>
            <a:r>
              <a:rPr lang="en-IN" sz="500" dirty="0"/>
              <a:t>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99D2DDC-2F62-4551-8A6B-6C9D26726DF4}"/>
              </a:ext>
            </a:extLst>
          </p:cNvPr>
          <p:cNvSpPr txBox="1"/>
          <p:nvPr/>
        </p:nvSpPr>
        <p:spPr>
          <a:xfrm rot="16200000">
            <a:off x="1810658" y="5932883"/>
            <a:ext cx="798131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AI </a:t>
            </a:r>
            <a:r>
              <a:rPr lang="en-IN" sz="500" b="0" i="0" u="none" strike="noStrike" baseline="0" dirty="0" err="1"/>
              <a:t>Telser</a:t>
            </a:r>
            <a:r>
              <a:rPr lang="en-IN" sz="500" b="0" i="0" u="none" strike="noStrike" baseline="0" dirty="0"/>
              <a:t>/McGraw Hill</a:t>
            </a:r>
            <a:endParaRPr lang="en-IN" sz="5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05DE8A0-AC07-4937-8F82-9859453430B7}"/>
              </a:ext>
            </a:extLst>
          </p:cNvPr>
          <p:cNvSpPr txBox="1"/>
          <p:nvPr/>
        </p:nvSpPr>
        <p:spPr>
          <a:xfrm rot="16200000">
            <a:off x="1797996" y="4612771"/>
            <a:ext cx="8223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©Victor P. </a:t>
            </a:r>
            <a:r>
              <a:rPr lang="en-IN" sz="500" b="0" i="0" u="none" strike="noStrike" baseline="0" dirty="0" err="1"/>
              <a:t>Eroschenko</a:t>
            </a:r>
            <a:endParaRPr lang="en-IN" sz="5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B6B08C7-F2C0-476D-957C-28707B73141B}"/>
              </a:ext>
            </a:extLst>
          </p:cNvPr>
          <p:cNvSpPr txBox="1"/>
          <p:nvPr/>
        </p:nvSpPr>
        <p:spPr>
          <a:xfrm rot="16200000">
            <a:off x="1932163" y="3668525"/>
            <a:ext cx="56165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Ed Reschke</a:t>
            </a:r>
            <a:endParaRPr lang="en-IN" sz="5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2238F3E-6217-462C-9A7D-ED9E2CC9F716}"/>
              </a:ext>
            </a:extLst>
          </p:cNvPr>
          <p:cNvSpPr txBox="1"/>
          <p:nvPr/>
        </p:nvSpPr>
        <p:spPr>
          <a:xfrm rot="16200000">
            <a:off x="1798974" y="2439302"/>
            <a:ext cx="822315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©Victor P. </a:t>
            </a:r>
            <a:r>
              <a:rPr lang="en-IN" sz="500" b="0" i="0" u="none" strike="noStrike" baseline="0" dirty="0" err="1"/>
              <a:t>Eroschenko</a:t>
            </a:r>
            <a:endParaRPr lang="en-IN" sz="5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1483595-A0FE-430B-9580-78D3FD796803}"/>
              </a:ext>
            </a:extLst>
          </p:cNvPr>
          <p:cNvSpPr txBox="1"/>
          <p:nvPr/>
        </p:nvSpPr>
        <p:spPr>
          <a:xfrm rot="16200000">
            <a:off x="1947643" y="1480976"/>
            <a:ext cx="529102" cy="1692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500" b="0" i="0" u="none" strike="noStrike" baseline="0" dirty="0"/>
              <a:t>Ed Reschke</a:t>
            </a:r>
            <a:endParaRPr lang="en-IN" sz="5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F551A04-A61B-4E19-A8E5-F71F9DA5612E}"/>
              </a:ext>
            </a:extLst>
          </p:cNvPr>
          <p:cNvSpPr txBox="1"/>
          <p:nvPr/>
        </p:nvSpPr>
        <p:spPr>
          <a:xfrm>
            <a:off x="5560631" y="854607"/>
            <a:ext cx="444890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1" i="0" u="none" strike="noStrike" baseline="0" dirty="0"/>
              <a:t>Squamous</a:t>
            </a:r>
            <a:endParaRPr lang="en-IN" sz="400" b="1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C773E69-A359-4C7C-AE7A-5F66463B23AB}"/>
              </a:ext>
            </a:extLst>
          </p:cNvPr>
          <p:cNvSpPr txBox="1"/>
          <p:nvPr/>
        </p:nvSpPr>
        <p:spPr>
          <a:xfrm>
            <a:off x="5565047" y="1009630"/>
            <a:ext cx="130574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Lining of lungs, capillary walls, and blood vessels</a:t>
            </a:r>
            <a:endParaRPr lang="en-IN" sz="4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2611E54-276B-44FF-8C99-BEA2D69657D1}"/>
              </a:ext>
            </a:extLst>
          </p:cNvPr>
          <p:cNvSpPr txBox="1"/>
          <p:nvPr/>
        </p:nvSpPr>
        <p:spPr>
          <a:xfrm>
            <a:off x="5563714" y="932408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2C1715B-A2A5-42EC-8082-F0A333E97369}"/>
              </a:ext>
            </a:extLst>
          </p:cNvPr>
          <p:cNvSpPr txBox="1"/>
          <p:nvPr/>
        </p:nvSpPr>
        <p:spPr>
          <a:xfrm>
            <a:off x="5566405" y="1091218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B8AF016-F456-4198-857C-3994BDA8E663}"/>
              </a:ext>
            </a:extLst>
          </p:cNvPr>
          <p:cNvSpPr txBox="1"/>
          <p:nvPr/>
        </p:nvSpPr>
        <p:spPr>
          <a:xfrm>
            <a:off x="5565026" y="1167815"/>
            <a:ext cx="1260069" cy="2154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0" u="none" strike="noStrike" baseline="0" dirty="0"/>
              <a:t>Cells form thin layer across which diffusion can</a:t>
            </a:r>
          </a:p>
          <a:p>
            <a:pPr algn="l"/>
            <a:r>
              <a:rPr lang="en-IN" sz="400" b="0" i="0" u="none" strike="noStrike" baseline="0" dirty="0"/>
              <a:t>readily occur</a:t>
            </a:r>
            <a:endParaRPr lang="en-IN" sz="400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8E1D5D4-4139-4597-88E9-BA8AC366C353}"/>
              </a:ext>
            </a:extLst>
          </p:cNvPr>
          <p:cNvSpPr txBox="1"/>
          <p:nvPr/>
        </p:nvSpPr>
        <p:spPr>
          <a:xfrm>
            <a:off x="5561769" y="1317762"/>
            <a:ext cx="75187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Types</a:t>
            </a:r>
            <a:endParaRPr lang="en-IN" sz="400" i="1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525C65A-9E65-42DA-AA2C-C4D3E4895953}"/>
              </a:ext>
            </a:extLst>
          </p:cNvPr>
          <p:cNvSpPr txBox="1"/>
          <p:nvPr/>
        </p:nvSpPr>
        <p:spPr>
          <a:xfrm>
            <a:off x="5561620" y="1396317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Epithelial cells</a:t>
            </a:r>
            <a:endParaRPr lang="en-IN" sz="400" dirty="0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967B2B6-2281-4605-BC5B-FFC14F1900D3}"/>
              </a:ext>
            </a:extLst>
          </p:cNvPr>
          <p:cNvSpPr txBox="1"/>
          <p:nvPr/>
        </p:nvSpPr>
        <p:spPr>
          <a:xfrm>
            <a:off x="5566214" y="1946889"/>
            <a:ext cx="40614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1" i="0" u="none" strike="noStrike" baseline="0" dirty="0"/>
              <a:t>Cuboidal</a:t>
            </a:r>
            <a:endParaRPr lang="en-IN" sz="400" b="1" dirty="0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4010FB4F-0D34-4C68-9C43-B16059B37079}"/>
              </a:ext>
            </a:extLst>
          </p:cNvPr>
          <p:cNvSpPr txBox="1"/>
          <p:nvPr/>
        </p:nvSpPr>
        <p:spPr>
          <a:xfrm>
            <a:off x="5563713" y="2020594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1CEBFC74-888A-42D6-A4D5-2FA6576EC7BD}"/>
              </a:ext>
            </a:extLst>
          </p:cNvPr>
          <p:cNvSpPr txBox="1"/>
          <p:nvPr/>
        </p:nvSpPr>
        <p:spPr>
          <a:xfrm>
            <a:off x="5561805" y="2105003"/>
            <a:ext cx="1350965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Lining of some glands and kidney tubules; covering of ovaries</a:t>
            </a:r>
            <a:endParaRPr lang="en-IN" sz="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55F9E43-356A-44F4-861E-70F6D01FB0AD}"/>
              </a:ext>
            </a:extLst>
          </p:cNvPr>
          <p:cNvSpPr txBox="1"/>
          <p:nvPr/>
        </p:nvSpPr>
        <p:spPr>
          <a:xfrm>
            <a:off x="5566405" y="2245802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06FF088-99D4-41E4-8A6B-3976B1332645}"/>
              </a:ext>
            </a:extLst>
          </p:cNvPr>
          <p:cNvSpPr txBox="1"/>
          <p:nvPr/>
        </p:nvSpPr>
        <p:spPr>
          <a:xfrm>
            <a:off x="5565843" y="2315823"/>
            <a:ext cx="1358765" cy="2048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Cells rich in specific transport channels; functions in secretion and absorption</a:t>
            </a:r>
            <a:endParaRPr lang="en-IN" sz="400" dirty="0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1AE4800-40EE-4F34-A824-77C850F08B17}"/>
              </a:ext>
            </a:extLst>
          </p:cNvPr>
          <p:cNvSpPr txBox="1"/>
          <p:nvPr/>
        </p:nvSpPr>
        <p:spPr>
          <a:xfrm>
            <a:off x="5563101" y="2469084"/>
            <a:ext cx="79022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Types</a:t>
            </a:r>
            <a:endParaRPr lang="en-IN" sz="400" i="1" dirty="0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E7F08CA-4E96-4BCF-9A7A-A500632EF7B4}"/>
              </a:ext>
            </a:extLst>
          </p:cNvPr>
          <p:cNvSpPr txBox="1"/>
          <p:nvPr/>
        </p:nvSpPr>
        <p:spPr>
          <a:xfrm>
            <a:off x="5565935" y="2540500"/>
            <a:ext cx="437274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Gland cells</a:t>
            </a:r>
            <a:endParaRPr lang="en-IN" sz="400" dirty="0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CC4AB663-E045-482C-B2BE-65157CFACF95}"/>
              </a:ext>
            </a:extLst>
          </p:cNvPr>
          <p:cNvSpPr txBox="1"/>
          <p:nvPr/>
        </p:nvSpPr>
        <p:spPr>
          <a:xfrm>
            <a:off x="5564026" y="3030660"/>
            <a:ext cx="42131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1" i="0" u="none" strike="noStrike" baseline="0" dirty="0"/>
              <a:t>Columnar</a:t>
            </a:r>
            <a:endParaRPr lang="en-IN" sz="400" b="1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E241EEF-96C6-4207-9E0F-14CB15170466}"/>
              </a:ext>
            </a:extLst>
          </p:cNvPr>
          <p:cNvSpPr txBox="1"/>
          <p:nvPr/>
        </p:nvSpPr>
        <p:spPr>
          <a:xfrm>
            <a:off x="5558950" y="3105177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6417DF0C-2316-41B2-A379-4CBC7316C3AC}"/>
              </a:ext>
            </a:extLst>
          </p:cNvPr>
          <p:cNvSpPr txBox="1"/>
          <p:nvPr/>
        </p:nvSpPr>
        <p:spPr>
          <a:xfrm>
            <a:off x="5562401" y="3193817"/>
            <a:ext cx="1331992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Surface lining of stomach, intestines, and parts of respiratory tract</a:t>
            </a:r>
            <a:endParaRPr lang="en-IN" sz="400" dirty="0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7862B111-8A9A-4FBF-AC66-CA93355BFF88}"/>
              </a:ext>
            </a:extLst>
          </p:cNvPr>
          <p:cNvSpPr txBox="1"/>
          <p:nvPr/>
        </p:nvSpPr>
        <p:spPr>
          <a:xfrm>
            <a:off x="5561642" y="3334015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AE1A2575-63A8-4A56-8A1E-C9D17DA20D88}"/>
              </a:ext>
            </a:extLst>
          </p:cNvPr>
          <p:cNvSpPr txBox="1"/>
          <p:nvPr/>
        </p:nvSpPr>
        <p:spPr>
          <a:xfrm>
            <a:off x="5564524" y="3410987"/>
            <a:ext cx="1428076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Thicker cell layer; provides protection and functions in secretion and absorption</a:t>
            </a:r>
            <a:endParaRPr lang="en-IN" sz="40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FD6F033-263B-418C-810E-742757B02C78}"/>
              </a:ext>
            </a:extLst>
          </p:cNvPr>
          <p:cNvSpPr txBox="1"/>
          <p:nvPr/>
        </p:nvSpPr>
        <p:spPr>
          <a:xfrm>
            <a:off x="5560937" y="3553233"/>
            <a:ext cx="79022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</a:t>
            </a:r>
            <a:r>
              <a:rPr lang="en-IN" sz="400" b="0" i="1" u="none" strike="noStrike" baseline="0" dirty="0" err="1"/>
              <a:t>Typess</a:t>
            </a:r>
            <a:endParaRPr lang="en-IN" sz="400" i="1" dirty="0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DEC8778-E58A-495D-8D5C-402CDD9879EB}"/>
              </a:ext>
            </a:extLst>
          </p:cNvPr>
          <p:cNvSpPr txBox="1"/>
          <p:nvPr/>
        </p:nvSpPr>
        <p:spPr>
          <a:xfrm>
            <a:off x="5561619" y="3636090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Epithelial cells</a:t>
            </a:r>
            <a:endParaRPr lang="en-IN" sz="400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8814FBA-0312-4F8C-B950-61B0961D914A}"/>
              </a:ext>
            </a:extLst>
          </p:cNvPr>
          <p:cNvSpPr txBox="1"/>
          <p:nvPr/>
        </p:nvSpPr>
        <p:spPr>
          <a:xfrm>
            <a:off x="5562606" y="4129454"/>
            <a:ext cx="841472" cy="1508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1" i="0" u="none" strike="noStrike" baseline="0" dirty="0"/>
              <a:t>Pseudostratified Columnar</a:t>
            </a:r>
            <a:endParaRPr lang="en-IN" sz="400" b="1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1FF853-1CE1-4ED5-BC5F-CB2AE0DE0BCC}"/>
              </a:ext>
            </a:extLst>
          </p:cNvPr>
          <p:cNvSpPr txBox="1"/>
          <p:nvPr/>
        </p:nvSpPr>
        <p:spPr>
          <a:xfrm>
            <a:off x="5564828" y="4211446"/>
            <a:ext cx="56165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16A67CEF-B2F4-46FF-8754-A538C7E71F3F}"/>
              </a:ext>
            </a:extLst>
          </p:cNvPr>
          <p:cNvSpPr txBox="1"/>
          <p:nvPr/>
        </p:nvSpPr>
        <p:spPr>
          <a:xfrm>
            <a:off x="5564844" y="4295454"/>
            <a:ext cx="1062312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Lining of parts of the respiratory tract</a:t>
            </a:r>
            <a:endParaRPr lang="en-IN" sz="4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A9A63FF-56F3-41B9-AC4B-45C0C1982336}"/>
              </a:ext>
            </a:extLst>
          </p:cNvPr>
          <p:cNvSpPr txBox="1"/>
          <p:nvPr/>
        </p:nvSpPr>
        <p:spPr>
          <a:xfrm>
            <a:off x="5566405" y="4378027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2F6BDB2C-9047-4618-BCA8-8E5FB430F886}"/>
              </a:ext>
            </a:extLst>
          </p:cNvPr>
          <p:cNvSpPr txBox="1"/>
          <p:nvPr/>
        </p:nvSpPr>
        <p:spPr>
          <a:xfrm>
            <a:off x="5568564" y="4453529"/>
            <a:ext cx="1192031" cy="186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Secretes mucus; dense with cilia that aid in movement of mucus; provides protection</a:t>
            </a:r>
            <a:endParaRPr lang="en-IN" sz="4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2BC1D61B-3125-4D9B-92C8-8D584A2E76B4}"/>
              </a:ext>
            </a:extLst>
          </p:cNvPr>
          <p:cNvSpPr txBox="1"/>
          <p:nvPr/>
        </p:nvSpPr>
        <p:spPr>
          <a:xfrm>
            <a:off x="5560937" y="4594303"/>
            <a:ext cx="79022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</a:t>
            </a:r>
            <a:r>
              <a:rPr lang="en-IN" sz="400" b="0" i="1" u="none" strike="noStrike" baseline="0" dirty="0" err="1"/>
              <a:t>Typess</a:t>
            </a:r>
            <a:endParaRPr lang="en-IN" sz="400" i="1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98B56DDE-42B3-4521-A9CD-45ECD064BF3E}"/>
              </a:ext>
            </a:extLst>
          </p:cNvPr>
          <p:cNvSpPr txBox="1"/>
          <p:nvPr/>
        </p:nvSpPr>
        <p:spPr>
          <a:xfrm>
            <a:off x="5565713" y="4670749"/>
            <a:ext cx="956177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Gland cells; ciliated epithelial cells</a:t>
            </a:r>
            <a:endParaRPr lang="en-IN" sz="400" dirty="0"/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975D2876-E775-412B-B397-9FB8F0E72FBF}"/>
              </a:ext>
            </a:extLst>
          </p:cNvPr>
          <p:cNvSpPr txBox="1"/>
          <p:nvPr/>
        </p:nvSpPr>
        <p:spPr>
          <a:xfrm>
            <a:off x="5557833" y="5433816"/>
            <a:ext cx="44606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1" i="0" u="none" strike="noStrike" baseline="0" dirty="0"/>
              <a:t>Squamous</a:t>
            </a:r>
            <a:endParaRPr lang="en-IN" sz="400" b="1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52C858EB-0D65-4E53-A8D8-BD71F19DB700}"/>
              </a:ext>
            </a:extLst>
          </p:cNvPr>
          <p:cNvSpPr txBox="1"/>
          <p:nvPr/>
        </p:nvSpPr>
        <p:spPr>
          <a:xfrm>
            <a:off x="5558083" y="5513139"/>
            <a:ext cx="55609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400" b="0" i="1" u="none" strike="noStrike" baseline="0" dirty="0"/>
              <a:t>Typical Location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9B53EE06-D346-4B0A-9D82-DB602BE20EE2}"/>
              </a:ext>
            </a:extLst>
          </p:cNvPr>
          <p:cNvSpPr txBox="1"/>
          <p:nvPr/>
        </p:nvSpPr>
        <p:spPr>
          <a:xfrm>
            <a:off x="5565731" y="5593016"/>
            <a:ext cx="965739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Outer layer of skin; lining of mouth</a:t>
            </a:r>
            <a:endParaRPr lang="en-IN" sz="4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A1D32F13-36A5-433D-9EB3-8DD5D3289FF3}"/>
              </a:ext>
            </a:extLst>
          </p:cNvPr>
          <p:cNvSpPr txBox="1"/>
          <p:nvPr/>
        </p:nvSpPr>
        <p:spPr>
          <a:xfrm>
            <a:off x="5566405" y="5670653"/>
            <a:ext cx="38361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Function</a:t>
            </a:r>
            <a:endParaRPr lang="en-IN" sz="400" i="1" dirty="0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C22B386-D31F-4BD3-841A-C265DABA90C8}"/>
              </a:ext>
            </a:extLst>
          </p:cNvPr>
          <p:cNvSpPr txBox="1"/>
          <p:nvPr/>
        </p:nvSpPr>
        <p:spPr>
          <a:xfrm>
            <a:off x="5564941" y="5747371"/>
            <a:ext cx="1094501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Tough layer of cells; provides protection</a:t>
            </a:r>
            <a:endParaRPr lang="en-IN" sz="400" dirty="0"/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381DE68-26C2-4F2F-9538-C4B57843A194}"/>
              </a:ext>
            </a:extLst>
          </p:cNvPr>
          <p:cNvSpPr txBox="1"/>
          <p:nvPr/>
        </p:nvSpPr>
        <p:spPr>
          <a:xfrm>
            <a:off x="5564849" y="5833094"/>
            <a:ext cx="782405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1" u="none" strike="noStrike" baseline="0" dirty="0"/>
              <a:t>Characteristic Cell </a:t>
            </a:r>
            <a:r>
              <a:rPr lang="en-IN" sz="400" b="0" i="1" u="none" strike="noStrike" baseline="0" dirty="0" err="1"/>
              <a:t>Typess</a:t>
            </a:r>
            <a:endParaRPr lang="en-IN" sz="400" i="1" dirty="0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B6173B20-7D10-46DB-BD1B-527139DAC2D9}"/>
              </a:ext>
            </a:extLst>
          </p:cNvPr>
          <p:cNvSpPr txBox="1"/>
          <p:nvPr/>
        </p:nvSpPr>
        <p:spPr>
          <a:xfrm>
            <a:off x="5561619" y="5918297"/>
            <a:ext cx="510593" cy="153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400" b="0" i="0" u="none" strike="noStrike" baseline="0" dirty="0"/>
              <a:t>Epithelial cells</a:t>
            </a:r>
            <a:endParaRPr lang="en-IN" sz="400" dirty="0"/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0DF85AD9-CB9D-4D0D-BC1C-D2DB8A43616C}"/>
              </a:ext>
            </a:extLst>
          </p:cNvPr>
          <p:cNvSpPr txBox="1"/>
          <p:nvPr/>
        </p:nvSpPr>
        <p:spPr>
          <a:xfrm>
            <a:off x="3685559" y="5182671"/>
            <a:ext cx="177288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S T R A T I F I E D  E P I T H E L I U M</a:t>
            </a:r>
            <a:endParaRPr lang="en-IN" sz="700" b="1" dirty="0"/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F2622198-84EB-4FE7-8796-FAA3E5D4021A}"/>
              </a:ext>
            </a:extLst>
          </p:cNvPr>
          <p:cNvSpPr txBox="1"/>
          <p:nvPr/>
        </p:nvSpPr>
        <p:spPr>
          <a:xfrm>
            <a:off x="3832078" y="636388"/>
            <a:ext cx="147984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S I M P L E  </a:t>
            </a:r>
            <a:r>
              <a:rPr lang="en-IN" sz="700" b="1" i="0" u="none" strike="noStrike" baseline="0" dirty="0" err="1"/>
              <a:t>E</a:t>
            </a:r>
            <a:r>
              <a:rPr lang="en-IN" sz="700" b="1" i="0" u="none" strike="noStrike" baseline="0" dirty="0"/>
              <a:t> P I T H E L I U M</a:t>
            </a:r>
            <a:endParaRPr lang="en-IN" sz="700" b="1" dirty="0"/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5FC2891B-E9BC-4AE5-937C-144F50AF46E6}"/>
              </a:ext>
            </a:extLst>
          </p:cNvPr>
          <p:cNvSpPr txBox="1"/>
          <p:nvPr/>
        </p:nvSpPr>
        <p:spPr>
          <a:xfrm>
            <a:off x="3346570" y="442080"/>
            <a:ext cx="109450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Epithelial Tissue</a:t>
            </a:r>
            <a:endParaRPr lang="en-IN" sz="900" b="1" dirty="0"/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C833EECE-85AD-4242-B9FC-11C78DC655D8}"/>
              </a:ext>
            </a:extLst>
          </p:cNvPr>
          <p:cNvSpPr txBox="1"/>
          <p:nvPr/>
        </p:nvSpPr>
        <p:spPr>
          <a:xfrm>
            <a:off x="2341713" y="444778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>
                <a:solidFill>
                  <a:srgbClr val="FFFFFF"/>
                </a:solidFill>
              </a:rPr>
              <a:t>TABLE 41.1</a:t>
            </a:r>
            <a:endParaRPr lang="en-IN" sz="900" b="1" dirty="0"/>
          </a:p>
        </p:txBody>
      </p:sp>
    </p:spTree>
    <p:extLst>
      <p:ext uri="{BB962C8B-B14F-4D97-AF65-F5344CB8AC3E}">
        <p14:creationId xmlns:p14="http://schemas.microsoft.com/office/powerpoint/2010/main" val="184098019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824</TotalTime>
  <Words>648</Words>
  <Application>Microsoft Office PowerPoint</Application>
  <PresentationFormat>On-screen Show (4:3)</PresentationFormat>
  <Paragraphs>206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9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208</cp:revision>
  <dcterms:created xsi:type="dcterms:W3CDTF">2002-11-07T15:12:30Z</dcterms:created>
  <dcterms:modified xsi:type="dcterms:W3CDTF">2022-01-18T09:49:57Z</dcterms:modified>
</cp:coreProperties>
</file>