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48"/>
  </p:notesMasterIdLst>
  <p:sldIdLst>
    <p:sldId id="504" r:id="rId2"/>
    <p:sldId id="538" r:id="rId3"/>
    <p:sldId id="539" r:id="rId4"/>
    <p:sldId id="505" r:id="rId5"/>
    <p:sldId id="506" r:id="rId6"/>
    <p:sldId id="507" r:id="rId7"/>
    <p:sldId id="508" r:id="rId8"/>
    <p:sldId id="543" r:id="rId9"/>
    <p:sldId id="509" r:id="rId10"/>
    <p:sldId id="510" r:id="rId11"/>
    <p:sldId id="511" r:id="rId12"/>
    <p:sldId id="512" r:id="rId13"/>
    <p:sldId id="513" r:id="rId14"/>
    <p:sldId id="544" r:id="rId15"/>
    <p:sldId id="514" r:id="rId16"/>
    <p:sldId id="515" r:id="rId17"/>
    <p:sldId id="516" r:id="rId18"/>
    <p:sldId id="517" r:id="rId19"/>
    <p:sldId id="545" r:id="rId20"/>
    <p:sldId id="541" r:id="rId21"/>
    <p:sldId id="518" r:id="rId22"/>
    <p:sldId id="519" r:id="rId23"/>
    <p:sldId id="520" r:id="rId24"/>
    <p:sldId id="521" r:id="rId25"/>
    <p:sldId id="522" r:id="rId26"/>
    <p:sldId id="546" r:id="rId27"/>
    <p:sldId id="523" r:id="rId28"/>
    <p:sldId id="524" r:id="rId29"/>
    <p:sldId id="525" r:id="rId30"/>
    <p:sldId id="526" r:id="rId31"/>
    <p:sldId id="527" r:id="rId32"/>
    <p:sldId id="528" r:id="rId33"/>
    <p:sldId id="529" r:id="rId34"/>
    <p:sldId id="530" r:id="rId35"/>
    <p:sldId id="531" r:id="rId36"/>
    <p:sldId id="532" r:id="rId37"/>
    <p:sldId id="549" r:id="rId38"/>
    <p:sldId id="533" r:id="rId39"/>
    <p:sldId id="534" r:id="rId40"/>
    <p:sldId id="547" r:id="rId41"/>
    <p:sldId id="535" r:id="rId42"/>
    <p:sldId id="536" r:id="rId43"/>
    <p:sldId id="548" r:id="rId44"/>
    <p:sldId id="537" r:id="rId45"/>
    <p:sldId id="542" r:id="rId46"/>
    <p:sldId id="540" r:id="rId47"/>
  </p:sldIdLst>
  <p:sldSz cx="9144000" cy="6858000" type="screen4x3"/>
  <p:notesSz cx="6858000" cy="9144000"/>
  <p:custDataLst>
    <p:tags r:id="rId4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Nervous System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42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E06F7F-FB48-421C-9867-EFA983815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9C5D2E-6F70-438F-99D6-D6E9A2A4293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FCB606-A7CD-4A80-BE12-8B2F359E7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332828"/>
            <a:ext cx="4731421" cy="419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08883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75BBCC-960A-4374-91A8-EC1922C98F3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316388-5F9C-4B7B-A9DB-194309E85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66237"/>
            <a:ext cx="6297521" cy="372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5308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34EA36-6271-4A78-B5C9-446D4F95F4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4F2714-2B3B-4669-9BBA-AF9E57F1F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867525"/>
            <a:ext cx="6297521" cy="512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64598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542874-5FE1-4113-BC3F-0B1779B40E4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EAD84A-F6BB-4416-8749-0620C97E4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396050"/>
            <a:ext cx="2937840" cy="606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8962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F905C6-4A06-4AA3-8BA2-080385A4836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42.2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481967-2CCB-496F-A6FB-E0B2E46E1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889" y="1579262"/>
            <a:ext cx="4922222" cy="36994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F12EA6-6A86-463F-AABE-F7C89CB73CB1}"/>
              </a:ext>
            </a:extLst>
          </p:cNvPr>
          <p:cNvSpPr txBox="1"/>
          <p:nvPr/>
        </p:nvSpPr>
        <p:spPr>
          <a:xfrm>
            <a:off x="2101364" y="3401205"/>
            <a:ext cx="1808517" cy="341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Large motor axon to human leg muscle</a:t>
            </a:r>
            <a:endParaRPr lang="en-IN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5459B5-CF28-4E19-A70E-A47E9C74F9E4}"/>
              </a:ext>
            </a:extLst>
          </p:cNvPr>
          <p:cNvSpPr txBox="1"/>
          <p:nvPr/>
        </p:nvSpPr>
        <p:spPr>
          <a:xfrm>
            <a:off x="2101364" y="3084648"/>
            <a:ext cx="10945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Squid giant axon</a:t>
            </a:r>
            <a:endParaRPr lang="en-IN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07818-BC1C-43CE-84F2-1C1AA40ED4ED}"/>
              </a:ext>
            </a:extLst>
          </p:cNvPr>
          <p:cNvSpPr txBox="1"/>
          <p:nvPr/>
        </p:nvSpPr>
        <p:spPr>
          <a:xfrm>
            <a:off x="2107025" y="3864433"/>
            <a:ext cx="1881950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Axon from human skin pressure receptor</a:t>
            </a:r>
            <a:endParaRPr lang="en-IN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F706A3-B8BC-4752-B0BE-62D43497F068}"/>
              </a:ext>
            </a:extLst>
          </p:cNvPr>
          <p:cNvSpPr txBox="1"/>
          <p:nvPr/>
        </p:nvSpPr>
        <p:spPr>
          <a:xfrm>
            <a:off x="2110889" y="4350605"/>
            <a:ext cx="1324346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Axon from human skin temperature receptor</a:t>
            </a:r>
            <a:endParaRPr lang="en-IN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812CAB-78B1-4227-8F38-17A7A7507F81}"/>
              </a:ext>
            </a:extLst>
          </p:cNvPr>
          <p:cNvSpPr txBox="1"/>
          <p:nvPr/>
        </p:nvSpPr>
        <p:spPr>
          <a:xfrm>
            <a:off x="2101364" y="4839885"/>
            <a:ext cx="1762705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Motor axon to human internal organ</a:t>
            </a:r>
            <a:endParaRPr lang="en-IN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60081C-3225-4573-9C0F-81BC55A9DEE0}"/>
              </a:ext>
            </a:extLst>
          </p:cNvPr>
          <p:cNvSpPr txBox="1"/>
          <p:nvPr/>
        </p:nvSpPr>
        <p:spPr>
          <a:xfrm>
            <a:off x="4074396" y="2458521"/>
            <a:ext cx="74755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Axon Diameter (</a:t>
            </a:r>
            <a:r>
              <a:rPr lang="el-GR" sz="1000" b="1" i="0" u="none" strike="noStrike" baseline="0" dirty="0"/>
              <a:t>μ</a:t>
            </a:r>
            <a:r>
              <a:rPr lang="en-IN" sz="1000" b="1" i="0" u="none" strike="noStrike" baseline="0" dirty="0"/>
              <a:t>m)</a:t>
            </a:r>
            <a:endParaRPr lang="en-IN" sz="10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BAB472-853C-409E-87A7-2F285B4DF141}"/>
              </a:ext>
            </a:extLst>
          </p:cNvPr>
          <p:cNvSpPr txBox="1"/>
          <p:nvPr/>
        </p:nvSpPr>
        <p:spPr>
          <a:xfrm>
            <a:off x="5139392" y="2612409"/>
            <a:ext cx="6178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Myelin</a:t>
            </a:r>
            <a:endParaRPr lang="en-IN" sz="1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2AF404-1924-48B1-8807-A9400FE2C297}"/>
              </a:ext>
            </a:extLst>
          </p:cNvPr>
          <p:cNvSpPr txBox="1"/>
          <p:nvPr/>
        </p:nvSpPr>
        <p:spPr>
          <a:xfrm>
            <a:off x="5991553" y="2458521"/>
            <a:ext cx="90454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Conduction Velocity (m/s)</a:t>
            </a:r>
            <a:endParaRPr lang="en-IN" sz="10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FBF95E-62DD-4D69-9A22-3FE168F79EB7}"/>
              </a:ext>
            </a:extLst>
          </p:cNvPr>
          <p:cNvSpPr txBox="1"/>
          <p:nvPr/>
        </p:nvSpPr>
        <p:spPr>
          <a:xfrm>
            <a:off x="4256368" y="3087171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500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3DC60A-482A-4198-8C4C-6E9351389D74}"/>
              </a:ext>
            </a:extLst>
          </p:cNvPr>
          <p:cNvSpPr txBox="1"/>
          <p:nvPr/>
        </p:nvSpPr>
        <p:spPr>
          <a:xfrm>
            <a:off x="4318232" y="3401496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20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F29023-6347-40B1-A012-BEF6E5165C82}"/>
              </a:ext>
            </a:extLst>
          </p:cNvPr>
          <p:cNvSpPr txBox="1"/>
          <p:nvPr/>
        </p:nvSpPr>
        <p:spPr>
          <a:xfrm>
            <a:off x="4322946" y="3868221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10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8C51C6-0300-40CC-8413-A21A15DF1BCE}"/>
              </a:ext>
            </a:extLst>
          </p:cNvPr>
          <p:cNvSpPr txBox="1"/>
          <p:nvPr/>
        </p:nvSpPr>
        <p:spPr>
          <a:xfrm>
            <a:off x="4383746" y="4353996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9C8FBD-739C-4E31-A6DE-A498B4262340}"/>
              </a:ext>
            </a:extLst>
          </p:cNvPr>
          <p:cNvSpPr txBox="1"/>
          <p:nvPr/>
        </p:nvSpPr>
        <p:spPr>
          <a:xfrm>
            <a:off x="4396921" y="4839771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B024DB-576A-4C1E-B27B-067AA9610C68}"/>
              </a:ext>
            </a:extLst>
          </p:cNvPr>
          <p:cNvSpPr txBox="1"/>
          <p:nvPr/>
        </p:nvSpPr>
        <p:spPr>
          <a:xfrm>
            <a:off x="5254880" y="3087171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No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568E35-74ED-4B6C-986E-F11C8B8419D3}"/>
              </a:ext>
            </a:extLst>
          </p:cNvPr>
          <p:cNvSpPr txBox="1"/>
          <p:nvPr/>
        </p:nvSpPr>
        <p:spPr>
          <a:xfrm>
            <a:off x="5235538" y="3404824"/>
            <a:ext cx="383615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Yes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E47C31-1829-4020-8DA9-69AC5A3E7A8C}"/>
              </a:ext>
            </a:extLst>
          </p:cNvPr>
          <p:cNvSpPr txBox="1"/>
          <p:nvPr/>
        </p:nvSpPr>
        <p:spPr>
          <a:xfrm>
            <a:off x="5227626" y="3865352"/>
            <a:ext cx="383615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Yes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AC2D23-06B0-4ADD-9004-F4D233767C53}"/>
              </a:ext>
            </a:extLst>
          </p:cNvPr>
          <p:cNvSpPr txBox="1"/>
          <p:nvPr/>
        </p:nvSpPr>
        <p:spPr>
          <a:xfrm>
            <a:off x="5229239" y="4354455"/>
            <a:ext cx="383615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Yes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428B978-4C84-454C-A23A-B881B9EF47F9}"/>
              </a:ext>
            </a:extLst>
          </p:cNvPr>
          <p:cNvSpPr txBox="1"/>
          <p:nvPr/>
        </p:nvSpPr>
        <p:spPr>
          <a:xfrm>
            <a:off x="6275668" y="3401496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120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F3DB2B-44CA-4390-9322-760A419389FD}"/>
              </a:ext>
            </a:extLst>
          </p:cNvPr>
          <p:cNvSpPr txBox="1"/>
          <p:nvPr/>
        </p:nvSpPr>
        <p:spPr>
          <a:xfrm>
            <a:off x="6337532" y="3868221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50</a:t>
            </a:r>
            <a:endParaRPr lang="en-IN" sz="9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DA43C1-83ED-480B-AB9F-111BB734DC9A}"/>
              </a:ext>
            </a:extLst>
          </p:cNvPr>
          <p:cNvSpPr txBox="1"/>
          <p:nvPr/>
        </p:nvSpPr>
        <p:spPr>
          <a:xfrm>
            <a:off x="6342246" y="4353996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20</a:t>
            </a:r>
            <a:endParaRPr lang="en-IN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97DA413-AC9C-4216-99DB-EE3304427EBF}"/>
              </a:ext>
            </a:extLst>
          </p:cNvPr>
          <p:cNvSpPr txBox="1"/>
          <p:nvPr/>
        </p:nvSpPr>
        <p:spPr>
          <a:xfrm>
            <a:off x="6405431" y="4839771"/>
            <a:ext cx="23819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</a:t>
            </a:r>
            <a:endParaRPr lang="en-IN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8941901-89D1-49EB-9FD6-D1E7E4EC31B8}"/>
              </a:ext>
            </a:extLst>
          </p:cNvPr>
          <p:cNvSpPr txBox="1"/>
          <p:nvPr/>
        </p:nvSpPr>
        <p:spPr>
          <a:xfrm>
            <a:off x="6337532" y="3087171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25</a:t>
            </a:r>
            <a:endParaRPr lang="en-IN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774CA55-0096-4838-8578-17D36300F276}"/>
              </a:ext>
            </a:extLst>
          </p:cNvPr>
          <p:cNvSpPr txBox="1"/>
          <p:nvPr/>
        </p:nvSpPr>
        <p:spPr>
          <a:xfrm>
            <a:off x="2496471" y="1945032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42.2</a:t>
            </a:r>
            <a:endParaRPr lang="en-IN" sz="12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31EE27-207D-4F7D-A323-A1B4A5677CA8}"/>
              </a:ext>
            </a:extLst>
          </p:cNvPr>
          <p:cNvSpPr txBox="1"/>
          <p:nvPr/>
        </p:nvSpPr>
        <p:spPr>
          <a:xfrm>
            <a:off x="3983565" y="1853297"/>
            <a:ext cx="19007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1200" b="1" i="0" u="none" strike="noStrike" baseline="0" dirty="0"/>
              <a:t>Conduction Velocities</a:t>
            </a:r>
          </a:p>
          <a:p>
            <a:pPr algn="l"/>
            <a:r>
              <a:rPr lang="en-IN" sz="1200" b="1" i="0" u="none" strike="noStrike" baseline="0" dirty="0"/>
              <a:t>of Some Axons</a:t>
            </a:r>
            <a:endParaRPr lang="en-IN" sz="12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2C20BF-BE06-428B-AC6B-A5AE28A59198}"/>
              </a:ext>
            </a:extLst>
          </p:cNvPr>
          <p:cNvSpPr txBox="1"/>
          <p:nvPr/>
        </p:nvSpPr>
        <p:spPr>
          <a:xfrm>
            <a:off x="5254880" y="4839771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No</a:t>
            </a:r>
            <a:endParaRPr lang="en-IN" sz="900" dirty="0"/>
          </a:p>
        </p:txBody>
      </p:sp>
    </p:spTree>
    <p:extLst>
      <p:ext uri="{BB962C8B-B14F-4D97-AF65-F5344CB8AC3E}">
        <p14:creationId xmlns:p14="http://schemas.microsoft.com/office/powerpoint/2010/main" val="57162256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6B0C3F-D659-472B-BB95-1C54B7664F1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3DB6D2-4C0A-4E69-B584-CD4CDE596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25805"/>
            <a:ext cx="5204563" cy="40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20296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83E337-6E93-45AA-AEDF-17A652791F7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BF41A4-EA57-447D-9F91-39850C9411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733723"/>
            <a:ext cx="3910265" cy="539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79915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7B81F7-A82C-4D4C-8759-09DC347F3C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C06AC5-9FB0-436B-A889-AD804F6D0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365479"/>
            <a:ext cx="4731421" cy="412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0520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568522-EE5E-41BC-AB8F-7AB5A5EB58C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E43F7-1FF7-4DA8-9856-022DFB241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54679"/>
            <a:ext cx="7620000" cy="274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5758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090DB9-B287-44CA-BEDF-84DE3C279C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42.3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8B04C6-77D0-4BD0-AD51-FD0D598B6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679" y="311728"/>
            <a:ext cx="4840643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ED2C693-D81E-438D-81E6-AD06A423C77B}"/>
              </a:ext>
            </a:extLst>
          </p:cNvPr>
          <p:cNvSpPr/>
          <p:nvPr/>
        </p:nvSpPr>
        <p:spPr>
          <a:xfrm>
            <a:off x="4831144" y="119695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8BCEB4-8A51-4332-B177-27D6E991EC3B}"/>
              </a:ext>
            </a:extLst>
          </p:cNvPr>
          <p:cNvSpPr/>
          <p:nvPr/>
        </p:nvSpPr>
        <p:spPr>
          <a:xfrm>
            <a:off x="5374167" y="1196320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</a:t>
            </a:r>
            <a:endParaRPr lang="en-IN" sz="500" baseline="-25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384027-9DC9-4F28-9834-2F0439CE4F95}"/>
              </a:ext>
            </a:extLst>
          </p:cNvPr>
          <p:cNvSpPr/>
          <p:nvPr/>
        </p:nvSpPr>
        <p:spPr>
          <a:xfrm>
            <a:off x="4560886" y="4866143"/>
            <a:ext cx="28987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Met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1738CE-23BA-46A1-84FF-5620B87F661C}"/>
              </a:ext>
            </a:extLst>
          </p:cNvPr>
          <p:cNvSpPr/>
          <p:nvPr/>
        </p:nvSpPr>
        <p:spPr>
          <a:xfrm>
            <a:off x="4663387" y="1195685"/>
            <a:ext cx="25537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/>
              <a:t>N</a:t>
            </a:r>
            <a:r>
              <a:rPr lang="en-IN" sz="500" b="1" baseline="30000" dirty="0"/>
              <a:t>+</a:t>
            </a:r>
            <a:endParaRPr lang="en-IN" sz="500" baseline="30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4A8BF7-67D2-4244-A1EB-5E59A10EAB7C}"/>
              </a:ext>
            </a:extLst>
          </p:cNvPr>
          <p:cNvSpPr/>
          <p:nvPr/>
        </p:nvSpPr>
        <p:spPr>
          <a:xfrm>
            <a:off x="4662869" y="104455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FFE87A-D8F9-4FDA-8854-4FBBAD916DAA}"/>
              </a:ext>
            </a:extLst>
          </p:cNvPr>
          <p:cNvSpPr/>
          <p:nvPr/>
        </p:nvSpPr>
        <p:spPr>
          <a:xfrm>
            <a:off x="4662869" y="1333480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1EB51B-F363-450E-A93E-8E7367314EB3}"/>
              </a:ext>
            </a:extLst>
          </p:cNvPr>
          <p:cNvSpPr/>
          <p:nvPr/>
        </p:nvSpPr>
        <p:spPr>
          <a:xfrm>
            <a:off x="5034344" y="119695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841327E-3B7E-4098-8715-08D628CD5CC2}"/>
              </a:ext>
            </a:extLst>
          </p:cNvPr>
          <p:cNvSpPr/>
          <p:nvPr/>
        </p:nvSpPr>
        <p:spPr>
          <a:xfrm>
            <a:off x="5234467" y="1196320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  <a:endParaRPr lang="en-IN" sz="500" baseline="-250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D27990-65FF-47C8-B9EB-E5C8E9B8BB14}"/>
              </a:ext>
            </a:extLst>
          </p:cNvPr>
          <p:cNvSpPr/>
          <p:nvPr/>
        </p:nvSpPr>
        <p:spPr>
          <a:xfrm>
            <a:off x="5507419" y="119695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EE904E-E03E-4404-AF59-390D9947FD2A}"/>
              </a:ext>
            </a:extLst>
          </p:cNvPr>
          <p:cNvSpPr/>
          <p:nvPr/>
        </p:nvSpPr>
        <p:spPr>
          <a:xfrm>
            <a:off x="4462844" y="119695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</a:t>
            </a:r>
            <a:r>
              <a:rPr lang="en-IN" sz="500" baseline="-25000" dirty="0"/>
              <a:t>3</a:t>
            </a:r>
            <a:r>
              <a:rPr lang="en-IN" sz="500" dirty="0"/>
              <a:t>C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80C2CF-80A2-44A7-BD2D-DD27BB2A50E1}"/>
              </a:ext>
            </a:extLst>
          </p:cNvPr>
          <p:cNvSpPr/>
          <p:nvPr/>
        </p:nvSpPr>
        <p:spPr>
          <a:xfrm>
            <a:off x="5370992" y="1043920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  <a:endParaRPr lang="en-IN" sz="500" baseline="-25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C88470-99EF-4B67-9046-BBA2E0FFAB1E}"/>
              </a:ext>
            </a:extLst>
          </p:cNvPr>
          <p:cNvSpPr/>
          <p:nvPr/>
        </p:nvSpPr>
        <p:spPr>
          <a:xfrm>
            <a:off x="4523267" y="1612245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  <a:endParaRPr lang="en-IN" sz="500" baseline="-250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B0F7C77-B4AB-4C97-8136-51E9B30D0414}"/>
              </a:ext>
            </a:extLst>
          </p:cNvPr>
          <p:cNvSpPr/>
          <p:nvPr/>
        </p:nvSpPr>
        <p:spPr>
          <a:xfrm>
            <a:off x="5412267" y="1612245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  <a:endParaRPr lang="en-IN" sz="500" baseline="-25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0F54153-BC1E-4E20-A593-BEA396FA0372}"/>
              </a:ext>
            </a:extLst>
          </p:cNvPr>
          <p:cNvSpPr/>
          <p:nvPr/>
        </p:nvSpPr>
        <p:spPr>
          <a:xfrm>
            <a:off x="4608992" y="1713845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</a:t>
            </a:r>
            <a:endParaRPr lang="en-IN" sz="500" baseline="-250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D052F0-2CB5-47CC-956F-E692D7D03B36}"/>
              </a:ext>
            </a:extLst>
          </p:cNvPr>
          <p:cNvSpPr/>
          <p:nvPr/>
        </p:nvSpPr>
        <p:spPr>
          <a:xfrm>
            <a:off x="5329717" y="1713845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</a:t>
            </a:r>
            <a:endParaRPr lang="en-IN" sz="500" baseline="-250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222E31-B0CB-4D21-B497-A67B27E5E152}"/>
              </a:ext>
            </a:extLst>
          </p:cNvPr>
          <p:cNvSpPr/>
          <p:nvPr/>
        </p:nvSpPr>
        <p:spPr>
          <a:xfrm>
            <a:off x="4734656" y="1714480"/>
            <a:ext cx="276668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endParaRPr lang="en-IN" sz="500" baseline="-250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2E14707-39F0-4B53-BD59-04E99086B165}"/>
              </a:ext>
            </a:extLst>
          </p:cNvPr>
          <p:cNvSpPr/>
          <p:nvPr/>
        </p:nvSpPr>
        <p:spPr>
          <a:xfrm>
            <a:off x="4916869" y="1714480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490684E-2D45-4854-B73B-CF5E862B0FCC}"/>
              </a:ext>
            </a:extLst>
          </p:cNvPr>
          <p:cNvSpPr/>
          <p:nvPr/>
        </p:nvSpPr>
        <p:spPr>
          <a:xfrm>
            <a:off x="5126419" y="1714480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9E02437-E0B3-4FAD-82B6-4F98095766C3}"/>
              </a:ext>
            </a:extLst>
          </p:cNvPr>
          <p:cNvSpPr/>
          <p:nvPr/>
        </p:nvSpPr>
        <p:spPr>
          <a:xfrm>
            <a:off x="4477906" y="1816080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02C9F22-FA0D-460D-964C-44A3E87E2B2A}"/>
              </a:ext>
            </a:extLst>
          </p:cNvPr>
          <p:cNvSpPr/>
          <p:nvPr/>
        </p:nvSpPr>
        <p:spPr>
          <a:xfrm>
            <a:off x="5414531" y="1816080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OH</a:t>
            </a:r>
            <a:endParaRPr lang="en-IN" sz="500" baseline="-250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5B01B5-B53C-47FC-9FA0-3B6EC0117EDD}"/>
              </a:ext>
            </a:extLst>
          </p:cNvPr>
          <p:cNvSpPr/>
          <p:nvPr/>
        </p:nvSpPr>
        <p:spPr>
          <a:xfrm>
            <a:off x="4732719" y="1854180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NH</a:t>
            </a:r>
            <a:r>
              <a:rPr lang="en-IN" sz="500" baseline="-25000" dirty="0"/>
              <a:t>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2A7FBC9-1D55-4D79-BD6F-93628750DA44}"/>
              </a:ext>
            </a:extLst>
          </p:cNvPr>
          <p:cNvSpPr/>
          <p:nvPr/>
        </p:nvSpPr>
        <p:spPr>
          <a:xfrm>
            <a:off x="4523267" y="2018645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  <a:endParaRPr lang="en-IN" sz="500" baseline="-250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18BBC6-ADF2-4818-9F02-591AC9AAAAA6}"/>
              </a:ext>
            </a:extLst>
          </p:cNvPr>
          <p:cNvSpPr/>
          <p:nvPr/>
        </p:nvSpPr>
        <p:spPr>
          <a:xfrm>
            <a:off x="4608992" y="2120245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</a:t>
            </a:r>
            <a:endParaRPr lang="en-IN" sz="500" baseline="-250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73F3EC3-0ED1-486E-8508-11A43797696A}"/>
              </a:ext>
            </a:extLst>
          </p:cNvPr>
          <p:cNvSpPr/>
          <p:nvPr/>
        </p:nvSpPr>
        <p:spPr>
          <a:xfrm>
            <a:off x="4477906" y="2222480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EE42756-3AA2-4EFB-AFDC-935AFE56875B}"/>
              </a:ext>
            </a:extLst>
          </p:cNvPr>
          <p:cNvSpPr/>
          <p:nvPr/>
        </p:nvSpPr>
        <p:spPr>
          <a:xfrm>
            <a:off x="4739069" y="2120880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CADEFC-4B34-490A-97D8-9B1761287791}"/>
              </a:ext>
            </a:extLst>
          </p:cNvPr>
          <p:cNvSpPr/>
          <p:nvPr/>
        </p:nvSpPr>
        <p:spPr>
          <a:xfrm>
            <a:off x="4939094" y="2120880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NH</a:t>
            </a:r>
            <a:r>
              <a:rPr lang="en-IN" sz="500" baseline="-25000" dirty="0"/>
              <a:t>2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6195956-49F5-4DBF-A000-40ECE662E624}"/>
              </a:ext>
            </a:extLst>
          </p:cNvPr>
          <p:cNvSpPr/>
          <p:nvPr/>
        </p:nvSpPr>
        <p:spPr>
          <a:xfrm>
            <a:off x="4523267" y="2377420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  <a:endParaRPr lang="en-IN" sz="500" baseline="-250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8CC568D-32F0-467F-ABC0-E9EA003036D1}"/>
              </a:ext>
            </a:extLst>
          </p:cNvPr>
          <p:cNvSpPr/>
          <p:nvPr/>
        </p:nvSpPr>
        <p:spPr>
          <a:xfrm>
            <a:off x="4608992" y="2479020"/>
            <a:ext cx="2193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</a:t>
            </a:r>
            <a:endParaRPr lang="en-IN" sz="500" baseline="-250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7172EA6-C30C-4B54-B98B-D22C32FED04A}"/>
              </a:ext>
            </a:extLst>
          </p:cNvPr>
          <p:cNvSpPr/>
          <p:nvPr/>
        </p:nvSpPr>
        <p:spPr>
          <a:xfrm>
            <a:off x="4477906" y="2581255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EFEEE3A-6153-44C1-9FE6-D57CCA0E6726}"/>
              </a:ext>
            </a:extLst>
          </p:cNvPr>
          <p:cNvSpPr/>
          <p:nvPr/>
        </p:nvSpPr>
        <p:spPr>
          <a:xfrm>
            <a:off x="4739069" y="247965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3830F58-EAB0-4241-93D3-0FC1498C0CAC}"/>
              </a:ext>
            </a:extLst>
          </p:cNvPr>
          <p:cNvSpPr/>
          <p:nvPr/>
        </p:nvSpPr>
        <p:spPr>
          <a:xfrm>
            <a:off x="4945444" y="247965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2078842-C6C4-466D-B630-5AC855C42F0D}"/>
              </a:ext>
            </a:extLst>
          </p:cNvPr>
          <p:cNvSpPr/>
          <p:nvPr/>
        </p:nvSpPr>
        <p:spPr>
          <a:xfrm>
            <a:off x="5154994" y="247965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C6FCABA-E24B-41E2-820A-9A4CE5EEA2B4}"/>
              </a:ext>
            </a:extLst>
          </p:cNvPr>
          <p:cNvSpPr/>
          <p:nvPr/>
        </p:nvSpPr>
        <p:spPr>
          <a:xfrm>
            <a:off x="5355019" y="247965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NH</a:t>
            </a:r>
            <a:r>
              <a:rPr lang="en-IN" sz="500" baseline="-25000" dirty="0"/>
              <a:t>2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B7B3E10-EE66-461D-85EF-CEA85DAF06D2}"/>
              </a:ext>
            </a:extLst>
          </p:cNvPr>
          <p:cNvSpPr/>
          <p:nvPr/>
        </p:nvSpPr>
        <p:spPr>
          <a:xfrm>
            <a:off x="4477906" y="2948285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F27D43C-357A-4FFB-A144-C4E2A7452BA1}"/>
              </a:ext>
            </a:extLst>
          </p:cNvPr>
          <p:cNvSpPr/>
          <p:nvPr/>
        </p:nvSpPr>
        <p:spPr>
          <a:xfrm>
            <a:off x="4563631" y="3108305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BBF330B-5FD7-4DEE-B122-87AABE011D4C}"/>
              </a:ext>
            </a:extLst>
          </p:cNvPr>
          <p:cNvSpPr/>
          <p:nvPr/>
        </p:nvSpPr>
        <p:spPr>
          <a:xfrm>
            <a:off x="4893831" y="2819380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OH</a:t>
            </a:r>
            <a:endParaRPr lang="en-IN" sz="500" baseline="-250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C5D5D4B-2D9B-4C42-BCEF-9DF0DA51903A}"/>
              </a:ext>
            </a:extLst>
          </p:cNvPr>
          <p:cNvSpPr/>
          <p:nvPr/>
        </p:nvSpPr>
        <p:spPr>
          <a:xfrm>
            <a:off x="4896581" y="2948285"/>
            <a:ext cx="276668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endParaRPr lang="en-IN" sz="500" baseline="-250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A7DA9C9-FE9B-4B9F-9829-5819C3818B12}"/>
              </a:ext>
            </a:extLst>
          </p:cNvPr>
          <p:cNvSpPr/>
          <p:nvPr/>
        </p:nvSpPr>
        <p:spPr>
          <a:xfrm>
            <a:off x="5078794" y="294828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1315973-8DD1-4942-8C5C-7AC246B126C7}"/>
              </a:ext>
            </a:extLst>
          </p:cNvPr>
          <p:cNvSpPr/>
          <p:nvPr/>
        </p:nvSpPr>
        <p:spPr>
          <a:xfrm>
            <a:off x="5277581" y="2948285"/>
            <a:ext cx="276668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NH</a:t>
            </a:r>
            <a:endParaRPr lang="en-IN" sz="500" baseline="-250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737F418-35B9-4C16-88E3-2816CD99A391}"/>
              </a:ext>
            </a:extLst>
          </p:cNvPr>
          <p:cNvSpPr/>
          <p:nvPr/>
        </p:nvSpPr>
        <p:spPr>
          <a:xfrm>
            <a:off x="5456619" y="294828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FD84E93-0034-46E1-8E42-1F674125A96B}"/>
              </a:ext>
            </a:extLst>
          </p:cNvPr>
          <p:cNvSpPr/>
          <p:nvPr/>
        </p:nvSpPr>
        <p:spPr>
          <a:xfrm>
            <a:off x="4477906" y="3322935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5495200-84E4-4049-91B4-A8BE3B73B6B0}"/>
              </a:ext>
            </a:extLst>
          </p:cNvPr>
          <p:cNvSpPr/>
          <p:nvPr/>
        </p:nvSpPr>
        <p:spPr>
          <a:xfrm>
            <a:off x="4563631" y="3482955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C38E5E1-8B61-49EA-B938-4AE50709BD19}"/>
              </a:ext>
            </a:extLst>
          </p:cNvPr>
          <p:cNvSpPr/>
          <p:nvPr/>
        </p:nvSpPr>
        <p:spPr>
          <a:xfrm>
            <a:off x="4893831" y="3194030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OH</a:t>
            </a:r>
            <a:endParaRPr lang="en-IN" sz="500" baseline="-250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43DD077-8B3B-465A-958F-B4CBF1441A27}"/>
              </a:ext>
            </a:extLst>
          </p:cNvPr>
          <p:cNvSpPr/>
          <p:nvPr/>
        </p:nvSpPr>
        <p:spPr>
          <a:xfrm>
            <a:off x="4896581" y="3322935"/>
            <a:ext cx="276668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endParaRPr lang="en-IN" sz="500" baseline="-250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6721CA7-B511-4058-B099-F43D29CB7F01}"/>
              </a:ext>
            </a:extLst>
          </p:cNvPr>
          <p:cNvSpPr/>
          <p:nvPr/>
        </p:nvSpPr>
        <p:spPr>
          <a:xfrm>
            <a:off x="5078794" y="332293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F43A716-0130-4E12-AA3E-1A4A57A46133}"/>
              </a:ext>
            </a:extLst>
          </p:cNvPr>
          <p:cNvSpPr/>
          <p:nvPr/>
        </p:nvSpPr>
        <p:spPr>
          <a:xfrm>
            <a:off x="5269294" y="332293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NH</a:t>
            </a:r>
            <a:r>
              <a:rPr lang="en-IN" sz="500" baseline="-25000" dirty="0"/>
              <a:t>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CF24EB8-072E-41D3-B4FE-DC0B06804F88}"/>
              </a:ext>
            </a:extLst>
          </p:cNvPr>
          <p:cNvSpPr/>
          <p:nvPr/>
        </p:nvSpPr>
        <p:spPr>
          <a:xfrm>
            <a:off x="4477906" y="3634085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C30008B-1173-43F5-83BD-515EB1A3BE0E}"/>
              </a:ext>
            </a:extLst>
          </p:cNvPr>
          <p:cNvSpPr/>
          <p:nvPr/>
        </p:nvSpPr>
        <p:spPr>
          <a:xfrm>
            <a:off x="4563631" y="3794105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81EFA47-C3B1-444B-A95F-EADF854BE07C}"/>
              </a:ext>
            </a:extLst>
          </p:cNvPr>
          <p:cNvSpPr/>
          <p:nvPr/>
        </p:nvSpPr>
        <p:spPr>
          <a:xfrm>
            <a:off x="4900994" y="363408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C918237-FEBF-464C-BA72-2E21405A41CD}"/>
              </a:ext>
            </a:extLst>
          </p:cNvPr>
          <p:cNvSpPr/>
          <p:nvPr/>
        </p:nvSpPr>
        <p:spPr>
          <a:xfrm>
            <a:off x="5107369" y="363408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FBFB84F-86A2-4F8D-97E4-E52002104FFF}"/>
              </a:ext>
            </a:extLst>
          </p:cNvPr>
          <p:cNvSpPr/>
          <p:nvPr/>
        </p:nvSpPr>
        <p:spPr>
          <a:xfrm>
            <a:off x="5310569" y="3634085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NH</a:t>
            </a:r>
            <a:r>
              <a:rPr lang="en-IN" sz="500" baseline="-25000" dirty="0"/>
              <a:t>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BCC06BE-3C8C-4CD9-807A-DEA899EC6340}"/>
              </a:ext>
            </a:extLst>
          </p:cNvPr>
          <p:cNvSpPr/>
          <p:nvPr/>
        </p:nvSpPr>
        <p:spPr>
          <a:xfrm>
            <a:off x="4477906" y="3886180"/>
            <a:ext cx="280229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  <a:endParaRPr lang="en-IN" sz="500" baseline="-250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A77C6BF-5F1D-451B-9370-4A9B441002F3}"/>
              </a:ext>
            </a:extLst>
          </p:cNvPr>
          <p:cNvSpPr/>
          <p:nvPr/>
        </p:nvSpPr>
        <p:spPr>
          <a:xfrm>
            <a:off x="4961319" y="3910310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D367CC4-C044-4132-81E2-70C7246FC20D}"/>
              </a:ext>
            </a:extLst>
          </p:cNvPr>
          <p:cNvSpPr/>
          <p:nvPr/>
        </p:nvSpPr>
        <p:spPr>
          <a:xfrm>
            <a:off x="5167694" y="3910310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CH</a:t>
            </a:r>
            <a:r>
              <a:rPr lang="en-IN" sz="500" baseline="-25000" dirty="0"/>
              <a:t>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B6C861B-E213-4C72-9267-3F8BF327E692}"/>
              </a:ext>
            </a:extLst>
          </p:cNvPr>
          <p:cNvSpPr/>
          <p:nvPr/>
        </p:nvSpPr>
        <p:spPr>
          <a:xfrm>
            <a:off x="5367719" y="3910310"/>
            <a:ext cx="299592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NH</a:t>
            </a:r>
            <a:r>
              <a:rPr lang="en-IN" sz="500" baseline="-25000" dirty="0"/>
              <a:t>2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68DB5CF-294D-4DA3-A5FD-907894A3BD7D}"/>
              </a:ext>
            </a:extLst>
          </p:cNvPr>
          <p:cNvSpPr/>
          <p:nvPr/>
        </p:nvSpPr>
        <p:spPr>
          <a:xfrm>
            <a:off x="4855840" y="4067155"/>
            <a:ext cx="203811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/>
              <a:t>N</a:t>
            </a:r>
            <a:endParaRPr lang="en-IN" sz="500" baseline="-25000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696F4EF-25A1-4C60-A2CC-DEEA0A0B4BC2}"/>
              </a:ext>
            </a:extLst>
          </p:cNvPr>
          <p:cNvSpPr/>
          <p:nvPr/>
        </p:nvSpPr>
        <p:spPr>
          <a:xfrm>
            <a:off x="4581387" y="4644449"/>
            <a:ext cx="31079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Arg</a:t>
            </a:r>
            <a:endParaRPr lang="en-IN" sz="400" b="1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B532D2B-20A1-47A0-8E42-C3EFB5249705}"/>
              </a:ext>
            </a:extLst>
          </p:cNvPr>
          <p:cNvSpPr/>
          <p:nvPr/>
        </p:nvSpPr>
        <p:spPr>
          <a:xfrm>
            <a:off x="4735647" y="4661356"/>
            <a:ext cx="28135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Pro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D41E0CF-E6EC-428C-B003-5468BEAB61BF}"/>
              </a:ext>
            </a:extLst>
          </p:cNvPr>
          <p:cNvSpPr/>
          <p:nvPr/>
        </p:nvSpPr>
        <p:spPr>
          <a:xfrm>
            <a:off x="4882099" y="4653259"/>
            <a:ext cx="28372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Lys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973C4B0-7335-429F-9618-F4025B68108D}"/>
              </a:ext>
            </a:extLst>
          </p:cNvPr>
          <p:cNvSpPr/>
          <p:nvPr/>
        </p:nvSpPr>
        <p:spPr>
          <a:xfrm>
            <a:off x="5028065" y="4623256"/>
            <a:ext cx="28135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Pro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F67B0DB-10CB-4C7F-8853-9B3E4E954EB4}"/>
              </a:ext>
            </a:extLst>
          </p:cNvPr>
          <p:cNvSpPr/>
          <p:nvPr/>
        </p:nvSpPr>
        <p:spPr>
          <a:xfrm>
            <a:off x="5169175" y="4559915"/>
            <a:ext cx="2829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Glu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F9D01-EAB5-491C-9572-2C25FBCA777A}"/>
              </a:ext>
            </a:extLst>
          </p:cNvPr>
          <p:cNvSpPr/>
          <p:nvPr/>
        </p:nvSpPr>
        <p:spPr>
          <a:xfrm>
            <a:off x="5301573" y="4521338"/>
            <a:ext cx="2829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Glu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CF7D3CF-E2A0-4E44-9D99-FABE0EB8F6AF}"/>
              </a:ext>
            </a:extLst>
          </p:cNvPr>
          <p:cNvSpPr/>
          <p:nvPr/>
        </p:nvSpPr>
        <p:spPr>
          <a:xfrm>
            <a:off x="5442369" y="4465617"/>
            <a:ext cx="29570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Phe</a:t>
            </a:r>
            <a:endParaRPr lang="en-IN" sz="400" b="1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CBFE234-81AF-41C8-B325-CF0F2D901A28}"/>
              </a:ext>
            </a:extLst>
          </p:cNvPr>
          <p:cNvSpPr/>
          <p:nvPr/>
        </p:nvSpPr>
        <p:spPr>
          <a:xfrm>
            <a:off x="5584768" y="4429898"/>
            <a:ext cx="29570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Phe</a:t>
            </a:r>
            <a:endParaRPr lang="en-IN" sz="400" b="1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A5E1B23-35BD-4C06-BEC4-EA2C62F8B836}"/>
              </a:ext>
            </a:extLst>
          </p:cNvPr>
          <p:cNvSpPr/>
          <p:nvPr/>
        </p:nvSpPr>
        <p:spPr>
          <a:xfrm>
            <a:off x="5740238" y="4389417"/>
            <a:ext cx="27813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Gly</a:t>
            </a:r>
            <a:endParaRPr lang="en-IN" sz="400" b="1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18EB8E7-0E1B-472D-8D7C-702D97DF2618}"/>
              </a:ext>
            </a:extLst>
          </p:cNvPr>
          <p:cNvSpPr/>
          <p:nvPr/>
        </p:nvSpPr>
        <p:spPr>
          <a:xfrm>
            <a:off x="5879623" y="4368938"/>
            <a:ext cx="28987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/>
              <a:t>Leu</a:t>
            </a:r>
            <a:endParaRPr lang="en-IN" sz="400" b="1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68EA0AE-573E-415A-9481-4C4073A6AE65}"/>
              </a:ext>
            </a:extLst>
          </p:cNvPr>
          <p:cNvSpPr/>
          <p:nvPr/>
        </p:nvSpPr>
        <p:spPr>
          <a:xfrm>
            <a:off x="6029642" y="4355126"/>
            <a:ext cx="28987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Met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4A8EAA8-EEBF-449E-B5CE-69DFE27FD0BD}"/>
              </a:ext>
            </a:extLst>
          </p:cNvPr>
          <p:cNvSpPr/>
          <p:nvPr/>
        </p:nvSpPr>
        <p:spPr>
          <a:xfrm>
            <a:off x="4707991" y="4885194"/>
            <a:ext cx="29570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Phe</a:t>
            </a:r>
            <a:endParaRPr lang="en-IN" sz="400" b="1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F27B39E-71F8-4488-AB7E-BE74F4D025D7}"/>
              </a:ext>
            </a:extLst>
          </p:cNvPr>
          <p:cNvSpPr/>
          <p:nvPr/>
        </p:nvSpPr>
        <p:spPr>
          <a:xfrm>
            <a:off x="4853937" y="4922340"/>
            <a:ext cx="27813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Gly</a:t>
            </a:r>
            <a:endParaRPr lang="en-IN" sz="400" b="1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940C58E-B8A6-4E0E-8450-26FBB55451A4}"/>
              </a:ext>
            </a:extLst>
          </p:cNvPr>
          <p:cNvSpPr/>
          <p:nvPr/>
        </p:nvSpPr>
        <p:spPr>
          <a:xfrm>
            <a:off x="4999194" y="4943296"/>
            <a:ext cx="27813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Gly</a:t>
            </a:r>
            <a:endParaRPr lang="en-IN" sz="400" b="1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B5434954-DF0F-4EF9-A172-0ACF25E78AF8}"/>
              </a:ext>
            </a:extLst>
          </p:cNvPr>
          <p:cNvSpPr/>
          <p:nvPr/>
        </p:nvSpPr>
        <p:spPr>
          <a:xfrm>
            <a:off x="5139898" y="4983777"/>
            <a:ext cx="27580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Tyr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C60BDA3-19AD-4A87-9317-1B2E93E3E680}"/>
              </a:ext>
            </a:extLst>
          </p:cNvPr>
          <p:cNvSpPr/>
          <p:nvPr/>
        </p:nvSpPr>
        <p:spPr>
          <a:xfrm>
            <a:off x="5490418" y="5449074"/>
            <a:ext cx="27580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Tyr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6A2A54C-48E3-4836-B67A-C90519AE7930}"/>
              </a:ext>
            </a:extLst>
          </p:cNvPr>
          <p:cNvSpPr/>
          <p:nvPr/>
        </p:nvSpPr>
        <p:spPr>
          <a:xfrm>
            <a:off x="5367335" y="5365254"/>
            <a:ext cx="27813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Gly</a:t>
            </a:r>
            <a:endParaRPr lang="en-IN" sz="400" b="1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8CA995A-1D73-438A-9ECF-4406E423C534}"/>
              </a:ext>
            </a:extLst>
          </p:cNvPr>
          <p:cNvSpPr/>
          <p:nvPr/>
        </p:nvSpPr>
        <p:spPr>
          <a:xfrm>
            <a:off x="5237795" y="5296674"/>
            <a:ext cx="27813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Gly</a:t>
            </a:r>
            <a:endParaRPr lang="en-IN" sz="400" b="1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55EC8C04-A402-47D8-9E40-7399DDB577B8}"/>
              </a:ext>
            </a:extLst>
          </p:cNvPr>
          <p:cNvSpPr/>
          <p:nvPr/>
        </p:nvSpPr>
        <p:spPr>
          <a:xfrm>
            <a:off x="5099469" y="5243334"/>
            <a:ext cx="29570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Phe</a:t>
            </a:r>
            <a:endParaRPr lang="en-IN" sz="400" b="1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34080A5-1BF5-453B-9316-0647D96A8F4A}"/>
              </a:ext>
            </a:extLst>
          </p:cNvPr>
          <p:cNvSpPr/>
          <p:nvPr/>
        </p:nvSpPr>
        <p:spPr>
          <a:xfrm>
            <a:off x="4965223" y="5214759"/>
            <a:ext cx="28987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Met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C604C14-FB2E-4A7D-9154-E17AC0FC5C6F}"/>
              </a:ext>
            </a:extLst>
          </p:cNvPr>
          <p:cNvSpPr/>
          <p:nvPr/>
        </p:nvSpPr>
        <p:spPr>
          <a:xfrm>
            <a:off x="4828428" y="5212854"/>
            <a:ext cx="278567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 err="1"/>
              <a:t>Thr</a:t>
            </a:r>
            <a:endParaRPr lang="en-IN" sz="400" b="1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51F634B-3933-433F-BBBF-5B657485A17B}"/>
              </a:ext>
            </a:extLst>
          </p:cNvPr>
          <p:cNvSpPr/>
          <p:nvPr/>
        </p:nvSpPr>
        <p:spPr>
          <a:xfrm>
            <a:off x="4679334" y="5258574"/>
            <a:ext cx="28253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Ser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7030EFA1-9293-461F-8D73-75A8F3D47F65}"/>
              </a:ext>
            </a:extLst>
          </p:cNvPr>
          <p:cNvSpPr/>
          <p:nvPr/>
        </p:nvSpPr>
        <p:spPr>
          <a:xfrm>
            <a:off x="4587674" y="5357634"/>
            <a:ext cx="2829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Glu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1E58596-EF14-4B8C-B8BA-4E32C1065CF5}"/>
              </a:ext>
            </a:extLst>
          </p:cNvPr>
          <p:cNvSpPr/>
          <p:nvPr/>
        </p:nvSpPr>
        <p:spPr>
          <a:xfrm>
            <a:off x="4518720" y="5487174"/>
            <a:ext cx="28372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Lys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8799A4C7-EBFA-46AE-8309-4E38030CD55A}"/>
              </a:ext>
            </a:extLst>
          </p:cNvPr>
          <p:cNvSpPr/>
          <p:nvPr/>
        </p:nvSpPr>
        <p:spPr>
          <a:xfrm>
            <a:off x="4488834" y="5631954"/>
            <a:ext cx="28253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Ser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B459850B-9E32-473A-8202-06FAEF186692}"/>
              </a:ext>
            </a:extLst>
          </p:cNvPr>
          <p:cNvSpPr/>
          <p:nvPr/>
        </p:nvSpPr>
        <p:spPr>
          <a:xfrm>
            <a:off x="4496234" y="5791974"/>
            <a:ext cx="2829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Glu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3CBA28FF-C8D1-4B21-BD4B-0ACF81F14A43}"/>
              </a:ext>
            </a:extLst>
          </p:cNvPr>
          <p:cNvSpPr/>
          <p:nvPr/>
        </p:nvSpPr>
        <p:spPr>
          <a:xfrm>
            <a:off x="4516008" y="5936754"/>
            <a:ext cx="278567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 err="1"/>
              <a:t>Thr</a:t>
            </a:r>
            <a:endParaRPr lang="en-IN" sz="400" b="1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DACF788-F5B0-4E37-802B-0082382DC346}"/>
              </a:ext>
            </a:extLst>
          </p:cNvPr>
          <p:cNvSpPr/>
          <p:nvPr/>
        </p:nvSpPr>
        <p:spPr>
          <a:xfrm>
            <a:off x="4565626" y="6073914"/>
            <a:ext cx="28135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Pro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A5C00B0-3069-4A48-B777-BA59E1BCC70B}"/>
              </a:ext>
            </a:extLst>
          </p:cNvPr>
          <p:cNvSpPr/>
          <p:nvPr/>
        </p:nvSpPr>
        <p:spPr>
          <a:xfrm>
            <a:off x="4622095" y="6195834"/>
            <a:ext cx="29033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Leu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CD7251E-3042-40DA-A705-8A25B2B01444}"/>
              </a:ext>
            </a:extLst>
          </p:cNvPr>
          <p:cNvSpPr/>
          <p:nvPr/>
        </p:nvSpPr>
        <p:spPr>
          <a:xfrm>
            <a:off x="4750698" y="6287274"/>
            <a:ext cx="27696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Val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1F6B06-19A3-403C-9E22-233EFF2823AA}"/>
              </a:ext>
            </a:extLst>
          </p:cNvPr>
          <p:cNvSpPr/>
          <p:nvPr/>
        </p:nvSpPr>
        <p:spPr>
          <a:xfrm>
            <a:off x="4874148" y="6317754"/>
            <a:ext cx="278567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 err="1"/>
              <a:t>Thr</a:t>
            </a:r>
            <a:endParaRPr lang="en-IN" sz="400" b="1" dirty="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C07DB1FB-5F7C-4B99-B373-D51802F0BC49}"/>
              </a:ext>
            </a:extLst>
          </p:cNvPr>
          <p:cNvSpPr/>
          <p:nvPr/>
        </p:nvSpPr>
        <p:spPr>
          <a:xfrm>
            <a:off x="5025955" y="6294894"/>
            <a:ext cx="29033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Leu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1E82A07-48F6-480E-BE97-FAF4E2CB3571}"/>
              </a:ext>
            </a:extLst>
          </p:cNvPr>
          <p:cNvSpPr/>
          <p:nvPr/>
        </p:nvSpPr>
        <p:spPr>
          <a:xfrm>
            <a:off x="5152809" y="6233934"/>
            <a:ext cx="29570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Phe</a:t>
            </a:r>
            <a:endParaRPr lang="en-IN" sz="400" b="1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284BC7A4-ADAD-4057-A7F1-A0F1AEF893BC}"/>
              </a:ext>
            </a:extLst>
          </p:cNvPr>
          <p:cNvSpPr/>
          <p:nvPr/>
        </p:nvSpPr>
        <p:spPr>
          <a:xfrm>
            <a:off x="5288340" y="6157734"/>
            <a:ext cx="28372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Lys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454F2CD-AC56-4C90-BB40-F6594D37E038}"/>
              </a:ext>
            </a:extLst>
          </p:cNvPr>
          <p:cNvSpPr/>
          <p:nvPr/>
        </p:nvSpPr>
        <p:spPr>
          <a:xfrm>
            <a:off x="5397268" y="6081534"/>
            <a:ext cx="29446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Asn</a:t>
            </a:r>
            <a:endParaRPr lang="en-IN" sz="400" b="1" dirty="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C7FFF4A-D075-4D57-83E1-2CEEDBFDB963}"/>
              </a:ext>
            </a:extLst>
          </p:cNvPr>
          <p:cNvSpPr/>
          <p:nvPr/>
        </p:nvSpPr>
        <p:spPr>
          <a:xfrm>
            <a:off x="5535342" y="5997714"/>
            <a:ext cx="27740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Ala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27B63119-805C-4BB3-972B-44C1B80B3CA6}"/>
              </a:ext>
            </a:extLst>
          </p:cNvPr>
          <p:cNvSpPr/>
          <p:nvPr/>
        </p:nvSpPr>
        <p:spPr>
          <a:xfrm>
            <a:off x="5676230" y="5944374"/>
            <a:ext cx="25470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IIe</a:t>
            </a:r>
            <a:endParaRPr lang="en-IN" sz="400" b="1" dirty="0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D200A108-2ACA-4123-B1A8-242DC1AB939E}"/>
              </a:ext>
            </a:extLst>
          </p:cNvPr>
          <p:cNvSpPr/>
          <p:nvPr/>
        </p:nvSpPr>
        <p:spPr>
          <a:xfrm>
            <a:off x="5813390" y="5891034"/>
            <a:ext cx="25470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IIe</a:t>
            </a:r>
            <a:endParaRPr lang="en-IN" sz="400" b="1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5202FADC-21EB-4A35-8086-4407D5A2353C}"/>
              </a:ext>
            </a:extLst>
          </p:cNvPr>
          <p:cNvSpPr/>
          <p:nvPr/>
        </p:nvSpPr>
        <p:spPr>
          <a:xfrm>
            <a:off x="5936040" y="5836424"/>
            <a:ext cx="28372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Lys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0289A3B3-2CAC-41DE-B8E1-B767EB35A346}"/>
              </a:ext>
            </a:extLst>
          </p:cNvPr>
          <p:cNvSpPr/>
          <p:nvPr/>
        </p:nvSpPr>
        <p:spPr>
          <a:xfrm>
            <a:off x="6067828" y="5814834"/>
            <a:ext cx="29446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Asn</a:t>
            </a:r>
            <a:endParaRPr lang="en-IN" sz="400" b="1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9E1C4DE-6A3E-4AFC-9A0C-C86766525FEF}"/>
              </a:ext>
            </a:extLst>
          </p:cNvPr>
          <p:cNvSpPr/>
          <p:nvPr/>
        </p:nvSpPr>
        <p:spPr>
          <a:xfrm>
            <a:off x="6221142" y="5822454"/>
            <a:ext cx="27740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Ala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F2C2625-957C-42FD-8899-D087F72D9490}"/>
              </a:ext>
            </a:extLst>
          </p:cNvPr>
          <p:cNvSpPr/>
          <p:nvPr/>
        </p:nvSpPr>
        <p:spPr>
          <a:xfrm>
            <a:off x="6366718" y="5860554"/>
            <a:ext cx="27580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Tyr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08E1DA3E-E18F-484E-8EC1-F81138C83051}"/>
              </a:ext>
            </a:extLst>
          </p:cNvPr>
          <p:cNvSpPr/>
          <p:nvPr/>
        </p:nvSpPr>
        <p:spPr>
          <a:xfrm>
            <a:off x="6484680" y="5944374"/>
            <a:ext cx="28372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Lys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A9308EEC-FF8C-4C1F-9A97-70B2467EAC1C}"/>
              </a:ext>
            </a:extLst>
          </p:cNvPr>
          <p:cNvSpPr/>
          <p:nvPr/>
        </p:nvSpPr>
        <p:spPr>
          <a:xfrm>
            <a:off x="6545640" y="6073914"/>
            <a:ext cx="28372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/>
              <a:t>Lys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AF914A1B-08A2-415D-9B9A-F87203407F37}"/>
              </a:ext>
            </a:extLst>
          </p:cNvPr>
          <p:cNvSpPr/>
          <p:nvPr/>
        </p:nvSpPr>
        <p:spPr>
          <a:xfrm>
            <a:off x="6548435" y="6226314"/>
            <a:ext cx="27813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 err="1"/>
              <a:t>Gly</a:t>
            </a:r>
            <a:endParaRPr lang="en-IN" sz="400" b="1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247379AB-AB1E-4979-AE98-F4DD3320F301}"/>
              </a:ext>
            </a:extLst>
          </p:cNvPr>
          <p:cNvSpPr/>
          <p:nvPr/>
        </p:nvSpPr>
        <p:spPr>
          <a:xfrm>
            <a:off x="6442808" y="6332994"/>
            <a:ext cx="281738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/>
              <a:t>Glu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16E49F4-C9E3-4D8C-906C-968F73748BB5}"/>
              </a:ext>
            </a:extLst>
          </p:cNvPr>
          <p:cNvSpPr/>
          <p:nvPr/>
        </p:nvSpPr>
        <p:spPr>
          <a:xfrm>
            <a:off x="3370922" y="3325773"/>
            <a:ext cx="710517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Norepinephrine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49265AC-9B57-467B-A0E2-567718404A36}"/>
              </a:ext>
            </a:extLst>
          </p:cNvPr>
          <p:cNvSpPr/>
          <p:nvPr/>
        </p:nvSpPr>
        <p:spPr>
          <a:xfrm>
            <a:off x="4818971" y="5619095"/>
            <a:ext cx="626198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β</a:t>
            </a:r>
            <a:r>
              <a:rPr lang="en-IN" sz="600" b="1" dirty="0"/>
              <a:t>-endorphin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82172CB8-1E8A-41AD-B9F0-0F1EF5BB6219}"/>
              </a:ext>
            </a:extLst>
          </p:cNvPr>
          <p:cNvSpPr/>
          <p:nvPr/>
        </p:nvSpPr>
        <p:spPr>
          <a:xfrm>
            <a:off x="2164080" y="674311"/>
            <a:ext cx="9557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/>
              <a:t>Types of</a:t>
            </a:r>
          </a:p>
          <a:p>
            <a:r>
              <a:rPr lang="en-IN" sz="700" b="1" dirty="0"/>
              <a:t>Neurotransmitters</a:t>
            </a:r>
            <a:endParaRPr lang="en-IN" sz="700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DE9AFB5-059B-4F76-953B-3E6450B8FCC1}"/>
              </a:ext>
            </a:extLst>
          </p:cNvPr>
          <p:cNvSpPr/>
          <p:nvPr/>
        </p:nvSpPr>
        <p:spPr>
          <a:xfrm>
            <a:off x="3371348" y="780991"/>
            <a:ext cx="60298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/>
              <a:t>Examples</a:t>
            </a:r>
            <a:endParaRPr lang="en-IN" sz="700" dirty="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4C41A710-BDEB-421F-882F-2F3AE284ABE4}"/>
              </a:ext>
            </a:extLst>
          </p:cNvPr>
          <p:cNvSpPr/>
          <p:nvPr/>
        </p:nvSpPr>
        <p:spPr>
          <a:xfrm>
            <a:off x="4511040" y="780991"/>
            <a:ext cx="57925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/>
              <a:t>Structure</a:t>
            </a:r>
            <a:endParaRPr lang="en-IN" sz="700" dirty="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7140956E-5BDD-4C17-9608-9DF066809983}"/>
              </a:ext>
            </a:extLst>
          </p:cNvPr>
          <p:cNvSpPr/>
          <p:nvPr/>
        </p:nvSpPr>
        <p:spPr>
          <a:xfrm>
            <a:off x="2165602" y="917853"/>
            <a:ext cx="68321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/>
              <a:t>Acetylcholine</a:t>
            </a:r>
            <a:endParaRPr lang="en-IN" sz="600" dirty="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75BF200C-259B-4052-A00D-FC087E6169A6}"/>
              </a:ext>
            </a:extLst>
          </p:cNvPr>
          <p:cNvSpPr/>
          <p:nvPr/>
        </p:nvSpPr>
        <p:spPr>
          <a:xfrm>
            <a:off x="2373740" y="476191"/>
            <a:ext cx="75124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chemeClr val="bg1"/>
                </a:solidFill>
              </a:rPr>
              <a:t>TABLE 42.3</a:t>
            </a:r>
            <a:endParaRPr lang="en-IN" sz="800" dirty="0">
              <a:solidFill>
                <a:schemeClr val="bg1"/>
              </a:solidFill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67D8E0D-B99B-483E-94CE-23CAE01C0E13}"/>
              </a:ext>
            </a:extLst>
          </p:cNvPr>
          <p:cNvSpPr/>
          <p:nvPr/>
        </p:nvSpPr>
        <p:spPr>
          <a:xfrm>
            <a:off x="3398520" y="475447"/>
            <a:ext cx="17471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>
                <a:solidFill>
                  <a:srgbClr val="000000"/>
                </a:solidFill>
              </a:rPr>
              <a:t>Categories </a:t>
            </a:r>
            <a:r>
              <a:rPr lang="en-IN" sz="800" b="1" dirty="0">
                <a:solidFill>
                  <a:srgbClr val="000000"/>
                </a:solidFill>
              </a:rPr>
              <a:t>of Neurotransmitters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BE619879-48DE-408A-88BD-1D53A7D66000}"/>
              </a:ext>
            </a:extLst>
          </p:cNvPr>
          <p:cNvSpPr/>
          <p:nvPr/>
        </p:nvSpPr>
        <p:spPr>
          <a:xfrm>
            <a:off x="3372518" y="1192173"/>
            <a:ext cx="641023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Acetylcholine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9A797E0A-FB5A-4D07-AA78-8B6EAE76FB7E}"/>
              </a:ext>
            </a:extLst>
          </p:cNvPr>
          <p:cNvSpPr/>
          <p:nvPr/>
        </p:nvSpPr>
        <p:spPr>
          <a:xfrm>
            <a:off x="2162116" y="1458873"/>
            <a:ext cx="653911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/>
              <a:t>Amino Acids</a:t>
            </a:r>
            <a:endParaRPr lang="en-IN" sz="600" dirty="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6508393B-FE0A-4402-83D9-60F28F74F4F8}"/>
              </a:ext>
            </a:extLst>
          </p:cNvPr>
          <p:cNvSpPr/>
          <p:nvPr/>
        </p:nvSpPr>
        <p:spPr>
          <a:xfrm>
            <a:off x="3373329" y="1733193"/>
            <a:ext cx="538101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Glutamate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D863849-2DD3-46F7-BD75-4ED8095D14D7}"/>
              </a:ext>
            </a:extLst>
          </p:cNvPr>
          <p:cNvSpPr/>
          <p:nvPr/>
        </p:nvSpPr>
        <p:spPr>
          <a:xfrm>
            <a:off x="3373082" y="2114193"/>
            <a:ext cx="44134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/>
              <a:t>Glycine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B42A76BA-88F9-4C2F-A72A-9221A131255E}"/>
              </a:ext>
            </a:extLst>
          </p:cNvPr>
          <p:cNvSpPr/>
          <p:nvPr/>
        </p:nvSpPr>
        <p:spPr>
          <a:xfrm>
            <a:off x="3371339" y="2472333"/>
            <a:ext cx="39577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GABA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14CB7E3D-C63D-4561-BA85-84753A91AE28}"/>
              </a:ext>
            </a:extLst>
          </p:cNvPr>
          <p:cNvSpPr/>
          <p:nvPr/>
        </p:nvSpPr>
        <p:spPr>
          <a:xfrm>
            <a:off x="2157615" y="2700933"/>
            <a:ext cx="80757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/>
              <a:t>Biogenic Amines</a:t>
            </a:r>
            <a:endParaRPr lang="en-IN" sz="600" dirty="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6B820D45-9B08-4596-97C3-BCABBBFB14A9}"/>
              </a:ext>
            </a:extLst>
          </p:cNvPr>
          <p:cNvSpPr/>
          <p:nvPr/>
        </p:nvSpPr>
        <p:spPr>
          <a:xfrm>
            <a:off x="3368020" y="2952393"/>
            <a:ext cx="59674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/>
              <a:t>Epinephrine</a:t>
            </a:r>
            <a:endParaRPr lang="en-IN" sz="600" dirty="0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0F0835FE-3D9E-4CD4-80AA-C109B34D407E}"/>
              </a:ext>
            </a:extLst>
          </p:cNvPr>
          <p:cNvSpPr/>
          <p:nvPr/>
        </p:nvSpPr>
        <p:spPr>
          <a:xfrm>
            <a:off x="2236769" y="2845713"/>
            <a:ext cx="73839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Catecholamines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250BDADC-3D8F-48D6-8646-6191799543B1}"/>
              </a:ext>
            </a:extLst>
          </p:cNvPr>
          <p:cNvSpPr/>
          <p:nvPr/>
        </p:nvSpPr>
        <p:spPr>
          <a:xfrm>
            <a:off x="3372089" y="3668673"/>
            <a:ext cx="53477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Dopamine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78AD32AE-29B8-4EB9-8742-A2C9166EE373}"/>
              </a:ext>
            </a:extLst>
          </p:cNvPr>
          <p:cNvSpPr/>
          <p:nvPr/>
        </p:nvSpPr>
        <p:spPr>
          <a:xfrm>
            <a:off x="3375660" y="3973473"/>
            <a:ext cx="513633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Serotonin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5AF99F1C-091C-479E-AD9F-80E92349FB7E}"/>
              </a:ext>
            </a:extLst>
          </p:cNvPr>
          <p:cNvSpPr/>
          <p:nvPr/>
        </p:nvSpPr>
        <p:spPr>
          <a:xfrm>
            <a:off x="2159698" y="4179213"/>
            <a:ext cx="716678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/>
              <a:t>Neuropeptides</a:t>
            </a:r>
            <a:endParaRPr lang="en-IN" sz="600" dirty="0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638C133B-CB37-4547-B34A-FEAC5C634950}"/>
              </a:ext>
            </a:extLst>
          </p:cNvPr>
          <p:cNvSpPr/>
          <p:nvPr/>
        </p:nvSpPr>
        <p:spPr>
          <a:xfrm>
            <a:off x="3368539" y="4491633"/>
            <a:ext cx="61712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Substance P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A716918-F328-490D-90D7-2D09C18D98A7}"/>
              </a:ext>
            </a:extLst>
          </p:cNvPr>
          <p:cNvSpPr/>
          <p:nvPr/>
        </p:nvSpPr>
        <p:spPr>
          <a:xfrm>
            <a:off x="3369324" y="4925973"/>
            <a:ext cx="60721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Enkephalins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84670120-83D8-4AB1-B748-9C6BA91963B8}"/>
              </a:ext>
            </a:extLst>
          </p:cNvPr>
          <p:cNvSpPr/>
          <p:nvPr/>
        </p:nvSpPr>
        <p:spPr>
          <a:xfrm>
            <a:off x="3374078" y="5756553"/>
            <a:ext cx="53549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/>
              <a:t>Endorphin</a:t>
            </a:r>
          </a:p>
        </p:txBody>
      </p:sp>
    </p:spTree>
    <p:extLst>
      <p:ext uri="{BB962C8B-B14F-4D97-AF65-F5344CB8AC3E}">
        <p14:creationId xmlns:p14="http://schemas.microsoft.com/office/powerpoint/2010/main" val="245570936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230B92-88DE-40D8-B087-F451AE1790A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C94F64-5826-452E-A125-9B54EBDB9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19246"/>
            <a:ext cx="3554786" cy="581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9992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EDE83A-86EC-40B7-9F16-DBA5A271E9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FCC18E-6EF8-49FF-BDFB-98F4D3950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76960"/>
            <a:ext cx="4731421" cy="570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7448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3A05C0-D6A0-4644-9719-B13755BFD13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B0BFBB-AE2A-4F5D-B230-DD896C295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1220156"/>
            <a:ext cx="3554786" cy="4417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2809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C1C98D-C6DD-43CC-8F72-057D2E6398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623833-FF24-4518-8430-3DEFBBD55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77857"/>
            <a:ext cx="7620000" cy="4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75014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ED3666-31CC-4B7D-AEC8-EC400FF3D1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378FC9-4497-4EC1-A9D4-A9958FF80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79030"/>
            <a:ext cx="5204563" cy="389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47989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2A8A8-5CAB-4AEA-9D61-E40468C47C5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60E2B1-D2C8-4FB7-B2A3-F1982FE1E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1050697"/>
            <a:ext cx="3554786" cy="475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4475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2681F2-2B1C-4528-9267-531A648EC6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DE5D63-5D2B-48A0-BE14-17959C23C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39410"/>
            <a:ext cx="7620000" cy="497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12670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E8F06F-8C54-47D9-B2BD-C0F842C42F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42.4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3968DE-C551-4898-9BAA-5D0A3126E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655" y="317368"/>
            <a:ext cx="4470691" cy="62232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F0A403-2C54-4B43-95D3-098A6649F6A7}"/>
              </a:ext>
            </a:extLst>
          </p:cNvPr>
          <p:cNvSpPr txBox="1"/>
          <p:nvPr/>
        </p:nvSpPr>
        <p:spPr>
          <a:xfrm>
            <a:off x="4058626" y="2412348"/>
            <a:ext cx="2621634" cy="34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Sensory nuclei; reticular-activating system; autonomic functions</a:t>
            </a:r>
            <a:endParaRPr lang="en-IN" sz="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E8CB05-50E0-4241-B390-53DE54E2746C}"/>
              </a:ext>
            </a:extLst>
          </p:cNvPr>
          <p:cNvSpPr txBox="1"/>
          <p:nvPr/>
        </p:nvSpPr>
        <p:spPr>
          <a:xfrm>
            <a:off x="4051006" y="1501361"/>
            <a:ext cx="2210188" cy="315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Spinal reflexes; relays sensory and motor information</a:t>
            </a:r>
            <a:endParaRPr lang="en-IN" sz="8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C3CD62-AAD9-4BD7-9F6A-C63D4B510712}"/>
              </a:ext>
            </a:extLst>
          </p:cNvPr>
          <p:cNvSpPr txBox="1"/>
          <p:nvPr/>
        </p:nvSpPr>
        <p:spPr>
          <a:xfrm>
            <a:off x="4054232" y="2816275"/>
            <a:ext cx="240713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Reticular-activating system; autonomic functions</a:t>
            </a:r>
            <a:endParaRPr lang="en-IN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08A21-31C4-4A55-8A8C-F648D5ECEB04}"/>
              </a:ext>
            </a:extLst>
          </p:cNvPr>
          <p:cNvSpPr txBox="1"/>
          <p:nvPr/>
        </p:nvSpPr>
        <p:spPr>
          <a:xfrm>
            <a:off x="4055955" y="3076694"/>
            <a:ext cx="190077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Coordination of movements; balance</a:t>
            </a:r>
            <a:endParaRPr lang="en-IN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315E30-42B1-4063-AB93-FCC21F247C64}"/>
              </a:ext>
            </a:extLst>
          </p:cNvPr>
          <p:cNvSpPr txBox="1"/>
          <p:nvPr/>
        </p:nvSpPr>
        <p:spPr>
          <a:xfrm>
            <a:off x="4052698" y="3328154"/>
            <a:ext cx="169392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Reflexes involving eyes and ears</a:t>
            </a:r>
            <a:endParaRPr lang="en-IN" sz="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CFA778-E031-49C3-B98D-7D90D8E2D0BB}"/>
              </a:ext>
            </a:extLst>
          </p:cNvPr>
          <p:cNvSpPr txBox="1"/>
          <p:nvPr/>
        </p:nvSpPr>
        <p:spPr>
          <a:xfrm>
            <a:off x="4053663" y="4099250"/>
            <a:ext cx="2621634" cy="34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Relay station for ascending sensory and descending motor tracts; autonomic functions</a:t>
            </a:r>
            <a:endParaRPr lang="en-IN" sz="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FDC27-3709-415D-96D0-3978EC9CC24D}"/>
              </a:ext>
            </a:extLst>
          </p:cNvPr>
          <p:cNvSpPr txBox="1"/>
          <p:nvPr/>
        </p:nvSpPr>
        <p:spPr>
          <a:xfrm>
            <a:off x="4058261" y="4494014"/>
            <a:ext cx="227715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Autonomic functions; neuroendocrine control</a:t>
            </a:r>
            <a:endParaRPr lang="en-IN" sz="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81821C-7E78-4A0C-9B6F-2C8C87DE74D5}"/>
              </a:ext>
            </a:extLst>
          </p:cNvPr>
          <p:cNvSpPr txBox="1"/>
          <p:nvPr/>
        </p:nvSpPr>
        <p:spPr>
          <a:xfrm>
            <a:off x="4058626" y="5003955"/>
            <a:ext cx="82231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Motor control</a:t>
            </a:r>
            <a:endParaRPr lang="en-IN" sz="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CBB8CD-0478-46AE-A807-429A33703684}"/>
              </a:ext>
            </a:extLst>
          </p:cNvPr>
          <p:cNvSpPr txBox="1"/>
          <p:nvPr/>
        </p:nvSpPr>
        <p:spPr>
          <a:xfrm>
            <a:off x="4058626" y="5291437"/>
            <a:ext cx="2431207" cy="34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Connects and relays information between the two hemispheres</a:t>
            </a:r>
            <a:endParaRPr lang="en-IN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9BC829-91C8-4579-A46D-5210B4481EBA}"/>
              </a:ext>
            </a:extLst>
          </p:cNvPr>
          <p:cNvSpPr txBox="1"/>
          <p:nvPr/>
        </p:nvSpPr>
        <p:spPr>
          <a:xfrm>
            <a:off x="4059260" y="5745867"/>
            <a:ext cx="995001" cy="195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Memory; emotion</a:t>
            </a:r>
            <a:endParaRPr lang="en-IN" sz="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4CAD36-F3D5-407F-8E9D-A00F7B436CEF}"/>
              </a:ext>
            </a:extLst>
          </p:cNvPr>
          <p:cNvSpPr txBox="1"/>
          <p:nvPr/>
        </p:nvSpPr>
        <p:spPr>
          <a:xfrm>
            <a:off x="4050641" y="6140317"/>
            <a:ext cx="2555223" cy="34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Higher cognitive functions; integrates and interprets sensory information; organizes motor output</a:t>
            </a:r>
            <a:endParaRPr lang="en-IN" sz="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387DF1-CC16-41C5-836B-888A83886071}"/>
              </a:ext>
            </a:extLst>
          </p:cNvPr>
          <p:cNvSpPr txBox="1"/>
          <p:nvPr/>
        </p:nvSpPr>
        <p:spPr>
          <a:xfrm>
            <a:off x="2320980" y="6140317"/>
            <a:ext cx="90454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Cerebral cortex</a:t>
            </a:r>
            <a:endParaRPr lang="en-IN" sz="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1A400D-CB62-4112-ACFA-E46DEBA37B45}"/>
              </a:ext>
            </a:extLst>
          </p:cNvPr>
          <p:cNvSpPr txBox="1"/>
          <p:nvPr/>
        </p:nvSpPr>
        <p:spPr>
          <a:xfrm>
            <a:off x="2321407" y="5742355"/>
            <a:ext cx="9045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800" b="0" i="0" u="none" strike="noStrike" baseline="0" dirty="0"/>
              <a:t>Hippocampus</a:t>
            </a:r>
          </a:p>
          <a:p>
            <a:pPr algn="l"/>
            <a:r>
              <a:rPr lang="en-IN" sz="800" b="0" i="0" u="none" strike="noStrike" baseline="0" dirty="0"/>
              <a:t>(limbic system)</a:t>
            </a:r>
            <a:endParaRPr lang="en-IN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2B0FC1F-F458-4947-9BA7-23FEFC3F603A}"/>
              </a:ext>
            </a:extLst>
          </p:cNvPr>
          <p:cNvSpPr txBox="1"/>
          <p:nvPr/>
        </p:nvSpPr>
        <p:spPr>
          <a:xfrm>
            <a:off x="2321415" y="5286693"/>
            <a:ext cx="9950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Corpus callosum</a:t>
            </a:r>
            <a:endParaRPr lang="en-IN" sz="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44F998B-C56B-47FE-BA48-AEDFED615C11}"/>
              </a:ext>
            </a:extLst>
          </p:cNvPr>
          <p:cNvSpPr txBox="1"/>
          <p:nvPr/>
        </p:nvSpPr>
        <p:spPr>
          <a:xfrm>
            <a:off x="2321415" y="5003445"/>
            <a:ext cx="74755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Basal nuclei</a:t>
            </a:r>
            <a:endParaRPr lang="en-IN" sz="8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CDB493-78F1-4876-BF2C-7CE0545D1307}"/>
              </a:ext>
            </a:extLst>
          </p:cNvPr>
          <p:cNvSpPr txBox="1"/>
          <p:nvPr/>
        </p:nvSpPr>
        <p:spPr>
          <a:xfrm>
            <a:off x="2321415" y="4744999"/>
            <a:ext cx="150958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Telencephalon (cerebrum)</a:t>
            </a:r>
            <a:endParaRPr lang="en-IN" sz="8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51FB60-A785-4D87-88AD-B805D4831762}"/>
              </a:ext>
            </a:extLst>
          </p:cNvPr>
          <p:cNvSpPr txBox="1"/>
          <p:nvPr/>
        </p:nvSpPr>
        <p:spPr>
          <a:xfrm>
            <a:off x="2315767" y="4494038"/>
            <a:ext cx="8692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Hypothalamus</a:t>
            </a:r>
            <a:endParaRPr lang="en-IN" sz="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AD3F26-CE97-4FB1-830B-62C345B3548B}"/>
              </a:ext>
            </a:extLst>
          </p:cNvPr>
          <p:cNvSpPr txBox="1"/>
          <p:nvPr/>
        </p:nvSpPr>
        <p:spPr>
          <a:xfrm>
            <a:off x="2321416" y="4097981"/>
            <a:ext cx="6795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Thalamus</a:t>
            </a:r>
            <a:endParaRPr lang="en-IN" sz="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752DF7-432F-468D-B551-8567DC8D51ED}"/>
              </a:ext>
            </a:extLst>
          </p:cNvPr>
          <p:cNvSpPr txBox="1"/>
          <p:nvPr/>
        </p:nvSpPr>
        <p:spPr>
          <a:xfrm>
            <a:off x="2321407" y="3815834"/>
            <a:ext cx="90454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Diencephalon</a:t>
            </a:r>
            <a:endParaRPr lang="en-IN" sz="8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1355E73-4B04-4F56-B3AB-8A69AC1AA611}"/>
              </a:ext>
            </a:extLst>
          </p:cNvPr>
          <p:cNvSpPr txBox="1"/>
          <p:nvPr/>
        </p:nvSpPr>
        <p:spPr>
          <a:xfrm>
            <a:off x="2321415" y="3573131"/>
            <a:ext cx="160245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u="none" strike="noStrike" baseline="0" dirty="0"/>
              <a:t>Forebrain (prosencephalon)</a:t>
            </a:r>
            <a:endParaRPr lang="en-IN" sz="8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3674A86-2A05-409D-B297-FDD1513DCECD}"/>
              </a:ext>
            </a:extLst>
          </p:cNvPr>
          <p:cNvSpPr txBox="1"/>
          <p:nvPr/>
        </p:nvSpPr>
        <p:spPr>
          <a:xfrm>
            <a:off x="2321415" y="3329341"/>
            <a:ext cx="155533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Midbrain (mesencephalon)</a:t>
            </a:r>
            <a:endParaRPr lang="en-IN" sz="8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8383E0D-8D0A-421F-97D2-83CD003A699A}"/>
              </a:ext>
            </a:extLst>
          </p:cNvPr>
          <p:cNvSpPr txBox="1"/>
          <p:nvPr/>
        </p:nvSpPr>
        <p:spPr>
          <a:xfrm>
            <a:off x="2321041" y="3077156"/>
            <a:ext cx="74755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Cerebellum</a:t>
            </a:r>
            <a:endParaRPr lang="en-IN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F387FBA-D8DC-4671-925D-8DA4FFCA176E}"/>
              </a:ext>
            </a:extLst>
          </p:cNvPr>
          <p:cNvSpPr txBox="1"/>
          <p:nvPr/>
        </p:nvSpPr>
        <p:spPr>
          <a:xfrm>
            <a:off x="2320796" y="2818126"/>
            <a:ext cx="42197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Pons</a:t>
            </a:r>
            <a:endParaRPr lang="en-IN" sz="8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E04FB8A-2286-4FA5-964D-DC3F8EF31F7F}"/>
              </a:ext>
            </a:extLst>
          </p:cNvPr>
          <p:cNvSpPr txBox="1"/>
          <p:nvPr/>
        </p:nvSpPr>
        <p:spPr>
          <a:xfrm>
            <a:off x="2321415" y="2415720"/>
            <a:ext cx="10945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Medulla oblongata</a:t>
            </a:r>
            <a:endParaRPr lang="en-IN" sz="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D22C803-5F53-4361-9671-9A24FD8D1363}"/>
              </a:ext>
            </a:extLst>
          </p:cNvPr>
          <p:cNvSpPr txBox="1"/>
          <p:nvPr/>
        </p:nvSpPr>
        <p:spPr>
          <a:xfrm>
            <a:off x="2321415" y="2139737"/>
            <a:ext cx="164410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Hindbrain (rhombencephalon)</a:t>
            </a:r>
            <a:endParaRPr lang="en-IN" sz="8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53ACD0A-7206-4C69-B6A4-E3085C01973A}"/>
              </a:ext>
            </a:extLst>
          </p:cNvPr>
          <p:cNvSpPr txBox="1"/>
          <p:nvPr/>
        </p:nvSpPr>
        <p:spPr>
          <a:xfrm>
            <a:off x="2319972" y="1887260"/>
            <a:ext cx="51059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BRAIN</a:t>
            </a:r>
            <a:endParaRPr lang="en-IN" sz="800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0CD1BE0-5B67-47E4-86AB-8FBE919A703D}"/>
              </a:ext>
            </a:extLst>
          </p:cNvPr>
          <p:cNvSpPr txBox="1"/>
          <p:nvPr/>
        </p:nvSpPr>
        <p:spPr>
          <a:xfrm>
            <a:off x="2315094" y="1499199"/>
            <a:ext cx="90454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SPINAL CORD</a:t>
            </a:r>
            <a:endParaRPr lang="en-IN" sz="800" b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44EB81-70DC-4CC9-A79D-33A1A48C0CEB}"/>
              </a:ext>
            </a:extLst>
          </p:cNvPr>
          <p:cNvSpPr txBox="1"/>
          <p:nvPr/>
        </p:nvSpPr>
        <p:spPr>
          <a:xfrm>
            <a:off x="2547037" y="1194558"/>
            <a:ext cx="128539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Major Subdivision</a:t>
            </a:r>
            <a:endParaRPr lang="en-IN" sz="10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F3D2837-840E-40BE-A175-1C3FEC7D0207}"/>
              </a:ext>
            </a:extLst>
          </p:cNvPr>
          <p:cNvSpPr txBox="1"/>
          <p:nvPr/>
        </p:nvSpPr>
        <p:spPr>
          <a:xfrm>
            <a:off x="5033740" y="1194230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Function</a:t>
            </a:r>
            <a:endParaRPr lang="en-IN" sz="10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7A27866-5216-487F-9B82-4B31549D2944}"/>
              </a:ext>
            </a:extLst>
          </p:cNvPr>
          <p:cNvSpPr txBox="1"/>
          <p:nvPr/>
        </p:nvSpPr>
        <p:spPr>
          <a:xfrm>
            <a:off x="2617760" y="702800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42.4</a:t>
            </a:r>
            <a:endParaRPr lang="en-IN" sz="1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B3F9BF9-A223-4252-80DF-3EC03AD952D2}"/>
              </a:ext>
            </a:extLst>
          </p:cNvPr>
          <p:cNvSpPr txBox="1"/>
          <p:nvPr/>
        </p:nvSpPr>
        <p:spPr>
          <a:xfrm>
            <a:off x="4050215" y="599458"/>
            <a:ext cx="2232290" cy="446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Subdivisions of the Central Nervous System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112720943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9749AD-682F-482C-A3B5-01DE3926394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8087B0-DC5D-4AFF-B732-7F9A31D4E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836362"/>
            <a:ext cx="6297521" cy="318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14044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D88AF2-D488-4D84-8E3E-7BE2BEE95AE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5FAD0A-2940-43D5-A83D-DFE044BE1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94350"/>
            <a:ext cx="7620000" cy="266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956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C33BE6-6D68-4B0A-950B-0BAAA49337D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163A56-5457-4BEC-8026-8B4F1AADA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421471"/>
            <a:ext cx="4731421" cy="401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731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7A7D53-33DF-436E-A5D9-23FB2C31603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E221A9-6E33-4C23-BB5B-993F63C98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18869"/>
            <a:ext cx="6297521" cy="442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9880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D9E799-3F9D-4F3C-AAF9-3361F700905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05BFAC-8BCD-41D8-ACBC-73D5D05E4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339240"/>
            <a:ext cx="4301292" cy="417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76176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5DB4DD-E429-4583-9636-F0049022E5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6057AE-7221-45BB-A0FD-3B5BAA3F3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287878"/>
            <a:ext cx="6927273" cy="428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6282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34BBCF-4C9C-4C11-BBB1-86D5A87A2C8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0EEAF6-AE48-47FE-B8BA-3307C556A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50063"/>
            <a:ext cx="6297521" cy="455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4521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FB82E8-2D91-4BA4-BB90-C9EDCB490B4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3E8C17-FE66-44E4-9316-5484AEC9B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363092"/>
            <a:ext cx="4731421" cy="413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61237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9144C4-3042-4656-9CBB-D4FDF23D6BC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90C91F-2633-4367-8073-4593616AD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173435"/>
            <a:ext cx="6927273" cy="451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67159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250BC0-D0A8-4030-8AFE-6FE391148B3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6A020E-227A-4A36-AB3B-56B95914D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83532"/>
            <a:ext cx="6927273" cy="469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42911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A92731-4CCD-4902-8E0F-4687C0D4FC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CDA799-D0D7-4C4E-87FB-326F5933D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068" y="1347175"/>
            <a:ext cx="3251864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82000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0F5E9A-EF0B-4870-A579-0EEAF7F6832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42.5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C05285-25B7-47F9-92BE-5CD02D5F8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696" y="1380476"/>
            <a:ext cx="5016608" cy="40970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AF8AB4-125D-443A-A02D-A2BF1C75C33A}"/>
              </a:ext>
            </a:extLst>
          </p:cNvPr>
          <p:cNvSpPr txBox="1"/>
          <p:nvPr/>
        </p:nvSpPr>
        <p:spPr>
          <a:xfrm>
            <a:off x="5201534" y="5202674"/>
            <a:ext cx="172797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Acetylcholine, norepinephrine</a:t>
            </a:r>
            <a:endParaRPr lang="en-IN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271601-2039-4929-93E0-A860EFF539EA}"/>
              </a:ext>
            </a:extLst>
          </p:cNvPr>
          <p:cNvSpPr txBox="1"/>
          <p:nvPr/>
        </p:nvSpPr>
        <p:spPr>
          <a:xfrm>
            <a:off x="2069823" y="4754716"/>
            <a:ext cx="1539932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Number of sequential neurons in path to effector</a:t>
            </a:r>
            <a:endParaRPr lang="en-IN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5DF0F6-FD1A-4B3A-B72F-BFFD0B6D3992}"/>
              </a:ext>
            </a:extLst>
          </p:cNvPr>
          <p:cNvSpPr txBox="1"/>
          <p:nvPr/>
        </p:nvSpPr>
        <p:spPr>
          <a:xfrm>
            <a:off x="2065785" y="5205633"/>
            <a:ext cx="107293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Neurotransmitter</a:t>
            </a:r>
            <a:endParaRPr lang="en-IN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88ADEF-88F7-4EDA-90A9-5DE4069F49C8}"/>
              </a:ext>
            </a:extLst>
          </p:cNvPr>
          <p:cNvSpPr txBox="1"/>
          <p:nvPr/>
        </p:nvSpPr>
        <p:spPr>
          <a:xfrm>
            <a:off x="2069351" y="4434146"/>
            <a:ext cx="157088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Innervation of effector cells</a:t>
            </a:r>
            <a:endParaRPr lang="en-IN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68B473-26D1-4724-A442-A70655341951}"/>
              </a:ext>
            </a:extLst>
          </p:cNvPr>
          <p:cNvSpPr txBox="1"/>
          <p:nvPr/>
        </p:nvSpPr>
        <p:spPr>
          <a:xfrm>
            <a:off x="2071316" y="4159296"/>
            <a:ext cx="13860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Effect on motor nerves</a:t>
            </a:r>
            <a:endParaRPr lang="en-IN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E060B1-ECC1-482E-BFF9-34372105B926}"/>
              </a:ext>
            </a:extLst>
          </p:cNvPr>
          <p:cNvSpPr txBox="1"/>
          <p:nvPr/>
        </p:nvSpPr>
        <p:spPr>
          <a:xfrm>
            <a:off x="2077135" y="2693551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Effectors</a:t>
            </a:r>
            <a:endParaRPr lang="en-IN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86CDDF-0301-4A97-9761-3CE4C517201D}"/>
              </a:ext>
            </a:extLst>
          </p:cNvPr>
          <p:cNvSpPr txBox="1"/>
          <p:nvPr/>
        </p:nvSpPr>
        <p:spPr>
          <a:xfrm>
            <a:off x="3630904" y="2688074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Skeletal muscle</a:t>
            </a:r>
            <a:endParaRPr lang="en-IN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C8E978-6309-4C14-83E8-AA87EA5B3AC9}"/>
              </a:ext>
            </a:extLst>
          </p:cNvPr>
          <p:cNvSpPr txBox="1"/>
          <p:nvPr/>
        </p:nvSpPr>
        <p:spPr>
          <a:xfrm>
            <a:off x="3634322" y="4158445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Excitation</a:t>
            </a:r>
            <a:endParaRPr lang="en-IN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E23EFA-AA92-4423-A607-66EE2945B5FF}"/>
              </a:ext>
            </a:extLst>
          </p:cNvPr>
          <p:cNvSpPr txBox="1"/>
          <p:nvPr/>
        </p:nvSpPr>
        <p:spPr>
          <a:xfrm>
            <a:off x="3644594" y="4433899"/>
            <a:ext cx="90454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Always single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DE4BDD-480E-4221-81CE-1228C67C1973}"/>
              </a:ext>
            </a:extLst>
          </p:cNvPr>
          <p:cNvSpPr txBox="1"/>
          <p:nvPr/>
        </p:nvSpPr>
        <p:spPr>
          <a:xfrm>
            <a:off x="3637112" y="4753094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One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BC157E-C209-4076-9200-81A564D125DC}"/>
              </a:ext>
            </a:extLst>
          </p:cNvPr>
          <p:cNvSpPr txBox="1"/>
          <p:nvPr/>
        </p:nvSpPr>
        <p:spPr>
          <a:xfrm>
            <a:off x="5206832" y="4753094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Two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89256B-E081-4988-A959-24B995C956CF}"/>
              </a:ext>
            </a:extLst>
          </p:cNvPr>
          <p:cNvSpPr txBox="1"/>
          <p:nvPr/>
        </p:nvSpPr>
        <p:spPr>
          <a:xfrm>
            <a:off x="3644593" y="5207051"/>
            <a:ext cx="90454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Acetylcholine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067037-A27E-4566-8F80-A4615DA430FF}"/>
              </a:ext>
            </a:extLst>
          </p:cNvPr>
          <p:cNvSpPr txBox="1"/>
          <p:nvPr/>
        </p:nvSpPr>
        <p:spPr>
          <a:xfrm>
            <a:off x="5206245" y="4433054"/>
            <a:ext cx="89559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Typically dual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29A20B-8230-406C-8445-0F1190113312}"/>
              </a:ext>
            </a:extLst>
          </p:cNvPr>
          <p:cNvSpPr txBox="1"/>
          <p:nvPr/>
        </p:nvSpPr>
        <p:spPr>
          <a:xfrm>
            <a:off x="5198450" y="4160047"/>
            <a:ext cx="131123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Excitation or inhibition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0E3C38A-EB52-4009-923F-BD58DA231432}"/>
              </a:ext>
            </a:extLst>
          </p:cNvPr>
          <p:cNvSpPr txBox="1"/>
          <p:nvPr/>
        </p:nvSpPr>
        <p:spPr>
          <a:xfrm>
            <a:off x="5190830" y="3869957"/>
            <a:ext cx="104138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Exocrine glands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EAC49E-9637-4F8B-A6D9-AA69ECFA4026}"/>
              </a:ext>
            </a:extLst>
          </p:cNvPr>
          <p:cNvSpPr txBox="1"/>
          <p:nvPr/>
        </p:nvSpPr>
        <p:spPr>
          <a:xfrm>
            <a:off x="5200865" y="2689944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Cardiac muscle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F6DA95-7244-43F4-89AF-FEFA8885AD58}"/>
              </a:ext>
            </a:extLst>
          </p:cNvPr>
          <p:cNvSpPr txBox="1"/>
          <p:nvPr/>
        </p:nvSpPr>
        <p:spPr>
          <a:xfrm>
            <a:off x="5198625" y="2978270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Smooth muscle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E7D765-E544-4D37-9B2D-ED8B105DB967}"/>
              </a:ext>
            </a:extLst>
          </p:cNvPr>
          <p:cNvSpPr txBox="1"/>
          <p:nvPr/>
        </p:nvSpPr>
        <p:spPr>
          <a:xfrm>
            <a:off x="5368225" y="3152894"/>
            <a:ext cx="127267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Gastrointestinal tract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AFE2FC2-3C53-484F-8AE6-8DCC02321B12}"/>
              </a:ext>
            </a:extLst>
          </p:cNvPr>
          <p:cNvSpPr txBox="1"/>
          <p:nvPr/>
        </p:nvSpPr>
        <p:spPr>
          <a:xfrm>
            <a:off x="5375040" y="3347722"/>
            <a:ext cx="90454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Blood vessels</a:t>
            </a:r>
            <a:endParaRPr lang="en-IN" sz="9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A25F35-3814-4F46-85FC-5920690659A4}"/>
              </a:ext>
            </a:extLst>
          </p:cNvPr>
          <p:cNvSpPr txBox="1"/>
          <p:nvPr/>
        </p:nvSpPr>
        <p:spPr>
          <a:xfrm>
            <a:off x="5379596" y="3524447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b="0" i="0" u="none" strike="noStrike" baseline="0" dirty="0"/>
              <a:t>Airways</a:t>
            </a:r>
            <a:endParaRPr lang="en-IN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4AE287-D4DD-470B-A7B7-EB4E81A1118B}"/>
              </a:ext>
            </a:extLst>
          </p:cNvPr>
          <p:cNvSpPr txBox="1"/>
          <p:nvPr/>
        </p:nvSpPr>
        <p:spPr>
          <a:xfrm>
            <a:off x="5663445" y="2398845"/>
            <a:ext cx="90454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Autonomic</a:t>
            </a:r>
            <a:endParaRPr lang="en-IN" sz="10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EFFC8E8-9411-4604-9DFA-0FB7ADA42BE7}"/>
              </a:ext>
            </a:extLst>
          </p:cNvPr>
          <p:cNvSpPr txBox="1"/>
          <p:nvPr/>
        </p:nvSpPr>
        <p:spPr>
          <a:xfrm>
            <a:off x="4059089" y="2398844"/>
            <a:ext cx="67959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Somatic</a:t>
            </a:r>
            <a:endParaRPr lang="en-IN" sz="10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D8B79E5-D124-4374-B07A-77770A1DD216}"/>
              </a:ext>
            </a:extLst>
          </p:cNvPr>
          <p:cNvSpPr txBox="1"/>
          <p:nvPr/>
        </p:nvSpPr>
        <p:spPr>
          <a:xfrm>
            <a:off x="2307542" y="2398651"/>
            <a:ext cx="109450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Characteristic</a:t>
            </a:r>
            <a:endParaRPr lang="en-IN" sz="10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ADD0B0C-3B58-4E8E-99CA-D1AAF858BE8E}"/>
              </a:ext>
            </a:extLst>
          </p:cNvPr>
          <p:cNvSpPr txBox="1"/>
          <p:nvPr/>
        </p:nvSpPr>
        <p:spPr>
          <a:xfrm>
            <a:off x="3686370" y="1714826"/>
            <a:ext cx="2593216" cy="490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Comparison of the Somatic and Autonomic Nervous Systems</a:t>
            </a:r>
            <a:endParaRPr lang="en-IN" sz="12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4756C14-938C-4F5D-B066-B33FF93D6AF0}"/>
              </a:ext>
            </a:extLst>
          </p:cNvPr>
          <p:cNvSpPr txBox="1"/>
          <p:nvPr/>
        </p:nvSpPr>
        <p:spPr>
          <a:xfrm>
            <a:off x="2313075" y="1823030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>
                <a:solidFill>
                  <a:srgbClr val="FFFFFF"/>
                </a:solidFill>
              </a:rPr>
              <a:t>TABLE 42.5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1175950991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7104DA-B7FC-4B27-B5A2-FFE1BCD2BF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892805-15B3-43E9-85FA-89E69D0CD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921551"/>
            <a:ext cx="3910265" cy="501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117133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CB869B-564A-49EE-BD0A-2794B432B09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1796B8-2792-4C8A-A2B2-11657942C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77345"/>
            <a:ext cx="6297521" cy="490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9117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CBC16E-1573-40AB-B3EE-535088C02CD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2EF0B1-D91F-4B8D-81E0-8A9D569A7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50546"/>
            <a:ext cx="6297521" cy="415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1864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25C883-D21D-416B-B710-B16EA14F2F1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42.6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E196B7-90D2-4024-9735-C260DD2B5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708" y="858777"/>
            <a:ext cx="8578584" cy="51404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53C975-F863-473E-829B-CFDD25F55554}"/>
              </a:ext>
            </a:extLst>
          </p:cNvPr>
          <p:cNvSpPr txBox="1"/>
          <p:nvPr/>
        </p:nvSpPr>
        <p:spPr>
          <a:xfrm>
            <a:off x="3200024" y="1403151"/>
            <a:ext cx="16771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Sympathetic Stimulation</a:t>
            </a:r>
            <a:endParaRPr lang="en-IN" sz="1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C39B38-740A-4576-9C95-F1ABFE574DAA}"/>
              </a:ext>
            </a:extLst>
          </p:cNvPr>
          <p:cNvSpPr txBox="1"/>
          <p:nvPr/>
        </p:nvSpPr>
        <p:spPr>
          <a:xfrm>
            <a:off x="6218152" y="1403151"/>
            <a:ext cx="191977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Parasympathetic Stimulation</a:t>
            </a:r>
            <a:endParaRPr lang="en-IN" sz="1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FFACE2-7766-4120-95F5-550E16F6286D}"/>
              </a:ext>
            </a:extLst>
          </p:cNvPr>
          <p:cNvSpPr txBox="1"/>
          <p:nvPr/>
        </p:nvSpPr>
        <p:spPr>
          <a:xfrm>
            <a:off x="751121" y="1403150"/>
            <a:ext cx="104138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Target Tissue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72E690-5A17-4CD9-8406-5FCFAE8845B8}"/>
              </a:ext>
            </a:extLst>
          </p:cNvPr>
          <p:cNvSpPr txBox="1"/>
          <p:nvPr/>
        </p:nvSpPr>
        <p:spPr>
          <a:xfrm>
            <a:off x="5586855" y="1641752"/>
            <a:ext cx="79022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Constriction</a:t>
            </a:r>
            <a:endParaRPr lang="en-IN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02D8D0-F0A3-4C5C-9E46-19F3F9F6BE4D}"/>
              </a:ext>
            </a:extLst>
          </p:cNvPr>
          <p:cNvSpPr txBox="1"/>
          <p:nvPr/>
        </p:nvSpPr>
        <p:spPr>
          <a:xfrm>
            <a:off x="5595332" y="2101333"/>
            <a:ext cx="17627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Vasodilation; copious secretion</a:t>
            </a:r>
            <a:endParaRPr lang="en-IN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BF4241-7254-4731-A665-61302EAD3F67}"/>
              </a:ext>
            </a:extLst>
          </p:cNvPr>
          <p:cNvSpPr txBox="1"/>
          <p:nvPr/>
        </p:nvSpPr>
        <p:spPr>
          <a:xfrm>
            <a:off x="5595211" y="2332171"/>
            <a:ext cx="166054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Stimulation of gastric activity</a:t>
            </a:r>
            <a:endParaRPr lang="en-IN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F810B6-70D8-4EAC-9597-7E1F279127BD}"/>
              </a:ext>
            </a:extLst>
          </p:cNvPr>
          <p:cNvSpPr txBox="1"/>
          <p:nvPr/>
        </p:nvSpPr>
        <p:spPr>
          <a:xfrm>
            <a:off x="5586143" y="2560914"/>
            <a:ext cx="169392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Inhibition of glucose secretion</a:t>
            </a:r>
            <a:endParaRPr lang="en-IN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D2F883-A3C9-4D4B-81B9-A5860FCD4212}"/>
              </a:ext>
            </a:extLst>
          </p:cNvPr>
          <p:cNvSpPr txBox="1"/>
          <p:nvPr/>
        </p:nvSpPr>
        <p:spPr>
          <a:xfrm>
            <a:off x="5587712" y="2784126"/>
            <a:ext cx="464175" cy="20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None</a:t>
            </a:r>
            <a:endParaRPr lang="en-IN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EA2931-C5C0-45A3-9157-29BCEB995A96}"/>
              </a:ext>
            </a:extLst>
          </p:cNvPr>
          <p:cNvSpPr txBox="1"/>
          <p:nvPr/>
        </p:nvSpPr>
        <p:spPr>
          <a:xfrm>
            <a:off x="5586108" y="3232508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Decreased tone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1F9B6B-05B8-4D18-9C50-1E5F4AB5F120}"/>
              </a:ext>
            </a:extLst>
          </p:cNvPr>
          <p:cNvSpPr txBox="1"/>
          <p:nvPr/>
        </p:nvSpPr>
        <p:spPr>
          <a:xfrm>
            <a:off x="5585936" y="3468834"/>
            <a:ext cx="110082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Increased motility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E53540-4DE6-4069-A722-FCEE395C573E}"/>
              </a:ext>
            </a:extLst>
          </p:cNvPr>
          <p:cNvSpPr txBox="1"/>
          <p:nvPr/>
        </p:nvSpPr>
        <p:spPr>
          <a:xfrm>
            <a:off x="5589283" y="3694867"/>
            <a:ext cx="79022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Contraction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4672B5-6A65-4DB0-A9A6-47BC37D39920}"/>
              </a:ext>
            </a:extLst>
          </p:cNvPr>
          <p:cNvSpPr txBox="1"/>
          <p:nvPr/>
        </p:nvSpPr>
        <p:spPr>
          <a:xfrm>
            <a:off x="5592460" y="4158344"/>
            <a:ext cx="80611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Contraction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D32A47-72CE-4D17-B5E2-7774A3BBE2F7}"/>
              </a:ext>
            </a:extLst>
          </p:cNvPr>
          <p:cNvSpPr txBox="1"/>
          <p:nvPr/>
        </p:nvSpPr>
        <p:spPr>
          <a:xfrm>
            <a:off x="5586848" y="4377562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Relaxation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5A120A-5D0B-4390-8E1E-8B8694FD596D}"/>
              </a:ext>
            </a:extLst>
          </p:cNvPr>
          <p:cNvSpPr txBox="1"/>
          <p:nvPr/>
        </p:nvSpPr>
        <p:spPr>
          <a:xfrm>
            <a:off x="5586154" y="4618997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Decreased rate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F0577E-3924-4407-9480-82746FEA8AF1}"/>
              </a:ext>
            </a:extLst>
          </p:cNvPr>
          <p:cNvSpPr txBox="1"/>
          <p:nvPr/>
        </p:nvSpPr>
        <p:spPr>
          <a:xfrm>
            <a:off x="5586937" y="4841799"/>
            <a:ext cx="153993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Constriction of bronchioles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1D4824-A704-4CB0-9187-A4B2CA5BCD7B}"/>
              </a:ext>
            </a:extLst>
          </p:cNvPr>
          <p:cNvSpPr txBox="1"/>
          <p:nvPr/>
        </p:nvSpPr>
        <p:spPr>
          <a:xfrm>
            <a:off x="5588333" y="5295220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None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6204B6-83CA-4F55-9A0A-F594E3046502}"/>
              </a:ext>
            </a:extLst>
          </p:cNvPr>
          <p:cNvSpPr txBox="1"/>
          <p:nvPr/>
        </p:nvSpPr>
        <p:spPr>
          <a:xfrm>
            <a:off x="5584980" y="5535345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None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6C9977-C57F-46CE-8286-52BBD5ADC4DC}"/>
              </a:ext>
            </a:extLst>
          </p:cNvPr>
          <p:cNvSpPr txBox="1"/>
          <p:nvPr/>
        </p:nvSpPr>
        <p:spPr>
          <a:xfrm>
            <a:off x="5582157" y="5762584"/>
            <a:ext cx="59964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Dilation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9CDE1-48DF-4C90-B245-3B38978147D8}"/>
              </a:ext>
            </a:extLst>
          </p:cNvPr>
          <p:cNvSpPr txBox="1"/>
          <p:nvPr/>
        </p:nvSpPr>
        <p:spPr>
          <a:xfrm>
            <a:off x="2419051" y="1636271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Dilation</a:t>
            </a:r>
            <a:endParaRPr lang="en-IN" sz="9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1DB939-E8EA-43F0-8965-529C25568338}"/>
              </a:ext>
            </a:extLst>
          </p:cNvPr>
          <p:cNvSpPr txBox="1"/>
          <p:nvPr/>
        </p:nvSpPr>
        <p:spPr>
          <a:xfrm>
            <a:off x="2418291" y="2101333"/>
            <a:ext cx="18633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Vasoconstriction; slight secretion</a:t>
            </a:r>
            <a:endParaRPr lang="en-IN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6093429-3BB5-454F-B336-0CAD6C61C150}"/>
              </a:ext>
            </a:extLst>
          </p:cNvPr>
          <p:cNvSpPr txBox="1"/>
          <p:nvPr/>
        </p:nvSpPr>
        <p:spPr>
          <a:xfrm>
            <a:off x="2412738" y="2334304"/>
            <a:ext cx="129281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Inhibition of secretion</a:t>
            </a:r>
            <a:endParaRPr lang="en-IN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FC12BBF-C8D0-498C-8902-C252C68969FF}"/>
              </a:ext>
            </a:extLst>
          </p:cNvPr>
          <p:cNvSpPr txBox="1"/>
          <p:nvPr/>
        </p:nvSpPr>
        <p:spPr>
          <a:xfrm>
            <a:off x="2419478" y="2560914"/>
            <a:ext cx="18085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Stimulation of glucose secretion</a:t>
            </a:r>
            <a:endParaRPr lang="en-IN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741BB7E-3808-4EF0-BE2A-8F9AB83ECDC0}"/>
              </a:ext>
            </a:extLst>
          </p:cNvPr>
          <p:cNvSpPr txBox="1"/>
          <p:nvPr/>
        </p:nvSpPr>
        <p:spPr>
          <a:xfrm>
            <a:off x="2421646" y="2779160"/>
            <a:ext cx="66620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Sweating</a:t>
            </a:r>
            <a:endParaRPr lang="en-IN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4D68AED-15BD-4734-91FE-2EA38AEEFB8E}"/>
              </a:ext>
            </a:extLst>
          </p:cNvPr>
          <p:cNvSpPr txBox="1"/>
          <p:nvPr/>
        </p:nvSpPr>
        <p:spPr>
          <a:xfrm>
            <a:off x="2417085" y="3230382"/>
            <a:ext cx="94671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Increased tone</a:t>
            </a:r>
            <a:endParaRPr lang="en-IN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4BC1ECD-1C76-4EDD-9885-F006A2D34220}"/>
              </a:ext>
            </a:extLst>
          </p:cNvPr>
          <p:cNvSpPr txBox="1"/>
          <p:nvPr/>
        </p:nvSpPr>
        <p:spPr>
          <a:xfrm>
            <a:off x="2412906" y="3465832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Decreased tone</a:t>
            </a:r>
            <a:endParaRPr lang="en-IN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EA9C6AF-A5BA-4D7B-A394-4F26813B966A}"/>
              </a:ext>
            </a:extLst>
          </p:cNvPr>
          <p:cNvSpPr txBox="1"/>
          <p:nvPr/>
        </p:nvSpPr>
        <p:spPr>
          <a:xfrm>
            <a:off x="2416055" y="3693950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Relaxation</a:t>
            </a:r>
            <a:endParaRPr lang="en-IN" sz="9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09D4B8-E091-49E8-9154-748595F4CB38}"/>
              </a:ext>
            </a:extLst>
          </p:cNvPr>
          <p:cNvSpPr txBox="1"/>
          <p:nvPr/>
        </p:nvSpPr>
        <p:spPr>
          <a:xfrm>
            <a:off x="2417689" y="4160190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Relaxation</a:t>
            </a:r>
            <a:endParaRPr lang="en-IN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4982F7A-7A16-4C5C-BB88-E3F4660EFDAE}"/>
              </a:ext>
            </a:extLst>
          </p:cNvPr>
          <p:cNvSpPr txBox="1"/>
          <p:nvPr/>
        </p:nvSpPr>
        <p:spPr>
          <a:xfrm>
            <a:off x="2417300" y="4375782"/>
            <a:ext cx="82706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Contraction</a:t>
            </a:r>
            <a:endParaRPr lang="en-IN" sz="9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B0465BF-0A12-467D-9516-D22FD52693E7}"/>
              </a:ext>
            </a:extLst>
          </p:cNvPr>
          <p:cNvSpPr txBox="1"/>
          <p:nvPr/>
        </p:nvSpPr>
        <p:spPr>
          <a:xfrm>
            <a:off x="2413628" y="4615634"/>
            <a:ext cx="16024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Increased rate and strength</a:t>
            </a:r>
            <a:endParaRPr lang="en-IN" sz="9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7FB1B8-3158-4E25-8383-798FAF0834B9}"/>
              </a:ext>
            </a:extLst>
          </p:cNvPr>
          <p:cNvSpPr txBox="1"/>
          <p:nvPr/>
        </p:nvSpPr>
        <p:spPr>
          <a:xfrm>
            <a:off x="2415642" y="4835660"/>
            <a:ext cx="132434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Dilation of bronchioles</a:t>
            </a:r>
            <a:endParaRPr lang="en-IN" sz="9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FEFB444-3C53-4A5D-A512-3C9CC54C4039}"/>
              </a:ext>
            </a:extLst>
          </p:cNvPr>
          <p:cNvSpPr txBox="1"/>
          <p:nvPr/>
        </p:nvSpPr>
        <p:spPr>
          <a:xfrm>
            <a:off x="2418457" y="5298524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Dilation</a:t>
            </a:r>
            <a:endParaRPr lang="en-IN" sz="9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F2D68FC-94E5-4F8A-B597-ECBB6FBCA70D}"/>
              </a:ext>
            </a:extLst>
          </p:cNvPr>
          <p:cNvSpPr txBox="1"/>
          <p:nvPr/>
        </p:nvSpPr>
        <p:spPr>
          <a:xfrm>
            <a:off x="2418224" y="5528666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Constriction</a:t>
            </a:r>
            <a:endParaRPr lang="en-IN" sz="9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D8E1962-F4C1-44E7-B43E-16CF08E45B71}"/>
              </a:ext>
            </a:extLst>
          </p:cNvPr>
          <p:cNvSpPr txBox="1"/>
          <p:nvPr/>
        </p:nvSpPr>
        <p:spPr>
          <a:xfrm>
            <a:off x="2415403" y="5760832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Constriction</a:t>
            </a:r>
            <a:endParaRPr lang="en-IN" sz="9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FCF6031-34C5-49EC-9969-54FABD0C139D}"/>
              </a:ext>
            </a:extLst>
          </p:cNvPr>
          <p:cNvSpPr txBox="1"/>
          <p:nvPr/>
        </p:nvSpPr>
        <p:spPr>
          <a:xfrm>
            <a:off x="440131" y="5757463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 viscera</a:t>
            </a:r>
            <a:endParaRPr lang="en-IN" sz="9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7A4FF9-1891-4821-B4BF-208F54E9EF43}"/>
              </a:ext>
            </a:extLst>
          </p:cNvPr>
          <p:cNvSpPr txBox="1"/>
          <p:nvPr/>
        </p:nvSpPr>
        <p:spPr>
          <a:xfrm>
            <a:off x="435026" y="5529356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 skin</a:t>
            </a:r>
            <a:endParaRPr lang="en-IN" sz="9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0FC7045-06A2-491E-A626-4D12BAEBAF69}"/>
              </a:ext>
            </a:extLst>
          </p:cNvPr>
          <p:cNvSpPr txBox="1"/>
          <p:nvPr/>
        </p:nvSpPr>
        <p:spPr>
          <a:xfrm>
            <a:off x="440764" y="5296893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In muscles</a:t>
            </a:r>
            <a:endParaRPr lang="en-IN" sz="9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40E4A75-59BC-4655-813B-B0EF8B010184}"/>
              </a:ext>
            </a:extLst>
          </p:cNvPr>
          <p:cNvSpPr txBox="1"/>
          <p:nvPr/>
        </p:nvSpPr>
        <p:spPr>
          <a:xfrm>
            <a:off x="283773" y="5076406"/>
            <a:ext cx="97539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Blood vessels</a:t>
            </a:r>
            <a:endParaRPr lang="en-IN" sz="900" b="1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5961F4B-4BEC-400E-8BCF-1B65B51D9DB4}"/>
              </a:ext>
            </a:extLst>
          </p:cNvPr>
          <p:cNvSpPr txBox="1"/>
          <p:nvPr/>
        </p:nvSpPr>
        <p:spPr>
          <a:xfrm>
            <a:off x="282475" y="4836494"/>
            <a:ext cx="550585" cy="25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Lungs</a:t>
            </a:r>
            <a:endParaRPr lang="en-IN" sz="900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FDF116D-7AC9-464C-8AF3-611FEFD6A63D}"/>
              </a:ext>
            </a:extLst>
          </p:cNvPr>
          <p:cNvSpPr txBox="1"/>
          <p:nvPr/>
        </p:nvSpPr>
        <p:spPr>
          <a:xfrm>
            <a:off x="285704" y="4620505"/>
            <a:ext cx="90454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Heart muscle</a:t>
            </a:r>
            <a:endParaRPr lang="en-IN" sz="900" b="1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E54BB7E-B85E-4C14-8225-27058AED0537}"/>
              </a:ext>
            </a:extLst>
          </p:cNvPr>
          <p:cNvSpPr txBox="1"/>
          <p:nvPr/>
        </p:nvSpPr>
        <p:spPr>
          <a:xfrm>
            <a:off x="443578" y="4375527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Sphincter</a:t>
            </a:r>
            <a:endParaRPr lang="en-IN" sz="9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20ABF3D-D80C-48E6-8183-AE7DCEF184D8}"/>
              </a:ext>
            </a:extLst>
          </p:cNvPr>
          <p:cNvSpPr txBox="1"/>
          <p:nvPr/>
        </p:nvSpPr>
        <p:spPr>
          <a:xfrm>
            <a:off x="442738" y="4163325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Muscle</a:t>
            </a:r>
            <a:endParaRPr lang="en-IN" sz="9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30D8ED5-5C21-45C6-B148-1F9A7289C3FB}"/>
              </a:ext>
            </a:extLst>
          </p:cNvPr>
          <p:cNvSpPr txBox="1"/>
          <p:nvPr/>
        </p:nvSpPr>
        <p:spPr>
          <a:xfrm>
            <a:off x="284777" y="3926106"/>
            <a:ext cx="107293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Urinary bladder</a:t>
            </a:r>
            <a:endParaRPr lang="en-IN" sz="900" b="1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6AA960D-3257-4A2E-8B27-03DCC8E0C893}"/>
              </a:ext>
            </a:extLst>
          </p:cNvPr>
          <p:cNvSpPr txBox="1"/>
          <p:nvPr/>
        </p:nvSpPr>
        <p:spPr>
          <a:xfrm>
            <a:off x="281385" y="3699203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Gallbladder</a:t>
            </a:r>
            <a:endParaRPr lang="en-IN" sz="900" b="1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F2E0429-82A2-44A3-806E-B3A8BF98AC0C}"/>
              </a:ext>
            </a:extLst>
          </p:cNvPr>
          <p:cNvSpPr txBox="1"/>
          <p:nvPr/>
        </p:nvSpPr>
        <p:spPr>
          <a:xfrm>
            <a:off x="449898" y="3469077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Wall</a:t>
            </a:r>
            <a:endParaRPr lang="en-IN" sz="9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FFE7567-470B-4038-A712-D9F9986209C3}"/>
              </a:ext>
            </a:extLst>
          </p:cNvPr>
          <p:cNvSpPr txBox="1"/>
          <p:nvPr/>
        </p:nvSpPr>
        <p:spPr>
          <a:xfrm>
            <a:off x="444934" y="3233161"/>
            <a:ext cx="72557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Sphincters</a:t>
            </a:r>
            <a:endParaRPr lang="en-IN" sz="9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719C30A-E733-4E1A-8F71-F5DAED6102CB}"/>
              </a:ext>
            </a:extLst>
          </p:cNvPr>
          <p:cNvSpPr txBox="1"/>
          <p:nvPr/>
        </p:nvSpPr>
        <p:spPr>
          <a:xfrm>
            <a:off x="283249" y="3013690"/>
            <a:ext cx="1399938" cy="229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Gastrointestinal tract</a:t>
            </a:r>
            <a:endParaRPr lang="en-IN" sz="900" b="1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3581A0D-0B17-4D35-8C9E-22D6121384E8}"/>
              </a:ext>
            </a:extLst>
          </p:cNvPr>
          <p:cNvSpPr txBox="1"/>
          <p:nvPr/>
        </p:nvSpPr>
        <p:spPr>
          <a:xfrm>
            <a:off x="443642" y="2781184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Sweat</a:t>
            </a:r>
            <a:endParaRPr lang="en-IN" sz="9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58859FE-A146-4C0A-9D86-F4FB796C116F}"/>
              </a:ext>
            </a:extLst>
          </p:cNvPr>
          <p:cNvSpPr txBox="1"/>
          <p:nvPr/>
        </p:nvSpPr>
        <p:spPr>
          <a:xfrm>
            <a:off x="439526" y="2561155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Liver</a:t>
            </a:r>
            <a:endParaRPr lang="en-IN" sz="9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2A5ADD5-8C6C-46EE-BF8C-00F5A9AA6E21}"/>
              </a:ext>
            </a:extLst>
          </p:cNvPr>
          <p:cNvSpPr txBox="1"/>
          <p:nvPr/>
        </p:nvSpPr>
        <p:spPr>
          <a:xfrm>
            <a:off x="443606" y="2333196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Gastric</a:t>
            </a:r>
            <a:endParaRPr lang="en-IN" sz="9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F049E09-EE25-4197-8D3A-5A568A6B83A1}"/>
              </a:ext>
            </a:extLst>
          </p:cNvPr>
          <p:cNvSpPr txBox="1"/>
          <p:nvPr/>
        </p:nvSpPr>
        <p:spPr>
          <a:xfrm>
            <a:off x="446319" y="2103962"/>
            <a:ext cx="59964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Salivary</a:t>
            </a:r>
            <a:endParaRPr lang="en-IN" sz="9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74AD16E-2373-4026-982D-39F984D5E283}"/>
              </a:ext>
            </a:extLst>
          </p:cNvPr>
          <p:cNvSpPr txBox="1"/>
          <p:nvPr/>
        </p:nvSpPr>
        <p:spPr>
          <a:xfrm>
            <a:off x="279796" y="1875580"/>
            <a:ext cx="59964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Glands</a:t>
            </a:r>
            <a:endParaRPr lang="en-IN" sz="900" b="1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459ECA4-047C-4512-B8C4-B611E0A9AA17}"/>
              </a:ext>
            </a:extLst>
          </p:cNvPr>
          <p:cNvSpPr txBox="1"/>
          <p:nvPr/>
        </p:nvSpPr>
        <p:spPr>
          <a:xfrm>
            <a:off x="281929" y="1640938"/>
            <a:ext cx="8692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Pupil of eye</a:t>
            </a:r>
            <a:endParaRPr lang="en-IN" sz="900" b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5A1B51-79C7-4B08-883C-9A3E9598C2F4}"/>
              </a:ext>
            </a:extLst>
          </p:cNvPr>
          <p:cNvSpPr txBox="1"/>
          <p:nvPr/>
        </p:nvSpPr>
        <p:spPr>
          <a:xfrm>
            <a:off x="734579" y="1060200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>
                <a:solidFill>
                  <a:srgbClr val="FFFFFF"/>
                </a:solidFill>
              </a:rPr>
              <a:t>TABLE 42.6</a:t>
            </a:r>
            <a:endParaRPr lang="en-IN" sz="12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0DDDD18-7A9C-438E-A44D-AD0EC23713C3}"/>
              </a:ext>
            </a:extLst>
          </p:cNvPr>
          <p:cNvSpPr txBox="1"/>
          <p:nvPr/>
        </p:nvSpPr>
        <p:spPr>
          <a:xfrm>
            <a:off x="2424434" y="1077415"/>
            <a:ext cx="31521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Autonomic Innervation of Target Tissues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55905559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B72D7D-F54D-4657-A652-345A64D5707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D94929-3900-4626-9531-2FE6E569C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842368"/>
            <a:ext cx="6297521" cy="317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82420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AEFB8D-A022-40E3-818F-C615A4690B9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42.32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F6738-E720-4DB0-9560-BAEB92AD2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91712"/>
            <a:ext cx="7620000" cy="387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88683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A744BF-2C8A-482A-A07D-32A3C209ABE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42.7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CF6113-7017-4062-B6C1-C2CF19E38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419" y="301605"/>
            <a:ext cx="3869162" cy="62547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D8116F-EB1A-426E-B684-AB45EB1C6366}"/>
              </a:ext>
            </a:extLst>
          </p:cNvPr>
          <p:cNvSpPr txBox="1"/>
          <p:nvPr/>
        </p:nvSpPr>
        <p:spPr>
          <a:xfrm>
            <a:off x="4995200" y="5941112"/>
            <a:ext cx="1471350" cy="502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Motor control of the tongue, some skeletal muscles, some viscera, sensation from skin and viscera</a:t>
            </a:r>
            <a:endParaRPr lang="en-IN" sz="7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725BDE-5139-4E0C-8ACD-235AFC5FC10F}"/>
              </a:ext>
            </a:extLst>
          </p:cNvPr>
          <p:cNvSpPr txBox="1"/>
          <p:nvPr/>
        </p:nvSpPr>
        <p:spPr>
          <a:xfrm>
            <a:off x="3927401" y="5941112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Hypoglossal</a:t>
            </a:r>
            <a:endParaRPr lang="en-IN" sz="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F39A20-C00C-4353-84E6-5055F065CEF5}"/>
              </a:ext>
            </a:extLst>
          </p:cNvPr>
          <p:cNvSpPr txBox="1"/>
          <p:nvPr/>
        </p:nvSpPr>
        <p:spPr>
          <a:xfrm>
            <a:off x="3933751" y="5506833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Accessory</a:t>
            </a:r>
            <a:endParaRPr lang="en-IN" sz="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17E21F-CCDC-48EF-AA6E-48796FECCF40}"/>
              </a:ext>
            </a:extLst>
          </p:cNvPr>
          <p:cNvSpPr txBox="1"/>
          <p:nvPr/>
        </p:nvSpPr>
        <p:spPr>
          <a:xfrm>
            <a:off x="3934372" y="4866149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Vagus</a:t>
            </a:r>
            <a:endParaRPr lang="en-IN" sz="7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9E7E5B-0290-412B-8610-4FEA9A4A5F12}"/>
              </a:ext>
            </a:extLst>
          </p:cNvPr>
          <p:cNvSpPr txBox="1"/>
          <p:nvPr/>
        </p:nvSpPr>
        <p:spPr>
          <a:xfrm>
            <a:off x="3929227" y="4415965"/>
            <a:ext cx="90454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Glossopharyngeal</a:t>
            </a:r>
            <a:endParaRPr lang="en-IN" sz="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B9D72B-2B8F-483E-8A19-4B268D7A0C87}"/>
              </a:ext>
            </a:extLst>
          </p:cNvPr>
          <p:cNvSpPr txBox="1"/>
          <p:nvPr/>
        </p:nvSpPr>
        <p:spPr>
          <a:xfrm>
            <a:off x="3935573" y="4028918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Acoustic</a:t>
            </a:r>
            <a:endParaRPr lang="en-IN" sz="7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3C6224-9FE2-4075-A1C5-FA105861C7A1}"/>
              </a:ext>
            </a:extLst>
          </p:cNvPr>
          <p:cNvSpPr txBox="1"/>
          <p:nvPr/>
        </p:nvSpPr>
        <p:spPr>
          <a:xfrm>
            <a:off x="3930070" y="3515290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Facial</a:t>
            </a:r>
            <a:endParaRPr lang="en-IN" sz="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12017F-7A0A-4BCC-927E-EAB1490DC2DA}"/>
              </a:ext>
            </a:extLst>
          </p:cNvPr>
          <p:cNvSpPr txBox="1"/>
          <p:nvPr/>
        </p:nvSpPr>
        <p:spPr>
          <a:xfrm>
            <a:off x="3934193" y="3119116"/>
            <a:ext cx="599648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Abducens</a:t>
            </a:r>
            <a:endParaRPr lang="en-IN" sz="7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7CC66D-EA7B-46D9-BBFB-4D860331D446}"/>
              </a:ext>
            </a:extLst>
          </p:cNvPr>
          <p:cNvSpPr txBox="1"/>
          <p:nvPr/>
        </p:nvSpPr>
        <p:spPr>
          <a:xfrm>
            <a:off x="3932399" y="2718279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Trigeminal</a:t>
            </a:r>
            <a:endParaRPr lang="en-IN" sz="7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97C63AE-A23D-4230-82BA-62226875CFCA}"/>
              </a:ext>
            </a:extLst>
          </p:cNvPr>
          <p:cNvSpPr txBox="1"/>
          <p:nvPr/>
        </p:nvSpPr>
        <p:spPr>
          <a:xfrm>
            <a:off x="3931893" y="2338865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Trochlear</a:t>
            </a:r>
            <a:endParaRPr lang="en-IN" sz="7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7B1123-A646-47B0-874E-2212EF029F1C}"/>
              </a:ext>
            </a:extLst>
          </p:cNvPr>
          <p:cNvSpPr txBox="1"/>
          <p:nvPr/>
        </p:nvSpPr>
        <p:spPr>
          <a:xfrm>
            <a:off x="3930089" y="1950378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Oculomotor</a:t>
            </a:r>
            <a:endParaRPr lang="en-IN" sz="7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DFDD3A-05E9-4A37-A405-B765380A6D01}"/>
              </a:ext>
            </a:extLst>
          </p:cNvPr>
          <p:cNvSpPr txBox="1"/>
          <p:nvPr/>
        </p:nvSpPr>
        <p:spPr>
          <a:xfrm>
            <a:off x="3930692" y="1685069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Optic</a:t>
            </a:r>
            <a:endParaRPr lang="en-IN" sz="7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8431D8-F3C9-4B65-83DE-92B7B6195836}"/>
              </a:ext>
            </a:extLst>
          </p:cNvPr>
          <p:cNvSpPr txBox="1"/>
          <p:nvPr/>
        </p:nvSpPr>
        <p:spPr>
          <a:xfrm>
            <a:off x="3932426" y="1478335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Olfactory</a:t>
            </a:r>
            <a:endParaRPr lang="en-IN" sz="7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AB6FAE-5FB4-4B18-A07D-CEECF41FDA97}"/>
              </a:ext>
            </a:extLst>
          </p:cNvPr>
          <p:cNvSpPr txBox="1"/>
          <p:nvPr/>
        </p:nvSpPr>
        <p:spPr>
          <a:xfrm>
            <a:off x="4996673" y="1478664"/>
            <a:ext cx="79813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Sense of smell</a:t>
            </a:r>
            <a:endParaRPr lang="en-IN" sz="7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431652-0DAA-4A01-AD92-23E7C769EC51}"/>
              </a:ext>
            </a:extLst>
          </p:cNvPr>
          <p:cNvSpPr txBox="1"/>
          <p:nvPr/>
        </p:nvSpPr>
        <p:spPr>
          <a:xfrm>
            <a:off x="4999199" y="1685069"/>
            <a:ext cx="45052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Vision</a:t>
            </a:r>
            <a:endParaRPr lang="en-IN" sz="7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B65100-E153-4BCC-96F1-3C2FA847F634}"/>
              </a:ext>
            </a:extLst>
          </p:cNvPr>
          <p:cNvSpPr txBox="1"/>
          <p:nvPr/>
        </p:nvSpPr>
        <p:spPr>
          <a:xfrm>
            <a:off x="4995252" y="1945078"/>
            <a:ext cx="1223011" cy="29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Motor control of some eye muscles and eyelid</a:t>
            </a:r>
            <a:endParaRPr lang="en-IN" sz="7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727FAB-2D02-4DCD-AB09-311C78E0ACBC}"/>
              </a:ext>
            </a:extLst>
          </p:cNvPr>
          <p:cNvSpPr txBox="1"/>
          <p:nvPr/>
        </p:nvSpPr>
        <p:spPr>
          <a:xfrm>
            <a:off x="4997224" y="4417548"/>
            <a:ext cx="1358766" cy="29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Salivation, sensations of skin, taste, and viscera</a:t>
            </a:r>
            <a:endParaRPr lang="en-IN" sz="7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354C8F-B74F-4781-9B1B-7186848AE3E8}"/>
              </a:ext>
            </a:extLst>
          </p:cNvPr>
          <p:cNvSpPr txBox="1"/>
          <p:nvPr/>
        </p:nvSpPr>
        <p:spPr>
          <a:xfrm>
            <a:off x="4993372" y="4872183"/>
            <a:ext cx="1442357" cy="518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Motor control of the heart and viscera, sensation from the thorax, pharynx, and abdominal viscera</a:t>
            </a:r>
            <a:endParaRPr lang="en-IN" sz="7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509571-168A-4F06-8699-FFB6761DE563}"/>
              </a:ext>
            </a:extLst>
          </p:cNvPr>
          <p:cNvSpPr txBox="1"/>
          <p:nvPr/>
        </p:nvSpPr>
        <p:spPr>
          <a:xfrm>
            <a:off x="4996111" y="5506432"/>
            <a:ext cx="1386077" cy="29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Motor impulses to the pharynx and shoulder</a:t>
            </a:r>
            <a:endParaRPr lang="en-IN" sz="7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63DD74-7879-4C4C-B209-DE86F7590C03}"/>
              </a:ext>
            </a:extLst>
          </p:cNvPr>
          <p:cNvSpPr txBox="1"/>
          <p:nvPr/>
        </p:nvSpPr>
        <p:spPr>
          <a:xfrm>
            <a:off x="4994279" y="4033323"/>
            <a:ext cx="1394081" cy="29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Equilibration, static sense, and hearing</a:t>
            </a:r>
            <a:endParaRPr lang="en-IN" sz="7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F74C11-E170-420A-A3E0-B5D30C3D5FA0}"/>
              </a:ext>
            </a:extLst>
          </p:cNvPr>
          <p:cNvSpPr txBox="1"/>
          <p:nvPr/>
        </p:nvSpPr>
        <p:spPr>
          <a:xfrm>
            <a:off x="4998041" y="3519235"/>
            <a:ext cx="1442357" cy="389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Motor control of facial muscles, salivation, taste, and cutaneous sensations.</a:t>
            </a:r>
            <a:endParaRPr lang="en-IN" sz="7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CFE9C8-6FB7-486B-9AE7-7182943788FC}"/>
              </a:ext>
            </a:extLst>
          </p:cNvPr>
          <p:cNvSpPr txBox="1"/>
          <p:nvPr/>
        </p:nvSpPr>
        <p:spPr>
          <a:xfrm>
            <a:off x="4997263" y="3117959"/>
            <a:ext cx="1223011" cy="29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Motor control of some eye muscles</a:t>
            </a:r>
            <a:endParaRPr lang="en-IN" sz="7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2C12C00-EFA3-4F75-9F11-0A4E5FB0CAC4}"/>
              </a:ext>
            </a:extLst>
          </p:cNvPr>
          <p:cNvSpPr txBox="1"/>
          <p:nvPr/>
        </p:nvSpPr>
        <p:spPr>
          <a:xfrm>
            <a:off x="4995537" y="2718761"/>
            <a:ext cx="1324346" cy="322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Chewing muscles and some facial sensation</a:t>
            </a:r>
            <a:endParaRPr lang="en-IN" sz="7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211CB2-9DFB-4D0A-9220-7249B786F0DE}"/>
              </a:ext>
            </a:extLst>
          </p:cNvPr>
          <p:cNvSpPr txBox="1"/>
          <p:nvPr/>
        </p:nvSpPr>
        <p:spPr>
          <a:xfrm>
            <a:off x="4994883" y="2341811"/>
            <a:ext cx="1223011" cy="29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Motor control of some eye muscles</a:t>
            </a:r>
            <a:endParaRPr lang="en-IN" sz="7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E90E87-0A66-4D69-B6D3-E8F2C210C0EE}"/>
              </a:ext>
            </a:extLst>
          </p:cNvPr>
          <p:cNvSpPr txBox="1"/>
          <p:nvPr/>
        </p:nvSpPr>
        <p:spPr>
          <a:xfrm>
            <a:off x="2635077" y="1478664"/>
            <a:ext cx="21654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</a:t>
            </a:r>
            <a:endParaRPr lang="en-IN" sz="7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394CF9-A4BD-4E5C-A669-BDB00BF93399}"/>
              </a:ext>
            </a:extLst>
          </p:cNvPr>
          <p:cNvSpPr txBox="1"/>
          <p:nvPr/>
        </p:nvSpPr>
        <p:spPr>
          <a:xfrm>
            <a:off x="2630599" y="1687525"/>
            <a:ext cx="23819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II</a:t>
            </a:r>
            <a:endParaRPr lang="en-IN" sz="7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ED6011A-B9CC-4D0F-A88C-C489B9AB043A}"/>
              </a:ext>
            </a:extLst>
          </p:cNvPr>
          <p:cNvSpPr txBox="1"/>
          <p:nvPr/>
        </p:nvSpPr>
        <p:spPr>
          <a:xfrm>
            <a:off x="2633538" y="1947051"/>
            <a:ext cx="2882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III</a:t>
            </a:r>
            <a:endParaRPr lang="en-IN" sz="7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32C2845-CA47-424A-AD79-558AFF732440}"/>
              </a:ext>
            </a:extLst>
          </p:cNvPr>
          <p:cNvSpPr txBox="1"/>
          <p:nvPr/>
        </p:nvSpPr>
        <p:spPr>
          <a:xfrm>
            <a:off x="2630858" y="2340810"/>
            <a:ext cx="2882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IV</a:t>
            </a:r>
            <a:endParaRPr lang="en-IN" sz="7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90F895-8FD5-4A30-BFDB-5F5F0464346F}"/>
              </a:ext>
            </a:extLst>
          </p:cNvPr>
          <p:cNvSpPr txBox="1"/>
          <p:nvPr/>
        </p:nvSpPr>
        <p:spPr>
          <a:xfrm>
            <a:off x="2641547" y="2718278"/>
            <a:ext cx="23819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V</a:t>
            </a:r>
            <a:endParaRPr lang="en-IN" sz="7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957F46D-E2FA-4AE6-B266-20AD68CED728}"/>
              </a:ext>
            </a:extLst>
          </p:cNvPr>
          <p:cNvSpPr txBox="1"/>
          <p:nvPr/>
        </p:nvSpPr>
        <p:spPr>
          <a:xfrm>
            <a:off x="2637207" y="3117592"/>
            <a:ext cx="2882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VI</a:t>
            </a:r>
            <a:endParaRPr lang="en-IN" sz="7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18FD957-AE1C-4C74-8084-69A84AA142EB}"/>
              </a:ext>
            </a:extLst>
          </p:cNvPr>
          <p:cNvSpPr txBox="1"/>
          <p:nvPr/>
        </p:nvSpPr>
        <p:spPr>
          <a:xfrm>
            <a:off x="2638745" y="3515887"/>
            <a:ext cx="31703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VII</a:t>
            </a:r>
            <a:endParaRPr lang="en-IN" sz="7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6987A6C-B913-4AFD-9AF2-2C32909E9855}"/>
              </a:ext>
            </a:extLst>
          </p:cNvPr>
          <p:cNvSpPr txBox="1"/>
          <p:nvPr/>
        </p:nvSpPr>
        <p:spPr>
          <a:xfrm>
            <a:off x="2641374" y="4032618"/>
            <a:ext cx="34874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VIII</a:t>
            </a:r>
            <a:endParaRPr lang="en-IN" sz="7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63C9404-D38E-4ED3-B077-CCCF9F41627B}"/>
              </a:ext>
            </a:extLst>
          </p:cNvPr>
          <p:cNvSpPr txBox="1"/>
          <p:nvPr/>
        </p:nvSpPr>
        <p:spPr>
          <a:xfrm>
            <a:off x="2631417" y="4417168"/>
            <a:ext cx="2882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IX</a:t>
            </a:r>
            <a:endParaRPr lang="en-IN" sz="7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4873360-FD17-4226-8465-8A7E52B30F8B}"/>
              </a:ext>
            </a:extLst>
          </p:cNvPr>
          <p:cNvSpPr txBox="1"/>
          <p:nvPr/>
        </p:nvSpPr>
        <p:spPr>
          <a:xfrm>
            <a:off x="2642188" y="4867602"/>
            <a:ext cx="23819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X</a:t>
            </a:r>
            <a:endParaRPr lang="en-IN" sz="7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21824C2-3E5B-46BF-A15C-B9BE6E536C4A}"/>
              </a:ext>
            </a:extLst>
          </p:cNvPr>
          <p:cNvSpPr txBox="1"/>
          <p:nvPr/>
        </p:nvSpPr>
        <p:spPr>
          <a:xfrm>
            <a:off x="2637299" y="5502656"/>
            <a:ext cx="2882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XI</a:t>
            </a:r>
            <a:endParaRPr lang="en-IN" sz="7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6295B69-F4AC-496E-ACD3-062CF95AFDA6}"/>
              </a:ext>
            </a:extLst>
          </p:cNvPr>
          <p:cNvSpPr txBox="1"/>
          <p:nvPr/>
        </p:nvSpPr>
        <p:spPr>
          <a:xfrm>
            <a:off x="2634070" y="5944005"/>
            <a:ext cx="31703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XII</a:t>
            </a:r>
            <a:endParaRPr lang="en-IN" sz="7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0CE57A9-FB66-401D-B7F1-1F865AC287DD}"/>
              </a:ext>
            </a:extLst>
          </p:cNvPr>
          <p:cNvSpPr txBox="1"/>
          <p:nvPr/>
        </p:nvSpPr>
        <p:spPr>
          <a:xfrm>
            <a:off x="2926080" y="1194752"/>
            <a:ext cx="67959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Number</a:t>
            </a:r>
            <a:endParaRPr lang="en-IN" sz="1000" b="1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5B6ECA9-06F1-440D-B53B-CD3A4E3DCF61}"/>
              </a:ext>
            </a:extLst>
          </p:cNvPr>
          <p:cNvSpPr txBox="1"/>
          <p:nvPr/>
        </p:nvSpPr>
        <p:spPr>
          <a:xfrm>
            <a:off x="4202530" y="1191825"/>
            <a:ext cx="5616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Name</a:t>
            </a:r>
            <a:endParaRPr lang="en-IN" sz="1000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01CB2B3-260D-47DA-A9D0-274CF2E3E3C9}"/>
              </a:ext>
            </a:extLst>
          </p:cNvPr>
          <p:cNvSpPr txBox="1"/>
          <p:nvPr/>
        </p:nvSpPr>
        <p:spPr>
          <a:xfrm>
            <a:off x="5406324" y="1193131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Function</a:t>
            </a:r>
            <a:endParaRPr lang="en-IN" sz="1000" b="1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B360052-3020-4691-B0D0-1A639F3F5103}"/>
              </a:ext>
            </a:extLst>
          </p:cNvPr>
          <p:cNvSpPr txBox="1"/>
          <p:nvPr/>
        </p:nvSpPr>
        <p:spPr>
          <a:xfrm>
            <a:off x="2741179" y="750320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>
                <a:solidFill>
                  <a:srgbClr val="FFFFFF"/>
                </a:solidFill>
              </a:rPr>
              <a:t>TABLE 42.7</a:t>
            </a:r>
            <a:endParaRPr lang="en-IN" sz="1200" b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AB8D3B9-88BE-4D14-B02B-74244D20F7E7}"/>
              </a:ext>
            </a:extLst>
          </p:cNvPr>
          <p:cNvSpPr txBox="1"/>
          <p:nvPr/>
        </p:nvSpPr>
        <p:spPr>
          <a:xfrm>
            <a:off x="3928471" y="661463"/>
            <a:ext cx="2029356" cy="490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Cranial Nerves and Their Functions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831411712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D48ED5-45B7-4F89-BD11-1CDBA27AAFA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42.33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75E33C-DE61-4994-89A1-2606C6004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96280"/>
            <a:ext cx="3554786" cy="566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134157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D5F815-A170-43B0-873B-BEAD5B10AA8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275C42-10FD-4C33-913B-7F21421B3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992" y="1708484"/>
            <a:ext cx="2762016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5574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A25183-F01E-4254-8ED3-E888ED94F1A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262377-6925-428F-AAE4-7B571E91F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82366"/>
            <a:ext cx="6927273" cy="489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3094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EEACD6-2C57-4AFE-8B43-FC1E16447EB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C72725-FDA4-438F-90A1-E3E663C8E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332445"/>
            <a:ext cx="5204563" cy="41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02603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ECD951-5B00-47DD-BA6D-DC0E201BD2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F0E1D7-68AD-4012-B699-7E45F9B77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12730"/>
            <a:ext cx="6297521" cy="443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09922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6A0C91-5487-4765-8CD1-964CABC95A0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EC5B00-2E27-411D-A742-DCEF621E2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72570"/>
            <a:ext cx="4731421" cy="491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1365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6C6F78-BE6D-4A82-BACB-6CB00CF5B5F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42.1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94DD02-DB86-41D6-8010-BAC05BBE4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90" y="2374764"/>
            <a:ext cx="8441221" cy="21084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8B95EF-D240-43B2-ADF9-6CF9F205D8C3}"/>
              </a:ext>
            </a:extLst>
          </p:cNvPr>
          <p:cNvSpPr txBox="1"/>
          <p:nvPr/>
        </p:nvSpPr>
        <p:spPr>
          <a:xfrm>
            <a:off x="2108410" y="2915721"/>
            <a:ext cx="15553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Concentration in ECF (mM)</a:t>
            </a:r>
            <a:endParaRPr lang="en-IN" sz="1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DE1231-05BE-4206-AEC0-D06BD5C0E2D5}"/>
              </a:ext>
            </a:extLst>
          </p:cNvPr>
          <p:cNvSpPr txBox="1"/>
          <p:nvPr/>
        </p:nvSpPr>
        <p:spPr>
          <a:xfrm>
            <a:off x="3922400" y="2915721"/>
            <a:ext cx="12039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Concentration in Cytoplasm (mM)</a:t>
            </a:r>
            <a:endParaRPr lang="en-IN" sz="1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49CD8-6B04-46F7-B17F-D2671C41A0B2}"/>
              </a:ext>
            </a:extLst>
          </p:cNvPr>
          <p:cNvSpPr txBox="1"/>
          <p:nvPr/>
        </p:nvSpPr>
        <p:spPr>
          <a:xfrm>
            <a:off x="5627375" y="2920097"/>
            <a:ext cx="12039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Ratio</a:t>
            </a:r>
          </a:p>
          <a:p>
            <a:pPr algn="ctr"/>
            <a:r>
              <a:rPr lang="en-IN" sz="1000" b="1" i="0" u="none" strike="noStrike" baseline="0" dirty="0"/>
              <a:t>(</a:t>
            </a:r>
            <a:r>
              <a:rPr lang="en-IN" sz="1000" b="1" i="0" u="none" strike="noStrike" baseline="0" dirty="0" err="1"/>
              <a:t>ECF:cytoplasm</a:t>
            </a:r>
            <a:r>
              <a:rPr lang="en-IN" sz="1000" b="1" i="0" u="none" strike="noStrike" baseline="0" dirty="0"/>
              <a:t>)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70960E-E2FD-4896-8C39-9509645EC90C}"/>
              </a:ext>
            </a:extLst>
          </p:cNvPr>
          <p:cNvSpPr txBox="1"/>
          <p:nvPr/>
        </p:nvSpPr>
        <p:spPr>
          <a:xfrm>
            <a:off x="7213810" y="2915721"/>
            <a:ext cx="1456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Equilibrium Potential (mV)</a:t>
            </a:r>
            <a:endParaRPr lang="en-IN" sz="1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B2AF83-1742-4E76-AC64-355CAF83415C}"/>
              </a:ext>
            </a:extLst>
          </p:cNvPr>
          <p:cNvSpPr txBox="1"/>
          <p:nvPr/>
        </p:nvSpPr>
        <p:spPr>
          <a:xfrm>
            <a:off x="968123" y="2973615"/>
            <a:ext cx="3836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Ion</a:t>
            </a:r>
            <a:endParaRPr lang="en-IN" sz="1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EF0517-3CC8-4FA1-9E67-A4476C8A5E4E}"/>
              </a:ext>
            </a:extLst>
          </p:cNvPr>
          <p:cNvSpPr txBox="1"/>
          <p:nvPr/>
        </p:nvSpPr>
        <p:spPr>
          <a:xfrm>
            <a:off x="968123" y="3391286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Na</a:t>
            </a:r>
            <a:r>
              <a:rPr lang="en-IN" sz="900" b="0" i="0" u="none" strike="noStrike" baseline="30000" dirty="0"/>
              <a:t>+</a:t>
            </a:r>
            <a:endParaRPr lang="en-IN" sz="900" baseline="30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7EA97C-E92E-4B58-9164-172018F753E3}"/>
              </a:ext>
            </a:extLst>
          </p:cNvPr>
          <p:cNvSpPr txBox="1"/>
          <p:nvPr/>
        </p:nvSpPr>
        <p:spPr>
          <a:xfrm>
            <a:off x="1001412" y="3772286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K</a:t>
            </a:r>
            <a:r>
              <a:rPr lang="en-IN" sz="900" b="0" i="0" u="none" strike="noStrike" baseline="30000" dirty="0"/>
              <a:t>+</a:t>
            </a:r>
            <a:endParaRPr lang="en-IN" sz="900" baseline="30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0C67EC-D69D-4A99-AA21-FA946684099C}"/>
              </a:ext>
            </a:extLst>
          </p:cNvPr>
          <p:cNvSpPr txBox="1"/>
          <p:nvPr/>
        </p:nvSpPr>
        <p:spPr>
          <a:xfrm>
            <a:off x="966953" y="4173825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Cl</a:t>
            </a:r>
            <a:r>
              <a:rPr lang="en-IN" sz="900" b="0" i="0" u="none" strike="noStrike" baseline="30000" dirty="0"/>
              <a:t>−</a:t>
            </a:r>
            <a:endParaRPr lang="en-IN" sz="900" baseline="30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5ABB74-9D7A-4D7B-99B2-A29DC3F54286}"/>
              </a:ext>
            </a:extLst>
          </p:cNvPr>
          <p:cNvSpPr txBox="1"/>
          <p:nvPr/>
        </p:nvSpPr>
        <p:spPr>
          <a:xfrm>
            <a:off x="2703792" y="3391672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150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66847F-3F33-45CB-9960-8CFC47B6D459}"/>
              </a:ext>
            </a:extLst>
          </p:cNvPr>
          <p:cNvSpPr txBox="1"/>
          <p:nvPr/>
        </p:nvSpPr>
        <p:spPr>
          <a:xfrm>
            <a:off x="2703792" y="4172722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110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89EBAF-41F2-477E-BA47-82851F9936F9}"/>
              </a:ext>
            </a:extLst>
          </p:cNvPr>
          <p:cNvSpPr txBox="1"/>
          <p:nvPr/>
        </p:nvSpPr>
        <p:spPr>
          <a:xfrm>
            <a:off x="4331184" y="3773459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150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92D231-7A04-4113-B668-7DC6DBA1E4D6}"/>
              </a:ext>
            </a:extLst>
          </p:cNvPr>
          <p:cNvSpPr txBox="1"/>
          <p:nvPr/>
        </p:nvSpPr>
        <p:spPr>
          <a:xfrm>
            <a:off x="2827767" y="3770933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5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8E6C83-808D-4D5A-9537-B3CDD4206F4B}"/>
              </a:ext>
            </a:extLst>
          </p:cNvPr>
          <p:cNvSpPr txBox="1"/>
          <p:nvPr/>
        </p:nvSpPr>
        <p:spPr>
          <a:xfrm>
            <a:off x="4393048" y="3392459"/>
            <a:ext cx="3170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15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1B6A59-56EA-4116-8046-B620EDAF0A71}"/>
              </a:ext>
            </a:extLst>
          </p:cNvPr>
          <p:cNvSpPr txBox="1"/>
          <p:nvPr/>
        </p:nvSpPr>
        <p:spPr>
          <a:xfrm>
            <a:off x="4463373" y="4173509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7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7165B8-ED3A-458F-A1A9-3FEB53919135}"/>
              </a:ext>
            </a:extLst>
          </p:cNvPr>
          <p:cNvSpPr txBox="1"/>
          <p:nvPr/>
        </p:nvSpPr>
        <p:spPr>
          <a:xfrm>
            <a:off x="6023183" y="3391286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10:1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5844A9-95B2-4062-BE3A-E2E3070691A8}"/>
              </a:ext>
            </a:extLst>
          </p:cNvPr>
          <p:cNvSpPr txBox="1"/>
          <p:nvPr/>
        </p:nvSpPr>
        <p:spPr>
          <a:xfrm>
            <a:off x="6013658" y="3772286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1:30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174EA3-3897-44F3-AF72-309DFA64316E}"/>
              </a:ext>
            </a:extLst>
          </p:cNvPr>
          <p:cNvSpPr txBox="1"/>
          <p:nvPr/>
        </p:nvSpPr>
        <p:spPr>
          <a:xfrm>
            <a:off x="6018267" y="4165908"/>
            <a:ext cx="473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15:1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38AA2B-B051-4C72-95D7-632F25511037}"/>
              </a:ext>
            </a:extLst>
          </p:cNvPr>
          <p:cNvSpPr txBox="1"/>
          <p:nvPr/>
        </p:nvSpPr>
        <p:spPr>
          <a:xfrm>
            <a:off x="7769360" y="3391672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+60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EB910D-1A62-4567-A224-D8F71E36E650}"/>
              </a:ext>
            </a:extLst>
          </p:cNvPr>
          <p:cNvSpPr txBox="1"/>
          <p:nvPr/>
        </p:nvSpPr>
        <p:spPr>
          <a:xfrm>
            <a:off x="7771093" y="3772971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−90</a:t>
            </a:r>
            <a:endParaRPr lang="en-IN" sz="9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D796F34-5D60-4C40-A258-8F68055F2C39}"/>
              </a:ext>
            </a:extLst>
          </p:cNvPr>
          <p:cNvSpPr txBox="1"/>
          <p:nvPr/>
        </p:nvSpPr>
        <p:spPr>
          <a:xfrm>
            <a:off x="7771093" y="4173021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−70</a:t>
            </a:r>
            <a:endParaRPr lang="en-IN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BB8695B-2B5A-4A71-BC7A-FCCE37BB1B7E}"/>
              </a:ext>
            </a:extLst>
          </p:cNvPr>
          <p:cNvSpPr txBox="1"/>
          <p:nvPr/>
        </p:nvSpPr>
        <p:spPr>
          <a:xfrm>
            <a:off x="639267" y="2572791"/>
            <a:ext cx="10836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42.1</a:t>
            </a:r>
            <a:endParaRPr lang="en-IN" sz="12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AF6CD2-B818-4DC3-9A62-3A8D24E8970B}"/>
              </a:ext>
            </a:extLst>
          </p:cNvPr>
          <p:cNvSpPr txBox="1"/>
          <p:nvPr/>
        </p:nvSpPr>
        <p:spPr>
          <a:xfrm>
            <a:off x="2058397" y="2561705"/>
            <a:ext cx="5008156" cy="286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The Ionic Composition of Cytoplasm and Extracellular Fluid (ECF)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6301714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278B3A-FE08-416E-B792-E32F0013DE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42.5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72E756-16E0-4CE3-AB64-C437403D0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26644"/>
            <a:ext cx="7620000" cy="360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53948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774</Words>
  <Application>Microsoft Office PowerPoint</Application>
  <PresentationFormat>On-screen Show (4:3)</PresentationFormat>
  <Paragraphs>375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2022-01-18T09:51:51Z</dcterms:modified>
</cp:coreProperties>
</file>