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51"/>
  </p:notesMasterIdLst>
  <p:sldIdLst>
    <p:sldId id="504" r:id="rId2"/>
    <p:sldId id="522" r:id="rId3"/>
    <p:sldId id="523" r:id="rId4"/>
    <p:sldId id="505" r:id="rId5"/>
    <p:sldId id="506" r:id="rId6"/>
    <p:sldId id="551" r:id="rId7"/>
    <p:sldId id="525" r:id="rId8"/>
    <p:sldId id="526" r:id="rId9"/>
    <p:sldId id="527" r:id="rId10"/>
    <p:sldId id="528" r:id="rId11"/>
    <p:sldId id="529" r:id="rId12"/>
    <p:sldId id="530" r:id="rId13"/>
    <p:sldId id="531" r:id="rId14"/>
    <p:sldId id="532" r:id="rId15"/>
    <p:sldId id="533" r:id="rId16"/>
    <p:sldId id="534" r:id="rId17"/>
    <p:sldId id="535" r:id="rId18"/>
    <p:sldId id="536" r:id="rId19"/>
    <p:sldId id="537" r:id="rId20"/>
    <p:sldId id="552" r:id="rId21"/>
    <p:sldId id="538" r:id="rId22"/>
    <p:sldId id="539" r:id="rId23"/>
    <p:sldId id="540" r:id="rId24"/>
    <p:sldId id="541" r:id="rId25"/>
    <p:sldId id="542" r:id="rId26"/>
    <p:sldId id="543" r:id="rId27"/>
    <p:sldId id="544" r:id="rId28"/>
    <p:sldId id="545" r:id="rId29"/>
    <p:sldId id="546" r:id="rId30"/>
    <p:sldId id="547" r:id="rId31"/>
    <p:sldId id="548" r:id="rId32"/>
    <p:sldId id="549" r:id="rId33"/>
    <p:sldId id="507" r:id="rId34"/>
    <p:sldId id="508" r:id="rId35"/>
    <p:sldId id="509" r:id="rId36"/>
    <p:sldId id="510" r:id="rId37"/>
    <p:sldId id="511" r:id="rId38"/>
    <p:sldId id="512" r:id="rId39"/>
    <p:sldId id="513" r:id="rId40"/>
    <p:sldId id="514" r:id="rId41"/>
    <p:sldId id="515" r:id="rId42"/>
    <p:sldId id="516" r:id="rId43"/>
    <p:sldId id="517" r:id="rId44"/>
    <p:sldId id="518" r:id="rId45"/>
    <p:sldId id="519" r:id="rId46"/>
    <p:sldId id="520" r:id="rId47"/>
    <p:sldId id="521" r:id="rId48"/>
    <p:sldId id="550" r:id="rId49"/>
    <p:sldId id="524" r:id="rId50"/>
  </p:sldIdLst>
  <p:sldSz cx="9144000" cy="6858000" type="screen4x3"/>
  <p:notesSz cx="6858000" cy="9144000"/>
  <p:custDataLst>
    <p:tags r:id="rId5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1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The Endocrine System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44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FB83AB-ACBE-42F1-B082-6A139521A3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040105-54AE-47A8-904E-7D6787487BA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473C6B7-DA09-45EE-A904-0717BDECCD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374" y="2764834"/>
            <a:ext cx="2813253" cy="132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21928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1B154AC-70C6-4EB1-A4A2-580801BD65A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3A24104-2C3B-4D65-AF11-EA23C8D433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711" y="2713267"/>
            <a:ext cx="3094578" cy="1431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7380159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D291A5-56D1-4947-A2CF-7CA62D923A6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81A2CEF-269B-4243-B5EB-E73E7201A6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374" y="2791833"/>
            <a:ext cx="2813253" cy="127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3785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7FC0DFF-B7AC-4403-8986-6D50AFE20AD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5A5557-CF35-4698-8261-DF48D3B9A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374" y="2775633"/>
            <a:ext cx="2813253" cy="1306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494759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54B121-4B54-44D3-AB2F-EA2029B2C45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EBB466-A5F0-4D1A-BB29-9B118F08A6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374" y="2802632"/>
            <a:ext cx="2813253" cy="1252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8226880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0AE4C5-0075-4064-A2CB-093DCCFE5D8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70F08F-DCF1-4C49-80AE-2D1D7B8B74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374" y="2778334"/>
            <a:ext cx="2813253" cy="1301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43590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4F01EC2-CFA3-4C36-9D38-F736AC96E5E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44.1j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5677C5-7B35-4149-972F-4D48C9A3E8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374" y="2732437"/>
            <a:ext cx="2813253" cy="1393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341254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F806009-ADBB-4038-8D6D-14599955F9D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822836-2320-4F7E-9E49-B14DA3DBDD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499" y="2690443"/>
            <a:ext cx="2325003" cy="1477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700225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2CDCBB9-3A58-4D52-BAD7-531C5CA9307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CFE35A-8D9B-485A-AE81-86B4B568D9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249" y="2803124"/>
            <a:ext cx="2557503" cy="1251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5070023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D64321-2748-45A5-A5ED-9ACB310FE3D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44.1m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8EF6FF5-FC6B-4B43-AB14-365BFE7B14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249" y="2859575"/>
            <a:ext cx="2557503" cy="1138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833610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A7F2C4-BD37-41C9-8421-9398EE8D2B5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3E4986F-9B1E-4335-9CA7-3DCC529146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575019"/>
            <a:ext cx="4301292" cy="5707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917326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506B32B-0A41-4CB9-9709-1787B368AF3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44.1cont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924C15-86F1-459A-A129-0690F615D8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879" y="311728"/>
            <a:ext cx="4762242" cy="623454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9428FB9-C529-4F69-9729-75569B3BB2FB}"/>
              </a:ext>
            </a:extLst>
          </p:cNvPr>
          <p:cNvSpPr/>
          <p:nvPr/>
        </p:nvSpPr>
        <p:spPr>
          <a:xfrm>
            <a:off x="4459897" y="1027444"/>
            <a:ext cx="1527224" cy="268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Raises blood calcium level by stimulating bone breakdown;</a:t>
            </a:r>
          </a:p>
          <a:p>
            <a:r>
              <a:rPr lang="en-IN" sz="400" dirty="0">
                <a:solidFill>
                  <a:srgbClr val="000000"/>
                </a:solidFill>
              </a:rPr>
              <a:t>stimulates calcium reabsorption in kidneys; activates</a:t>
            </a:r>
          </a:p>
          <a:p>
            <a:r>
              <a:rPr lang="en-IN" sz="400" dirty="0">
                <a:solidFill>
                  <a:srgbClr val="000000"/>
                </a:solidFill>
              </a:rPr>
              <a:t>vitamin D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A2543B5-03B4-453B-84DF-16CBF1085FDB}"/>
              </a:ext>
            </a:extLst>
          </p:cNvPr>
          <p:cNvSpPr/>
          <p:nvPr/>
        </p:nvSpPr>
        <p:spPr>
          <a:xfrm>
            <a:off x="4456057" y="1518669"/>
            <a:ext cx="1557767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Initiate stress responses; raise heart rate, blood pressure,</a:t>
            </a:r>
          </a:p>
          <a:p>
            <a:r>
              <a:rPr lang="en-IN" sz="400" dirty="0">
                <a:solidFill>
                  <a:srgbClr val="000000"/>
                </a:solidFill>
              </a:rPr>
              <a:t>metabolic rate; dilate blood vessels; mobilize fat; raise blood</a:t>
            </a:r>
          </a:p>
          <a:p>
            <a:r>
              <a:rPr lang="en-IN" sz="400" dirty="0">
                <a:solidFill>
                  <a:srgbClr val="000000"/>
                </a:solidFill>
              </a:rPr>
              <a:t>glucose level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646CF57-552B-4EA8-A799-FB5F5E0B7163}"/>
              </a:ext>
            </a:extLst>
          </p:cNvPr>
          <p:cNvSpPr/>
          <p:nvPr/>
        </p:nvSpPr>
        <p:spPr>
          <a:xfrm>
            <a:off x="4457251" y="2014746"/>
            <a:ext cx="147916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Adaptation to long-term stress; raise blood glucose level;</a:t>
            </a:r>
          </a:p>
          <a:p>
            <a:r>
              <a:rPr lang="en-IN" sz="400" dirty="0">
                <a:solidFill>
                  <a:srgbClr val="000000"/>
                </a:solidFill>
              </a:rPr>
              <a:t>mobilize fat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F3D7DCF-FE8B-446F-9E10-DFE87F718A54}"/>
              </a:ext>
            </a:extLst>
          </p:cNvPr>
          <p:cNvSpPr/>
          <p:nvPr/>
        </p:nvSpPr>
        <p:spPr>
          <a:xfrm>
            <a:off x="4452506" y="2370979"/>
            <a:ext cx="126006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Maintain proper balance of Na</a:t>
            </a:r>
            <a:r>
              <a:rPr lang="en-IN" sz="400" baseline="30000" dirty="0">
                <a:solidFill>
                  <a:srgbClr val="000000"/>
                </a:solidFill>
              </a:rPr>
              <a:t>+</a:t>
            </a:r>
            <a:r>
              <a:rPr lang="en-IN" sz="400" dirty="0">
                <a:solidFill>
                  <a:srgbClr val="000000"/>
                </a:solidFill>
              </a:rPr>
              <a:t> and K</a:t>
            </a:r>
            <a:r>
              <a:rPr lang="en-IN" sz="400" baseline="30000" dirty="0">
                <a:solidFill>
                  <a:srgbClr val="000000"/>
                </a:solidFill>
              </a:rPr>
              <a:t>+</a:t>
            </a:r>
            <a:r>
              <a:rPr lang="en-IN" sz="400" dirty="0">
                <a:solidFill>
                  <a:srgbClr val="000000"/>
                </a:solidFill>
              </a:rPr>
              <a:t> in blood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369DCA-DA4E-4AC8-B154-42877555ACA1}"/>
              </a:ext>
            </a:extLst>
          </p:cNvPr>
          <p:cNvSpPr/>
          <p:nvPr/>
        </p:nvSpPr>
        <p:spPr>
          <a:xfrm>
            <a:off x="4458371" y="2858774"/>
            <a:ext cx="1553138" cy="213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Lowers blood glucose level; stimulates glycogen, fat, protein</a:t>
            </a:r>
          </a:p>
          <a:p>
            <a:r>
              <a:rPr lang="en-IN" sz="400" dirty="0">
                <a:solidFill>
                  <a:srgbClr val="000000"/>
                </a:solidFill>
              </a:rPr>
              <a:t>synthesis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6AB0D4B-36EE-4B46-B47A-1A42DE289BCB}"/>
              </a:ext>
            </a:extLst>
          </p:cNvPr>
          <p:cNvSpPr/>
          <p:nvPr/>
        </p:nvSpPr>
        <p:spPr>
          <a:xfrm>
            <a:off x="4458040" y="3223467"/>
            <a:ext cx="159189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Raises blood glucose level; stimulates breakdown of glycogen</a:t>
            </a:r>
          </a:p>
          <a:p>
            <a:r>
              <a:rPr lang="en-IN" sz="400" dirty="0">
                <a:solidFill>
                  <a:srgbClr val="000000"/>
                </a:solidFill>
              </a:rPr>
              <a:t>in liver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4691467-B14C-4EC3-A08E-3223687FF2CD}"/>
              </a:ext>
            </a:extLst>
          </p:cNvPr>
          <p:cNvSpPr/>
          <p:nvPr/>
        </p:nvSpPr>
        <p:spPr>
          <a:xfrm>
            <a:off x="4456115" y="3715909"/>
            <a:ext cx="120712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Stimulates development of female secondary</a:t>
            </a:r>
          </a:p>
          <a:p>
            <a:r>
              <a:rPr lang="en-IN" sz="400" dirty="0">
                <a:solidFill>
                  <a:srgbClr val="000000"/>
                </a:solidFill>
              </a:rPr>
              <a:t>sex characteristics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5532C80-BB35-4DCF-91B9-5BB760FAADF6}"/>
              </a:ext>
            </a:extLst>
          </p:cNvPr>
          <p:cNvSpPr/>
          <p:nvPr/>
        </p:nvSpPr>
        <p:spPr>
          <a:xfrm>
            <a:off x="4456609" y="4123194"/>
            <a:ext cx="144863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Stimulates growth of sex organs at puberty and monthly</a:t>
            </a:r>
          </a:p>
          <a:p>
            <a:r>
              <a:rPr lang="en-IN" sz="400" dirty="0">
                <a:solidFill>
                  <a:srgbClr val="000000"/>
                </a:solidFill>
              </a:rPr>
              <a:t>preparation of uterus for pregnancy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8CE37B9-CA5B-4F2D-9E87-A5157AF821A5}"/>
              </a:ext>
            </a:extLst>
          </p:cNvPr>
          <p:cNvSpPr/>
          <p:nvPr/>
        </p:nvSpPr>
        <p:spPr>
          <a:xfrm>
            <a:off x="4452706" y="4442666"/>
            <a:ext cx="103106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Completes preparation for pregnancy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39524E76-3D51-4073-BE81-A17A8581EEF7}"/>
              </a:ext>
            </a:extLst>
          </p:cNvPr>
          <p:cNvSpPr/>
          <p:nvPr/>
        </p:nvSpPr>
        <p:spPr>
          <a:xfrm>
            <a:off x="4457046" y="4806907"/>
            <a:ext cx="73282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Stimulates development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57C9545-FD36-41FA-8150-1876B1ED786A}"/>
              </a:ext>
            </a:extLst>
          </p:cNvPr>
          <p:cNvSpPr/>
          <p:nvPr/>
        </p:nvSpPr>
        <p:spPr>
          <a:xfrm>
            <a:off x="4457769" y="5294766"/>
            <a:ext cx="153775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Stimulates development of secondary sex characteristics in</a:t>
            </a:r>
          </a:p>
          <a:p>
            <a:r>
              <a:rPr lang="en-IN" sz="400" dirty="0">
                <a:solidFill>
                  <a:srgbClr val="000000"/>
                </a:solidFill>
              </a:rPr>
              <a:t>males and growth spurt at puberty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A4541E2-75C6-4E38-932B-39538F7069F3}"/>
              </a:ext>
            </a:extLst>
          </p:cNvPr>
          <p:cNvSpPr/>
          <p:nvPr/>
        </p:nvSpPr>
        <p:spPr>
          <a:xfrm>
            <a:off x="4455717" y="5663771"/>
            <a:ext cx="131921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Stimulates development of sex organs; stimulates</a:t>
            </a:r>
          </a:p>
          <a:p>
            <a:r>
              <a:rPr lang="en-IN" sz="400" dirty="0">
                <a:solidFill>
                  <a:srgbClr val="000000"/>
                </a:solidFill>
              </a:rPr>
              <a:t>spermatogenesis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F5701E6-91AC-422E-8921-D7C872B4B7ED}"/>
              </a:ext>
            </a:extLst>
          </p:cNvPr>
          <p:cNvSpPr/>
          <p:nvPr/>
        </p:nvSpPr>
        <p:spPr>
          <a:xfrm>
            <a:off x="4454957" y="6150886"/>
            <a:ext cx="84368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Regulates biological rhythms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3017DF9-6380-4FC7-8D4B-721B99F1EC38}"/>
              </a:ext>
            </a:extLst>
          </p:cNvPr>
          <p:cNvSpPr/>
          <p:nvPr/>
        </p:nvSpPr>
        <p:spPr>
          <a:xfrm>
            <a:off x="6018645" y="6150886"/>
            <a:ext cx="672870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Amino acid derivative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8436E64-0E3C-4F2A-9690-E2EEEA64E685}"/>
              </a:ext>
            </a:extLst>
          </p:cNvPr>
          <p:cNvSpPr/>
          <p:nvPr/>
        </p:nvSpPr>
        <p:spPr>
          <a:xfrm>
            <a:off x="3235649" y="6150886"/>
            <a:ext cx="523863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Gonads, brain,</a:t>
            </a:r>
          </a:p>
          <a:p>
            <a:r>
              <a:rPr lang="en-IN" sz="400" dirty="0">
                <a:solidFill>
                  <a:srgbClr val="000000"/>
                </a:solidFill>
              </a:rPr>
              <a:t>pigment cells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2B0F220-8902-47DF-B4B9-C35A728BAF52}"/>
              </a:ext>
            </a:extLst>
          </p:cNvPr>
          <p:cNvSpPr/>
          <p:nvPr/>
        </p:nvSpPr>
        <p:spPr>
          <a:xfrm>
            <a:off x="2197545" y="6150886"/>
            <a:ext cx="405511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Melatonin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88D4BE7-D307-451A-9D8A-11089E8FBEC2}"/>
              </a:ext>
            </a:extLst>
          </p:cNvPr>
          <p:cNvSpPr/>
          <p:nvPr/>
        </p:nvSpPr>
        <p:spPr>
          <a:xfrm>
            <a:off x="2198232" y="6008013"/>
            <a:ext cx="49557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Pineal Gland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199C43B-0983-43FD-AB12-04CA6C5E8811}"/>
              </a:ext>
            </a:extLst>
          </p:cNvPr>
          <p:cNvSpPr/>
          <p:nvPr/>
        </p:nvSpPr>
        <p:spPr>
          <a:xfrm>
            <a:off x="2369032" y="468571"/>
            <a:ext cx="679757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b="1" dirty="0">
                <a:solidFill>
                  <a:schemeClr val="bg1"/>
                </a:solidFill>
              </a:rPr>
              <a:t>TABLE 44.1</a:t>
            </a:r>
            <a:endParaRPr lang="en-IN" sz="700" dirty="0">
              <a:solidFill>
                <a:schemeClr val="bg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E6D9BB7-F117-4A03-B66C-6D828D5630EF}"/>
              </a:ext>
            </a:extLst>
          </p:cNvPr>
          <p:cNvSpPr/>
          <p:nvPr/>
        </p:nvSpPr>
        <p:spPr>
          <a:xfrm>
            <a:off x="3246120" y="466487"/>
            <a:ext cx="3229723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b="1" dirty="0">
                <a:solidFill>
                  <a:srgbClr val="000000"/>
                </a:solidFill>
              </a:rPr>
              <a:t>Principal Mammalian Endocrine Glands and Their Hormones, </a:t>
            </a:r>
            <a:r>
              <a:rPr lang="en-IN" sz="700" b="1" i="1" dirty="0">
                <a:solidFill>
                  <a:srgbClr val="000000"/>
                </a:solidFill>
              </a:rPr>
              <a:t>continued</a:t>
            </a:r>
            <a:endParaRPr lang="en-IN" sz="700" dirty="0">
              <a:solidFill>
                <a:srgbClr val="00000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0C1F2D8-841F-4191-BBEB-808667A6B7E0}"/>
              </a:ext>
            </a:extLst>
          </p:cNvPr>
          <p:cNvSpPr/>
          <p:nvPr/>
        </p:nvSpPr>
        <p:spPr>
          <a:xfrm>
            <a:off x="2325537" y="636211"/>
            <a:ext cx="78986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600" b="1" dirty="0">
                <a:solidFill>
                  <a:srgbClr val="000000"/>
                </a:solidFill>
              </a:rPr>
              <a:t>Endocrine Gland</a:t>
            </a:r>
          </a:p>
          <a:p>
            <a:pPr algn="ctr"/>
            <a:r>
              <a:rPr lang="en-IN" sz="600" b="1" dirty="0">
                <a:solidFill>
                  <a:srgbClr val="000000"/>
                </a:solidFill>
              </a:rPr>
              <a:t>and Hormone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FF9E4DA-FF10-4DC3-B966-FDEE0E52883A}"/>
              </a:ext>
            </a:extLst>
          </p:cNvPr>
          <p:cNvSpPr/>
          <p:nvPr/>
        </p:nvSpPr>
        <p:spPr>
          <a:xfrm>
            <a:off x="3503378" y="689551"/>
            <a:ext cx="683913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rgbClr val="000000"/>
                </a:solidFill>
              </a:rPr>
              <a:t>Target Tissue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E203E7E-19D5-4AA7-BF98-868230D1078B}"/>
              </a:ext>
            </a:extLst>
          </p:cNvPr>
          <p:cNvSpPr/>
          <p:nvPr/>
        </p:nvSpPr>
        <p:spPr>
          <a:xfrm>
            <a:off x="4835657" y="689551"/>
            <a:ext cx="805009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>
                <a:solidFill>
                  <a:srgbClr val="000000"/>
                </a:solidFill>
              </a:rPr>
              <a:t>Principal </a:t>
            </a:r>
            <a:r>
              <a:rPr lang="en-IN" sz="600" b="1" dirty="0">
                <a:solidFill>
                  <a:srgbClr val="000000"/>
                </a:solidFill>
              </a:rPr>
              <a:t>Actions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B727EC8-C73D-497E-BD3A-B7E9CC2F5B6A}"/>
              </a:ext>
            </a:extLst>
          </p:cNvPr>
          <p:cNvSpPr/>
          <p:nvPr/>
        </p:nvSpPr>
        <p:spPr>
          <a:xfrm>
            <a:off x="6085647" y="689551"/>
            <a:ext cx="789147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rgbClr val="000000"/>
                </a:solidFill>
              </a:rPr>
              <a:t>Chemical Nature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9073D359-5A5D-490A-A0BB-B544887282E0}"/>
              </a:ext>
            </a:extLst>
          </p:cNvPr>
          <p:cNvSpPr/>
          <p:nvPr/>
        </p:nvSpPr>
        <p:spPr>
          <a:xfrm>
            <a:off x="2200034" y="879753"/>
            <a:ext cx="659612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Parathyroid Glands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E074541-54DB-449C-9BAD-F0953B2D84C2}"/>
              </a:ext>
            </a:extLst>
          </p:cNvPr>
          <p:cNvSpPr/>
          <p:nvPr/>
        </p:nvSpPr>
        <p:spPr>
          <a:xfrm>
            <a:off x="2198954" y="1027389"/>
            <a:ext cx="814173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Parathyroid hormone (PTH)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B5669A88-5507-4230-9B7F-96D063CDF978}"/>
              </a:ext>
            </a:extLst>
          </p:cNvPr>
          <p:cNvSpPr/>
          <p:nvPr/>
        </p:nvSpPr>
        <p:spPr>
          <a:xfrm>
            <a:off x="3235185" y="1027389"/>
            <a:ext cx="51931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>
                <a:solidFill>
                  <a:srgbClr val="000000"/>
                </a:solidFill>
              </a:rPr>
              <a:t>Bone, kidneys,</a:t>
            </a:r>
          </a:p>
          <a:p>
            <a:r>
              <a:rPr lang="en-IN" sz="400" dirty="0">
                <a:solidFill>
                  <a:srgbClr val="000000"/>
                </a:solidFill>
              </a:rPr>
              <a:t>digestive tract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40776D25-AA9A-4600-9363-AFB264377F7B}"/>
              </a:ext>
            </a:extLst>
          </p:cNvPr>
          <p:cNvSpPr/>
          <p:nvPr/>
        </p:nvSpPr>
        <p:spPr>
          <a:xfrm>
            <a:off x="6017243" y="1027389"/>
            <a:ext cx="75187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Peptide (34 amino acids)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FC558B0-F541-4895-928A-2AAB1993E021}"/>
              </a:ext>
            </a:extLst>
          </p:cNvPr>
          <p:cNvSpPr/>
          <p:nvPr/>
        </p:nvSpPr>
        <p:spPr>
          <a:xfrm>
            <a:off x="3238561" y="1521348"/>
            <a:ext cx="55328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>
                <a:solidFill>
                  <a:srgbClr val="000000"/>
                </a:solidFill>
              </a:rPr>
              <a:t>Smooth muscle,</a:t>
            </a:r>
          </a:p>
          <a:p>
            <a:r>
              <a:rPr lang="en-IN" sz="400" dirty="0">
                <a:solidFill>
                  <a:srgbClr val="000000"/>
                </a:solidFill>
              </a:rPr>
              <a:t>cardiac muscle,</a:t>
            </a:r>
          </a:p>
          <a:p>
            <a:r>
              <a:rPr lang="en-IN" sz="400" dirty="0">
                <a:solidFill>
                  <a:srgbClr val="000000"/>
                </a:solidFill>
              </a:rPr>
              <a:t>blood vessels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A5C8C666-DBAB-4D27-A874-4F72CD3770F3}"/>
              </a:ext>
            </a:extLst>
          </p:cNvPr>
          <p:cNvSpPr/>
          <p:nvPr/>
        </p:nvSpPr>
        <p:spPr>
          <a:xfrm>
            <a:off x="2197517" y="1521348"/>
            <a:ext cx="89634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Epinephrine (adrenaline) and</a:t>
            </a:r>
          </a:p>
          <a:p>
            <a:r>
              <a:rPr lang="en-IN" sz="400" dirty="0">
                <a:solidFill>
                  <a:srgbClr val="000000"/>
                </a:solidFill>
              </a:rPr>
              <a:t>norepinephrine (noradrenaline)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BD2E375-ACD9-4507-BD6D-F6F95EC1B677}"/>
              </a:ext>
            </a:extLst>
          </p:cNvPr>
          <p:cNvSpPr/>
          <p:nvPr/>
        </p:nvSpPr>
        <p:spPr>
          <a:xfrm>
            <a:off x="2199511" y="1375053"/>
            <a:ext cx="584458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Adrenal Medulla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6C63C92-1C77-465C-B311-E881738AD3AE}"/>
              </a:ext>
            </a:extLst>
          </p:cNvPr>
          <p:cNvSpPr/>
          <p:nvPr/>
        </p:nvSpPr>
        <p:spPr>
          <a:xfrm>
            <a:off x="6021690" y="1522687"/>
            <a:ext cx="697261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>
                <a:solidFill>
                  <a:srgbClr val="000000"/>
                </a:solidFill>
              </a:rPr>
              <a:t>Amino </a:t>
            </a:r>
            <a:r>
              <a:rPr lang="en-IN" sz="400" dirty="0">
                <a:solidFill>
                  <a:srgbClr val="000000"/>
                </a:solidFill>
              </a:rPr>
              <a:t>acid derivatives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D986CBC1-5C27-4016-B168-0F2CAEC721CD}"/>
              </a:ext>
            </a:extLst>
          </p:cNvPr>
          <p:cNvSpPr/>
          <p:nvPr/>
        </p:nvSpPr>
        <p:spPr>
          <a:xfrm>
            <a:off x="2201208" y="1870353"/>
            <a:ext cx="55058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Adrenal Cortex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9D57C9F-A38F-4A91-9D30-5BE30667D061}"/>
              </a:ext>
            </a:extLst>
          </p:cNvPr>
          <p:cNvSpPr/>
          <p:nvPr/>
        </p:nvSpPr>
        <p:spPr>
          <a:xfrm>
            <a:off x="6014796" y="2016085"/>
            <a:ext cx="345288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Steroid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94410396-9BE4-40AB-AE5E-C28B0FA41B61}"/>
              </a:ext>
            </a:extLst>
          </p:cNvPr>
          <p:cNvSpPr/>
          <p:nvPr/>
        </p:nvSpPr>
        <p:spPr>
          <a:xfrm>
            <a:off x="3234219" y="2016085"/>
            <a:ext cx="481002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Many organs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D4EAFC6-F312-4973-ADBF-2D5176895433}"/>
              </a:ext>
            </a:extLst>
          </p:cNvPr>
          <p:cNvSpPr/>
          <p:nvPr/>
        </p:nvSpPr>
        <p:spPr>
          <a:xfrm>
            <a:off x="2198577" y="2016085"/>
            <a:ext cx="86064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Glucocorticoids (e.g., cortisol)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0405F7D3-99BE-4FF0-8DB2-105C8E092619}"/>
              </a:ext>
            </a:extLst>
          </p:cNvPr>
          <p:cNvSpPr/>
          <p:nvPr/>
        </p:nvSpPr>
        <p:spPr>
          <a:xfrm>
            <a:off x="6014796" y="2372318"/>
            <a:ext cx="345288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Steroid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301EB84F-605E-43BA-A861-8198095F4149}"/>
              </a:ext>
            </a:extLst>
          </p:cNvPr>
          <p:cNvSpPr/>
          <p:nvPr/>
        </p:nvSpPr>
        <p:spPr>
          <a:xfrm>
            <a:off x="2197186" y="2370979"/>
            <a:ext cx="103106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Mineralocorticoids (e.g., aldosterone)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C96B4F6-50A8-4A96-975B-92CA0A8766D9}"/>
              </a:ext>
            </a:extLst>
          </p:cNvPr>
          <p:cNvSpPr/>
          <p:nvPr/>
        </p:nvSpPr>
        <p:spPr>
          <a:xfrm>
            <a:off x="3238242" y="2372318"/>
            <a:ext cx="51867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Kidney tubules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312A9351-BCC4-4B7E-B950-81D07CA931A9}"/>
              </a:ext>
            </a:extLst>
          </p:cNvPr>
          <p:cNvSpPr/>
          <p:nvPr/>
        </p:nvSpPr>
        <p:spPr>
          <a:xfrm>
            <a:off x="2201089" y="2716173"/>
            <a:ext cx="413662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Pancreas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582E68D-5C66-4762-9EC5-1E38AB0066AF}"/>
              </a:ext>
            </a:extLst>
          </p:cNvPr>
          <p:cNvSpPr/>
          <p:nvPr/>
        </p:nvSpPr>
        <p:spPr>
          <a:xfrm>
            <a:off x="3238069" y="2857707"/>
            <a:ext cx="5806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>
                <a:solidFill>
                  <a:srgbClr val="000000"/>
                </a:solidFill>
              </a:rPr>
              <a:t>Liver, skeletal</a:t>
            </a:r>
          </a:p>
          <a:p>
            <a:r>
              <a:rPr lang="en-IN" sz="400" dirty="0">
                <a:solidFill>
                  <a:srgbClr val="000000"/>
                </a:solidFill>
              </a:rPr>
              <a:t>muscles, adipose</a:t>
            </a:r>
          </a:p>
          <a:p>
            <a:r>
              <a:rPr lang="en-IN" sz="400" dirty="0">
                <a:solidFill>
                  <a:srgbClr val="000000"/>
                </a:solidFill>
              </a:rPr>
              <a:t>tissue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AA8B305-05D1-472C-8A93-E36AF0AB9689}"/>
              </a:ext>
            </a:extLst>
          </p:cNvPr>
          <p:cNvSpPr/>
          <p:nvPr/>
        </p:nvSpPr>
        <p:spPr>
          <a:xfrm>
            <a:off x="2203216" y="2859046"/>
            <a:ext cx="333208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Insulin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7247BA32-E250-4A93-BE30-6C9A1E95D4BF}"/>
              </a:ext>
            </a:extLst>
          </p:cNvPr>
          <p:cNvSpPr/>
          <p:nvPr/>
        </p:nvSpPr>
        <p:spPr>
          <a:xfrm>
            <a:off x="6017243" y="2859046"/>
            <a:ext cx="75187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>
                <a:solidFill>
                  <a:srgbClr val="000000"/>
                </a:solidFill>
              </a:rPr>
              <a:t>Peptide </a:t>
            </a:r>
            <a:r>
              <a:rPr lang="en-IN" sz="400" dirty="0">
                <a:solidFill>
                  <a:srgbClr val="000000"/>
                </a:solidFill>
              </a:rPr>
              <a:t>(51 amino acids)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2A18F397-5CEE-43C3-8643-DED0F0173BA7}"/>
              </a:ext>
            </a:extLst>
          </p:cNvPr>
          <p:cNvSpPr/>
          <p:nvPr/>
        </p:nvSpPr>
        <p:spPr>
          <a:xfrm>
            <a:off x="6017243" y="3224806"/>
            <a:ext cx="75187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Peptide (29 amino acids)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1B13753C-F9B9-4182-8A93-F611DE6F26CE}"/>
              </a:ext>
            </a:extLst>
          </p:cNvPr>
          <p:cNvSpPr/>
          <p:nvPr/>
        </p:nvSpPr>
        <p:spPr>
          <a:xfrm>
            <a:off x="3239620" y="3224806"/>
            <a:ext cx="653081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Liver, adipose tissue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FBBC54D-FBD3-4332-9782-ECECEDFA86C1}"/>
              </a:ext>
            </a:extLst>
          </p:cNvPr>
          <p:cNvSpPr/>
          <p:nvPr/>
        </p:nvSpPr>
        <p:spPr>
          <a:xfrm>
            <a:off x="2197545" y="3224806"/>
            <a:ext cx="405511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Glucagon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C640A4B1-DF4D-4CBE-AC04-E40275815471}"/>
              </a:ext>
            </a:extLst>
          </p:cNvPr>
          <p:cNvSpPr/>
          <p:nvPr/>
        </p:nvSpPr>
        <p:spPr>
          <a:xfrm>
            <a:off x="2197935" y="3577233"/>
            <a:ext cx="328530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Ovary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14F3253-62E0-4F3A-AB17-0953052F6058}"/>
              </a:ext>
            </a:extLst>
          </p:cNvPr>
          <p:cNvSpPr/>
          <p:nvPr/>
        </p:nvSpPr>
        <p:spPr>
          <a:xfrm>
            <a:off x="2201974" y="3717248"/>
            <a:ext cx="381412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 err="1">
                <a:solidFill>
                  <a:srgbClr val="000000"/>
                </a:solidFill>
              </a:rPr>
              <a:t>Estradiol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56E11E25-BC6A-45CD-90F8-8EC642F9496C}"/>
              </a:ext>
            </a:extLst>
          </p:cNvPr>
          <p:cNvSpPr/>
          <p:nvPr/>
        </p:nvSpPr>
        <p:spPr>
          <a:xfrm>
            <a:off x="3237057" y="3717248"/>
            <a:ext cx="36864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General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67B52260-09F6-48AB-8EAE-5A0797A4CAFA}"/>
              </a:ext>
            </a:extLst>
          </p:cNvPr>
          <p:cNvSpPr/>
          <p:nvPr/>
        </p:nvSpPr>
        <p:spPr>
          <a:xfrm>
            <a:off x="6014796" y="3717248"/>
            <a:ext cx="345288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Steroid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AC9022EA-EB8D-4D31-8FE6-25BB3D6DB0D4}"/>
              </a:ext>
            </a:extLst>
          </p:cNvPr>
          <p:cNvSpPr/>
          <p:nvPr/>
        </p:nvSpPr>
        <p:spPr>
          <a:xfrm>
            <a:off x="3237468" y="4125873"/>
            <a:ext cx="65551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Female reproductive</a:t>
            </a:r>
          </a:p>
          <a:p>
            <a:r>
              <a:rPr lang="en-IN" sz="400" dirty="0">
                <a:solidFill>
                  <a:srgbClr val="000000"/>
                </a:solidFill>
              </a:rPr>
              <a:t>structures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4793776F-83EE-492D-9604-BE5B15D5D9A2}"/>
              </a:ext>
            </a:extLst>
          </p:cNvPr>
          <p:cNvSpPr/>
          <p:nvPr/>
        </p:nvSpPr>
        <p:spPr>
          <a:xfrm>
            <a:off x="6014796" y="4444005"/>
            <a:ext cx="345288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Steroid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EF4B4375-879A-4F8B-9CAD-21C5F1CD944A}"/>
              </a:ext>
            </a:extLst>
          </p:cNvPr>
          <p:cNvSpPr/>
          <p:nvPr/>
        </p:nvSpPr>
        <p:spPr>
          <a:xfrm>
            <a:off x="3239275" y="4444005"/>
            <a:ext cx="333731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Uterus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8FA2C7AA-1860-45A9-B0F2-325DD3B6D391}"/>
              </a:ext>
            </a:extLst>
          </p:cNvPr>
          <p:cNvSpPr/>
          <p:nvPr/>
        </p:nvSpPr>
        <p:spPr>
          <a:xfrm>
            <a:off x="2198232" y="4444005"/>
            <a:ext cx="49557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Progesterone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8DAA5DD4-BD47-46B1-B96F-686412F795C3}"/>
              </a:ext>
            </a:extLst>
          </p:cNvPr>
          <p:cNvSpPr/>
          <p:nvPr/>
        </p:nvSpPr>
        <p:spPr>
          <a:xfrm>
            <a:off x="3237054" y="4806907"/>
            <a:ext cx="582013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Mammary glands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88393AC1-CD2B-4238-8EC3-75B49A83AE1F}"/>
              </a:ext>
            </a:extLst>
          </p:cNvPr>
          <p:cNvSpPr/>
          <p:nvPr/>
        </p:nvSpPr>
        <p:spPr>
          <a:xfrm>
            <a:off x="2203216" y="5154573"/>
            <a:ext cx="333208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Testis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81993B4-6882-4D1B-8C74-A487E97CCA81}"/>
              </a:ext>
            </a:extLst>
          </p:cNvPr>
          <p:cNvSpPr/>
          <p:nvPr/>
        </p:nvSpPr>
        <p:spPr>
          <a:xfrm>
            <a:off x="6014796" y="5297445"/>
            <a:ext cx="345288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Steroid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5A548B8C-6AF1-40E1-9541-15F6561B370C}"/>
              </a:ext>
            </a:extLst>
          </p:cNvPr>
          <p:cNvSpPr/>
          <p:nvPr/>
        </p:nvSpPr>
        <p:spPr>
          <a:xfrm>
            <a:off x="3232831" y="5297445"/>
            <a:ext cx="48377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Many organs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502D2E47-E3F3-4399-8F9B-472DE124FF6C}"/>
              </a:ext>
            </a:extLst>
          </p:cNvPr>
          <p:cNvSpPr/>
          <p:nvPr/>
        </p:nvSpPr>
        <p:spPr>
          <a:xfrm>
            <a:off x="2203114" y="5297445"/>
            <a:ext cx="485812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Testosterone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FAED321A-1EAD-4862-B30B-29632672B4F2}"/>
              </a:ext>
            </a:extLst>
          </p:cNvPr>
          <p:cNvSpPr/>
          <p:nvPr/>
        </p:nvSpPr>
        <p:spPr>
          <a:xfrm>
            <a:off x="3240067" y="5665110"/>
            <a:ext cx="591227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Male reproductive</a:t>
            </a:r>
          </a:p>
          <a:p>
            <a:r>
              <a:rPr lang="en-IN" sz="400" dirty="0">
                <a:solidFill>
                  <a:srgbClr val="000000"/>
                </a:solidFill>
              </a:rPr>
              <a:t>structures</a:t>
            </a:r>
          </a:p>
        </p:txBody>
      </p:sp>
    </p:spTree>
    <p:extLst>
      <p:ext uri="{BB962C8B-B14F-4D97-AF65-F5344CB8AC3E}">
        <p14:creationId xmlns:p14="http://schemas.microsoft.com/office/powerpoint/2010/main" val="858821226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298DCFA-F491-4ED0-AE8D-D18B4217FA6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79A199-18CB-4FF9-B7A0-7788524022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249" y="2857122"/>
            <a:ext cx="2557503" cy="1143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142209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E0A953-B80B-49C9-B899-230941A504B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44.1o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D886402-0BFB-482F-A2F5-1A153BB3F7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499" y="2784158"/>
            <a:ext cx="2325003" cy="1289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592525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BCE4068-A8FC-4C87-8AF4-430708EBD1B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13BCA02-0A77-4379-8867-A86673535A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499" y="2886798"/>
            <a:ext cx="2325003" cy="1084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531476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3E82574-BB09-4818-8D19-93970374FCD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44.1q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EA36F43-A86E-415B-A725-0BE878ABF9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499" y="2808702"/>
            <a:ext cx="2325003" cy="1240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7322062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3CFA5D-5B46-425A-8808-F19332ADB71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263558-3FEA-4B6D-94EE-55FA2BBC9B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249" y="2965115"/>
            <a:ext cx="2557503" cy="927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537941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86B473-F453-4771-ACEB-D57612905B7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88A2AF-CBD8-4FEB-A6AD-D4599EE4A1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374" y="2778334"/>
            <a:ext cx="2813253" cy="1301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7237706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CA71E56-F4CE-4915-A717-5941712EE85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44.1t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B00DAA8-F7B4-4421-8A64-881D4A5EF0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374" y="2799934"/>
            <a:ext cx="2813253" cy="1258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533913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A8B74F-B944-4F35-BD7F-3BB85ABBBF2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44.1u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4D6A28-FC19-4AC8-A0FE-385295F2B7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374" y="2764834"/>
            <a:ext cx="2813253" cy="1328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2154415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95D8BD-A926-495A-8627-9ABABF7A4E7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44.1v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A8F18CF-9863-49A5-A7A2-D5B7D8806E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249" y="2837485"/>
            <a:ext cx="2557503" cy="1183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1890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257855-E536-4F13-933B-390698FFA44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44.1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754711-92C6-4574-9112-52CDBB59BD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253825"/>
            <a:ext cx="5204563" cy="4350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873314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A9B5BFE-668E-478C-AFDF-C5F6623666C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44.1w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660EBA-D9B3-4A29-A807-C5AB171B77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374" y="2791833"/>
            <a:ext cx="2813253" cy="1274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5280168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804044C-A7A9-49B2-B3B8-8E258DEB7F1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44.1x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521DDF0-13BD-4DD1-A082-0D22455E49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499" y="2808702"/>
            <a:ext cx="2325003" cy="1240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1473684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2C1C7B1-69B8-473C-A6DF-1957772188D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9043BD2-6A93-42AD-B448-11D3704D48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3249" y="2616588"/>
            <a:ext cx="2557503" cy="162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9575374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8FDED48-DC40-481E-BDC0-88FD23769C5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44.3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87D845-107F-4F8E-A158-C56ED95B91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874883"/>
            <a:ext cx="5204563" cy="5108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3793184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A2F9D8-438E-4226-88D7-79BEF62A064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44.4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92ECE3-0D0F-4695-B11A-5510FC1059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418217"/>
            <a:ext cx="7620000" cy="2021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0544813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E7D705-4304-4BCD-9E12-E176242B5F1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44.5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A11DFF-64C4-4782-B70A-F32D7283A0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187169"/>
            <a:ext cx="6297521" cy="4483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579490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071DC80-054D-4A15-8437-B181C959E9E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44.6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AAA070-5FA7-48A4-AE0D-9C6856F286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999935"/>
            <a:ext cx="6927273" cy="4858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561142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955106-9D82-42B4-9634-FA96AD023E8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44.7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BA916A-CFBF-459C-B869-4CB7A9049A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023792"/>
            <a:ext cx="4731421" cy="48104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510083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C7EF87C-9F0D-4C64-B500-8912FEDFE21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44.8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930352-222A-4379-96FA-3CAA6EA067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588398"/>
            <a:ext cx="3554786" cy="5681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540417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6E8565-8377-4B8E-9E33-3F0C367BA50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44.9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C6BCFF-DC01-406A-B06B-DCBFBE64C0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183483"/>
            <a:ext cx="5204563" cy="4491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451225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593A203-03B9-41B2-895B-08E91E485C7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44.1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B57F817-BF96-486E-8096-0A6EC28AC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022503"/>
            <a:ext cx="4731421" cy="4812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899111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BE6AA0-C699-4300-AE1D-683238117FB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44.10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29E0E71-CF5B-4336-9C54-2D31792FDE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1100923"/>
            <a:ext cx="3554786" cy="465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018083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0B6853-B847-4F69-8197-F30B46FED22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44.11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1B6B7D-960C-48B7-A9B1-7A86061D9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629436"/>
            <a:ext cx="4301292" cy="5599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8549724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EA033E9-D445-4CF3-AD59-BF5E959CA23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44.12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8100A0-F83A-4DCA-8F35-F6B56EC145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871962"/>
            <a:ext cx="5725019" cy="5114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107145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FCAA6A-2316-46C2-A8D3-3583D0B0723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44.13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BA98818-F85A-46E8-B901-8E18C029F6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428343"/>
            <a:ext cx="3910265" cy="6001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6831454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5631C8-995F-4665-87C1-D033D147E6E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44.14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8CDA358-B483-4F30-9380-E62DA9BAF7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69833"/>
            <a:ext cx="3910265" cy="6118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0270912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5CA897E-D681-46C6-8CD6-BBCECA7F0BE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44.15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2DBE453-1215-467F-B8F7-F09A0D446D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747777"/>
            <a:ext cx="3910265" cy="5362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2833380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A57BA9D-EDDB-411B-AFD3-A93ECFD3CAF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44.16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61066D1-EBAD-47AA-BDBB-2538609E5A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572728"/>
            <a:ext cx="5725019" cy="3712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2121451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C7CFC62-40B3-440D-8559-1665A8AEBCC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44.17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B19E99-9AA9-4908-9528-CA577BB998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345422"/>
            <a:ext cx="3231624" cy="6167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76505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0D142E-43F0-45F4-B052-7DD7D3BCC58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44.1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22E255-ED4A-4CAC-BDD5-B49DB3E078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77892" y="2206701"/>
            <a:ext cx="2788217" cy="244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019428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5F851AB-6876-4EDA-AFA3-350981CB763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44.2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0BB312-A1E5-49B0-9796-4E420A8D4E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069244"/>
            <a:ext cx="6927273" cy="471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82182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14365B-955E-411E-BFAF-7D03317F892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44.2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5E3E94-2A8F-4C38-B132-04DC47CA81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572724"/>
            <a:ext cx="3910265" cy="5712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435529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197FE9-B331-4163-B42A-868170EF91E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44.1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C6255B6-8D84-466B-A9F4-C3F82B4F50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6375" y="311728"/>
            <a:ext cx="4771251" cy="623454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96A08F2-E728-4094-B0C0-60E6FAE9FBD2}"/>
              </a:ext>
            </a:extLst>
          </p:cNvPr>
          <p:cNvSpPr/>
          <p:nvPr/>
        </p:nvSpPr>
        <p:spPr>
          <a:xfrm>
            <a:off x="4461643" y="4848996"/>
            <a:ext cx="157315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Stimulates ovulation and corpus luteum formation in females;</a:t>
            </a:r>
          </a:p>
          <a:p>
            <a:r>
              <a:rPr lang="en-IN" sz="400" dirty="0">
                <a:solidFill>
                  <a:srgbClr val="000000"/>
                </a:solidFill>
              </a:rPr>
              <a:t>stimulates secretion of testosterone in males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75A0FC3-0BA9-4391-B183-B8050A4F6B43}"/>
              </a:ext>
            </a:extLst>
          </p:cNvPr>
          <p:cNvSpPr/>
          <p:nvPr/>
        </p:nvSpPr>
        <p:spPr>
          <a:xfrm>
            <a:off x="4459882" y="3426913"/>
            <a:ext cx="154249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Stimulates color change in reptiles and amphibians; various</a:t>
            </a:r>
          </a:p>
          <a:p>
            <a:r>
              <a:rPr lang="en-IN" sz="400" dirty="0">
                <a:solidFill>
                  <a:srgbClr val="000000"/>
                </a:solidFill>
              </a:rPr>
              <a:t>functions in mammals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E8F8825-F967-453A-B3CE-11E9A6DB992B}"/>
              </a:ext>
            </a:extLst>
          </p:cNvPr>
          <p:cNvSpPr/>
          <p:nvPr/>
        </p:nvSpPr>
        <p:spPr>
          <a:xfrm>
            <a:off x="4463895" y="1018429"/>
            <a:ext cx="1298251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Activate release of adenohypophyseal hormones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B5FCA67-197C-4E03-B532-1B3DD2552C10}"/>
              </a:ext>
            </a:extLst>
          </p:cNvPr>
          <p:cNvSpPr/>
          <p:nvPr/>
        </p:nvSpPr>
        <p:spPr>
          <a:xfrm>
            <a:off x="4466364" y="1376569"/>
            <a:ext cx="1247593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Inhibit release of adenohypophyseal hormones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70E1DFB-4669-47B2-91DF-F60F0E6DB44F}"/>
              </a:ext>
            </a:extLst>
          </p:cNvPr>
          <p:cNvSpPr/>
          <p:nvPr/>
        </p:nvSpPr>
        <p:spPr>
          <a:xfrm>
            <a:off x="4464906" y="1879489"/>
            <a:ext cx="150958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Conserves water by stimulating its reabsorption from urine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ECA58E7-95EF-4699-9244-9ECDEC88B330}"/>
              </a:ext>
            </a:extLst>
          </p:cNvPr>
          <p:cNvSpPr/>
          <p:nvPr/>
        </p:nvSpPr>
        <p:spPr>
          <a:xfrm>
            <a:off x="4463042" y="2231348"/>
            <a:ext cx="69035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Stimulates contraction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ECD2C94-351D-4A3F-BDBD-AA1E85EF5BA4}"/>
              </a:ext>
            </a:extLst>
          </p:cNvPr>
          <p:cNvSpPr/>
          <p:nvPr/>
        </p:nvSpPr>
        <p:spPr>
          <a:xfrm>
            <a:off x="4464266" y="2589488"/>
            <a:ext cx="71838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Stimulates milk ejection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23C4F5F-227F-4EE2-8371-B96DB4EC3517}"/>
              </a:ext>
            </a:extLst>
          </p:cNvPr>
          <p:cNvSpPr/>
          <p:nvPr/>
        </p:nvSpPr>
        <p:spPr>
          <a:xfrm>
            <a:off x="4465316" y="3070113"/>
            <a:ext cx="1501148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Stimulates secretion of adrenal cortical hormones such as</a:t>
            </a:r>
          </a:p>
          <a:p>
            <a:r>
              <a:rPr lang="en-IN" sz="400" dirty="0">
                <a:solidFill>
                  <a:srgbClr val="000000"/>
                </a:solidFill>
              </a:rPr>
              <a:t>cortisol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D2EE96F-E670-4C0E-BD91-E9B480899DF9}"/>
              </a:ext>
            </a:extLst>
          </p:cNvPr>
          <p:cNvSpPr/>
          <p:nvPr/>
        </p:nvSpPr>
        <p:spPr>
          <a:xfrm>
            <a:off x="4465320" y="3785053"/>
            <a:ext cx="138684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Stimulates growth by promoting bone growth, protein</a:t>
            </a:r>
          </a:p>
          <a:p>
            <a:r>
              <a:rPr lang="en-IN" sz="400" dirty="0">
                <a:solidFill>
                  <a:srgbClr val="000000"/>
                </a:solidFill>
              </a:rPr>
              <a:t>synthesis, and fat breakdown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F7F7CB9-D907-4058-992A-62D5D4DB7DD6}"/>
              </a:ext>
            </a:extLst>
          </p:cNvPr>
          <p:cNvSpPr/>
          <p:nvPr/>
        </p:nvSpPr>
        <p:spPr>
          <a:xfrm>
            <a:off x="4462738" y="4138252"/>
            <a:ext cx="78240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Stimulates milk production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52F1337-7725-44B4-8D65-878721F60D7A}"/>
              </a:ext>
            </a:extLst>
          </p:cNvPr>
          <p:cNvSpPr/>
          <p:nvPr/>
        </p:nvSpPr>
        <p:spPr>
          <a:xfrm>
            <a:off x="4465035" y="4485915"/>
            <a:ext cx="869251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Stimulates thyroxine secretion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2E583BE-7BB8-46B8-B748-9187671C040A}"/>
              </a:ext>
            </a:extLst>
          </p:cNvPr>
          <p:cNvSpPr/>
          <p:nvPr/>
        </p:nvSpPr>
        <p:spPr>
          <a:xfrm>
            <a:off x="4465320" y="5202373"/>
            <a:ext cx="129540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Stimulates spermatogenesis in males; stimulates</a:t>
            </a:r>
          </a:p>
          <a:p>
            <a:r>
              <a:rPr lang="en-IN" sz="400" dirty="0">
                <a:solidFill>
                  <a:srgbClr val="000000"/>
                </a:solidFill>
              </a:rPr>
              <a:t>development of ovarian follicles in females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8B4C294-1662-4696-9D72-79A18ABB1094}"/>
              </a:ext>
            </a:extLst>
          </p:cNvPr>
          <p:cNvSpPr/>
          <p:nvPr/>
        </p:nvSpPr>
        <p:spPr>
          <a:xfrm>
            <a:off x="4464870" y="5677105"/>
            <a:ext cx="147156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Stimulate metabolic rate; essential to normal growth and</a:t>
            </a:r>
          </a:p>
          <a:p>
            <a:r>
              <a:rPr lang="en-IN" sz="400" dirty="0">
                <a:solidFill>
                  <a:srgbClr val="000000"/>
                </a:solidFill>
              </a:rPr>
              <a:t>development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0230E4F-BEAB-4B52-B6CF-6348E13C0DF0}"/>
              </a:ext>
            </a:extLst>
          </p:cNvPr>
          <p:cNvSpPr/>
          <p:nvPr/>
        </p:nvSpPr>
        <p:spPr>
          <a:xfrm>
            <a:off x="4464405" y="6028963"/>
            <a:ext cx="946710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Inhibits loss of calcium from bone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57E2F04-C22A-4441-A94A-F1079187EED0}"/>
              </a:ext>
            </a:extLst>
          </p:cNvPr>
          <p:cNvSpPr/>
          <p:nvPr/>
        </p:nvSpPr>
        <p:spPr>
          <a:xfrm>
            <a:off x="2174644" y="6388269"/>
            <a:ext cx="4307032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*These are hormones released from endocrine glands. Hormones are also released from organs that have additional, nonendocrine functions, such as the liver, kidney, and intestine.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B04073D-F749-48CE-826B-867BB6D707AA}"/>
              </a:ext>
            </a:extLst>
          </p:cNvPr>
          <p:cNvSpPr/>
          <p:nvPr/>
        </p:nvSpPr>
        <p:spPr>
          <a:xfrm>
            <a:off x="2350350" y="468571"/>
            <a:ext cx="678102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b="1" dirty="0">
                <a:solidFill>
                  <a:schemeClr val="bg1"/>
                </a:solidFill>
              </a:rPr>
              <a:t>TABLE 44.1</a:t>
            </a:r>
            <a:endParaRPr lang="en-IN" sz="700" dirty="0">
              <a:solidFill>
                <a:schemeClr val="bg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52DBD554-9953-4FEB-8EBA-C35E46B8D4DD}"/>
              </a:ext>
            </a:extLst>
          </p:cNvPr>
          <p:cNvSpPr/>
          <p:nvPr/>
        </p:nvSpPr>
        <p:spPr>
          <a:xfrm>
            <a:off x="3238500" y="467827"/>
            <a:ext cx="2781298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b="1" dirty="0">
                <a:solidFill>
                  <a:srgbClr val="000000"/>
                </a:solidFill>
              </a:rPr>
              <a:t>Principal Mammalian Endocrine Glands and Their Hormones*</a:t>
            </a:r>
            <a:endParaRPr lang="en-IN" sz="700" dirty="0">
              <a:solidFill>
                <a:srgbClr val="000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C44F94D-602C-4EEF-8664-0D06963BE872}"/>
              </a:ext>
            </a:extLst>
          </p:cNvPr>
          <p:cNvSpPr/>
          <p:nvPr/>
        </p:nvSpPr>
        <p:spPr>
          <a:xfrm>
            <a:off x="2324915" y="643831"/>
            <a:ext cx="79084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600" b="1" dirty="0">
                <a:solidFill>
                  <a:srgbClr val="000000"/>
                </a:solidFill>
              </a:rPr>
              <a:t>Endocrine Gland</a:t>
            </a:r>
          </a:p>
          <a:p>
            <a:pPr algn="ctr"/>
            <a:r>
              <a:rPr lang="en-IN" sz="600" b="1" dirty="0">
                <a:solidFill>
                  <a:srgbClr val="000000"/>
                </a:solidFill>
              </a:rPr>
              <a:t>and Hormone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E372A46-E261-45C0-9503-A3331D58C87B}"/>
              </a:ext>
            </a:extLst>
          </p:cNvPr>
          <p:cNvSpPr/>
          <p:nvPr/>
        </p:nvSpPr>
        <p:spPr>
          <a:xfrm>
            <a:off x="3515508" y="689551"/>
            <a:ext cx="68042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rgbClr val="000000"/>
                </a:solidFill>
              </a:rPr>
              <a:t>Target Tissue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74D8C95-23D9-42FD-BB05-91FB0FECFFE1}"/>
              </a:ext>
            </a:extLst>
          </p:cNvPr>
          <p:cNvSpPr/>
          <p:nvPr/>
        </p:nvSpPr>
        <p:spPr>
          <a:xfrm>
            <a:off x="4850343" y="689551"/>
            <a:ext cx="804607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rgbClr val="000000"/>
                </a:solidFill>
              </a:rPr>
              <a:t>Principal Actions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5088F31-A9D4-47D7-A4AB-2C0C5DFB4C16}"/>
              </a:ext>
            </a:extLst>
          </p:cNvPr>
          <p:cNvSpPr/>
          <p:nvPr/>
        </p:nvSpPr>
        <p:spPr>
          <a:xfrm>
            <a:off x="6103620" y="689551"/>
            <a:ext cx="79084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rgbClr val="000000"/>
                </a:solidFill>
              </a:rPr>
              <a:t>Chemical Nature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F4EFD0C-3402-4772-A822-635DDB6E7817}"/>
              </a:ext>
            </a:extLst>
          </p:cNvPr>
          <p:cNvSpPr/>
          <p:nvPr/>
        </p:nvSpPr>
        <p:spPr>
          <a:xfrm>
            <a:off x="2176152" y="887373"/>
            <a:ext cx="53973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Hypothalamus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5D2CFA9-0663-4813-89E3-ECF3C15286E3}"/>
              </a:ext>
            </a:extLst>
          </p:cNvPr>
          <p:cNvSpPr/>
          <p:nvPr/>
        </p:nvSpPr>
        <p:spPr>
          <a:xfrm>
            <a:off x="6026113" y="1019768"/>
            <a:ext cx="38361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Peptides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D476D46-0D3D-4650-84F3-19FE49546CA5}"/>
              </a:ext>
            </a:extLst>
          </p:cNvPr>
          <p:cNvSpPr/>
          <p:nvPr/>
        </p:nvSpPr>
        <p:spPr>
          <a:xfrm>
            <a:off x="3226524" y="1019768"/>
            <a:ext cx="587833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Adenohypophysis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4007942-1BCF-48B0-A0FE-1FFC94F2711E}"/>
              </a:ext>
            </a:extLst>
          </p:cNvPr>
          <p:cNvSpPr/>
          <p:nvPr/>
        </p:nvSpPr>
        <p:spPr>
          <a:xfrm>
            <a:off x="2180440" y="1019768"/>
            <a:ext cx="653081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Releasing hormones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47C91D1-B505-4669-A9AC-EDA943DB8706}"/>
              </a:ext>
            </a:extLst>
          </p:cNvPr>
          <p:cNvSpPr/>
          <p:nvPr/>
        </p:nvSpPr>
        <p:spPr>
          <a:xfrm>
            <a:off x="6027806" y="1376569"/>
            <a:ext cx="7966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Peptides (except prolactin-</a:t>
            </a:r>
          </a:p>
          <a:p>
            <a:r>
              <a:rPr lang="en-IN" sz="400" dirty="0">
                <a:solidFill>
                  <a:srgbClr val="000000"/>
                </a:solidFill>
              </a:rPr>
              <a:t>inhibiting factor, which</a:t>
            </a:r>
          </a:p>
          <a:p>
            <a:r>
              <a:rPr lang="en-IN" sz="400" dirty="0">
                <a:solidFill>
                  <a:srgbClr val="000000"/>
                </a:solidFill>
              </a:rPr>
              <a:t>is dopamine)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8C75C89F-B430-4442-8EEF-7134945AA63E}"/>
              </a:ext>
            </a:extLst>
          </p:cNvPr>
          <p:cNvSpPr/>
          <p:nvPr/>
        </p:nvSpPr>
        <p:spPr>
          <a:xfrm>
            <a:off x="3226524" y="1377908"/>
            <a:ext cx="587833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Adenohypophysis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3363DA6B-3F65-450A-83A6-C2258275F125}"/>
              </a:ext>
            </a:extLst>
          </p:cNvPr>
          <p:cNvSpPr/>
          <p:nvPr/>
        </p:nvSpPr>
        <p:spPr>
          <a:xfrm>
            <a:off x="2174803" y="1377908"/>
            <a:ext cx="63387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Inhibiting hormones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2A2D3A67-D580-46A3-982E-46A899C97155}"/>
              </a:ext>
            </a:extLst>
          </p:cNvPr>
          <p:cNvSpPr/>
          <p:nvPr/>
        </p:nvSpPr>
        <p:spPr>
          <a:xfrm>
            <a:off x="2179098" y="1731854"/>
            <a:ext cx="126536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Neurohypophysis (posterior-pituitary gland)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3F56382-8747-4DA6-B8D4-6DF7D0498052}"/>
              </a:ext>
            </a:extLst>
          </p:cNvPr>
          <p:cNvSpPr/>
          <p:nvPr/>
        </p:nvSpPr>
        <p:spPr>
          <a:xfrm>
            <a:off x="6024856" y="1880828"/>
            <a:ext cx="72140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Peptide (9 amino acids)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9DB7089-DC56-4A63-B879-EDCF4360A5E1}"/>
              </a:ext>
            </a:extLst>
          </p:cNvPr>
          <p:cNvSpPr/>
          <p:nvPr/>
        </p:nvSpPr>
        <p:spPr>
          <a:xfrm>
            <a:off x="3223642" y="1880828"/>
            <a:ext cx="36499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Kidneys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F8E32123-F0BC-45D2-A0DE-3304E141FF44}"/>
              </a:ext>
            </a:extLst>
          </p:cNvPr>
          <p:cNvSpPr/>
          <p:nvPr/>
        </p:nvSpPr>
        <p:spPr>
          <a:xfrm>
            <a:off x="2179320" y="1879489"/>
            <a:ext cx="81265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Antidiuretic hormone (ADH)</a:t>
            </a:r>
          </a:p>
          <a:p>
            <a:r>
              <a:rPr lang="en-IN" sz="400" dirty="0">
                <a:solidFill>
                  <a:srgbClr val="000000"/>
                </a:solidFill>
              </a:rPr>
              <a:t>Also called vasopressin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1C13680-F286-4C7C-A5F5-B6B6B98CA212}"/>
              </a:ext>
            </a:extLst>
          </p:cNvPr>
          <p:cNvSpPr/>
          <p:nvPr/>
        </p:nvSpPr>
        <p:spPr>
          <a:xfrm>
            <a:off x="2178011" y="2231348"/>
            <a:ext cx="505538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Oxytocin (OT)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0B6F367F-8AA8-4F2F-9CE1-2E26AACD966A}"/>
              </a:ext>
            </a:extLst>
          </p:cNvPr>
          <p:cNvSpPr/>
          <p:nvPr/>
        </p:nvSpPr>
        <p:spPr>
          <a:xfrm>
            <a:off x="3223334" y="2231348"/>
            <a:ext cx="335133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>
                <a:solidFill>
                  <a:srgbClr val="000000"/>
                </a:solidFill>
              </a:rPr>
              <a:t>Uterus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A41B498D-7B6F-43FB-9753-F18652DC647F}"/>
              </a:ext>
            </a:extLst>
          </p:cNvPr>
          <p:cNvSpPr/>
          <p:nvPr/>
        </p:nvSpPr>
        <p:spPr>
          <a:xfrm>
            <a:off x="6024856" y="2231348"/>
            <a:ext cx="72140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Peptide (9 amino acids) 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9FC32D89-6BB0-467E-8F8B-6B78797887FB}"/>
              </a:ext>
            </a:extLst>
          </p:cNvPr>
          <p:cNvSpPr/>
          <p:nvPr/>
        </p:nvSpPr>
        <p:spPr>
          <a:xfrm>
            <a:off x="3223485" y="2589488"/>
            <a:ext cx="578671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Mammary glands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8F0480D7-01DD-4ABA-B320-C2BE50AFA3AB}"/>
              </a:ext>
            </a:extLst>
          </p:cNvPr>
          <p:cNvSpPr/>
          <p:nvPr/>
        </p:nvSpPr>
        <p:spPr>
          <a:xfrm>
            <a:off x="2180363" y="2935814"/>
            <a:ext cx="124759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Adenohypophysis (anterior-pituitary gland)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029844C6-5193-4CB1-A77E-8EBCB5F36055}"/>
              </a:ext>
            </a:extLst>
          </p:cNvPr>
          <p:cNvSpPr/>
          <p:nvPr/>
        </p:nvSpPr>
        <p:spPr>
          <a:xfrm>
            <a:off x="6024863" y="3071452"/>
            <a:ext cx="75187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Peptide (39 amino acids)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6E089FB4-FA50-421B-8080-A489C1B22994}"/>
              </a:ext>
            </a:extLst>
          </p:cNvPr>
          <p:cNvSpPr/>
          <p:nvPr/>
        </p:nvSpPr>
        <p:spPr>
          <a:xfrm>
            <a:off x="3224491" y="3071452"/>
            <a:ext cx="51569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Adrenal cortex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92FB370-B7AF-4F1A-AFE5-4F3D778E65BF}"/>
              </a:ext>
            </a:extLst>
          </p:cNvPr>
          <p:cNvSpPr/>
          <p:nvPr/>
        </p:nvSpPr>
        <p:spPr>
          <a:xfrm>
            <a:off x="2181945" y="3070113"/>
            <a:ext cx="1031070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Adrenocorticotropic hormone (ACTH)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7FF88A4A-39DB-4703-BB60-EC2EA6B65713}"/>
              </a:ext>
            </a:extLst>
          </p:cNvPr>
          <p:cNvSpPr/>
          <p:nvPr/>
        </p:nvSpPr>
        <p:spPr>
          <a:xfrm>
            <a:off x="6027135" y="3428253"/>
            <a:ext cx="869251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Peptide (two forms; 13 and 22</a:t>
            </a:r>
          </a:p>
          <a:p>
            <a:r>
              <a:rPr lang="en-IN" sz="400" dirty="0">
                <a:solidFill>
                  <a:srgbClr val="000000"/>
                </a:solidFill>
              </a:rPr>
              <a:t>amino acids)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E34C82E-2E8A-44AF-BD7B-13B538D89CCB}"/>
              </a:ext>
            </a:extLst>
          </p:cNvPr>
          <p:cNvSpPr/>
          <p:nvPr/>
        </p:nvSpPr>
        <p:spPr>
          <a:xfrm>
            <a:off x="3219152" y="3429592"/>
            <a:ext cx="28253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Skin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57BEA639-691A-4888-9A4C-E8E36390AD93}"/>
              </a:ext>
            </a:extLst>
          </p:cNvPr>
          <p:cNvSpPr/>
          <p:nvPr/>
        </p:nvSpPr>
        <p:spPr>
          <a:xfrm>
            <a:off x="2180710" y="3428253"/>
            <a:ext cx="1094501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Melanocyte-stimulating hormone (MSH)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DD784BFE-26A8-4DF8-8836-A17D18658ABD}"/>
              </a:ext>
            </a:extLst>
          </p:cNvPr>
          <p:cNvSpPr/>
          <p:nvPr/>
        </p:nvSpPr>
        <p:spPr>
          <a:xfrm>
            <a:off x="2175591" y="3787732"/>
            <a:ext cx="69325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Growth hormone (GH)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4F236344-F454-414A-88DE-5DD943C79A1C}"/>
              </a:ext>
            </a:extLst>
          </p:cNvPr>
          <p:cNvSpPr/>
          <p:nvPr/>
        </p:nvSpPr>
        <p:spPr>
          <a:xfrm>
            <a:off x="3218979" y="3787732"/>
            <a:ext cx="481002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Many organs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23A642A6-06DF-4160-A4D1-70E631ADE8FF}"/>
              </a:ext>
            </a:extLst>
          </p:cNvPr>
          <p:cNvSpPr/>
          <p:nvPr/>
        </p:nvSpPr>
        <p:spPr>
          <a:xfrm>
            <a:off x="6021420" y="3787732"/>
            <a:ext cx="347281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Protein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C6482A30-734F-4F7D-BA14-EFA575D60F91}"/>
              </a:ext>
            </a:extLst>
          </p:cNvPr>
          <p:cNvSpPr/>
          <p:nvPr/>
        </p:nvSpPr>
        <p:spPr>
          <a:xfrm>
            <a:off x="6021420" y="4138252"/>
            <a:ext cx="347281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Protein</a:t>
            </a: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2D9B7E58-89CB-4EB4-BF79-2879436FDA00}"/>
              </a:ext>
            </a:extLst>
          </p:cNvPr>
          <p:cNvSpPr/>
          <p:nvPr/>
        </p:nvSpPr>
        <p:spPr>
          <a:xfrm>
            <a:off x="3221814" y="4138252"/>
            <a:ext cx="582013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>
                <a:solidFill>
                  <a:srgbClr val="000000"/>
                </a:solidFill>
              </a:rPr>
              <a:t>Mammary glands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7A7C804F-BDDA-46E1-B961-0D531BD5EB3D}"/>
              </a:ext>
            </a:extLst>
          </p:cNvPr>
          <p:cNvSpPr/>
          <p:nvPr/>
        </p:nvSpPr>
        <p:spPr>
          <a:xfrm>
            <a:off x="2173849" y="4138252"/>
            <a:ext cx="529102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Prolactin (PRL)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564163A1-EFB4-467B-BCAE-3B8E820F56AF}"/>
              </a:ext>
            </a:extLst>
          </p:cNvPr>
          <p:cNvSpPr/>
          <p:nvPr/>
        </p:nvSpPr>
        <p:spPr>
          <a:xfrm>
            <a:off x="2182045" y="4485915"/>
            <a:ext cx="985150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Thyroid-stimulating hormone (TSH)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786C2243-97DC-4094-AD4B-EAF280BDCAB2}"/>
              </a:ext>
            </a:extLst>
          </p:cNvPr>
          <p:cNvSpPr/>
          <p:nvPr/>
        </p:nvSpPr>
        <p:spPr>
          <a:xfrm>
            <a:off x="3226932" y="4485915"/>
            <a:ext cx="49557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>
                <a:solidFill>
                  <a:srgbClr val="000000"/>
                </a:solidFill>
              </a:rPr>
              <a:t>Thyroid gland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3C28A05D-E786-4147-885E-2FD9E0AED59D}"/>
              </a:ext>
            </a:extLst>
          </p:cNvPr>
          <p:cNvSpPr/>
          <p:nvPr/>
        </p:nvSpPr>
        <p:spPr>
          <a:xfrm>
            <a:off x="6026888" y="4485915"/>
            <a:ext cx="47350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Glycoprotein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11A26DFA-694D-41F0-9E6E-07C8C2F87C1A}"/>
              </a:ext>
            </a:extLst>
          </p:cNvPr>
          <p:cNvSpPr/>
          <p:nvPr/>
        </p:nvSpPr>
        <p:spPr>
          <a:xfrm>
            <a:off x="6026888" y="4851675"/>
            <a:ext cx="47350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Glycoprotein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C4EAD719-F063-478C-AA4C-ADAC02779C64}"/>
              </a:ext>
            </a:extLst>
          </p:cNvPr>
          <p:cNvSpPr/>
          <p:nvPr/>
        </p:nvSpPr>
        <p:spPr>
          <a:xfrm>
            <a:off x="6026888" y="5205052"/>
            <a:ext cx="47350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Glycoprotein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3912684-B4EB-4BBB-835E-8AAECE88E0BC}"/>
              </a:ext>
            </a:extLst>
          </p:cNvPr>
          <p:cNvSpPr/>
          <p:nvPr/>
        </p:nvSpPr>
        <p:spPr>
          <a:xfrm>
            <a:off x="3223642" y="4851675"/>
            <a:ext cx="36499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Gonads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B7A68D4-8957-44E0-84F7-2482D51EF6F2}"/>
              </a:ext>
            </a:extLst>
          </p:cNvPr>
          <p:cNvSpPr/>
          <p:nvPr/>
        </p:nvSpPr>
        <p:spPr>
          <a:xfrm>
            <a:off x="2179028" y="4851675"/>
            <a:ext cx="76258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Luteinizing hormone (LH)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6EAE69BE-6F9E-4FD9-9ADE-96AE485260AD}"/>
              </a:ext>
            </a:extLst>
          </p:cNvPr>
          <p:cNvSpPr/>
          <p:nvPr/>
        </p:nvSpPr>
        <p:spPr>
          <a:xfrm>
            <a:off x="3223642" y="5205052"/>
            <a:ext cx="36499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Gonads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270745DD-CE68-4C98-83D5-6CD591CAAAF5}"/>
              </a:ext>
            </a:extLst>
          </p:cNvPr>
          <p:cNvSpPr/>
          <p:nvPr/>
        </p:nvSpPr>
        <p:spPr>
          <a:xfrm>
            <a:off x="2179302" y="5205052"/>
            <a:ext cx="97539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Follicle-stimulating hormone (FSH)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45A419C-8B4A-46AA-A2CF-C5CAC6EEE580}"/>
              </a:ext>
            </a:extLst>
          </p:cNvPr>
          <p:cNvSpPr/>
          <p:nvPr/>
        </p:nvSpPr>
        <p:spPr>
          <a:xfrm>
            <a:off x="2178824" y="5543193"/>
            <a:ext cx="534393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Thyroid Gland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483ABAF5-F54D-45C2-8232-D9088EB6B9C4}"/>
              </a:ext>
            </a:extLst>
          </p:cNvPr>
          <p:cNvSpPr/>
          <p:nvPr/>
        </p:nvSpPr>
        <p:spPr>
          <a:xfrm>
            <a:off x="2181123" y="5677105"/>
            <a:ext cx="941274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Thyroid hormones (thyroxine and</a:t>
            </a:r>
          </a:p>
          <a:p>
            <a:r>
              <a:rPr lang="en-IN" sz="400" dirty="0">
                <a:solidFill>
                  <a:srgbClr val="000000"/>
                </a:solidFill>
              </a:rPr>
              <a:t>triiodothyronine)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D99525C8-8DE9-4D06-B720-4AC28E4BD60D}"/>
              </a:ext>
            </a:extLst>
          </p:cNvPr>
          <p:cNvSpPr/>
          <p:nvPr/>
        </p:nvSpPr>
        <p:spPr>
          <a:xfrm>
            <a:off x="3223575" y="5678444"/>
            <a:ext cx="410850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Most cells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FFFF3467-8F35-4E1E-BEA9-61F722C0A723}"/>
              </a:ext>
            </a:extLst>
          </p:cNvPr>
          <p:cNvSpPr/>
          <p:nvPr/>
        </p:nvSpPr>
        <p:spPr>
          <a:xfrm>
            <a:off x="6028212" y="5678444"/>
            <a:ext cx="92805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Amino acid derivative (iodinated)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A5B648C4-78B4-4065-966E-40F6ACF9BC40}"/>
              </a:ext>
            </a:extLst>
          </p:cNvPr>
          <p:cNvSpPr/>
          <p:nvPr/>
        </p:nvSpPr>
        <p:spPr>
          <a:xfrm>
            <a:off x="6023283" y="6028963"/>
            <a:ext cx="75503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Peptide (32 amino acids)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8BB486C4-E84D-431D-83F0-111710DF03A8}"/>
              </a:ext>
            </a:extLst>
          </p:cNvPr>
          <p:cNvSpPr/>
          <p:nvPr/>
        </p:nvSpPr>
        <p:spPr>
          <a:xfrm>
            <a:off x="3224202" y="6028963"/>
            <a:ext cx="30291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Bone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AA7C6BB3-48E1-419F-84ED-AFA625B3BC9A}"/>
              </a:ext>
            </a:extLst>
          </p:cNvPr>
          <p:cNvSpPr/>
          <p:nvPr/>
        </p:nvSpPr>
        <p:spPr>
          <a:xfrm>
            <a:off x="2180277" y="6028963"/>
            <a:ext cx="40956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Calcitonin</a:t>
            </a:r>
          </a:p>
        </p:txBody>
      </p:sp>
    </p:spTree>
    <p:extLst>
      <p:ext uri="{BB962C8B-B14F-4D97-AF65-F5344CB8AC3E}">
        <p14:creationId xmlns:p14="http://schemas.microsoft.com/office/powerpoint/2010/main" val="348436476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1911B7-21FA-490A-945E-42DAAD0E76F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EC4092-A548-4112-90F1-BBA6DC87F6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711" y="2680598"/>
            <a:ext cx="3094578" cy="1496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846347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FCF399F-FC4A-43EA-B4D1-3DE8EDACC73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624ECB-8045-40DD-8028-E3C69665F6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374" y="2748635"/>
            <a:ext cx="2813253" cy="13607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91858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D135F6F-D1A9-4450-AFEC-CB48719FDA7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44.1c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66C9A2C-A9B2-42BB-971D-268004672A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4711" y="2737027"/>
            <a:ext cx="3094578" cy="1383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1757776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821</TotalTime>
  <Words>698</Words>
  <Application>Microsoft Office PowerPoint</Application>
  <PresentationFormat>On-screen Show (4:3)</PresentationFormat>
  <Paragraphs>209</Paragraphs>
  <Slides>49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4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209</cp:revision>
  <dcterms:created xsi:type="dcterms:W3CDTF">2002-11-07T15:12:30Z</dcterms:created>
  <dcterms:modified xsi:type="dcterms:W3CDTF">2022-01-18T09:53:10Z</dcterms:modified>
</cp:coreProperties>
</file>