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29"/>
  </p:notesMasterIdLst>
  <p:sldIdLst>
    <p:sldId id="504" r:id="rId2"/>
    <p:sldId id="525" r:id="rId3"/>
    <p:sldId id="526" r:id="rId4"/>
    <p:sldId id="505" r:id="rId5"/>
    <p:sldId id="506" r:id="rId6"/>
    <p:sldId id="507" r:id="rId7"/>
    <p:sldId id="508" r:id="rId8"/>
    <p:sldId id="509" r:id="rId9"/>
    <p:sldId id="510" r:id="rId10"/>
    <p:sldId id="511" r:id="rId11"/>
    <p:sldId id="512" r:id="rId12"/>
    <p:sldId id="513" r:id="rId13"/>
    <p:sldId id="514" r:id="rId14"/>
    <p:sldId id="515" r:id="rId15"/>
    <p:sldId id="516" r:id="rId16"/>
    <p:sldId id="517" r:id="rId17"/>
    <p:sldId id="518" r:id="rId18"/>
    <p:sldId id="519" r:id="rId19"/>
    <p:sldId id="529" r:id="rId20"/>
    <p:sldId id="520" r:id="rId21"/>
    <p:sldId id="521" r:id="rId22"/>
    <p:sldId id="530" r:id="rId23"/>
    <p:sldId id="522" r:id="rId24"/>
    <p:sldId id="523" r:id="rId25"/>
    <p:sldId id="524" r:id="rId26"/>
    <p:sldId id="528" r:id="rId27"/>
    <p:sldId id="527" r:id="rId28"/>
  </p:sldIdLst>
  <p:sldSz cx="9144000" cy="6858000" type="screen4x3"/>
  <p:notesSz cx="6858000" cy="9144000"/>
  <p:custDataLst>
    <p:tags r:id="rId30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107" d="100"/>
          <a:sy n="107" d="100"/>
        </p:scale>
        <p:origin x="18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3001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The Digestive System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46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C7A6927-1EC1-4A58-B6C6-0BE664B958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2627C3E-5DB1-4E18-A642-6CEF7E8525A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46.7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F6027B-1F82-4F4F-9829-5B4DF7ED7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32600"/>
            <a:ext cx="8382000" cy="359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815625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D854E74-ACF9-4926-B28A-73E0C4A7AD8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46.8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DA5F27-2092-457C-AB8A-56362AA53F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075381"/>
            <a:ext cx="5725019" cy="4707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200915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5085E81-4DFB-4426-BC48-6B448BD3A87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46.9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811DF2-DAE8-498B-8E3A-DD03AA4BE2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35189"/>
            <a:ext cx="8382000" cy="3187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080877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A42D134-02A6-49FB-BFEA-9EB996D5578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46.10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4EA3FAF-31A8-435B-B357-188E5CBB94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32857"/>
            <a:ext cx="8382000" cy="3592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458769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98EC55-B6C3-4B26-B062-128339D53B6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46.11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A95929-5667-4FED-9AAA-1D6E3BC211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01033"/>
            <a:ext cx="8382000" cy="38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39666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E452790-2AD7-49AA-A381-3E045990A5D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46.12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F5382D-D3B8-4DD0-BD2A-D88519097E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119876"/>
            <a:ext cx="5725019" cy="4618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652699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1AB8B88-1FAC-44E1-B761-16E829E5135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46.13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CB3FC9-3012-4E77-88F0-0F59C35F71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936232"/>
            <a:ext cx="6297521" cy="4985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492912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259DF7-DF45-4EE4-8CFF-6A78CE60595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46.14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09536C-F570-4179-B40F-089F61A3B4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320580"/>
            <a:ext cx="5725019" cy="4216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73467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96CFB7-47F9-453F-85EE-C56F7673841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46.15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DF29E4-0E1E-45C4-BB6D-63D4DAB838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924648"/>
            <a:ext cx="6297521" cy="500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997598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98732F-71D7-418D-B0AA-A9394BE0515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46.1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AA3A48E-73C6-4E49-A0C3-B34DDE00CD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802" y="762000"/>
            <a:ext cx="8714397" cy="536561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14EF75F-24DA-4EFA-864A-9DEC85D24128}"/>
              </a:ext>
            </a:extLst>
          </p:cNvPr>
          <p:cNvSpPr/>
          <p:nvPr/>
        </p:nvSpPr>
        <p:spPr>
          <a:xfrm>
            <a:off x="191566" y="2640541"/>
            <a:ext cx="942749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Gastric inhibitory</a:t>
            </a:r>
          </a:p>
          <a:p>
            <a:r>
              <a:rPr lang="en-IN" sz="800" dirty="0">
                <a:solidFill>
                  <a:srgbClr val="000000"/>
                </a:solidFill>
              </a:rPr>
              <a:t>peptide (GIP)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3F239A1-8A73-46FA-AA31-0E803D332941}"/>
              </a:ext>
            </a:extLst>
          </p:cNvPr>
          <p:cNvSpPr/>
          <p:nvPr/>
        </p:nvSpPr>
        <p:spPr>
          <a:xfrm>
            <a:off x="1226985" y="3052021"/>
            <a:ext cx="72357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Polypeptide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7D2AB55-BCE7-4B1C-9DBE-677466A7C72B}"/>
              </a:ext>
            </a:extLst>
          </p:cNvPr>
          <p:cNvSpPr/>
          <p:nvPr/>
        </p:nvSpPr>
        <p:spPr>
          <a:xfrm>
            <a:off x="2271825" y="1817581"/>
            <a:ext cx="83607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Pyloric portion</a:t>
            </a:r>
          </a:p>
          <a:p>
            <a:r>
              <a:rPr lang="en-IN" sz="800" dirty="0">
                <a:solidFill>
                  <a:srgbClr val="000000"/>
                </a:solidFill>
              </a:rPr>
              <a:t>of stomach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17CD7A6-57DC-449E-BC29-E0957DC29D3D}"/>
              </a:ext>
            </a:extLst>
          </p:cNvPr>
          <p:cNvSpPr/>
          <p:nvPr/>
        </p:nvSpPr>
        <p:spPr>
          <a:xfrm>
            <a:off x="3219232" y="1817581"/>
            <a:ext cx="137965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Entry of food into stomach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EE91114-EAB4-4383-BD95-C64EFE55B8F8}"/>
              </a:ext>
            </a:extLst>
          </p:cNvPr>
          <p:cNvSpPr/>
          <p:nvPr/>
        </p:nvSpPr>
        <p:spPr>
          <a:xfrm>
            <a:off x="4724307" y="3050682"/>
            <a:ext cx="237000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Stimulates secretion of bicarbonate by pancreas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DE3FDEB-1B46-4F6C-A0BC-CED162CC41CA}"/>
              </a:ext>
            </a:extLst>
          </p:cNvPr>
          <p:cNvSpPr/>
          <p:nvPr/>
        </p:nvSpPr>
        <p:spPr>
          <a:xfrm>
            <a:off x="6983167" y="3050682"/>
            <a:ext cx="17689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The first hormone to be discovered</a:t>
            </a:r>
          </a:p>
          <a:p>
            <a:r>
              <a:rPr lang="en-IN" sz="800" dirty="0">
                <a:solidFill>
                  <a:srgbClr val="000000"/>
                </a:solidFill>
              </a:rPr>
              <a:t>(1902)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0238F94-F527-4AD8-BF49-3841E4A44861}"/>
              </a:ext>
            </a:extLst>
          </p:cNvPr>
          <p:cNvSpPr/>
          <p:nvPr/>
        </p:nvSpPr>
        <p:spPr>
          <a:xfrm>
            <a:off x="6977479" y="5589481"/>
            <a:ext cx="139934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Sugars, nucleic acid bases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F36F2AA-B6BE-49FA-8710-A02ED2DEA886}"/>
              </a:ext>
            </a:extLst>
          </p:cNvPr>
          <p:cNvSpPr/>
          <p:nvPr/>
        </p:nvSpPr>
        <p:spPr>
          <a:xfrm>
            <a:off x="419100" y="964439"/>
            <a:ext cx="10210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200" b="1" dirty="0">
                <a:solidFill>
                  <a:schemeClr val="bg1"/>
                </a:solidFill>
              </a:rPr>
              <a:t>TABLE 46.1</a:t>
            </a:r>
            <a:endParaRPr lang="en-IN" sz="1200" dirty="0">
              <a:solidFill>
                <a:schemeClr val="bg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0E8D0C6-6896-493A-AF75-B1DF3341A81A}"/>
              </a:ext>
            </a:extLst>
          </p:cNvPr>
          <p:cNvSpPr/>
          <p:nvPr/>
        </p:nvSpPr>
        <p:spPr>
          <a:xfrm>
            <a:off x="1674912" y="963695"/>
            <a:ext cx="288486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200" b="1" dirty="0">
                <a:solidFill>
                  <a:srgbClr val="000000"/>
                </a:solidFill>
              </a:rPr>
              <a:t>Hormones and Enzymes of Digestion</a:t>
            </a:r>
            <a:endParaRPr lang="en-IN" sz="1200" dirty="0">
              <a:solidFill>
                <a:srgbClr val="000000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E6D5778-3538-45D2-AE6E-D5E3E9E2DFA6}"/>
              </a:ext>
            </a:extLst>
          </p:cNvPr>
          <p:cNvSpPr/>
          <p:nvPr/>
        </p:nvSpPr>
        <p:spPr>
          <a:xfrm>
            <a:off x="3975813" y="1284181"/>
            <a:ext cx="117869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000" b="1" dirty="0">
                <a:solidFill>
                  <a:srgbClr val="000000"/>
                </a:solidFill>
              </a:rPr>
              <a:t>H O R M O N E S</a:t>
            </a:r>
            <a:endParaRPr lang="pt-BR" sz="1000" dirty="0">
              <a:solidFill>
                <a:srgbClr val="000000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3AD59DC-415D-4CB6-A136-723F6D65BCFB}"/>
              </a:ext>
            </a:extLst>
          </p:cNvPr>
          <p:cNvSpPr/>
          <p:nvPr/>
        </p:nvSpPr>
        <p:spPr>
          <a:xfrm>
            <a:off x="361914" y="1528319"/>
            <a:ext cx="74549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Hormone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85AEC10-F95D-4277-8327-72EEDCC0D157}"/>
              </a:ext>
            </a:extLst>
          </p:cNvPr>
          <p:cNvSpPr/>
          <p:nvPr/>
        </p:nvSpPr>
        <p:spPr>
          <a:xfrm>
            <a:off x="1511695" y="1528319"/>
            <a:ext cx="51990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Class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095E272-F499-4AA9-BB2D-04F958D3FA6D}"/>
              </a:ext>
            </a:extLst>
          </p:cNvPr>
          <p:cNvSpPr/>
          <p:nvPr/>
        </p:nvSpPr>
        <p:spPr>
          <a:xfrm>
            <a:off x="2479058" y="1528319"/>
            <a:ext cx="61354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Source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F166AF0-E521-438D-950D-E1DA60A7D36A}"/>
              </a:ext>
            </a:extLst>
          </p:cNvPr>
          <p:cNvSpPr/>
          <p:nvPr/>
        </p:nvSpPr>
        <p:spPr>
          <a:xfrm>
            <a:off x="3611377" y="1528319"/>
            <a:ext cx="72357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Stimulus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92856E5-87D4-42F1-8E46-280201E89494}"/>
              </a:ext>
            </a:extLst>
          </p:cNvPr>
          <p:cNvSpPr/>
          <p:nvPr/>
        </p:nvSpPr>
        <p:spPr>
          <a:xfrm>
            <a:off x="5604853" y="1528319"/>
            <a:ext cx="57987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Action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690E2AB-D00B-4241-BAED-0BF679439EC1}"/>
              </a:ext>
            </a:extLst>
          </p:cNvPr>
          <p:cNvSpPr/>
          <p:nvPr/>
        </p:nvSpPr>
        <p:spPr>
          <a:xfrm>
            <a:off x="7695607" y="1528319"/>
            <a:ext cx="46600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Note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246CC1E-59FE-4126-A21A-427E24AD02B8}"/>
              </a:ext>
            </a:extLst>
          </p:cNvPr>
          <p:cNvSpPr/>
          <p:nvPr/>
        </p:nvSpPr>
        <p:spPr>
          <a:xfrm>
            <a:off x="4074367" y="3425401"/>
            <a:ext cx="101105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000" b="1" dirty="0">
                <a:solidFill>
                  <a:srgbClr val="000000"/>
                </a:solidFill>
              </a:rPr>
              <a:t>E N Z Y M E S</a:t>
            </a:r>
            <a:endParaRPr lang="pt-BR" sz="1000" dirty="0">
              <a:solidFill>
                <a:srgbClr val="000000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939591C-6DD7-4122-A4ED-67A3E7771B58}"/>
              </a:ext>
            </a:extLst>
          </p:cNvPr>
          <p:cNvSpPr/>
          <p:nvPr/>
        </p:nvSpPr>
        <p:spPr>
          <a:xfrm>
            <a:off x="891540" y="3669539"/>
            <a:ext cx="71678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Location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7F6A0A8-D4D0-4C1C-A8C0-DCDE0563BCE4}"/>
              </a:ext>
            </a:extLst>
          </p:cNvPr>
          <p:cNvSpPr/>
          <p:nvPr/>
        </p:nvSpPr>
        <p:spPr>
          <a:xfrm>
            <a:off x="3101124" y="3669539"/>
            <a:ext cx="73668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Enzymes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EC1B288-BF09-4687-BADD-03DAE0E723CA}"/>
              </a:ext>
            </a:extLst>
          </p:cNvPr>
          <p:cNvSpPr/>
          <p:nvPr/>
        </p:nvSpPr>
        <p:spPr>
          <a:xfrm>
            <a:off x="5429943" y="3669539"/>
            <a:ext cx="84442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Substrates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63D9689-710B-42E5-A833-588ACE93B711}"/>
              </a:ext>
            </a:extLst>
          </p:cNvPr>
          <p:cNvSpPr/>
          <p:nvPr/>
        </p:nvSpPr>
        <p:spPr>
          <a:xfrm>
            <a:off x="7291469" y="3669539"/>
            <a:ext cx="134981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Digestion Products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9D52D2F-DBD6-431D-8F5C-7DF0AC687640}"/>
              </a:ext>
            </a:extLst>
          </p:cNvPr>
          <p:cNvSpPr/>
          <p:nvPr/>
        </p:nvSpPr>
        <p:spPr>
          <a:xfrm>
            <a:off x="189715" y="1817581"/>
            <a:ext cx="51345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Gastrin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D327AF1-26CF-4BEC-B80D-A1F93254B40C}"/>
              </a:ext>
            </a:extLst>
          </p:cNvPr>
          <p:cNvSpPr/>
          <p:nvPr/>
        </p:nvSpPr>
        <p:spPr>
          <a:xfrm>
            <a:off x="1226985" y="1817581"/>
            <a:ext cx="72357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Polypeptide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F71B067-1036-4B71-A7EC-D89317F5D038}"/>
              </a:ext>
            </a:extLst>
          </p:cNvPr>
          <p:cNvSpPr/>
          <p:nvPr/>
        </p:nvSpPr>
        <p:spPr>
          <a:xfrm>
            <a:off x="1226985" y="2229061"/>
            <a:ext cx="72357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Polypeptide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9BE7F54-230D-4E61-B0F1-AEF57DB4596E}"/>
              </a:ext>
            </a:extLst>
          </p:cNvPr>
          <p:cNvSpPr/>
          <p:nvPr/>
        </p:nvSpPr>
        <p:spPr>
          <a:xfrm>
            <a:off x="1226985" y="2640541"/>
            <a:ext cx="72357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Polypeptide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9D36958-2CDD-4B1E-9CA6-1D2CE1E7807F}"/>
              </a:ext>
            </a:extLst>
          </p:cNvPr>
          <p:cNvSpPr/>
          <p:nvPr/>
        </p:nvSpPr>
        <p:spPr>
          <a:xfrm>
            <a:off x="4727134" y="1816242"/>
            <a:ext cx="23262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Stimulates secretion of HCl and pepsinogen by</a:t>
            </a:r>
          </a:p>
          <a:p>
            <a:r>
              <a:rPr lang="en-IN" sz="800" dirty="0">
                <a:solidFill>
                  <a:srgbClr val="000000"/>
                </a:solidFill>
              </a:rPr>
              <a:t>stomach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6424AEC0-6438-4523-B78C-08F13FA37B13}"/>
              </a:ext>
            </a:extLst>
          </p:cNvPr>
          <p:cNvSpPr/>
          <p:nvPr/>
        </p:nvSpPr>
        <p:spPr>
          <a:xfrm>
            <a:off x="6981243" y="1817581"/>
            <a:ext cx="178855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Acts on same organ that secretes it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95DAB2D-E06A-45EB-8F97-4C0A7C77FA19}"/>
              </a:ext>
            </a:extLst>
          </p:cNvPr>
          <p:cNvSpPr/>
          <p:nvPr/>
        </p:nvSpPr>
        <p:spPr>
          <a:xfrm>
            <a:off x="188983" y="2229061"/>
            <a:ext cx="90577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Cholecystokinin</a:t>
            </a:r>
          </a:p>
          <a:p>
            <a:r>
              <a:rPr lang="en-IN" sz="800" dirty="0">
                <a:solidFill>
                  <a:srgbClr val="000000"/>
                </a:solidFill>
              </a:rPr>
              <a:t>(CCK)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5FB8AF7-DF67-4310-B991-103224B306F6}"/>
              </a:ext>
            </a:extLst>
          </p:cNvPr>
          <p:cNvSpPr/>
          <p:nvPr/>
        </p:nvSpPr>
        <p:spPr>
          <a:xfrm>
            <a:off x="2269505" y="2229061"/>
            <a:ext cx="68881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Duodenum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CEAC82F-2338-4B9C-B211-CC9305CE2CBD}"/>
              </a:ext>
            </a:extLst>
          </p:cNvPr>
          <p:cNvSpPr/>
          <p:nvPr/>
        </p:nvSpPr>
        <p:spPr>
          <a:xfrm>
            <a:off x="2269505" y="2640541"/>
            <a:ext cx="68881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Duodenum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32A2B7E-DDFB-4AAD-8AC7-1FF56AD41B5A}"/>
              </a:ext>
            </a:extLst>
          </p:cNvPr>
          <p:cNvSpPr/>
          <p:nvPr/>
        </p:nvSpPr>
        <p:spPr>
          <a:xfrm>
            <a:off x="2269505" y="3052021"/>
            <a:ext cx="68881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Duodenum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4185D6C-F1FC-4D20-814F-1C3416D012F7}"/>
              </a:ext>
            </a:extLst>
          </p:cNvPr>
          <p:cNvSpPr/>
          <p:nvPr/>
        </p:nvSpPr>
        <p:spPr>
          <a:xfrm>
            <a:off x="3213570" y="2229061"/>
            <a:ext cx="1372209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>
                <a:solidFill>
                  <a:srgbClr val="000000"/>
                </a:solidFill>
              </a:rPr>
              <a:t>Fatty </a:t>
            </a:r>
            <a:r>
              <a:rPr lang="en-IN" sz="800" dirty="0">
                <a:solidFill>
                  <a:srgbClr val="000000"/>
                </a:solidFill>
              </a:rPr>
              <a:t>chyme in duodenum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010338F-E238-4DBB-92EC-CA0651DB608E}"/>
              </a:ext>
            </a:extLst>
          </p:cNvPr>
          <p:cNvSpPr/>
          <p:nvPr/>
        </p:nvSpPr>
        <p:spPr>
          <a:xfrm>
            <a:off x="3213570" y="2640541"/>
            <a:ext cx="1372209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>
                <a:solidFill>
                  <a:srgbClr val="000000"/>
                </a:solidFill>
              </a:rPr>
              <a:t>Fatty </a:t>
            </a:r>
            <a:r>
              <a:rPr lang="en-IN" sz="800" dirty="0">
                <a:solidFill>
                  <a:srgbClr val="000000"/>
                </a:solidFill>
              </a:rPr>
              <a:t>chyme in duodenum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DC387E11-470E-40FA-8B6F-43E36173C8C8}"/>
              </a:ext>
            </a:extLst>
          </p:cNvPr>
          <p:cNvSpPr/>
          <p:nvPr/>
        </p:nvSpPr>
        <p:spPr>
          <a:xfrm>
            <a:off x="4730661" y="2226382"/>
            <a:ext cx="21850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>
                <a:solidFill>
                  <a:srgbClr val="000000"/>
                </a:solidFill>
              </a:rPr>
              <a:t>Stimulates </a:t>
            </a:r>
            <a:r>
              <a:rPr lang="en-IN" sz="800" dirty="0">
                <a:solidFill>
                  <a:srgbClr val="000000"/>
                </a:solidFill>
              </a:rPr>
              <a:t>gallbladder </a:t>
            </a:r>
            <a:r>
              <a:rPr lang="en-IN" sz="800">
                <a:solidFill>
                  <a:srgbClr val="000000"/>
                </a:solidFill>
              </a:rPr>
              <a:t>contraction and</a:t>
            </a:r>
          </a:p>
          <a:p>
            <a:r>
              <a:rPr lang="en-IN" sz="800" dirty="0">
                <a:solidFill>
                  <a:srgbClr val="000000"/>
                </a:solidFill>
              </a:rPr>
              <a:t>secretion of digestive enzymes by pancreas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B5FFEA2-2CAA-4FBE-AFB5-96D0CEFB2032}"/>
              </a:ext>
            </a:extLst>
          </p:cNvPr>
          <p:cNvSpPr/>
          <p:nvPr/>
        </p:nvSpPr>
        <p:spPr>
          <a:xfrm>
            <a:off x="6973766" y="2229061"/>
            <a:ext cx="14766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Structurally similar to gastrin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4D6FA21-E2A9-47EA-9C7D-453CF4AB3A34}"/>
              </a:ext>
            </a:extLst>
          </p:cNvPr>
          <p:cNvSpPr/>
          <p:nvPr/>
        </p:nvSpPr>
        <p:spPr>
          <a:xfrm>
            <a:off x="4724400" y="2640541"/>
            <a:ext cx="137220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Inhibits stomach emptying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E930FA09-9F95-4DAD-BEA5-129A3D5CE4D9}"/>
              </a:ext>
            </a:extLst>
          </p:cNvPr>
          <p:cNvSpPr/>
          <p:nvPr/>
        </p:nvSpPr>
        <p:spPr>
          <a:xfrm>
            <a:off x="6981908" y="2640541"/>
            <a:ext cx="164011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Also stimulates insulin secretion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07E741C6-D7BE-4C7D-BB7F-990C53DF34F0}"/>
              </a:ext>
            </a:extLst>
          </p:cNvPr>
          <p:cNvSpPr/>
          <p:nvPr/>
        </p:nvSpPr>
        <p:spPr>
          <a:xfrm>
            <a:off x="3223260" y="3052021"/>
            <a:ext cx="141379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Acidic chyme in duodenum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7C6377A0-5153-474A-82A3-C5737DC9BBE3}"/>
              </a:ext>
            </a:extLst>
          </p:cNvPr>
          <p:cNvSpPr/>
          <p:nvPr/>
        </p:nvSpPr>
        <p:spPr>
          <a:xfrm>
            <a:off x="188524" y="3052021"/>
            <a:ext cx="56156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Secretin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E2A43E8B-BC25-46FF-AC91-56D209FEF5E7}"/>
              </a:ext>
            </a:extLst>
          </p:cNvPr>
          <p:cNvSpPr/>
          <p:nvPr/>
        </p:nvSpPr>
        <p:spPr>
          <a:xfrm>
            <a:off x="196149" y="3928321"/>
            <a:ext cx="87584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Salivary glands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3260AC93-8765-4618-A85F-363BE26F2B97}"/>
              </a:ext>
            </a:extLst>
          </p:cNvPr>
          <p:cNvSpPr/>
          <p:nvPr/>
        </p:nvSpPr>
        <p:spPr>
          <a:xfrm>
            <a:off x="2280800" y="3928321"/>
            <a:ext cx="57411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Amylase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213D62EE-1269-4701-BECC-2CB2B1154AB5}"/>
              </a:ext>
            </a:extLst>
          </p:cNvPr>
          <p:cNvSpPr/>
          <p:nvPr/>
        </p:nvSpPr>
        <p:spPr>
          <a:xfrm>
            <a:off x="4729156" y="3928321"/>
            <a:ext cx="95107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Starch, glycogen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3450FE8-B05E-4451-AF06-3FB328EB2FFC}"/>
              </a:ext>
            </a:extLst>
          </p:cNvPr>
          <p:cNvSpPr/>
          <p:nvPr/>
        </p:nvSpPr>
        <p:spPr>
          <a:xfrm>
            <a:off x="6976439" y="3928321"/>
            <a:ext cx="82779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Disaccharides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65F9BAB8-5B56-42E8-9F77-E61C78CBC46D}"/>
              </a:ext>
            </a:extLst>
          </p:cNvPr>
          <p:cNvSpPr/>
          <p:nvPr/>
        </p:nvSpPr>
        <p:spPr>
          <a:xfrm>
            <a:off x="196398" y="4164541"/>
            <a:ext cx="58679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>
                <a:solidFill>
                  <a:srgbClr val="000000"/>
                </a:solidFill>
              </a:rPr>
              <a:t>Stomach</a:t>
            </a:r>
            <a:endParaRPr lang="en-IN" sz="800" dirty="0">
              <a:solidFill>
                <a:srgbClr val="000000"/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EC9EAC75-BA9D-46D2-AB56-EC8A9F4D6B39}"/>
              </a:ext>
            </a:extLst>
          </p:cNvPr>
          <p:cNvSpPr/>
          <p:nvPr/>
        </p:nvSpPr>
        <p:spPr>
          <a:xfrm>
            <a:off x="2273258" y="4164541"/>
            <a:ext cx="49958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Pepsin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24A92E44-FB39-4196-A7D3-F2FADF646E4B}"/>
              </a:ext>
            </a:extLst>
          </p:cNvPr>
          <p:cNvSpPr/>
          <p:nvPr/>
        </p:nvSpPr>
        <p:spPr>
          <a:xfrm>
            <a:off x="4722385" y="4164541"/>
            <a:ext cx="55770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Proteins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ABD820D9-DBD0-47AA-8DEF-46AFE6365C49}"/>
              </a:ext>
            </a:extLst>
          </p:cNvPr>
          <p:cNvSpPr/>
          <p:nvPr/>
        </p:nvSpPr>
        <p:spPr>
          <a:xfrm>
            <a:off x="6972300" y="4164541"/>
            <a:ext cx="8500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Short peptides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4D629820-6CB4-4889-A3C9-29090BC97A79}"/>
              </a:ext>
            </a:extLst>
          </p:cNvPr>
          <p:cNvSpPr/>
          <p:nvPr/>
        </p:nvSpPr>
        <p:spPr>
          <a:xfrm>
            <a:off x="2270760" y="4400761"/>
            <a:ext cx="48684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Lipase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8E724862-A174-4753-8633-73273428534E}"/>
              </a:ext>
            </a:extLst>
          </p:cNvPr>
          <p:cNvSpPr/>
          <p:nvPr/>
        </p:nvSpPr>
        <p:spPr>
          <a:xfrm>
            <a:off x="187797" y="4400761"/>
            <a:ext cx="61751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Pancreas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1453DB12-3485-4E0B-8AA5-D8998D3D6FD7}"/>
              </a:ext>
            </a:extLst>
          </p:cNvPr>
          <p:cNvSpPr/>
          <p:nvPr/>
        </p:nvSpPr>
        <p:spPr>
          <a:xfrm>
            <a:off x="4732020" y="4400761"/>
            <a:ext cx="76385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Triglycerides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31721B64-5A72-4338-9845-80BF3F904D3C}"/>
              </a:ext>
            </a:extLst>
          </p:cNvPr>
          <p:cNvSpPr/>
          <p:nvPr/>
        </p:nvSpPr>
        <p:spPr>
          <a:xfrm>
            <a:off x="6972300" y="4400761"/>
            <a:ext cx="144820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Fatty acids, monoglycerides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46A6F208-3C12-45FA-949C-CD0E224A5C2B}"/>
              </a:ext>
            </a:extLst>
          </p:cNvPr>
          <p:cNvSpPr/>
          <p:nvPr/>
        </p:nvSpPr>
        <p:spPr>
          <a:xfrm>
            <a:off x="6970577" y="4636981"/>
            <a:ext cx="58679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Peptides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81327549-8F9B-40F8-889A-A13B4A15FADA}"/>
              </a:ext>
            </a:extLst>
          </p:cNvPr>
          <p:cNvSpPr/>
          <p:nvPr/>
        </p:nvSpPr>
        <p:spPr>
          <a:xfrm>
            <a:off x="4722385" y="4636981"/>
            <a:ext cx="55770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Proteins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70CC3325-4A80-47B8-953B-EBD70FCDBD87}"/>
              </a:ext>
            </a:extLst>
          </p:cNvPr>
          <p:cNvSpPr/>
          <p:nvPr/>
        </p:nvSpPr>
        <p:spPr>
          <a:xfrm>
            <a:off x="2279564" y="4636981"/>
            <a:ext cx="118433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Trypsin, chymotrypsin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CFCBBB34-E139-46DF-8C5F-6611970F0B42}"/>
              </a:ext>
            </a:extLst>
          </p:cNvPr>
          <p:cNvSpPr/>
          <p:nvPr/>
        </p:nvSpPr>
        <p:spPr>
          <a:xfrm>
            <a:off x="2268111" y="4880821"/>
            <a:ext cx="49464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DNase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B25DB6E3-4836-47E0-9440-C8E5D576460B}"/>
              </a:ext>
            </a:extLst>
          </p:cNvPr>
          <p:cNvSpPr/>
          <p:nvPr/>
        </p:nvSpPr>
        <p:spPr>
          <a:xfrm>
            <a:off x="4728400" y="4880821"/>
            <a:ext cx="398029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DNA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E62061B7-4816-47C5-A8CF-0A850522F677}"/>
              </a:ext>
            </a:extLst>
          </p:cNvPr>
          <p:cNvSpPr/>
          <p:nvPr/>
        </p:nvSpPr>
        <p:spPr>
          <a:xfrm>
            <a:off x="6971894" y="4880821"/>
            <a:ext cx="71782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Nucleotides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F63C072D-BAB4-4211-894A-08DDB71D63F4}"/>
              </a:ext>
            </a:extLst>
          </p:cNvPr>
          <p:cNvSpPr/>
          <p:nvPr/>
        </p:nvSpPr>
        <p:spPr>
          <a:xfrm>
            <a:off x="2268111" y="5117041"/>
            <a:ext cx="49464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RNase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D6151BEB-95B4-4DD1-883C-F5C3CFD80B08}"/>
              </a:ext>
            </a:extLst>
          </p:cNvPr>
          <p:cNvSpPr/>
          <p:nvPr/>
        </p:nvSpPr>
        <p:spPr>
          <a:xfrm>
            <a:off x="4728400" y="5117041"/>
            <a:ext cx="398029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RNA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D0AA46BB-B9CE-4A87-87F4-0A5FF82C1D49}"/>
              </a:ext>
            </a:extLst>
          </p:cNvPr>
          <p:cNvSpPr/>
          <p:nvPr/>
        </p:nvSpPr>
        <p:spPr>
          <a:xfrm>
            <a:off x="6971894" y="5117041"/>
            <a:ext cx="71782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Nucleotides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AC44A8DE-BDD8-4AE9-937A-8BBAC1E3EB55}"/>
              </a:ext>
            </a:extLst>
          </p:cNvPr>
          <p:cNvSpPr/>
          <p:nvPr/>
        </p:nvSpPr>
        <p:spPr>
          <a:xfrm>
            <a:off x="2270131" y="5353261"/>
            <a:ext cx="69555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Peptidases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C329F8DD-745E-4EAB-BC25-878E119CD2F5}"/>
              </a:ext>
            </a:extLst>
          </p:cNvPr>
          <p:cNvSpPr/>
          <p:nvPr/>
        </p:nvSpPr>
        <p:spPr>
          <a:xfrm>
            <a:off x="190500" y="5353261"/>
            <a:ext cx="152207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Small intestine (brush border)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BD8A3049-58D5-45F8-8871-635EC723E112}"/>
              </a:ext>
            </a:extLst>
          </p:cNvPr>
          <p:cNvSpPr/>
          <p:nvPr/>
        </p:nvSpPr>
        <p:spPr>
          <a:xfrm>
            <a:off x="4724400" y="5353261"/>
            <a:ext cx="85000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Short peptides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7021C28C-7C0C-4833-AC9C-BFAD4AD9006E}"/>
              </a:ext>
            </a:extLst>
          </p:cNvPr>
          <p:cNvSpPr/>
          <p:nvPr/>
        </p:nvSpPr>
        <p:spPr>
          <a:xfrm>
            <a:off x="6983620" y="5353261"/>
            <a:ext cx="74260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Amino acids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6CAC0110-179D-40B3-A173-CB1F687985D6}"/>
              </a:ext>
            </a:extLst>
          </p:cNvPr>
          <p:cNvSpPr/>
          <p:nvPr/>
        </p:nvSpPr>
        <p:spPr>
          <a:xfrm>
            <a:off x="4727008" y="5589481"/>
            <a:ext cx="675099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DNA, RNA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A60D8049-3F2A-4ACA-8861-26B58B6FAD60}"/>
              </a:ext>
            </a:extLst>
          </p:cNvPr>
          <p:cNvSpPr/>
          <p:nvPr/>
        </p:nvSpPr>
        <p:spPr>
          <a:xfrm>
            <a:off x="2270760" y="5589481"/>
            <a:ext cx="66438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Nucleases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55D45EE9-F250-4C8C-9AE0-1D0844B390E6}"/>
              </a:ext>
            </a:extLst>
          </p:cNvPr>
          <p:cNvSpPr/>
          <p:nvPr/>
        </p:nvSpPr>
        <p:spPr>
          <a:xfrm>
            <a:off x="2270011" y="5856181"/>
            <a:ext cx="137405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Lactase, maltase, sucrase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7481F4B1-05EC-4368-A1B2-0BB8F566EC9C}"/>
              </a:ext>
            </a:extLst>
          </p:cNvPr>
          <p:cNvSpPr/>
          <p:nvPr/>
        </p:nvSpPr>
        <p:spPr>
          <a:xfrm>
            <a:off x="4728539" y="5856181"/>
            <a:ext cx="82779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Disaccharides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EFF87EA7-72CF-4DC9-B016-0768E928C80D}"/>
              </a:ext>
            </a:extLst>
          </p:cNvPr>
          <p:cNvSpPr/>
          <p:nvPr/>
        </p:nvSpPr>
        <p:spPr>
          <a:xfrm>
            <a:off x="6972007" y="5856181"/>
            <a:ext cx="98660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Monosaccharides</a:t>
            </a:r>
          </a:p>
        </p:txBody>
      </p:sp>
    </p:spTree>
    <p:extLst>
      <p:ext uri="{BB962C8B-B14F-4D97-AF65-F5344CB8AC3E}">
        <p14:creationId xmlns:p14="http://schemas.microsoft.com/office/powerpoint/2010/main" val="449465485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76FF8FB-766A-4421-9879-AD23AEAC666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2B602F-00AA-47F8-8C02-C22E90FAE0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368856"/>
            <a:ext cx="3910265" cy="6120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376129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187914D-3DCF-4391-B180-285928BDBEE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46.16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CAE3B9-CBEB-4CB0-85ED-9FA5354938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931655"/>
            <a:ext cx="4301292" cy="499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890032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4193D82-8500-49A9-AFCB-3E0BB692B2B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46.17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623F5C-539D-48CE-937F-8509B51241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171482"/>
            <a:ext cx="8382000" cy="4515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808071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A2E56A7-C806-417C-9985-2CD379DA7E4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46.2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5E56B8-20FF-410C-A6EA-6F81092564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110" y="714859"/>
            <a:ext cx="7781781" cy="542828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A209B98-034D-4865-9968-671BB448351F}"/>
              </a:ext>
            </a:extLst>
          </p:cNvPr>
          <p:cNvSpPr/>
          <p:nvPr/>
        </p:nvSpPr>
        <p:spPr>
          <a:xfrm>
            <a:off x="5973467" y="2394794"/>
            <a:ext cx="2142447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Inflammation and breakdown of skin, eye irritation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9077859-4382-4390-B2DB-9F676C3359E8}"/>
              </a:ext>
            </a:extLst>
          </p:cNvPr>
          <p:cNvSpPr/>
          <p:nvPr/>
        </p:nvSpPr>
        <p:spPr>
          <a:xfrm>
            <a:off x="4297932" y="1449914"/>
            <a:ext cx="1683516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Green vegetables, milk products, liver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33D292C-DF05-4E98-9319-147EEF538A59}"/>
              </a:ext>
            </a:extLst>
          </p:cNvPr>
          <p:cNvSpPr/>
          <p:nvPr/>
        </p:nvSpPr>
        <p:spPr>
          <a:xfrm>
            <a:off x="2220061" y="4693355"/>
            <a:ext cx="2052119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Important in forming collagen, cementum of</a:t>
            </a:r>
          </a:p>
          <a:p>
            <a:r>
              <a:rPr lang="en-IN" sz="700" dirty="0">
                <a:solidFill>
                  <a:srgbClr val="000000"/>
                </a:solidFill>
              </a:rPr>
              <a:t>bone, teeth, connective tissue of blood vessels;</a:t>
            </a:r>
          </a:p>
          <a:p>
            <a:r>
              <a:rPr lang="en-IN" sz="700" dirty="0">
                <a:solidFill>
                  <a:srgbClr val="000000"/>
                </a:solidFill>
              </a:rPr>
              <a:t>may help maintain resistance to infection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472E1BB-97F9-4267-9465-191B01711C24}"/>
              </a:ext>
            </a:extLst>
          </p:cNvPr>
          <p:cNvSpPr/>
          <p:nvPr/>
        </p:nvSpPr>
        <p:spPr>
          <a:xfrm>
            <a:off x="687349" y="1794153"/>
            <a:ext cx="957018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B-complex vitamins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96B1E6C-4C66-4A66-8389-819A5EA113EA}"/>
              </a:ext>
            </a:extLst>
          </p:cNvPr>
          <p:cNvSpPr/>
          <p:nvPr/>
        </p:nvSpPr>
        <p:spPr>
          <a:xfrm>
            <a:off x="812474" y="3691533"/>
            <a:ext cx="1034424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B</a:t>
            </a:r>
            <a:r>
              <a:rPr lang="en-IN" sz="700" baseline="-25000" dirty="0">
                <a:solidFill>
                  <a:srgbClr val="000000"/>
                </a:solidFill>
              </a:rPr>
              <a:t>12</a:t>
            </a:r>
            <a:r>
              <a:rPr lang="en-IN" sz="700" dirty="0">
                <a:solidFill>
                  <a:srgbClr val="000000"/>
                </a:solidFill>
              </a:rPr>
              <a:t> (cyanocobalamin)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54998D-B791-47C4-BCCA-432A6B476A3E}"/>
              </a:ext>
            </a:extLst>
          </p:cNvPr>
          <p:cNvSpPr/>
          <p:nvPr/>
        </p:nvSpPr>
        <p:spPr>
          <a:xfrm>
            <a:off x="944207" y="895291"/>
            <a:ext cx="96146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100" b="1" dirty="0">
                <a:solidFill>
                  <a:schemeClr val="bg1"/>
                </a:solidFill>
              </a:rPr>
              <a:t>TABLE 46.2</a:t>
            </a:r>
            <a:endParaRPr lang="en-IN" sz="1100" dirty="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1C10627-8C4A-4F7F-90EC-0402FA084B8C}"/>
              </a:ext>
            </a:extLst>
          </p:cNvPr>
          <p:cNvSpPr/>
          <p:nvPr/>
        </p:nvSpPr>
        <p:spPr>
          <a:xfrm>
            <a:off x="2245825" y="893239"/>
            <a:ext cx="2633046" cy="2642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100" b="1" dirty="0">
                <a:solidFill>
                  <a:srgbClr val="000000"/>
                </a:solidFill>
              </a:rPr>
              <a:t>Major Vitamins Required by Humans</a:t>
            </a:r>
            <a:endParaRPr lang="en-IN" sz="1100" dirty="0">
              <a:solidFill>
                <a:srgbClr val="000000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9850509-26B7-4166-AEA6-C3466AE2258F}"/>
              </a:ext>
            </a:extLst>
          </p:cNvPr>
          <p:cNvSpPr/>
          <p:nvPr/>
        </p:nvSpPr>
        <p:spPr>
          <a:xfrm>
            <a:off x="1094231" y="1184851"/>
            <a:ext cx="60045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b="1" dirty="0">
                <a:solidFill>
                  <a:srgbClr val="000000"/>
                </a:solidFill>
              </a:rPr>
              <a:t>Vitamin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88895C4-3104-4AE8-A23E-B16ECABEFC8E}"/>
              </a:ext>
            </a:extLst>
          </p:cNvPr>
          <p:cNvSpPr/>
          <p:nvPr/>
        </p:nvSpPr>
        <p:spPr>
          <a:xfrm>
            <a:off x="2817689" y="1184851"/>
            <a:ext cx="66635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b="1" dirty="0">
                <a:solidFill>
                  <a:srgbClr val="000000"/>
                </a:solidFill>
              </a:rPr>
              <a:t>Function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377A230-F704-43AE-B16F-887168AA3A50}"/>
              </a:ext>
            </a:extLst>
          </p:cNvPr>
          <p:cNvSpPr/>
          <p:nvPr/>
        </p:nvSpPr>
        <p:spPr>
          <a:xfrm>
            <a:off x="4800600" y="1184851"/>
            <a:ext cx="57150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b="1" dirty="0">
                <a:solidFill>
                  <a:srgbClr val="000000"/>
                </a:solidFill>
              </a:rPr>
              <a:t>Source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0B66DFA-C563-46FC-AE60-630E3BCE6432}"/>
              </a:ext>
            </a:extLst>
          </p:cNvPr>
          <p:cNvSpPr/>
          <p:nvPr/>
        </p:nvSpPr>
        <p:spPr>
          <a:xfrm>
            <a:off x="6499860" y="1184851"/>
            <a:ext cx="138214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b="1">
                <a:solidFill>
                  <a:srgbClr val="000000"/>
                </a:solidFill>
              </a:rPr>
              <a:t>Deficiency </a:t>
            </a:r>
            <a:r>
              <a:rPr lang="en-IN" sz="900" b="1" dirty="0">
                <a:solidFill>
                  <a:srgbClr val="000000"/>
                </a:solidFill>
              </a:rPr>
              <a:t>Symptoms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3581C06-1336-4931-AC0B-4B9F43A0C960}"/>
              </a:ext>
            </a:extLst>
          </p:cNvPr>
          <p:cNvSpPr/>
          <p:nvPr/>
        </p:nvSpPr>
        <p:spPr>
          <a:xfrm>
            <a:off x="2216371" y="1449914"/>
            <a:ext cx="194255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Used in making visual pigments, maintaining</a:t>
            </a:r>
          </a:p>
          <a:p>
            <a:r>
              <a:rPr lang="en-IN" sz="700" dirty="0">
                <a:solidFill>
                  <a:srgbClr val="000000"/>
                </a:solidFill>
              </a:rPr>
              <a:t>epithelial tissues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ADF2892-3A4D-426A-A1D1-20F4B123483B}"/>
              </a:ext>
            </a:extLst>
          </p:cNvPr>
          <p:cNvSpPr/>
          <p:nvPr/>
        </p:nvSpPr>
        <p:spPr>
          <a:xfrm>
            <a:off x="695239" y="1451253"/>
            <a:ext cx="895518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>
                <a:solidFill>
                  <a:srgbClr val="000000"/>
                </a:solidFill>
              </a:rPr>
              <a:t>Vitamin </a:t>
            </a:r>
            <a:r>
              <a:rPr lang="en-IN" sz="700" dirty="0">
                <a:solidFill>
                  <a:srgbClr val="000000"/>
                </a:solidFill>
              </a:rPr>
              <a:t>A (retinol)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8E67AD9-BCA6-4547-BDE9-7C61D4B23668}"/>
              </a:ext>
            </a:extLst>
          </p:cNvPr>
          <p:cNvSpPr/>
          <p:nvPr/>
        </p:nvSpPr>
        <p:spPr>
          <a:xfrm>
            <a:off x="5975749" y="1451253"/>
            <a:ext cx="1208238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Night blindness, flaky skin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595297F-43AA-4307-BE11-BEA0F96CA679}"/>
              </a:ext>
            </a:extLst>
          </p:cNvPr>
          <p:cNvSpPr/>
          <p:nvPr/>
        </p:nvSpPr>
        <p:spPr>
          <a:xfrm>
            <a:off x="2222101" y="2029034"/>
            <a:ext cx="18178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Coenzyme in CO</a:t>
            </a:r>
            <a:r>
              <a:rPr lang="en-IN" sz="700" baseline="-25000" dirty="0">
                <a:solidFill>
                  <a:srgbClr val="000000"/>
                </a:solidFill>
              </a:rPr>
              <a:t>2</a:t>
            </a:r>
            <a:r>
              <a:rPr lang="en-IN" sz="700" dirty="0">
                <a:solidFill>
                  <a:srgbClr val="000000"/>
                </a:solidFill>
              </a:rPr>
              <a:t> removal during cellular</a:t>
            </a:r>
          </a:p>
          <a:p>
            <a:r>
              <a:rPr lang="en-IN" sz="700" dirty="0">
                <a:solidFill>
                  <a:srgbClr val="000000"/>
                </a:solidFill>
              </a:rPr>
              <a:t>respiration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8348610-EFA5-49C1-8579-4749EB62D691}"/>
              </a:ext>
            </a:extLst>
          </p:cNvPr>
          <p:cNvSpPr/>
          <p:nvPr/>
        </p:nvSpPr>
        <p:spPr>
          <a:xfrm>
            <a:off x="807127" y="2029927"/>
            <a:ext cx="275503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B</a:t>
            </a:r>
            <a:r>
              <a:rPr lang="en-IN" sz="700" baseline="-25000" dirty="0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ABC33D0-5AD1-4DDC-9135-F2C6861D02EA}"/>
              </a:ext>
            </a:extLst>
          </p:cNvPr>
          <p:cNvSpPr/>
          <p:nvPr/>
        </p:nvSpPr>
        <p:spPr>
          <a:xfrm>
            <a:off x="4302999" y="2030373"/>
            <a:ext cx="1063777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>
                <a:solidFill>
                  <a:srgbClr val="000000"/>
                </a:solidFill>
              </a:rPr>
              <a:t>Meat</a:t>
            </a:r>
            <a:r>
              <a:rPr lang="en-IN" sz="700" dirty="0">
                <a:solidFill>
                  <a:srgbClr val="000000"/>
                </a:solidFill>
              </a:rPr>
              <a:t>, grains, legumes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015276F-4C00-4DCD-85B0-FD762BE20C77}"/>
              </a:ext>
            </a:extLst>
          </p:cNvPr>
          <p:cNvSpPr/>
          <p:nvPr/>
        </p:nvSpPr>
        <p:spPr>
          <a:xfrm>
            <a:off x="5975759" y="2029034"/>
            <a:ext cx="1619702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Beriberi, weakening of heart, edema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F4F88C8-BF70-4527-B83C-4064C7641F6E}"/>
              </a:ext>
            </a:extLst>
          </p:cNvPr>
          <p:cNvSpPr/>
          <p:nvPr/>
        </p:nvSpPr>
        <p:spPr>
          <a:xfrm>
            <a:off x="2219708" y="2394794"/>
            <a:ext cx="19816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Part of coenzymes FAD and FMN, which play</a:t>
            </a:r>
          </a:p>
          <a:p>
            <a:r>
              <a:rPr lang="en-IN" sz="700" dirty="0">
                <a:solidFill>
                  <a:srgbClr val="000000"/>
                </a:solidFill>
              </a:rPr>
              <a:t>metabolic roles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C2B5902-566C-4B71-B3AB-7865182F02DE}"/>
              </a:ext>
            </a:extLst>
          </p:cNvPr>
          <p:cNvSpPr/>
          <p:nvPr/>
        </p:nvSpPr>
        <p:spPr>
          <a:xfrm>
            <a:off x="4301785" y="2396133"/>
            <a:ext cx="1328208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>
                <a:solidFill>
                  <a:srgbClr val="000000"/>
                </a:solidFill>
              </a:rPr>
              <a:t>Many </a:t>
            </a:r>
            <a:r>
              <a:rPr lang="en-IN" sz="700" dirty="0">
                <a:solidFill>
                  <a:srgbClr val="000000"/>
                </a:solidFill>
              </a:rPr>
              <a:t>different kinds of foods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9D204AD-FFAB-4B6E-90C5-11D100BA30CC}"/>
              </a:ext>
            </a:extLst>
          </p:cNvPr>
          <p:cNvSpPr/>
          <p:nvPr/>
        </p:nvSpPr>
        <p:spPr>
          <a:xfrm>
            <a:off x="807049" y="2396133"/>
            <a:ext cx="717621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B</a:t>
            </a:r>
            <a:r>
              <a:rPr lang="en-IN" sz="700" baseline="-25000" dirty="0">
                <a:solidFill>
                  <a:srgbClr val="000000"/>
                </a:solidFill>
              </a:rPr>
              <a:t>2</a:t>
            </a:r>
            <a:r>
              <a:rPr lang="en-IN" sz="700" dirty="0">
                <a:solidFill>
                  <a:srgbClr val="000000"/>
                </a:solidFill>
              </a:rPr>
              <a:t> (riboflavin)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24AD4FA-7C3A-40FA-AADA-8D2C7054DCF2}"/>
              </a:ext>
            </a:extLst>
          </p:cNvPr>
          <p:cNvSpPr/>
          <p:nvPr/>
        </p:nvSpPr>
        <p:spPr>
          <a:xfrm>
            <a:off x="807644" y="2746653"/>
            <a:ext cx="594511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B</a:t>
            </a:r>
            <a:r>
              <a:rPr lang="en-IN" sz="700" baseline="-25000" dirty="0">
                <a:solidFill>
                  <a:srgbClr val="000000"/>
                </a:solidFill>
              </a:rPr>
              <a:t>3</a:t>
            </a:r>
            <a:r>
              <a:rPr lang="en-IN" sz="700" dirty="0">
                <a:solidFill>
                  <a:srgbClr val="000000"/>
                </a:solidFill>
              </a:rPr>
              <a:t> (niacin)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AEBAADF-D4E8-4D21-9E0C-273ED3D13621}"/>
              </a:ext>
            </a:extLst>
          </p:cNvPr>
          <p:cNvSpPr/>
          <p:nvPr/>
        </p:nvSpPr>
        <p:spPr>
          <a:xfrm>
            <a:off x="2218846" y="2746653"/>
            <a:ext cx="1658306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Part of coenzymes NAD</a:t>
            </a:r>
            <a:r>
              <a:rPr lang="en-IN" sz="700" baseline="30000" dirty="0">
                <a:solidFill>
                  <a:srgbClr val="000000"/>
                </a:solidFill>
              </a:rPr>
              <a:t>+</a:t>
            </a:r>
            <a:r>
              <a:rPr lang="en-IN" sz="700" dirty="0">
                <a:solidFill>
                  <a:srgbClr val="000000"/>
                </a:solidFill>
              </a:rPr>
              <a:t> and NADP</a:t>
            </a:r>
            <a:r>
              <a:rPr lang="en-IN" sz="700" baseline="30000" dirty="0">
                <a:solidFill>
                  <a:srgbClr val="000000"/>
                </a:solidFill>
              </a:rPr>
              <a:t>+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F734BEE-9BAD-45FD-A267-4A53A02F1155}"/>
              </a:ext>
            </a:extLst>
          </p:cNvPr>
          <p:cNvSpPr/>
          <p:nvPr/>
        </p:nvSpPr>
        <p:spPr>
          <a:xfrm>
            <a:off x="4300057" y="2746653"/>
            <a:ext cx="1162808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Liver, lean meats, grains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C0731A0-A5F3-4C71-ABCD-1AEF71B362BA}"/>
              </a:ext>
            </a:extLst>
          </p:cNvPr>
          <p:cNvSpPr/>
          <p:nvPr/>
        </p:nvSpPr>
        <p:spPr>
          <a:xfrm>
            <a:off x="5977320" y="2745314"/>
            <a:ext cx="2172080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Pellagra, inflammation of nerves, mental disorders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583B441-8216-4C89-B73F-D8CC44FBFFD1}"/>
              </a:ext>
            </a:extLst>
          </p:cNvPr>
          <p:cNvSpPr/>
          <p:nvPr/>
        </p:nvSpPr>
        <p:spPr>
          <a:xfrm>
            <a:off x="2217420" y="2980194"/>
            <a:ext cx="20521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Part of coenzyme-A, a key connection between</a:t>
            </a:r>
          </a:p>
          <a:p>
            <a:r>
              <a:rPr lang="en-IN" sz="700" dirty="0">
                <a:solidFill>
                  <a:srgbClr val="000000"/>
                </a:solidFill>
              </a:rPr>
              <a:t>carbohydrate and fat metabolism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38BDA54-3779-4E86-9909-824780C68B49}"/>
              </a:ext>
            </a:extLst>
          </p:cNvPr>
          <p:cNvSpPr/>
          <p:nvPr/>
        </p:nvSpPr>
        <p:spPr>
          <a:xfrm>
            <a:off x="810242" y="2982873"/>
            <a:ext cx="1009093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B</a:t>
            </a:r>
            <a:r>
              <a:rPr lang="en-IN" sz="700" baseline="-25000" dirty="0">
                <a:solidFill>
                  <a:srgbClr val="000000"/>
                </a:solidFill>
              </a:rPr>
              <a:t>5</a:t>
            </a:r>
            <a:r>
              <a:rPr lang="en-IN" sz="700" dirty="0">
                <a:solidFill>
                  <a:srgbClr val="000000"/>
                </a:solidFill>
              </a:rPr>
              <a:t> (pantothenic acid)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065934B-B0B9-47AD-830E-AAE8E3F0ACDC}"/>
              </a:ext>
            </a:extLst>
          </p:cNvPr>
          <p:cNvSpPr/>
          <p:nvPr/>
        </p:nvSpPr>
        <p:spPr>
          <a:xfrm>
            <a:off x="4301786" y="2982873"/>
            <a:ext cx="1328219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Many different kinds of foods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77B58A0-731A-4FE6-9FCF-76143A1C098B}"/>
              </a:ext>
            </a:extLst>
          </p:cNvPr>
          <p:cNvSpPr/>
          <p:nvPr/>
        </p:nvSpPr>
        <p:spPr>
          <a:xfrm>
            <a:off x="5974015" y="2982873"/>
            <a:ext cx="1510927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Rare: fatigue, loss of coordination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D12BF99-AB2F-4B27-97AC-CB50968B25AE}"/>
              </a:ext>
            </a:extLst>
          </p:cNvPr>
          <p:cNvSpPr/>
          <p:nvPr/>
        </p:nvSpPr>
        <p:spPr>
          <a:xfrm>
            <a:off x="2222101" y="3347294"/>
            <a:ext cx="181784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Coenzyme in many phases of amino acid</a:t>
            </a:r>
          </a:p>
          <a:p>
            <a:r>
              <a:rPr lang="en-IN" sz="700" dirty="0">
                <a:solidFill>
                  <a:srgbClr val="000000"/>
                </a:solidFill>
              </a:rPr>
              <a:t>metabolism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8D2A021-806D-4B37-86C2-C329FBF93CF0}"/>
              </a:ext>
            </a:extLst>
          </p:cNvPr>
          <p:cNvSpPr/>
          <p:nvPr/>
        </p:nvSpPr>
        <p:spPr>
          <a:xfrm>
            <a:off x="811556" y="3348633"/>
            <a:ext cx="767230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B</a:t>
            </a:r>
            <a:r>
              <a:rPr lang="en-IN" sz="700" baseline="-25000" dirty="0">
                <a:solidFill>
                  <a:srgbClr val="000000"/>
                </a:solidFill>
              </a:rPr>
              <a:t>6</a:t>
            </a:r>
            <a:r>
              <a:rPr lang="en-IN" sz="700" dirty="0">
                <a:solidFill>
                  <a:srgbClr val="000000"/>
                </a:solidFill>
              </a:rPr>
              <a:t> (pyridoxine)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4102456-7A76-4160-902E-779DDC9B0E5B}"/>
              </a:ext>
            </a:extLst>
          </p:cNvPr>
          <p:cNvSpPr/>
          <p:nvPr/>
        </p:nvSpPr>
        <p:spPr>
          <a:xfrm>
            <a:off x="4302775" y="3348633"/>
            <a:ext cx="1265214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Cereals, vegetables, meats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E8338060-C4B6-40AF-8BCF-B65701D266C3}"/>
              </a:ext>
            </a:extLst>
          </p:cNvPr>
          <p:cNvSpPr/>
          <p:nvPr/>
        </p:nvSpPr>
        <p:spPr>
          <a:xfrm>
            <a:off x="5980018" y="3348633"/>
            <a:ext cx="1397825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Anemia, convulsions, irritability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329435D-6027-4245-98BC-D1FDFF7022AD}"/>
              </a:ext>
            </a:extLst>
          </p:cNvPr>
          <p:cNvSpPr/>
          <p:nvPr/>
        </p:nvSpPr>
        <p:spPr>
          <a:xfrm>
            <a:off x="2216073" y="3690194"/>
            <a:ext cx="1922930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Coenzyme in the production of nucleic acids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28CDA74-08EB-4370-BFDA-13A2B9CF518C}"/>
              </a:ext>
            </a:extLst>
          </p:cNvPr>
          <p:cNvSpPr/>
          <p:nvPr/>
        </p:nvSpPr>
        <p:spPr>
          <a:xfrm>
            <a:off x="4298520" y="3691533"/>
            <a:ext cx="1228004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Red meats, dairy products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FEB8BAE3-633D-4253-AE5D-332BB09611B0}"/>
              </a:ext>
            </a:extLst>
          </p:cNvPr>
          <p:cNvSpPr/>
          <p:nvPr/>
        </p:nvSpPr>
        <p:spPr>
          <a:xfrm>
            <a:off x="5978656" y="3691533"/>
            <a:ext cx="915101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Pernicious anemia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09DAD03F-FD79-4E69-BFDC-93B686A79B34}"/>
              </a:ext>
            </a:extLst>
          </p:cNvPr>
          <p:cNvSpPr/>
          <p:nvPr/>
        </p:nvSpPr>
        <p:spPr>
          <a:xfrm>
            <a:off x="2222725" y="3926414"/>
            <a:ext cx="18589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Coenzyme in fat synthesis and amino acid</a:t>
            </a:r>
          </a:p>
          <a:p>
            <a:r>
              <a:rPr lang="en-IN" sz="700" dirty="0">
                <a:solidFill>
                  <a:srgbClr val="000000"/>
                </a:solidFill>
              </a:rPr>
              <a:t>metabolism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7C67FB26-CCFD-4DE3-A5F6-896123686597}"/>
              </a:ext>
            </a:extLst>
          </p:cNvPr>
          <p:cNvSpPr/>
          <p:nvPr/>
        </p:nvSpPr>
        <p:spPr>
          <a:xfrm>
            <a:off x="809253" y="3927753"/>
            <a:ext cx="404863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Biotin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16C8D9CB-878A-40FB-84CC-84235615D89A}"/>
              </a:ext>
            </a:extLst>
          </p:cNvPr>
          <p:cNvSpPr/>
          <p:nvPr/>
        </p:nvSpPr>
        <p:spPr>
          <a:xfrm>
            <a:off x="4298293" y="3927753"/>
            <a:ext cx="862066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Meat, vegetables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170CE7B8-ECFD-475A-8173-F51DEF5DCE03}"/>
              </a:ext>
            </a:extLst>
          </p:cNvPr>
          <p:cNvSpPr/>
          <p:nvPr/>
        </p:nvSpPr>
        <p:spPr>
          <a:xfrm>
            <a:off x="5974080" y="3927753"/>
            <a:ext cx="1209734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Rare: depression, nausea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46FB01F1-88E9-4EF7-95D8-462E0825FAA8}"/>
              </a:ext>
            </a:extLst>
          </p:cNvPr>
          <p:cNvSpPr/>
          <p:nvPr/>
        </p:nvSpPr>
        <p:spPr>
          <a:xfrm>
            <a:off x="2217420" y="4299794"/>
            <a:ext cx="18213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Coenzyme in amino acid and nucleic acid</a:t>
            </a:r>
          </a:p>
          <a:p>
            <a:r>
              <a:rPr lang="en-IN" sz="700" dirty="0">
                <a:solidFill>
                  <a:srgbClr val="000000"/>
                </a:solidFill>
              </a:rPr>
              <a:t>metabolism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C5ABAA7F-A5EF-4FCC-89D0-D28943B89ECD}"/>
              </a:ext>
            </a:extLst>
          </p:cNvPr>
          <p:cNvSpPr/>
          <p:nvPr/>
        </p:nvSpPr>
        <p:spPr>
          <a:xfrm>
            <a:off x="804922" y="4301133"/>
            <a:ext cx="556241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Folic acid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AB13C6B-0D3E-411E-A81A-8813C5200CC8}"/>
              </a:ext>
            </a:extLst>
          </p:cNvPr>
          <p:cNvSpPr/>
          <p:nvPr/>
        </p:nvSpPr>
        <p:spPr>
          <a:xfrm>
            <a:off x="4302122" y="4301133"/>
            <a:ext cx="888436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Green vegetables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7C96D1D0-4768-4B6F-BFBD-7159D7139E1E}"/>
              </a:ext>
            </a:extLst>
          </p:cNvPr>
          <p:cNvSpPr/>
          <p:nvPr/>
        </p:nvSpPr>
        <p:spPr>
          <a:xfrm>
            <a:off x="5983966" y="4301133"/>
            <a:ext cx="862308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Anemia, diarrhea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8509CC78-15F9-4A4A-8F44-6A6D50D98A7A}"/>
              </a:ext>
            </a:extLst>
          </p:cNvPr>
          <p:cNvSpPr/>
          <p:nvPr/>
        </p:nvSpPr>
        <p:spPr>
          <a:xfrm>
            <a:off x="693420" y="4697373"/>
            <a:ext cx="571500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Vitamin C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B881BD4A-D567-4DD9-8442-9CDA2B4F412D}"/>
              </a:ext>
            </a:extLst>
          </p:cNvPr>
          <p:cNvSpPr/>
          <p:nvPr/>
        </p:nvSpPr>
        <p:spPr>
          <a:xfrm>
            <a:off x="4295562" y="4697373"/>
            <a:ext cx="1305639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Fruit, green leafy vegetables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C895158E-B7D6-42D8-8DD8-8A3427D8776C}"/>
              </a:ext>
            </a:extLst>
          </p:cNvPr>
          <p:cNvSpPr/>
          <p:nvPr/>
        </p:nvSpPr>
        <p:spPr>
          <a:xfrm>
            <a:off x="5978761" y="4696034"/>
            <a:ext cx="1817844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Scurvy, breakdown of skin, blood vessels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7537FF45-B956-4868-9E31-7FE89EA9A167}"/>
              </a:ext>
            </a:extLst>
          </p:cNvPr>
          <p:cNvSpPr/>
          <p:nvPr/>
        </p:nvSpPr>
        <p:spPr>
          <a:xfrm>
            <a:off x="2217420" y="5191334"/>
            <a:ext cx="20095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Increases absorption of calcium and promotes</a:t>
            </a:r>
          </a:p>
          <a:p>
            <a:r>
              <a:rPr lang="en-IN" sz="700" dirty="0">
                <a:solidFill>
                  <a:srgbClr val="000000"/>
                </a:solidFill>
              </a:rPr>
              <a:t>bone formation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649C691C-BEE0-450E-AADA-24F4672F51E0}"/>
              </a:ext>
            </a:extLst>
          </p:cNvPr>
          <p:cNvSpPr/>
          <p:nvPr/>
        </p:nvSpPr>
        <p:spPr>
          <a:xfrm>
            <a:off x="693441" y="5192673"/>
            <a:ext cx="1007314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Vitamin D (calciferol)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2E289B8A-BDA0-49C7-9B72-0CC6FD4635FA}"/>
              </a:ext>
            </a:extLst>
          </p:cNvPr>
          <p:cNvSpPr/>
          <p:nvPr/>
        </p:nvSpPr>
        <p:spPr>
          <a:xfrm>
            <a:off x="4302621" y="5192673"/>
            <a:ext cx="1249763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Dairy products, cod liver oil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F5D28CB0-2E4A-4DC0-A999-3A9D416BA191}"/>
              </a:ext>
            </a:extLst>
          </p:cNvPr>
          <p:cNvSpPr/>
          <p:nvPr/>
        </p:nvSpPr>
        <p:spPr>
          <a:xfrm>
            <a:off x="5975315" y="5192673"/>
            <a:ext cx="1186843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Rickets, bone deformities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187F5218-7EE5-4C18-A439-0225D7448C3A}"/>
              </a:ext>
            </a:extLst>
          </p:cNvPr>
          <p:cNvSpPr/>
          <p:nvPr/>
        </p:nvSpPr>
        <p:spPr>
          <a:xfrm>
            <a:off x="2217420" y="5557094"/>
            <a:ext cx="198119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Protects fatty acids and cell membranes from</a:t>
            </a:r>
          </a:p>
          <a:p>
            <a:r>
              <a:rPr lang="en-IN" sz="700" dirty="0">
                <a:solidFill>
                  <a:srgbClr val="000000"/>
                </a:solidFill>
              </a:rPr>
              <a:t>oxidation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169E352-AFD7-41D7-876B-8D147F848F10}"/>
              </a:ext>
            </a:extLst>
          </p:cNvPr>
          <p:cNvSpPr/>
          <p:nvPr/>
        </p:nvSpPr>
        <p:spPr>
          <a:xfrm>
            <a:off x="690245" y="5558433"/>
            <a:ext cx="1070561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Vitamin E (tocopherol)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D2CE912B-731A-4617-81D4-9E4784361F66}"/>
              </a:ext>
            </a:extLst>
          </p:cNvPr>
          <p:cNvSpPr/>
          <p:nvPr/>
        </p:nvSpPr>
        <p:spPr>
          <a:xfrm>
            <a:off x="4304523" y="5557094"/>
            <a:ext cx="13684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>
                <a:solidFill>
                  <a:srgbClr val="000000"/>
                </a:solidFill>
              </a:rPr>
              <a:t>Margarine</a:t>
            </a:r>
            <a:r>
              <a:rPr lang="en-IN" sz="700" dirty="0">
                <a:solidFill>
                  <a:srgbClr val="000000"/>
                </a:solidFill>
              </a:rPr>
              <a:t>, seeds, </a:t>
            </a:r>
            <a:r>
              <a:rPr lang="en-IN" sz="700">
                <a:solidFill>
                  <a:srgbClr val="000000"/>
                </a:solidFill>
              </a:rPr>
              <a:t>green leafy</a:t>
            </a:r>
          </a:p>
          <a:p>
            <a:r>
              <a:rPr lang="en-IN" sz="700" dirty="0">
                <a:solidFill>
                  <a:srgbClr val="000000"/>
                </a:solidFill>
              </a:rPr>
              <a:t>vegetables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922BA296-6783-4E19-9F68-5E4B9D008DB8}"/>
              </a:ext>
            </a:extLst>
          </p:cNvPr>
          <p:cNvSpPr/>
          <p:nvPr/>
        </p:nvSpPr>
        <p:spPr>
          <a:xfrm>
            <a:off x="5974461" y="5558433"/>
            <a:ext cx="377054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Rare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32706F8C-D48D-44B5-9CB0-795E1ED69F9D}"/>
              </a:ext>
            </a:extLst>
          </p:cNvPr>
          <p:cNvSpPr/>
          <p:nvPr/>
        </p:nvSpPr>
        <p:spPr>
          <a:xfrm>
            <a:off x="5976673" y="5916573"/>
            <a:ext cx="827476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Severe bleeding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A4E3BFEE-83EB-41E5-A3EB-4A5A5B1A0C25}"/>
              </a:ext>
            </a:extLst>
          </p:cNvPr>
          <p:cNvSpPr/>
          <p:nvPr/>
        </p:nvSpPr>
        <p:spPr>
          <a:xfrm>
            <a:off x="4301145" y="5916573"/>
            <a:ext cx="1103001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Green leafy vegetables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C25C0DC3-27F4-496C-8F5F-59B8FE272DCB}"/>
              </a:ext>
            </a:extLst>
          </p:cNvPr>
          <p:cNvSpPr/>
          <p:nvPr/>
        </p:nvSpPr>
        <p:spPr>
          <a:xfrm>
            <a:off x="2215789" y="5916573"/>
            <a:ext cx="1197756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Essential to blood clotting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71C89E11-999D-4324-B5AA-6ACB7A653836}"/>
              </a:ext>
            </a:extLst>
          </p:cNvPr>
          <p:cNvSpPr/>
          <p:nvPr/>
        </p:nvSpPr>
        <p:spPr>
          <a:xfrm>
            <a:off x="692652" y="5916573"/>
            <a:ext cx="567421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Vitamin K</a:t>
            </a:r>
          </a:p>
        </p:txBody>
      </p:sp>
    </p:spTree>
    <p:extLst>
      <p:ext uri="{BB962C8B-B14F-4D97-AF65-F5344CB8AC3E}">
        <p14:creationId xmlns:p14="http://schemas.microsoft.com/office/powerpoint/2010/main" val="4075678517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1FF93D5-2701-4E2D-826A-BAE021D909E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46.18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2F5D40-9A05-41D2-9616-EEE0989016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589332"/>
            <a:ext cx="6297521" cy="5679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154740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3B55E50-4895-4DD2-8ADE-BA88ADE6A15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46.19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B584A9-1C3F-420B-B04A-D1723F29F1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581049"/>
            <a:ext cx="5204563" cy="5695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743263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0576FCD-3124-41AB-B5AD-2B46282AA6C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46.20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E29097-127F-476E-B202-E7BCADBBD4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010543"/>
            <a:ext cx="5725019" cy="4836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218713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38C2B80-2499-42DE-9D6A-DB1499FC6A2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46.01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1938F6-566E-475C-8A2C-3FCC0C02E5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7964" y="1138993"/>
            <a:ext cx="2728073" cy="458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874034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7F4D510-6C61-499C-85C3-E9753341A4A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46.02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02F5FA-ECB8-4847-B6EC-E708270104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791528"/>
            <a:ext cx="8382000" cy="5533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243806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BA25DCB-C05D-43DC-8DDF-4F5133004E6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46.01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5F4D55-4221-4D83-A4A7-E43864CF7B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478921"/>
            <a:ext cx="6927273" cy="5900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25924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E24BE4-95F5-41D2-9DB2-C7681A23CA9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46.1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90E9A4-7404-4D83-9B4D-96E338B098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795965"/>
            <a:ext cx="4731421" cy="5266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04619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D232CB0-8CB2-4385-B469-6843431C574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46.2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E2AB99E-9F9D-4E15-B573-ABECAD7AAA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393787"/>
            <a:ext cx="8382000" cy="207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318195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0D8F163-0040-48C9-9832-915FF8BB9DF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46.3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77DD74-012E-458B-9A08-A4E34DE969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07" y="474274"/>
            <a:ext cx="3554786" cy="5909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565641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E91B1E-5178-4225-AA4D-BCB12F13395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46.4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42B0CD-BD89-41DD-B219-AF7F922D92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088598"/>
            <a:ext cx="5204563" cy="4680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347204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5BBC69F-09D6-4699-A1E7-A86A059EED1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46.5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249A912-42C0-4832-A1D4-BBB460BB3E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740812"/>
            <a:ext cx="6297521" cy="5376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297895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0B77C77-562D-4F2C-AA5F-556A01CC723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46.6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7829F7-F5F6-491B-B1C8-8FFC2BC1CA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2105453"/>
            <a:ext cx="6297521" cy="2647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303071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820</TotalTime>
  <Words>552</Words>
  <Application>Microsoft Office PowerPoint</Application>
  <PresentationFormat>On-screen Show (4:3)</PresentationFormat>
  <Paragraphs>176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209</cp:revision>
  <dcterms:created xsi:type="dcterms:W3CDTF">2002-11-07T15:12:30Z</dcterms:created>
  <dcterms:modified xsi:type="dcterms:W3CDTF">2022-01-18T09:54:07Z</dcterms:modified>
</cp:coreProperties>
</file>