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6"/>
  </p:notesMasterIdLst>
  <p:sldIdLst>
    <p:sldId id="504" r:id="rId2"/>
    <p:sldId id="522" r:id="rId3"/>
    <p:sldId id="523" r:id="rId4"/>
    <p:sldId id="505" r:id="rId5"/>
    <p:sldId id="506" r:id="rId6"/>
    <p:sldId id="526" r:id="rId7"/>
    <p:sldId id="507" r:id="rId8"/>
    <p:sldId id="508" r:id="rId9"/>
    <p:sldId id="509" r:id="rId10"/>
    <p:sldId id="510" r:id="rId11"/>
    <p:sldId id="511" r:id="rId12"/>
    <p:sldId id="512" r:id="rId13"/>
    <p:sldId id="513" r:id="rId14"/>
    <p:sldId id="514" r:id="rId15"/>
    <p:sldId id="527" r:id="rId16"/>
    <p:sldId id="515" r:id="rId17"/>
    <p:sldId id="516" r:id="rId18"/>
    <p:sldId id="517" r:id="rId19"/>
    <p:sldId id="518" r:id="rId20"/>
    <p:sldId id="519" r:id="rId21"/>
    <p:sldId id="520" r:id="rId22"/>
    <p:sldId id="521" r:id="rId23"/>
    <p:sldId id="525" r:id="rId24"/>
    <p:sldId id="524" r:id="rId25"/>
  </p:sldIdLst>
  <p:sldSz cx="9144000" cy="6858000" type="screen4x3"/>
  <p:notesSz cx="6858000" cy="9144000"/>
  <p:custDataLst>
    <p:tags r:id="rId27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Circulatory System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48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5FB62-2E8D-41AE-B69F-C8072578C7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294CCF-77E2-4229-925C-9E9F735464E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74F893-BCA9-4438-86C1-4BC021DBA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31587"/>
            <a:ext cx="8382000" cy="499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82040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27F8A3-A291-4F44-B67D-0E52F36CECA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B6AA06-4451-4A96-9A1B-9C072881C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33643"/>
            <a:ext cx="8382000" cy="53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65193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2DFCBF-F932-49D1-A633-74D3B88CAA1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4F2183-46FB-47EF-86F6-C1445D0ABA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151064"/>
            <a:ext cx="7620000" cy="455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19372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C8E2CA-420F-400B-A5EC-1056D944A26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91707A-5DE2-4088-A11A-FECA34CDB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535" y="365760"/>
            <a:ext cx="5434932" cy="612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4808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BA0C3D-290A-40C4-8677-D0EF73FE2B6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90F2D5-D726-4042-8066-0F67868DF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556692"/>
            <a:ext cx="5725019" cy="57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3592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13E2A3-D29D-4C7B-BADF-F29FB71486D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48.2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0CB627-49A9-4073-B65E-99C1961F1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56" y="1884273"/>
            <a:ext cx="8834688" cy="30894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DC5B62-8B67-4DB6-A9A3-DA0D2FF20328}"/>
              </a:ext>
            </a:extLst>
          </p:cNvPr>
          <p:cNvSpPr txBox="1"/>
          <p:nvPr/>
        </p:nvSpPr>
        <p:spPr>
          <a:xfrm>
            <a:off x="179392" y="2896671"/>
            <a:ext cx="464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Brain</a:t>
            </a:r>
            <a:endParaRPr lang="en-IN"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89B5D5-91D3-4367-A968-C393F5DD726E}"/>
              </a:ext>
            </a:extLst>
          </p:cNvPr>
          <p:cNvSpPr txBox="1"/>
          <p:nvPr/>
        </p:nvSpPr>
        <p:spPr>
          <a:xfrm>
            <a:off x="179392" y="3172270"/>
            <a:ext cx="105179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Heart (coronary)</a:t>
            </a:r>
            <a:endParaRPr lang="en-IN" sz="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FA3F0F-96E1-4798-892E-F04E7C607403}"/>
              </a:ext>
            </a:extLst>
          </p:cNvPr>
          <p:cNvSpPr txBox="1"/>
          <p:nvPr/>
        </p:nvSpPr>
        <p:spPr>
          <a:xfrm>
            <a:off x="183857" y="3480278"/>
            <a:ext cx="74755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Cutaneous</a:t>
            </a:r>
            <a:endParaRPr lang="en-IN" sz="9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E077F3-2472-425B-8E61-3B84B460FEAB}"/>
              </a:ext>
            </a:extLst>
          </p:cNvPr>
          <p:cNvSpPr txBox="1"/>
          <p:nvPr/>
        </p:nvSpPr>
        <p:spPr>
          <a:xfrm>
            <a:off x="181059" y="3786357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Renal</a:t>
            </a:r>
            <a:endParaRPr lang="en-IN" sz="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1BB119-ED5C-430F-A64B-0DF0314F32BD}"/>
              </a:ext>
            </a:extLst>
          </p:cNvPr>
          <p:cNvSpPr txBox="1"/>
          <p:nvPr/>
        </p:nvSpPr>
        <p:spPr>
          <a:xfrm>
            <a:off x="179392" y="4093412"/>
            <a:ext cx="67959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Muscular</a:t>
            </a:r>
            <a:endParaRPr lang="en-IN" sz="9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6D96C0-BCF3-406B-BEF2-DB2C87AA2AB4}"/>
              </a:ext>
            </a:extLst>
          </p:cNvPr>
          <p:cNvSpPr txBox="1"/>
          <p:nvPr/>
        </p:nvSpPr>
        <p:spPr>
          <a:xfrm>
            <a:off x="179392" y="4396290"/>
            <a:ext cx="67959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Digestive</a:t>
            </a:r>
            <a:endParaRPr lang="en-IN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954754-5332-4A73-B452-3D524B4A4724}"/>
              </a:ext>
            </a:extLst>
          </p:cNvPr>
          <p:cNvSpPr txBox="1"/>
          <p:nvPr/>
        </p:nvSpPr>
        <p:spPr>
          <a:xfrm>
            <a:off x="182935" y="4702634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Other</a:t>
            </a:r>
            <a:endParaRPr lang="en-IN" sz="9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AF12D2-829C-408E-BA79-B5D9894D84B4}"/>
              </a:ext>
            </a:extLst>
          </p:cNvPr>
          <p:cNvSpPr txBox="1"/>
          <p:nvPr/>
        </p:nvSpPr>
        <p:spPr>
          <a:xfrm>
            <a:off x="274019" y="2535300"/>
            <a:ext cx="145678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Organ/Organ System</a:t>
            </a:r>
            <a:endParaRPr lang="en-IN" sz="10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22FCE4-1D7A-4795-B058-BA7416AD1B69}"/>
              </a:ext>
            </a:extLst>
          </p:cNvPr>
          <p:cNvSpPr txBox="1"/>
          <p:nvPr/>
        </p:nvSpPr>
        <p:spPr>
          <a:xfrm>
            <a:off x="2041818" y="2549587"/>
            <a:ext cx="152468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Blood Volume at Rest</a:t>
            </a:r>
            <a:endParaRPr lang="en-IN" sz="10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53DDD0-B905-4681-91AB-9DC1F614C94D}"/>
              </a:ext>
            </a:extLst>
          </p:cNvPr>
          <p:cNvSpPr txBox="1"/>
          <p:nvPr/>
        </p:nvSpPr>
        <p:spPr>
          <a:xfrm>
            <a:off x="3683028" y="2458135"/>
            <a:ext cx="176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Blood Volume Moderate</a:t>
            </a:r>
          </a:p>
          <a:p>
            <a:pPr algn="ctr"/>
            <a:r>
              <a:rPr lang="en-IN" sz="1000" b="1" i="0" u="none" strike="noStrike" baseline="0" dirty="0"/>
              <a:t>Exercise</a:t>
            </a:r>
            <a:endParaRPr lang="en-IN" sz="10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878F1D-D563-48B2-ABEB-AE69CD5EF0F3}"/>
              </a:ext>
            </a:extLst>
          </p:cNvPr>
          <p:cNvSpPr txBox="1"/>
          <p:nvPr/>
        </p:nvSpPr>
        <p:spPr>
          <a:xfrm>
            <a:off x="5492103" y="2465755"/>
            <a:ext cx="16024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Percentage of Cardiac</a:t>
            </a:r>
          </a:p>
          <a:p>
            <a:pPr algn="ctr"/>
            <a:r>
              <a:rPr lang="en-IN" sz="1000" b="1" i="0" u="none" strike="noStrike" baseline="0" dirty="0"/>
              <a:t>Output at Rest</a:t>
            </a:r>
            <a:endParaRPr lang="en-IN" sz="10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903D3C-A91B-4DE7-AF46-4FBEC1B6A835}"/>
              </a:ext>
            </a:extLst>
          </p:cNvPr>
          <p:cNvSpPr txBox="1"/>
          <p:nvPr/>
        </p:nvSpPr>
        <p:spPr>
          <a:xfrm>
            <a:off x="7183460" y="2449782"/>
            <a:ext cx="176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Percentage of Cardiac</a:t>
            </a:r>
          </a:p>
          <a:p>
            <a:pPr algn="ctr"/>
            <a:r>
              <a:rPr lang="en-IN" sz="1000" b="1" i="0" u="none" strike="noStrike" baseline="0" dirty="0"/>
              <a:t>Output Moderate Exercise</a:t>
            </a:r>
            <a:endParaRPr lang="en-IN" sz="10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3AEB839-D12D-48A4-9DCD-DA664803C787}"/>
              </a:ext>
            </a:extLst>
          </p:cNvPr>
          <p:cNvSpPr txBox="1"/>
          <p:nvPr/>
        </p:nvSpPr>
        <p:spPr>
          <a:xfrm>
            <a:off x="2393002" y="2896671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700 mL/min</a:t>
            </a:r>
            <a:endParaRPr lang="en-IN" sz="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763F424-5E87-429E-AD24-F8D2D3B57F5D}"/>
              </a:ext>
            </a:extLst>
          </p:cNvPr>
          <p:cNvSpPr txBox="1"/>
          <p:nvPr/>
        </p:nvSpPr>
        <p:spPr>
          <a:xfrm>
            <a:off x="2393002" y="3170991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200 mL/min</a:t>
            </a:r>
            <a:endParaRPr lang="en-IN" sz="9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72A582A-8195-4DD6-BCC2-93ED5CB6F56C}"/>
              </a:ext>
            </a:extLst>
          </p:cNvPr>
          <p:cNvSpPr txBox="1"/>
          <p:nvPr/>
        </p:nvSpPr>
        <p:spPr>
          <a:xfrm>
            <a:off x="2400622" y="3483411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300 mL/min</a:t>
            </a:r>
            <a:endParaRPr lang="en-IN" sz="9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4B95C1B-7EA0-489D-80B2-8E31B47BAA4C}"/>
              </a:ext>
            </a:extLst>
          </p:cNvPr>
          <p:cNvSpPr txBox="1"/>
          <p:nvPr/>
        </p:nvSpPr>
        <p:spPr>
          <a:xfrm>
            <a:off x="2298546" y="3789634"/>
            <a:ext cx="904547" cy="22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1,100 mL/min</a:t>
            </a:r>
            <a:endParaRPr lang="en-IN" sz="9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06D204E-56F8-43AC-8F03-C8465AF28359}"/>
              </a:ext>
            </a:extLst>
          </p:cNvPr>
          <p:cNvSpPr txBox="1"/>
          <p:nvPr/>
        </p:nvSpPr>
        <p:spPr>
          <a:xfrm>
            <a:off x="2303150" y="4088237"/>
            <a:ext cx="904547" cy="22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1,000 mL/min</a:t>
            </a:r>
            <a:endParaRPr lang="en-IN" sz="9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F6CA301-5F34-4B63-B4BF-182F1B3B1B2D}"/>
              </a:ext>
            </a:extLst>
          </p:cNvPr>
          <p:cNvSpPr txBox="1"/>
          <p:nvPr/>
        </p:nvSpPr>
        <p:spPr>
          <a:xfrm>
            <a:off x="2301425" y="4394460"/>
            <a:ext cx="88672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1,350 mL/min</a:t>
            </a:r>
            <a:endParaRPr lang="en-IN" sz="9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5BBA318-D475-4F4A-A861-EF0CE3AA5001}"/>
              </a:ext>
            </a:extLst>
          </p:cNvPr>
          <p:cNvSpPr txBox="1"/>
          <p:nvPr/>
        </p:nvSpPr>
        <p:spPr>
          <a:xfrm>
            <a:off x="2395071" y="4699260"/>
            <a:ext cx="80611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350 mL/min</a:t>
            </a:r>
            <a:endParaRPr lang="en-IN" sz="9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C867D6D-84BC-4FE3-A98B-DE97E05A8147}"/>
              </a:ext>
            </a:extLst>
          </p:cNvPr>
          <p:cNvSpPr txBox="1"/>
          <p:nvPr/>
        </p:nvSpPr>
        <p:spPr>
          <a:xfrm>
            <a:off x="4221802" y="2896671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750 mL/min</a:t>
            </a:r>
            <a:endParaRPr lang="en-IN" sz="9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AEB832F-1597-446E-B0B3-02B3CA5D626B}"/>
              </a:ext>
            </a:extLst>
          </p:cNvPr>
          <p:cNvSpPr txBox="1"/>
          <p:nvPr/>
        </p:nvSpPr>
        <p:spPr>
          <a:xfrm>
            <a:off x="4229422" y="3170991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750 mL/min</a:t>
            </a:r>
            <a:endParaRPr lang="en-IN" sz="9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A5D957C-4231-4A61-9FB1-CAA7143DE6C8}"/>
              </a:ext>
            </a:extLst>
          </p:cNvPr>
          <p:cNvSpPr txBox="1"/>
          <p:nvPr/>
        </p:nvSpPr>
        <p:spPr>
          <a:xfrm>
            <a:off x="4127346" y="3484834"/>
            <a:ext cx="904547" cy="22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1,900 mL/min</a:t>
            </a:r>
            <a:endParaRPr lang="en-IN" sz="9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0A9F6A-4697-4924-BC5C-81F9C565B36D}"/>
              </a:ext>
            </a:extLst>
          </p:cNvPr>
          <p:cNvSpPr txBox="1"/>
          <p:nvPr/>
        </p:nvSpPr>
        <p:spPr>
          <a:xfrm>
            <a:off x="4229422" y="3788211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600 mL/min</a:t>
            </a:r>
            <a:endParaRPr lang="en-IN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652D66D-FE21-4CF7-B042-092D19B5FE39}"/>
              </a:ext>
            </a:extLst>
          </p:cNvPr>
          <p:cNvSpPr txBox="1"/>
          <p:nvPr/>
        </p:nvSpPr>
        <p:spPr>
          <a:xfrm>
            <a:off x="4071051" y="4088237"/>
            <a:ext cx="956177" cy="22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12,500 mL/min</a:t>
            </a:r>
            <a:endParaRPr lang="en-IN" sz="9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5B5F550-D910-45C9-92BE-310CEC5630D5}"/>
              </a:ext>
            </a:extLst>
          </p:cNvPr>
          <p:cNvSpPr txBox="1"/>
          <p:nvPr/>
        </p:nvSpPr>
        <p:spPr>
          <a:xfrm>
            <a:off x="4229422" y="4397811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600 mL/min</a:t>
            </a:r>
            <a:endParaRPr lang="en-IN" sz="9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B7F8274-CBAC-4022-8AE0-4506C2737DEA}"/>
              </a:ext>
            </a:extLst>
          </p:cNvPr>
          <p:cNvSpPr txBox="1"/>
          <p:nvPr/>
        </p:nvSpPr>
        <p:spPr>
          <a:xfrm>
            <a:off x="4229422" y="4702611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400 mL/min</a:t>
            </a:r>
            <a:endParaRPr lang="en-IN" sz="9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A364CD2-D359-47FB-AB37-A32D46D2735E}"/>
              </a:ext>
            </a:extLst>
          </p:cNvPr>
          <p:cNvSpPr txBox="1"/>
          <p:nvPr/>
        </p:nvSpPr>
        <p:spPr>
          <a:xfrm>
            <a:off x="6046444" y="2893814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14.0%</a:t>
            </a:r>
            <a:endParaRPr lang="en-IN" sz="9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52CD8F2-4935-43B0-9540-8C2212B8B32D}"/>
              </a:ext>
            </a:extLst>
          </p:cNvPr>
          <p:cNvSpPr txBox="1"/>
          <p:nvPr/>
        </p:nvSpPr>
        <p:spPr>
          <a:xfrm>
            <a:off x="6107753" y="3168134"/>
            <a:ext cx="464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4.0</a:t>
            </a:r>
            <a:r>
              <a:rPr lang="en-IN" sz="900" b="0" i="0" u="none" strike="noStrike" baseline="0" dirty="0"/>
              <a:t>%</a:t>
            </a:r>
            <a:endParaRPr lang="en-IN" sz="9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39FD699-77A0-4EC1-9D38-B49D80F696A7}"/>
              </a:ext>
            </a:extLst>
          </p:cNvPr>
          <p:cNvSpPr txBox="1"/>
          <p:nvPr/>
        </p:nvSpPr>
        <p:spPr>
          <a:xfrm>
            <a:off x="6108102" y="3480554"/>
            <a:ext cx="464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6.0%</a:t>
            </a:r>
            <a:endParaRPr lang="en-IN" sz="9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185B4E2-CD6D-4750-9EA8-0850CEA34DE4}"/>
              </a:ext>
            </a:extLst>
          </p:cNvPr>
          <p:cNvSpPr txBox="1"/>
          <p:nvPr/>
        </p:nvSpPr>
        <p:spPr>
          <a:xfrm>
            <a:off x="6108451" y="4699754"/>
            <a:ext cx="464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7.0%</a:t>
            </a:r>
            <a:endParaRPr lang="en-IN" sz="9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992CB21-CAE0-4FDC-9976-8C532003FFD3}"/>
              </a:ext>
            </a:extLst>
          </p:cNvPr>
          <p:cNvSpPr txBox="1"/>
          <p:nvPr/>
        </p:nvSpPr>
        <p:spPr>
          <a:xfrm>
            <a:off x="6046444" y="3785354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22.0%</a:t>
            </a:r>
            <a:endParaRPr lang="en-IN" sz="9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A7A18D0-EAB5-4BF2-A965-1E2F1A82A53D}"/>
              </a:ext>
            </a:extLst>
          </p:cNvPr>
          <p:cNvSpPr txBox="1"/>
          <p:nvPr/>
        </p:nvSpPr>
        <p:spPr>
          <a:xfrm>
            <a:off x="6046444" y="4090154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20.0%</a:t>
            </a:r>
            <a:endParaRPr lang="en-IN" sz="9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11F9CDB-0556-4353-BDD2-7129321717DB}"/>
              </a:ext>
            </a:extLst>
          </p:cNvPr>
          <p:cNvSpPr txBox="1"/>
          <p:nvPr/>
        </p:nvSpPr>
        <p:spPr>
          <a:xfrm>
            <a:off x="6046444" y="4394954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27.0%</a:t>
            </a:r>
            <a:endParaRPr lang="en-IN" sz="9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C1062A5-18D5-4074-AC8D-AD7D905EAAF6}"/>
              </a:ext>
            </a:extLst>
          </p:cNvPr>
          <p:cNvSpPr txBox="1"/>
          <p:nvPr/>
        </p:nvSpPr>
        <p:spPr>
          <a:xfrm>
            <a:off x="7768564" y="4090154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71.4%</a:t>
            </a:r>
            <a:endParaRPr lang="en-IN" sz="9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610898F-6A4C-46C9-AC46-9448D48D1109}"/>
              </a:ext>
            </a:extLst>
          </p:cNvPr>
          <p:cNvSpPr txBox="1"/>
          <p:nvPr/>
        </p:nvSpPr>
        <p:spPr>
          <a:xfrm>
            <a:off x="7768564" y="3480554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10.9%</a:t>
            </a:r>
            <a:endParaRPr lang="en-IN" sz="9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8A94B60-D024-4AB7-A9C2-0A962D96C30E}"/>
              </a:ext>
            </a:extLst>
          </p:cNvPr>
          <p:cNvSpPr txBox="1"/>
          <p:nvPr/>
        </p:nvSpPr>
        <p:spPr>
          <a:xfrm>
            <a:off x="7829873" y="2893814"/>
            <a:ext cx="464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4.3%</a:t>
            </a:r>
            <a:endParaRPr lang="en-IN" sz="9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AE9F386-299F-4CDD-B5E5-4E9E221CDC3C}"/>
              </a:ext>
            </a:extLst>
          </p:cNvPr>
          <p:cNvSpPr txBox="1"/>
          <p:nvPr/>
        </p:nvSpPr>
        <p:spPr>
          <a:xfrm>
            <a:off x="7829873" y="3168134"/>
            <a:ext cx="464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4.3%</a:t>
            </a:r>
            <a:endParaRPr lang="en-IN" sz="9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DDA0C29-0203-4CD1-B289-D4E60D36EAE8}"/>
              </a:ext>
            </a:extLst>
          </p:cNvPr>
          <p:cNvSpPr txBox="1"/>
          <p:nvPr/>
        </p:nvSpPr>
        <p:spPr>
          <a:xfrm>
            <a:off x="7829873" y="3785354"/>
            <a:ext cx="464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3.4%</a:t>
            </a:r>
            <a:endParaRPr lang="en-IN" sz="9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3E154D1-9B96-492B-A73D-E0A8D791A240}"/>
              </a:ext>
            </a:extLst>
          </p:cNvPr>
          <p:cNvSpPr txBox="1"/>
          <p:nvPr/>
        </p:nvSpPr>
        <p:spPr>
          <a:xfrm>
            <a:off x="7829873" y="4394954"/>
            <a:ext cx="464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3.4%</a:t>
            </a:r>
            <a:endParaRPr lang="en-IN" sz="9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6B6D1D6-CB31-44E1-BC47-1B11C000CB96}"/>
              </a:ext>
            </a:extLst>
          </p:cNvPr>
          <p:cNvSpPr txBox="1"/>
          <p:nvPr/>
        </p:nvSpPr>
        <p:spPr>
          <a:xfrm>
            <a:off x="7829873" y="4699754"/>
            <a:ext cx="464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2.3%</a:t>
            </a:r>
            <a:endParaRPr lang="en-IN" sz="9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F98C2FD-7D0C-493B-9920-900B804264FE}"/>
              </a:ext>
            </a:extLst>
          </p:cNvPr>
          <p:cNvSpPr txBox="1"/>
          <p:nvPr/>
        </p:nvSpPr>
        <p:spPr>
          <a:xfrm>
            <a:off x="455301" y="2088286"/>
            <a:ext cx="1078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48.2</a:t>
            </a:r>
            <a:endParaRPr lang="en-IN" sz="1200" b="1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EFFC617-31F4-42F0-BE5C-E3646226B3E6}"/>
              </a:ext>
            </a:extLst>
          </p:cNvPr>
          <p:cNvSpPr txBox="1"/>
          <p:nvPr/>
        </p:nvSpPr>
        <p:spPr>
          <a:xfrm>
            <a:off x="1951149" y="2086767"/>
            <a:ext cx="28428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Cardiac Output Varies with Exercise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421313599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B789B4-9342-4FED-8C76-5B37253193B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296CAF-4640-4955-AFA3-3D93AF257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500099"/>
            <a:ext cx="5725019" cy="5857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71177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160C5A-8C65-4023-A4AA-3C608023AB3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F8AB97-FB6B-41A5-B7DB-2FCB632454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497075"/>
            <a:ext cx="4731421" cy="586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79612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49E156-60ED-443E-86A1-7955F9FC4F9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C69B5B-3DAE-4CC7-B66F-E38912CC0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72122"/>
            <a:ext cx="8382000" cy="4113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449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B07ADC-E8BB-4BCD-B8B4-06814D87420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015476-CF18-4964-AF69-1B6EA7B75A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43253"/>
            <a:ext cx="4301292" cy="5771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0982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A3AB13-8AE3-4C02-BCA2-3B991939B0D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4F37D7-842E-40AF-8122-BF7D5A669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488223"/>
            <a:ext cx="3554786" cy="588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8520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32D5C3-6CD6-40CA-AB24-9063700E4E6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55FD22-E910-4975-AE53-5BAEC43EE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685373"/>
            <a:ext cx="3231624" cy="548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27181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445DC7-3143-4C8A-8039-FBAD5C32EF6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4A031E-7BD8-47E0-8A64-3E31FBDDA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8" y="461097"/>
            <a:ext cx="2670764" cy="593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413924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3B3540-1248-4E3C-807E-E0152EF7FC3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A7E1B5-AFCC-4C07-AB07-67345DE6C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71983"/>
            <a:ext cx="8382000" cy="271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78377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E2ABAB-B6B3-434C-AFBB-8C6C8A2BF97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48.01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A7C130-089B-4726-841A-667CB8FC57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7802" y="2007086"/>
            <a:ext cx="2728396" cy="284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89733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74A03F-5884-469A-8889-796179DD9B0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48.02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D3EB43-D573-4F62-83C3-3C032A36B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689" y="776510"/>
            <a:ext cx="8062622" cy="551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15932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F13CC3-DE48-468A-8DF1-7535FD76375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48.01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003740-7C6D-487C-9B4A-070D66A756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795335"/>
            <a:ext cx="6297521" cy="526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13679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808F57-C80F-42D9-B725-4371BD52892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69A4E9-929C-4BDF-9CFC-306271C58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6313"/>
            <a:ext cx="7620000" cy="578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14826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9F5A7D-8FF1-41F1-BE1C-BEDCD151328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E8C61F-D19F-4C92-930D-CE13745C59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642" y="338337"/>
            <a:ext cx="3148716" cy="618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84958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91714E-41B2-40D0-BF69-8203E8B50E0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48.1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F81837-857E-4DF8-A13A-CFA25A6376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781" y="934027"/>
            <a:ext cx="4656439" cy="49899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AE5CA2-3A19-48C0-8737-DDAE711E77C8}"/>
              </a:ext>
            </a:extLst>
          </p:cNvPr>
          <p:cNvSpPr txBox="1"/>
          <p:nvPr/>
        </p:nvSpPr>
        <p:spPr>
          <a:xfrm>
            <a:off x="4183319" y="5146112"/>
            <a:ext cx="2728082" cy="371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Large macrophages that can leave blood and take up residence in other tissues</a:t>
            </a:r>
            <a:endParaRPr lang="en-IN"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949F6A-76C0-4411-BB9E-5F4A26C06AFE}"/>
              </a:ext>
            </a:extLst>
          </p:cNvPr>
          <p:cNvSpPr txBox="1"/>
          <p:nvPr/>
        </p:nvSpPr>
        <p:spPr>
          <a:xfrm>
            <a:off x="4187439" y="5626466"/>
            <a:ext cx="13860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Instrumental in clotting</a:t>
            </a:r>
            <a:endParaRPr lang="en-IN" sz="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AE4D50-6DD4-414F-9526-54D463FA2E1E}"/>
              </a:ext>
            </a:extLst>
          </p:cNvPr>
          <p:cNvSpPr txBox="1"/>
          <p:nvPr/>
        </p:nvSpPr>
        <p:spPr>
          <a:xfrm>
            <a:off x="4183319" y="4634183"/>
            <a:ext cx="2580775" cy="371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Produce antibodies and destroy and kill foreign invaders</a:t>
            </a:r>
            <a:endParaRPr lang="en-IN" sz="9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4544A5-219B-447C-9EF7-22BE8E46F062}"/>
              </a:ext>
            </a:extLst>
          </p:cNvPr>
          <p:cNvSpPr txBox="1"/>
          <p:nvPr/>
        </p:nvSpPr>
        <p:spPr>
          <a:xfrm>
            <a:off x="4183319" y="3803720"/>
            <a:ext cx="2299931" cy="371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Release histamine for vasodilation during inflammatory responses</a:t>
            </a:r>
            <a:endParaRPr lang="en-IN" sz="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B94C3C-B203-45E7-BE9C-8EF76E19D912}"/>
              </a:ext>
            </a:extLst>
          </p:cNvPr>
          <p:cNvSpPr txBox="1"/>
          <p:nvPr/>
        </p:nvSpPr>
        <p:spPr>
          <a:xfrm>
            <a:off x="4179357" y="3271592"/>
            <a:ext cx="2431207" cy="371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Play role in allergic responses and parasitic infections</a:t>
            </a:r>
            <a:endParaRPr lang="en-IN" sz="9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77CB50-E09A-42F0-8887-EFD5216F2343}"/>
              </a:ext>
            </a:extLst>
          </p:cNvPr>
          <p:cNvSpPr txBox="1"/>
          <p:nvPr/>
        </p:nvSpPr>
        <p:spPr>
          <a:xfrm>
            <a:off x="4183380" y="2906200"/>
            <a:ext cx="90454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Phagocytosis</a:t>
            </a:r>
            <a:endParaRPr lang="en-IN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1DCBD6-3DAE-43D3-AEAF-8777805D65BF}"/>
              </a:ext>
            </a:extLst>
          </p:cNvPr>
          <p:cNvSpPr txBox="1"/>
          <p:nvPr/>
        </p:nvSpPr>
        <p:spPr>
          <a:xfrm>
            <a:off x="4183496" y="1902458"/>
            <a:ext cx="207014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Oxygen and carbon dioxide transport</a:t>
            </a:r>
            <a:endParaRPr lang="en-IN" sz="9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1A4DC7-7189-4EA0-A56C-160CE0CADFAD}"/>
              </a:ext>
            </a:extLst>
          </p:cNvPr>
          <p:cNvSpPr txBox="1"/>
          <p:nvPr/>
        </p:nvSpPr>
        <p:spPr>
          <a:xfrm>
            <a:off x="5099926" y="1581800"/>
            <a:ext cx="74755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Function</a:t>
            </a:r>
            <a:endParaRPr lang="en-IN" sz="10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AE47361-E580-4FE5-818B-822CAF871699}"/>
              </a:ext>
            </a:extLst>
          </p:cNvPr>
          <p:cNvSpPr txBox="1"/>
          <p:nvPr/>
        </p:nvSpPr>
        <p:spPr>
          <a:xfrm>
            <a:off x="2220920" y="5625350"/>
            <a:ext cx="67959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Platelets</a:t>
            </a:r>
            <a:endParaRPr lang="en-IN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7B8002-3E98-45B4-991C-6932E76E317F}"/>
              </a:ext>
            </a:extLst>
          </p:cNvPr>
          <p:cNvSpPr txBox="1"/>
          <p:nvPr/>
        </p:nvSpPr>
        <p:spPr>
          <a:xfrm>
            <a:off x="2220913" y="4274394"/>
            <a:ext cx="1298251" cy="209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1" u="none" strike="noStrike" baseline="0" dirty="0"/>
              <a:t>Agranular leukocytes</a:t>
            </a:r>
            <a:endParaRPr lang="en-IN" sz="900" i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3E7474-5AF6-4E41-8C7A-06AA33D25093}"/>
              </a:ext>
            </a:extLst>
          </p:cNvPr>
          <p:cNvSpPr txBox="1"/>
          <p:nvPr/>
        </p:nvSpPr>
        <p:spPr>
          <a:xfrm>
            <a:off x="2213300" y="2591829"/>
            <a:ext cx="120395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1" u="none" strike="noStrike" baseline="0" dirty="0"/>
              <a:t>Granular leukocytes</a:t>
            </a:r>
            <a:endParaRPr lang="en-IN" sz="900" i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66E6EA-3FC7-4317-B31E-D47A34AD34FF}"/>
              </a:ext>
            </a:extLst>
          </p:cNvPr>
          <p:cNvSpPr txBox="1"/>
          <p:nvPr/>
        </p:nvSpPr>
        <p:spPr>
          <a:xfrm>
            <a:off x="2224597" y="2265583"/>
            <a:ext cx="120395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White Blood Cells</a:t>
            </a:r>
            <a:endParaRPr lang="en-IN" sz="9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F5B75C-924D-4DC4-8682-9A8577B7A976}"/>
              </a:ext>
            </a:extLst>
          </p:cNvPr>
          <p:cNvSpPr txBox="1"/>
          <p:nvPr/>
        </p:nvSpPr>
        <p:spPr>
          <a:xfrm>
            <a:off x="2220913" y="1925318"/>
            <a:ext cx="10945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Red Blood Cells</a:t>
            </a:r>
            <a:endParaRPr lang="en-IN" sz="9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C58498E-EF3B-4F93-84BF-0F2B581C703A}"/>
              </a:ext>
            </a:extLst>
          </p:cNvPr>
          <p:cNvSpPr txBox="1"/>
          <p:nvPr/>
        </p:nvSpPr>
        <p:spPr>
          <a:xfrm>
            <a:off x="2341043" y="5139530"/>
            <a:ext cx="74755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Monocytes</a:t>
            </a:r>
            <a:endParaRPr lang="en-IN" sz="9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72524A2-2515-4369-A019-774668AC2AFA}"/>
              </a:ext>
            </a:extLst>
          </p:cNvPr>
          <p:cNvSpPr txBox="1"/>
          <p:nvPr/>
        </p:nvSpPr>
        <p:spPr>
          <a:xfrm>
            <a:off x="2341043" y="4633485"/>
            <a:ext cx="90454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Lymphocytes</a:t>
            </a:r>
            <a:endParaRPr lang="en-IN" sz="9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282E42A-1614-49F7-8AAF-D8304E0CE752}"/>
              </a:ext>
            </a:extLst>
          </p:cNvPr>
          <p:cNvSpPr txBox="1"/>
          <p:nvPr/>
        </p:nvSpPr>
        <p:spPr>
          <a:xfrm>
            <a:off x="2336922" y="3803612"/>
            <a:ext cx="67959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Basophils</a:t>
            </a:r>
            <a:endParaRPr lang="en-IN" sz="9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F217676-747E-45C0-B0F1-BAB3BB52945A}"/>
              </a:ext>
            </a:extLst>
          </p:cNvPr>
          <p:cNvSpPr txBox="1"/>
          <p:nvPr/>
        </p:nvSpPr>
        <p:spPr>
          <a:xfrm>
            <a:off x="2339663" y="3267194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Eosinophils</a:t>
            </a:r>
            <a:endParaRPr lang="en-IN" sz="9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401C56D-03CB-4E1A-AF91-92175B21A0C3}"/>
              </a:ext>
            </a:extLst>
          </p:cNvPr>
          <p:cNvSpPr txBox="1"/>
          <p:nvPr/>
        </p:nvSpPr>
        <p:spPr>
          <a:xfrm>
            <a:off x="2336438" y="2901614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Neutrophils</a:t>
            </a:r>
            <a:endParaRPr lang="en-IN" sz="9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3EEDC2A-0047-42AB-9A0D-C400B4B3F8ED}"/>
              </a:ext>
            </a:extLst>
          </p:cNvPr>
          <p:cNvSpPr txBox="1"/>
          <p:nvPr/>
        </p:nvSpPr>
        <p:spPr>
          <a:xfrm>
            <a:off x="2732357" y="1584050"/>
            <a:ext cx="9045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Component</a:t>
            </a:r>
            <a:endParaRPr lang="en-IN" sz="10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3D677A-5288-4593-9696-CA3E50A1A944}"/>
              </a:ext>
            </a:extLst>
          </p:cNvPr>
          <p:cNvSpPr txBox="1"/>
          <p:nvPr/>
        </p:nvSpPr>
        <p:spPr>
          <a:xfrm>
            <a:off x="2671120" y="1165228"/>
            <a:ext cx="1078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48.1</a:t>
            </a:r>
            <a:endParaRPr lang="en-IN" sz="1200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38058C1-D1E6-4165-86FD-78A25433D4E3}"/>
              </a:ext>
            </a:extLst>
          </p:cNvPr>
          <p:cNvSpPr txBox="1"/>
          <p:nvPr/>
        </p:nvSpPr>
        <p:spPr>
          <a:xfrm>
            <a:off x="4221844" y="1164074"/>
            <a:ext cx="21328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Formed Elements in Blood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418062279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551E7B-4118-474A-B38B-DF082FA5A54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0EE5F1-206D-456C-BD48-8AA5C4731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25160"/>
            <a:ext cx="8382000" cy="3207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90250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69737E-DB3A-4D0F-9319-294C16C801C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6E9FE1-40C5-4DBF-93DF-D8BC32F30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58825"/>
            <a:ext cx="8382000" cy="541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71529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F8AC4E-883C-42E3-B86A-1D969633251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48.5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F2126A-9367-47AD-8BAE-92B5A7E423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2068801"/>
            <a:ext cx="5725019" cy="272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02552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</TotalTime>
  <Words>251</Words>
  <Application>Microsoft Office PowerPoint</Application>
  <PresentationFormat>On-screen Show (4:3)</PresentationFormat>
  <Paragraphs>93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209</cp:revision>
  <dcterms:created xsi:type="dcterms:W3CDTF">2002-11-07T15:12:30Z</dcterms:created>
  <dcterms:modified xsi:type="dcterms:W3CDTF">2022-01-18T09:55:17Z</dcterms:modified>
</cp:coreProperties>
</file>