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5" r:id="rId1"/>
  </p:sldMasterIdLst>
  <p:notesMasterIdLst>
    <p:notesMasterId r:id="rId35"/>
  </p:notesMasterIdLst>
  <p:sldIdLst>
    <p:sldId id="504" r:id="rId2"/>
    <p:sldId id="527" r:id="rId3"/>
    <p:sldId id="528" r:id="rId4"/>
    <p:sldId id="505" r:id="rId5"/>
    <p:sldId id="506" r:id="rId6"/>
    <p:sldId id="507" r:id="rId7"/>
    <p:sldId id="508" r:id="rId8"/>
    <p:sldId id="509" r:id="rId9"/>
    <p:sldId id="529" r:id="rId10"/>
    <p:sldId id="510" r:id="rId11"/>
    <p:sldId id="511" r:id="rId12"/>
    <p:sldId id="534" r:id="rId13"/>
    <p:sldId id="531" r:id="rId14"/>
    <p:sldId id="512" r:id="rId15"/>
    <p:sldId id="513" r:id="rId16"/>
    <p:sldId id="514" r:id="rId17"/>
    <p:sldId id="535" r:id="rId18"/>
    <p:sldId id="515" r:id="rId19"/>
    <p:sldId id="516" r:id="rId20"/>
    <p:sldId id="517" r:id="rId21"/>
    <p:sldId id="518" r:id="rId22"/>
    <p:sldId id="519" r:id="rId23"/>
    <p:sldId id="536" r:id="rId24"/>
    <p:sldId id="532" r:id="rId25"/>
    <p:sldId id="520" r:id="rId26"/>
    <p:sldId id="521" r:id="rId27"/>
    <p:sldId id="522" r:id="rId28"/>
    <p:sldId id="523" r:id="rId29"/>
    <p:sldId id="524" r:id="rId30"/>
    <p:sldId id="525" r:id="rId31"/>
    <p:sldId id="526" r:id="rId32"/>
    <p:sldId id="533" r:id="rId33"/>
    <p:sldId id="530" r:id="rId34"/>
  </p:sldIdLst>
  <p:sldSz cx="9144000" cy="6858000" type="screen4x3"/>
  <p:notesSz cx="6858000" cy="9144000"/>
  <p:custDataLst>
    <p:tags r:id="rId36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3367"/>
    <a:srgbClr val="0E7EC2"/>
    <a:srgbClr val="107FC4"/>
    <a:srgbClr val="0072BA"/>
    <a:srgbClr val="2092CB"/>
    <a:srgbClr val="002F4A"/>
    <a:srgbClr val="09131A"/>
    <a:srgbClr val="765F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0" autoAdjust="0"/>
    <p:restoredTop sz="94774" autoAdjust="0"/>
  </p:normalViewPr>
  <p:slideViewPr>
    <p:cSldViewPr>
      <p:cViewPr varScale="1">
        <p:scale>
          <a:sx n="107" d="100"/>
          <a:sy n="107" d="100"/>
        </p:scale>
        <p:origin x="189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422CA6C-A148-46C2-B245-9B1D45E0E3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6BC47EB-1C07-4F3B-8F7C-DF2053D85E0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D7E7128-3447-4C62-8079-2F63CDCA930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F3DC5D9-EE51-446A-833F-0CBD013BFF8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32B0C46A-A2CD-4BF1-83C2-EE36EBBAD46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DB5F94E2-6981-4FC0-8E67-D2CC189F2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2B726F8-6FF7-4E08-8F21-DEDF3FEFD3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id="{7E913A1A-9251-407C-922B-DF4A9F6B09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id="{12BE1786-9873-4D21-BD9E-B8762714C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id="{D0FCC435-B7CF-492E-A119-85CF7C0D60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D4CBD8F-938C-454B-9769-AC87405A279F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416AD647-18C1-4487-B3E9-633FD69A9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3ACCAFDA-3C51-4E46-8E96-A3D95C8574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35">
            <a:extLst>
              <a:ext uri="{FF2B5EF4-FFF2-40B4-BE49-F238E27FC236}">
                <a16:creationId xmlns:a16="http://schemas.microsoft.com/office/drawing/2014/main" id="{4CA2FA2C-0783-43DD-B8A5-BE08381735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438FF57-EA3E-4403-8EA7-FF4246C7E863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08750740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065034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Text Box 37">
            <a:extLst>
              <a:ext uri="{FF2B5EF4-FFF2-40B4-BE49-F238E27FC236}">
                <a16:creationId xmlns:a16="http://schemas.microsoft.com/office/drawing/2014/main" id="{7B5228EE-14DF-40D9-8A20-661A85E99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id="{8F2E3EDF-EAE5-4AA1-BF05-3AA664BFCAF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FFC22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8" name="Rectangle 10">
            <a:extLst>
              <a:ext uri="{FF2B5EF4-FFF2-40B4-BE49-F238E27FC236}">
                <a16:creationId xmlns:a16="http://schemas.microsoft.com/office/drawing/2014/main" id="{2765DE3A-C1C0-4721-A3D3-BBA9FCC2EC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pic>
        <p:nvPicPr>
          <p:cNvPr id="1029" name="Picture 3">
            <a:extLst>
              <a:ext uri="{FF2B5EF4-FFF2-40B4-BE49-F238E27FC236}">
                <a16:creationId xmlns:a16="http://schemas.microsoft.com/office/drawing/2014/main" id="{FBDFE2C8-D46C-4AEE-B585-C42AAE56DF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F76620C5-8D1D-441F-894E-2A175B50CF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193BC0B-1CE0-4EFD-A9AC-0C1C9AE1C3FD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7" name="Text Box 1060">
            <a:extLst>
              <a:ext uri="{FF2B5EF4-FFF2-40B4-BE49-F238E27FC236}">
                <a16:creationId xmlns:a16="http://schemas.microsoft.com/office/drawing/2014/main" id="{B3305303-E8C6-4CE4-B655-39AAAE295E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29400"/>
            <a:ext cx="9144000" cy="2159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800" dirty="0"/>
              <a:t>© McGraw Hill LLC. All rights reserved. No reproduction or distribution without the prior written consent of McGraw Hill LLC.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6" r:id="rId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59">
            <a:extLst>
              <a:ext uri="{FF2B5EF4-FFF2-40B4-BE49-F238E27FC236}">
                <a16:creationId xmlns:a16="http://schemas.microsoft.com/office/drawing/2014/main" id="{93B0AF5E-917C-463F-AE92-333A44438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362200"/>
            <a:ext cx="3810000" cy="13001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en-US" altLang="en-US" sz="1500" b="1" dirty="0">
                <a:solidFill>
                  <a:srgbClr val="2B2B2C"/>
                </a:solidFill>
              </a:rPr>
              <a:t>Image PowerPoint slides to accompany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The Immune System</a:t>
            </a:r>
          </a:p>
          <a:p>
            <a:pPr algn="ctr" eaLnBrk="1" hangingPunct="1">
              <a:defRPr/>
            </a:pPr>
            <a:r>
              <a:rPr lang="en-US" altLang="en-US" sz="3200" b="1" dirty="0">
                <a:solidFill>
                  <a:srgbClr val="2233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Chapter 50</a:t>
            </a:r>
            <a:endParaRPr lang="en-US" altLang="en-US" sz="2400" b="1" dirty="0">
              <a:solidFill>
                <a:srgbClr val="2233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C13E6CE-B14E-4064-ADEA-C7DCFCEC30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326003"/>
            <a:ext cx="5138686" cy="620599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6729508-2934-4F3E-B116-8471AFF9C8C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50.6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E768441-4B25-47AF-A8B2-0B68E75A30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967894"/>
            <a:ext cx="5725019" cy="4922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419840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BFDB2FA-B002-450B-8F24-694E4195A15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50.7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E1326DB-1E34-4250-9C4D-600C1E04C5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2122066"/>
            <a:ext cx="5204563" cy="2613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061503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944D20A-E8EB-44FD-A913-EB323A23119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50.1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1F490C6-3527-4E0E-8709-FC2EAFDBEC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0885" y="311728"/>
            <a:ext cx="2242231" cy="623454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50070DB-597E-4AE3-8406-BADDA317CB9F}"/>
              </a:ext>
            </a:extLst>
          </p:cNvPr>
          <p:cNvSpPr txBox="1"/>
          <p:nvPr/>
        </p:nvSpPr>
        <p:spPr>
          <a:xfrm>
            <a:off x="4366682" y="4214406"/>
            <a:ext cx="141393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A phagocytic cell that is a component of the body’s first cellular line of defense; found in the blood in large numbers until attracted to tissues during inflammation</a:t>
            </a:r>
            <a:endParaRPr lang="en-IN" sz="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6DFE19A-6F08-4744-98A1-C9CEA787C72C}"/>
              </a:ext>
            </a:extLst>
          </p:cNvPr>
          <p:cNvSpPr txBox="1"/>
          <p:nvPr/>
        </p:nvSpPr>
        <p:spPr>
          <a:xfrm>
            <a:off x="4360332" y="6075583"/>
            <a:ext cx="1324346" cy="186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Important antigen-presenting cell to naive T</a:t>
            </a:r>
            <a:r>
              <a:rPr lang="en-IN" sz="400" b="0" i="0" u="none" strike="noStrike" baseline="-25000" dirty="0"/>
              <a:t>H</a:t>
            </a:r>
            <a:r>
              <a:rPr lang="en-IN" sz="400" b="0" i="0" u="none" strike="noStrike" baseline="0" dirty="0"/>
              <a:t> cells; also helps in the activation of naive T</a:t>
            </a:r>
            <a:r>
              <a:rPr lang="en-IN" sz="400" b="0" i="0" u="none" strike="noStrike" baseline="-25000" dirty="0"/>
              <a:t>C</a:t>
            </a:r>
            <a:r>
              <a:rPr lang="en-IN" sz="400" b="0" i="0" u="none" strike="noStrike" baseline="0" dirty="0"/>
              <a:t> cells</a:t>
            </a:r>
            <a:endParaRPr lang="en-IN" sz="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878FD2F-3651-40B8-A334-BD4FDAF19B78}"/>
              </a:ext>
            </a:extLst>
          </p:cNvPr>
          <p:cNvSpPr txBox="1"/>
          <p:nvPr/>
        </p:nvSpPr>
        <p:spPr>
          <a:xfrm>
            <a:off x="4364654" y="5569010"/>
            <a:ext cx="1391901" cy="329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Located primarily under mucosal surfaces and releases mediators such as histamine that promote inflammation; triggered during both inflammatory and allergic responses</a:t>
            </a:r>
            <a:endParaRPr lang="en-IN" sz="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C659CA2-6C9D-490C-9421-BA3A1A9BBFC5}"/>
              </a:ext>
            </a:extLst>
          </p:cNvPr>
          <p:cNvSpPr txBox="1"/>
          <p:nvPr/>
        </p:nvSpPr>
        <p:spPr>
          <a:xfrm>
            <a:off x="4366682" y="5132527"/>
            <a:ext cx="1272670" cy="2048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Circulating cell that releases mediators such as histamine that promote inflammation</a:t>
            </a:r>
            <a:endParaRPr lang="en-IN" sz="4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7396D71-66E2-4239-9DB0-C2BE47AA1E2B}"/>
              </a:ext>
            </a:extLst>
          </p:cNvPr>
          <p:cNvSpPr txBox="1"/>
          <p:nvPr/>
        </p:nvSpPr>
        <p:spPr>
          <a:xfrm>
            <a:off x="4360332" y="4680406"/>
            <a:ext cx="1192031" cy="186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Important to the elimination of parasites and involved in chronic inflammatory diseases</a:t>
            </a:r>
            <a:endParaRPr lang="en-IN" sz="4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47E4B4E-634D-43A5-B696-10EBF5698C52}"/>
              </a:ext>
            </a:extLst>
          </p:cNvPr>
          <p:cNvSpPr txBox="1"/>
          <p:nvPr/>
        </p:nvSpPr>
        <p:spPr>
          <a:xfrm>
            <a:off x="4364016" y="3768267"/>
            <a:ext cx="1391901" cy="247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Phagocytic tissue cell that is a component of the body’s first cellular line of defense; also serves as an antigen-presenting cell to T</a:t>
            </a:r>
            <a:r>
              <a:rPr lang="en-IN" sz="400" b="0" i="0" u="none" strike="noStrike" baseline="-25000" dirty="0"/>
              <a:t>H</a:t>
            </a:r>
            <a:r>
              <a:rPr lang="en-IN" sz="400" b="0" i="0" u="none" strike="noStrike" baseline="0" dirty="0"/>
              <a:t> cells</a:t>
            </a:r>
            <a:endParaRPr lang="en-IN" sz="4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F75FB47-2886-457D-B013-333929CD6D09}"/>
              </a:ext>
            </a:extLst>
          </p:cNvPr>
          <p:cNvSpPr txBox="1"/>
          <p:nvPr/>
        </p:nvSpPr>
        <p:spPr>
          <a:xfrm>
            <a:off x="4361813" y="3301484"/>
            <a:ext cx="1156974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Precursor of macrophage; located in blood</a:t>
            </a:r>
            <a:endParaRPr lang="en-IN" sz="4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CCCEB6A-353E-437E-B97C-F0A9A73ADF5A}"/>
              </a:ext>
            </a:extLst>
          </p:cNvPr>
          <p:cNvSpPr txBox="1"/>
          <p:nvPr/>
        </p:nvSpPr>
        <p:spPr>
          <a:xfrm>
            <a:off x="4360545" y="2861077"/>
            <a:ext cx="1223011" cy="186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Rapidly recognizes and kills virally infected or tumor cells</a:t>
            </a:r>
            <a:endParaRPr lang="en-IN" sz="4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64CF4F3-E7F3-4057-8341-39FDED6EF834}"/>
              </a:ext>
            </a:extLst>
          </p:cNvPr>
          <p:cNvSpPr txBox="1"/>
          <p:nvPr/>
        </p:nvSpPr>
        <p:spPr>
          <a:xfrm>
            <a:off x="4360780" y="2428235"/>
            <a:ext cx="1235241" cy="247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Derived from activated B cell; is a biochemical factory devoted to the secretion of antibodies directed against specific antigens</a:t>
            </a:r>
            <a:endParaRPr lang="en-IN" sz="4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A78F9DE-E394-466A-984A-1361E2D8193C}"/>
              </a:ext>
            </a:extLst>
          </p:cNvPr>
          <p:cNvSpPr txBox="1"/>
          <p:nvPr/>
        </p:nvSpPr>
        <p:spPr>
          <a:xfrm>
            <a:off x="4363204" y="1894706"/>
            <a:ext cx="1331992" cy="329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Binds specific soluble antigens with its membrane-bound antibody; serves as an antigen-presenting cell to T</a:t>
            </a:r>
            <a:r>
              <a:rPr lang="en-IN" sz="400" b="0" i="0" u="none" strike="noStrike" baseline="-25000" dirty="0"/>
              <a:t>H</a:t>
            </a:r>
            <a:r>
              <a:rPr lang="en-IN" sz="400" b="0" i="0" u="none" strike="noStrike" baseline="0" dirty="0"/>
              <a:t> cells; on activation differentiates into plasma and memory B cells</a:t>
            </a:r>
            <a:endParaRPr lang="en-IN" sz="4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83AC14B-1A47-4C1F-8B8C-509D84F70E4F}"/>
              </a:ext>
            </a:extLst>
          </p:cNvPr>
          <p:cNvSpPr txBox="1"/>
          <p:nvPr/>
        </p:nvSpPr>
        <p:spPr>
          <a:xfrm>
            <a:off x="4366599" y="1443186"/>
            <a:ext cx="1210902" cy="186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Specifically recognizes and kills “altered-self” cells: virally infected or tumor cells</a:t>
            </a:r>
            <a:endParaRPr lang="en-IN" sz="4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7DB7B76-45D6-48B1-A030-E4DCA4282A67}"/>
              </a:ext>
            </a:extLst>
          </p:cNvPr>
          <p:cNvSpPr txBox="1"/>
          <p:nvPr/>
        </p:nvSpPr>
        <p:spPr>
          <a:xfrm>
            <a:off x="4362518" y="973768"/>
            <a:ext cx="1358765" cy="2699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Specifically recognizes foreign peptides on antigen-presenting cells, inducing the release of cytokines that activate B cells or macrophages</a:t>
            </a:r>
            <a:endParaRPr lang="en-IN" sz="4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4660BD4-E555-40A9-B55B-7C9719EC39C2}"/>
              </a:ext>
            </a:extLst>
          </p:cNvPr>
          <p:cNvSpPr txBox="1"/>
          <p:nvPr/>
        </p:nvSpPr>
        <p:spPr>
          <a:xfrm>
            <a:off x="4756762" y="813608"/>
            <a:ext cx="561652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1" i="0" u="none" strike="noStrike" baseline="0" dirty="0"/>
              <a:t>Function</a:t>
            </a:r>
            <a:endParaRPr lang="en-IN" sz="700" b="1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EE7B6E1-FD31-4DCB-B175-AA3365089A02}"/>
              </a:ext>
            </a:extLst>
          </p:cNvPr>
          <p:cNvSpPr txBox="1"/>
          <p:nvPr/>
        </p:nvSpPr>
        <p:spPr>
          <a:xfrm>
            <a:off x="3414394" y="815459"/>
            <a:ext cx="640213" cy="191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1" i="0" u="none" strike="noStrike" baseline="0" dirty="0"/>
              <a:t>Cell Type</a:t>
            </a:r>
            <a:endParaRPr lang="en-IN" sz="700" b="1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475D6BD-9043-4D28-9DDA-6562F40E898B}"/>
              </a:ext>
            </a:extLst>
          </p:cNvPr>
          <p:cNvSpPr txBox="1"/>
          <p:nvPr/>
        </p:nvSpPr>
        <p:spPr>
          <a:xfrm>
            <a:off x="3414782" y="596299"/>
            <a:ext cx="82231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1" i="0" u="none" strike="noStrike" baseline="0" dirty="0">
                <a:solidFill>
                  <a:srgbClr val="FFFFFF"/>
                </a:solidFill>
              </a:rPr>
              <a:t>TABLE 50.3</a:t>
            </a:r>
            <a:endParaRPr lang="en-IN" sz="800" b="1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CD09437-17AB-413E-B77D-67ED00BF3DCC}"/>
              </a:ext>
            </a:extLst>
          </p:cNvPr>
          <p:cNvSpPr txBox="1"/>
          <p:nvPr/>
        </p:nvSpPr>
        <p:spPr>
          <a:xfrm>
            <a:off x="4111167" y="536092"/>
            <a:ext cx="99500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800" b="1" i="0" u="none" strike="noStrike" baseline="0" dirty="0"/>
              <a:t>Cells of the</a:t>
            </a:r>
          </a:p>
          <a:p>
            <a:pPr algn="l"/>
            <a:r>
              <a:rPr lang="en-IN" sz="800" b="1" i="0" u="none" strike="noStrike" baseline="0" dirty="0"/>
              <a:t>Immune System</a:t>
            </a:r>
            <a:endParaRPr lang="en-IN" sz="800" b="1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381EDCD-35A2-4F23-AB12-E38978B1C207}"/>
              </a:ext>
            </a:extLst>
          </p:cNvPr>
          <p:cNvSpPr txBox="1"/>
          <p:nvPr/>
        </p:nvSpPr>
        <p:spPr>
          <a:xfrm>
            <a:off x="3416976" y="973223"/>
            <a:ext cx="510593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Helper T cell</a:t>
            </a:r>
            <a:endParaRPr lang="en-IN" sz="4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C51E43B-9AAC-4C20-BA34-CDF32542EC3E}"/>
              </a:ext>
            </a:extLst>
          </p:cNvPr>
          <p:cNvSpPr txBox="1"/>
          <p:nvPr/>
        </p:nvSpPr>
        <p:spPr>
          <a:xfrm>
            <a:off x="3414394" y="1442700"/>
            <a:ext cx="545134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Cytotoxic T cell</a:t>
            </a:r>
            <a:endParaRPr lang="en-IN" sz="4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0AF1EA5-3ACA-43DB-9529-392E30322710}"/>
              </a:ext>
            </a:extLst>
          </p:cNvPr>
          <p:cNvSpPr txBox="1"/>
          <p:nvPr/>
        </p:nvSpPr>
        <p:spPr>
          <a:xfrm>
            <a:off x="3415331" y="1893189"/>
            <a:ext cx="317039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B cell</a:t>
            </a:r>
            <a:endParaRPr lang="en-IN" sz="4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8970D78-9417-4923-84E7-7B99041B476E}"/>
              </a:ext>
            </a:extLst>
          </p:cNvPr>
          <p:cNvSpPr txBox="1"/>
          <p:nvPr/>
        </p:nvSpPr>
        <p:spPr>
          <a:xfrm>
            <a:off x="3415982" y="2425169"/>
            <a:ext cx="464175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Plasma cell</a:t>
            </a:r>
            <a:endParaRPr lang="en-IN" sz="4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3E1F383-8D6D-4692-9995-743A3AFD25F2}"/>
              </a:ext>
            </a:extLst>
          </p:cNvPr>
          <p:cNvSpPr txBox="1"/>
          <p:nvPr/>
        </p:nvSpPr>
        <p:spPr>
          <a:xfrm>
            <a:off x="3415465" y="2858183"/>
            <a:ext cx="561652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Natural killer cell</a:t>
            </a:r>
            <a:endParaRPr lang="en-IN" sz="4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0C5E3F4-282D-4E55-8B1C-93CF4ADBE186}"/>
              </a:ext>
            </a:extLst>
          </p:cNvPr>
          <p:cNvSpPr txBox="1"/>
          <p:nvPr/>
        </p:nvSpPr>
        <p:spPr>
          <a:xfrm>
            <a:off x="3417955" y="3301354"/>
            <a:ext cx="421977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Monocyte</a:t>
            </a:r>
            <a:endParaRPr lang="en-IN" sz="4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E2BAE34-F3B7-4426-A8BE-97DF38DF091A}"/>
              </a:ext>
            </a:extLst>
          </p:cNvPr>
          <p:cNvSpPr txBox="1"/>
          <p:nvPr/>
        </p:nvSpPr>
        <p:spPr>
          <a:xfrm>
            <a:off x="3415594" y="3767926"/>
            <a:ext cx="510593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/>
              <a:t>Macrophage</a:t>
            </a:r>
            <a:endParaRPr lang="en-IN" sz="4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35937F7-78C1-47E1-A74B-3CB1481451E6}"/>
              </a:ext>
            </a:extLst>
          </p:cNvPr>
          <p:cNvSpPr txBox="1"/>
          <p:nvPr/>
        </p:nvSpPr>
        <p:spPr>
          <a:xfrm>
            <a:off x="3414394" y="4218124"/>
            <a:ext cx="421977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Neutrophil</a:t>
            </a:r>
            <a:endParaRPr lang="en-IN" sz="4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0EC655B-C20F-4179-9A69-56C708E1248F}"/>
              </a:ext>
            </a:extLst>
          </p:cNvPr>
          <p:cNvSpPr txBox="1"/>
          <p:nvPr/>
        </p:nvSpPr>
        <p:spPr>
          <a:xfrm>
            <a:off x="3415315" y="4677669"/>
            <a:ext cx="421977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Eosinophil</a:t>
            </a:r>
            <a:endParaRPr lang="en-IN" sz="4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F4E6C2C-CE30-4A73-822E-20256ACAE31A}"/>
              </a:ext>
            </a:extLst>
          </p:cNvPr>
          <p:cNvSpPr txBox="1"/>
          <p:nvPr/>
        </p:nvSpPr>
        <p:spPr>
          <a:xfrm>
            <a:off x="3415465" y="5129418"/>
            <a:ext cx="383615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Basophil</a:t>
            </a:r>
            <a:endParaRPr lang="en-IN" sz="4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564A918-D6B8-4ABB-82C4-BF61CE68E520}"/>
              </a:ext>
            </a:extLst>
          </p:cNvPr>
          <p:cNvSpPr txBox="1"/>
          <p:nvPr/>
        </p:nvSpPr>
        <p:spPr>
          <a:xfrm>
            <a:off x="3417036" y="5571219"/>
            <a:ext cx="421977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Mast cell</a:t>
            </a:r>
            <a:endParaRPr lang="en-IN" sz="4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65B3EAF-A680-4277-84F2-ECB915BAB7D4}"/>
              </a:ext>
            </a:extLst>
          </p:cNvPr>
          <p:cNvSpPr txBox="1"/>
          <p:nvPr/>
        </p:nvSpPr>
        <p:spPr>
          <a:xfrm>
            <a:off x="3416977" y="6075880"/>
            <a:ext cx="510593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Dendritic cell</a:t>
            </a:r>
            <a:endParaRPr lang="en-IN" sz="400" dirty="0"/>
          </a:p>
        </p:txBody>
      </p:sp>
    </p:spTree>
    <p:extLst>
      <p:ext uri="{BB962C8B-B14F-4D97-AF65-F5344CB8AC3E}">
        <p14:creationId xmlns:p14="http://schemas.microsoft.com/office/powerpoint/2010/main" val="1008663906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61A401E-F20E-4D26-9833-68D73303E7E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50.1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85524F4-B4AB-4C0B-89A9-AA99D30059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3229" y="381000"/>
            <a:ext cx="1137542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651346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E3554F5-56AC-461E-BE12-4AF163007F2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50.8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8D4E2ED-B6EF-451D-848D-6D960896EB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100560"/>
            <a:ext cx="5725019" cy="4656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391634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1F6137-F9DE-49B0-9CC7-86D44CF9ACE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50.9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987B32E-7FE7-4766-AB60-EB676547F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6188" y="405208"/>
            <a:ext cx="3231624" cy="6047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33100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5C8FE51-DE06-4693-8DFA-CCBE70D524D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50.10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071406-F973-407E-A1DB-18109E1D26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569669"/>
            <a:ext cx="6297521" cy="5718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404809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B4B7187-69ED-4A09-9771-E12FF05ACD6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50.2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A4E5299-D21B-4D46-B1C1-44E7FF1163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11" y="2252552"/>
            <a:ext cx="9016178" cy="235289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6547EFF-F8E1-49EE-858A-E38546B643DD}"/>
              </a:ext>
            </a:extLst>
          </p:cNvPr>
          <p:cNvSpPr txBox="1"/>
          <p:nvPr/>
        </p:nvSpPr>
        <p:spPr>
          <a:xfrm>
            <a:off x="7245438" y="3813609"/>
            <a:ext cx="19197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900" b="0" i="0" u="none" strike="noStrike" baseline="0" dirty="0"/>
              <a:t>Antigen-presenting cells: dendritic</a:t>
            </a:r>
          </a:p>
          <a:p>
            <a:pPr algn="l"/>
            <a:r>
              <a:rPr lang="en-IN" sz="900" b="0" i="0" u="none" strike="noStrike" baseline="0" dirty="0"/>
              <a:t>cells, B cells, and macrophages</a:t>
            </a:r>
            <a:endParaRPr lang="en-IN" sz="9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7C2C66B-9BCE-432C-ADAD-286D485E4170}"/>
              </a:ext>
            </a:extLst>
          </p:cNvPr>
          <p:cNvSpPr txBox="1"/>
          <p:nvPr/>
        </p:nvSpPr>
        <p:spPr>
          <a:xfrm>
            <a:off x="7485762" y="2830175"/>
            <a:ext cx="132765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000" b="1" i="0" u="none" strike="noStrike" baseline="0" dirty="0"/>
              <a:t>Cell types on</a:t>
            </a:r>
          </a:p>
          <a:p>
            <a:pPr algn="ctr"/>
            <a:r>
              <a:rPr lang="en-IN" sz="1000" b="1" i="0" u="none" strike="noStrike" baseline="0" dirty="0"/>
              <a:t>which recognized</a:t>
            </a:r>
          </a:p>
          <a:p>
            <a:pPr algn="ctr"/>
            <a:r>
              <a:rPr lang="en-IN" sz="1000" b="1" i="0" u="none" strike="noStrike" baseline="0" dirty="0"/>
              <a:t>MHC is expressed</a:t>
            </a:r>
            <a:endParaRPr lang="en-IN" sz="10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F5C96C-9440-4EB6-9F90-731D548B19D5}"/>
              </a:ext>
            </a:extLst>
          </p:cNvPr>
          <p:cNvSpPr txBox="1"/>
          <p:nvPr/>
        </p:nvSpPr>
        <p:spPr>
          <a:xfrm>
            <a:off x="7230198" y="3480418"/>
            <a:ext cx="34961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NA</a:t>
            </a:r>
            <a:endParaRPr lang="en-IN" sz="9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4DFA345-6A43-4E7E-AD69-94488520867B}"/>
              </a:ext>
            </a:extLst>
          </p:cNvPr>
          <p:cNvSpPr txBox="1"/>
          <p:nvPr/>
        </p:nvSpPr>
        <p:spPr>
          <a:xfrm>
            <a:off x="5450217" y="3480418"/>
            <a:ext cx="465336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/>
              <a:t>None</a:t>
            </a:r>
            <a:endParaRPr lang="en-IN" sz="9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2F0B420-FF49-4CC5-AA88-1875A96BA767}"/>
              </a:ext>
            </a:extLst>
          </p:cNvPr>
          <p:cNvSpPr txBox="1"/>
          <p:nvPr/>
        </p:nvSpPr>
        <p:spPr>
          <a:xfrm>
            <a:off x="3667137" y="3480418"/>
            <a:ext cx="34961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No</a:t>
            </a:r>
            <a:endParaRPr lang="en-IN" sz="9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EE70C30-4E03-4FAA-A541-76D61CE63F02}"/>
              </a:ext>
            </a:extLst>
          </p:cNvPr>
          <p:cNvSpPr txBox="1"/>
          <p:nvPr/>
        </p:nvSpPr>
        <p:spPr>
          <a:xfrm>
            <a:off x="1847030" y="3479747"/>
            <a:ext cx="423033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/>
              <a:t>Yes</a:t>
            </a:r>
            <a:endParaRPr lang="en-IN" sz="9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CDD8E4C-F4D8-4E52-A021-92848E548DAA}"/>
              </a:ext>
            </a:extLst>
          </p:cNvPr>
          <p:cNvSpPr txBox="1"/>
          <p:nvPr/>
        </p:nvSpPr>
        <p:spPr>
          <a:xfrm>
            <a:off x="7244514" y="4288274"/>
            <a:ext cx="114603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All nucleated cells</a:t>
            </a:r>
            <a:endParaRPr lang="en-IN" sz="9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3DFEE16-ED74-4DD3-808C-FBACDD4CE2F1}"/>
              </a:ext>
            </a:extLst>
          </p:cNvPr>
          <p:cNvSpPr txBox="1"/>
          <p:nvPr/>
        </p:nvSpPr>
        <p:spPr>
          <a:xfrm>
            <a:off x="5447230" y="3808214"/>
            <a:ext cx="61936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Class II</a:t>
            </a:r>
            <a:endParaRPr lang="en-IN" sz="9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D3FB3D1-6E31-4378-9A95-7EC9FD1A450A}"/>
              </a:ext>
            </a:extLst>
          </p:cNvPr>
          <p:cNvSpPr txBox="1"/>
          <p:nvPr/>
        </p:nvSpPr>
        <p:spPr>
          <a:xfrm>
            <a:off x="5452523" y="4288274"/>
            <a:ext cx="56305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Class I</a:t>
            </a:r>
            <a:endParaRPr lang="en-IN" sz="9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429F85F-BC71-4A8D-AD4F-53FE21B808FF}"/>
              </a:ext>
            </a:extLst>
          </p:cNvPr>
          <p:cNvSpPr txBox="1"/>
          <p:nvPr/>
        </p:nvSpPr>
        <p:spPr>
          <a:xfrm>
            <a:off x="5582959" y="2915335"/>
            <a:ext cx="146042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000" b="1" i="0" u="none" strike="noStrike" baseline="0" dirty="0"/>
              <a:t>Class of MHC</a:t>
            </a:r>
          </a:p>
          <a:p>
            <a:pPr algn="ctr"/>
            <a:r>
              <a:rPr lang="en-IN" sz="1000" b="1" i="0" u="none" strike="noStrike" baseline="0" dirty="0"/>
              <a:t>proteins recognized</a:t>
            </a:r>
            <a:endParaRPr lang="en-IN" sz="10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DADFA9D-C644-446D-AD96-A203ED3EB796}"/>
              </a:ext>
            </a:extLst>
          </p:cNvPr>
          <p:cNvSpPr txBox="1"/>
          <p:nvPr/>
        </p:nvSpPr>
        <p:spPr>
          <a:xfrm>
            <a:off x="1844105" y="3806659"/>
            <a:ext cx="34961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No</a:t>
            </a:r>
            <a:endParaRPr lang="en-IN" sz="9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5C709A7-D147-4E92-8C4D-BBCB76FC801D}"/>
              </a:ext>
            </a:extLst>
          </p:cNvPr>
          <p:cNvSpPr txBox="1"/>
          <p:nvPr/>
        </p:nvSpPr>
        <p:spPr>
          <a:xfrm>
            <a:off x="3670854" y="3806659"/>
            <a:ext cx="423033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/>
              <a:t>Yes</a:t>
            </a:r>
            <a:endParaRPr lang="en-IN" sz="9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3B2BF7B-0349-4E4C-AF40-E83A273EFDB6}"/>
              </a:ext>
            </a:extLst>
          </p:cNvPr>
          <p:cNvSpPr txBox="1"/>
          <p:nvPr/>
        </p:nvSpPr>
        <p:spPr>
          <a:xfrm>
            <a:off x="3670854" y="4286719"/>
            <a:ext cx="423033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Yes</a:t>
            </a:r>
            <a:endParaRPr lang="en-IN" sz="9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799E724-6BB7-4522-B95E-C1EBF68521C1}"/>
              </a:ext>
            </a:extLst>
          </p:cNvPr>
          <p:cNvSpPr txBox="1"/>
          <p:nvPr/>
        </p:nvSpPr>
        <p:spPr>
          <a:xfrm>
            <a:off x="1844105" y="4286719"/>
            <a:ext cx="34961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No</a:t>
            </a:r>
            <a:endParaRPr lang="en-IN" sz="9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DE967D5-35B8-4F6F-AA49-B4B27B15D8D0}"/>
              </a:ext>
            </a:extLst>
          </p:cNvPr>
          <p:cNvSpPr txBox="1"/>
          <p:nvPr/>
        </p:nvSpPr>
        <p:spPr>
          <a:xfrm>
            <a:off x="3830359" y="2830175"/>
            <a:ext cx="1460423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000" b="1" i="0" u="none" strike="noStrike" baseline="0" dirty="0"/>
              <a:t>Recognize peptides</a:t>
            </a:r>
          </a:p>
          <a:p>
            <a:pPr algn="ctr"/>
            <a:r>
              <a:rPr lang="en-IN" sz="1000" b="1" i="0" u="none" strike="noStrike" baseline="0" dirty="0"/>
              <a:t>bound to</a:t>
            </a:r>
          </a:p>
          <a:p>
            <a:pPr algn="ctr"/>
            <a:r>
              <a:rPr lang="en-IN" sz="1000" b="1" i="0" u="none" strike="noStrike" baseline="0" dirty="0"/>
              <a:t>self-MHC proteins</a:t>
            </a:r>
            <a:endParaRPr lang="en-IN" sz="1000" b="1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EACEA8A-8301-49AC-BCD8-34F39B944E98}"/>
              </a:ext>
            </a:extLst>
          </p:cNvPr>
          <p:cNvSpPr txBox="1"/>
          <p:nvPr/>
        </p:nvSpPr>
        <p:spPr>
          <a:xfrm>
            <a:off x="1993939" y="2830175"/>
            <a:ext cx="1460423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000" b="1" i="0" u="none" strike="noStrike" baseline="0" dirty="0"/>
              <a:t>Recognize epitopes</a:t>
            </a:r>
          </a:p>
          <a:p>
            <a:pPr algn="ctr"/>
            <a:r>
              <a:rPr lang="en-IN" sz="1000" b="1" i="0" u="none" strike="noStrike" baseline="0" dirty="0"/>
              <a:t>of soluble or</a:t>
            </a:r>
          </a:p>
          <a:p>
            <a:pPr algn="ctr"/>
            <a:r>
              <a:rPr lang="en-IN" sz="1000" b="1" i="0" u="none" strike="noStrike" baseline="0" dirty="0"/>
              <a:t>particulate antigen</a:t>
            </a:r>
            <a:endParaRPr lang="en-IN" sz="1000" b="1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6F8CF05-DAAC-4441-A094-A58C9150FCCE}"/>
              </a:ext>
            </a:extLst>
          </p:cNvPr>
          <p:cNvSpPr txBox="1"/>
          <p:nvPr/>
        </p:nvSpPr>
        <p:spPr>
          <a:xfrm>
            <a:off x="37670" y="3481603"/>
            <a:ext cx="61936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1" i="0" u="none" strike="noStrike" baseline="0" dirty="0"/>
              <a:t>B cells</a:t>
            </a:r>
            <a:endParaRPr lang="en-IN" sz="900" b="1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F1850C7-6777-46A7-ABB6-7814249FD23B}"/>
              </a:ext>
            </a:extLst>
          </p:cNvPr>
          <p:cNvSpPr txBox="1"/>
          <p:nvPr/>
        </p:nvSpPr>
        <p:spPr>
          <a:xfrm>
            <a:off x="35799" y="3806190"/>
            <a:ext cx="99748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1" i="0" u="none" strike="noStrike" baseline="0" dirty="0"/>
              <a:t>T</a:t>
            </a:r>
            <a:r>
              <a:rPr lang="en-IN" sz="900" b="1" i="0" u="none" strike="noStrike" baseline="-25000" dirty="0"/>
              <a:t>H</a:t>
            </a:r>
            <a:r>
              <a:rPr lang="en-IN" sz="900" b="1" i="0" u="none" strike="noStrike" baseline="0" dirty="0"/>
              <a:t> (CD4</a:t>
            </a:r>
            <a:r>
              <a:rPr lang="en-IN" sz="900" b="1" i="0" u="none" strike="noStrike" baseline="30000" dirty="0"/>
              <a:t>+</a:t>
            </a:r>
            <a:r>
              <a:rPr lang="en-IN" sz="900" b="1" i="0" u="none" strike="noStrike" baseline="0" dirty="0"/>
              <a:t>) cells</a:t>
            </a:r>
            <a:endParaRPr lang="en-IN" sz="900" b="1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197A090-63E9-4684-8BC2-11569C300C22}"/>
              </a:ext>
            </a:extLst>
          </p:cNvPr>
          <p:cNvSpPr txBox="1"/>
          <p:nvPr/>
        </p:nvSpPr>
        <p:spPr>
          <a:xfrm>
            <a:off x="35799" y="4286250"/>
            <a:ext cx="99748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1" i="0" u="none" strike="noStrike" baseline="0"/>
              <a:t>T</a:t>
            </a:r>
            <a:r>
              <a:rPr lang="en-IN" sz="900" b="1" baseline="-25000" dirty="0"/>
              <a:t>C</a:t>
            </a:r>
            <a:r>
              <a:rPr lang="en-IN" sz="900" b="1" i="0" u="none" strike="noStrike" baseline="0"/>
              <a:t> (CD8</a:t>
            </a:r>
            <a:r>
              <a:rPr lang="en-IN" sz="900" b="1" i="0" u="none" strike="noStrike" baseline="30000"/>
              <a:t>+</a:t>
            </a:r>
            <a:r>
              <a:rPr lang="en-IN" sz="900" b="1" i="0" u="none" strike="noStrike" baseline="0"/>
              <a:t>) </a:t>
            </a:r>
            <a:r>
              <a:rPr lang="en-IN" sz="900" b="1" i="0" u="none" strike="noStrike" baseline="0" dirty="0"/>
              <a:t>cells</a:t>
            </a:r>
            <a:endParaRPr lang="en-IN" sz="900" b="1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2B6EC13-C891-4BC0-9119-6CDCA0645226}"/>
              </a:ext>
            </a:extLst>
          </p:cNvPr>
          <p:cNvSpPr txBox="1"/>
          <p:nvPr/>
        </p:nvSpPr>
        <p:spPr>
          <a:xfrm>
            <a:off x="1886764" y="2462081"/>
            <a:ext cx="281777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200" b="1" i="0" u="none" strike="noStrike" baseline="0" dirty="0"/>
              <a:t>Lymphocyte Recognition of Antigen</a:t>
            </a:r>
            <a:endParaRPr lang="en-IN" sz="1200" b="1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5E5019B-F514-4D89-A5FD-748FFCE9DB92}"/>
              </a:ext>
            </a:extLst>
          </p:cNvPr>
          <p:cNvSpPr txBox="1"/>
          <p:nvPr/>
        </p:nvSpPr>
        <p:spPr>
          <a:xfrm>
            <a:off x="368087" y="2460542"/>
            <a:ext cx="109450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200" b="1" i="0" u="none" strike="noStrike" baseline="0">
                <a:solidFill>
                  <a:srgbClr val="FFFFFF"/>
                </a:solidFill>
              </a:rPr>
              <a:t>TABLE 50.2</a:t>
            </a:r>
            <a:endParaRPr lang="en-IN" sz="1200" b="1" dirty="0"/>
          </a:p>
        </p:txBody>
      </p:sp>
    </p:spTree>
    <p:extLst>
      <p:ext uri="{BB962C8B-B14F-4D97-AF65-F5344CB8AC3E}">
        <p14:creationId xmlns:p14="http://schemas.microsoft.com/office/powerpoint/2010/main" val="3661202713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C741235-26F2-40D1-AF9B-037FFD8FF11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50.11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83B096-90DF-4342-B523-4E99047F18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3080" y="504057"/>
            <a:ext cx="2937840" cy="5849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297817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E543926-5E3C-40EF-93FD-01D0ABC46D9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50.12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D15ADA-61F5-4EC6-AE3C-24DE9C2382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626823"/>
            <a:ext cx="6297521" cy="3604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360976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AB5FE84-C71E-421E-966D-E60DACF00F8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Chapter Opener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8D0763B-5F5A-40D6-B184-F8A08A2A03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306476"/>
            <a:ext cx="3910265" cy="6245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366052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7DF91D7-71B4-4094-841C-308754719ED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50.13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A845225-3839-4802-9557-25DEA42E9E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524783"/>
            <a:ext cx="6927273" cy="5808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726202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CE42FB-2495-459D-92DC-246E612818E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50.14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2FAA848-C285-4806-8FCE-D45D334AF1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433035"/>
            <a:ext cx="5204563" cy="5991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494772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4ECE4EB-AA84-4B23-8787-84C62914825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50.15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322AFA-329D-4750-B9F4-AC071ED92F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6188" y="446398"/>
            <a:ext cx="3231624" cy="5965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405448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7A390A4-D2A5-4D0A-B4C6-91E9B46B792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50.3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B9F82E6-DE9B-45BA-A680-DDEF399DFD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2031" y="361200"/>
            <a:ext cx="3439939" cy="6135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D381E68-AD96-4107-939C-3FB59B12A848}"/>
              </a:ext>
            </a:extLst>
          </p:cNvPr>
          <p:cNvSpPr txBox="1"/>
          <p:nvPr/>
        </p:nvSpPr>
        <p:spPr>
          <a:xfrm>
            <a:off x="4715245" y="5608617"/>
            <a:ext cx="151055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Fc binds to mast cells and basophils; allergen binding to V regions promotes the release of mediators, which triggers allergic reactions</a:t>
            </a:r>
            <a:endParaRPr lang="en-IN" sz="6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6596F81-60CB-4CDA-88F7-6FBC9AE02753}"/>
              </a:ext>
            </a:extLst>
          </p:cNvPr>
          <p:cNvSpPr txBox="1"/>
          <p:nvPr/>
        </p:nvSpPr>
        <p:spPr>
          <a:xfrm>
            <a:off x="4711402" y="4761877"/>
            <a:ext cx="1428076" cy="3598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Most abundant form of antibody in body secretions; high density of IgA-secreting plasma cells in the MALT</a:t>
            </a:r>
            <a:endParaRPr lang="en-IN" sz="6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0C4745E-B995-4970-AE6D-E42C47E70263}"/>
              </a:ext>
            </a:extLst>
          </p:cNvPr>
          <p:cNvSpPr txBox="1"/>
          <p:nvPr/>
        </p:nvSpPr>
        <p:spPr>
          <a:xfrm>
            <a:off x="4709542" y="3864637"/>
            <a:ext cx="1386077" cy="5397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Major antibody secreted during the secondary response; neutralizes antigens and promotes their phagocytosis and activates complement</a:t>
            </a:r>
            <a:endParaRPr lang="en-IN" sz="6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CD95527-DECF-4A17-ACC0-217EBB7044BE}"/>
              </a:ext>
            </a:extLst>
          </p:cNvPr>
          <p:cNvSpPr txBox="1"/>
          <p:nvPr/>
        </p:nvSpPr>
        <p:spPr>
          <a:xfrm>
            <a:off x="4709542" y="2933443"/>
            <a:ext cx="1386077" cy="2703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Present only on surfaces of B cells; serves as antigen receptor</a:t>
            </a:r>
            <a:endParaRPr lang="en-IN" sz="6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DDCA546-18DB-4757-A67D-9E2ACD2F2C1D}"/>
              </a:ext>
            </a:extLst>
          </p:cNvPr>
          <p:cNvSpPr txBox="1"/>
          <p:nvPr/>
        </p:nvSpPr>
        <p:spPr>
          <a:xfrm>
            <a:off x="4711882" y="1387920"/>
            <a:ext cx="1442357" cy="446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First antibody secreted during the primary immune response; promotes agglutination and precipitation reactions and activates complement</a:t>
            </a:r>
            <a:endParaRPr lang="en-IN" sz="6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A523DC8-DEB6-4B79-A00E-EADDF7B1E8AF}"/>
              </a:ext>
            </a:extLst>
          </p:cNvPr>
          <p:cNvSpPr txBox="1"/>
          <p:nvPr/>
        </p:nvSpPr>
        <p:spPr>
          <a:xfrm>
            <a:off x="3500302" y="1149319"/>
            <a:ext cx="56165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i="0" u="none" strike="noStrike" baseline="0" dirty="0"/>
              <a:t>Class</a:t>
            </a:r>
            <a:endParaRPr lang="en-IN" sz="1000" b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4F99177-C6C5-4391-85D4-A86B9A5B2B54}"/>
              </a:ext>
            </a:extLst>
          </p:cNvPr>
          <p:cNvSpPr txBox="1"/>
          <p:nvPr/>
        </p:nvSpPr>
        <p:spPr>
          <a:xfrm>
            <a:off x="5074330" y="1154242"/>
            <a:ext cx="74755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i="0" u="none" strike="noStrike" baseline="0" dirty="0"/>
              <a:t>Function</a:t>
            </a:r>
            <a:endParaRPr lang="en-IN" sz="10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B5AB98E-9F8C-42CC-8F61-D6A3F13F037D}"/>
              </a:ext>
            </a:extLst>
          </p:cNvPr>
          <p:cNvSpPr txBox="1"/>
          <p:nvPr/>
        </p:nvSpPr>
        <p:spPr>
          <a:xfrm>
            <a:off x="2835022" y="5608320"/>
            <a:ext cx="317037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IgE</a:t>
            </a:r>
            <a:endParaRPr lang="en-IN" sz="6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A621186-B0B7-42F8-9957-789432BB4286}"/>
              </a:ext>
            </a:extLst>
          </p:cNvPr>
          <p:cNvSpPr txBox="1"/>
          <p:nvPr/>
        </p:nvSpPr>
        <p:spPr>
          <a:xfrm>
            <a:off x="2835022" y="4762500"/>
            <a:ext cx="317037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IgA</a:t>
            </a:r>
            <a:endParaRPr lang="en-IN" sz="6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642B1F5-B4E2-4580-BCCF-527F62511BBE}"/>
              </a:ext>
            </a:extLst>
          </p:cNvPr>
          <p:cNvSpPr txBox="1"/>
          <p:nvPr/>
        </p:nvSpPr>
        <p:spPr>
          <a:xfrm>
            <a:off x="2835022" y="3863340"/>
            <a:ext cx="317037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IgG</a:t>
            </a:r>
            <a:endParaRPr lang="en-IN" sz="6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001852C-C119-4583-9E35-432B489F2B53}"/>
              </a:ext>
            </a:extLst>
          </p:cNvPr>
          <p:cNvSpPr txBox="1"/>
          <p:nvPr/>
        </p:nvSpPr>
        <p:spPr>
          <a:xfrm>
            <a:off x="2835022" y="2933700"/>
            <a:ext cx="317037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IgD</a:t>
            </a:r>
            <a:endParaRPr lang="en-IN" sz="6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B872FCB-3E23-40AC-9243-C277C53B8579}"/>
              </a:ext>
            </a:extLst>
          </p:cNvPr>
          <p:cNvSpPr txBox="1"/>
          <p:nvPr/>
        </p:nvSpPr>
        <p:spPr>
          <a:xfrm>
            <a:off x="2835022" y="1386840"/>
            <a:ext cx="317037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IgM</a:t>
            </a:r>
            <a:endParaRPr lang="en-IN" sz="6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98171EE-E8EC-418F-96DE-C6D588CB86AD}"/>
              </a:ext>
            </a:extLst>
          </p:cNvPr>
          <p:cNvSpPr txBox="1"/>
          <p:nvPr/>
        </p:nvSpPr>
        <p:spPr>
          <a:xfrm>
            <a:off x="3821404" y="6163481"/>
            <a:ext cx="510593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Monomer</a:t>
            </a:r>
            <a:endParaRPr lang="en-IN" sz="6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662496E-C5CF-4626-A48D-94F133C9D5E1}"/>
              </a:ext>
            </a:extLst>
          </p:cNvPr>
          <p:cNvSpPr txBox="1"/>
          <p:nvPr/>
        </p:nvSpPr>
        <p:spPr>
          <a:xfrm>
            <a:off x="3821404" y="4334681"/>
            <a:ext cx="510593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Monomer</a:t>
            </a:r>
            <a:endParaRPr lang="en-IN" sz="6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1E6A49C-08BE-467E-88FD-3AC5670B58B7}"/>
              </a:ext>
            </a:extLst>
          </p:cNvPr>
          <p:cNvSpPr txBox="1"/>
          <p:nvPr/>
        </p:nvSpPr>
        <p:spPr>
          <a:xfrm>
            <a:off x="3821404" y="3450761"/>
            <a:ext cx="510593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Monomer</a:t>
            </a:r>
            <a:endParaRPr lang="en-IN" sz="6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DD67AC4-FDAF-4B5E-B451-7C4260FE14E1}"/>
              </a:ext>
            </a:extLst>
          </p:cNvPr>
          <p:cNvSpPr txBox="1"/>
          <p:nvPr/>
        </p:nvSpPr>
        <p:spPr>
          <a:xfrm>
            <a:off x="3615859" y="5246442"/>
            <a:ext cx="421977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Dimer</a:t>
            </a:r>
            <a:endParaRPr lang="en-IN" sz="6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E264620-8921-4FDC-B1BF-9100EF765ECF}"/>
              </a:ext>
            </a:extLst>
          </p:cNvPr>
          <p:cNvSpPr txBox="1"/>
          <p:nvPr/>
        </p:nvSpPr>
        <p:spPr>
          <a:xfrm>
            <a:off x="3996717" y="2587706"/>
            <a:ext cx="561652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600" b="0" i="0" u="none" strike="noStrike" baseline="0" dirty="0"/>
              <a:t>Pentamer</a:t>
            </a:r>
            <a:endParaRPr lang="en-IN" sz="6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D425BEC-2EFE-4BAF-A5F2-33A630BED3EA}"/>
              </a:ext>
            </a:extLst>
          </p:cNvPr>
          <p:cNvSpPr txBox="1"/>
          <p:nvPr/>
        </p:nvSpPr>
        <p:spPr>
          <a:xfrm>
            <a:off x="2970680" y="766836"/>
            <a:ext cx="109450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200" b="1" i="0" u="none" strike="noStrike" baseline="0" dirty="0">
                <a:solidFill>
                  <a:srgbClr val="FFFFFF"/>
                </a:solidFill>
              </a:rPr>
              <a:t>TABLE 50.3</a:t>
            </a:r>
            <a:endParaRPr lang="en-IN" sz="1200" b="1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76BCA11-9CA5-4AC6-8BD1-CC5D42343C3A}"/>
              </a:ext>
            </a:extLst>
          </p:cNvPr>
          <p:cNvSpPr txBox="1"/>
          <p:nvPr/>
        </p:nvSpPr>
        <p:spPr>
          <a:xfrm>
            <a:off x="4167947" y="683346"/>
            <a:ext cx="1602459" cy="4907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200" b="1" i="0" u="none" strike="noStrike" baseline="0" dirty="0"/>
              <a:t>Five Classes of Immunoglobulins</a:t>
            </a:r>
            <a:endParaRPr lang="en-IN" sz="1200" b="1" dirty="0"/>
          </a:p>
        </p:txBody>
      </p:sp>
    </p:spTree>
    <p:extLst>
      <p:ext uri="{BB962C8B-B14F-4D97-AF65-F5344CB8AC3E}">
        <p14:creationId xmlns:p14="http://schemas.microsoft.com/office/powerpoint/2010/main" val="4050952711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7635813-B4EF-47F8-B396-4561735D46A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50.3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95F357B-E5E0-47F8-BFD9-19D14ED4E2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742" y="381000"/>
            <a:ext cx="1942517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828584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1C07933-70FC-448E-AFB1-A5264377816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50.16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BA72D8E-C8B8-4AF1-A9D8-B1B93B7EC2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825230"/>
            <a:ext cx="7620000" cy="5207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860497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3499E8A-1A3E-4528-913F-96A442D5C0A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50.17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8742053-8B0E-46A2-A23F-69C9442F10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710125"/>
            <a:ext cx="5204563" cy="343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40810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D2B28C1-C102-457D-8CD1-51879BC8EEA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50.18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8BBBC13-15B9-4865-87A6-58F42EF5A7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461868"/>
            <a:ext cx="5204563" cy="3934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748003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81960B-4228-4D52-96FD-D1A5FBD40EE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50.19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21F5C61-08CF-45EA-A554-4F47DB903A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383603"/>
            <a:ext cx="7620000" cy="6090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968150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00C5684-7489-45FC-8C23-0B7670322AD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50.20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FC6C45-9FC0-4179-A3B4-F6B43A0862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43748"/>
            <a:ext cx="8382000" cy="3570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280847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A13CAF5-944F-4A7E-886B-DB57EC4C8A1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50.1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8CA2427-5373-4A2A-BBA3-DBD34645EF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988662"/>
            <a:ext cx="6927273" cy="4880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771209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FFBD0EC-4DAF-4E6E-AA77-9F9E65FE981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50.21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6D258A5-EC28-4491-82CA-61AB476B53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073029"/>
            <a:ext cx="8382000" cy="2711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157526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CB91329-708C-4353-8061-982844E2F16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50.22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B8346CB-D182-407B-92A5-E94E4CF6F0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725977"/>
            <a:ext cx="6297521" cy="5406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970995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26E82CD-63E6-4ACC-8142-81544C2386B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un 50.1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638E2DB-F1F6-4544-AAFC-ECC71F7DFD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2531" y="2007086"/>
            <a:ext cx="2758938" cy="2843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028874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36B3547-C01A-45A4-8C49-0E8F103F09A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50.3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5E4E41-4862-4553-9F01-323CEA9576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1966" y="418086"/>
            <a:ext cx="6520070" cy="6021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026554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D17E058-4E41-4BBD-8E8A-29FC85C8CEA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50.1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F79E4AC-AAFF-4F53-9198-19D515FC34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818868"/>
            <a:ext cx="8382000" cy="3220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055311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0700CFE-0EFE-42CF-B1C5-C07DDE1164E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50.2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1456228-FAFC-4D5E-A907-A066EBDFCA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532759"/>
            <a:ext cx="4731421" cy="5792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490439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3370D46-5933-40D4-B79B-D0AA57094D8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50.3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47CC159-FB85-4AA2-AE4C-5B411B28C0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789373"/>
            <a:ext cx="5725019" cy="5279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624866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85C66E8-B87B-4FED-88C4-94495DF7BC2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50.4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E22B3CC-4641-453A-9863-3F3BE57674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19897"/>
            <a:ext cx="8382000" cy="3818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252391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CCBDDDF-54F8-4A97-910F-143B82FBE0B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50.5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1B41CE1-9322-49DF-8F87-2810082A9B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018772"/>
            <a:ext cx="8382000" cy="4820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488904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729C104-9D8D-4FC4-A999-8D68F7D8B01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50.2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FDB46A3-F6C8-46F2-B4AF-70D1BE6AFD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2105839"/>
            <a:ext cx="5725019" cy="2646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401720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80&quot;/&gt;&lt;/object&gt;&lt;object type=&quot;3&quot; unique_id=&quot;10080&quot;&gt;&lt;property id=&quot;20148&quot; value=&quot;5&quot;/&gt;&lt;property id=&quot;20300&quot; value=&quot;Slide 2&quot;/&gt;&lt;property id=&quot;20307&quot; value=&quot;281&quot;/&gt;&lt;/object&gt;&lt;object type=&quot;3&quot; unique_id=&quot;10081&quot;&gt;&lt;property id=&quot;20148&quot; value=&quot;5&quot;/&gt;&lt;property id=&quot;20300&quot; value=&quot;Slide 3&quot;/&gt;&lt;property id=&quot;20307&quot; value=&quot;282&quot;/&gt;&lt;/object&gt;&lt;/object&gt;&lt;/object&gt;&lt;/database&gt;"/>
</p:tagLst>
</file>

<file path=ppt/theme/theme1.xml><?xml version="1.0" encoding="utf-8"?>
<a:theme xmlns:a="http://schemas.openxmlformats.org/drawingml/2006/main" name="1_MHSGI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820</TotalTime>
  <Words>494</Words>
  <Application>Microsoft Office PowerPoint</Application>
  <PresentationFormat>On-screen Show (4:3)</PresentationFormat>
  <Paragraphs>113</Paragraphs>
  <Slides>33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8" baseType="lpstr">
      <vt:lpstr>Arial</vt:lpstr>
      <vt:lpstr>Symbol</vt:lpstr>
      <vt:lpstr>Tahoma</vt:lpstr>
      <vt:lpstr>Times New Roman</vt:lpstr>
      <vt:lpstr>1_MHSGITemplate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Stacy - McGraw-Hill Higher Education</dc:creator>
  <cp:lastModifiedBy>Prasath</cp:lastModifiedBy>
  <cp:revision>208</cp:revision>
  <dcterms:created xsi:type="dcterms:W3CDTF">2002-11-07T15:12:30Z</dcterms:created>
  <dcterms:modified xsi:type="dcterms:W3CDTF">2022-01-18T09:56:29Z</dcterms:modified>
</cp:coreProperties>
</file>