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1"/>
  </p:notesMasterIdLst>
  <p:sldIdLst>
    <p:sldId id="504" r:id="rId2"/>
    <p:sldId id="527" r:id="rId3"/>
    <p:sldId id="528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31" r:id="rId19"/>
    <p:sldId id="519" r:id="rId20"/>
    <p:sldId id="520" r:id="rId21"/>
    <p:sldId id="521" r:id="rId22"/>
    <p:sldId id="522" r:id="rId23"/>
    <p:sldId id="523" r:id="rId24"/>
    <p:sldId id="524" r:id="rId25"/>
    <p:sldId id="525" r:id="rId26"/>
    <p:sldId id="532" r:id="rId27"/>
    <p:sldId id="526" r:id="rId28"/>
    <p:sldId id="530" r:id="rId29"/>
    <p:sldId id="529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Reproductive System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51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454284-804B-448C-8BE1-A2D63C851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9F363F-A348-43D3-BA90-69529427FC1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27EE84-4DF2-4123-917C-CB7BB16B5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08258"/>
            <a:ext cx="5204563" cy="5841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3704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EF496D-BC0F-4807-A813-C5B67E1D4A3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2111FD-F3E7-4F3A-8B4C-B0B6B8CAC0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97284"/>
            <a:ext cx="8382000" cy="226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54575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87449C-F81B-43BA-A22C-B0D995558DC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119B5C-41A6-41A5-83E0-5F039D1E3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60128"/>
            <a:ext cx="5725019" cy="433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6284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97CAF8-0053-487F-A76D-476F126AF2F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E39A93-935B-4859-AA83-6439ECDC8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5786"/>
            <a:ext cx="8382000" cy="388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0455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A9645E-CE2F-4264-908E-BAAE4887CDC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B095D5-5AC3-471F-A212-EACA23DDB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543771"/>
            <a:ext cx="5204563" cy="377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3382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94F9F0-131E-45C7-ABB4-DEE3BDC83A2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715D9A-A233-4AA9-B690-72C024B82C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80650"/>
            <a:ext cx="8382000" cy="489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89069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D592DB-37E2-4DE0-839E-ADA6E45AE20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1E8114-24A5-447C-8B0B-F7683926C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79492"/>
            <a:ext cx="8382000" cy="309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67352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B466A3-79A3-4594-B140-EBA8265C2CB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F65F05-85AA-40A3-8E25-732709A05B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91401"/>
            <a:ext cx="4731421" cy="5675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3554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8CC776-4F6E-4D8C-827C-AE9FD2C6A17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51.1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7B18B4-3D2A-40AD-A84C-F2D0D39A6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876" y="1480825"/>
            <a:ext cx="8860249" cy="38963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33FDA04-E10E-41CF-9290-7ADB555D314B}"/>
              </a:ext>
            </a:extLst>
          </p:cNvPr>
          <p:cNvSpPr txBox="1"/>
          <p:nvPr/>
        </p:nvSpPr>
        <p:spPr>
          <a:xfrm>
            <a:off x="2226597" y="4252192"/>
            <a:ext cx="653451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Stimulates development and maintenance of female secondary sexual characteristics; prompts monthly preparation of uterus for pregnancy</a:t>
            </a:r>
            <a:endParaRPr lang="en-IN" sz="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C59D07-A87E-4F23-B1CA-7F41CF4A6682}"/>
              </a:ext>
            </a:extLst>
          </p:cNvPr>
          <p:cNvSpPr txBox="1"/>
          <p:nvPr/>
        </p:nvSpPr>
        <p:spPr>
          <a:xfrm>
            <a:off x="2225040" y="5116011"/>
            <a:ext cx="139993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Stimulates milk production</a:t>
            </a:r>
            <a:endParaRPr lang="en-IN" sz="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EB14CB-C9B9-4AF2-B2C6-7E5E48A24640}"/>
              </a:ext>
            </a:extLst>
          </p:cNvPr>
          <p:cNvSpPr txBox="1"/>
          <p:nvPr/>
        </p:nvSpPr>
        <p:spPr>
          <a:xfrm>
            <a:off x="2230457" y="4833734"/>
            <a:ext cx="272808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Stimulates contraction of uterus and milk-ejection reflex</a:t>
            </a:r>
            <a:endParaRPr lang="en-IN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3FBC60-4460-413D-92CF-0D9FB7C73DCD}"/>
              </a:ext>
            </a:extLst>
          </p:cNvPr>
          <p:cNvSpPr txBox="1"/>
          <p:nvPr/>
        </p:nvSpPr>
        <p:spPr>
          <a:xfrm>
            <a:off x="2228868" y="4539214"/>
            <a:ext cx="4930105" cy="212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Completes preparation of uterus for pregnancy; helps maintain female secondary sexual characteristics</a:t>
            </a:r>
            <a:endParaRPr lang="en-IN" sz="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533C574-BCCF-45B7-8260-9A04E67F8B04}"/>
              </a:ext>
            </a:extLst>
          </p:cNvPr>
          <p:cNvSpPr txBox="1"/>
          <p:nvPr/>
        </p:nvSpPr>
        <p:spPr>
          <a:xfrm>
            <a:off x="2227496" y="3961145"/>
            <a:ext cx="6243488" cy="210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Stimulates ovulation, conversion of ovarian follicles into corpus luteum, and secretion of </a:t>
            </a:r>
            <a:r>
              <a:rPr lang="en-IN" sz="800" b="0" i="0" u="none" strike="noStrike" baseline="0" dirty="0" err="1"/>
              <a:t>estradiol</a:t>
            </a:r>
            <a:r>
              <a:rPr lang="en-IN" sz="800" b="0" i="0" u="none" strike="noStrike" baseline="0" dirty="0"/>
              <a:t> and progesterone by corpus luteum</a:t>
            </a:r>
            <a:endParaRPr lang="en-IN" sz="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3FD6EE-6E8A-4B97-AF9B-4710C58D4C8A}"/>
              </a:ext>
            </a:extLst>
          </p:cNvPr>
          <p:cNvSpPr txBox="1"/>
          <p:nvPr/>
        </p:nvSpPr>
        <p:spPr>
          <a:xfrm>
            <a:off x="2225971" y="3677335"/>
            <a:ext cx="30308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Stimulates growth of ovarian follicles and secretion of </a:t>
            </a:r>
            <a:r>
              <a:rPr lang="en-IN" sz="800" b="0" i="0" u="none" strike="noStrike" baseline="0" dirty="0" err="1"/>
              <a:t>estradiol</a:t>
            </a:r>
            <a:endParaRPr lang="en-IN" sz="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3A373B-E3B0-4856-872B-CC3860607985}"/>
              </a:ext>
            </a:extLst>
          </p:cNvPr>
          <p:cNvSpPr txBox="1"/>
          <p:nvPr/>
        </p:nvSpPr>
        <p:spPr>
          <a:xfrm>
            <a:off x="4164914" y="3328154"/>
            <a:ext cx="81417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F E M A L E</a:t>
            </a:r>
            <a:endParaRPr lang="en-IN" sz="9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09D92B4-A9BB-48F0-9430-D7E36350ADB0}"/>
              </a:ext>
            </a:extLst>
          </p:cNvPr>
          <p:cNvSpPr txBox="1"/>
          <p:nvPr/>
        </p:nvSpPr>
        <p:spPr>
          <a:xfrm>
            <a:off x="2230374" y="3008645"/>
            <a:ext cx="6085332" cy="210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Stimulates development and maintenance of male secondary sexual characteristics, accessory sex organs, and spermatogenesis</a:t>
            </a:r>
            <a:endParaRPr lang="en-IN" sz="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BCA024-4457-4F06-B0DC-55485583ECD8}"/>
              </a:ext>
            </a:extLst>
          </p:cNvPr>
          <p:cNvSpPr txBox="1"/>
          <p:nvPr/>
        </p:nvSpPr>
        <p:spPr>
          <a:xfrm>
            <a:off x="2232660" y="2718266"/>
            <a:ext cx="252992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Stimulates secretion of testosterone by Leydig cells</a:t>
            </a:r>
            <a:endParaRPr lang="en-IN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543ED8F-9758-4872-BD71-8610F279FB0A}"/>
              </a:ext>
            </a:extLst>
          </p:cNvPr>
          <p:cNvSpPr txBox="1"/>
          <p:nvPr/>
        </p:nvSpPr>
        <p:spPr>
          <a:xfrm>
            <a:off x="2231996" y="2422581"/>
            <a:ext cx="218830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800" b="0" i="0" u="none" strike="noStrike" baseline="0" dirty="0"/>
              <a:t>Stimulates spermatogenesis via Sertoli cells</a:t>
            </a:r>
            <a:endParaRPr lang="en-IN" sz="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19746B3-02A1-482E-8FFF-FFC5E4228B56}"/>
              </a:ext>
            </a:extLst>
          </p:cNvPr>
          <p:cNvSpPr txBox="1"/>
          <p:nvPr/>
        </p:nvSpPr>
        <p:spPr>
          <a:xfrm>
            <a:off x="4266150" y="2086094"/>
            <a:ext cx="61170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M A L E</a:t>
            </a:r>
            <a:endParaRPr lang="en-IN" sz="9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EE5F27-2BA6-4880-B3FA-AE4846C8F812}"/>
              </a:ext>
            </a:extLst>
          </p:cNvPr>
          <p:cNvSpPr txBox="1"/>
          <p:nvPr/>
        </p:nvSpPr>
        <p:spPr>
          <a:xfrm>
            <a:off x="126635" y="2423627"/>
            <a:ext cx="176270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Follicle-stimulating hormone (FSH)</a:t>
            </a:r>
            <a:endParaRPr lang="en-IN" sz="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110DFB-03D2-499F-8395-91D0DC537DAC}"/>
              </a:ext>
            </a:extLst>
          </p:cNvPr>
          <p:cNvSpPr txBox="1"/>
          <p:nvPr/>
        </p:nvSpPr>
        <p:spPr>
          <a:xfrm>
            <a:off x="126635" y="2720909"/>
            <a:ext cx="134531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Luteinizing hormone (LH)</a:t>
            </a:r>
            <a:endParaRPr lang="en-IN" sz="8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C57B6E-B509-4175-90B7-99303F6B0654}"/>
              </a:ext>
            </a:extLst>
          </p:cNvPr>
          <p:cNvSpPr txBox="1"/>
          <p:nvPr/>
        </p:nvSpPr>
        <p:spPr>
          <a:xfrm>
            <a:off x="139952" y="3008645"/>
            <a:ext cx="82231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Testosterone</a:t>
            </a:r>
            <a:endParaRPr lang="en-IN" sz="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5CAF3F-69D7-4D6A-9851-34C936C97E97}"/>
              </a:ext>
            </a:extLst>
          </p:cNvPr>
          <p:cNvSpPr txBox="1"/>
          <p:nvPr/>
        </p:nvSpPr>
        <p:spPr>
          <a:xfrm>
            <a:off x="129540" y="3681621"/>
            <a:ext cx="176270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Follicle-stimulating hormone (FSH)</a:t>
            </a:r>
            <a:endParaRPr lang="en-IN" sz="8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A1D9648-3D16-4D69-8107-337569661D7A}"/>
              </a:ext>
            </a:extLst>
          </p:cNvPr>
          <p:cNvSpPr txBox="1"/>
          <p:nvPr/>
        </p:nvSpPr>
        <p:spPr>
          <a:xfrm>
            <a:off x="126635" y="3960305"/>
            <a:ext cx="142807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Luteinizing hormone (LH)</a:t>
            </a:r>
            <a:endParaRPr lang="en-IN" sz="8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BFCE7DC-CB7D-477F-A8D3-0CBF03B5669A}"/>
              </a:ext>
            </a:extLst>
          </p:cNvPr>
          <p:cNvSpPr txBox="1"/>
          <p:nvPr/>
        </p:nvSpPr>
        <p:spPr>
          <a:xfrm>
            <a:off x="129814" y="4248769"/>
            <a:ext cx="10945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 err="1"/>
              <a:t>Estradiol</a:t>
            </a:r>
            <a:r>
              <a:rPr lang="en-IN" sz="800" b="0" i="0" u="none" strike="noStrike" baseline="0" dirty="0"/>
              <a:t> (</a:t>
            </a:r>
            <a:r>
              <a:rPr lang="en-IN" sz="800" b="0" i="0" u="none" strike="noStrike" baseline="0" dirty="0" err="1"/>
              <a:t>estrogen</a:t>
            </a:r>
            <a:r>
              <a:rPr lang="en-IN" sz="800" b="0" i="0" u="none" strike="noStrike" baseline="0" dirty="0"/>
              <a:t>)</a:t>
            </a:r>
            <a:endParaRPr lang="en-IN" sz="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E02A138-5611-42D6-A042-7B05DB13DF4E}"/>
              </a:ext>
            </a:extLst>
          </p:cNvPr>
          <p:cNvSpPr txBox="1"/>
          <p:nvPr/>
        </p:nvSpPr>
        <p:spPr>
          <a:xfrm>
            <a:off x="132416" y="4542170"/>
            <a:ext cx="82231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Progesterone</a:t>
            </a:r>
            <a:endParaRPr lang="en-IN" sz="8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C31F9C3-B238-4F50-B74E-C9A15F95EBE3}"/>
              </a:ext>
            </a:extLst>
          </p:cNvPr>
          <p:cNvSpPr txBox="1"/>
          <p:nvPr/>
        </p:nvSpPr>
        <p:spPr>
          <a:xfrm>
            <a:off x="134255" y="4829091"/>
            <a:ext cx="6178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Oxytocin</a:t>
            </a:r>
            <a:endParaRPr lang="en-IN" sz="8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6E86E0B-94E8-4761-8EA5-035C5C1B42BF}"/>
              </a:ext>
            </a:extLst>
          </p:cNvPr>
          <p:cNvSpPr txBox="1"/>
          <p:nvPr/>
        </p:nvSpPr>
        <p:spPr>
          <a:xfrm>
            <a:off x="128134" y="5114613"/>
            <a:ext cx="6178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Prolactin</a:t>
            </a:r>
            <a:endParaRPr lang="en-IN" sz="8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BA22425-9AA7-4927-97E1-B3967360D507}"/>
              </a:ext>
            </a:extLst>
          </p:cNvPr>
          <p:cNvSpPr txBox="1"/>
          <p:nvPr/>
        </p:nvSpPr>
        <p:spPr>
          <a:xfrm>
            <a:off x="2253413" y="1667955"/>
            <a:ext cx="283885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Mammalian Reproductive Hormones</a:t>
            </a:r>
            <a:endParaRPr lang="en-IN" sz="120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E02B147-9047-407B-AD58-9F6CFDD52FB3}"/>
              </a:ext>
            </a:extLst>
          </p:cNvPr>
          <p:cNvSpPr txBox="1"/>
          <p:nvPr/>
        </p:nvSpPr>
        <p:spPr>
          <a:xfrm>
            <a:off x="594360" y="1665478"/>
            <a:ext cx="11017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51.1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211032477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A56B36-0510-496A-B2D5-A452082055D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077EF5-4C11-484E-B7D5-96A3B9E97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706403"/>
            <a:ext cx="5725019" cy="544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90125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758F20-DD74-4F68-96C6-01B5F91D860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03F1A5-3934-4C98-8322-04970ACE5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72943"/>
            <a:ext cx="4301292" cy="5712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065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CDB0FE-A3CB-490B-A27B-41BAE986715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42D315-C812-48B5-A4F0-C13269C937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68345"/>
            <a:ext cx="5204563" cy="392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20966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3AB66E-FB62-4E80-B115-A0F07216446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5040DA-5911-45AF-88FC-A3CB9122F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540475"/>
            <a:ext cx="6927273" cy="577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9167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442124-91CA-4A2D-A5D8-78E13FBD05B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00C097-5ACB-4C7C-9960-F5D843FC9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603599"/>
            <a:ext cx="5204563" cy="5650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9279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F43D90-9139-4F21-BA37-87B83A6EF8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EA3002-9A38-4F62-89B8-5B52798859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51410"/>
            <a:ext cx="8382000" cy="415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34687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2EB341-AC8C-4135-8213-7636BEF898B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56478A-73AB-4892-9E4F-D797C264C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09095"/>
            <a:ext cx="7620000" cy="5439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3111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D327B2-EE55-4F60-8EB7-422EE6800BE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7B684A-332A-45BD-8001-6B32C8A1CE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88769"/>
            <a:ext cx="8382000" cy="328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7159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5B6ACB-E36B-4A33-A4F2-40A0A0D8E99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51.2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C484FB-D4CC-4986-84BB-E077ED1D2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538" y="511069"/>
            <a:ext cx="7674925" cy="58358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DCA3471-DCF4-4E7A-BBCE-BBF72DF45195}"/>
              </a:ext>
            </a:extLst>
          </p:cNvPr>
          <p:cNvSpPr txBox="1"/>
          <p:nvPr/>
        </p:nvSpPr>
        <p:spPr>
          <a:xfrm>
            <a:off x="6338306" y="4490382"/>
            <a:ext cx="20293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Relatively unreliable; sometimes messy; must be</a:t>
            </a:r>
          </a:p>
          <a:p>
            <a:r>
              <a:rPr lang="en-IN" sz="600" b="0" i="0" u="none" strike="noStrike" baseline="0" dirty="0"/>
              <a:t>used 5–10 minutes before each act of intercourse</a:t>
            </a:r>
            <a:endParaRPr lang="en-IN" sz="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A7EB6F-FBC3-42D8-A0AE-1A472CDD7151}"/>
              </a:ext>
            </a:extLst>
          </p:cNvPr>
          <p:cNvSpPr txBox="1"/>
          <p:nvPr/>
        </p:nvSpPr>
        <p:spPr>
          <a:xfrm>
            <a:off x="6338306" y="4993302"/>
            <a:ext cx="17207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Irregular or absent periods; minor surgical</a:t>
            </a:r>
          </a:p>
          <a:p>
            <a:r>
              <a:rPr lang="en-IN" sz="600" b="0" i="0" u="none" strike="noStrike" baseline="0" dirty="0"/>
              <a:t>procedure needed for insertion and removal; some scarring may occur</a:t>
            </a:r>
            <a:endParaRPr lang="en-IN" sz="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29CBA5-5546-4042-86B1-696CE48E5F91}"/>
              </a:ext>
            </a:extLst>
          </p:cNvPr>
          <p:cNvSpPr txBox="1"/>
          <p:nvPr/>
        </p:nvSpPr>
        <p:spPr>
          <a:xfrm>
            <a:off x="6338306" y="5513414"/>
            <a:ext cx="1494643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Occasional heavy menstrual bleeding</a:t>
            </a:r>
            <a:endParaRPr lang="en-IN" sz="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5CD35B-0DD7-4D2C-A8FD-CE3755CB8E64}"/>
              </a:ext>
            </a:extLst>
          </p:cNvPr>
          <p:cNvSpPr txBox="1"/>
          <p:nvPr/>
        </p:nvSpPr>
        <p:spPr>
          <a:xfrm>
            <a:off x="6336549" y="3980924"/>
            <a:ext cx="1693924" cy="275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/>
              <a:t>Problems with fitting and insertion; comes in limited number of sizes</a:t>
            </a:r>
            <a:endParaRPr lang="en-IN" sz="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E4FEC7-A1EA-44BA-BF85-A03797840223}"/>
              </a:ext>
            </a:extLst>
          </p:cNvPr>
          <p:cNvSpPr txBox="1"/>
          <p:nvPr/>
        </p:nvSpPr>
        <p:spPr>
          <a:xfrm>
            <a:off x="6328929" y="3103306"/>
            <a:ext cx="18342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Can cause excess menstrual bleeding and</a:t>
            </a:r>
          </a:p>
          <a:p>
            <a:r>
              <a:rPr lang="en-IN" sz="600" b="0" i="0" u="none" strike="noStrike" baseline="0" dirty="0"/>
              <a:t>pain; risk of perforation, infection, expulsion, pelvic inflammatory disease, and infertility; not recommended for those who eventually intend to conceive or are not monogamous; dangerous in pregnancy</a:t>
            </a:r>
            <a:endParaRPr lang="en-IN" sz="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99C4C4-56A6-47CA-B34B-A3DDAA7484A6}"/>
              </a:ext>
            </a:extLst>
          </p:cNvPr>
          <p:cNvSpPr txBox="1"/>
          <p:nvPr/>
        </p:nvSpPr>
        <p:spPr>
          <a:xfrm>
            <a:off x="6327550" y="2368323"/>
            <a:ext cx="1772882" cy="363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Requires careful fitting, some inconvenience associated with insertion and removal; may be dislodged during intercourse</a:t>
            </a:r>
            <a:endParaRPr lang="en-IN" sz="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AABFD8-9BFB-4900-8DE2-D05902A84C76}"/>
              </a:ext>
            </a:extLst>
          </p:cNvPr>
          <p:cNvSpPr txBox="1"/>
          <p:nvPr/>
        </p:nvSpPr>
        <p:spPr>
          <a:xfrm>
            <a:off x="6328929" y="1939553"/>
            <a:ext cx="1602459" cy="270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Requires male cooperation, may diminish spontaneity, may deteriorate on the shelf</a:t>
            </a:r>
            <a:endParaRPr lang="en-IN" sz="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F62F48F-2E07-4E08-B1DC-109A38304DC3}"/>
              </a:ext>
            </a:extLst>
          </p:cNvPr>
          <p:cNvSpPr txBox="1"/>
          <p:nvPr/>
        </p:nvSpPr>
        <p:spPr>
          <a:xfrm>
            <a:off x="6325491" y="1318331"/>
            <a:ext cx="2009263" cy="446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600" b="0" i="0" u="none" strike="noStrike" baseline="0" dirty="0"/>
              <a:t>Must be taken regularly; possible minor side effects, which new formulations have reduced; not for women with cardiovascular risks (mostly smokers over</a:t>
            </a:r>
          </a:p>
          <a:p>
            <a:pPr algn="l"/>
            <a:r>
              <a:rPr lang="en-IN" sz="600" b="0" i="0" u="none" strike="noStrike" baseline="0" dirty="0"/>
              <a:t>age 35)</a:t>
            </a:r>
            <a:endParaRPr lang="en-IN" sz="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8091CF-1191-48CA-AC3A-D8F072A2A921}"/>
              </a:ext>
            </a:extLst>
          </p:cNvPr>
          <p:cNvSpPr txBox="1"/>
          <p:nvPr/>
        </p:nvSpPr>
        <p:spPr>
          <a:xfrm>
            <a:off x="6863777" y="993068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Disadvantages</a:t>
            </a:r>
            <a:endParaRPr lang="en-IN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8D1B5DF-9CAD-4419-8120-39462390B4F0}"/>
              </a:ext>
            </a:extLst>
          </p:cNvPr>
          <p:cNvSpPr txBox="1"/>
          <p:nvPr/>
        </p:nvSpPr>
        <p:spPr>
          <a:xfrm>
            <a:off x="4377514" y="5513414"/>
            <a:ext cx="1826602" cy="359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Convenient and highly effective; no serious side effects other than occasional heavy menstrual bleeding</a:t>
            </a:r>
            <a:endParaRPr lang="en-IN" sz="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B3F2C4F-8F00-4C53-A541-02142E443EA0}"/>
              </a:ext>
            </a:extLst>
          </p:cNvPr>
          <p:cNvSpPr txBox="1"/>
          <p:nvPr/>
        </p:nvSpPr>
        <p:spPr>
          <a:xfrm>
            <a:off x="4377514" y="4994111"/>
            <a:ext cx="1881950" cy="359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Very safe, convenient, and effective; very long-lasting; may have nonreproductive health benefits like those of oral contraceptives</a:t>
            </a:r>
            <a:endParaRPr lang="en-IN" sz="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8112B9-6F4F-4089-878E-E78ADAA0F547}"/>
              </a:ext>
            </a:extLst>
          </p:cNvPr>
          <p:cNvSpPr txBox="1"/>
          <p:nvPr/>
        </p:nvSpPr>
        <p:spPr>
          <a:xfrm>
            <a:off x="4376726" y="4491338"/>
            <a:ext cx="1919777" cy="359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Can be used by anyone who is not allergic; protect against some sexually transmitted diseases; no known side effects</a:t>
            </a:r>
            <a:endParaRPr lang="en-IN" sz="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F169CA-0E6D-4606-9B53-158D79A67FAB}"/>
              </a:ext>
            </a:extLst>
          </p:cNvPr>
          <p:cNvSpPr txBox="1"/>
          <p:nvPr/>
        </p:nvSpPr>
        <p:spPr>
          <a:xfrm>
            <a:off x="4378982" y="3976530"/>
            <a:ext cx="1762705" cy="270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No dangerous side effects; fairly effective; can remain in place longer than diaphragm</a:t>
            </a:r>
            <a:endParaRPr lang="en-IN" sz="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358AC3-5847-43D3-BF24-97CFE82EBB29}"/>
              </a:ext>
            </a:extLst>
          </p:cNvPr>
          <p:cNvSpPr txBox="1"/>
          <p:nvPr/>
        </p:nvSpPr>
        <p:spPr>
          <a:xfrm>
            <a:off x="4376726" y="3103306"/>
            <a:ext cx="1509589" cy="270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Convenient, highly effective; infrequent replacement</a:t>
            </a:r>
            <a:endParaRPr lang="en-IN" sz="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773708-0C1C-4125-B96E-EEC4C043E51F}"/>
              </a:ext>
            </a:extLst>
          </p:cNvPr>
          <p:cNvSpPr txBox="1"/>
          <p:nvPr/>
        </p:nvSpPr>
        <p:spPr>
          <a:xfrm>
            <a:off x="4375451" y="2372043"/>
            <a:ext cx="1627828" cy="446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No dangerous side effects; reliable if used properly; provides some protection against sexually transmitted diseases and cervical cancer</a:t>
            </a:r>
            <a:endParaRPr lang="en-IN" sz="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8233DD5-03A6-4988-8297-38F79EE1FC82}"/>
              </a:ext>
            </a:extLst>
          </p:cNvPr>
          <p:cNvSpPr txBox="1"/>
          <p:nvPr/>
        </p:nvSpPr>
        <p:spPr>
          <a:xfrm>
            <a:off x="4380503" y="1942233"/>
            <a:ext cx="1693924" cy="270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Easy to use, effective, inexpensive, protects against some sexually transmitted diseases</a:t>
            </a:r>
            <a:endParaRPr lang="en-IN" sz="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C756E3-C612-4C9B-AF09-88321424E276}"/>
              </a:ext>
            </a:extLst>
          </p:cNvPr>
          <p:cNvSpPr txBox="1"/>
          <p:nvPr/>
        </p:nvSpPr>
        <p:spPr>
          <a:xfrm>
            <a:off x="4375451" y="1316368"/>
            <a:ext cx="1660547" cy="446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Convenient; highly effective; provides significant </a:t>
            </a:r>
            <a:r>
              <a:rPr lang="en-IN" sz="600" b="0" i="0" u="none" strike="noStrike" baseline="0" dirty="0" err="1"/>
              <a:t>noncontraceptive</a:t>
            </a:r>
            <a:r>
              <a:rPr lang="en-IN" sz="600" b="0" i="0" u="none" strike="noStrike" baseline="0" dirty="0"/>
              <a:t> health benefits such as protection against ovarian and endometrial cancers</a:t>
            </a:r>
            <a:endParaRPr lang="en-IN" sz="6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3711D7-4E87-4153-A666-8395A7D0419E}"/>
              </a:ext>
            </a:extLst>
          </p:cNvPr>
          <p:cNvSpPr txBox="1"/>
          <p:nvPr/>
        </p:nvSpPr>
        <p:spPr>
          <a:xfrm>
            <a:off x="4891961" y="988097"/>
            <a:ext cx="90454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Advantages</a:t>
            </a:r>
            <a:endParaRPr lang="en-IN" sz="9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588F63-453C-44BF-A84A-7A4649443090}"/>
              </a:ext>
            </a:extLst>
          </p:cNvPr>
          <p:cNvSpPr txBox="1"/>
          <p:nvPr/>
        </p:nvSpPr>
        <p:spPr>
          <a:xfrm>
            <a:off x="3557201" y="993068"/>
            <a:ext cx="90454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Failure Rate*</a:t>
            </a:r>
            <a:endParaRPr lang="en-IN" sz="9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D587741-2FCE-4A74-AED4-401DB2EDFC93}"/>
              </a:ext>
            </a:extLst>
          </p:cNvPr>
          <p:cNvSpPr txBox="1"/>
          <p:nvPr/>
        </p:nvSpPr>
        <p:spPr>
          <a:xfrm>
            <a:off x="3560803" y="1320581"/>
            <a:ext cx="747559" cy="270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9, depending on type</a:t>
            </a:r>
            <a:endParaRPr lang="en-IN" sz="6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295F079-60A4-4ECF-B11B-94D99727E4F0}"/>
              </a:ext>
            </a:extLst>
          </p:cNvPr>
          <p:cNvSpPr txBox="1"/>
          <p:nvPr/>
        </p:nvSpPr>
        <p:spPr>
          <a:xfrm>
            <a:off x="3559312" y="3978477"/>
            <a:ext cx="747559" cy="359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Probably similar to that of diaphragm</a:t>
            </a:r>
            <a:endParaRPr lang="en-IN" sz="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765ADF0-4F43-449D-ADCE-F485236F458A}"/>
              </a:ext>
            </a:extLst>
          </p:cNvPr>
          <p:cNvSpPr txBox="1"/>
          <p:nvPr/>
        </p:nvSpPr>
        <p:spPr>
          <a:xfrm>
            <a:off x="3561877" y="1942233"/>
            <a:ext cx="28821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18</a:t>
            </a:r>
            <a:endParaRPr lang="en-IN" sz="6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F3D67D-5751-4E3A-AFEE-524822103758}"/>
              </a:ext>
            </a:extLst>
          </p:cNvPr>
          <p:cNvSpPr txBox="1"/>
          <p:nvPr/>
        </p:nvSpPr>
        <p:spPr>
          <a:xfrm>
            <a:off x="3554257" y="2368953"/>
            <a:ext cx="28821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/>
              <a:t>12</a:t>
            </a:r>
            <a:endParaRPr lang="en-IN" sz="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64FD755-49CA-4FCD-A208-0591927FF81D}"/>
              </a:ext>
            </a:extLst>
          </p:cNvPr>
          <p:cNvSpPr txBox="1"/>
          <p:nvPr/>
        </p:nvSpPr>
        <p:spPr>
          <a:xfrm>
            <a:off x="3556407" y="3100473"/>
            <a:ext cx="23819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1</a:t>
            </a:r>
            <a:endParaRPr lang="en-IN" sz="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94910DE-35FC-42DA-A686-99F4AA810FF1}"/>
              </a:ext>
            </a:extLst>
          </p:cNvPr>
          <p:cNvSpPr txBox="1"/>
          <p:nvPr/>
        </p:nvSpPr>
        <p:spPr>
          <a:xfrm>
            <a:off x="3566177" y="5516013"/>
            <a:ext cx="23819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/>
              <a:t>6</a:t>
            </a:r>
            <a:endParaRPr lang="en-IN" sz="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E28D3D-C318-4660-B90F-0A11DC892D8D}"/>
              </a:ext>
            </a:extLst>
          </p:cNvPr>
          <p:cNvSpPr txBox="1"/>
          <p:nvPr/>
        </p:nvSpPr>
        <p:spPr>
          <a:xfrm>
            <a:off x="3554257" y="4486271"/>
            <a:ext cx="42197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10–28</a:t>
            </a:r>
            <a:endParaRPr lang="en-IN" sz="6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0D6DB81-C860-4E06-9C54-AA68E01E5F9C}"/>
              </a:ext>
            </a:extLst>
          </p:cNvPr>
          <p:cNvSpPr txBox="1"/>
          <p:nvPr/>
        </p:nvSpPr>
        <p:spPr>
          <a:xfrm>
            <a:off x="3562093" y="4992127"/>
            <a:ext cx="348741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0.05</a:t>
            </a:r>
            <a:endParaRPr lang="en-IN" sz="6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F7BBD89-628F-4AF3-8118-1F03D9AAB383}"/>
              </a:ext>
            </a:extLst>
          </p:cNvPr>
          <p:cNvSpPr txBox="1"/>
          <p:nvPr/>
        </p:nvSpPr>
        <p:spPr>
          <a:xfrm>
            <a:off x="1870076" y="5519854"/>
            <a:ext cx="1494643" cy="359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Injection every 3 months of a hormone that is slowly released and prevents ovulation</a:t>
            </a:r>
            <a:endParaRPr lang="en-IN" sz="6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DC3681A-41CD-4127-8270-A9DC2E617091}"/>
              </a:ext>
            </a:extLst>
          </p:cNvPr>
          <p:cNvSpPr txBox="1"/>
          <p:nvPr/>
        </p:nvSpPr>
        <p:spPr>
          <a:xfrm>
            <a:off x="1870076" y="4993302"/>
            <a:ext cx="1555331" cy="359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Capsule surgically implanted under skin slowly releases hormone that blocks ovulation</a:t>
            </a:r>
            <a:endParaRPr lang="en-IN" sz="6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905CE97-EC9D-46E1-B1FB-430C0E40074C}"/>
              </a:ext>
            </a:extLst>
          </p:cNvPr>
          <p:cNvSpPr txBox="1"/>
          <p:nvPr/>
        </p:nvSpPr>
        <p:spPr>
          <a:xfrm>
            <a:off x="1870263" y="4485832"/>
            <a:ext cx="1611711" cy="395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Chemical spermicides inserted in vagina before intercourse prevent sperm from entering uterus</a:t>
            </a:r>
            <a:endParaRPr lang="en-IN" sz="6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5C669C4-A2FA-4E42-94D0-662526DDDCFC}"/>
              </a:ext>
            </a:extLst>
          </p:cNvPr>
          <p:cNvSpPr txBox="1"/>
          <p:nvPr/>
        </p:nvSpPr>
        <p:spPr>
          <a:xfrm>
            <a:off x="1868326" y="3974264"/>
            <a:ext cx="1627828" cy="395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Miniature diaphragm covers cervix closely, prevents sperm from reaching egg, holds spermicide</a:t>
            </a:r>
            <a:endParaRPr lang="en-IN" sz="6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82BC540-D58D-438A-B505-032F03C6BBB6}"/>
              </a:ext>
            </a:extLst>
          </p:cNvPr>
          <p:cNvSpPr txBox="1"/>
          <p:nvPr/>
        </p:nvSpPr>
        <p:spPr>
          <a:xfrm>
            <a:off x="1877650" y="3101543"/>
            <a:ext cx="1456781" cy="464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Small plastic or metal device placed in the uterus, prevents implantation; some contain copper, others release hormones</a:t>
            </a:r>
            <a:endParaRPr lang="en-IN" sz="6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166EE48-C207-44B7-B608-6D54120133A1}"/>
              </a:ext>
            </a:extLst>
          </p:cNvPr>
          <p:cNvSpPr txBox="1"/>
          <p:nvPr/>
        </p:nvSpPr>
        <p:spPr>
          <a:xfrm>
            <a:off x="1873443" y="2366453"/>
            <a:ext cx="1465193" cy="359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Soft rubber cup covers entrance to uterus; prevents sperm from reaching egg, holds spermicide</a:t>
            </a:r>
            <a:endParaRPr lang="en-IN" sz="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78CC905-ECAF-4102-9A45-B6B6B604479C}"/>
              </a:ext>
            </a:extLst>
          </p:cNvPr>
          <p:cNvSpPr txBox="1"/>
          <p:nvPr/>
        </p:nvSpPr>
        <p:spPr>
          <a:xfrm>
            <a:off x="1874150" y="1939553"/>
            <a:ext cx="1539932" cy="270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Thin sheath for penis collects semen; “female condoms” sheath vaginal walls</a:t>
            </a:r>
            <a:endParaRPr lang="en-IN" sz="6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B8C11D7-7783-4035-BDAC-C5ACA7644C76}"/>
              </a:ext>
            </a:extLst>
          </p:cNvPr>
          <p:cNvSpPr txBox="1"/>
          <p:nvPr/>
        </p:nvSpPr>
        <p:spPr>
          <a:xfrm>
            <a:off x="1869957" y="1321996"/>
            <a:ext cx="1531091" cy="395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Hormones (progesterone </a:t>
            </a:r>
            <a:r>
              <a:rPr lang="en-IN" sz="600" b="0" i="0" u="none" strike="noStrike" baseline="0" dirty="0" err="1"/>
              <a:t>analog</a:t>
            </a:r>
            <a:r>
              <a:rPr lang="en-IN" sz="600" b="0" i="0" u="none" strike="noStrike" baseline="0" dirty="0"/>
              <a:t> alone or in combination with other hormones) primarily prevent ovulation</a:t>
            </a:r>
            <a:endParaRPr lang="en-IN" sz="6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E052F32-7A19-430C-817F-F92B7ECC4C91}"/>
              </a:ext>
            </a:extLst>
          </p:cNvPr>
          <p:cNvSpPr txBox="1"/>
          <p:nvPr/>
        </p:nvSpPr>
        <p:spPr>
          <a:xfrm>
            <a:off x="717494" y="1315340"/>
            <a:ext cx="82231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Oral contraceptive</a:t>
            </a:r>
            <a:endParaRPr lang="en-IN" sz="6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E9221A9-CD1E-4B25-B2F6-EFFB91CAB513}"/>
              </a:ext>
            </a:extLst>
          </p:cNvPr>
          <p:cNvSpPr txBox="1"/>
          <p:nvPr/>
        </p:nvSpPr>
        <p:spPr>
          <a:xfrm>
            <a:off x="719297" y="1943410"/>
            <a:ext cx="510593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Condom</a:t>
            </a:r>
            <a:endParaRPr lang="en-IN" sz="6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7792CDD-D2F4-40FC-9C88-1B2F6800F04F}"/>
              </a:ext>
            </a:extLst>
          </p:cNvPr>
          <p:cNvSpPr txBox="1"/>
          <p:nvPr/>
        </p:nvSpPr>
        <p:spPr>
          <a:xfrm>
            <a:off x="721250" y="2372082"/>
            <a:ext cx="56165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Diaphragm</a:t>
            </a:r>
            <a:endParaRPr lang="en-IN" sz="6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3E6242E-808E-4C72-90DE-1348C1FFC058}"/>
              </a:ext>
            </a:extLst>
          </p:cNvPr>
          <p:cNvSpPr txBox="1"/>
          <p:nvPr/>
        </p:nvSpPr>
        <p:spPr>
          <a:xfrm>
            <a:off x="719297" y="3103602"/>
            <a:ext cx="1051794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Intrauterine device (IUD)</a:t>
            </a:r>
            <a:endParaRPr lang="en-IN" sz="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AD5821F-3360-4258-B035-51B78A06520C}"/>
              </a:ext>
            </a:extLst>
          </p:cNvPr>
          <p:cNvSpPr txBox="1"/>
          <p:nvPr/>
        </p:nvSpPr>
        <p:spPr>
          <a:xfrm>
            <a:off x="723647" y="3978435"/>
            <a:ext cx="61781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Cervical cap</a:t>
            </a:r>
            <a:endParaRPr lang="en-IN" sz="6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1C697CA-9557-48F9-8218-B7C0011E3182}"/>
              </a:ext>
            </a:extLst>
          </p:cNvPr>
          <p:cNvSpPr txBox="1"/>
          <p:nvPr/>
        </p:nvSpPr>
        <p:spPr>
          <a:xfrm>
            <a:off x="726917" y="4989314"/>
            <a:ext cx="46417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Implant</a:t>
            </a:r>
            <a:endParaRPr lang="en-IN" sz="6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31CC457-E204-4245-BBCD-17EF3192C0B6}"/>
              </a:ext>
            </a:extLst>
          </p:cNvPr>
          <p:cNvSpPr txBox="1"/>
          <p:nvPr/>
        </p:nvSpPr>
        <p:spPr>
          <a:xfrm>
            <a:off x="695599" y="5954611"/>
            <a:ext cx="264785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*Failure rate is expressed as pregnancies per 100 actual users per year.</a:t>
            </a:r>
            <a:endParaRPr lang="en-IN" sz="6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954E8F3-20B5-4571-BCB0-B46A8DAE8331}"/>
              </a:ext>
            </a:extLst>
          </p:cNvPr>
          <p:cNvSpPr txBox="1"/>
          <p:nvPr/>
        </p:nvSpPr>
        <p:spPr>
          <a:xfrm>
            <a:off x="644391" y="6146865"/>
            <a:ext cx="5675898" cy="171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Source: Data from American College of Obstetricians and </a:t>
            </a:r>
            <a:r>
              <a:rPr lang="en-IN" sz="600" b="0" i="0" u="none" strike="noStrike" baseline="0" dirty="0" err="1"/>
              <a:t>Gynecologists</a:t>
            </a:r>
            <a:r>
              <a:rPr lang="en-IN" sz="600" b="0" i="0" u="none" strike="noStrike" baseline="0" dirty="0"/>
              <a:t>: Contraception, Patient Education Pamphlet No. AP005. ACOG, Washington, D.C., 1990</a:t>
            </a:r>
            <a:endParaRPr lang="en-IN" sz="6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E0C3CFD-7098-4067-AA3A-0799E01EBBE9}"/>
              </a:ext>
            </a:extLst>
          </p:cNvPr>
          <p:cNvSpPr txBox="1"/>
          <p:nvPr/>
        </p:nvSpPr>
        <p:spPr>
          <a:xfrm>
            <a:off x="2444212" y="988279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Action</a:t>
            </a:r>
            <a:endParaRPr lang="en-IN" sz="900" b="1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CC61170-95FD-40ED-B706-A4C5790F7745}"/>
              </a:ext>
            </a:extLst>
          </p:cNvPr>
          <p:cNvSpPr txBox="1"/>
          <p:nvPr/>
        </p:nvSpPr>
        <p:spPr>
          <a:xfrm>
            <a:off x="986350" y="988279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Device</a:t>
            </a:r>
            <a:endParaRPr lang="en-IN" sz="900" b="1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00FD4A7-9EF1-4707-AB78-1BDBE33DDAB6}"/>
              </a:ext>
            </a:extLst>
          </p:cNvPr>
          <p:cNvSpPr txBox="1"/>
          <p:nvPr/>
        </p:nvSpPr>
        <p:spPr>
          <a:xfrm>
            <a:off x="796114" y="683265"/>
            <a:ext cx="11017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51.2</a:t>
            </a:r>
            <a:endParaRPr lang="en-IN" sz="1200" b="1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49D0A30-4A01-4EAA-B57C-A3081EF883B7}"/>
              </a:ext>
            </a:extLst>
          </p:cNvPr>
          <p:cNvSpPr txBox="1"/>
          <p:nvPr/>
        </p:nvSpPr>
        <p:spPr>
          <a:xfrm>
            <a:off x="1898750" y="685021"/>
            <a:ext cx="203273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Methods of Birth Control</a:t>
            </a:r>
            <a:endParaRPr lang="en-IN" sz="1200" b="1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C6C49DD-629E-4CBD-ADDA-D5A3B0F3F662}"/>
              </a:ext>
            </a:extLst>
          </p:cNvPr>
          <p:cNvSpPr txBox="1"/>
          <p:nvPr/>
        </p:nvSpPr>
        <p:spPr>
          <a:xfrm>
            <a:off x="717494" y="4489409"/>
            <a:ext cx="995001" cy="270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Foams, creams, jellies, vaginal suppositories</a:t>
            </a:r>
            <a:endParaRPr lang="en-IN" sz="6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BBA4F92-1236-42E7-955C-6D1A073AE165}"/>
              </a:ext>
            </a:extLst>
          </p:cNvPr>
          <p:cNvSpPr txBox="1"/>
          <p:nvPr/>
        </p:nvSpPr>
        <p:spPr>
          <a:xfrm>
            <a:off x="716046" y="5519854"/>
            <a:ext cx="1051794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>
                <a:latin typeface="+mn-lt"/>
              </a:rPr>
              <a:t>Injectable contraceptive</a:t>
            </a:r>
            <a:endParaRPr lang="en-IN" sz="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3305905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595EA3-5F18-4C0D-A7EE-A67E54A6C56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F55197-606A-4FE2-9552-91B9FF1B8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83845"/>
            <a:ext cx="8382000" cy="349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22749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0CDB55-E50E-46D1-8F39-0C00C66004F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51.01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03059A-EDE7-4A30-8765-43ECE4772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531" y="2007086"/>
            <a:ext cx="2758938" cy="284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127225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C55224-9253-4882-BB38-10F3964AFBF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51.02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32351C-FD51-4C88-BE12-FA7ED06C6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26421"/>
            <a:ext cx="5725019" cy="580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6994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959593-F09B-445F-88A3-0E61403A206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51.01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FE7DB7-CE3F-4BBF-8D66-A7239B1B3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58852"/>
            <a:ext cx="6297521" cy="534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07073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12A51B-B1E1-4390-952C-6B5AA77D8A0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6D52CB-A912-42CA-82A7-CBAE009D4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54125"/>
            <a:ext cx="5725019" cy="45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78489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137163-A330-4EFE-A394-420D94F787E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393965-E4A2-4BCF-9336-1362F0C67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60226"/>
            <a:ext cx="3554786" cy="5737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3590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0BEE13-BCBF-417E-A398-1A7008D2871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5E359E-97F9-4EA8-9EC6-0507F57B0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92228"/>
            <a:ext cx="5725019" cy="3873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6813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DFE230-39F8-4FF4-9B38-B033CE6601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B295DA-0D12-46C7-A50A-3ED8B11D1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375295"/>
            <a:ext cx="2937840" cy="610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96442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A221BD-89E2-4B88-8C39-90CEBD005E1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5FEBD9-3F25-4637-8754-DC3F3885A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66438"/>
            <a:ext cx="5725019" cy="432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12479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857165-CBC6-4FCC-8B7B-F0FFFB7D6E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51.6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D8F52F-EFE0-43E7-A1FE-6CF6A8746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79869"/>
            <a:ext cx="8382000" cy="409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3080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698</Words>
  <Application>Microsoft Office PowerPoint</Application>
  <PresentationFormat>On-screen Show (4:3)</PresentationFormat>
  <Paragraphs>107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209</cp:revision>
  <dcterms:created xsi:type="dcterms:W3CDTF">2002-11-07T15:12:30Z</dcterms:created>
  <dcterms:modified xsi:type="dcterms:W3CDTF">2022-01-18T09:57:25Z</dcterms:modified>
</cp:coreProperties>
</file>