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56"/>
  </p:notesMasterIdLst>
  <p:sldIdLst>
    <p:sldId id="504" r:id="rId2"/>
    <p:sldId id="541" r:id="rId3"/>
    <p:sldId id="542" r:id="rId4"/>
    <p:sldId id="555" r:id="rId5"/>
    <p:sldId id="544" r:id="rId6"/>
    <p:sldId id="545" r:id="rId7"/>
    <p:sldId id="546" r:id="rId8"/>
    <p:sldId id="547" r:id="rId9"/>
    <p:sldId id="505" r:id="rId10"/>
    <p:sldId id="506" r:id="rId11"/>
    <p:sldId id="507" r:id="rId12"/>
    <p:sldId id="508" r:id="rId13"/>
    <p:sldId id="509" r:id="rId14"/>
    <p:sldId id="510" r:id="rId15"/>
    <p:sldId id="556" r:id="rId16"/>
    <p:sldId id="548" r:id="rId17"/>
    <p:sldId id="549" r:id="rId18"/>
    <p:sldId id="550" r:id="rId19"/>
    <p:sldId id="551" r:id="rId20"/>
    <p:sldId id="552" r:id="rId21"/>
    <p:sldId id="553" r:id="rId22"/>
    <p:sldId id="511" r:id="rId23"/>
    <p:sldId id="512" r:id="rId24"/>
    <p:sldId id="513" r:id="rId25"/>
    <p:sldId id="514" r:id="rId26"/>
    <p:sldId id="557" r:id="rId27"/>
    <p:sldId id="515" r:id="rId28"/>
    <p:sldId id="516" r:id="rId29"/>
    <p:sldId id="517" r:id="rId30"/>
    <p:sldId id="518" r:id="rId31"/>
    <p:sldId id="519" r:id="rId32"/>
    <p:sldId id="520" r:id="rId33"/>
    <p:sldId id="521" r:id="rId34"/>
    <p:sldId id="522" r:id="rId35"/>
    <p:sldId id="523" r:id="rId36"/>
    <p:sldId id="524" r:id="rId37"/>
    <p:sldId id="525" r:id="rId38"/>
    <p:sldId id="526" r:id="rId39"/>
    <p:sldId id="527" r:id="rId40"/>
    <p:sldId id="528" r:id="rId41"/>
    <p:sldId id="529" r:id="rId42"/>
    <p:sldId id="530" r:id="rId43"/>
    <p:sldId id="531" r:id="rId44"/>
    <p:sldId id="532" r:id="rId45"/>
    <p:sldId id="533" r:id="rId46"/>
    <p:sldId id="534" r:id="rId47"/>
    <p:sldId id="535" r:id="rId48"/>
    <p:sldId id="536" r:id="rId49"/>
    <p:sldId id="537" r:id="rId50"/>
    <p:sldId id="538" r:id="rId51"/>
    <p:sldId id="539" r:id="rId52"/>
    <p:sldId id="540" r:id="rId53"/>
    <p:sldId id="554" r:id="rId54"/>
    <p:sldId id="543" r:id="rId55"/>
  </p:sldIdLst>
  <p:sldSz cx="9144000" cy="6858000" type="screen4x3"/>
  <p:notesSz cx="6858000" cy="9144000"/>
  <p:custDataLst>
    <p:tags r:id="rId57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93" d="100"/>
          <a:sy n="93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gs" Target="tags/tag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xmlns="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xmlns="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xmlns="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xmlns="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xmlns="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xmlns="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03262661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xmlns="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xmlns="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xmlns="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xmlns="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xmlns="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xmlns="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xmlns="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xmlns="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xmlns="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xmlns="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xmlns="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xmlns="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xmlns="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>
                <a:solidFill>
                  <a:srgbClr val="2B2B2C"/>
                </a:solidFill>
              </a:rPr>
              <a:t>Image </a:t>
            </a:r>
            <a:r>
              <a:rPr lang="en-US" altLang="en-US" sz="1500" b="1" smtClean="0">
                <a:solidFill>
                  <a:srgbClr val="2B2B2C"/>
                </a:solidFill>
              </a:rPr>
              <a:t>PowerPoint </a:t>
            </a:r>
            <a:r>
              <a:rPr lang="en-US" altLang="en-US" sz="1500" b="1" dirty="0">
                <a:solidFill>
                  <a:srgbClr val="2B2B2C"/>
                </a:solidFill>
              </a:rPr>
              <a:t>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Animal Development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52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BC7A3263-7D52-40E8-AC35-0F09289C58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12566C5-7EDB-4B93-ADF1-CE33E0C6766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998C97F-A572-4F69-809A-2DA9F76776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88592"/>
            <a:ext cx="8382000" cy="468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81755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83CE5E2-A0F9-4D27-9002-772269C7A61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6BFF057-3704-4E77-AB6D-C89A730BB1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6618" y="398173"/>
            <a:ext cx="2670764" cy="6061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07621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415B449-31A0-472C-9748-674E0F69B6B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1E4DBA0-D8E1-4148-8B33-91E051F741D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32258"/>
            <a:ext cx="8382000" cy="3193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4323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4268DEB-9D81-43C4-BBAA-8E396501903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82A4EDB-9975-4FF6-927B-7F48FF7D31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2039841"/>
            <a:ext cx="5725019" cy="2778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11108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821D5BF-9F61-4E25-9988-4DB82ED6225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D032CF6-2DA0-4442-AF61-379169B809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220058"/>
            <a:ext cx="8382000" cy="2417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8753102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5FBD685-7A35-4B7D-AF8B-5A12A7E8246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52.2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8FF23048-341B-415B-891B-59CAA20BC5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9504" y="312420"/>
            <a:ext cx="3364992" cy="623316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6F644035-49CB-4021-BAB1-0F6F32DDFD4E}"/>
              </a:ext>
            </a:extLst>
          </p:cNvPr>
          <p:cNvSpPr txBox="1"/>
          <p:nvPr/>
        </p:nvSpPr>
        <p:spPr>
          <a:xfrm>
            <a:off x="2876277" y="1743194"/>
            <a:ext cx="90454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/>
              <a:t>Radial cleavage</a:t>
            </a:r>
            <a:endParaRPr lang="en-IN" sz="700" b="1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1A9714AD-902A-4397-BD06-C86E1B5F2C5D}"/>
              </a:ext>
            </a:extLst>
          </p:cNvPr>
          <p:cNvSpPr txBox="1"/>
          <p:nvPr/>
        </p:nvSpPr>
        <p:spPr>
          <a:xfrm>
            <a:off x="2874264" y="1503402"/>
            <a:ext cx="202935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Isolecithal (sparse, evenly distributed yolk)</a:t>
            </a:r>
            <a:endParaRPr lang="en-IN" sz="700" b="1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502BA930-2A49-418B-AF13-AC1E775A4E62}"/>
              </a:ext>
            </a:extLst>
          </p:cNvPr>
          <p:cNvSpPr txBox="1"/>
          <p:nvPr/>
        </p:nvSpPr>
        <p:spPr>
          <a:xfrm>
            <a:off x="2866644" y="2320839"/>
            <a:ext cx="904546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Spiral cleavage</a:t>
            </a:r>
            <a:endParaRPr lang="en-IN" sz="700" b="1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6EEED65-30F8-4716-8F90-FF97FCD3526E}"/>
              </a:ext>
            </a:extLst>
          </p:cNvPr>
          <p:cNvSpPr txBox="1"/>
          <p:nvPr/>
        </p:nvSpPr>
        <p:spPr>
          <a:xfrm>
            <a:off x="2874264" y="2968965"/>
            <a:ext cx="679599" cy="292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Rotational cleavage</a:t>
            </a:r>
            <a:endParaRPr lang="en-IN" sz="7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FE8FC215-09ED-4368-B353-7014D29366B1}"/>
              </a:ext>
            </a:extLst>
          </p:cNvPr>
          <p:cNvSpPr txBox="1"/>
          <p:nvPr/>
        </p:nvSpPr>
        <p:spPr>
          <a:xfrm>
            <a:off x="2877161" y="3631615"/>
            <a:ext cx="227715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Mesolecithal (moderate vegetal yolk disposition)</a:t>
            </a:r>
            <a:endParaRPr lang="en-IN" sz="7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FE0FA439-EC6C-4C39-A7A0-C47BC9ECEB01}"/>
              </a:ext>
            </a:extLst>
          </p:cNvPr>
          <p:cNvSpPr txBox="1"/>
          <p:nvPr/>
        </p:nvSpPr>
        <p:spPr>
          <a:xfrm>
            <a:off x="2868658" y="3888322"/>
            <a:ext cx="904546" cy="292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Displaced radial cleavage</a:t>
            </a:r>
            <a:endParaRPr lang="en-IN" sz="7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E9E0E658-C4C7-4D95-AFA6-9E6313B44F1B}"/>
              </a:ext>
            </a:extLst>
          </p:cNvPr>
          <p:cNvSpPr txBox="1"/>
          <p:nvPr/>
        </p:nvSpPr>
        <p:spPr>
          <a:xfrm>
            <a:off x="3398920" y="4405045"/>
            <a:ext cx="23461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900" b="1" i="0" u="none" strike="noStrike" baseline="0" dirty="0"/>
              <a:t>M E R O B L A S T I C</a:t>
            </a:r>
          </a:p>
          <a:p>
            <a:pPr algn="ctr"/>
            <a:r>
              <a:rPr lang="en-IN" sz="900" b="1" i="0" u="none" strike="noStrike" baseline="0" dirty="0"/>
              <a:t>( I N CO M P L E T E )  C L E A V A G E</a:t>
            </a:r>
            <a:endParaRPr lang="en-IN" sz="9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3756BF9C-AC3E-4FF5-AA53-6B8CE6CFE6F8}"/>
              </a:ext>
            </a:extLst>
          </p:cNvPr>
          <p:cNvSpPr txBox="1"/>
          <p:nvPr/>
        </p:nvSpPr>
        <p:spPr>
          <a:xfrm>
            <a:off x="2874264" y="4768125"/>
            <a:ext cx="225461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Telolecithal (dense yolk throughout most of cell)</a:t>
            </a:r>
            <a:endParaRPr lang="en-IN" sz="700" b="1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B2F1556C-41DA-47E7-9CB9-0C626718E613}"/>
              </a:ext>
            </a:extLst>
          </p:cNvPr>
          <p:cNvSpPr txBox="1"/>
          <p:nvPr/>
        </p:nvSpPr>
        <p:spPr>
          <a:xfrm>
            <a:off x="2875086" y="5009269"/>
            <a:ext cx="617817" cy="292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Discoidal cleavage</a:t>
            </a:r>
            <a:endParaRPr lang="en-IN" sz="7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83B8139-A5E8-483F-B5AB-2142771EF99C}"/>
              </a:ext>
            </a:extLst>
          </p:cNvPr>
          <p:cNvSpPr txBox="1"/>
          <p:nvPr/>
        </p:nvSpPr>
        <p:spPr>
          <a:xfrm>
            <a:off x="2876700" y="5808268"/>
            <a:ext cx="17452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Centrolecithal (yolk in center of egg)</a:t>
            </a:r>
            <a:endParaRPr lang="en-IN" sz="700" b="1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2819EF96-68C5-4A41-9D05-A3D44EAAAD92}"/>
              </a:ext>
            </a:extLst>
          </p:cNvPr>
          <p:cNvSpPr txBox="1"/>
          <p:nvPr/>
        </p:nvSpPr>
        <p:spPr>
          <a:xfrm>
            <a:off x="2874264" y="6048732"/>
            <a:ext cx="617817" cy="3221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1" i="0" u="none" strike="noStrike" baseline="0" dirty="0"/>
              <a:t>Syncytial cleavage</a:t>
            </a:r>
            <a:endParaRPr lang="en-IN" sz="700" b="1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xmlns="" id="{03D95023-A4F6-4AD7-A159-B9359816F581}"/>
              </a:ext>
            </a:extLst>
          </p:cNvPr>
          <p:cNvSpPr txBox="1"/>
          <p:nvPr/>
        </p:nvSpPr>
        <p:spPr>
          <a:xfrm>
            <a:off x="2956257" y="6313767"/>
            <a:ext cx="6795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Most insects</a:t>
            </a:r>
            <a:endParaRPr lang="en-IN" sz="7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9503DBF7-C4CE-4D03-BD31-BB40A5C2BB48}"/>
              </a:ext>
            </a:extLst>
          </p:cNvPr>
          <p:cNvSpPr txBox="1"/>
          <p:nvPr/>
        </p:nvSpPr>
        <p:spPr>
          <a:xfrm>
            <a:off x="2959913" y="5554299"/>
            <a:ext cx="42197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Birds</a:t>
            </a:r>
            <a:endParaRPr lang="en-IN" sz="7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xmlns="" id="{5608F03A-BC46-4A70-947F-2A86171F0957}"/>
              </a:ext>
            </a:extLst>
          </p:cNvPr>
          <p:cNvSpPr txBox="1"/>
          <p:nvPr/>
        </p:nvSpPr>
        <p:spPr>
          <a:xfrm>
            <a:off x="2956257" y="5416558"/>
            <a:ext cx="510593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Reptiles</a:t>
            </a:r>
            <a:endParaRPr lang="en-IN" sz="7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xmlns="" id="{9CAC607C-8990-447E-9279-F41A17B68D0D}"/>
              </a:ext>
            </a:extLst>
          </p:cNvPr>
          <p:cNvSpPr txBox="1"/>
          <p:nvPr/>
        </p:nvSpPr>
        <p:spPr>
          <a:xfrm>
            <a:off x="2955924" y="5271315"/>
            <a:ext cx="383615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Fish</a:t>
            </a:r>
            <a:endParaRPr lang="en-IN" sz="700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xmlns="" id="{570C4291-9720-4E97-A1EB-CD8800D6224F}"/>
              </a:ext>
            </a:extLst>
          </p:cNvPr>
          <p:cNvSpPr txBox="1"/>
          <p:nvPr/>
        </p:nvSpPr>
        <p:spPr>
          <a:xfrm>
            <a:off x="2958084" y="4173216"/>
            <a:ext cx="6795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Amphibians</a:t>
            </a:r>
            <a:endParaRPr lang="en-IN" sz="7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3B5A335E-6873-45F0-B4D3-660C9E3ADBBE}"/>
              </a:ext>
            </a:extLst>
          </p:cNvPr>
          <p:cNvSpPr txBox="1"/>
          <p:nvPr/>
        </p:nvSpPr>
        <p:spPr>
          <a:xfrm>
            <a:off x="2959555" y="3396259"/>
            <a:ext cx="67959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Nematodes</a:t>
            </a:r>
            <a:endParaRPr lang="en-IN" sz="7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xmlns="" id="{6369E01C-A89B-49CB-86B9-3E4CEE514504}"/>
              </a:ext>
            </a:extLst>
          </p:cNvPr>
          <p:cNvSpPr txBox="1"/>
          <p:nvPr/>
        </p:nvSpPr>
        <p:spPr>
          <a:xfrm>
            <a:off x="2956009" y="3268149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700" b="0" i="0" u="none" strike="noStrike" baseline="0" dirty="0"/>
              <a:t>Mammals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xmlns="" id="{D2B87E30-F967-4DC1-A92D-51C3C3B6181B}"/>
              </a:ext>
            </a:extLst>
          </p:cNvPr>
          <p:cNvSpPr txBox="1"/>
          <p:nvPr/>
        </p:nvSpPr>
        <p:spPr>
          <a:xfrm>
            <a:off x="2956667" y="2758676"/>
            <a:ext cx="617817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Flatworms</a:t>
            </a:r>
            <a:endParaRPr lang="en-IN" sz="700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981B15A0-FF52-423C-9019-223844FE3E52}"/>
              </a:ext>
            </a:extLst>
          </p:cNvPr>
          <p:cNvSpPr txBox="1"/>
          <p:nvPr/>
        </p:nvSpPr>
        <p:spPr>
          <a:xfrm>
            <a:off x="2960909" y="2595816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Mollusks</a:t>
            </a:r>
            <a:endParaRPr lang="en-IN" sz="700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AEFFEB2-B2E6-4323-8AD0-78E00E8B3955}"/>
              </a:ext>
            </a:extLst>
          </p:cNvPr>
          <p:cNvSpPr txBox="1"/>
          <p:nvPr/>
        </p:nvSpPr>
        <p:spPr>
          <a:xfrm>
            <a:off x="2954674" y="2452058"/>
            <a:ext cx="561652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Annelids</a:t>
            </a:r>
            <a:endParaRPr lang="en-IN" sz="700" dirty="0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A6B92A0B-ADF8-491D-842A-37BEF513747C}"/>
              </a:ext>
            </a:extLst>
          </p:cNvPr>
          <p:cNvSpPr txBox="1"/>
          <p:nvPr/>
        </p:nvSpPr>
        <p:spPr>
          <a:xfrm>
            <a:off x="2954674" y="1910881"/>
            <a:ext cx="747559" cy="2000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700" b="0" i="0" u="none" strike="noStrike" baseline="0" dirty="0"/>
              <a:t>Echinoderms</a:t>
            </a:r>
            <a:endParaRPr lang="en-IN" sz="700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1D050C87-6273-4A0E-8C63-0674341DC75A}"/>
              </a:ext>
            </a:extLst>
          </p:cNvPr>
          <p:cNvSpPr txBox="1"/>
          <p:nvPr/>
        </p:nvSpPr>
        <p:spPr>
          <a:xfrm>
            <a:off x="3505564" y="1124635"/>
            <a:ext cx="213287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900" b="1" i="0" u="none" strike="noStrike" baseline="0" dirty="0"/>
              <a:t>H O L O B L A S T I C</a:t>
            </a:r>
          </a:p>
          <a:p>
            <a:pPr algn="ctr"/>
            <a:r>
              <a:rPr lang="en-IN" sz="900" b="1" i="0" u="none" strike="noStrike" baseline="0" dirty="0"/>
              <a:t>( C O M P L E T E )  C L E A V A G E</a:t>
            </a:r>
            <a:endParaRPr lang="en-IN" sz="900" b="1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914A150C-2FB2-43DA-9C38-42E4834E500C}"/>
              </a:ext>
            </a:extLst>
          </p:cNvPr>
          <p:cNvSpPr txBox="1"/>
          <p:nvPr/>
        </p:nvSpPr>
        <p:spPr>
          <a:xfrm>
            <a:off x="3709853" y="635915"/>
            <a:ext cx="22771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1200" b="1" i="0" u="none" strike="noStrike" baseline="0" dirty="0"/>
              <a:t>The Major Cleavage</a:t>
            </a:r>
          </a:p>
          <a:p>
            <a:pPr algn="l"/>
            <a:r>
              <a:rPr lang="en-IN" sz="1200" b="1" i="0" u="none" strike="noStrike" baseline="0" dirty="0"/>
              <a:t>Patterns of Animal Embryos</a:t>
            </a:r>
            <a:endParaRPr lang="en-IN" sz="1200" b="1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80A41364-CC12-4480-B55A-B8627B3B167B}"/>
              </a:ext>
            </a:extLst>
          </p:cNvPr>
          <p:cNvSpPr txBox="1"/>
          <p:nvPr/>
        </p:nvSpPr>
        <p:spPr>
          <a:xfrm>
            <a:off x="2922276" y="637593"/>
            <a:ext cx="7475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52.2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253720594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F5999C3-9C92-42E1-86E3-43F053CAF79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52.2a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F740445-6466-4E5B-B7D3-A4181D3585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2681643"/>
            <a:ext cx="5204563" cy="1494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611395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46096BF-3A21-446B-AFC8-1E3A4A8E607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52.2b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66BA85F-7F3E-4AD8-8995-C8351908E0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2753973"/>
            <a:ext cx="5204563" cy="1350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381147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9901C65-2574-40EE-B176-AF801818172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52.2c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33175C9-614E-4C63-873E-41932CBE53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2826329"/>
            <a:ext cx="4731421" cy="1205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553964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3B9EE28-F5D2-420B-A17C-9D753789078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52.2d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2024DB6-90F2-41E5-9489-72DC190234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2737581"/>
            <a:ext cx="4731421" cy="1382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2267603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B975C41-CC1F-4D0E-B8E7-700268DFED9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3D9A9EF-7EAF-4957-8415-0A6AC35A12A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29926"/>
            <a:ext cx="3554786" cy="579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08508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626ABE8-6DD6-494E-A84E-B8B4D816A8E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52.2e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2E776A3-83BA-490C-956E-D4B65F82CE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2814217"/>
            <a:ext cx="4731421" cy="1229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090858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E382DF49-B748-4C88-A644-84F359C2835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52.2f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5CE6012-2702-48E4-8A57-A86B848C0D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3037725"/>
            <a:ext cx="4731421" cy="78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69193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4C89275-3E76-4C6A-B5FD-3625FEBC642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FF59294-AECB-491C-B7F1-6F21CC5563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501807"/>
            <a:ext cx="5204563" cy="3854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6209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5FE6910-D447-4E86-8275-F0B7A0BF0A8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5250471-B2AA-478C-90EB-979EC6E00F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37836"/>
            <a:ext cx="3554786" cy="578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909952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9284A8E-2581-4AB0-AA81-FD9EE753F9C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5D6DDBD-CC9D-48C6-8122-7E5F4FC19E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16725" y="1536432"/>
            <a:ext cx="2510550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4367459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0EA1D49-BCC8-4E1A-86CF-520E429DD36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4E84283-6AF3-4335-8C1F-5CD19EA40C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2526829"/>
            <a:ext cx="5725019" cy="1804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639089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FA03563-FF90-44A4-8F81-FE20AD5E31F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52.3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2C773470-35EA-44BB-BAF7-947B29DE9D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921" y="2275408"/>
            <a:ext cx="4730158" cy="230718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xmlns="" id="{EEC15AB1-9C41-4257-8984-9A826A8F0183}"/>
              </a:ext>
            </a:extLst>
          </p:cNvPr>
          <p:cNvSpPr txBox="1"/>
          <p:nvPr/>
        </p:nvSpPr>
        <p:spPr>
          <a:xfrm>
            <a:off x="3396597" y="4155512"/>
            <a:ext cx="3524287" cy="371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Lining of digestive and respiratory tracts, liver, pancreas, thymus, thyroid</a:t>
            </a:r>
            <a:endParaRPr lang="en-IN" sz="9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xmlns="" id="{6CBCE499-C535-442E-9D87-F68D0979D09E}"/>
              </a:ext>
            </a:extLst>
          </p:cNvPr>
          <p:cNvSpPr txBox="1"/>
          <p:nvPr/>
        </p:nvSpPr>
        <p:spPr>
          <a:xfrm>
            <a:off x="3404217" y="3690692"/>
            <a:ext cx="3524287" cy="371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Skeleton, muscles, blood vessels, heart, blood, gonads, kidneys, dermis of skin</a:t>
            </a:r>
            <a:endParaRPr lang="en-IN" sz="9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2B47535F-C0E7-41C7-8444-91F8109A1BAE}"/>
              </a:ext>
            </a:extLst>
          </p:cNvPr>
          <p:cNvSpPr txBox="1"/>
          <p:nvPr/>
        </p:nvSpPr>
        <p:spPr>
          <a:xfrm>
            <a:off x="3396725" y="3357295"/>
            <a:ext cx="2701071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0" i="0" u="none" strike="noStrike" baseline="0" dirty="0"/>
              <a:t>Epidermis of skin, nervous system, sense organs</a:t>
            </a:r>
            <a:endParaRPr lang="en-IN" sz="9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BBFBE46B-A74D-4523-957D-F053FC80417E}"/>
              </a:ext>
            </a:extLst>
          </p:cNvPr>
          <p:cNvSpPr txBox="1"/>
          <p:nvPr/>
        </p:nvSpPr>
        <p:spPr>
          <a:xfrm>
            <a:off x="2213465" y="3359304"/>
            <a:ext cx="747559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Ectoderm</a:t>
            </a:r>
            <a:endParaRPr lang="en-IN" sz="9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E252C41-D251-4D59-A2D6-A4F7787B88A8}"/>
              </a:ext>
            </a:extLst>
          </p:cNvPr>
          <p:cNvSpPr txBox="1"/>
          <p:nvPr/>
        </p:nvSpPr>
        <p:spPr>
          <a:xfrm>
            <a:off x="2213465" y="3690692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Mesoderm</a:t>
            </a:r>
            <a:endParaRPr lang="en-IN" sz="900" b="1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95F1E47F-E2CA-4C32-98CA-17E8AF23AC69}"/>
              </a:ext>
            </a:extLst>
          </p:cNvPr>
          <p:cNvSpPr txBox="1"/>
          <p:nvPr/>
        </p:nvSpPr>
        <p:spPr>
          <a:xfrm>
            <a:off x="2209806" y="4155512"/>
            <a:ext cx="822315" cy="230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sz="900" b="1" i="0" u="none" strike="noStrike" baseline="0" dirty="0"/>
              <a:t>Endoderm</a:t>
            </a:r>
            <a:endParaRPr lang="en-IN" sz="900" b="1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DC49A35F-8F40-49C1-91FA-B25F2F8B1875}"/>
              </a:ext>
            </a:extLst>
          </p:cNvPr>
          <p:cNvSpPr txBox="1"/>
          <p:nvPr/>
        </p:nvSpPr>
        <p:spPr>
          <a:xfrm>
            <a:off x="3394028" y="2548235"/>
            <a:ext cx="218830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IN" sz="1200" b="1" i="0" u="none" strike="noStrike" baseline="0" dirty="0"/>
              <a:t>Developmental Fates</a:t>
            </a:r>
          </a:p>
          <a:p>
            <a:pPr algn="l"/>
            <a:r>
              <a:rPr lang="en-IN" sz="1200" b="1" i="0" u="none" strike="noStrike" baseline="0" dirty="0"/>
              <a:t>of the Primary Germ Layers</a:t>
            </a:r>
          </a:p>
          <a:p>
            <a:pPr algn="l"/>
            <a:r>
              <a:rPr lang="en-IN" sz="1200" b="1" i="0" u="none" strike="noStrike" baseline="0" dirty="0"/>
              <a:t>in Vertebrates</a:t>
            </a:r>
            <a:endParaRPr lang="en-IN" sz="1200" b="1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6978A22F-1619-4AA3-A9E3-90A5B8A84932}"/>
              </a:ext>
            </a:extLst>
          </p:cNvPr>
          <p:cNvSpPr txBox="1"/>
          <p:nvPr/>
        </p:nvSpPr>
        <p:spPr>
          <a:xfrm>
            <a:off x="2412096" y="2675419"/>
            <a:ext cx="7475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200" b="1" i="0" u="none" strike="noStrike" baseline="0" dirty="0">
                <a:solidFill>
                  <a:srgbClr val="FFFFFF"/>
                </a:solidFill>
              </a:rPr>
              <a:t>TABLE 52.3</a:t>
            </a:r>
            <a:endParaRPr lang="en-IN" sz="1200" b="1" dirty="0"/>
          </a:p>
        </p:txBody>
      </p:sp>
    </p:spTree>
    <p:extLst>
      <p:ext uri="{BB962C8B-B14F-4D97-AF65-F5344CB8AC3E}">
        <p14:creationId xmlns:p14="http://schemas.microsoft.com/office/powerpoint/2010/main" val="3762268485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926C27C-22EE-4569-BD16-33C74ECE199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0E3CB76-354B-49CD-91C4-3400E7DD0D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11721"/>
            <a:ext cx="8382000" cy="283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098669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511A756-6F2E-4182-A5B6-3432F9C88D6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26F28B04-7345-43EE-9B49-B7850874E7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98962"/>
            <a:ext cx="7620000" cy="5460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6941012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B3386C1-53C1-4139-B052-6C35081A96E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AAA3066-138C-4555-A96F-E5E9845F54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374067"/>
            <a:ext cx="4731421" cy="6109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594177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5483687-DA7F-4E68-B901-11AC8241F02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52.01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3CF07DB-AAF7-42A3-8709-3151B5746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993353"/>
            <a:ext cx="6297521" cy="4871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349637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796A8DA-F674-45ED-9045-262EA360C2A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7342029-BEDE-401A-A54C-48E65D67A5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57856"/>
            <a:ext cx="8382000" cy="254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23675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89A44863-C915-4832-AC48-CC6AB05F7FA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65364D0-4715-455A-A168-6AC4A9732B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18273"/>
            <a:ext cx="8382000" cy="3621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396920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FFF129A-8E95-4043-A2DC-55658F3CA96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4A405BE-6BFE-4098-B5AE-5D4304FF5E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38473"/>
            <a:ext cx="5204563" cy="498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066480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F9AB9DF-4D72-4AC1-B9CA-A564BDAADD0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E704BEC-0CF9-4540-857D-AFD27567B2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514293"/>
            <a:ext cx="3910265" cy="582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397318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84CAA2A-6C9D-4018-9DF1-EDE55E26064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9EA5B09-999D-4099-983A-E9FC335C9B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363023"/>
            <a:ext cx="4731421" cy="6131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76762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A30D261-81C6-4431-9250-C12651A3815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8B49FEC-4D36-4055-82F7-0187AAD38F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111235"/>
            <a:ext cx="5204563" cy="4635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447557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7C2EF74-548E-44DC-A75B-99E86E6A843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4A825DE7-06ED-4DFC-8C63-4DC5BCE19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460557"/>
            <a:ext cx="2937840" cy="5936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212353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7D6E38F-A658-411A-B26F-9969B6C8C07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52.21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E138642-3E4C-4491-B9BA-D1B88AEBE5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59473"/>
            <a:ext cx="8382000" cy="4739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4527346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8556C17-16C6-44CA-A352-375A663382E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52.22p1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E0B46D89-6BA5-4106-B800-FE76498EB6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28568"/>
            <a:ext cx="8382000" cy="2000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647863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32DE44A8-A8CB-4724-AED8-D53B47D5D85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Figure 52.22p2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1D663A1-A7DF-40CA-A6DE-D68741C6B0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956290"/>
            <a:ext cx="6927273" cy="2945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90315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7FE8C51-E31C-473B-9FD9-52675303D30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52.1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7E59B594-C246-464F-85A3-DE37D7F70C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8066" y="311728"/>
            <a:ext cx="2287868" cy="62345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4210C8C0-6A5E-4F3F-90CC-23F7C1C919A5}"/>
              </a:ext>
            </a:extLst>
          </p:cNvPr>
          <p:cNvSpPr/>
          <p:nvPr/>
        </p:nvSpPr>
        <p:spPr>
          <a:xfrm>
            <a:off x="3927698" y="4462076"/>
            <a:ext cx="7933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Cells from the three</a:t>
            </a:r>
          </a:p>
          <a:p>
            <a:r>
              <a:rPr lang="en-IN" sz="400" dirty="0">
                <a:solidFill>
                  <a:srgbClr val="000000"/>
                </a:solidFill>
              </a:rPr>
              <a:t>primary germ layers</a:t>
            </a:r>
          </a:p>
          <a:p>
            <a:r>
              <a:rPr lang="en-IN" sz="400" dirty="0">
                <a:solidFill>
                  <a:srgbClr val="000000"/>
                </a:solidFill>
              </a:rPr>
              <a:t>interact in various ways</a:t>
            </a:r>
          </a:p>
          <a:p>
            <a:r>
              <a:rPr lang="en-IN" sz="400" dirty="0">
                <a:solidFill>
                  <a:srgbClr val="000000"/>
                </a:solidFill>
              </a:rPr>
              <a:t>to produce the organs of</a:t>
            </a:r>
          </a:p>
          <a:p>
            <a:r>
              <a:rPr lang="en-IN" sz="400" dirty="0">
                <a:solidFill>
                  <a:srgbClr val="000000"/>
                </a:solidFill>
              </a:rPr>
              <a:t>the body. In chordates,</a:t>
            </a:r>
          </a:p>
          <a:p>
            <a:r>
              <a:rPr lang="en-IN" sz="400" dirty="0">
                <a:solidFill>
                  <a:srgbClr val="000000"/>
                </a:solidFill>
              </a:rPr>
              <a:t>organogenesis begins with</a:t>
            </a:r>
          </a:p>
          <a:p>
            <a:r>
              <a:rPr lang="en-IN" sz="400" dirty="0">
                <a:solidFill>
                  <a:srgbClr val="000000"/>
                </a:solidFill>
              </a:rPr>
              <a:t>formation of the notochord</a:t>
            </a:r>
          </a:p>
          <a:p>
            <a:r>
              <a:rPr lang="en-IN" sz="400" dirty="0">
                <a:solidFill>
                  <a:srgbClr val="000000"/>
                </a:solidFill>
              </a:rPr>
              <a:t>and the hollow dorsal</a:t>
            </a:r>
          </a:p>
          <a:p>
            <a:r>
              <a:rPr lang="en-IN" sz="400" dirty="0">
                <a:solidFill>
                  <a:srgbClr val="000000"/>
                </a:solidFill>
              </a:rPr>
              <a:t>nerve cord in the process</a:t>
            </a:r>
          </a:p>
          <a:p>
            <a:r>
              <a:rPr lang="en-IN" sz="400" dirty="0">
                <a:solidFill>
                  <a:srgbClr val="000000"/>
                </a:solidFill>
              </a:rPr>
              <a:t>of neurulation.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DF3C9A9-2BF8-4DD4-B3F4-5BB66760B7A9}"/>
              </a:ext>
            </a:extLst>
          </p:cNvPr>
          <p:cNvSpPr/>
          <p:nvPr/>
        </p:nvSpPr>
        <p:spPr>
          <a:xfrm>
            <a:off x="3929217" y="3391674"/>
            <a:ext cx="79026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The cells of the embryo</a:t>
            </a:r>
          </a:p>
          <a:p>
            <a:r>
              <a:rPr lang="en-IN" sz="400" dirty="0">
                <a:solidFill>
                  <a:srgbClr val="000000"/>
                </a:solidFill>
              </a:rPr>
              <a:t>move, forming the three</a:t>
            </a:r>
          </a:p>
          <a:p>
            <a:r>
              <a:rPr lang="en-IN" sz="400" dirty="0">
                <a:solidFill>
                  <a:srgbClr val="000000"/>
                </a:solidFill>
              </a:rPr>
              <a:t>primary germ layers:</a:t>
            </a:r>
          </a:p>
          <a:p>
            <a:r>
              <a:rPr lang="en-IN" sz="400" dirty="0">
                <a:solidFill>
                  <a:srgbClr val="000000"/>
                </a:solidFill>
              </a:rPr>
              <a:t>ectoderm, mesoderm, and</a:t>
            </a:r>
          </a:p>
          <a:p>
            <a:r>
              <a:rPr lang="en-IN" sz="400" dirty="0">
                <a:solidFill>
                  <a:srgbClr val="000000"/>
                </a:solidFill>
              </a:rPr>
              <a:t>endoderm.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6AA6892A-B888-4CE5-B388-88104CEC4B0F}"/>
              </a:ext>
            </a:extLst>
          </p:cNvPr>
          <p:cNvSpPr/>
          <p:nvPr/>
        </p:nvSpPr>
        <p:spPr>
          <a:xfrm>
            <a:off x="5239089" y="3394055"/>
            <a:ext cx="40318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/>
              <a:t>Ectoderm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xmlns="" id="{547FF199-76CB-43C4-9A30-4CFDF44F529E}"/>
              </a:ext>
            </a:extLst>
          </p:cNvPr>
          <p:cNvSpPr/>
          <p:nvPr/>
        </p:nvSpPr>
        <p:spPr>
          <a:xfrm>
            <a:off x="5239647" y="3500735"/>
            <a:ext cx="42619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/>
              <a:t>Mesoderm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xmlns="" id="{0BC52E06-45A7-4D73-A69F-048181B485A9}"/>
              </a:ext>
            </a:extLst>
          </p:cNvPr>
          <p:cNvSpPr/>
          <p:nvPr/>
        </p:nvSpPr>
        <p:spPr>
          <a:xfrm>
            <a:off x="5240487" y="4297660"/>
            <a:ext cx="42197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/>
              <a:t>Endoderm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34737910-9D4F-4851-B6CB-B0922ADB2C7B}"/>
              </a:ext>
            </a:extLst>
          </p:cNvPr>
          <p:cNvSpPr/>
          <p:nvPr/>
        </p:nvSpPr>
        <p:spPr>
          <a:xfrm>
            <a:off x="4949825" y="4459585"/>
            <a:ext cx="505760" cy="15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/>
              <a:t>Neural groove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xmlns="" id="{9D4A96E2-F97A-40B5-B12F-BAF1308CEA87}"/>
              </a:ext>
            </a:extLst>
          </p:cNvPr>
          <p:cNvSpPr/>
          <p:nvPr/>
        </p:nvSpPr>
        <p:spPr>
          <a:xfrm>
            <a:off x="4992837" y="4805660"/>
            <a:ext cx="42197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/>
              <a:t>Notochord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xmlns="" id="{D79A240C-A4E0-4E90-A20B-4224F6690135}"/>
              </a:ext>
            </a:extLst>
          </p:cNvPr>
          <p:cNvSpPr/>
          <p:nvPr/>
        </p:nvSpPr>
        <p:spPr>
          <a:xfrm>
            <a:off x="4983312" y="5335885"/>
            <a:ext cx="42197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/>
              <a:t>Notochord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xmlns="" id="{C0C6A011-9B17-4279-B03B-ABF19D2D7504}"/>
              </a:ext>
            </a:extLst>
          </p:cNvPr>
          <p:cNvSpPr/>
          <p:nvPr/>
        </p:nvSpPr>
        <p:spPr>
          <a:xfrm>
            <a:off x="5156363" y="4948535"/>
            <a:ext cx="45052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/>
              <a:t>Neural tube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D60F07C6-17D4-4D85-9892-610A2AF8D178}"/>
              </a:ext>
            </a:extLst>
          </p:cNvPr>
          <p:cNvSpPr/>
          <p:nvPr/>
        </p:nvSpPr>
        <p:spPr>
          <a:xfrm>
            <a:off x="4783176" y="4939010"/>
            <a:ext cx="46029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/>
              <a:t>Neural </a:t>
            </a:r>
            <a:r>
              <a:rPr lang="en-IN" sz="400" dirty="0"/>
              <a:t>crest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xmlns="" id="{46096957-5653-4ADA-BFB7-EF05BED9FB07}"/>
              </a:ext>
            </a:extLst>
          </p:cNvPr>
          <p:cNvSpPr/>
          <p:nvPr/>
        </p:nvSpPr>
        <p:spPr>
          <a:xfrm>
            <a:off x="3935679" y="1827818"/>
            <a:ext cx="80020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The zygote rapidly divides</a:t>
            </a:r>
          </a:p>
          <a:p>
            <a:r>
              <a:rPr lang="en-IN" sz="400" dirty="0">
                <a:solidFill>
                  <a:srgbClr val="000000"/>
                </a:solidFill>
              </a:rPr>
              <a:t>into many cells, with no</a:t>
            </a:r>
          </a:p>
          <a:p>
            <a:r>
              <a:rPr lang="en-IN" sz="400" dirty="0">
                <a:solidFill>
                  <a:srgbClr val="000000"/>
                </a:solidFill>
              </a:rPr>
              <a:t>overall increase in size.</a:t>
            </a:r>
          </a:p>
          <a:p>
            <a:r>
              <a:rPr lang="en-IN" sz="400" dirty="0">
                <a:solidFill>
                  <a:srgbClr val="000000"/>
                </a:solidFill>
              </a:rPr>
              <a:t>In many animals, these</a:t>
            </a:r>
          </a:p>
          <a:p>
            <a:r>
              <a:rPr lang="en-IN" sz="400" dirty="0">
                <a:solidFill>
                  <a:srgbClr val="000000"/>
                </a:solidFill>
              </a:rPr>
              <a:t>divisions affect future</a:t>
            </a:r>
          </a:p>
          <a:p>
            <a:r>
              <a:rPr lang="en-IN" sz="400" dirty="0">
                <a:solidFill>
                  <a:srgbClr val="000000"/>
                </a:solidFill>
              </a:rPr>
              <a:t>development because</a:t>
            </a:r>
          </a:p>
          <a:p>
            <a:r>
              <a:rPr lang="en-IN" sz="400" dirty="0">
                <a:solidFill>
                  <a:srgbClr val="000000"/>
                </a:solidFill>
              </a:rPr>
              <a:t>different cells receive</a:t>
            </a:r>
          </a:p>
          <a:p>
            <a:r>
              <a:rPr lang="en-IN" sz="400" dirty="0">
                <a:solidFill>
                  <a:srgbClr val="000000"/>
                </a:solidFill>
              </a:rPr>
              <a:t>different portions of the</a:t>
            </a:r>
          </a:p>
          <a:p>
            <a:r>
              <a:rPr lang="en-IN" sz="400" dirty="0">
                <a:solidFill>
                  <a:srgbClr val="000000"/>
                </a:solidFill>
              </a:rPr>
              <a:t>egg cytoplasm and, hence,</a:t>
            </a:r>
          </a:p>
          <a:p>
            <a:r>
              <a:rPr lang="en-IN" sz="400" dirty="0">
                <a:solidFill>
                  <a:srgbClr val="000000"/>
                </a:solidFill>
              </a:rPr>
              <a:t>different cytoplasmic</a:t>
            </a:r>
          </a:p>
          <a:p>
            <a:r>
              <a:rPr lang="en-IN" sz="400" dirty="0">
                <a:solidFill>
                  <a:srgbClr val="000000"/>
                </a:solidFill>
              </a:rPr>
              <a:t>determinants. Cleavage</a:t>
            </a:r>
          </a:p>
          <a:p>
            <a:r>
              <a:rPr lang="en-IN" sz="400" dirty="0">
                <a:solidFill>
                  <a:srgbClr val="000000"/>
                </a:solidFill>
              </a:rPr>
              <a:t>ends with formation</a:t>
            </a:r>
          </a:p>
          <a:p>
            <a:r>
              <a:rPr lang="en-IN" sz="400" dirty="0">
                <a:solidFill>
                  <a:srgbClr val="000000"/>
                </a:solidFill>
              </a:rPr>
              <a:t>of a blastula (called a</a:t>
            </a:r>
          </a:p>
          <a:p>
            <a:r>
              <a:rPr lang="en-IN" sz="400" dirty="0">
                <a:solidFill>
                  <a:srgbClr val="000000"/>
                </a:solidFill>
              </a:rPr>
              <a:t>blastocyst in mammals),</a:t>
            </a:r>
          </a:p>
          <a:p>
            <a:r>
              <a:rPr lang="en-IN" sz="400" dirty="0">
                <a:solidFill>
                  <a:srgbClr val="000000"/>
                </a:solidFill>
              </a:rPr>
              <a:t>which varies in structure</a:t>
            </a:r>
          </a:p>
          <a:p>
            <a:r>
              <a:rPr lang="en-IN" sz="400" dirty="0">
                <a:solidFill>
                  <a:srgbClr val="000000"/>
                </a:solidFill>
              </a:rPr>
              <a:t>among animal embryos.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xmlns="" id="{F5967444-0880-4D53-96BB-8C89F5F376AD}"/>
              </a:ext>
            </a:extLst>
          </p:cNvPr>
          <p:cNvSpPr/>
          <p:nvPr/>
        </p:nvSpPr>
        <p:spPr>
          <a:xfrm>
            <a:off x="3931219" y="1038434"/>
            <a:ext cx="72038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The haploid male and</a:t>
            </a:r>
          </a:p>
          <a:p>
            <a:r>
              <a:rPr lang="en-IN" sz="400" dirty="0">
                <a:solidFill>
                  <a:srgbClr val="000000"/>
                </a:solidFill>
              </a:rPr>
              <a:t>female gametes fuse to</a:t>
            </a:r>
          </a:p>
          <a:p>
            <a:r>
              <a:rPr lang="en-IN" sz="400" dirty="0">
                <a:solidFill>
                  <a:srgbClr val="000000"/>
                </a:solidFill>
              </a:rPr>
              <a:t>form a diploid zygote.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xmlns="" id="{B3202E52-08A5-4D16-8DA1-BD7F0C51CCF1}"/>
              </a:ext>
            </a:extLst>
          </p:cNvPr>
          <p:cNvSpPr/>
          <p:nvPr/>
        </p:nvSpPr>
        <p:spPr>
          <a:xfrm>
            <a:off x="3451874" y="643831"/>
            <a:ext cx="48007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700" b="1" dirty="0">
                <a:solidFill>
                  <a:schemeClr val="bg1"/>
                </a:solidFill>
              </a:rPr>
              <a:t>TABLE</a:t>
            </a:r>
          </a:p>
          <a:p>
            <a:pPr algn="ctr"/>
            <a:r>
              <a:rPr lang="en-IN" sz="700" b="1" dirty="0">
                <a:solidFill>
                  <a:schemeClr val="bg1"/>
                </a:solidFill>
              </a:rPr>
              <a:t>52.1</a:t>
            </a:r>
            <a:endParaRPr lang="en-IN" sz="700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B8771A07-42F6-4980-8645-543445ABA6EE}"/>
              </a:ext>
            </a:extLst>
          </p:cNvPr>
          <p:cNvSpPr/>
          <p:nvPr/>
        </p:nvSpPr>
        <p:spPr>
          <a:xfrm>
            <a:off x="3969142" y="643087"/>
            <a:ext cx="15982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b="1" dirty="0">
                <a:solidFill>
                  <a:srgbClr val="000000"/>
                </a:solidFill>
              </a:rPr>
              <a:t>Stages of Animal Development</a:t>
            </a:r>
          </a:p>
          <a:p>
            <a:r>
              <a:rPr lang="en-IN" sz="700" b="1" dirty="0">
                <a:solidFill>
                  <a:srgbClr val="000000"/>
                </a:solidFill>
              </a:rPr>
              <a:t>(Using a Mammal as an Example)</a:t>
            </a:r>
            <a:endParaRPr lang="en-IN" sz="700" dirty="0">
              <a:solidFill>
                <a:srgbClr val="000000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C4A2B48B-73C6-44F2-8F8F-957D11DC651A}"/>
              </a:ext>
            </a:extLst>
          </p:cNvPr>
          <p:cNvSpPr/>
          <p:nvPr/>
        </p:nvSpPr>
        <p:spPr>
          <a:xfrm>
            <a:off x="3403151" y="1039773"/>
            <a:ext cx="44793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Fertilization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A49F2656-9141-4ACE-9CC5-20613F602880}"/>
              </a:ext>
            </a:extLst>
          </p:cNvPr>
          <p:cNvSpPr/>
          <p:nvPr/>
        </p:nvSpPr>
        <p:spPr>
          <a:xfrm>
            <a:off x="3404352" y="1832253"/>
            <a:ext cx="39981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Cleavage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xmlns="" id="{B7A3A2AB-30F2-4880-9A73-F818028FF526}"/>
              </a:ext>
            </a:extLst>
          </p:cNvPr>
          <p:cNvSpPr/>
          <p:nvPr/>
        </p:nvSpPr>
        <p:spPr>
          <a:xfrm>
            <a:off x="4981195" y="3134975"/>
            <a:ext cx="41605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/>
              <a:t>Blastocyst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FF973BEA-067C-46D3-9CAD-6C0B2C58214B}"/>
              </a:ext>
            </a:extLst>
          </p:cNvPr>
          <p:cNvSpPr/>
          <p:nvPr/>
        </p:nvSpPr>
        <p:spPr>
          <a:xfrm>
            <a:off x="3403623" y="3394353"/>
            <a:ext cx="46223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Gastrulation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xmlns="" id="{3394D684-2A38-4C78-884D-6E1F67804F44}"/>
              </a:ext>
            </a:extLst>
          </p:cNvPr>
          <p:cNvSpPr/>
          <p:nvPr/>
        </p:nvSpPr>
        <p:spPr>
          <a:xfrm>
            <a:off x="3405644" y="4468773"/>
            <a:ext cx="53439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Organogenesis</a:t>
            </a:r>
          </a:p>
        </p:txBody>
      </p:sp>
    </p:spTree>
    <p:extLst>
      <p:ext uri="{BB962C8B-B14F-4D97-AF65-F5344CB8AC3E}">
        <p14:creationId xmlns:p14="http://schemas.microsoft.com/office/powerpoint/2010/main" val="1681817964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060CC5C-0A85-466E-AD4F-F9C55E28CC8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FC59E398-9E78-4BE3-BE9A-95FEA8BF53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03080" y="527303"/>
            <a:ext cx="2937840" cy="5803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505839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9D317EE-63D3-47C6-A22D-646C8418EDE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2D9B27A-80AC-4A7A-A695-061AFEDA819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949290"/>
            <a:ext cx="5204563" cy="4959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856186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9204BB6-BCD3-4347-985A-85B745854FE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9AA882B-4F8D-463C-AD4F-BFCDC47527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604539"/>
            <a:ext cx="4731421" cy="564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151070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476A08F-EB36-437D-9D9C-5EA8BD8D7B8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069AE67F-CA95-4F39-BADC-CD729A5B7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62189"/>
            <a:ext cx="4731421" cy="573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1256880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96782050-F5A6-4628-ABF3-F5C6F186930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52.27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03AA230-9EAE-4407-B3BF-0C2F6EE6E9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92710"/>
            <a:ext cx="3910265" cy="6072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707849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A9EA34B-BD1D-48E7-B8C5-83A8FA74144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713623F2-E2CF-4633-83A4-81AEFC5457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24593"/>
            <a:ext cx="8382000" cy="28088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4342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7D7946AF-681F-4FE0-9F98-A27ECF0A685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52.29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10ACCBA-2B6B-4519-91B4-C01BB04937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297104" y="389972"/>
            <a:ext cx="4549792" cy="6078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661111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1D2F3BE-E3B9-4685-9ADD-9F46A0096CE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52.30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BEA45779-0147-44B1-9FE1-EDEEBDB409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81876" y="1740605"/>
            <a:ext cx="8380248" cy="337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51406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693738D3-1A99-4F42-B8EE-4067023DCB3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52.31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AB23111-CCD7-40DD-94E2-61D1D195624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388476"/>
            <a:ext cx="8382000" cy="2081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334095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09E96B2-990F-472F-898B-B8DE4D80087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52.32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46F8910-E451-4DD1-936F-DA79FAF638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973811"/>
            <a:ext cx="8382000" cy="4910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88774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C3476CF-B163-493F-B5A3-C1EFD7BE73E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52.1a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5F016A8-8419-4044-8764-D3ED4436CC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74" y="2313958"/>
            <a:ext cx="2813253" cy="2230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73665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DEC13295-7CA3-493B-B6CC-8F3F51069FF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52.33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BD1F594-B794-4BF2-AFB0-9DF4B1D773D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206291" y="573937"/>
            <a:ext cx="4731419" cy="57101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351758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B10970E-9BA7-4994-8D72-8AA33168733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52.34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82AE4CD0-4319-4A52-809E-B0EFEC81AE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895140"/>
            <a:ext cx="5204563" cy="5067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7097570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C2EEF8B-616C-4AF2-8BD6-BE153E377F8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52.35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53D662F5-F1C6-421B-BDD2-F00ACAEC1D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922871"/>
            <a:ext cx="4731421" cy="50122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639976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6073365-95E7-4CA9-BBCF-6961D7B2D4A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52.1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8787057-94CA-4550-B4ED-37AEAC6942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410" y="1864894"/>
            <a:ext cx="3029181" cy="3128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1547681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A08A9F3-E3EC-4BC2-BA89-860393FF438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52.2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A5CD5BFD-8688-4382-820A-F93E9D79EF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02773"/>
            <a:ext cx="7620000" cy="54524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70712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485AE8D1-80E0-46D2-8BC4-C3C98108052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52.1b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C15F3B4D-7CC3-4250-899B-B47A136C23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1332" y="1347175"/>
            <a:ext cx="3081337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5376792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23BE231D-C966-46F8-922C-F5C359C2257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52.1c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168B31D0-B0DA-4733-A418-932081F4F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9128" y="1347175"/>
            <a:ext cx="3965744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528770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A8594D8F-97F5-4B13-9128-B412277ADB9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52.1d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AAC149D-9828-461B-9818-EEB9ABB0D1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4598" y="1138993"/>
            <a:ext cx="2554805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321512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9C8776D-996F-44B1-B064-D59D8A402EF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52.1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3754C210-BBB7-476F-B76D-9E2C0B5DE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519449"/>
            <a:ext cx="8382000" cy="3819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410594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898</TotalTime>
  <Words>465</Words>
  <Application>Microsoft Office PowerPoint</Application>
  <PresentationFormat>On-screen Show (4:3)</PresentationFormat>
  <Paragraphs>146</Paragraphs>
  <Slides>54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55" baseType="lpstr"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Vimalraj Gopi</cp:lastModifiedBy>
  <cp:revision>213</cp:revision>
  <dcterms:created xsi:type="dcterms:W3CDTF">2002-11-07T15:12:30Z</dcterms:created>
  <dcterms:modified xsi:type="dcterms:W3CDTF">2022-02-08T11:00:40Z</dcterms:modified>
</cp:coreProperties>
</file>