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35" r:id="rId1"/>
  </p:sldMasterIdLst>
  <p:notesMasterIdLst>
    <p:notesMasterId r:id="rId40"/>
  </p:notesMasterIdLst>
  <p:sldIdLst>
    <p:sldId id="504" r:id="rId2"/>
    <p:sldId id="534" r:id="rId3"/>
    <p:sldId id="535" r:id="rId4"/>
    <p:sldId id="505" r:id="rId5"/>
    <p:sldId id="538" r:id="rId6"/>
    <p:sldId id="506" r:id="rId7"/>
    <p:sldId id="507" r:id="rId8"/>
    <p:sldId id="508" r:id="rId9"/>
    <p:sldId id="509" r:id="rId10"/>
    <p:sldId id="510" r:id="rId11"/>
    <p:sldId id="511" r:id="rId12"/>
    <p:sldId id="512" r:id="rId13"/>
    <p:sldId id="513" r:id="rId14"/>
    <p:sldId id="539" r:id="rId15"/>
    <p:sldId id="514" r:id="rId16"/>
    <p:sldId id="515" r:id="rId17"/>
    <p:sldId id="516" r:id="rId18"/>
    <p:sldId id="517" r:id="rId19"/>
    <p:sldId id="518" r:id="rId20"/>
    <p:sldId id="519" r:id="rId21"/>
    <p:sldId id="520" r:id="rId22"/>
    <p:sldId id="521" r:id="rId23"/>
    <p:sldId id="522" r:id="rId24"/>
    <p:sldId id="523" r:id="rId25"/>
    <p:sldId id="524" r:id="rId26"/>
    <p:sldId id="525" r:id="rId27"/>
    <p:sldId id="526" r:id="rId28"/>
    <p:sldId id="527" r:id="rId29"/>
    <p:sldId id="540" r:id="rId30"/>
    <p:sldId id="528" r:id="rId31"/>
    <p:sldId id="529" r:id="rId32"/>
    <p:sldId id="530" r:id="rId33"/>
    <p:sldId id="531" r:id="rId34"/>
    <p:sldId id="541" r:id="rId35"/>
    <p:sldId id="532" r:id="rId36"/>
    <p:sldId id="533" r:id="rId37"/>
    <p:sldId id="537" r:id="rId38"/>
    <p:sldId id="536" r:id="rId39"/>
  </p:sldIdLst>
  <p:sldSz cx="9144000" cy="6858000" type="screen4x3"/>
  <p:notesSz cx="6858000" cy="9144000"/>
  <p:custDataLst>
    <p:tags r:id="rId41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3367"/>
    <a:srgbClr val="0E7EC2"/>
    <a:srgbClr val="107FC4"/>
    <a:srgbClr val="0072BA"/>
    <a:srgbClr val="2092CB"/>
    <a:srgbClr val="002F4A"/>
    <a:srgbClr val="09131A"/>
    <a:srgbClr val="765F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00" autoAdjust="0"/>
    <p:restoredTop sz="94774" autoAdjust="0"/>
  </p:normalViewPr>
  <p:slideViewPr>
    <p:cSldViewPr>
      <p:cViewPr varScale="1">
        <p:scale>
          <a:sx n="107" d="100"/>
          <a:sy n="107" d="100"/>
        </p:scale>
        <p:origin x="1896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8" d="100"/>
        <a:sy n="9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7422CA6C-A148-46C2-B245-9B1D45E0E3A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96BC47EB-1C07-4F3B-8F7C-DF2053D85E00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1D7E7128-3447-4C62-8079-2F63CDCA930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8F3DC5D9-EE51-446A-833F-0CBD013BFF8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id="{32B0C46A-A2CD-4BF1-83C2-EE36EBBAD46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9" name="Rectangle 7">
            <a:extLst>
              <a:ext uri="{FF2B5EF4-FFF2-40B4-BE49-F238E27FC236}">
                <a16:creationId xmlns:a16="http://schemas.microsoft.com/office/drawing/2014/main" id="{DB5F94E2-6981-4FC0-8E67-D2CC189F29F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2B726F8-6FF7-4E08-8F21-DEDF3FEFD3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>
            <a:extLst>
              <a:ext uri="{FF2B5EF4-FFF2-40B4-BE49-F238E27FC236}">
                <a16:creationId xmlns:a16="http://schemas.microsoft.com/office/drawing/2014/main" id="{7E913A1A-9251-407C-922B-DF4A9F6B092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Notes Placeholder 2">
            <a:extLst>
              <a:ext uri="{FF2B5EF4-FFF2-40B4-BE49-F238E27FC236}">
                <a16:creationId xmlns:a16="http://schemas.microsoft.com/office/drawing/2014/main" id="{12BE1786-9873-4D21-BD9E-B8762714CE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124" name="Slide Number Placeholder 3">
            <a:extLst>
              <a:ext uri="{FF2B5EF4-FFF2-40B4-BE49-F238E27FC236}">
                <a16:creationId xmlns:a16="http://schemas.microsoft.com/office/drawing/2014/main" id="{D0FCC435-B7CF-492E-A119-85CF7C0D60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5D4CBD8F-938C-454B-9769-AC87405A279F}" type="slidenum">
              <a:rPr lang="en-US" altLang="en-US" smtClean="0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>
            <a:extLst>
              <a:ext uri="{FF2B5EF4-FFF2-40B4-BE49-F238E27FC236}">
                <a16:creationId xmlns:a16="http://schemas.microsoft.com/office/drawing/2014/main" id="{416AD647-18C1-4487-B3E9-633FD69A90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3ACCAFDA-3C51-4E46-8E96-A3D95C8574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35">
            <a:extLst>
              <a:ext uri="{FF2B5EF4-FFF2-40B4-BE49-F238E27FC236}">
                <a16:creationId xmlns:a16="http://schemas.microsoft.com/office/drawing/2014/main" id="{4CA2FA2C-0783-43DD-B8A5-BE08381735F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438FF57-EA3E-4403-8EA7-FF4246C7E863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</p:spTree>
    <p:extLst>
      <p:ext uri="{BB962C8B-B14F-4D97-AF65-F5344CB8AC3E}">
        <p14:creationId xmlns:p14="http://schemas.microsoft.com/office/powerpoint/2010/main" val="308750740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065034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Text Box 37">
            <a:extLst>
              <a:ext uri="{FF2B5EF4-FFF2-40B4-BE49-F238E27FC236}">
                <a16:creationId xmlns:a16="http://schemas.microsoft.com/office/drawing/2014/main" id="{7B5228EE-14DF-40D9-8A20-661A85E99C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sp>
        <p:nvSpPr>
          <p:cNvPr id="1027" name="Rectangle 2">
            <a:extLst>
              <a:ext uri="{FF2B5EF4-FFF2-40B4-BE49-F238E27FC236}">
                <a16:creationId xmlns:a16="http://schemas.microsoft.com/office/drawing/2014/main" id="{8F2E3EDF-EAE5-4AA1-BF05-3AA664BFCAF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FFC221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8" name="Rectangle 10">
            <a:extLst>
              <a:ext uri="{FF2B5EF4-FFF2-40B4-BE49-F238E27FC236}">
                <a16:creationId xmlns:a16="http://schemas.microsoft.com/office/drawing/2014/main" id="{2765DE3A-C1C0-4721-A3D3-BBA9FCC2ECB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pic>
        <p:nvPicPr>
          <p:cNvPr id="1029" name="Picture 3">
            <a:extLst>
              <a:ext uri="{FF2B5EF4-FFF2-40B4-BE49-F238E27FC236}">
                <a16:creationId xmlns:a16="http://schemas.microsoft.com/office/drawing/2014/main" id="{FBDFE2C8-D46C-4AEE-B585-C42AAE56DFF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35">
            <a:extLst>
              <a:ext uri="{FF2B5EF4-FFF2-40B4-BE49-F238E27FC236}">
                <a16:creationId xmlns:a16="http://schemas.microsoft.com/office/drawing/2014/main" id="{F76620C5-8D1D-441F-894E-2A175B50CFB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193BC0B-1CE0-4EFD-A9AC-0C1C9AE1C3FD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7" name="Text Box 1060">
            <a:extLst>
              <a:ext uri="{FF2B5EF4-FFF2-40B4-BE49-F238E27FC236}">
                <a16:creationId xmlns:a16="http://schemas.microsoft.com/office/drawing/2014/main" id="{B3305303-E8C6-4CE4-B655-39AAAE295E5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629400"/>
            <a:ext cx="9144000" cy="2159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sz="800" dirty="0"/>
              <a:t>© McGraw Hill LLC. All rights reserved. No reproduction or distribution without the prior written consent of McGraw Hill LLC.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7" r:id="rId1"/>
    <p:sldLayoutId id="2147483886" r:id="rId2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+mj-lt"/>
          <a:ea typeface="ヒラギノ角ゴ Pro W3" charset="0"/>
          <a:cs typeface="ヒラギノ角ゴ Pro W3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9pPr>
    </p:titleStyle>
    <p:bodyStyle>
      <a:lvl1pPr marL="169863" indent="-169863" algn="l" rtl="0" eaLnBrk="0" fontAlgn="base" hangingPunct="0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1pPr>
      <a:lvl2pPr marL="574675" indent="-290513" algn="l" rtl="0" eaLnBrk="0" fontAlgn="base" hangingPunct="0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2pPr>
      <a:lvl3pPr marL="914400" indent="-222250" algn="l" rtl="0" eaLnBrk="0" fontAlgn="base" hangingPunct="0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1400">
          <a:solidFill>
            <a:schemeClr val="bg2"/>
          </a:solidFill>
          <a:latin typeface="Tahoma" charset="0"/>
          <a:ea typeface="ヒラギノ角ゴ Pro W3" charset="0"/>
          <a:cs typeface="ヒラギノ角ゴ Pro W3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  <a:ea typeface="ヒラギノ角ゴ Pro W3" charset="0"/>
          <a:cs typeface="ヒラギノ角ゴ Pro W3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059">
            <a:extLst>
              <a:ext uri="{FF2B5EF4-FFF2-40B4-BE49-F238E27FC236}">
                <a16:creationId xmlns:a16="http://schemas.microsoft.com/office/drawing/2014/main" id="{93B0AF5E-917C-463F-AE92-333A44438F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2362200"/>
            <a:ext cx="3810000" cy="16696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  <a:defRPr/>
            </a:pPr>
            <a:r>
              <a:rPr lang="en-US" altLang="en-US" sz="1500" b="1" dirty="0">
                <a:solidFill>
                  <a:srgbClr val="2B2B2C"/>
                </a:solidFill>
              </a:rPr>
              <a:t>Image PowerPoint slides to accompany</a:t>
            </a:r>
          </a:p>
          <a:p>
            <a:pPr algn="ctr" eaLnBrk="1" hangingPunct="1">
              <a:defRPr/>
            </a:pPr>
            <a:r>
              <a:rPr lang="en-US" sz="2400" b="1" dirty="0">
                <a:solidFill>
                  <a:srgbClr val="0E7EC2"/>
                </a:solidFill>
              </a:rPr>
              <a:t>Ecology of Individuals</a:t>
            </a:r>
          </a:p>
          <a:p>
            <a:pPr algn="ctr" eaLnBrk="1" hangingPunct="1">
              <a:defRPr/>
            </a:pPr>
            <a:r>
              <a:rPr lang="en-US" sz="2400" b="1" dirty="0">
                <a:solidFill>
                  <a:srgbClr val="0E7EC2"/>
                </a:solidFill>
              </a:rPr>
              <a:t>and Populations</a:t>
            </a:r>
          </a:p>
          <a:p>
            <a:pPr algn="ctr" eaLnBrk="1" hangingPunct="1">
              <a:defRPr/>
            </a:pPr>
            <a:r>
              <a:rPr lang="en-US" altLang="en-US" sz="3200" b="1" dirty="0">
                <a:solidFill>
                  <a:srgbClr val="22336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Chapter 54</a:t>
            </a:r>
            <a:endParaRPr lang="en-US" altLang="en-US" sz="2400" b="1" dirty="0">
              <a:solidFill>
                <a:srgbClr val="22336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3C7B012-DC52-44C1-8F74-B076F6CBE0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326003"/>
            <a:ext cx="5138686" cy="620599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09B47FE-0289-4409-8DF5-509D9D39E98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54.6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8B00F41-5881-4349-8D04-97210CEF5D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333898"/>
            <a:ext cx="5204563" cy="6190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5977195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759602E-143D-4FC3-89DB-6F50AE4D02F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54.7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552970C-FDB4-4E44-A8A6-830BFFDA2F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815537"/>
            <a:ext cx="4731421" cy="5226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2392680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A49CA85-077F-4969-AA7C-FE2C490F17F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54.8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31477ED-B9E2-4D95-B951-DFC1C40133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481614"/>
            <a:ext cx="6297521" cy="5894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104532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E2DA4A7-9F64-4DAB-A2A2-3B9FC3A7D1F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54.9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EEC92A7-41DA-4900-8C6C-4518802396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811222"/>
            <a:ext cx="8382000" cy="5589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7226688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A5E7C37-2614-465F-A11B-5CACAE45C229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Table 54.2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767ABEC-99CF-4BCE-AA50-F1D726A47B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82" y="1231833"/>
            <a:ext cx="9068237" cy="439433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67164C11-9606-4E71-B29B-E6FD54C24996}"/>
              </a:ext>
            </a:extLst>
          </p:cNvPr>
          <p:cNvSpPr/>
          <p:nvPr/>
        </p:nvSpPr>
        <p:spPr>
          <a:xfrm>
            <a:off x="2720340" y="2012752"/>
            <a:ext cx="103632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1000" b="1" dirty="0">
                <a:solidFill>
                  <a:srgbClr val="000000"/>
                </a:solidFill>
              </a:rPr>
              <a:t>Proportion</a:t>
            </a:r>
          </a:p>
          <a:p>
            <a:pPr algn="ctr"/>
            <a:r>
              <a:rPr lang="en-IN" sz="1000" b="1" dirty="0">
                <a:solidFill>
                  <a:srgbClr val="000000"/>
                </a:solidFill>
              </a:rPr>
              <a:t>of Cohort</a:t>
            </a:r>
          </a:p>
          <a:p>
            <a:pPr algn="ctr"/>
            <a:r>
              <a:rPr lang="en-IN" sz="1000" b="1" dirty="0">
                <a:solidFill>
                  <a:srgbClr val="000000"/>
                </a:solidFill>
              </a:rPr>
              <a:t>Alive at</a:t>
            </a:r>
          </a:p>
          <a:p>
            <a:pPr algn="ctr"/>
            <a:r>
              <a:rPr lang="en-IN" sz="1000" b="1" dirty="0">
                <a:solidFill>
                  <a:srgbClr val="000000"/>
                </a:solidFill>
              </a:rPr>
              <a:t>Beginning of</a:t>
            </a:r>
          </a:p>
          <a:p>
            <a:pPr algn="ctr"/>
            <a:r>
              <a:rPr lang="en-IN" sz="1000" b="1" dirty="0">
                <a:solidFill>
                  <a:srgbClr val="000000"/>
                </a:solidFill>
              </a:rPr>
              <a:t>Time Interval</a:t>
            </a:r>
          </a:p>
          <a:p>
            <a:pPr algn="ctr"/>
            <a:r>
              <a:rPr lang="en-IN" sz="1000" b="1" dirty="0">
                <a:solidFill>
                  <a:srgbClr val="000000"/>
                </a:solidFill>
              </a:rPr>
              <a:t>(survivorship)</a:t>
            </a:r>
            <a:endParaRPr lang="en-IN" sz="1000" dirty="0">
              <a:solidFill>
                <a:srgbClr val="000000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BA4E78E-60D3-470B-982F-96C2E2602C5E}"/>
              </a:ext>
            </a:extLst>
          </p:cNvPr>
          <p:cNvSpPr/>
          <p:nvPr/>
        </p:nvSpPr>
        <p:spPr>
          <a:xfrm>
            <a:off x="7036235" y="2014091"/>
            <a:ext cx="83987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1000" b="1" dirty="0">
                <a:solidFill>
                  <a:srgbClr val="000000"/>
                </a:solidFill>
              </a:rPr>
              <a:t>Seeds</a:t>
            </a:r>
          </a:p>
          <a:p>
            <a:pPr algn="ctr"/>
            <a:r>
              <a:rPr lang="en-IN" sz="1000" b="1" dirty="0">
                <a:solidFill>
                  <a:srgbClr val="000000"/>
                </a:solidFill>
              </a:rPr>
              <a:t>Produced</a:t>
            </a:r>
          </a:p>
          <a:p>
            <a:pPr algn="ctr"/>
            <a:r>
              <a:rPr lang="en-IN" sz="1000" b="1" dirty="0">
                <a:solidFill>
                  <a:srgbClr val="000000"/>
                </a:solidFill>
              </a:rPr>
              <a:t>per</a:t>
            </a:r>
          </a:p>
          <a:p>
            <a:pPr algn="ctr"/>
            <a:r>
              <a:rPr lang="en-IN" sz="1000" b="1" dirty="0">
                <a:solidFill>
                  <a:srgbClr val="000000"/>
                </a:solidFill>
              </a:rPr>
              <a:t>Surviving</a:t>
            </a:r>
          </a:p>
          <a:p>
            <a:pPr algn="ctr"/>
            <a:r>
              <a:rPr lang="en-IN" sz="1000" b="1" dirty="0">
                <a:solidFill>
                  <a:srgbClr val="000000"/>
                </a:solidFill>
              </a:rPr>
              <a:t>Individual</a:t>
            </a:r>
          </a:p>
          <a:p>
            <a:pPr algn="ctr"/>
            <a:r>
              <a:rPr lang="en-IN" sz="1000" b="1" dirty="0">
                <a:solidFill>
                  <a:srgbClr val="000000"/>
                </a:solidFill>
              </a:rPr>
              <a:t>(fecundity)</a:t>
            </a:r>
            <a:endParaRPr lang="en-IN" sz="1000" dirty="0">
              <a:solidFill>
                <a:srgbClr val="000000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4BFFECD-269D-4491-B9EC-3C55EB8F606F}"/>
              </a:ext>
            </a:extLst>
          </p:cNvPr>
          <p:cNvSpPr/>
          <p:nvPr/>
        </p:nvSpPr>
        <p:spPr>
          <a:xfrm>
            <a:off x="8041389" y="2012752"/>
            <a:ext cx="98602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1000" b="1" dirty="0">
                <a:solidFill>
                  <a:srgbClr val="000000"/>
                </a:solidFill>
              </a:rPr>
              <a:t>Seeds</a:t>
            </a:r>
          </a:p>
          <a:p>
            <a:pPr algn="ctr"/>
            <a:r>
              <a:rPr lang="en-IN" sz="1000" b="1" dirty="0">
                <a:solidFill>
                  <a:srgbClr val="000000"/>
                </a:solidFill>
              </a:rPr>
              <a:t>Produced</a:t>
            </a:r>
          </a:p>
          <a:p>
            <a:pPr algn="ctr"/>
            <a:r>
              <a:rPr lang="en-IN" sz="1000" b="1" dirty="0">
                <a:solidFill>
                  <a:srgbClr val="000000"/>
                </a:solidFill>
              </a:rPr>
              <a:t>per Member</a:t>
            </a:r>
          </a:p>
          <a:p>
            <a:pPr algn="ctr"/>
            <a:r>
              <a:rPr lang="en-IN" sz="1000" b="1" dirty="0">
                <a:solidFill>
                  <a:srgbClr val="000000"/>
                </a:solidFill>
              </a:rPr>
              <a:t>of Cohort</a:t>
            </a:r>
          </a:p>
          <a:p>
            <a:pPr algn="ctr"/>
            <a:r>
              <a:rPr lang="en-IN" sz="1000" b="1" dirty="0">
                <a:solidFill>
                  <a:srgbClr val="000000"/>
                </a:solidFill>
              </a:rPr>
              <a:t>(fecundity ×</a:t>
            </a:r>
          </a:p>
          <a:p>
            <a:pPr algn="ctr"/>
            <a:r>
              <a:rPr lang="en-IN" sz="1000" b="1" dirty="0">
                <a:solidFill>
                  <a:srgbClr val="000000"/>
                </a:solidFill>
              </a:rPr>
              <a:t>survivorship)</a:t>
            </a:r>
            <a:endParaRPr lang="en-IN" sz="1000" dirty="0">
              <a:solidFill>
                <a:srgbClr val="000000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D3A37B2-21DB-45BB-A6F5-9C38D41507B4}"/>
              </a:ext>
            </a:extLst>
          </p:cNvPr>
          <p:cNvSpPr/>
          <p:nvPr/>
        </p:nvSpPr>
        <p:spPr>
          <a:xfrm>
            <a:off x="5934072" y="2318891"/>
            <a:ext cx="92887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1000" b="1">
                <a:solidFill>
                  <a:srgbClr val="000000"/>
                </a:solidFill>
              </a:rPr>
              <a:t>Seeds</a:t>
            </a:r>
          </a:p>
          <a:p>
            <a:pPr algn="ctr"/>
            <a:r>
              <a:rPr lang="en-IN" sz="1000" b="1" dirty="0">
                <a:solidFill>
                  <a:srgbClr val="000000"/>
                </a:solidFill>
              </a:rPr>
              <a:t>Produced</a:t>
            </a:r>
          </a:p>
          <a:p>
            <a:pPr algn="ctr"/>
            <a:r>
              <a:rPr lang="en-IN" sz="1000" b="1" dirty="0">
                <a:solidFill>
                  <a:srgbClr val="000000"/>
                </a:solidFill>
              </a:rPr>
              <a:t>During Time</a:t>
            </a:r>
          </a:p>
          <a:p>
            <a:pPr algn="ctr"/>
            <a:r>
              <a:rPr lang="en-IN" sz="1000" b="1" dirty="0">
                <a:solidFill>
                  <a:srgbClr val="000000"/>
                </a:solidFill>
              </a:rPr>
              <a:t>Interval</a:t>
            </a:r>
            <a:endParaRPr lang="en-IN" sz="1000" dirty="0">
              <a:solidFill>
                <a:srgbClr val="000000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726AA62-6319-4916-BD06-FF8C74AE0C5C}"/>
              </a:ext>
            </a:extLst>
          </p:cNvPr>
          <p:cNvSpPr/>
          <p:nvPr/>
        </p:nvSpPr>
        <p:spPr>
          <a:xfrm>
            <a:off x="4817934" y="2471291"/>
            <a:ext cx="96659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1000" b="1" dirty="0">
                <a:solidFill>
                  <a:srgbClr val="000000"/>
                </a:solidFill>
              </a:rPr>
              <a:t>Mortality</a:t>
            </a:r>
          </a:p>
          <a:p>
            <a:pPr algn="ctr"/>
            <a:r>
              <a:rPr lang="en-IN" sz="1000" b="1" dirty="0">
                <a:solidFill>
                  <a:srgbClr val="000000"/>
                </a:solidFill>
              </a:rPr>
              <a:t>Rate During</a:t>
            </a:r>
          </a:p>
          <a:p>
            <a:pPr algn="ctr"/>
            <a:r>
              <a:rPr lang="en-IN" sz="1000" b="1" dirty="0">
                <a:solidFill>
                  <a:srgbClr val="000000"/>
                </a:solidFill>
              </a:rPr>
              <a:t>Time Interval</a:t>
            </a:r>
            <a:endParaRPr lang="en-IN" sz="1000" dirty="0">
              <a:solidFill>
                <a:srgbClr val="000000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05FD7B5-12C4-4D42-9065-C537C5CA0D85}"/>
              </a:ext>
            </a:extLst>
          </p:cNvPr>
          <p:cNvSpPr/>
          <p:nvPr/>
        </p:nvSpPr>
        <p:spPr>
          <a:xfrm>
            <a:off x="3813618" y="2472631"/>
            <a:ext cx="92887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1000" b="1" dirty="0">
                <a:solidFill>
                  <a:srgbClr val="000000"/>
                </a:solidFill>
              </a:rPr>
              <a:t>Deaths</a:t>
            </a:r>
          </a:p>
          <a:p>
            <a:pPr algn="ctr"/>
            <a:r>
              <a:rPr lang="en-IN" sz="1000" b="1" dirty="0">
                <a:solidFill>
                  <a:srgbClr val="000000"/>
                </a:solidFill>
              </a:rPr>
              <a:t>During Time</a:t>
            </a:r>
          </a:p>
          <a:p>
            <a:pPr algn="ctr"/>
            <a:r>
              <a:rPr lang="en-IN" sz="1000" b="1" dirty="0">
                <a:solidFill>
                  <a:srgbClr val="000000"/>
                </a:solidFill>
              </a:rPr>
              <a:t>Interval</a:t>
            </a:r>
            <a:endParaRPr lang="en-IN" sz="1000" dirty="0">
              <a:solidFill>
                <a:srgbClr val="000000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71275C9-8033-4AF1-922E-E5570C528295}"/>
              </a:ext>
            </a:extLst>
          </p:cNvPr>
          <p:cNvSpPr/>
          <p:nvPr/>
        </p:nvSpPr>
        <p:spPr>
          <a:xfrm>
            <a:off x="1638299" y="2318891"/>
            <a:ext cx="100584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1000" b="1" dirty="0">
                <a:solidFill>
                  <a:srgbClr val="000000"/>
                </a:solidFill>
              </a:rPr>
              <a:t>Number Alive</a:t>
            </a:r>
          </a:p>
          <a:p>
            <a:pPr algn="ctr"/>
            <a:r>
              <a:rPr lang="en-IN" sz="1000" b="1" dirty="0">
                <a:solidFill>
                  <a:srgbClr val="000000"/>
                </a:solidFill>
              </a:rPr>
              <a:t>at Beginning</a:t>
            </a:r>
          </a:p>
          <a:p>
            <a:pPr algn="ctr"/>
            <a:r>
              <a:rPr lang="en-IN" sz="1000" b="1" dirty="0">
                <a:solidFill>
                  <a:srgbClr val="000000"/>
                </a:solidFill>
              </a:rPr>
              <a:t>of Time</a:t>
            </a:r>
          </a:p>
          <a:p>
            <a:pPr algn="ctr"/>
            <a:r>
              <a:rPr lang="en-IN" sz="1000" b="1" dirty="0">
                <a:solidFill>
                  <a:srgbClr val="000000"/>
                </a:solidFill>
              </a:rPr>
              <a:t>Interval</a:t>
            </a:r>
            <a:endParaRPr lang="en-IN" sz="1000" dirty="0">
              <a:solidFill>
                <a:srgbClr val="000000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42D985B-D95C-467F-9CA9-9FAD15235A1B}"/>
              </a:ext>
            </a:extLst>
          </p:cNvPr>
          <p:cNvSpPr/>
          <p:nvPr/>
        </p:nvSpPr>
        <p:spPr>
          <a:xfrm>
            <a:off x="247782" y="2625031"/>
            <a:ext cx="115035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1000" b="1" dirty="0">
                <a:solidFill>
                  <a:srgbClr val="000000"/>
                </a:solidFill>
              </a:rPr>
              <a:t>Age (in 3-month</a:t>
            </a:r>
          </a:p>
          <a:p>
            <a:pPr algn="ctr"/>
            <a:r>
              <a:rPr lang="en-IN" sz="1000" b="1" dirty="0">
                <a:solidFill>
                  <a:srgbClr val="000000"/>
                </a:solidFill>
              </a:rPr>
              <a:t>intervals)</a:t>
            </a:r>
            <a:endParaRPr lang="en-IN" sz="1000" dirty="0">
              <a:solidFill>
                <a:srgbClr val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B0FF405-2428-4FC2-8F44-480A9BFE0A36}"/>
              </a:ext>
            </a:extLst>
          </p:cNvPr>
          <p:cNvSpPr/>
          <p:nvPr/>
        </p:nvSpPr>
        <p:spPr>
          <a:xfrm>
            <a:off x="294691" y="1535371"/>
            <a:ext cx="102605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200" b="1" dirty="0">
                <a:solidFill>
                  <a:schemeClr val="bg1"/>
                </a:solidFill>
              </a:rPr>
              <a:t>TABLE 54.2</a:t>
            </a:r>
            <a:endParaRPr lang="en-IN" sz="1200" dirty="0">
              <a:solidFill>
                <a:schemeClr val="bg1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9BA4FF8-1BD4-4C78-8FE3-A135D18F8689}"/>
              </a:ext>
            </a:extLst>
          </p:cNvPr>
          <p:cNvSpPr/>
          <p:nvPr/>
        </p:nvSpPr>
        <p:spPr>
          <a:xfrm>
            <a:off x="1619363" y="1441847"/>
            <a:ext cx="53566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200" b="1" dirty="0">
                <a:solidFill>
                  <a:srgbClr val="000000"/>
                </a:solidFill>
              </a:rPr>
              <a:t>Life Table of the Annual Bluegrass (</a:t>
            </a:r>
            <a:r>
              <a:rPr lang="en-IN" sz="1200" b="1" i="1" dirty="0">
                <a:solidFill>
                  <a:srgbClr val="000000"/>
                </a:solidFill>
              </a:rPr>
              <a:t>Poa annua</a:t>
            </a:r>
            <a:r>
              <a:rPr lang="en-IN" sz="1200" b="1" dirty="0">
                <a:solidFill>
                  <a:srgbClr val="000000"/>
                </a:solidFill>
              </a:rPr>
              <a:t>) for a Cohort Containing</a:t>
            </a:r>
          </a:p>
          <a:p>
            <a:r>
              <a:rPr lang="en-IN" sz="1200" b="1" dirty="0">
                <a:solidFill>
                  <a:srgbClr val="000000"/>
                </a:solidFill>
              </a:rPr>
              <a:t>843 Seedlings</a:t>
            </a:r>
            <a:endParaRPr lang="en-IN" sz="1200" dirty="0">
              <a:solidFill>
                <a:srgbClr val="000000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37FFA0F-B0BE-4F09-969F-7D8F5E0FA13D}"/>
              </a:ext>
            </a:extLst>
          </p:cNvPr>
          <p:cNvSpPr/>
          <p:nvPr/>
        </p:nvSpPr>
        <p:spPr>
          <a:xfrm>
            <a:off x="2991313" y="3104793"/>
            <a:ext cx="469158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1.000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58B0072-4B2E-4BA9-BE10-ADEA9B88BB0B}"/>
              </a:ext>
            </a:extLst>
          </p:cNvPr>
          <p:cNvSpPr/>
          <p:nvPr/>
        </p:nvSpPr>
        <p:spPr>
          <a:xfrm>
            <a:off x="4020412" y="3104793"/>
            <a:ext cx="37692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121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357DF2A-EFFF-4729-93E3-961FD47ACD35}"/>
              </a:ext>
            </a:extLst>
          </p:cNvPr>
          <p:cNvSpPr/>
          <p:nvPr/>
        </p:nvSpPr>
        <p:spPr>
          <a:xfrm>
            <a:off x="5989320" y="5352693"/>
            <a:ext cx="826963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Total = 1665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7592A42-EC4B-47A0-80DC-664176A21B54}"/>
              </a:ext>
            </a:extLst>
          </p:cNvPr>
          <p:cNvSpPr/>
          <p:nvPr/>
        </p:nvSpPr>
        <p:spPr>
          <a:xfrm>
            <a:off x="1917292" y="3104793"/>
            <a:ext cx="37692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>
                <a:solidFill>
                  <a:srgbClr val="000000"/>
                </a:solidFill>
              </a:rPr>
              <a:t>843</a:t>
            </a:r>
            <a:endParaRPr lang="en-IN" sz="900" dirty="0">
              <a:solidFill>
                <a:srgbClr val="000000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2DF1CDD0-7EF1-452B-8585-C60FAA66879A}"/>
              </a:ext>
            </a:extLst>
          </p:cNvPr>
          <p:cNvSpPr/>
          <p:nvPr/>
        </p:nvSpPr>
        <p:spPr>
          <a:xfrm>
            <a:off x="696351" y="3104793"/>
            <a:ext cx="212762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0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3BB029E-B0EB-42E9-9C7D-49144F4BE03F}"/>
              </a:ext>
            </a:extLst>
          </p:cNvPr>
          <p:cNvSpPr/>
          <p:nvPr/>
        </p:nvSpPr>
        <p:spPr>
          <a:xfrm>
            <a:off x="5056333" y="3104793"/>
            <a:ext cx="469158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0.144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C64E3C5E-4463-4413-BACF-D23E210E0AE3}"/>
              </a:ext>
            </a:extLst>
          </p:cNvPr>
          <p:cNvSpPr/>
          <p:nvPr/>
        </p:nvSpPr>
        <p:spPr>
          <a:xfrm>
            <a:off x="7266158" y="3104793"/>
            <a:ext cx="408149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>
                <a:solidFill>
                  <a:srgbClr val="000000"/>
                </a:solidFill>
              </a:rPr>
              <a:t>0.00</a:t>
            </a:r>
            <a:endParaRPr lang="en-IN" sz="900" dirty="0">
              <a:solidFill>
                <a:srgbClr val="000000"/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55C72E9-AED2-4DBC-8CC6-53FF4E30558B}"/>
              </a:ext>
            </a:extLst>
          </p:cNvPr>
          <p:cNvSpPr/>
          <p:nvPr/>
        </p:nvSpPr>
        <p:spPr>
          <a:xfrm>
            <a:off x="8340603" y="3104793"/>
            <a:ext cx="408149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0.00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70B88008-3BFE-41AD-8E35-2D9E742EF0AD}"/>
              </a:ext>
            </a:extLst>
          </p:cNvPr>
          <p:cNvSpPr/>
          <p:nvPr/>
        </p:nvSpPr>
        <p:spPr>
          <a:xfrm>
            <a:off x="6281811" y="3104793"/>
            <a:ext cx="212762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0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1A699892-D490-439A-8EE6-315186F8E6A4}"/>
              </a:ext>
            </a:extLst>
          </p:cNvPr>
          <p:cNvSpPr/>
          <p:nvPr/>
        </p:nvSpPr>
        <p:spPr>
          <a:xfrm>
            <a:off x="711591" y="3379113"/>
            <a:ext cx="212762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1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8EE8A18D-7EFE-4CF1-963C-80469010E927}"/>
              </a:ext>
            </a:extLst>
          </p:cNvPr>
          <p:cNvSpPr/>
          <p:nvPr/>
        </p:nvSpPr>
        <p:spPr>
          <a:xfrm>
            <a:off x="1917292" y="3379113"/>
            <a:ext cx="37692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722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EFFE370D-A5AB-4FED-A505-4B1B84E86C61}"/>
              </a:ext>
            </a:extLst>
          </p:cNvPr>
          <p:cNvSpPr/>
          <p:nvPr/>
        </p:nvSpPr>
        <p:spPr>
          <a:xfrm>
            <a:off x="2991313" y="3379113"/>
            <a:ext cx="469158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0.856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401912EC-4311-496F-BD3F-FC2ADA18DB3A}"/>
              </a:ext>
            </a:extLst>
          </p:cNvPr>
          <p:cNvSpPr/>
          <p:nvPr/>
        </p:nvSpPr>
        <p:spPr>
          <a:xfrm>
            <a:off x="4005172" y="3379113"/>
            <a:ext cx="37692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>
                <a:solidFill>
                  <a:srgbClr val="000000"/>
                </a:solidFill>
              </a:rPr>
              <a:t>195</a:t>
            </a:r>
            <a:endParaRPr lang="en-IN" sz="900" dirty="0">
              <a:solidFill>
                <a:srgbClr val="000000"/>
              </a:solidFill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EE234D15-D561-4271-98E2-BB1792D04F4A}"/>
              </a:ext>
            </a:extLst>
          </p:cNvPr>
          <p:cNvSpPr/>
          <p:nvPr/>
        </p:nvSpPr>
        <p:spPr>
          <a:xfrm>
            <a:off x="4020811" y="3661053"/>
            <a:ext cx="37692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211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FAD88CD5-BF4A-4304-B37F-1F0600C47152}"/>
              </a:ext>
            </a:extLst>
          </p:cNvPr>
          <p:cNvSpPr/>
          <p:nvPr/>
        </p:nvSpPr>
        <p:spPr>
          <a:xfrm>
            <a:off x="4005970" y="3942993"/>
            <a:ext cx="37692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>
                <a:solidFill>
                  <a:srgbClr val="000000"/>
                </a:solidFill>
              </a:rPr>
              <a:t>172</a:t>
            </a:r>
            <a:endParaRPr lang="en-IN" sz="900" dirty="0">
              <a:solidFill>
                <a:srgbClr val="000000"/>
              </a:solidFill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58FEBC47-5B1F-4597-9350-9BB639118BE3}"/>
              </a:ext>
            </a:extLst>
          </p:cNvPr>
          <p:cNvSpPr/>
          <p:nvPr/>
        </p:nvSpPr>
        <p:spPr>
          <a:xfrm>
            <a:off x="4069313" y="4224933"/>
            <a:ext cx="311992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>
                <a:solidFill>
                  <a:srgbClr val="000000"/>
                </a:solidFill>
              </a:rPr>
              <a:t>90</a:t>
            </a:r>
            <a:endParaRPr lang="en-IN" sz="900" dirty="0">
              <a:solidFill>
                <a:srgbClr val="000000"/>
              </a:solidFill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A211CEE9-7A8A-4F7A-9E72-E4D526F5B0F0}"/>
              </a:ext>
            </a:extLst>
          </p:cNvPr>
          <p:cNvSpPr/>
          <p:nvPr/>
        </p:nvSpPr>
        <p:spPr>
          <a:xfrm>
            <a:off x="4071696" y="4506873"/>
            <a:ext cx="311992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>
                <a:solidFill>
                  <a:srgbClr val="000000"/>
                </a:solidFill>
              </a:rPr>
              <a:t>39</a:t>
            </a:r>
            <a:endParaRPr lang="en-IN" sz="900" dirty="0">
              <a:solidFill>
                <a:srgbClr val="000000"/>
              </a:solidFill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86349D32-8AC7-45B3-BD98-189A695560D4}"/>
              </a:ext>
            </a:extLst>
          </p:cNvPr>
          <p:cNvSpPr/>
          <p:nvPr/>
        </p:nvSpPr>
        <p:spPr>
          <a:xfrm>
            <a:off x="4066459" y="4788813"/>
            <a:ext cx="311992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12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45CA7913-C8BF-489C-A4F0-09D52F30ABFB}"/>
              </a:ext>
            </a:extLst>
          </p:cNvPr>
          <p:cNvSpPr/>
          <p:nvPr/>
        </p:nvSpPr>
        <p:spPr>
          <a:xfrm>
            <a:off x="4131961" y="5063133"/>
            <a:ext cx="231474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>
                <a:solidFill>
                  <a:srgbClr val="000000"/>
                </a:solidFill>
              </a:rPr>
              <a:t>3</a:t>
            </a:r>
            <a:endParaRPr lang="en-IN" sz="900" dirty="0">
              <a:solidFill>
                <a:srgbClr val="000000"/>
              </a:solidFill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3D4CDBFE-BD99-4586-91C7-A9325F673F47}"/>
              </a:ext>
            </a:extLst>
          </p:cNvPr>
          <p:cNvSpPr/>
          <p:nvPr/>
        </p:nvSpPr>
        <p:spPr>
          <a:xfrm>
            <a:off x="4081873" y="5352693"/>
            <a:ext cx="285844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b="1" dirty="0">
                <a:solidFill>
                  <a:srgbClr val="000000"/>
                </a:solidFill>
              </a:rPr>
              <a:t>—</a:t>
            </a:r>
            <a:endParaRPr lang="en-IN" sz="900" dirty="0">
              <a:solidFill>
                <a:srgbClr val="000000"/>
              </a:solidFill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FC692F10-8AEB-47CA-A76F-2B2C397C04FC}"/>
              </a:ext>
            </a:extLst>
          </p:cNvPr>
          <p:cNvSpPr/>
          <p:nvPr/>
        </p:nvSpPr>
        <p:spPr>
          <a:xfrm>
            <a:off x="696351" y="3661053"/>
            <a:ext cx="212762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2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9B0D8902-FC7D-440C-86E4-4DBAD0D74924}"/>
              </a:ext>
            </a:extLst>
          </p:cNvPr>
          <p:cNvSpPr/>
          <p:nvPr/>
        </p:nvSpPr>
        <p:spPr>
          <a:xfrm>
            <a:off x="696351" y="3942993"/>
            <a:ext cx="212762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3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242D59B1-31FA-448A-97BE-4E2A331F8549}"/>
              </a:ext>
            </a:extLst>
          </p:cNvPr>
          <p:cNvSpPr/>
          <p:nvPr/>
        </p:nvSpPr>
        <p:spPr>
          <a:xfrm>
            <a:off x="696351" y="4224933"/>
            <a:ext cx="212762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4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69B7F86C-5FED-4AD2-B0D4-C04241733772}"/>
              </a:ext>
            </a:extLst>
          </p:cNvPr>
          <p:cNvSpPr/>
          <p:nvPr/>
        </p:nvSpPr>
        <p:spPr>
          <a:xfrm>
            <a:off x="696351" y="4506873"/>
            <a:ext cx="212762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>
                <a:solidFill>
                  <a:srgbClr val="000000"/>
                </a:solidFill>
              </a:rPr>
              <a:t>5</a:t>
            </a:r>
            <a:endParaRPr lang="en-IN" sz="900" dirty="0">
              <a:solidFill>
                <a:srgbClr val="000000"/>
              </a:solidFill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A2385163-2ADE-4A3F-821E-1B70AABE5174}"/>
              </a:ext>
            </a:extLst>
          </p:cNvPr>
          <p:cNvSpPr/>
          <p:nvPr/>
        </p:nvSpPr>
        <p:spPr>
          <a:xfrm>
            <a:off x="696351" y="4788813"/>
            <a:ext cx="212762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>
                <a:solidFill>
                  <a:srgbClr val="000000"/>
                </a:solidFill>
              </a:rPr>
              <a:t>6</a:t>
            </a:r>
            <a:endParaRPr lang="en-IN" sz="900" dirty="0">
              <a:solidFill>
                <a:srgbClr val="000000"/>
              </a:solidFill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B5FDF76D-FDE2-4984-AE57-D82E5309CBDF}"/>
              </a:ext>
            </a:extLst>
          </p:cNvPr>
          <p:cNvSpPr/>
          <p:nvPr/>
        </p:nvSpPr>
        <p:spPr>
          <a:xfrm>
            <a:off x="696351" y="5063133"/>
            <a:ext cx="212762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7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2DCD5216-0989-4D25-A87D-5FC29F0D3309}"/>
              </a:ext>
            </a:extLst>
          </p:cNvPr>
          <p:cNvSpPr/>
          <p:nvPr/>
        </p:nvSpPr>
        <p:spPr>
          <a:xfrm>
            <a:off x="696351" y="5352693"/>
            <a:ext cx="212762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8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844BACB5-767F-42D1-A78C-44D97C16EA56}"/>
              </a:ext>
            </a:extLst>
          </p:cNvPr>
          <p:cNvSpPr/>
          <p:nvPr/>
        </p:nvSpPr>
        <p:spPr>
          <a:xfrm>
            <a:off x="1917292" y="3661053"/>
            <a:ext cx="37692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527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FB657CB4-01B8-4E3C-BEC2-B38E4A09E760}"/>
              </a:ext>
            </a:extLst>
          </p:cNvPr>
          <p:cNvSpPr/>
          <p:nvPr/>
        </p:nvSpPr>
        <p:spPr>
          <a:xfrm>
            <a:off x="1917292" y="3942993"/>
            <a:ext cx="37692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>
                <a:solidFill>
                  <a:srgbClr val="000000"/>
                </a:solidFill>
              </a:rPr>
              <a:t>316</a:t>
            </a:r>
            <a:endParaRPr lang="en-IN" sz="900" dirty="0">
              <a:solidFill>
                <a:srgbClr val="000000"/>
              </a:solidFill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C0D8B310-025C-45A4-8ACB-0A283F98DBB5}"/>
              </a:ext>
            </a:extLst>
          </p:cNvPr>
          <p:cNvSpPr/>
          <p:nvPr/>
        </p:nvSpPr>
        <p:spPr>
          <a:xfrm>
            <a:off x="1917292" y="4224933"/>
            <a:ext cx="37692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144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0600AA91-19C8-4F51-A08B-22E462159E0D}"/>
              </a:ext>
            </a:extLst>
          </p:cNvPr>
          <p:cNvSpPr/>
          <p:nvPr/>
        </p:nvSpPr>
        <p:spPr>
          <a:xfrm>
            <a:off x="1980236" y="4506873"/>
            <a:ext cx="311992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>
                <a:solidFill>
                  <a:srgbClr val="000000"/>
                </a:solidFill>
              </a:rPr>
              <a:t>54</a:t>
            </a:r>
            <a:endParaRPr lang="en-IN" sz="900" dirty="0">
              <a:solidFill>
                <a:srgbClr val="000000"/>
              </a:solidFill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E109B76D-FF31-4E57-A5EB-8360529B8B0E}"/>
              </a:ext>
            </a:extLst>
          </p:cNvPr>
          <p:cNvSpPr/>
          <p:nvPr/>
        </p:nvSpPr>
        <p:spPr>
          <a:xfrm>
            <a:off x="1982220" y="4788813"/>
            <a:ext cx="311992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15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28DBCDA1-3E65-4FCA-868E-EB516D9647E3}"/>
              </a:ext>
            </a:extLst>
          </p:cNvPr>
          <p:cNvSpPr/>
          <p:nvPr/>
        </p:nvSpPr>
        <p:spPr>
          <a:xfrm>
            <a:off x="2039703" y="5063133"/>
            <a:ext cx="231474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3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1751DA7A-3EBC-4627-ABD7-F9C7D432AAB7}"/>
              </a:ext>
            </a:extLst>
          </p:cNvPr>
          <p:cNvSpPr/>
          <p:nvPr/>
        </p:nvSpPr>
        <p:spPr>
          <a:xfrm>
            <a:off x="2043846" y="5352693"/>
            <a:ext cx="231474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0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89A5F681-AC18-4ABF-AFEB-AEFD880D9901}"/>
              </a:ext>
            </a:extLst>
          </p:cNvPr>
          <p:cNvSpPr/>
          <p:nvPr/>
        </p:nvSpPr>
        <p:spPr>
          <a:xfrm>
            <a:off x="2991313" y="3661053"/>
            <a:ext cx="469158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0.625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78C353C3-68BF-4C87-8258-F38F7D9A74F0}"/>
              </a:ext>
            </a:extLst>
          </p:cNvPr>
          <p:cNvSpPr/>
          <p:nvPr/>
        </p:nvSpPr>
        <p:spPr>
          <a:xfrm>
            <a:off x="2991313" y="3942993"/>
            <a:ext cx="469158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0.375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75F518FC-76F3-411B-B404-65203605B3CD}"/>
              </a:ext>
            </a:extLst>
          </p:cNvPr>
          <p:cNvSpPr/>
          <p:nvPr/>
        </p:nvSpPr>
        <p:spPr>
          <a:xfrm>
            <a:off x="2998933" y="4224933"/>
            <a:ext cx="469158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0.171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DE7EAD5C-7DA2-4563-9498-92FD850C4243}"/>
              </a:ext>
            </a:extLst>
          </p:cNvPr>
          <p:cNvSpPr/>
          <p:nvPr/>
        </p:nvSpPr>
        <p:spPr>
          <a:xfrm>
            <a:off x="2983693" y="4506873"/>
            <a:ext cx="469158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0.064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0F470E2A-0240-4EE7-89E9-5AEE6FF2925D}"/>
              </a:ext>
            </a:extLst>
          </p:cNvPr>
          <p:cNvSpPr/>
          <p:nvPr/>
        </p:nvSpPr>
        <p:spPr>
          <a:xfrm>
            <a:off x="2991313" y="4788813"/>
            <a:ext cx="469158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0.018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2D644293-8741-4F9A-B1BB-D1152D759123}"/>
              </a:ext>
            </a:extLst>
          </p:cNvPr>
          <p:cNvSpPr/>
          <p:nvPr/>
        </p:nvSpPr>
        <p:spPr>
          <a:xfrm>
            <a:off x="2983693" y="5063133"/>
            <a:ext cx="469158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0.004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32CA8DE0-721C-4F5D-8926-2E66204FF35B}"/>
              </a:ext>
            </a:extLst>
          </p:cNvPr>
          <p:cNvSpPr/>
          <p:nvPr/>
        </p:nvSpPr>
        <p:spPr>
          <a:xfrm>
            <a:off x="2991313" y="5352693"/>
            <a:ext cx="469158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0.000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322AA600-40AF-4146-8AB2-687C53DD62B2}"/>
              </a:ext>
            </a:extLst>
          </p:cNvPr>
          <p:cNvSpPr/>
          <p:nvPr/>
        </p:nvSpPr>
        <p:spPr>
          <a:xfrm>
            <a:off x="5063953" y="3379113"/>
            <a:ext cx="469158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0.270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D21033BE-986E-4C4D-A564-E2F5A1B60004}"/>
              </a:ext>
            </a:extLst>
          </p:cNvPr>
          <p:cNvSpPr/>
          <p:nvPr/>
        </p:nvSpPr>
        <p:spPr>
          <a:xfrm>
            <a:off x="5063953" y="3661053"/>
            <a:ext cx="469158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0.400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8E51B0BC-E423-4746-A8A0-6B4795419C33}"/>
              </a:ext>
            </a:extLst>
          </p:cNvPr>
          <p:cNvSpPr/>
          <p:nvPr/>
        </p:nvSpPr>
        <p:spPr>
          <a:xfrm>
            <a:off x="5056333" y="3942993"/>
            <a:ext cx="469158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0.544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9A0A0D94-3B07-4EE3-A9C2-0AB25E537E90}"/>
              </a:ext>
            </a:extLst>
          </p:cNvPr>
          <p:cNvSpPr/>
          <p:nvPr/>
        </p:nvSpPr>
        <p:spPr>
          <a:xfrm>
            <a:off x="5063953" y="4224933"/>
            <a:ext cx="469158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0.626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9F0E8848-4334-4746-9287-535F5B512916}"/>
              </a:ext>
            </a:extLst>
          </p:cNvPr>
          <p:cNvSpPr/>
          <p:nvPr/>
        </p:nvSpPr>
        <p:spPr>
          <a:xfrm>
            <a:off x="5063953" y="4506873"/>
            <a:ext cx="469158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0.722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76820CC4-92EB-4A89-9EA7-342C2A79C776}"/>
              </a:ext>
            </a:extLst>
          </p:cNvPr>
          <p:cNvSpPr/>
          <p:nvPr/>
        </p:nvSpPr>
        <p:spPr>
          <a:xfrm>
            <a:off x="5056333" y="4788813"/>
            <a:ext cx="469158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0.800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012A2645-DEF1-41A3-87F1-CFEDF56303A1}"/>
              </a:ext>
            </a:extLst>
          </p:cNvPr>
          <p:cNvSpPr/>
          <p:nvPr/>
        </p:nvSpPr>
        <p:spPr>
          <a:xfrm>
            <a:off x="5056333" y="5063133"/>
            <a:ext cx="469158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1.000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99CA7860-BA92-4D0D-9C0F-784E3CBC0725}"/>
              </a:ext>
            </a:extLst>
          </p:cNvPr>
          <p:cNvSpPr/>
          <p:nvPr/>
        </p:nvSpPr>
        <p:spPr>
          <a:xfrm>
            <a:off x="6154012" y="3379113"/>
            <a:ext cx="37692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303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EE9F5A30-E384-48F3-B79D-58D63DD58FF0}"/>
              </a:ext>
            </a:extLst>
          </p:cNvPr>
          <p:cNvSpPr/>
          <p:nvPr/>
        </p:nvSpPr>
        <p:spPr>
          <a:xfrm>
            <a:off x="6154411" y="3661053"/>
            <a:ext cx="37692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622</a:t>
            </a: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0FE0A2C1-751E-4ECB-89AF-F78F82E8ED41}"/>
              </a:ext>
            </a:extLst>
          </p:cNvPr>
          <p:cNvSpPr/>
          <p:nvPr/>
        </p:nvSpPr>
        <p:spPr>
          <a:xfrm>
            <a:off x="6154810" y="3942993"/>
            <a:ext cx="37692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>
                <a:solidFill>
                  <a:srgbClr val="000000"/>
                </a:solidFill>
              </a:rPr>
              <a:t>430</a:t>
            </a:r>
            <a:endParaRPr lang="en-IN" sz="900" dirty="0">
              <a:solidFill>
                <a:srgbClr val="000000"/>
              </a:solidFill>
            </a:endParaRP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3A208111-8FAA-4AF2-8C01-288D05591D38}"/>
              </a:ext>
            </a:extLst>
          </p:cNvPr>
          <p:cNvSpPr/>
          <p:nvPr/>
        </p:nvSpPr>
        <p:spPr>
          <a:xfrm>
            <a:off x="6155209" y="4224933"/>
            <a:ext cx="37692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>
                <a:solidFill>
                  <a:srgbClr val="000000"/>
                </a:solidFill>
              </a:rPr>
              <a:t>210</a:t>
            </a:r>
            <a:endParaRPr lang="en-IN" sz="900" dirty="0">
              <a:solidFill>
                <a:srgbClr val="000000"/>
              </a:solidFill>
            </a:endParaRP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E8001BD2-76AD-4702-A963-8615EC004840}"/>
              </a:ext>
            </a:extLst>
          </p:cNvPr>
          <p:cNvSpPr/>
          <p:nvPr/>
        </p:nvSpPr>
        <p:spPr>
          <a:xfrm>
            <a:off x="6218552" y="4506873"/>
            <a:ext cx="311992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>
                <a:solidFill>
                  <a:srgbClr val="000000"/>
                </a:solidFill>
              </a:rPr>
              <a:t>60</a:t>
            </a:r>
            <a:endParaRPr lang="en-IN" sz="900" dirty="0">
              <a:solidFill>
                <a:srgbClr val="000000"/>
              </a:solidFill>
            </a:endParaRP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A36E7139-351D-4F81-9E0A-7D26E7049FE3}"/>
              </a:ext>
            </a:extLst>
          </p:cNvPr>
          <p:cNvSpPr/>
          <p:nvPr/>
        </p:nvSpPr>
        <p:spPr>
          <a:xfrm>
            <a:off x="6220935" y="4788813"/>
            <a:ext cx="311992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>
                <a:solidFill>
                  <a:srgbClr val="000000"/>
                </a:solidFill>
              </a:rPr>
              <a:t>30</a:t>
            </a:r>
            <a:endParaRPr lang="en-IN" sz="900" dirty="0">
              <a:solidFill>
                <a:srgbClr val="000000"/>
              </a:solidFill>
            </a:endParaRP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8322316F-926D-4B46-86E7-1F547641437C}"/>
              </a:ext>
            </a:extLst>
          </p:cNvPr>
          <p:cNvSpPr/>
          <p:nvPr/>
        </p:nvSpPr>
        <p:spPr>
          <a:xfrm>
            <a:off x="6215698" y="5063133"/>
            <a:ext cx="311992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10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0698A412-A5D7-4FA7-8121-B90AF4187027}"/>
              </a:ext>
            </a:extLst>
          </p:cNvPr>
          <p:cNvSpPr/>
          <p:nvPr/>
        </p:nvSpPr>
        <p:spPr>
          <a:xfrm>
            <a:off x="7266158" y="3379113"/>
            <a:ext cx="408149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0.42</a:t>
            </a: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CA142FC3-D7F1-4889-AEE7-1F06948E4D75}"/>
              </a:ext>
            </a:extLst>
          </p:cNvPr>
          <p:cNvSpPr/>
          <p:nvPr/>
        </p:nvSpPr>
        <p:spPr>
          <a:xfrm>
            <a:off x="7266158" y="3661053"/>
            <a:ext cx="408149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1.18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B0D0F696-F3A4-4597-A863-E4EC81C4F071}"/>
              </a:ext>
            </a:extLst>
          </p:cNvPr>
          <p:cNvSpPr/>
          <p:nvPr/>
        </p:nvSpPr>
        <p:spPr>
          <a:xfrm>
            <a:off x="7266158" y="3942993"/>
            <a:ext cx="408149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1.36</a:t>
            </a: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EF05D4B7-B94D-4CB8-A304-340E252AF82D}"/>
              </a:ext>
            </a:extLst>
          </p:cNvPr>
          <p:cNvSpPr/>
          <p:nvPr/>
        </p:nvSpPr>
        <p:spPr>
          <a:xfrm>
            <a:off x="7266158" y="4224933"/>
            <a:ext cx="408149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1.46</a:t>
            </a: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CD1062AE-4418-41AB-9BC6-FCB734399AFD}"/>
              </a:ext>
            </a:extLst>
          </p:cNvPr>
          <p:cNvSpPr/>
          <p:nvPr/>
        </p:nvSpPr>
        <p:spPr>
          <a:xfrm>
            <a:off x="7281398" y="4506873"/>
            <a:ext cx="408149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1.11</a:t>
            </a: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C5EA9FE6-CF2C-412D-B7D3-A88F69025CE7}"/>
              </a:ext>
            </a:extLst>
          </p:cNvPr>
          <p:cNvSpPr/>
          <p:nvPr/>
        </p:nvSpPr>
        <p:spPr>
          <a:xfrm>
            <a:off x="7266158" y="4788813"/>
            <a:ext cx="408149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2.00</a:t>
            </a: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21566ED9-A099-4E1D-89B6-FD7C05BA7ADA}"/>
              </a:ext>
            </a:extLst>
          </p:cNvPr>
          <p:cNvSpPr/>
          <p:nvPr/>
        </p:nvSpPr>
        <p:spPr>
          <a:xfrm>
            <a:off x="7266158" y="5063133"/>
            <a:ext cx="408149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3.33</a:t>
            </a: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224735C1-20A4-48FE-B914-6BF66548A4E4}"/>
              </a:ext>
            </a:extLst>
          </p:cNvPr>
          <p:cNvSpPr/>
          <p:nvPr/>
        </p:nvSpPr>
        <p:spPr>
          <a:xfrm>
            <a:off x="8340603" y="3379113"/>
            <a:ext cx="408149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0.36</a:t>
            </a: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7D7E6FED-B445-4497-9DC0-70289338FDA8}"/>
              </a:ext>
            </a:extLst>
          </p:cNvPr>
          <p:cNvSpPr/>
          <p:nvPr/>
        </p:nvSpPr>
        <p:spPr>
          <a:xfrm>
            <a:off x="8340603" y="3661053"/>
            <a:ext cx="408149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>
                <a:solidFill>
                  <a:srgbClr val="000000"/>
                </a:solidFill>
              </a:rPr>
              <a:t>0.74</a:t>
            </a:r>
            <a:endParaRPr lang="en-IN" sz="900" dirty="0">
              <a:solidFill>
                <a:srgbClr val="000000"/>
              </a:solidFill>
            </a:endParaRP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735DD7F8-AB99-44B9-BA85-053C61EF2422}"/>
              </a:ext>
            </a:extLst>
          </p:cNvPr>
          <p:cNvSpPr/>
          <p:nvPr/>
        </p:nvSpPr>
        <p:spPr>
          <a:xfrm>
            <a:off x="8355843" y="3942993"/>
            <a:ext cx="408149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0.51</a:t>
            </a: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F15874C9-C020-4BD5-B269-78FDE15768A4}"/>
              </a:ext>
            </a:extLst>
          </p:cNvPr>
          <p:cNvSpPr/>
          <p:nvPr/>
        </p:nvSpPr>
        <p:spPr>
          <a:xfrm>
            <a:off x="8340603" y="4224933"/>
            <a:ext cx="408149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0.25</a:t>
            </a: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BF26A8A4-C8DD-4E43-813D-B31BC17F56A6}"/>
              </a:ext>
            </a:extLst>
          </p:cNvPr>
          <p:cNvSpPr/>
          <p:nvPr/>
        </p:nvSpPr>
        <p:spPr>
          <a:xfrm>
            <a:off x="8340603" y="4506873"/>
            <a:ext cx="408149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0.07</a:t>
            </a: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6E239715-C4C1-4B9A-99F5-250E710EA51F}"/>
              </a:ext>
            </a:extLst>
          </p:cNvPr>
          <p:cNvSpPr/>
          <p:nvPr/>
        </p:nvSpPr>
        <p:spPr>
          <a:xfrm>
            <a:off x="8340603" y="4788813"/>
            <a:ext cx="408149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>
                <a:solidFill>
                  <a:srgbClr val="000000"/>
                </a:solidFill>
              </a:rPr>
              <a:t>0.04</a:t>
            </a:r>
            <a:endParaRPr lang="en-IN" sz="900" dirty="0">
              <a:solidFill>
                <a:srgbClr val="000000"/>
              </a:solidFill>
            </a:endParaRP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FB70BA5F-34FC-4DB6-A478-4B59CF1514B9}"/>
              </a:ext>
            </a:extLst>
          </p:cNvPr>
          <p:cNvSpPr/>
          <p:nvPr/>
        </p:nvSpPr>
        <p:spPr>
          <a:xfrm>
            <a:off x="8355843" y="5063133"/>
            <a:ext cx="408149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0.01</a:t>
            </a: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22F85BC2-95C7-4467-A7CF-5041504A581F}"/>
              </a:ext>
            </a:extLst>
          </p:cNvPr>
          <p:cNvSpPr/>
          <p:nvPr/>
        </p:nvSpPr>
        <p:spPr>
          <a:xfrm>
            <a:off x="8142515" y="5352693"/>
            <a:ext cx="79040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Total = 1.98</a:t>
            </a:r>
          </a:p>
        </p:txBody>
      </p:sp>
    </p:spTree>
    <p:extLst>
      <p:ext uri="{BB962C8B-B14F-4D97-AF65-F5344CB8AC3E}">
        <p14:creationId xmlns:p14="http://schemas.microsoft.com/office/powerpoint/2010/main" val="46297179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C9A254B-F6DA-4AB7-A49C-6C21E664A1A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54.10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79B7F2E-46E2-42A8-9BFF-A626F2EB58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073708"/>
            <a:ext cx="5725019" cy="4710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2629857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7EE2FCD-F2CB-4E73-9A44-F9EA607B855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54.11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9718A6C-6B99-4C17-A9F8-26611936A0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610388"/>
            <a:ext cx="6297521" cy="563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1191404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A896124-02C4-43D5-AEDC-A5D8B99B132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54.12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2BE7814-A925-4E5C-B17D-E7ED162949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385068"/>
            <a:ext cx="5725019" cy="4087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0201019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7A9EBA4-FF70-4CFC-9BF4-93145249E70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54.13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ADBE8D7-D0D4-4235-A486-6BA3899600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281116"/>
            <a:ext cx="6297521" cy="4295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2400306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0C6D455-5F9D-4C6A-BD15-44B40C6B615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54.14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592BBC4-A90A-4E9B-BFD9-9CA76A967E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917300"/>
            <a:ext cx="5725019" cy="502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660382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10CD2E6-3BF0-4E3B-B0F1-53B886A415F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Chapter Opener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70D7BBF-4717-4DD1-91FF-49EFDA0196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868" y="347319"/>
            <a:ext cx="3910265" cy="6163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927673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951D64B-4DED-43F3-8DD8-06A7FD49A9C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54.15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C861B5F-14F4-485C-AFF9-BAFD332BD0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758118"/>
            <a:ext cx="5204563" cy="5341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794395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97724F3-95E5-4EB0-BCF7-22CE0F312D7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54.16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6ABD358-C5E3-4C9F-9C69-EDF2B37C00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515639"/>
            <a:ext cx="5725019" cy="3826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6694019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059DD1B-5D9E-4564-A3E1-0A531243C8B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54.17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9E58DE9-3D1C-4273-B8C8-BB494E03A8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287140"/>
            <a:ext cx="5725019" cy="4283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7200436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884175A-DC1E-42D0-ABBC-8D63CCE3FCC5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54.18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5F509B9-2FAF-4F19-ABBF-052CAF6E3C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561543"/>
            <a:ext cx="7620000" cy="3734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9049358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CED0D44-8EB1-4D74-BC0E-5C7CDAC29FD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54.19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D3E9669-E547-40E9-BDDA-9161D03193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755382"/>
            <a:ext cx="8382000" cy="3347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7052535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7811C76-D70A-44DB-ABD5-27666112913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54.20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35159AD-75DD-49C0-A9C5-0278A87D36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2059378"/>
            <a:ext cx="5204563" cy="2739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4626194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E243E24-7DDB-4BE6-BB4D-E91DA550FB5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54.21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DC8435A-2AC3-4F5C-B5D9-B465527643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661570"/>
            <a:ext cx="6297521" cy="3534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476668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3CC0096-35F8-458C-9DE2-A4BD30012DB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54.22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094D446-45C6-42EB-95AD-30E5B40A7C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584747"/>
            <a:ext cx="5725019" cy="5688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311946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7F2463D-A443-4303-86FF-F790AAE281D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54.23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9DBC847-FE33-483E-8AB3-6144800B40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527893"/>
            <a:ext cx="4731421" cy="5802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8282560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5B48E89-F4AE-46E2-B077-3FDF644DB37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Table 54.3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08D32FD-139D-4581-B507-3A0460C5AB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5890" y="908697"/>
            <a:ext cx="4652221" cy="504060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9CC34AE4-98B4-4755-B134-F05C0729680E}"/>
              </a:ext>
            </a:extLst>
          </p:cNvPr>
          <p:cNvSpPr/>
          <p:nvPr/>
        </p:nvSpPr>
        <p:spPr>
          <a:xfrm>
            <a:off x="2278380" y="4050715"/>
            <a:ext cx="17068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Number of offspring produced</a:t>
            </a:r>
          </a:p>
          <a:p>
            <a:r>
              <a:rPr lang="en-IN" sz="900" dirty="0">
                <a:solidFill>
                  <a:srgbClr val="000000"/>
                </a:solidFill>
              </a:rPr>
              <a:t>per reproductive episode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2FF17F3-F89A-486C-AC0E-6FB25B51A179}"/>
              </a:ext>
            </a:extLst>
          </p:cNvPr>
          <p:cNvSpPr/>
          <p:nvPr/>
        </p:nvSpPr>
        <p:spPr>
          <a:xfrm>
            <a:off x="2603837" y="1285994"/>
            <a:ext cx="102765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1200" b="1" dirty="0">
                <a:solidFill>
                  <a:schemeClr val="bg1"/>
                </a:solidFill>
              </a:rPr>
              <a:t>TABLE 54.3</a:t>
            </a:r>
            <a:endParaRPr lang="en-IN" sz="1200" dirty="0">
              <a:solidFill>
                <a:schemeClr val="bg1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08D2950-9DB1-4985-892C-28A4F415B784}"/>
              </a:ext>
            </a:extLst>
          </p:cNvPr>
          <p:cNvSpPr/>
          <p:nvPr/>
        </p:nvSpPr>
        <p:spPr>
          <a:xfrm>
            <a:off x="4026076" y="1185595"/>
            <a:ext cx="20672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200" b="1" i="1" dirty="0">
                <a:solidFill>
                  <a:srgbClr val="000000"/>
                </a:solidFill>
              </a:rPr>
              <a:t>r</a:t>
            </a:r>
            <a:r>
              <a:rPr lang="en-IN" sz="1200" b="1" dirty="0">
                <a:solidFill>
                  <a:srgbClr val="000000"/>
                </a:solidFill>
              </a:rPr>
              <a:t>-Selected and </a:t>
            </a:r>
            <a:r>
              <a:rPr lang="en-IN" sz="1200" b="1" i="1" dirty="0">
                <a:solidFill>
                  <a:srgbClr val="000000"/>
                </a:solidFill>
              </a:rPr>
              <a:t>K</a:t>
            </a:r>
            <a:r>
              <a:rPr lang="en-IN" sz="1200" b="1" dirty="0">
                <a:solidFill>
                  <a:srgbClr val="000000"/>
                </a:solidFill>
              </a:rPr>
              <a:t>-Selected</a:t>
            </a:r>
          </a:p>
          <a:p>
            <a:r>
              <a:rPr lang="en-IN" sz="1200" b="1" dirty="0">
                <a:solidFill>
                  <a:srgbClr val="000000"/>
                </a:solidFill>
              </a:rPr>
              <a:t>Life History Adaptations</a:t>
            </a:r>
            <a:endParaRPr lang="en-IN" sz="1200" dirty="0">
              <a:solidFill>
                <a:srgbClr val="000000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8E6BFDF-0A12-47A7-80E6-614AF20CC8AA}"/>
              </a:ext>
            </a:extLst>
          </p:cNvPr>
          <p:cNvSpPr/>
          <p:nvPr/>
        </p:nvSpPr>
        <p:spPr>
          <a:xfrm>
            <a:off x="2725757" y="1887974"/>
            <a:ext cx="854721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1000" b="1" dirty="0">
                <a:solidFill>
                  <a:srgbClr val="000000"/>
                </a:solidFill>
              </a:rPr>
              <a:t>Adaptation</a:t>
            </a:r>
            <a:endParaRPr lang="en-IN" sz="1000" dirty="0">
              <a:solidFill>
                <a:srgbClr val="000000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4E55848-79B0-4A2E-BC5F-C3432CD42018}"/>
              </a:ext>
            </a:extLst>
          </p:cNvPr>
          <p:cNvSpPr/>
          <p:nvPr/>
        </p:nvSpPr>
        <p:spPr>
          <a:xfrm>
            <a:off x="4260532" y="1827014"/>
            <a:ext cx="91723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IN" sz="1000" b="1" i="1" dirty="0">
                <a:solidFill>
                  <a:srgbClr val="000000"/>
                </a:solidFill>
              </a:rPr>
              <a:t>r</a:t>
            </a:r>
            <a:r>
              <a:rPr lang="en-IN" sz="1000" b="1" dirty="0">
                <a:solidFill>
                  <a:srgbClr val="000000"/>
                </a:solidFill>
              </a:rPr>
              <a:t>-Selected</a:t>
            </a:r>
          </a:p>
          <a:p>
            <a:pPr algn="ctr"/>
            <a:r>
              <a:rPr lang="en-IN" sz="1000" b="1" dirty="0">
                <a:solidFill>
                  <a:srgbClr val="000000"/>
                </a:solidFill>
              </a:rPr>
              <a:t>Populations</a:t>
            </a:r>
            <a:endParaRPr lang="en-IN" sz="1000" dirty="0">
              <a:solidFill>
                <a:srgbClr val="000000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A46D4A4-1442-4428-A999-4EDD8BA64B52}"/>
              </a:ext>
            </a:extLst>
          </p:cNvPr>
          <p:cNvSpPr/>
          <p:nvPr/>
        </p:nvSpPr>
        <p:spPr>
          <a:xfrm>
            <a:off x="5685472" y="1827014"/>
            <a:ext cx="91723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IN" sz="1000" b="1" i="1" dirty="0">
                <a:solidFill>
                  <a:srgbClr val="000000"/>
                </a:solidFill>
              </a:rPr>
              <a:t>K</a:t>
            </a:r>
            <a:r>
              <a:rPr lang="en-IN" sz="1000" b="1" dirty="0">
                <a:solidFill>
                  <a:srgbClr val="000000"/>
                </a:solidFill>
              </a:rPr>
              <a:t>-Selected</a:t>
            </a:r>
          </a:p>
          <a:p>
            <a:pPr algn="ctr"/>
            <a:r>
              <a:rPr lang="en-IN" sz="1000" b="1" dirty="0">
                <a:solidFill>
                  <a:srgbClr val="000000"/>
                </a:solidFill>
              </a:rPr>
              <a:t>Populations</a:t>
            </a:r>
            <a:endParaRPr lang="en-IN" sz="1000" dirty="0">
              <a:solidFill>
                <a:srgbClr val="000000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E93FF65-946E-4264-AD7E-039E03F5F481}"/>
              </a:ext>
            </a:extLst>
          </p:cNvPr>
          <p:cNvSpPr/>
          <p:nvPr/>
        </p:nvSpPr>
        <p:spPr>
          <a:xfrm>
            <a:off x="2286952" y="2352794"/>
            <a:ext cx="1409360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Age at first reproduction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43D8F1B-8C42-44E6-9E57-757CFB992B89}"/>
              </a:ext>
            </a:extLst>
          </p:cNvPr>
          <p:cNvSpPr/>
          <p:nvPr/>
        </p:nvSpPr>
        <p:spPr>
          <a:xfrm>
            <a:off x="4040862" y="2352794"/>
            <a:ext cx="447558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Early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112E912-E2F6-4579-86BF-5AC5C0FAB0E4}"/>
              </a:ext>
            </a:extLst>
          </p:cNvPr>
          <p:cNvSpPr/>
          <p:nvPr/>
        </p:nvSpPr>
        <p:spPr>
          <a:xfrm>
            <a:off x="5427702" y="2352794"/>
            <a:ext cx="409086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Late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1E623D8-1E7B-4420-897C-04C411BB0058}"/>
              </a:ext>
            </a:extLst>
          </p:cNvPr>
          <p:cNvSpPr/>
          <p:nvPr/>
        </p:nvSpPr>
        <p:spPr>
          <a:xfrm>
            <a:off x="2276177" y="2779514"/>
            <a:ext cx="652743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Life span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32D9831-C455-405D-A2B5-9E44360B3B34}"/>
              </a:ext>
            </a:extLst>
          </p:cNvPr>
          <p:cNvSpPr/>
          <p:nvPr/>
        </p:nvSpPr>
        <p:spPr>
          <a:xfrm>
            <a:off x="4040862" y="2779514"/>
            <a:ext cx="460382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Short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2EDFDB2-5373-4DC7-A126-47BF7F873686}"/>
              </a:ext>
            </a:extLst>
          </p:cNvPr>
          <p:cNvSpPr/>
          <p:nvPr/>
        </p:nvSpPr>
        <p:spPr>
          <a:xfrm>
            <a:off x="5427702" y="2779514"/>
            <a:ext cx="441146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Long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298DD7B-F8A5-4952-9A2C-94E2B8FE9CB5}"/>
              </a:ext>
            </a:extLst>
          </p:cNvPr>
          <p:cNvSpPr/>
          <p:nvPr/>
        </p:nvSpPr>
        <p:spPr>
          <a:xfrm>
            <a:off x="2276177" y="3206234"/>
            <a:ext cx="979755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Maturation time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F386862-C8FE-4F75-BECD-A09459B75CBF}"/>
              </a:ext>
            </a:extLst>
          </p:cNvPr>
          <p:cNvSpPr/>
          <p:nvPr/>
        </p:nvSpPr>
        <p:spPr>
          <a:xfrm>
            <a:off x="4040862" y="3206234"/>
            <a:ext cx="460382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Short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755A04C-1B96-4709-A4D8-0DCF0B6B4CC4}"/>
              </a:ext>
            </a:extLst>
          </p:cNvPr>
          <p:cNvSpPr/>
          <p:nvPr/>
        </p:nvSpPr>
        <p:spPr>
          <a:xfrm>
            <a:off x="5427702" y="3206234"/>
            <a:ext cx="441146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Long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2C79379-9EF8-403C-ACF1-DA5CF06B2484}"/>
              </a:ext>
            </a:extLst>
          </p:cNvPr>
          <p:cNvSpPr/>
          <p:nvPr/>
        </p:nvSpPr>
        <p:spPr>
          <a:xfrm>
            <a:off x="2276177" y="3632954"/>
            <a:ext cx="851515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Mortality rate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094D91C5-095E-45EC-AB6E-E5646CFC4763}"/>
              </a:ext>
            </a:extLst>
          </p:cNvPr>
          <p:cNvSpPr/>
          <p:nvPr/>
        </p:nvSpPr>
        <p:spPr>
          <a:xfrm>
            <a:off x="4044017" y="3632954"/>
            <a:ext cx="716863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Often high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F38FB9A0-C206-43E8-BE5B-14067712B7BC}"/>
              </a:ext>
            </a:extLst>
          </p:cNvPr>
          <p:cNvSpPr/>
          <p:nvPr/>
        </p:nvSpPr>
        <p:spPr>
          <a:xfrm>
            <a:off x="5423237" y="3632954"/>
            <a:ext cx="768159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Usually low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BE9E2A6D-C032-4282-A175-1D9CB697E705}"/>
              </a:ext>
            </a:extLst>
          </p:cNvPr>
          <p:cNvSpPr/>
          <p:nvPr/>
        </p:nvSpPr>
        <p:spPr>
          <a:xfrm>
            <a:off x="4040862" y="4052054"/>
            <a:ext cx="466794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Many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5DC143EB-5DF7-4EB6-A5FA-E826F2C39E9F}"/>
              </a:ext>
            </a:extLst>
          </p:cNvPr>
          <p:cNvSpPr/>
          <p:nvPr/>
        </p:nvSpPr>
        <p:spPr>
          <a:xfrm>
            <a:off x="5427702" y="4052054"/>
            <a:ext cx="402674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Few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344DCC01-417B-426E-B149-7DC66E90FE59}"/>
              </a:ext>
            </a:extLst>
          </p:cNvPr>
          <p:cNvSpPr/>
          <p:nvPr/>
        </p:nvSpPr>
        <p:spPr>
          <a:xfrm>
            <a:off x="2278019" y="4645075"/>
            <a:ext cx="14519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Number of reproductions</a:t>
            </a:r>
          </a:p>
          <a:p>
            <a:r>
              <a:rPr lang="en-IN" sz="900" dirty="0">
                <a:solidFill>
                  <a:srgbClr val="000000"/>
                </a:solidFill>
              </a:rPr>
              <a:t>per lifetime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09F6917A-8D0B-4337-ADEF-EE8082587593}"/>
              </a:ext>
            </a:extLst>
          </p:cNvPr>
          <p:cNvSpPr/>
          <p:nvPr/>
        </p:nvSpPr>
        <p:spPr>
          <a:xfrm>
            <a:off x="4040862" y="4646414"/>
            <a:ext cx="402674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Few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9CA8AF3C-21DF-4B3F-A277-760E313E6C0A}"/>
              </a:ext>
            </a:extLst>
          </p:cNvPr>
          <p:cNvSpPr/>
          <p:nvPr/>
        </p:nvSpPr>
        <p:spPr>
          <a:xfrm>
            <a:off x="5427702" y="4646414"/>
            <a:ext cx="466794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Many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35AF67A0-58CC-4017-8710-B4FB39D96E31}"/>
              </a:ext>
            </a:extLst>
          </p:cNvPr>
          <p:cNvSpPr/>
          <p:nvPr/>
        </p:nvSpPr>
        <p:spPr>
          <a:xfrm>
            <a:off x="2276177" y="5217914"/>
            <a:ext cx="870751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Parental care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4C897BC4-8694-4ECF-A7B8-44E5BD95F23A}"/>
              </a:ext>
            </a:extLst>
          </p:cNvPr>
          <p:cNvSpPr/>
          <p:nvPr/>
        </p:nvSpPr>
        <p:spPr>
          <a:xfrm>
            <a:off x="4040862" y="5217914"/>
            <a:ext cx="460382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900">
                <a:solidFill>
                  <a:srgbClr val="000000"/>
                </a:solidFill>
              </a:rPr>
              <a:t>None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C6BB8B24-0266-40BE-8FBA-68DE27F2819D}"/>
              </a:ext>
            </a:extLst>
          </p:cNvPr>
          <p:cNvSpPr/>
          <p:nvPr/>
        </p:nvSpPr>
        <p:spPr>
          <a:xfrm>
            <a:off x="5430857" y="5217914"/>
            <a:ext cx="986167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Often extensive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FF645745-7F0E-4549-B02A-6EBC1B753F2A}"/>
              </a:ext>
            </a:extLst>
          </p:cNvPr>
          <p:cNvSpPr/>
          <p:nvPr/>
        </p:nvSpPr>
        <p:spPr>
          <a:xfrm>
            <a:off x="2279332" y="5629394"/>
            <a:ext cx="1428596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Size of offspring or eggs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6345F2EE-F1F0-4931-8ED4-021D892A86DC}"/>
              </a:ext>
            </a:extLst>
          </p:cNvPr>
          <p:cNvSpPr/>
          <p:nvPr/>
        </p:nvSpPr>
        <p:spPr>
          <a:xfrm>
            <a:off x="4040862" y="5629394"/>
            <a:ext cx="473206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Small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85482F35-EA80-4010-98C5-8CA29DF2C8A2}"/>
              </a:ext>
            </a:extLst>
          </p:cNvPr>
          <p:cNvSpPr/>
          <p:nvPr/>
        </p:nvSpPr>
        <p:spPr>
          <a:xfrm>
            <a:off x="5427702" y="5629394"/>
            <a:ext cx="479618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Large</a:t>
            </a:r>
          </a:p>
        </p:txBody>
      </p:sp>
    </p:spTree>
    <p:extLst>
      <p:ext uri="{BB962C8B-B14F-4D97-AF65-F5344CB8AC3E}">
        <p14:creationId xmlns:p14="http://schemas.microsoft.com/office/powerpoint/2010/main" val="2154581813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BD57F6D-B79D-4865-949F-AC3CE25F7DB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54.01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DED7DDC-76E5-4949-91D5-2F5EC98879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588746"/>
            <a:ext cx="5204563" cy="5680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589749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5DB07E4-3201-4336-AC9B-4F78FBC429A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54.24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881C65F-FD34-4820-A1DB-A56153609C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553035"/>
            <a:ext cx="5204563" cy="5751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424821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EA64FB2-0CAD-485C-AF0E-2B5B68DBC10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54.25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B9D337E-3757-4974-8266-1A76B95BD4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703366"/>
            <a:ext cx="7620000" cy="5451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94211"/>
      </p:ext>
    </p:ext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AB6CA10-6CCC-4BED-82D5-25DBB9030BC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54.26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B006FC8-480E-438E-A79A-BCDCE3AA0B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444357"/>
            <a:ext cx="7620000" cy="5969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665997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1154D98-8634-49D8-A4F4-53E3EF8DCB7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54.27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2D0F2B2-351E-4B4C-96D3-8C840670B6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196745"/>
            <a:ext cx="5725019" cy="4464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714820"/>
      </p:ext>
    </p:extLst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858701F-EFAE-402E-8901-27B47B10436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Table 54.4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49CC07D-D994-4F6D-852A-762389C1BE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50" y="1346023"/>
            <a:ext cx="9064300" cy="416595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3AE46FA-884C-455D-9623-2BE60281A147}"/>
              </a:ext>
            </a:extLst>
          </p:cNvPr>
          <p:cNvSpPr/>
          <p:nvPr/>
        </p:nvSpPr>
        <p:spPr>
          <a:xfrm>
            <a:off x="91440" y="3889457"/>
            <a:ext cx="222616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000" dirty="0">
                <a:solidFill>
                  <a:srgbClr val="000000"/>
                </a:solidFill>
              </a:rPr>
              <a:t>Infant mortality rate (per 1000 births)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4359EEA-FD01-4083-B57F-09D32E9EFB2D}"/>
              </a:ext>
            </a:extLst>
          </p:cNvPr>
          <p:cNvSpPr/>
          <p:nvPr/>
        </p:nvSpPr>
        <p:spPr>
          <a:xfrm>
            <a:off x="612813" y="1672531"/>
            <a:ext cx="102227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200" b="1" dirty="0">
                <a:solidFill>
                  <a:schemeClr val="bg1"/>
                </a:solidFill>
              </a:rPr>
              <a:t>TABLE 54.4</a:t>
            </a:r>
            <a:endParaRPr lang="en-IN" sz="1200" dirty="0">
              <a:solidFill>
                <a:schemeClr val="bg1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B1E47DC-A4AB-4D53-AE86-0B3B8F6F3E7D}"/>
              </a:ext>
            </a:extLst>
          </p:cNvPr>
          <p:cNvSpPr/>
          <p:nvPr/>
        </p:nvSpPr>
        <p:spPr>
          <a:xfrm>
            <a:off x="2324100" y="1579007"/>
            <a:ext cx="40081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200" b="1" dirty="0">
                <a:solidFill>
                  <a:srgbClr val="000000"/>
                </a:solidFill>
              </a:rPr>
              <a:t>A Comparison of 2019 Population Data in Developed</a:t>
            </a:r>
          </a:p>
          <a:p>
            <a:r>
              <a:rPr lang="en-IN" sz="1200" b="1" dirty="0">
                <a:solidFill>
                  <a:srgbClr val="000000"/>
                </a:solidFill>
              </a:rPr>
              <a:t>and Developing Countries</a:t>
            </a:r>
            <a:endParaRPr lang="en-IN" sz="1200" dirty="0">
              <a:solidFill>
                <a:srgbClr val="000000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F55C957-E30D-44D9-943F-5816408D9827}"/>
              </a:ext>
            </a:extLst>
          </p:cNvPr>
          <p:cNvSpPr/>
          <p:nvPr/>
        </p:nvSpPr>
        <p:spPr>
          <a:xfrm>
            <a:off x="2787826" y="2196971"/>
            <a:ext cx="130520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1000" b="1" dirty="0">
                <a:solidFill>
                  <a:srgbClr val="000000"/>
                </a:solidFill>
              </a:rPr>
              <a:t>United States</a:t>
            </a:r>
          </a:p>
          <a:p>
            <a:pPr algn="ctr"/>
            <a:r>
              <a:rPr lang="en-IN" sz="1000" b="1" dirty="0">
                <a:solidFill>
                  <a:srgbClr val="000000"/>
                </a:solidFill>
              </a:rPr>
              <a:t>(highly developed)</a:t>
            </a:r>
            <a:endParaRPr lang="en-IN" sz="1000" dirty="0">
              <a:solidFill>
                <a:srgbClr val="000000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BAB9866-7022-49FE-A357-1FC3D89F7A9A}"/>
              </a:ext>
            </a:extLst>
          </p:cNvPr>
          <p:cNvSpPr/>
          <p:nvPr/>
        </p:nvSpPr>
        <p:spPr>
          <a:xfrm>
            <a:off x="4899660" y="2198311"/>
            <a:ext cx="16154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1000" b="1" dirty="0">
                <a:solidFill>
                  <a:srgbClr val="000000"/>
                </a:solidFill>
              </a:rPr>
              <a:t>Brazil</a:t>
            </a:r>
          </a:p>
          <a:p>
            <a:pPr algn="ctr"/>
            <a:r>
              <a:rPr lang="en-IN" sz="1000" b="1" dirty="0">
                <a:solidFill>
                  <a:srgbClr val="000000"/>
                </a:solidFill>
              </a:rPr>
              <a:t>(moderately developed)</a:t>
            </a:r>
            <a:endParaRPr lang="en-IN" sz="1000" dirty="0">
              <a:solidFill>
                <a:srgbClr val="000000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833707E-9849-4F7C-A49E-8F62FFB95D1C}"/>
              </a:ext>
            </a:extLst>
          </p:cNvPr>
          <p:cNvSpPr/>
          <p:nvPr/>
        </p:nvSpPr>
        <p:spPr>
          <a:xfrm>
            <a:off x="7297158" y="2198311"/>
            <a:ext cx="132386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1000" b="1" dirty="0">
                <a:solidFill>
                  <a:srgbClr val="000000"/>
                </a:solidFill>
              </a:rPr>
              <a:t>Ethiopia</a:t>
            </a:r>
          </a:p>
          <a:p>
            <a:pPr algn="ctr"/>
            <a:r>
              <a:rPr lang="en-IN" sz="1000" b="1" dirty="0">
                <a:solidFill>
                  <a:srgbClr val="000000"/>
                </a:solidFill>
              </a:rPr>
              <a:t>(poorly developed)</a:t>
            </a:r>
            <a:endParaRPr lang="en-IN" sz="1000" dirty="0">
              <a:solidFill>
                <a:srgbClr val="000000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5251A95-6DBF-44AC-9544-9E3263AAF27E}"/>
              </a:ext>
            </a:extLst>
          </p:cNvPr>
          <p:cNvSpPr/>
          <p:nvPr/>
        </p:nvSpPr>
        <p:spPr>
          <a:xfrm>
            <a:off x="88083" y="2754273"/>
            <a:ext cx="85253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000" dirty="0">
                <a:solidFill>
                  <a:srgbClr val="000000"/>
                </a:solidFill>
              </a:rPr>
              <a:t>Fertility rate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EAED744-D9A5-4FD5-B17D-C7D12D97669E}"/>
              </a:ext>
            </a:extLst>
          </p:cNvPr>
          <p:cNvSpPr/>
          <p:nvPr/>
        </p:nvSpPr>
        <p:spPr>
          <a:xfrm>
            <a:off x="90839" y="3127653"/>
            <a:ext cx="145662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000" dirty="0">
                <a:solidFill>
                  <a:srgbClr val="000000"/>
                </a:solidFill>
              </a:rPr>
              <a:t>Population growth rate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B95D8B4-D4F6-48D3-B545-6121CCD84736}"/>
              </a:ext>
            </a:extLst>
          </p:cNvPr>
          <p:cNvSpPr/>
          <p:nvPr/>
        </p:nvSpPr>
        <p:spPr>
          <a:xfrm>
            <a:off x="91440" y="3507314"/>
            <a:ext cx="222616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000" dirty="0">
                <a:solidFill>
                  <a:srgbClr val="000000"/>
                </a:solidFill>
              </a:rPr>
              <a:t>Doubling time at current rate (years)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08C5E92-6EB0-450E-9FF5-A4B890C41C59}"/>
              </a:ext>
            </a:extLst>
          </p:cNvPr>
          <p:cNvSpPr/>
          <p:nvPr/>
        </p:nvSpPr>
        <p:spPr>
          <a:xfrm>
            <a:off x="91440" y="4270653"/>
            <a:ext cx="192786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000" dirty="0">
                <a:solidFill>
                  <a:srgbClr val="000000"/>
                </a:solidFill>
              </a:rPr>
              <a:t>Life expectancy at birth (years)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CD1D163-A69F-4962-AC81-B12514162181}"/>
              </a:ext>
            </a:extLst>
          </p:cNvPr>
          <p:cNvSpPr/>
          <p:nvPr/>
        </p:nvSpPr>
        <p:spPr>
          <a:xfrm>
            <a:off x="92115" y="4644033"/>
            <a:ext cx="158361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000" dirty="0">
                <a:solidFill>
                  <a:srgbClr val="000000"/>
                </a:solidFill>
              </a:rPr>
              <a:t>Per capita GDP (U.S. $)*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C96F9AF-FBE2-4DA4-BF8E-EA7FEE2731BD}"/>
              </a:ext>
            </a:extLst>
          </p:cNvPr>
          <p:cNvSpPr/>
          <p:nvPr/>
        </p:nvSpPr>
        <p:spPr>
          <a:xfrm>
            <a:off x="87273" y="5025033"/>
            <a:ext cx="185999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000" dirty="0">
                <a:solidFill>
                  <a:srgbClr val="000000"/>
                </a:solidFill>
              </a:rPr>
              <a:t>Population &lt; 15 years old (%)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A58BBBC-EFA2-4BC8-8A37-48FA50FB89D5}"/>
              </a:ext>
            </a:extLst>
          </p:cNvPr>
          <p:cNvSpPr/>
          <p:nvPr/>
        </p:nvSpPr>
        <p:spPr>
          <a:xfrm>
            <a:off x="3283100" y="3127653"/>
            <a:ext cx="42896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000" dirty="0">
                <a:solidFill>
                  <a:srgbClr val="000000"/>
                </a:solidFill>
              </a:rPr>
              <a:t>0.72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66D0ECA-5A46-498A-A6DB-2BF7B5D2056D}"/>
              </a:ext>
            </a:extLst>
          </p:cNvPr>
          <p:cNvSpPr/>
          <p:nvPr/>
        </p:nvSpPr>
        <p:spPr>
          <a:xfrm>
            <a:off x="3303030" y="2754273"/>
            <a:ext cx="35862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000" dirty="0">
                <a:solidFill>
                  <a:srgbClr val="000000"/>
                </a:solidFill>
              </a:rPr>
              <a:t>1.8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3A7C38B-301E-4B62-93D0-92E7ACC0954F}"/>
              </a:ext>
            </a:extLst>
          </p:cNvPr>
          <p:cNvSpPr/>
          <p:nvPr/>
        </p:nvSpPr>
        <p:spPr>
          <a:xfrm>
            <a:off x="3218023" y="3508653"/>
            <a:ext cx="32465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000" dirty="0">
                <a:solidFill>
                  <a:srgbClr val="000000"/>
                </a:solidFill>
              </a:rPr>
              <a:t>97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8218122-8B02-40F2-B437-488054801A00}"/>
              </a:ext>
            </a:extLst>
          </p:cNvPr>
          <p:cNvSpPr/>
          <p:nvPr/>
        </p:nvSpPr>
        <p:spPr>
          <a:xfrm>
            <a:off x="3216836" y="4270653"/>
            <a:ext cx="32465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000" dirty="0">
                <a:solidFill>
                  <a:srgbClr val="000000"/>
                </a:solidFill>
              </a:rPr>
              <a:t>80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0059E9A-5ACD-4137-B435-2247897F8724}"/>
              </a:ext>
            </a:extLst>
          </p:cNvPr>
          <p:cNvSpPr/>
          <p:nvPr/>
        </p:nvSpPr>
        <p:spPr>
          <a:xfrm>
            <a:off x="3215649" y="5025033"/>
            <a:ext cx="32465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000" dirty="0">
                <a:solidFill>
                  <a:srgbClr val="000000"/>
                </a:solidFill>
              </a:rPr>
              <a:t>18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D750BF19-78FA-4504-ADD9-54F73977A6F8}"/>
              </a:ext>
            </a:extLst>
          </p:cNvPr>
          <p:cNvSpPr/>
          <p:nvPr/>
        </p:nvSpPr>
        <p:spPr>
          <a:xfrm>
            <a:off x="2903220" y="4644033"/>
            <a:ext cx="64231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000" dirty="0">
                <a:solidFill>
                  <a:srgbClr val="000000"/>
                </a:solidFill>
              </a:rPr>
              <a:t>$59,800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556625B8-7B9D-46A1-94B3-78CBB29760D8}"/>
              </a:ext>
            </a:extLst>
          </p:cNvPr>
          <p:cNvSpPr/>
          <p:nvPr/>
        </p:nvSpPr>
        <p:spPr>
          <a:xfrm>
            <a:off x="3283531" y="3889653"/>
            <a:ext cx="22174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000" dirty="0">
                <a:solidFill>
                  <a:srgbClr val="000000"/>
                </a:solidFill>
              </a:rPr>
              <a:t>5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93B25C8A-1D56-4D65-8670-CC30E4125CE4}"/>
              </a:ext>
            </a:extLst>
          </p:cNvPr>
          <p:cNvSpPr/>
          <p:nvPr/>
        </p:nvSpPr>
        <p:spPr>
          <a:xfrm>
            <a:off x="5538620" y="3127653"/>
            <a:ext cx="42896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000" dirty="0">
                <a:solidFill>
                  <a:srgbClr val="000000"/>
                </a:solidFill>
              </a:rPr>
              <a:t>0.67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50C1405A-7A48-43F3-A092-134120D0D76E}"/>
              </a:ext>
            </a:extLst>
          </p:cNvPr>
          <p:cNvSpPr/>
          <p:nvPr/>
        </p:nvSpPr>
        <p:spPr>
          <a:xfrm>
            <a:off x="5558550" y="2754273"/>
            <a:ext cx="35862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000" dirty="0">
                <a:solidFill>
                  <a:srgbClr val="000000"/>
                </a:solidFill>
              </a:rPr>
              <a:t>1.7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E6ED8BE2-B885-421E-8765-825BB4531F18}"/>
              </a:ext>
            </a:extLst>
          </p:cNvPr>
          <p:cNvSpPr/>
          <p:nvPr/>
        </p:nvSpPr>
        <p:spPr>
          <a:xfrm>
            <a:off x="5402630" y="3508653"/>
            <a:ext cx="39614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000">
                <a:solidFill>
                  <a:srgbClr val="000000"/>
                </a:solidFill>
              </a:rPr>
              <a:t>104</a:t>
            </a:r>
            <a:endParaRPr lang="en-IN" sz="1000" dirty="0">
              <a:solidFill>
                <a:srgbClr val="000000"/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4DDAE097-8F59-47F4-AD4D-414C0EF16455}"/>
              </a:ext>
            </a:extLst>
          </p:cNvPr>
          <p:cNvSpPr/>
          <p:nvPr/>
        </p:nvSpPr>
        <p:spPr>
          <a:xfrm>
            <a:off x="5470023" y="3889653"/>
            <a:ext cx="32465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000">
                <a:solidFill>
                  <a:srgbClr val="000000"/>
                </a:solidFill>
              </a:rPr>
              <a:t>16</a:t>
            </a:r>
            <a:endParaRPr lang="en-IN" sz="1000" dirty="0">
              <a:solidFill>
                <a:srgbClr val="000000"/>
              </a:solidFill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9EF0DB21-A2B8-45F7-B86D-E18D348049C8}"/>
              </a:ext>
            </a:extLst>
          </p:cNvPr>
          <p:cNvSpPr/>
          <p:nvPr/>
        </p:nvSpPr>
        <p:spPr>
          <a:xfrm>
            <a:off x="5468836" y="4270653"/>
            <a:ext cx="32465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000">
                <a:solidFill>
                  <a:srgbClr val="000000"/>
                </a:solidFill>
              </a:rPr>
              <a:t>75</a:t>
            </a:r>
            <a:endParaRPr lang="en-IN" sz="1000" dirty="0">
              <a:solidFill>
                <a:srgbClr val="000000"/>
              </a:solidFill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3A236FE-9E78-4FAE-A2C7-F12FFA108A56}"/>
              </a:ext>
            </a:extLst>
          </p:cNvPr>
          <p:cNvSpPr/>
          <p:nvPr/>
        </p:nvSpPr>
        <p:spPr>
          <a:xfrm>
            <a:off x="5490509" y="5025033"/>
            <a:ext cx="32465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000" dirty="0">
                <a:solidFill>
                  <a:srgbClr val="000000"/>
                </a:solidFill>
              </a:rPr>
              <a:t>21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601682F3-74C4-48D6-A306-73F721D9DD1A}"/>
              </a:ext>
            </a:extLst>
          </p:cNvPr>
          <p:cNvSpPr/>
          <p:nvPr/>
        </p:nvSpPr>
        <p:spPr>
          <a:xfrm>
            <a:off x="5158740" y="4644033"/>
            <a:ext cx="64231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000" dirty="0">
                <a:solidFill>
                  <a:srgbClr val="000000"/>
                </a:solidFill>
              </a:rPr>
              <a:t>$15,600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323353B6-C83B-4557-B757-F2FCFE81F86C}"/>
              </a:ext>
            </a:extLst>
          </p:cNvPr>
          <p:cNvSpPr/>
          <p:nvPr/>
        </p:nvSpPr>
        <p:spPr>
          <a:xfrm>
            <a:off x="7496127" y="4644033"/>
            <a:ext cx="57002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000" dirty="0">
                <a:solidFill>
                  <a:srgbClr val="000000"/>
                </a:solidFill>
              </a:rPr>
              <a:t>$2,200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46A37605-DD51-4A14-8A11-172153C924F7}"/>
              </a:ext>
            </a:extLst>
          </p:cNvPr>
          <p:cNvSpPr/>
          <p:nvPr/>
        </p:nvSpPr>
        <p:spPr>
          <a:xfrm>
            <a:off x="7809380" y="3127653"/>
            <a:ext cx="42896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000" dirty="0">
                <a:solidFill>
                  <a:srgbClr val="000000"/>
                </a:solidFill>
              </a:rPr>
              <a:t>2.56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BDA3BF03-F87C-4D25-9E7B-E76BF356D0B1}"/>
              </a:ext>
            </a:extLst>
          </p:cNvPr>
          <p:cNvSpPr/>
          <p:nvPr/>
        </p:nvSpPr>
        <p:spPr>
          <a:xfrm>
            <a:off x="7814070" y="2754273"/>
            <a:ext cx="358621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000" dirty="0">
                <a:solidFill>
                  <a:srgbClr val="000000"/>
                </a:solidFill>
              </a:rPr>
              <a:t>4.1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F68B6AF8-5C21-42E5-9ABE-52094810FA70}"/>
              </a:ext>
            </a:extLst>
          </p:cNvPr>
          <p:cNvSpPr/>
          <p:nvPr/>
        </p:nvSpPr>
        <p:spPr>
          <a:xfrm>
            <a:off x="7739613" y="3508653"/>
            <a:ext cx="32465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000" dirty="0">
                <a:solidFill>
                  <a:srgbClr val="000000"/>
                </a:solidFill>
              </a:rPr>
              <a:t>27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28E2C508-EA15-440F-844D-A2C08C0BC37A}"/>
              </a:ext>
            </a:extLst>
          </p:cNvPr>
          <p:cNvSpPr/>
          <p:nvPr/>
        </p:nvSpPr>
        <p:spPr>
          <a:xfrm>
            <a:off x="7738426" y="3889653"/>
            <a:ext cx="32465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000">
                <a:solidFill>
                  <a:srgbClr val="000000"/>
                </a:solidFill>
              </a:rPr>
              <a:t>36</a:t>
            </a:r>
            <a:endParaRPr lang="en-IN" sz="1000" dirty="0">
              <a:solidFill>
                <a:srgbClr val="000000"/>
              </a:solidFill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C1A130DA-D400-491A-84AB-C3E15B722F0A}"/>
              </a:ext>
            </a:extLst>
          </p:cNvPr>
          <p:cNvSpPr/>
          <p:nvPr/>
        </p:nvSpPr>
        <p:spPr>
          <a:xfrm>
            <a:off x="7744859" y="4270653"/>
            <a:ext cx="32465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000">
                <a:solidFill>
                  <a:srgbClr val="000000"/>
                </a:solidFill>
              </a:rPr>
              <a:t>68</a:t>
            </a:r>
            <a:endParaRPr lang="en-IN" sz="1000" dirty="0">
              <a:solidFill>
                <a:srgbClr val="000000"/>
              </a:solidFill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A5896AD9-479A-4473-9E6F-D290C27D604C}"/>
              </a:ext>
            </a:extLst>
          </p:cNvPr>
          <p:cNvSpPr/>
          <p:nvPr/>
        </p:nvSpPr>
        <p:spPr>
          <a:xfrm>
            <a:off x="7743672" y="5025033"/>
            <a:ext cx="32465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000" dirty="0">
                <a:solidFill>
                  <a:srgbClr val="000000"/>
                </a:solidFill>
              </a:rPr>
              <a:t>40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3E3AD747-7565-44BC-B79B-62B1FB4CA188}"/>
              </a:ext>
            </a:extLst>
          </p:cNvPr>
          <p:cNvSpPr/>
          <p:nvPr/>
        </p:nvSpPr>
        <p:spPr>
          <a:xfrm>
            <a:off x="-51340" y="5292180"/>
            <a:ext cx="192385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000" dirty="0"/>
              <a:t>*GDP, gross domestic product.</a:t>
            </a:r>
          </a:p>
        </p:txBody>
      </p:sp>
    </p:spTree>
    <p:extLst>
      <p:ext uri="{BB962C8B-B14F-4D97-AF65-F5344CB8AC3E}">
        <p14:creationId xmlns:p14="http://schemas.microsoft.com/office/powerpoint/2010/main" val="1485078842"/>
      </p:ext>
    </p:extLst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E3DBB27-DE20-43EC-AFE5-2E8EED27F3B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54.28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DA390D6-F4F0-4E3F-BA6F-538F7D6E0F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778782"/>
            <a:ext cx="5204563" cy="5300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8885914"/>
      </p:ext>
    </p:extLst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A4C7365-97A0-4B10-9BDD-78FD5F2751B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54.29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04BED07-6DAF-4EDF-87CE-620759DAC7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842424"/>
            <a:ext cx="5725019" cy="5173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99372"/>
      </p:ext>
    </p:extLst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329E384-B934-4F0D-93F9-38797EEB135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 err="1"/>
              <a:t>eoc</a:t>
            </a:r>
            <a:r>
              <a:rPr lang="en-IN" sz="1200" b="1" dirty="0"/>
              <a:t> 54.01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EBF5F6A-A0F5-400A-8D8E-99D8B8AFC3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2843" y="1708484"/>
            <a:ext cx="3338315" cy="3441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7202374"/>
      </p:ext>
    </p:extLst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47B2F04-6273-4479-80E3-4B1A7C6486C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54.02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6A402FF-38CA-40C7-9064-B33E38B051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765338"/>
            <a:ext cx="8382000" cy="5635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1013838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14052F7-CA86-4D71-BC25-78E0DD69357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54.1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359E8E9-B2D9-4162-B928-1DCAE674EC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527351"/>
            <a:ext cx="5725019" cy="3803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0512940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6596F0-DB47-44F2-8B40-FD3CBA3DA7E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Table 54.1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B5B1495-6594-495C-89A8-BEBD065686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6478" y="2157409"/>
            <a:ext cx="4591045" cy="254318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4004A82-8C50-4AA2-AC81-E96A3585104E}"/>
              </a:ext>
            </a:extLst>
          </p:cNvPr>
          <p:cNvSpPr/>
          <p:nvPr/>
        </p:nvSpPr>
        <p:spPr>
          <a:xfrm>
            <a:off x="2311804" y="3917454"/>
            <a:ext cx="4307032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Decreased binding capacity of </a:t>
            </a:r>
            <a:r>
              <a:rPr lang="en-IN" sz="900" dirty="0" err="1">
                <a:solidFill>
                  <a:srgbClr val="000000"/>
                </a:solidFill>
              </a:rPr>
              <a:t>hemoglobin</a:t>
            </a:r>
            <a:r>
              <a:rPr lang="en-IN" sz="900" dirty="0">
                <a:solidFill>
                  <a:srgbClr val="000000"/>
                </a:solidFill>
              </a:rPr>
              <a:t>, increasing the rate at which oxygen is</a:t>
            </a:r>
          </a:p>
          <a:p>
            <a:r>
              <a:rPr lang="en-IN" sz="900" dirty="0">
                <a:solidFill>
                  <a:srgbClr val="000000"/>
                </a:solidFill>
              </a:rPr>
              <a:t>unloaded in body tissues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2C567B8-87E0-4055-9BD4-4905334C9984}"/>
              </a:ext>
            </a:extLst>
          </p:cNvPr>
          <p:cNvSpPr/>
          <p:nvPr/>
        </p:nvSpPr>
        <p:spPr>
          <a:xfrm>
            <a:off x="2308860" y="3391674"/>
            <a:ext cx="36880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Increased erythrocyte production, raising the amount of haemoglobin</a:t>
            </a:r>
          </a:p>
          <a:p>
            <a:r>
              <a:rPr lang="en-IN" sz="900" dirty="0">
                <a:solidFill>
                  <a:srgbClr val="000000"/>
                </a:solidFill>
              </a:rPr>
              <a:t>in the blood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5362C91-2BD3-4286-B717-422656422075}"/>
              </a:ext>
            </a:extLst>
          </p:cNvPr>
          <p:cNvSpPr/>
          <p:nvPr/>
        </p:nvSpPr>
        <p:spPr>
          <a:xfrm>
            <a:off x="2309011" y="3036213"/>
            <a:ext cx="1554178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Increased rate of breathing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BFDA661-EAB4-4197-B15F-2F3705511B5F}"/>
              </a:ext>
            </a:extLst>
          </p:cNvPr>
          <p:cNvSpPr/>
          <p:nvPr/>
        </p:nvSpPr>
        <p:spPr>
          <a:xfrm>
            <a:off x="2308860" y="4414094"/>
            <a:ext cx="368808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Increased density of mitochondria, capillaries, and muscle myoglobin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F57215F-0084-4136-A06F-E08E0AA94E56}"/>
              </a:ext>
            </a:extLst>
          </p:cNvPr>
          <p:cNvSpPr/>
          <p:nvPr/>
        </p:nvSpPr>
        <p:spPr>
          <a:xfrm>
            <a:off x="2636520" y="2495491"/>
            <a:ext cx="102108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200" b="1" dirty="0">
                <a:solidFill>
                  <a:schemeClr val="bg1"/>
                </a:solidFill>
              </a:rPr>
              <a:t>TABLE 54.1</a:t>
            </a:r>
            <a:endParaRPr lang="en-IN" sz="1200" dirty="0">
              <a:solidFill>
                <a:schemeClr val="bg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D9297D6-EB2D-4D4B-BBA7-12F2C6C4E43C}"/>
              </a:ext>
            </a:extLst>
          </p:cNvPr>
          <p:cNvSpPr/>
          <p:nvPr/>
        </p:nvSpPr>
        <p:spPr>
          <a:xfrm>
            <a:off x="4005765" y="2403307"/>
            <a:ext cx="18563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200" b="1" dirty="0">
                <a:solidFill>
                  <a:srgbClr val="000000"/>
                </a:solidFill>
              </a:rPr>
              <a:t>Physiological Changes</a:t>
            </a:r>
          </a:p>
          <a:p>
            <a:r>
              <a:rPr lang="en-IN" sz="1200" b="1" dirty="0">
                <a:solidFill>
                  <a:srgbClr val="000000"/>
                </a:solidFill>
              </a:rPr>
              <a:t>at High Elevation</a:t>
            </a:r>
            <a:endParaRPr lang="en-IN" sz="1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8550461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63EC84B-56BF-4329-B31F-6B55751400A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54.2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995E14B-FA53-458F-8173-776A5BBA8B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494610"/>
            <a:ext cx="7620000" cy="3868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866616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032938C-AED4-4A68-A347-548CABA1E30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54.3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FA102B1-C55E-4002-B6DA-6A01557939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400655"/>
            <a:ext cx="7620000" cy="4056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789769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5868A5E-96FE-4576-9685-ACF794D847F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54.4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BAFE9D6-86FE-45A1-B554-FFACD2CDEA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943007"/>
            <a:ext cx="6297521" cy="2971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9416428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601A837-4A7A-4D7E-A1D0-DB4E00B315A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54.5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5A149B9-4A95-4BA6-A3F2-B86E040DA9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316224"/>
            <a:ext cx="4731421" cy="6225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593289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8"/>
  <p:tag name="MMPROD_UIDATA" val="&lt;database version=&quot;6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80&quot;/&gt;&lt;/object&gt;&lt;object type=&quot;3&quot; unique_id=&quot;10080&quot;&gt;&lt;property id=&quot;20148&quot; value=&quot;5&quot;/&gt;&lt;property id=&quot;20300&quot; value=&quot;Slide 2&quot;/&gt;&lt;property id=&quot;20307&quot; value=&quot;281&quot;/&gt;&lt;/object&gt;&lt;object type=&quot;3&quot; unique_id=&quot;10081&quot;&gt;&lt;property id=&quot;20148&quot; value=&quot;5&quot;/&gt;&lt;property id=&quot;20300&quot; value=&quot;Slide 3&quot;/&gt;&lt;property id=&quot;20307&quot; value=&quot;282&quot;/&gt;&lt;/object&gt;&lt;/object&gt;&lt;/object&gt;&lt;/database&gt;"/>
</p:tagLst>
</file>

<file path=ppt/theme/theme1.xml><?xml version="1.0" encoding="utf-8"?>
<a:theme xmlns:a="http://schemas.openxmlformats.org/drawingml/2006/main" name="1_MHSGITempl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HSGI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820</TotalTime>
  <Words>451</Words>
  <Application>Microsoft Office PowerPoint</Application>
  <PresentationFormat>On-screen Show (4:3)</PresentationFormat>
  <Paragraphs>230</Paragraphs>
  <Slides>38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3" baseType="lpstr">
      <vt:lpstr>Arial</vt:lpstr>
      <vt:lpstr>Symbol</vt:lpstr>
      <vt:lpstr>Tahoma</vt:lpstr>
      <vt:lpstr>Times New Roman</vt:lpstr>
      <vt:lpstr>1_MHSGITemplate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The McGraw-Hill Companies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Stacy - McGraw-Hill Higher Education</dc:creator>
  <cp:lastModifiedBy>Prasath</cp:lastModifiedBy>
  <cp:revision>208</cp:revision>
  <dcterms:created xsi:type="dcterms:W3CDTF">2002-11-07T15:12:30Z</dcterms:created>
  <dcterms:modified xsi:type="dcterms:W3CDTF">2022-01-18T10:00:17Z</dcterms:modified>
</cp:coreProperties>
</file>