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40"/>
  </p:notesMasterIdLst>
  <p:sldIdLst>
    <p:sldId id="504" r:id="rId2"/>
    <p:sldId id="535" r:id="rId3"/>
    <p:sldId id="536" r:id="rId4"/>
    <p:sldId id="505" r:id="rId5"/>
    <p:sldId id="539" r:id="rId6"/>
    <p:sldId id="506" r:id="rId7"/>
    <p:sldId id="507" r:id="rId8"/>
    <p:sldId id="540" r:id="rId9"/>
    <p:sldId id="508" r:id="rId10"/>
    <p:sldId id="509" r:id="rId11"/>
    <p:sldId id="510" r:id="rId12"/>
    <p:sldId id="511" r:id="rId13"/>
    <p:sldId id="512" r:id="rId14"/>
    <p:sldId id="541" r:id="rId15"/>
    <p:sldId id="513" r:id="rId16"/>
    <p:sldId id="514" r:id="rId17"/>
    <p:sldId id="515" r:id="rId18"/>
    <p:sldId id="516" r:id="rId19"/>
    <p:sldId id="517" r:id="rId20"/>
    <p:sldId id="518" r:id="rId21"/>
    <p:sldId id="519" r:id="rId22"/>
    <p:sldId id="520" r:id="rId23"/>
    <p:sldId id="521" r:id="rId24"/>
    <p:sldId id="522" r:id="rId25"/>
    <p:sldId id="523" r:id="rId26"/>
    <p:sldId id="524" r:id="rId27"/>
    <p:sldId id="525" r:id="rId28"/>
    <p:sldId id="526" r:id="rId29"/>
    <p:sldId id="527" r:id="rId30"/>
    <p:sldId id="528" r:id="rId31"/>
    <p:sldId id="529" r:id="rId32"/>
    <p:sldId id="530" r:id="rId33"/>
    <p:sldId id="531" r:id="rId34"/>
    <p:sldId id="532" r:id="rId35"/>
    <p:sldId id="533" r:id="rId36"/>
    <p:sldId id="534" r:id="rId37"/>
    <p:sldId id="538" r:id="rId38"/>
    <p:sldId id="537" r:id="rId39"/>
  </p:sldIdLst>
  <p:sldSz cx="9144000" cy="6858000" type="screen4x3"/>
  <p:notesSz cx="6858000" cy="9144000"/>
  <p:custDataLst>
    <p:tags r:id="rId4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72" d="100"/>
          <a:sy n="72" d="100"/>
        </p:scale>
        <p:origin x="144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>
                <a:solidFill>
                  <a:srgbClr val="0E7EC2"/>
                </a:solidFill>
              </a:rPr>
              <a:t>Conservation </a:t>
            </a:r>
            <a:r>
              <a:rPr lang="en-US" sz="2400" b="1" dirty="0">
                <a:solidFill>
                  <a:srgbClr val="0E7EC2"/>
                </a:solidFill>
              </a:rPr>
              <a:t>Biology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58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132995-2F5A-4DD0-8278-8D283CB53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C89EBC-CA48-46D2-81E1-D892BE2C2B8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857C8E-9BB7-4EB8-8F12-35BC81A2D3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813280"/>
            <a:ext cx="6927273" cy="523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47997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16CCC5-85EB-4675-911E-5391569688D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386CC0-23D3-465D-A936-6A5D59F725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8" y="346444"/>
            <a:ext cx="2670764" cy="616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19815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30946E-AC0E-4333-9248-FCEBFAF09C8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AF9366-4EDE-413D-8E9F-FA07A326CE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457337"/>
            <a:ext cx="4731421" cy="5943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68302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211E2-C68F-4045-8713-B59B2012F9C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596474-960D-48F2-88C1-7381B135CC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34175"/>
            <a:ext cx="5725019" cy="418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99601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496004-7336-414E-A707-1BBB7C3913E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58.3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49C9E1-BE1C-42B1-8F98-CDAD00194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94" y="1618380"/>
            <a:ext cx="8754813" cy="36212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9A42FC-1D76-4784-9ECA-D32FCE7D11B0}"/>
              </a:ext>
            </a:extLst>
          </p:cNvPr>
          <p:cNvSpPr txBox="1"/>
          <p:nvPr/>
        </p:nvSpPr>
        <p:spPr>
          <a:xfrm>
            <a:off x="4651330" y="2406134"/>
            <a:ext cx="145678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Species Introduction</a:t>
            </a:r>
            <a:endParaRPr lang="en-IN" sz="1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8C6B47-2C38-45D3-B2A5-C92DC21A2810}"/>
              </a:ext>
            </a:extLst>
          </p:cNvPr>
          <p:cNvSpPr txBox="1"/>
          <p:nvPr/>
        </p:nvSpPr>
        <p:spPr>
          <a:xfrm>
            <a:off x="6644371" y="2406134"/>
            <a:ext cx="56165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Other</a:t>
            </a:r>
            <a:endParaRPr lang="en-IN" sz="10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2B576A-496A-4B85-9994-81BBC2FA80DC}"/>
              </a:ext>
            </a:extLst>
          </p:cNvPr>
          <p:cNvSpPr txBox="1"/>
          <p:nvPr/>
        </p:nvSpPr>
        <p:spPr>
          <a:xfrm>
            <a:off x="7902263" y="2406133"/>
            <a:ext cx="82231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Unknown</a:t>
            </a:r>
            <a:endParaRPr lang="en-IN" sz="1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AACF32-111A-4287-A267-2ABAB7B59890}"/>
              </a:ext>
            </a:extLst>
          </p:cNvPr>
          <p:cNvSpPr txBox="1"/>
          <p:nvPr/>
        </p:nvSpPr>
        <p:spPr>
          <a:xfrm>
            <a:off x="3223940" y="2406133"/>
            <a:ext cx="122301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Overexploitation</a:t>
            </a:r>
            <a:endParaRPr lang="en-IN" sz="1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5370E3-364C-4A61-9A78-3D90AEFCA2E9}"/>
              </a:ext>
            </a:extLst>
          </p:cNvPr>
          <p:cNvSpPr txBox="1"/>
          <p:nvPr/>
        </p:nvSpPr>
        <p:spPr>
          <a:xfrm>
            <a:off x="1960829" y="2406133"/>
            <a:ext cx="99500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Habitat Loss</a:t>
            </a:r>
            <a:endParaRPr lang="en-IN" sz="1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CAF1D3-6FBB-4AC7-BB0B-34B0B3B59AD6}"/>
              </a:ext>
            </a:extLst>
          </p:cNvPr>
          <p:cNvSpPr txBox="1"/>
          <p:nvPr/>
        </p:nvSpPr>
        <p:spPr>
          <a:xfrm>
            <a:off x="630519" y="2406132"/>
            <a:ext cx="61781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Group</a:t>
            </a:r>
            <a:endParaRPr lang="en-IN" sz="10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E85FE8-3888-418F-A186-8486724CE00F}"/>
              </a:ext>
            </a:extLst>
          </p:cNvPr>
          <p:cNvSpPr txBox="1"/>
          <p:nvPr/>
        </p:nvSpPr>
        <p:spPr>
          <a:xfrm>
            <a:off x="1836420" y="2137732"/>
            <a:ext cx="56311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1" i="0" u="none" strike="noStrike" baseline="0" dirty="0"/>
              <a:t>P E R C E N T A G E  O F  S P E C I E S  I N F L U E N C E D  B Y  A  G I V E N  F A C T O R *</a:t>
            </a:r>
            <a:endParaRPr lang="en-IN" sz="10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D79078-D05B-4511-BD19-D0B6C1FFE718}"/>
              </a:ext>
            </a:extLst>
          </p:cNvPr>
          <p:cNvSpPr txBox="1"/>
          <p:nvPr/>
        </p:nvSpPr>
        <p:spPr>
          <a:xfrm>
            <a:off x="193623" y="2913220"/>
            <a:ext cx="679599" cy="209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Mammals</a:t>
            </a:r>
            <a:endParaRPr lang="en-IN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459816-C7AC-4FF6-96E1-1138497E17B3}"/>
              </a:ext>
            </a:extLst>
          </p:cNvPr>
          <p:cNvSpPr txBox="1"/>
          <p:nvPr/>
        </p:nvSpPr>
        <p:spPr>
          <a:xfrm>
            <a:off x="191718" y="3158242"/>
            <a:ext cx="464175" cy="209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Birds</a:t>
            </a:r>
            <a:endParaRPr lang="en-IN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7CABB3-DABB-4AF2-ACDB-9FF990412FBC}"/>
              </a:ext>
            </a:extLst>
          </p:cNvPr>
          <p:cNvSpPr txBox="1"/>
          <p:nvPr/>
        </p:nvSpPr>
        <p:spPr>
          <a:xfrm>
            <a:off x="191718" y="3385479"/>
            <a:ext cx="6178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Reptiles</a:t>
            </a:r>
            <a:endParaRPr lang="en-IN" sz="9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BD9548-6CDB-47CA-A520-85D76975A3DC}"/>
              </a:ext>
            </a:extLst>
          </p:cNvPr>
          <p:cNvSpPr txBox="1"/>
          <p:nvPr/>
        </p:nvSpPr>
        <p:spPr>
          <a:xfrm>
            <a:off x="191379" y="3624620"/>
            <a:ext cx="4219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Fish</a:t>
            </a:r>
            <a:endParaRPr lang="en-IN" sz="9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3B79EA-6181-4611-A437-CFFC770C4517}"/>
              </a:ext>
            </a:extLst>
          </p:cNvPr>
          <p:cNvSpPr txBox="1"/>
          <p:nvPr/>
        </p:nvSpPr>
        <p:spPr>
          <a:xfrm>
            <a:off x="193623" y="4106687"/>
            <a:ext cx="67959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Mammals</a:t>
            </a:r>
            <a:endParaRPr lang="en-IN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A78A3C7-65F7-49EB-9D5B-8DEDCFB4F6FB}"/>
              </a:ext>
            </a:extLst>
          </p:cNvPr>
          <p:cNvSpPr txBox="1"/>
          <p:nvPr/>
        </p:nvSpPr>
        <p:spPr>
          <a:xfrm>
            <a:off x="191718" y="4351709"/>
            <a:ext cx="464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Birds</a:t>
            </a:r>
            <a:endParaRPr lang="en-IN" sz="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DD0A60C-2E36-46D8-81A8-A08116065559}"/>
              </a:ext>
            </a:extLst>
          </p:cNvPr>
          <p:cNvSpPr txBox="1"/>
          <p:nvPr/>
        </p:nvSpPr>
        <p:spPr>
          <a:xfrm>
            <a:off x="191718" y="4597059"/>
            <a:ext cx="6178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Reptiles</a:t>
            </a:r>
            <a:endParaRPr lang="en-IN" sz="9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C26864C-E59F-4CC4-8A09-FC6A5B38212B}"/>
              </a:ext>
            </a:extLst>
          </p:cNvPr>
          <p:cNvSpPr txBox="1"/>
          <p:nvPr/>
        </p:nvSpPr>
        <p:spPr>
          <a:xfrm>
            <a:off x="191379" y="4820960"/>
            <a:ext cx="4219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Fish</a:t>
            </a:r>
            <a:endParaRPr lang="en-IN" sz="9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D179184-8E41-4C28-9037-3F54ED9DCB02}"/>
              </a:ext>
            </a:extLst>
          </p:cNvPr>
          <p:cNvSpPr txBox="1"/>
          <p:nvPr/>
        </p:nvSpPr>
        <p:spPr>
          <a:xfrm>
            <a:off x="3857962" y="2665214"/>
            <a:ext cx="14280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1" i="0" u="none" strike="noStrike" baseline="0" dirty="0"/>
              <a:t>E X T I N C T I O N S</a:t>
            </a:r>
            <a:endParaRPr lang="en-IN" sz="10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5E4A1AF-DF5A-4BE4-9A65-27A1BCE088B2}"/>
              </a:ext>
            </a:extLst>
          </p:cNvPr>
          <p:cNvSpPr txBox="1"/>
          <p:nvPr/>
        </p:nvSpPr>
        <p:spPr>
          <a:xfrm>
            <a:off x="3234836" y="3869174"/>
            <a:ext cx="26743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1" i="0" u="none" strike="noStrike" baseline="0" dirty="0"/>
              <a:t>T H R E AT E N E D  E X T I N C T I O N S</a:t>
            </a:r>
            <a:endParaRPr lang="en-IN" sz="10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F71C414-8AE9-469F-AB0C-4F47D5EE834A}"/>
              </a:ext>
            </a:extLst>
          </p:cNvPr>
          <p:cNvSpPr txBox="1"/>
          <p:nvPr/>
        </p:nvSpPr>
        <p:spPr>
          <a:xfrm>
            <a:off x="2210464" y="291207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19</a:t>
            </a:r>
            <a:endParaRPr lang="en-IN" sz="9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2A225DE-0973-400C-B624-6981BF80FEF1}"/>
              </a:ext>
            </a:extLst>
          </p:cNvPr>
          <p:cNvSpPr txBox="1"/>
          <p:nvPr/>
        </p:nvSpPr>
        <p:spPr>
          <a:xfrm>
            <a:off x="2210464" y="315591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20</a:t>
            </a:r>
            <a:endParaRPr lang="en-IN" sz="9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5DE5CE2-331D-4BC9-9FB4-8E430A2F4EF7}"/>
              </a:ext>
            </a:extLst>
          </p:cNvPr>
          <p:cNvSpPr txBox="1"/>
          <p:nvPr/>
        </p:nvSpPr>
        <p:spPr>
          <a:xfrm>
            <a:off x="2210464" y="362835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35</a:t>
            </a:r>
            <a:endParaRPr lang="en-IN" sz="9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995640-25A5-409E-B2D7-0491B6A3CF79}"/>
              </a:ext>
            </a:extLst>
          </p:cNvPr>
          <p:cNvSpPr txBox="1"/>
          <p:nvPr/>
        </p:nvSpPr>
        <p:spPr>
          <a:xfrm>
            <a:off x="2210464" y="410841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68</a:t>
            </a:r>
            <a:endParaRPr lang="en-IN" sz="9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DE6332-69EA-40A1-AEF7-66815AC2A3A0}"/>
              </a:ext>
            </a:extLst>
          </p:cNvPr>
          <p:cNvSpPr txBox="1"/>
          <p:nvPr/>
        </p:nvSpPr>
        <p:spPr>
          <a:xfrm>
            <a:off x="2210464" y="435225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58</a:t>
            </a:r>
            <a:endParaRPr lang="en-IN" sz="9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4196848-4DB4-402C-A0A2-5CC586E4B47A}"/>
              </a:ext>
            </a:extLst>
          </p:cNvPr>
          <p:cNvSpPr txBox="1"/>
          <p:nvPr/>
        </p:nvSpPr>
        <p:spPr>
          <a:xfrm>
            <a:off x="2210464" y="459609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53</a:t>
            </a:r>
            <a:endParaRPr lang="en-IN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076417D-C361-4933-8CD4-19D4386D624C}"/>
              </a:ext>
            </a:extLst>
          </p:cNvPr>
          <p:cNvSpPr txBox="1"/>
          <p:nvPr/>
        </p:nvSpPr>
        <p:spPr>
          <a:xfrm>
            <a:off x="2210464" y="482469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78</a:t>
            </a:r>
            <a:endParaRPr lang="en-IN" sz="9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B26AC6C-E35C-4A0C-9E0C-E6193A138F0A}"/>
              </a:ext>
            </a:extLst>
          </p:cNvPr>
          <p:cNvSpPr txBox="1"/>
          <p:nvPr/>
        </p:nvSpPr>
        <p:spPr>
          <a:xfrm>
            <a:off x="2272745" y="3384519"/>
            <a:ext cx="23819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5</a:t>
            </a:r>
            <a:endParaRPr lang="en-IN" sz="9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95B7D01-F07C-4DBD-9529-CFDA0DC9A62E}"/>
              </a:ext>
            </a:extLst>
          </p:cNvPr>
          <p:cNvSpPr txBox="1"/>
          <p:nvPr/>
        </p:nvSpPr>
        <p:spPr>
          <a:xfrm>
            <a:off x="3643024" y="291207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23</a:t>
            </a:r>
            <a:endParaRPr lang="en-IN" sz="9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3B5BD2-59F3-41A4-B6FD-6F052628CFAE}"/>
              </a:ext>
            </a:extLst>
          </p:cNvPr>
          <p:cNvSpPr txBox="1"/>
          <p:nvPr/>
        </p:nvSpPr>
        <p:spPr>
          <a:xfrm>
            <a:off x="3658264" y="314829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11</a:t>
            </a:r>
            <a:endParaRPr lang="en-IN" sz="9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AB45D5B-9B78-441C-B30E-5EAE7AEC3217}"/>
              </a:ext>
            </a:extLst>
          </p:cNvPr>
          <p:cNvSpPr txBox="1"/>
          <p:nvPr/>
        </p:nvSpPr>
        <p:spPr>
          <a:xfrm>
            <a:off x="3643024" y="338451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32</a:t>
            </a:r>
            <a:endParaRPr lang="en-IN" sz="9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99AF5F3-054C-46A9-A4C2-10F06C250F32}"/>
              </a:ext>
            </a:extLst>
          </p:cNvPr>
          <p:cNvSpPr txBox="1"/>
          <p:nvPr/>
        </p:nvSpPr>
        <p:spPr>
          <a:xfrm>
            <a:off x="3643024" y="410841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54</a:t>
            </a:r>
            <a:endParaRPr lang="en-IN" sz="9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DAA5662-80D0-4F2B-8748-1C148BE87B44}"/>
              </a:ext>
            </a:extLst>
          </p:cNvPr>
          <p:cNvSpPr txBox="1"/>
          <p:nvPr/>
        </p:nvSpPr>
        <p:spPr>
          <a:xfrm>
            <a:off x="3643024" y="435225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30</a:t>
            </a:r>
            <a:endParaRPr lang="en-IN" sz="9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F7BB0E8-8E2A-4E6F-8365-F189515AC883}"/>
              </a:ext>
            </a:extLst>
          </p:cNvPr>
          <p:cNvSpPr txBox="1"/>
          <p:nvPr/>
        </p:nvSpPr>
        <p:spPr>
          <a:xfrm>
            <a:off x="3643024" y="459609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63</a:t>
            </a:r>
            <a:endParaRPr lang="en-IN" sz="9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62D8283-F66E-47BD-988E-230F0ABBC727}"/>
              </a:ext>
            </a:extLst>
          </p:cNvPr>
          <p:cNvSpPr txBox="1"/>
          <p:nvPr/>
        </p:nvSpPr>
        <p:spPr>
          <a:xfrm>
            <a:off x="3643024" y="482469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12</a:t>
            </a:r>
            <a:endParaRPr lang="en-IN" sz="9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7B3CBC6-B6BE-4036-891D-55B7BB095804}"/>
              </a:ext>
            </a:extLst>
          </p:cNvPr>
          <p:cNvSpPr txBox="1"/>
          <p:nvPr/>
        </p:nvSpPr>
        <p:spPr>
          <a:xfrm>
            <a:off x="3701015" y="3628359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4</a:t>
            </a:r>
            <a:endParaRPr lang="en-IN" sz="9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32A0F50-132E-4A51-BF81-64576235009D}"/>
              </a:ext>
            </a:extLst>
          </p:cNvPr>
          <p:cNvSpPr txBox="1"/>
          <p:nvPr/>
        </p:nvSpPr>
        <p:spPr>
          <a:xfrm>
            <a:off x="5197504" y="291207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20</a:t>
            </a:r>
            <a:endParaRPr lang="en-IN" sz="9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45FBC7-E7A7-44D0-B3C3-08A30021ED70}"/>
              </a:ext>
            </a:extLst>
          </p:cNvPr>
          <p:cNvSpPr txBox="1"/>
          <p:nvPr/>
        </p:nvSpPr>
        <p:spPr>
          <a:xfrm>
            <a:off x="5197504" y="315591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22</a:t>
            </a:r>
            <a:endParaRPr lang="en-IN" sz="9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A2CD2A-AB44-4763-829D-ACE2BCDCCA77}"/>
              </a:ext>
            </a:extLst>
          </p:cNvPr>
          <p:cNvSpPr txBox="1"/>
          <p:nvPr/>
        </p:nvSpPr>
        <p:spPr>
          <a:xfrm>
            <a:off x="5197504" y="338451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42</a:t>
            </a:r>
            <a:endParaRPr lang="en-IN" sz="9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3A9E56F-B1AF-4512-9CA7-FC59DA104B2D}"/>
              </a:ext>
            </a:extLst>
          </p:cNvPr>
          <p:cNvSpPr txBox="1"/>
          <p:nvPr/>
        </p:nvSpPr>
        <p:spPr>
          <a:xfrm>
            <a:off x="5197504" y="362835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30</a:t>
            </a:r>
            <a:endParaRPr lang="en-IN" sz="9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EC3FD35-540F-4703-81FC-CD0E443F5EB6}"/>
              </a:ext>
            </a:extLst>
          </p:cNvPr>
          <p:cNvSpPr txBox="1"/>
          <p:nvPr/>
        </p:nvSpPr>
        <p:spPr>
          <a:xfrm>
            <a:off x="5197504" y="435225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28</a:t>
            </a:r>
            <a:endParaRPr lang="en-IN" sz="9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6B97CC1-0080-4E7F-8945-9C4CEE8BFC8F}"/>
              </a:ext>
            </a:extLst>
          </p:cNvPr>
          <p:cNvSpPr txBox="1"/>
          <p:nvPr/>
        </p:nvSpPr>
        <p:spPr>
          <a:xfrm>
            <a:off x="5197504" y="482469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28</a:t>
            </a:r>
            <a:endParaRPr lang="en-IN" sz="9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B642F78-27D7-46F3-A6BF-B9AB8C473950}"/>
              </a:ext>
            </a:extLst>
          </p:cNvPr>
          <p:cNvSpPr txBox="1"/>
          <p:nvPr/>
        </p:nvSpPr>
        <p:spPr>
          <a:xfrm>
            <a:off x="5197504" y="459609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17</a:t>
            </a:r>
            <a:endParaRPr lang="en-IN" sz="9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D66475B-C0F9-4E48-9815-2D4317F3F45B}"/>
              </a:ext>
            </a:extLst>
          </p:cNvPr>
          <p:cNvSpPr txBox="1"/>
          <p:nvPr/>
        </p:nvSpPr>
        <p:spPr>
          <a:xfrm>
            <a:off x="5263115" y="4108419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6</a:t>
            </a:r>
            <a:endParaRPr lang="en-IN" sz="9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D4457C-9B42-47C6-A404-1176856385EB}"/>
              </a:ext>
            </a:extLst>
          </p:cNvPr>
          <p:cNvSpPr txBox="1"/>
          <p:nvPr/>
        </p:nvSpPr>
        <p:spPr>
          <a:xfrm>
            <a:off x="6736744" y="410841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20</a:t>
            </a:r>
            <a:endParaRPr lang="en-IN" sz="9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1021055-2FDE-4B39-8CB5-931AF977693A}"/>
              </a:ext>
            </a:extLst>
          </p:cNvPr>
          <p:cNvSpPr txBox="1"/>
          <p:nvPr/>
        </p:nvSpPr>
        <p:spPr>
          <a:xfrm>
            <a:off x="6802355" y="2919699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2</a:t>
            </a:r>
            <a:endParaRPr lang="en-IN" sz="9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A7487A1-30DA-41B2-8BFA-C4876C3CA56D}"/>
              </a:ext>
            </a:extLst>
          </p:cNvPr>
          <p:cNvSpPr txBox="1"/>
          <p:nvPr/>
        </p:nvSpPr>
        <p:spPr>
          <a:xfrm>
            <a:off x="6802355" y="3155919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</a:t>
            </a:r>
            <a:endParaRPr lang="en-IN" sz="9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61D21E2-7897-47C4-9300-7A7141582824}"/>
              </a:ext>
            </a:extLst>
          </p:cNvPr>
          <p:cNvSpPr txBox="1"/>
          <p:nvPr/>
        </p:nvSpPr>
        <p:spPr>
          <a:xfrm>
            <a:off x="6802355" y="3384519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0</a:t>
            </a:r>
            <a:endParaRPr lang="en-IN" sz="9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92AA797-10D2-441C-A1E7-ACDC8550A367}"/>
              </a:ext>
            </a:extLst>
          </p:cNvPr>
          <p:cNvSpPr txBox="1"/>
          <p:nvPr/>
        </p:nvSpPr>
        <p:spPr>
          <a:xfrm>
            <a:off x="6794735" y="3628359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4</a:t>
            </a:r>
            <a:endParaRPr lang="en-IN" sz="9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3437EE6-3BB5-43D4-AA5A-297E7E97D85C}"/>
              </a:ext>
            </a:extLst>
          </p:cNvPr>
          <p:cNvSpPr txBox="1"/>
          <p:nvPr/>
        </p:nvSpPr>
        <p:spPr>
          <a:xfrm>
            <a:off x="6802355" y="4352259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2</a:t>
            </a:r>
            <a:endParaRPr lang="en-IN" sz="9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575A460-15BC-4DE0-8699-FCA017CD4704}"/>
              </a:ext>
            </a:extLst>
          </p:cNvPr>
          <p:cNvSpPr txBox="1"/>
          <p:nvPr/>
        </p:nvSpPr>
        <p:spPr>
          <a:xfrm>
            <a:off x="6802355" y="4824699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2</a:t>
            </a:r>
            <a:endParaRPr lang="en-IN" sz="9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2A3E4C4-F9E0-4C14-B66C-C945432EDB68}"/>
              </a:ext>
            </a:extLst>
          </p:cNvPr>
          <p:cNvSpPr txBox="1"/>
          <p:nvPr/>
        </p:nvSpPr>
        <p:spPr>
          <a:xfrm>
            <a:off x="6802355" y="4596099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dirty="0"/>
              <a:t>9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3675E90-02D7-49CE-96A9-F330CA8106E8}"/>
              </a:ext>
            </a:extLst>
          </p:cNvPr>
          <p:cNvSpPr txBox="1"/>
          <p:nvPr/>
        </p:nvSpPr>
        <p:spPr>
          <a:xfrm>
            <a:off x="8093104" y="291207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36</a:t>
            </a:r>
            <a:endParaRPr lang="en-IN" sz="9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7B9B8CF-4B17-4938-AC4F-7F4ED6E89BA9}"/>
              </a:ext>
            </a:extLst>
          </p:cNvPr>
          <p:cNvSpPr txBox="1"/>
          <p:nvPr/>
        </p:nvSpPr>
        <p:spPr>
          <a:xfrm>
            <a:off x="8093104" y="315591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45</a:t>
            </a:r>
            <a:endParaRPr lang="en-IN" sz="9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B5975FB-758A-4E9E-81B8-390F3FF13CE2}"/>
              </a:ext>
            </a:extLst>
          </p:cNvPr>
          <p:cNvSpPr txBox="1"/>
          <p:nvPr/>
        </p:nvSpPr>
        <p:spPr>
          <a:xfrm>
            <a:off x="8108344" y="338451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21</a:t>
            </a:r>
            <a:endParaRPr lang="en-IN" sz="9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3F5217F-4CDB-450B-8652-41FB4D7E4CF1}"/>
              </a:ext>
            </a:extLst>
          </p:cNvPr>
          <p:cNvSpPr txBox="1"/>
          <p:nvPr/>
        </p:nvSpPr>
        <p:spPr>
          <a:xfrm>
            <a:off x="8093104" y="362835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48</a:t>
            </a:r>
            <a:endParaRPr lang="en-IN" sz="9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7BB919D-17DA-4E65-93DC-3416C8778244}"/>
              </a:ext>
            </a:extLst>
          </p:cNvPr>
          <p:cNvSpPr txBox="1"/>
          <p:nvPr/>
        </p:nvSpPr>
        <p:spPr>
          <a:xfrm>
            <a:off x="8100733" y="4093027"/>
            <a:ext cx="288215" cy="209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—</a:t>
            </a:r>
            <a:endParaRPr lang="en-IN" sz="9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AF147B1-0E31-4EE8-B12E-40A2B985EDB0}"/>
              </a:ext>
            </a:extLst>
          </p:cNvPr>
          <p:cNvSpPr txBox="1"/>
          <p:nvPr/>
        </p:nvSpPr>
        <p:spPr>
          <a:xfrm>
            <a:off x="8100733" y="4336867"/>
            <a:ext cx="288215" cy="209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—</a:t>
            </a:r>
            <a:endParaRPr lang="en-IN" sz="9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64F95B3-0420-4EC4-A109-5E4C73618339}"/>
              </a:ext>
            </a:extLst>
          </p:cNvPr>
          <p:cNvSpPr txBox="1"/>
          <p:nvPr/>
        </p:nvSpPr>
        <p:spPr>
          <a:xfrm>
            <a:off x="8100733" y="4565467"/>
            <a:ext cx="288215" cy="209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—</a:t>
            </a:r>
            <a:endParaRPr lang="en-IN" sz="9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A6764CE-5E62-4B14-97AA-CAA6B3DD6823}"/>
              </a:ext>
            </a:extLst>
          </p:cNvPr>
          <p:cNvSpPr txBox="1"/>
          <p:nvPr/>
        </p:nvSpPr>
        <p:spPr>
          <a:xfrm>
            <a:off x="8100733" y="4763587"/>
            <a:ext cx="288215" cy="209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—</a:t>
            </a:r>
            <a:endParaRPr lang="en-IN" sz="900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87833C1-179D-4E52-A80A-B7FE4701E881}"/>
              </a:ext>
            </a:extLst>
          </p:cNvPr>
          <p:cNvSpPr txBox="1"/>
          <p:nvPr/>
        </p:nvSpPr>
        <p:spPr>
          <a:xfrm>
            <a:off x="1814064" y="1804360"/>
            <a:ext cx="180851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Causes of Extinctions</a:t>
            </a:r>
            <a:endParaRPr lang="en-IN" sz="1200" b="1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A776633-F98F-40A2-A5F7-BAA3E1A69EF6}"/>
              </a:ext>
            </a:extLst>
          </p:cNvPr>
          <p:cNvSpPr txBox="1"/>
          <p:nvPr/>
        </p:nvSpPr>
        <p:spPr>
          <a:xfrm>
            <a:off x="430389" y="1815958"/>
            <a:ext cx="107293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58.3</a:t>
            </a:r>
            <a:endParaRPr lang="en-IN" sz="1200" b="1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D81549E-34A2-4798-AE27-D61C49E5B006}"/>
              </a:ext>
            </a:extLst>
          </p:cNvPr>
          <p:cNvSpPr txBox="1"/>
          <p:nvPr/>
        </p:nvSpPr>
        <p:spPr>
          <a:xfrm>
            <a:off x="137881" y="5044821"/>
            <a:ext cx="5058239" cy="22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*Some species may be influenced by more than one factor; thus, some rows may exceed 100%.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317210533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DC9D45-D77B-46F2-956F-2C40CB32308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6A40CF-03E8-4620-9F2A-68A2FDC308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78723"/>
            <a:ext cx="7620000" cy="570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68516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91BC19-8649-4732-A126-C0E9BC16712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581D8A-4C07-426C-8715-474ED1684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605168"/>
            <a:ext cx="6297521" cy="564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00917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C1B3F7-2936-43C7-BFDF-E265DBB48D2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8628E3-93D1-44D6-BDC0-1F598D85F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24140"/>
            <a:ext cx="5725019" cy="420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9639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6AC9FE-8251-42EE-81B0-4EB09692D2F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BE1122-FE43-44CD-A9AF-3849C91A15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93508"/>
            <a:ext cx="8382000" cy="227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30742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0E7E97-6B89-4163-B480-39CDE03CD2A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98EC1-458F-4C83-9157-630BBD647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34580"/>
            <a:ext cx="8382000" cy="418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98335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D8843D-6D6C-4D2E-A2BE-4434BAC9E60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AAC3A1-A783-4712-9FA3-2EC2CC8114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131748"/>
            <a:ext cx="6297521" cy="459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175855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A1CC19-5DB0-4266-AADE-5E005E6ABBB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2D824F-F88B-493D-A982-A3CE52485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441504"/>
            <a:ext cx="6297521" cy="597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308020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4A72F8-ACE0-4A8C-BCB9-A20CD4322C6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E95AB8-36E5-4B53-B7A6-C9FE5F6E9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128994"/>
            <a:ext cx="6297521" cy="460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1775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D59110-934A-4397-89C4-01B570A6E7C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21C61E-2FD7-44D5-8C75-E71BA3CDFB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86506"/>
            <a:ext cx="8382000" cy="408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80131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49E6A3-AED7-41D5-B515-6F2C0FEC355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FFEB57-0E52-4B22-B773-514DA7FE94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20444"/>
            <a:ext cx="5725019" cy="461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54507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0585C5-C3BD-400C-A0D2-6F64774F907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D4D9D6-0310-4A08-BC3D-F88E448621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384530"/>
            <a:ext cx="6927273" cy="608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639454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9BBB23-A419-4AFF-ABE5-56B771EEEDD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9B5072-2E5F-43A6-9F5B-2356EDB78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822386"/>
            <a:ext cx="5725019" cy="5213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54655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CAEF94-BC7F-4A31-90E3-D7BC5CC2E49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CF4FB4-926D-4FB6-B0CB-99A410828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67399"/>
            <a:ext cx="5725019" cy="452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238516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596F43-B566-442E-ABC9-3BCB774B6BA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5F03E6-77DB-4A62-BDA6-DD0D84EB3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582795"/>
            <a:ext cx="6297521" cy="369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3713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B646E9-E383-4211-BB0F-D8E2897FEA4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E9809D-4046-457B-9C40-DF59A3753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06228"/>
            <a:ext cx="5725019" cy="4445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309237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C9153E-F0A6-4D78-9316-0FE5CD5B84F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0432EA-F6FF-4819-910B-9A7CCE794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033123"/>
            <a:ext cx="5725019" cy="4791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0626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F4D86E-100E-4E24-9D3B-4CEAD3BD23C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58.01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D519DC-652D-4F40-B70F-7E0204D4F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02978"/>
            <a:ext cx="7620000" cy="545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28328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98CF6E-41FD-4263-9748-D512ACD34CC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236546-A508-47B5-B4D5-E5A3E6B7E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28415"/>
            <a:ext cx="5725019" cy="440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963504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25FBD0-7DC2-47F2-AC2D-F3C2EC09DB8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58.25a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52755D-8D32-4BA8-BA0C-4F3636A735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037315"/>
            <a:ext cx="5725019" cy="478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951981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FF9E8A-F543-4048-A28C-D48A72C0D9D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58.25b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63C24E-B77D-4AB6-BF4A-063E216A47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28073"/>
            <a:ext cx="7620000" cy="580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8510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A435DC-A3AA-49D3-BE3F-C2371C62A5E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58059B-3291-4B02-8C39-288A90C312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70878"/>
            <a:ext cx="5725019" cy="431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417745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654F8B-DDA0-4393-ACD3-8059873218B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58.27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BF8D4F-7300-4271-ACD9-9E9DEEF6A4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462722"/>
            <a:ext cx="4301292" cy="593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781685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010291-EBC1-4371-8CE4-2F6AF634FE7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1F1186-FD25-4F1D-B160-81A3CE9328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390401"/>
            <a:ext cx="6297521" cy="607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90659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3EAF24-02C4-4A95-B28E-F28D81E3632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58.29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EA7B7-3016-4027-85B5-8D24377BA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62058"/>
            <a:ext cx="8382000" cy="513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018583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FDC871-B648-48A2-8C35-CA2E9771893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58.01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CB9D4D-458F-4B57-B3E8-1076DA57BA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074" y="2389555"/>
            <a:ext cx="2807853" cy="207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861169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349C02-522D-4BE4-B497-E84605B00CE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58.02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742E31-5DEA-4868-99FD-C309BB135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50272"/>
            <a:ext cx="8382000" cy="455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74560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32891B-C3C0-4174-A791-C138A777396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2A661A-CA1A-4260-819E-830A9199F9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69174"/>
            <a:ext cx="8382000" cy="351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07838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8744A1-B0C1-4C68-B88E-481A5957201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58.1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EA1199-0178-41FB-AEBE-3FD663EE2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93" y="1888168"/>
            <a:ext cx="8751014" cy="30816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EFBDCF6-0B16-49E4-B296-978A2880B603}"/>
              </a:ext>
            </a:extLst>
          </p:cNvPr>
          <p:cNvSpPr txBox="1"/>
          <p:nvPr/>
        </p:nvSpPr>
        <p:spPr>
          <a:xfrm>
            <a:off x="5961081" y="2467879"/>
            <a:ext cx="16024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Approximate Number</a:t>
            </a:r>
          </a:p>
          <a:p>
            <a:pPr algn="ctr"/>
            <a:r>
              <a:rPr lang="en-IN" sz="1000" b="1" i="0" u="none" strike="noStrike" baseline="0" dirty="0"/>
              <a:t>of Species</a:t>
            </a:r>
            <a:endParaRPr lang="en-IN" sz="1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905F43-E07E-41CE-9A55-2A946EF5B5B0}"/>
              </a:ext>
            </a:extLst>
          </p:cNvPr>
          <p:cNvSpPr txBox="1"/>
          <p:nvPr/>
        </p:nvSpPr>
        <p:spPr>
          <a:xfrm>
            <a:off x="7514807" y="2469473"/>
            <a:ext cx="139993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Percent of Taxon Extinct</a:t>
            </a:r>
            <a:endParaRPr lang="en-IN" sz="10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19FFDF-6E6E-432B-B1E7-E5B4A319EE55}"/>
              </a:ext>
            </a:extLst>
          </p:cNvPr>
          <p:cNvSpPr txBox="1"/>
          <p:nvPr/>
        </p:nvSpPr>
        <p:spPr>
          <a:xfrm>
            <a:off x="2747169" y="2372465"/>
            <a:ext cx="248007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R E C O R D E D  E X T I N C T I O N S</a:t>
            </a:r>
            <a:endParaRPr lang="en-IN" sz="1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3466A5-3239-4845-818D-6B57CE64AAEE}"/>
              </a:ext>
            </a:extLst>
          </p:cNvPr>
          <p:cNvSpPr txBox="1"/>
          <p:nvPr/>
        </p:nvSpPr>
        <p:spPr>
          <a:xfrm>
            <a:off x="660518" y="2653665"/>
            <a:ext cx="56165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Taxon</a:t>
            </a:r>
            <a:endParaRPr lang="en-IN" sz="1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F62DA3-492D-49CA-B22D-080571F60912}"/>
              </a:ext>
            </a:extLst>
          </p:cNvPr>
          <p:cNvSpPr txBox="1"/>
          <p:nvPr/>
        </p:nvSpPr>
        <p:spPr>
          <a:xfrm>
            <a:off x="2018812" y="2651760"/>
            <a:ext cx="74755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Mainland</a:t>
            </a:r>
            <a:endParaRPr lang="en-IN" sz="1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5237AE-672B-4857-8EB0-6AD479559F03}"/>
              </a:ext>
            </a:extLst>
          </p:cNvPr>
          <p:cNvSpPr txBox="1"/>
          <p:nvPr/>
        </p:nvSpPr>
        <p:spPr>
          <a:xfrm>
            <a:off x="3158478" y="2650789"/>
            <a:ext cx="56165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Island</a:t>
            </a:r>
            <a:endParaRPr lang="en-IN" sz="10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2E3934-CB00-4D32-8314-ADA4B0315B32}"/>
              </a:ext>
            </a:extLst>
          </p:cNvPr>
          <p:cNvSpPr txBox="1"/>
          <p:nvPr/>
        </p:nvSpPr>
        <p:spPr>
          <a:xfrm>
            <a:off x="4150830" y="2653665"/>
            <a:ext cx="61781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Ocean</a:t>
            </a:r>
            <a:endParaRPr lang="en-IN" sz="10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3FE008-C226-4871-A689-7069628E738A}"/>
              </a:ext>
            </a:extLst>
          </p:cNvPr>
          <p:cNvSpPr txBox="1"/>
          <p:nvPr/>
        </p:nvSpPr>
        <p:spPr>
          <a:xfrm>
            <a:off x="5178230" y="2654288"/>
            <a:ext cx="51059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Total</a:t>
            </a:r>
            <a:endParaRPr lang="en-IN" sz="10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5892BE-2FCC-4CC4-8926-37733EA6A428}"/>
              </a:ext>
            </a:extLst>
          </p:cNvPr>
          <p:cNvSpPr txBox="1"/>
          <p:nvPr/>
        </p:nvSpPr>
        <p:spPr>
          <a:xfrm>
            <a:off x="193623" y="2963687"/>
            <a:ext cx="67959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Mammals</a:t>
            </a:r>
            <a:endParaRPr lang="en-IN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6B059C-8DC8-4F27-8C40-2A8D8A2C4CCD}"/>
              </a:ext>
            </a:extLst>
          </p:cNvPr>
          <p:cNvSpPr txBox="1"/>
          <p:nvPr/>
        </p:nvSpPr>
        <p:spPr>
          <a:xfrm>
            <a:off x="184098" y="3262049"/>
            <a:ext cx="464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Birds</a:t>
            </a:r>
            <a:endParaRPr lang="en-IN" sz="9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37588B-A90B-49FC-B113-EA0818175DDD}"/>
              </a:ext>
            </a:extLst>
          </p:cNvPr>
          <p:cNvSpPr txBox="1"/>
          <p:nvPr/>
        </p:nvSpPr>
        <p:spPr>
          <a:xfrm>
            <a:off x="184098" y="3575979"/>
            <a:ext cx="6178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Reptiles</a:t>
            </a:r>
            <a:endParaRPr lang="en-IN" sz="9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CD90187-AE66-48ED-8087-55EFE85C8F2A}"/>
              </a:ext>
            </a:extLst>
          </p:cNvPr>
          <p:cNvSpPr txBox="1"/>
          <p:nvPr/>
        </p:nvSpPr>
        <p:spPr>
          <a:xfrm>
            <a:off x="183759" y="3876080"/>
            <a:ext cx="4219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Fish</a:t>
            </a:r>
            <a:endParaRPr lang="en-IN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9E7670A-6DEC-47BF-8E2F-C49C172A090F}"/>
              </a:ext>
            </a:extLst>
          </p:cNvPr>
          <p:cNvSpPr txBox="1"/>
          <p:nvPr/>
        </p:nvSpPr>
        <p:spPr>
          <a:xfrm>
            <a:off x="186475" y="4201649"/>
            <a:ext cx="90454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Invertebrates*</a:t>
            </a:r>
            <a:endParaRPr lang="en-IN" sz="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D341D1-787A-4C46-9C1D-6C376BEC76B4}"/>
              </a:ext>
            </a:extLst>
          </p:cNvPr>
          <p:cNvSpPr txBox="1"/>
          <p:nvPr/>
        </p:nvSpPr>
        <p:spPr>
          <a:xfrm>
            <a:off x="184098" y="4510306"/>
            <a:ext cx="107293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Flowering plants</a:t>
            </a:r>
            <a:endParaRPr lang="en-IN" sz="9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4D272E0-B0B3-494B-B09F-A101DE01947A}"/>
              </a:ext>
            </a:extLst>
          </p:cNvPr>
          <p:cNvSpPr txBox="1"/>
          <p:nvPr/>
        </p:nvSpPr>
        <p:spPr>
          <a:xfrm>
            <a:off x="2199170" y="2962471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30</a:t>
            </a:r>
            <a:endParaRPr lang="en-IN" sz="9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A60B88-3C68-4406-94F7-70E3681AE012}"/>
              </a:ext>
            </a:extLst>
          </p:cNvPr>
          <p:cNvSpPr txBox="1"/>
          <p:nvPr/>
        </p:nvSpPr>
        <p:spPr>
          <a:xfrm>
            <a:off x="2208695" y="3257746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21</a:t>
            </a:r>
            <a:endParaRPr lang="en-IN" sz="9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0862B1B-D09C-4978-8E95-BC95E3237A86}"/>
              </a:ext>
            </a:extLst>
          </p:cNvPr>
          <p:cNvSpPr txBox="1"/>
          <p:nvPr/>
        </p:nvSpPr>
        <p:spPr>
          <a:xfrm>
            <a:off x="2199170" y="3878776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22</a:t>
            </a:r>
            <a:endParaRPr lang="en-IN" sz="9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360BE2D-13AA-4A42-A347-99A65A1910BE}"/>
              </a:ext>
            </a:extLst>
          </p:cNvPr>
          <p:cNvSpPr txBox="1"/>
          <p:nvPr/>
        </p:nvSpPr>
        <p:spPr>
          <a:xfrm>
            <a:off x="2199170" y="4196911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49</a:t>
            </a:r>
            <a:endParaRPr lang="en-IN" sz="9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1424E18-7CD2-4D9C-A30C-BBBEDCC4FC29}"/>
              </a:ext>
            </a:extLst>
          </p:cNvPr>
          <p:cNvSpPr txBox="1"/>
          <p:nvPr/>
        </p:nvSpPr>
        <p:spPr>
          <a:xfrm>
            <a:off x="2134108" y="4512623"/>
            <a:ext cx="383615" cy="25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245</a:t>
            </a:r>
            <a:endParaRPr lang="en-IN" sz="9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0EB099D-257D-4FF9-BE1D-8F0249436EC7}"/>
              </a:ext>
            </a:extLst>
          </p:cNvPr>
          <p:cNvSpPr txBox="1"/>
          <p:nvPr/>
        </p:nvSpPr>
        <p:spPr>
          <a:xfrm>
            <a:off x="2267533" y="3570166"/>
            <a:ext cx="2882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1</a:t>
            </a:r>
            <a:endParaRPr lang="en-IN" sz="9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3960236-B7CA-4E24-BA4F-D8C08F02C287}"/>
              </a:ext>
            </a:extLst>
          </p:cNvPr>
          <p:cNvSpPr txBox="1"/>
          <p:nvPr/>
        </p:nvSpPr>
        <p:spPr>
          <a:xfrm>
            <a:off x="3246920" y="2964376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51</a:t>
            </a:r>
            <a:endParaRPr lang="en-IN" sz="9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13C21D2-1F46-4631-ABDF-53653551B7E5}"/>
              </a:ext>
            </a:extLst>
          </p:cNvPr>
          <p:cNvSpPr txBox="1"/>
          <p:nvPr/>
        </p:nvSpPr>
        <p:spPr>
          <a:xfrm>
            <a:off x="3237395" y="3261556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92</a:t>
            </a:r>
            <a:endParaRPr lang="en-IN" sz="9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0201EE3-105E-4699-8A43-548F55CE6D45}"/>
              </a:ext>
            </a:extLst>
          </p:cNvPr>
          <p:cNvSpPr txBox="1"/>
          <p:nvPr/>
        </p:nvSpPr>
        <p:spPr>
          <a:xfrm>
            <a:off x="3237395" y="3575881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20</a:t>
            </a:r>
            <a:endParaRPr lang="en-IN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9A71D12-CABF-4BD7-AC77-5E33BEFEBE2F}"/>
              </a:ext>
            </a:extLst>
          </p:cNvPr>
          <p:cNvSpPr txBox="1"/>
          <p:nvPr/>
        </p:nvSpPr>
        <p:spPr>
          <a:xfrm>
            <a:off x="3237395" y="4196911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48</a:t>
            </a:r>
            <a:endParaRPr lang="en-IN" sz="9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FDBB051-0F93-4AD6-BE69-4CDB6671785A}"/>
              </a:ext>
            </a:extLst>
          </p:cNvPr>
          <p:cNvSpPr txBox="1"/>
          <p:nvPr/>
        </p:nvSpPr>
        <p:spPr>
          <a:xfrm>
            <a:off x="3172333" y="4508813"/>
            <a:ext cx="383615" cy="25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139</a:t>
            </a:r>
            <a:endParaRPr lang="en-IN" sz="9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F4899C-913C-4A6B-BCA7-7D96CDDECB2B}"/>
              </a:ext>
            </a:extLst>
          </p:cNvPr>
          <p:cNvSpPr txBox="1"/>
          <p:nvPr/>
        </p:nvSpPr>
        <p:spPr>
          <a:xfrm>
            <a:off x="3305758" y="3871156"/>
            <a:ext cx="2882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</a:t>
            </a:r>
            <a:endParaRPr lang="en-IN" sz="9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9BDF958-D16C-4784-A7E5-FA9C92E7A1D5}"/>
              </a:ext>
            </a:extLst>
          </p:cNvPr>
          <p:cNvSpPr txBox="1"/>
          <p:nvPr/>
        </p:nvSpPr>
        <p:spPr>
          <a:xfrm>
            <a:off x="4309998" y="2963440"/>
            <a:ext cx="2882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4</a:t>
            </a:r>
            <a:endParaRPr lang="en-IN" sz="9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4AC476D-3782-42FE-AA0C-AB4FC1B160DE}"/>
              </a:ext>
            </a:extLst>
          </p:cNvPr>
          <p:cNvSpPr txBox="1"/>
          <p:nvPr/>
        </p:nvSpPr>
        <p:spPr>
          <a:xfrm>
            <a:off x="4309998" y="3260620"/>
            <a:ext cx="2882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0</a:t>
            </a:r>
            <a:endParaRPr lang="en-IN" sz="9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E410F04-C7A8-4098-91FA-C49A4F2D0209}"/>
              </a:ext>
            </a:extLst>
          </p:cNvPr>
          <p:cNvSpPr txBox="1"/>
          <p:nvPr/>
        </p:nvSpPr>
        <p:spPr>
          <a:xfrm>
            <a:off x="4309998" y="3573040"/>
            <a:ext cx="2882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0</a:t>
            </a:r>
            <a:endParaRPr lang="en-IN" sz="9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906B473-F6DF-44BE-AF8B-9AD995C3B6E5}"/>
              </a:ext>
            </a:extLst>
          </p:cNvPr>
          <p:cNvSpPr txBox="1"/>
          <p:nvPr/>
        </p:nvSpPr>
        <p:spPr>
          <a:xfrm>
            <a:off x="4309998" y="3877840"/>
            <a:ext cx="2882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0</a:t>
            </a:r>
            <a:endParaRPr lang="en-IN" sz="9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5B3B346-A049-4D3A-8920-90ACAFB14DA9}"/>
              </a:ext>
            </a:extLst>
          </p:cNvPr>
          <p:cNvSpPr txBox="1"/>
          <p:nvPr/>
        </p:nvSpPr>
        <p:spPr>
          <a:xfrm>
            <a:off x="4317618" y="4197880"/>
            <a:ext cx="2882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</a:t>
            </a:r>
            <a:endParaRPr lang="en-IN" sz="9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60B04B-5BA4-4FB9-B48A-F1BCFB107C74}"/>
              </a:ext>
            </a:extLst>
          </p:cNvPr>
          <p:cNvSpPr txBox="1"/>
          <p:nvPr/>
        </p:nvSpPr>
        <p:spPr>
          <a:xfrm>
            <a:off x="4309998" y="4510300"/>
            <a:ext cx="2882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0</a:t>
            </a:r>
            <a:endParaRPr lang="en-IN" sz="9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F5C2665-DC79-4A40-A752-86ACFE7DA3F9}"/>
              </a:ext>
            </a:extLst>
          </p:cNvPr>
          <p:cNvSpPr txBox="1"/>
          <p:nvPr/>
        </p:nvSpPr>
        <p:spPr>
          <a:xfrm>
            <a:off x="5258600" y="2964376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85</a:t>
            </a:r>
            <a:endParaRPr lang="en-IN" sz="9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E163C86-7658-488F-A28E-056BDAC6C1CD}"/>
              </a:ext>
            </a:extLst>
          </p:cNvPr>
          <p:cNvSpPr txBox="1"/>
          <p:nvPr/>
        </p:nvSpPr>
        <p:spPr>
          <a:xfrm>
            <a:off x="5273840" y="3573976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21</a:t>
            </a:r>
            <a:endParaRPr lang="en-IN" sz="9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01EC034-51C1-42B2-97CB-6621844A1546}"/>
              </a:ext>
            </a:extLst>
          </p:cNvPr>
          <p:cNvSpPr txBox="1"/>
          <p:nvPr/>
        </p:nvSpPr>
        <p:spPr>
          <a:xfrm>
            <a:off x="5258600" y="3878776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23</a:t>
            </a:r>
            <a:endParaRPr lang="en-IN" sz="9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E49B3EC-8A06-46AA-9108-D1E5D15E6FBB}"/>
              </a:ext>
            </a:extLst>
          </p:cNvPr>
          <p:cNvSpPr txBox="1"/>
          <p:nvPr/>
        </p:nvSpPr>
        <p:spPr>
          <a:xfrm>
            <a:off x="5258600" y="4198816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98</a:t>
            </a:r>
            <a:endParaRPr lang="en-IN" sz="9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DE18252-4A06-44CE-BF84-0A508BC8A7A1}"/>
              </a:ext>
            </a:extLst>
          </p:cNvPr>
          <p:cNvSpPr txBox="1"/>
          <p:nvPr/>
        </p:nvSpPr>
        <p:spPr>
          <a:xfrm>
            <a:off x="5195443" y="4512659"/>
            <a:ext cx="383615" cy="22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384</a:t>
            </a:r>
            <a:endParaRPr lang="en-IN" sz="9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507F866-062E-41C5-9BAB-125C4E1B469A}"/>
              </a:ext>
            </a:extLst>
          </p:cNvPr>
          <p:cNvSpPr txBox="1"/>
          <p:nvPr/>
        </p:nvSpPr>
        <p:spPr>
          <a:xfrm>
            <a:off x="5193246" y="3264402"/>
            <a:ext cx="383615" cy="22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113</a:t>
            </a:r>
            <a:endParaRPr lang="en-IN" sz="9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4EE95E3-A2C2-49EA-B712-63CED64D3402}"/>
              </a:ext>
            </a:extLst>
          </p:cNvPr>
          <p:cNvSpPr txBox="1"/>
          <p:nvPr/>
        </p:nvSpPr>
        <p:spPr>
          <a:xfrm>
            <a:off x="6347783" y="4196834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1,000,000+</a:t>
            </a:r>
            <a:endParaRPr lang="en-IN" sz="9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517FA6D-C646-4B16-A5C3-FD289E14B081}"/>
              </a:ext>
            </a:extLst>
          </p:cNvPr>
          <p:cNvSpPr txBox="1"/>
          <p:nvPr/>
        </p:nvSpPr>
        <p:spPr>
          <a:xfrm>
            <a:off x="6442411" y="4508096"/>
            <a:ext cx="6178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250,000</a:t>
            </a:r>
            <a:endParaRPr lang="en-IN" sz="9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ED2CCDD-B1C5-4A29-9AA2-CAED7CC68B46}"/>
              </a:ext>
            </a:extLst>
          </p:cNvPr>
          <p:cNvSpPr txBox="1"/>
          <p:nvPr/>
        </p:nvSpPr>
        <p:spPr>
          <a:xfrm>
            <a:off x="6508593" y="3875636"/>
            <a:ext cx="56165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31,000</a:t>
            </a:r>
            <a:endParaRPr lang="en-IN" sz="9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9962CA7-9313-42EB-A412-0887F969F18C}"/>
              </a:ext>
            </a:extLst>
          </p:cNvPr>
          <p:cNvSpPr txBox="1"/>
          <p:nvPr/>
        </p:nvSpPr>
        <p:spPr>
          <a:xfrm>
            <a:off x="6508593" y="3570836"/>
            <a:ext cx="56165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10,000</a:t>
            </a:r>
            <a:endParaRPr lang="en-IN" sz="9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BC27790-0ACE-4277-A569-6340F7E9EC86}"/>
              </a:ext>
            </a:extLst>
          </p:cNvPr>
          <p:cNvSpPr txBox="1"/>
          <p:nvPr/>
        </p:nvSpPr>
        <p:spPr>
          <a:xfrm>
            <a:off x="6508593" y="3258416"/>
            <a:ext cx="56165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10,000</a:t>
            </a:r>
            <a:endParaRPr lang="en-IN" sz="9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5AD1356-FC14-4DC4-A603-E7E2E7CD98E1}"/>
              </a:ext>
            </a:extLst>
          </p:cNvPr>
          <p:cNvSpPr txBox="1"/>
          <p:nvPr/>
        </p:nvSpPr>
        <p:spPr>
          <a:xfrm>
            <a:off x="6572223" y="2968856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6,000</a:t>
            </a:r>
            <a:endParaRPr lang="en-IN" sz="9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6DA15A9-4279-49F9-B5F3-F90CEA395337}"/>
              </a:ext>
            </a:extLst>
          </p:cNvPr>
          <p:cNvSpPr txBox="1"/>
          <p:nvPr/>
        </p:nvSpPr>
        <p:spPr>
          <a:xfrm>
            <a:off x="8041887" y="4201649"/>
            <a:ext cx="4219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0.01</a:t>
            </a:r>
            <a:endParaRPr lang="en-IN" sz="9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8B0948D-821A-4B5A-BAE2-7104DA0BBAE8}"/>
              </a:ext>
            </a:extLst>
          </p:cNvPr>
          <p:cNvSpPr txBox="1"/>
          <p:nvPr/>
        </p:nvSpPr>
        <p:spPr>
          <a:xfrm>
            <a:off x="8040405" y="4514069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0.2</a:t>
            </a:r>
            <a:endParaRPr lang="en-IN" sz="9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19C5825-490E-4FFD-B152-0410581FCE62}"/>
              </a:ext>
            </a:extLst>
          </p:cNvPr>
          <p:cNvSpPr txBox="1"/>
          <p:nvPr/>
        </p:nvSpPr>
        <p:spPr>
          <a:xfrm>
            <a:off x="8038923" y="3881609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0.1</a:t>
            </a:r>
            <a:endParaRPr lang="en-IN" sz="9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74E885E-D41A-4BD0-B849-0CD149125870}"/>
              </a:ext>
            </a:extLst>
          </p:cNvPr>
          <p:cNvSpPr txBox="1"/>
          <p:nvPr/>
        </p:nvSpPr>
        <p:spPr>
          <a:xfrm>
            <a:off x="8037441" y="3576809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0.2</a:t>
            </a:r>
            <a:endParaRPr lang="en-IN" sz="9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631B02D-7DC7-4882-84CC-170D1238C6CD}"/>
              </a:ext>
            </a:extLst>
          </p:cNvPr>
          <p:cNvSpPr txBox="1"/>
          <p:nvPr/>
        </p:nvSpPr>
        <p:spPr>
          <a:xfrm>
            <a:off x="8035959" y="3264389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1.1</a:t>
            </a:r>
            <a:endParaRPr lang="en-IN" sz="9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3A89975-349F-4739-A13C-09E25E1A394F}"/>
              </a:ext>
            </a:extLst>
          </p:cNvPr>
          <p:cNvSpPr txBox="1"/>
          <p:nvPr/>
        </p:nvSpPr>
        <p:spPr>
          <a:xfrm>
            <a:off x="8034477" y="2967209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1.4</a:t>
            </a:r>
            <a:endParaRPr lang="en-IN" sz="9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605E868-A333-4249-922C-50E15713C933}"/>
              </a:ext>
            </a:extLst>
          </p:cNvPr>
          <p:cNvSpPr txBox="1"/>
          <p:nvPr/>
        </p:nvSpPr>
        <p:spPr>
          <a:xfrm>
            <a:off x="1810664" y="2054632"/>
            <a:ext cx="25807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Recorded Extinctions Since 1600</a:t>
            </a:r>
            <a:endParaRPr lang="en-IN" sz="1200" b="1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7AD501-AFA1-4C6A-914E-70EE4A2266A9}"/>
              </a:ext>
            </a:extLst>
          </p:cNvPr>
          <p:cNvSpPr txBox="1"/>
          <p:nvPr/>
        </p:nvSpPr>
        <p:spPr>
          <a:xfrm>
            <a:off x="468489" y="2059798"/>
            <a:ext cx="107293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58.1</a:t>
            </a:r>
            <a:endParaRPr lang="en-IN" sz="1200" b="1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63A94D1-418A-4B9C-8D37-5A565758B3AC}"/>
              </a:ext>
            </a:extLst>
          </p:cNvPr>
          <p:cNvSpPr txBox="1"/>
          <p:nvPr/>
        </p:nvSpPr>
        <p:spPr>
          <a:xfrm>
            <a:off x="135759" y="4769078"/>
            <a:ext cx="89702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*Number of extinct invertebrates is probably greatly underestimated due to lack of knowledge of many species (other groups are probably underestimated to a lesser extent for the same reason).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231279302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3B1D4A-816E-4D01-9725-A95F25BA917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748304-6328-4F64-96CF-CB45DA27FF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47430"/>
            <a:ext cx="5725019" cy="396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17950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8156C2-5E0A-49C5-BA25-35F01C157B0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CB1BF0-9E31-4167-AB55-1F5B81D54A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36048"/>
            <a:ext cx="8382000" cy="543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40084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BEC6A3-769B-4DAE-9AFD-D9E671090EE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58.2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6BFFE7-B804-4327-82D5-79251A0A3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15" y="1831942"/>
            <a:ext cx="8664370" cy="31941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0C81DAD-9761-4169-BE81-E6BAC83A9E3D}"/>
              </a:ext>
            </a:extLst>
          </p:cNvPr>
          <p:cNvSpPr txBox="1"/>
          <p:nvPr/>
        </p:nvSpPr>
        <p:spPr>
          <a:xfrm>
            <a:off x="841712" y="2390894"/>
            <a:ext cx="61781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Region</a:t>
            </a:r>
            <a:endParaRPr lang="en-IN" sz="1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C469AB-405C-415D-8551-CE7AC2EAADE1}"/>
              </a:ext>
            </a:extLst>
          </p:cNvPr>
          <p:cNvSpPr txBox="1"/>
          <p:nvPr/>
        </p:nvSpPr>
        <p:spPr>
          <a:xfrm>
            <a:off x="2758763" y="2390894"/>
            <a:ext cx="82231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Mammals</a:t>
            </a:r>
            <a:endParaRPr lang="en-IN" sz="10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7DDE92-BCC7-4B4B-9776-B8A12B802DA6}"/>
              </a:ext>
            </a:extLst>
          </p:cNvPr>
          <p:cNvSpPr txBox="1"/>
          <p:nvPr/>
        </p:nvSpPr>
        <p:spPr>
          <a:xfrm>
            <a:off x="4491281" y="2390894"/>
            <a:ext cx="67959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Reptiles</a:t>
            </a:r>
            <a:endParaRPr lang="en-IN" sz="1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BC4063-8708-4943-96D3-49A1CA5C2454}"/>
              </a:ext>
            </a:extLst>
          </p:cNvPr>
          <p:cNvSpPr txBox="1"/>
          <p:nvPr/>
        </p:nvSpPr>
        <p:spPr>
          <a:xfrm>
            <a:off x="6107709" y="2390894"/>
            <a:ext cx="99500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Amphibians</a:t>
            </a:r>
            <a:endParaRPr lang="en-IN" sz="1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921747-2930-409C-BD3A-7FB594866C0D}"/>
              </a:ext>
            </a:extLst>
          </p:cNvPr>
          <p:cNvSpPr txBox="1"/>
          <p:nvPr/>
        </p:nvSpPr>
        <p:spPr>
          <a:xfrm>
            <a:off x="7840383" y="2390894"/>
            <a:ext cx="61781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Plants</a:t>
            </a:r>
            <a:endParaRPr lang="en-IN" sz="1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9FD432-63E9-44D7-9DE1-3BF7920B2687}"/>
              </a:ext>
            </a:extLst>
          </p:cNvPr>
          <p:cNvSpPr txBox="1"/>
          <p:nvPr/>
        </p:nvSpPr>
        <p:spPr>
          <a:xfrm>
            <a:off x="235078" y="2642354"/>
            <a:ext cx="169392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Atlantic coastal forest (Brazil)</a:t>
            </a:r>
            <a:endParaRPr lang="en-IN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66CC7A2-3224-4B48-B2FF-A63BF7F8F513}"/>
              </a:ext>
            </a:extLst>
          </p:cNvPr>
          <p:cNvSpPr txBox="1"/>
          <p:nvPr/>
        </p:nvSpPr>
        <p:spPr>
          <a:xfrm>
            <a:off x="228736" y="2880806"/>
            <a:ext cx="139993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South American Chocó</a:t>
            </a:r>
            <a:endParaRPr lang="en-IN" sz="9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9CAE6A-39C1-430C-B6D5-A59B699C71B6}"/>
              </a:ext>
            </a:extLst>
          </p:cNvPr>
          <p:cNvSpPr txBox="1"/>
          <p:nvPr/>
        </p:nvSpPr>
        <p:spPr>
          <a:xfrm>
            <a:off x="228600" y="3115665"/>
            <a:ext cx="74755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Philippines</a:t>
            </a:r>
            <a:endParaRPr lang="en-IN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80BB67-BC71-47E8-8519-DBBFF095029C}"/>
              </a:ext>
            </a:extLst>
          </p:cNvPr>
          <p:cNvSpPr txBox="1"/>
          <p:nvPr/>
        </p:nvSpPr>
        <p:spPr>
          <a:xfrm>
            <a:off x="235078" y="3359099"/>
            <a:ext cx="9950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Tropical Andes</a:t>
            </a:r>
            <a:endParaRPr lang="en-IN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EEC370-E287-42DF-AD58-B59249AAFB5C}"/>
              </a:ext>
            </a:extLst>
          </p:cNvPr>
          <p:cNvSpPr txBox="1"/>
          <p:nvPr/>
        </p:nvSpPr>
        <p:spPr>
          <a:xfrm>
            <a:off x="230470" y="3594159"/>
            <a:ext cx="139993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Southwestern Australia</a:t>
            </a:r>
            <a:endParaRPr lang="en-IN" sz="9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7E4CCB8-C76B-481A-8BE9-FB7D1D9E89A2}"/>
              </a:ext>
            </a:extLst>
          </p:cNvPr>
          <p:cNvSpPr txBox="1"/>
          <p:nvPr/>
        </p:nvSpPr>
        <p:spPr>
          <a:xfrm>
            <a:off x="228600" y="3836638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Madagascar</a:t>
            </a:r>
            <a:endParaRPr lang="en-IN" sz="9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EB1DDC-4C1A-4016-BF9E-13B280E3DF2A}"/>
              </a:ext>
            </a:extLst>
          </p:cNvPr>
          <p:cNvSpPr txBox="1"/>
          <p:nvPr/>
        </p:nvSpPr>
        <p:spPr>
          <a:xfrm>
            <a:off x="228600" y="4067946"/>
            <a:ext cx="1586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Cape region (South Africa)</a:t>
            </a:r>
            <a:endParaRPr lang="en-IN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315AB2D-412F-4227-B961-D6ACCABCC210}"/>
              </a:ext>
            </a:extLst>
          </p:cNvPr>
          <p:cNvSpPr txBox="1"/>
          <p:nvPr/>
        </p:nvSpPr>
        <p:spPr>
          <a:xfrm>
            <a:off x="228269" y="4307512"/>
            <a:ext cx="160245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California Floristic Province</a:t>
            </a:r>
            <a:endParaRPr lang="en-IN" sz="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53FB43A-55DB-4C1D-881C-58CFE42340F1}"/>
              </a:ext>
            </a:extLst>
          </p:cNvPr>
          <p:cNvSpPr txBox="1"/>
          <p:nvPr/>
        </p:nvSpPr>
        <p:spPr>
          <a:xfrm>
            <a:off x="227458" y="4541257"/>
            <a:ext cx="9950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New Caledonia</a:t>
            </a:r>
            <a:endParaRPr lang="en-IN" sz="9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24D0EF9-C434-4FA5-A62C-3B6BB07EB778}"/>
              </a:ext>
            </a:extLst>
          </p:cNvPr>
          <p:cNvSpPr txBox="1"/>
          <p:nvPr/>
        </p:nvSpPr>
        <p:spPr>
          <a:xfrm>
            <a:off x="227458" y="4776394"/>
            <a:ext cx="126006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South-Central China</a:t>
            </a:r>
            <a:endParaRPr lang="en-IN" sz="9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030DB8F-B066-4175-AE43-16F565E60C81}"/>
              </a:ext>
            </a:extLst>
          </p:cNvPr>
          <p:cNvSpPr txBox="1"/>
          <p:nvPr/>
        </p:nvSpPr>
        <p:spPr>
          <a:xfrm>
            <a:off x="2922048" y="2642354"/>
            <a:ext cx="3836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160</a:t>
            </a:r>
            <a:endParaRPr lang="en-IN" sz="9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E8D7A7-927D-412D-93ED-7A6BA4AAC0DE}"/>
              </a:ext>
            </a:extLst>
          </p:cNvPr>
          <p:cNvSpPr txBox="1"/>
          <p:nvPr/>
        </p:nvSpPr>
        <p:spPr>
          <a:xfrm>
            <a:off x="2985817" y="2878574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60</a:t>
            </a:r>
            <a:endParaRPr lang="en-IN" sz="9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F4B13D4-4EEE-4860-A0C4-6F73EF9C81B5}"/>
              </a:ext>
            </a:extLst>
          </p:cNvPr>
          <p:cNvSpPr txBox="1"/>
          <p:nvPr/>
        </p:nvSpPr>
        <p:spPr>
          <a:xfrm>
            <a:off x="2924857" y="3119991"/>
            <a:ext cx="383615" cy="25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115</a:t>
            </a:r>
            <a:endParaRPr lang="en-IN" sz="9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72B95B9-3A64-47FE-B50A-E68B30F0A68C}"/>
              </a:ext>
            </a:extLst>
          </p:cNvPr>
          <p:cNvSpPr txBox="1"/>
          <p:nvPr/>
        </p:nvSpPr>
        <p:spPr>
          <a:xfrm>
            <a:off x="2988626" y="3361408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68</a:t>
            </a:r>
            <a:endParaRPr lang="en-IN" sz="9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6AB351F-E25E-4AC5-BA1B-9C2CC0CC7CC5}"/>
              </a:ext>
            </a:extLst>
          </p:cNvPr>
          <p:cNvSpPr txBox="1"/>
          <p:nvPr/>
        </p:nvSpPr>
        <p:spPr>
          <a:xfrm>
            <a:off x="3046096" y="3595205"/>
            <a:ext cx="23819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7</a:t>
            </a:r>
            <a:endParaRPr lang="en-IN" sz="9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DC67BF4-AF0B-4D77-ABB0-32692DB47244}"/>
              </a:ext>
            </a:extLst>
          </p:cNvPr>
          <p:cNvSpPr txBox="1"/>
          <p:nvPr/>
        </p:nvSpPr>
        <p:spPr>
          <a:xfrm>
            <a:off x="2987944" y="3834199"/>
            <a:ext cx="317039" cy="25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84</a:t>
            </a:r>
            <a:endParaRPr lang="en-IN" sz="9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60AFB3-6963-495B-8F71-8281C95651E7}"/>
              </a:ext>
            </a:extLst>
          </p:cNvPr>
          <p:cNvSpPr txBox="1"/>
          <p:nvPr/>
        </p:nvSpPr>
        <p:spPr>
          <a:xfrm>
            <a:off x="2990752" y="4301793"/>
            <a:ext cx="31703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30</a:t>
            </a:r>
            <a:endParaRPr lang="en-IN" sz="9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453C8EB-0ADE-433A-995E-4794D9DE3C74}"/>
              </a:ext>
            </a:extLst>
          </p:cNvPr>
          <p:cNvSpPr txBox="1"/>
          <p:nvPr/>
        </p:nvSpPr>
        <p:spPr>
          <a:xfrm>
            <a:off x="2985940" y="4777007"/>
            <a:ext cx="31703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75</a:t>
            </a:r>
            <a:endParaRPr lang="en-IN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F77E99C-9F53-4E25-A093-0DDE9F7092F1}"/>
              </a:ext>
            </a:extLst>
          </p:cNvPr>
          <p:cNvSpPr txBox="1"/>
          <p:nvPr/>
        </p:nvSpPr>
        <p:spPr>
          <a:xfrm>
            <a:off x="3051030" y="4543561"/>
            <a:ext cx="23819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6</a:t>
            </a:r>
            <a:endParaRPr lang="en-IN" sz="9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CEF50D-03F5-4D01-8C21-4AB2050EE6F1}"/>
              </a:ext>
            </a:extLst>
          </p:cNvPr>
          <p:cNvSpPr txBox="1"/>
          <p:nvPr/>
        </p:nvSpPr>
        <p:spPr>
          <a:xfrm>
            <a:off x="3047540" y="4066275"/>
            <a:ext cx="23819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9</a:t>
            </a:r>
            <a:endParaRPr lang="en-IN" sz="9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3383AC-4CF7-4677-B1A3-B17CFBB77E31}"/>
              </a:ext>
            </a:extLst>
          </p:cNvPr>
          <p:cNvSpPr txBox="1"/>
          <p:nvPr/>
        </p:nvSpPr>
        <p:spPr>
          <a:xfrm>
            <a:off x="4593637" y="3119991"/>
            <a:ext cx="3836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159</a:t>
            </a:r>
            <a:endParaRPr lang="en-IN" sz="9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2CBA8AF-4C2E-4CF6-9E9B-E1AE7511B01F}"/>
              </a:ext>
            </a:extLst>
          </p:cNvPr>
          <p:cNvSpPr txBox="1"/>
          <p:nvPr/>
        </p:nvSpPr>
        <p:spPr>
          <a:xfrm>
            <a:off x="4593637" y="3363831"/>
            <a:ext cx="3836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218</a:t>
            </a:r>
            <a:endParaRPr lang="en-IN" sz="9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D15427-9948-4E87-A75D-14483CE27B38}"/>
              </a:ext>
            </a:extLst>
          </p:cNvPr>
          <p:cNvSpPr txBox="1"/>
          <p:nvPr/>
        </p:nvSpPr>
        <p:spPr>
          <a:xfrm>
            <a:off x="4657406" y="3600051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50</a:t>
            </a:r>
            <a:endParaRPr lang="en-IN" sz="9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E5BBD1C-877E-4213-8E7D-64AB98C81BBF}"/>
              </a:ext>
            </a:extLst>
          </p:cNvPr>
          <p:cNvSpPr txBox="1"/>
          <p:nvPr/>
        </p:nvSpPr>
        <p:spPr>
          <a:xfrm>
            <a:off x="4604066" y="3830074"/>
            <a:ext cx="383615" cy="22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301</a:t>
            </a:r>
            <a:endParaRPr lang="en-IN" sz="9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4B798CE-E218-47D0-BD06-75B44BD4AABC}"/>
              </a:ext>
            </a:extLst>
          </p:cNvPr>
          <p:cNvSpPr txBox="1"/>
          <p:nvPr/>
        </p:nvSpPr>
        <p:spPr>
          <a:xfrm>
            <a:off x="4652595" y="4067717"/>
            <a:ext cx="317037" cy="22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19</a:t>
            </a:r>
            <a:endParaRPr lang="en-IN" sz="9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DC36A4E-8283-4C2B-B19A-4D5A8917D226}"/>
              </a:ext>
            </a:extLst>
          </p:cNvPr>
          <p:cNvSpPr txBox="1"/>
          <p:nvPr/>
        </p:nvSpPr>
        <p:spPr>
          <a:xfrm>
            <a:off x="4655404" y="4305360"/>
            <a:ext cx="317037" cy="22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16</a:t>
            </a:r>
            <a:endParaRPr lang="en-IN" sz="9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610A2A6-C7EB-4BFC-A8A0-74ECF587F256}"/>
              </a:ext>
            </a:extLst>
          </p:cNvPr>
          <p:cNvSpPr txBox="1"/>
          <p:nvPr/>
        </p:nvSpPr>
        <p:spPr>
          <a:xfrm>
            <a:off x="4658213" y="4543003"/>
            <a:ext cx="317037" cy="22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56</a:t>
            </a:r>
            <a:endParaRPr lang="en-IN" sz="9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D837B2C-ABA6-47A5-BCC5-4E98FD722293}"/>
              </a:ext>
            </a:extLst>
          </p:cNvPr>
          <p:cNvSpPr txBox="1"/>
          <p:nvPr/>
        </p:nvSpPr>
        <p:spPr>
          <a:xfrm>
            <a:off x="4661022" y="4780646"/>
            <a:ext cx="317037" cy="22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16</a:t>
            </a:r>
            <a:endParaRPr lang="en-IN" sz="9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4CAE8C7-2876-4723-B6BE-FB62CB69A2D2}"/>
              </a:ext>
            </a:extLst>
          </p:cNvPr>
          <p:cNvSpPr txBox="1"/>
          <p:nvPr/>
        </p:nvSpPr>
        <p:spPr>
          <a:xfrm>
            <a:off x="4657405" y="2879712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63</a:t>
            </a:r>
            <a:endParaRPr lang="en-IN" sz="9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47035DE-F28D-43DC-BE6A-5F359C9395A7}"/>
              </a:ext>
            </a:extLst>
          </p:cNvPr>
          <p:cNvSpPr txBox="1"/>
          <p:nvPr/>
        </p:nvSpPr>
        <p:spPr>
          <a:xfrm>
            <a:off x="4652593" y="2647053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60</a:t>
            </a:r>
            <a:endParaRPr lang="en-IN" sz="9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E26BD6E-D045-4852-A006-334197040DF4}"/>
              </a:ext>
            </a:extLst>
          </p:cNvPr>
          <p:cNvSpPr txBox="1"/>
          <p:nvPr/>
        </p:nvSpPr>
        <p:spPr>
          <a:xfrm>
            <a:off x="6353857" y="2647551"/>
            <a:ext cx="3836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253</a:t>
            </a:r>
            <a:endParaRPr lang="en-IN" sz="9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0C5654A-C834-43C1-A6E5-CD24D449E201}"/>
              </a:ext>
            </a:extLst>
          </p:cNvPr>
          <p:cNvSpPr txBox="1"/>
          <p:nvPr/>
        </p:nvSpPr>
        <p:spPr>
          <a:xfrm>
            <a:off x="6353857" y="2883771"/>
            <a:ext cx="3836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210</a:t>
            </a:r>
            <a:endParaRPr lang="en-IN" sz="9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E271CC0-34D4-444D-AAB7-E04E8CDC70A5}"/>
              </a:ext>
            </a:extLst>
          </p:cNvPr>
          <p:cNvSpPr txBox="1"/>
          <p:nvPr/>
        </p:nvSpPr>
        <p:spPr>
          <a:xfrm>
            <a:off x="6417626" y="3119991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65</a:t>
            </a:r>
            <a:endParaRPr lang="en-IN" sz="9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2400D41-2979-4F4F-B82B-1DC3D9EAA85D}"/>
              </a:ext>
            </a:extLst>
          </p:cNvPr>
          <p:cNvSpPr txBox="1"/>
          <p:nvPr/>
        </p:nvSpPr>
        <p:spPr>
          <a:xfrm>
            <a:off x="6349046" y="3361408"/>
            <a:ext cx="383615" cy="25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604</a:t>
            </a:r>
            <a:endParaRPr lang="en-IN" sz="9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8CE17D0-1979-4D74-BE1B-7235F88C58BD}"/>
              </a:ext>
            </a:extLst>
          </p:cNvPr>
          <p:cNvSpPr txBox="1"/>
          <p:nvPr/>
        </p:nvSpPr>
        <p:spPr>
          <a:xfrm>
            <a:off x="6412815" y="3595205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24</a:t>
            </a:r>
            <a:endParaRPr lang="en-IN" sz="9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A11A9D5-F739-46B6-BE70-DC5D2AB38192}"/>
              </a:ext>
            </a:extLst>
          </p:cNvPr>
          <p:cNvSpPr txBox="1"/>
          <p:nvPr/>
        </p:nvSpPr>
        <p:spPr>
          <a:xfrm>
            <a:off x="6351855" y="3834199"/>
            <a:ext cx="383615" cy="25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187</a:t>
            </a:r>
            <a:endParaRPr lang="en-IN" sz="9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FB5627D-A888-4207-9280-DFA3944981E4}"/>
              </a:ext>
            </a:extLst>
          </p:cNvPr>
          <p:cNvSpPr txBox="1"/>
          <p:nvPr/>
        </p:nvSpPr>
        <p:spPr>
          <a:xfrm>
            <a:off x="6415624" y="4065573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19</a:t>
            </a:r>
            <a:endParaRPr lang="en-IN" sz="9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A728A57-FB52-4AF6-BCDC-F0D0B1BEC87F}"/>
              </a:ext>
            </a:extLst>
          </p:cNvPr>
          <p:cNvSpPr txBox="1"/>
          <p:nvPr/>
        </p:nvSpPr>
        <p:spPr>
          <a:xfrm>
            <a:off x="6410813" y="4304567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17</a:t>
            </a:r>
            <a:endParaRPr lang="en-IN" sz="9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4579FD1-948B-4083-BD52-06F64732A631}"/>
              </a:ext>
            </a:extLst>
          </p:cNvPr>
          <p:cNvSpPr txBox="1"/>
          <p:nvPr/>
        </p:nvSpPr>
        <p:spPr>
          <a:xfrm>
            <a:off x="6479233" y="4543561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0</a:t>
            </a:r>
            <a:endParaRPr lang="en-IN" sz="9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BD03193-AF89-443C-A278-F5A37D161F40}"/>
              </a:ext>
            </a:extLst>
          </p:cNvPr>
          <p:cNvSpPr txBox="1"/>
          <p:nvPr/>
        </p:nvSpPr>
        <p:spPr>
          <a:xfrm>
            <a:off x="6428702" y="4780132"/>
            <a:ext cx="317037" cy="25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51</a:t>
            </a:r>
            <a:endParaRPr lang="en-IN" sz="9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E52D468-4DE8-475B-AD68-9F0FB6E2914E}"/>
              </a:ext>
            </a:extLst>
          </p:cNvPr>
          <p:cNvSpPr txBox="1"/>
          <p:nvPr/>
        </p:nvSpPr>
        <p:spPr>
          <a:xfrm>
            <a:off x="7863243" y="3361737"/>
            <a:ext cx="56165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20,000</a:t>
            </a:r>
            <a:endParaRPr lang="en-IN" sz="9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DED888A-70BC-4B56-BFE5-8BEEB496DB62}"/>
              </a:ext>
            </a:extLst>
          </p:cNvPr>
          <p:cNvSpPr txBox="1"/>
          <p:nvPr/>
        </p:nvSpPr>
        <p:spPr>
          <a:xfrm>
            <a:off x="7926873" y="2645457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6,000</a:t>
            </a:r>
            <a:endParaRPr lang="en-IN" sz="9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3D05721-B7FA-41F5-965F-D113CAC73FF9}"/>
              </a:ext>
            </a:extLst>
          </p:cNvPr>
          <p:cNvSpPr txBox="1"/>
          <p:nvPr/>
        </p:nvSpPr>
        <p:spPr>
          <a:xfrm>
            <a:off x="7929543" y="2881677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2,250</a:t>
            </a:r>
            <a:endParaRPr lang="en-IN" sz="9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478F4BA-2EF6-402F-8B50-45A09A6B3DC1}"/>
              </a:ext>
            </a:extLst>
          </p:cNvPr>
          <p:cNvSpPr txBox="1"/>
          <p:nvPr/>
        </p:nvSpPr>
        <p:spPr>
          <a:xfrm>
            <a:off x="7924593" y="3117897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5,832</a:t>
            </a:r>
            <a:endParaRPr lang="en-IN" sz="9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2C18F01-631A-450D-AB87-E064A19E4E6F}"/>
              </a:ext>
            </a:extLst>
          </p:cNvPr>
          <p:cNvSpPr txBox="1"/>
          <p:nvPr/>
        </p:nvSpPr>
        <p:spPr>
          <a:xfrm>
            <a:off x="7942503" y="3597957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4,331</a:t>
            </a:r>
            <a:endParaRPr lang="en-IN" sz="9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6EDC18C-787B-4B4E-909D-A4DF11A32A04}"/>
              </a:ext>
            </a:extLst>
          </p:cNvPr>
          <p:cNvSpPr txBox="1"/>
          <p:nvPr/>
        </p:nvSpPr>
        <p:spPr>
          <a:xfrm>
            <a:off x="7927263" y="3834177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9,704</a:t>
            </a:r>
            <a:endParaRPr lang="en-IN" sz="9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C695418-6435-4E1E-B8FE-71DF5C894C49}"/>
              </a:ext>
            </a:extLst>
          </p:cNvPr>
          <p:cNvSpPr txBox="1"/>
          <p:nvPr/>
        </p:nvSpPr>
        <p:spPr>
          <a:xfrm>
            <a:off x="7927263" y="4070397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5,682</a:t>
            </a:r>
            <a:endParaRPr lang="en-IN" sz="9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07D3676-F1D5-4365-B424-EDA27837D161}"/>
              </a:ext>
            </a:extLst>
          </p:cNvPr>
          <p:cNvSpPr txBox="1"/>
          <p:nvPr/>
        </p:nvSpPr>
        <p:spPr>
          <a:xfrm>
            <a:off x="7927263" y="4306617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2,125</a:t>
            </a:r>
            <a:endParaRPr lang="en-IN" sz="9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A3FE36-B23A-456D-83C5-5781F8A335FD}"/>
              </a:ext>
            </a:extLst>
          </p:cNvPr>
          <p:cNvSpPr txBox="1"/>
          <p:nvPr/>
        </p:nvSpPr>
        <p:spPr>
          <a:xfrm>
            <a:off x="7942503" y="4542837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2,551</a:t>
            </a:r>
            <a:endParaRPr lang="en-IN" sz="9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870894D-78E5-4A97-A004-814254DB7D49}"/>
              </a:ext>
            </a:extLst>
          </p:cNvPr>
          <p:cNvSpPr txBox="1"/>
          <p:nvPr/>
        </p:nvSpPr>
        <p:spPr>
          <a:xfrm>
            <a:off x="7927263" y="4779057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3,500</a:t>
            </a:r>
            <a:endParaRPr lang="en-IN" sz="9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90E6909-93A6-4FEF-B13C-9AAE22D595B8}"/>
              </a:ext>
            </a:extLst>
          </p:cNvPr>
          <p:cNvSpPr txBox="1"/>
          <p:nvPr/>
        </p:nvSpPr>
        <p:spPr>
          <a:xfrm>
            <a:off x="2322322" y="2040374"/>
            <a:ext cx="410311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Numbers of Endemic Species in Some Hotspot Areas</a:t>
            </a:r>
            <a:endParaRPr lang="en-IN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9A936B6-6A1F-492B-8CF1-395A70803CC4}"/>
              </a:ext>
            </a:extLst>
          </p:cNvPr>
          <p:cNvSpPr txBox="1"/>
          <p:nvPr/>
        </p:nvSpPr>
        <p:spPr>
          <a:xfrm>
            <a:off x="689469" y="2052178"/>
            <a:ext cx="107293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58.2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77850984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437ADA-0377-4DE5-AEEE-E0F3E18E157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58.4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588DFA-B53F-435B-BBDC-1D7C49A12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18748"/>
            <a:ext cx="3910265" cy="622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02321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823</TotalTime>
  <Words>438</Words>
  <Application>Microsoft Office PowerPoint</Application>
  <PresentationFormat>On-screen Show (4:3)</PresentationFormat>
  <Paragraphs>212</Paragraphs>
  <Slides>38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Raymond Dennis</cp:lastModifiedBy>
  <cp:revision>210</cp:revision>
  <dcterms:created xsi:type="dcterms:W3CDTF">2002-11-07T15:12:30Z</dcterms:created>
  <dcterms:modified xsi:type="dcterms:W3CDTF">2022-02-03T18:48:54Z</dcterms:modified>
</cp:coreProperties>
</file>