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67"/>
  </p:notesMasterIdLst>
  <p:sldIdLst>
    <p:sldId id="406" r:id="rId7"/>
    <p:sldId id="309" r:id="rId8"/>
    <p:sldId id="310" r:id="rId9"/>
    <p:sldId id="428" r:id="rId10"/>
    <p:sldId id="408" r:id="rId11"/>
    <p:sldId id="313" r:id="rId12"/>
    <p:sldId id="314" r:id="rId13"/>
    <p:sldId id="315" r:id="rId14"/>
    <p:sldId id="316" r:id="rId15"/>
    <p:sldId id="317" r:id="rId16"/>
    <p:sldId id="318" r:id="rId17"/>
    <p:sldId id="409" r:id="rId18"/>
    <p:sldId id="320" r:id="rId19"/>
    <p:sldId id="321" r:id="rId20"/>
    <p:sldId id="410"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411"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03" r:id="rId48"/>
    <p:sldId id="289" r:id="rId49"/>
    <p:sldId id="264" r:id="rId50"/>
    <p:sldId id="412" r:id="rId51"/>
    <p:sldId id="413" r:id="rId52"/>
    <p:sldId id="414" r:id="rId53"/>
    <p:sldId id="415" r:id="rId54"/>
    <p:sldId id="416" r:id="rId55"/>
    <p:sldId id="417" r:id="rId56"/>
    <p:sldId id="418" r:id="rId57"/>
    <p:sldId id="419" r:id="rId58"/>
    <p:sldId id="420" r:id="rId59"/>
    <p:sldId id="421" r:id="rId60"/>
    <p:sldId id="422" r:id="rId61"/>
    <p:sldId id="423" r:id="rId62"/>
    <p:sldId id="424" r:id="rId63"/>
    <p:sldId id="425" r:id="rId64"/>
    <p:sldId id="426" r:id="rId65"/>
    <p:sldId id="427"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428"/>
            <p14:sldId id="408"/>
            <p14:sldId id="313"/>
            <p14:sldId id="314"/>
            <p14:sldId id="315"/>
            <p14:sldId id="316"/>
            <p14:sldId id="317"/>
            <p14:sldId id="318"/>
            <p14:sldId id="409"/>
            <p14:sldId id="320"/>
            <p14:sldId id="321"/>
            <p14:sldId id="410"/>
            <p14:sldId id="323"/>
            <p14:sldId id="324"/>
            <p14:sldId id="325"/>
            <p14:sldId id="326"/>
            <p14:sldId id="327"/>
            <p14:sldId id="328"/>
            <p14:sldId id="329"/>
            <p14:sldId id="330"/>
            <p14:sldId id="331"/>
            <p14:sldId id="332"/>
            <p14:sldId id="333"/>
            <p14:sldId id="334"/>
            <p14:sldId id="411"/>
            <p14:sldId id="336"/>
            <p14:sldId id="337"/>
            <p14:sldId id="338"/>
            <p14:sldId id="339"/>
            <p14:sldId id="340"/>
            <p14:sldId id="341"/>
            <p14:sldId id="342"/>
            <p14:sldId id="343"/>
            <p14:sldId id="344"/>
            <p14:sldId id="345"/>
            <p14:sldId id="346"/>
            <p14:sldId id="347"/>
            <p14:sldId id="348"/>
            <p14:sldId id="303"/>
          </p14:sldIdLst>
        </p14:section>
        <p14:section name="Appendix: Image Descriptions for Unsighted Students" id="{07080632-B756-45AF-BBF3-52DB3854CA65}">
          <p14:sldIdLst>
            <p14:sldId id="289"/>
            <p14:sldId id="264"/>
            <p14:sldId id="412"/>
            <p14:sldId id="413"/>
            <p14:sldId id="414"/>
            <p14:sldId id="415"/>
            <p14:sldId id="416"/>
            <p14:sldId id="417"/>
            <p14:sldId id="418"/>
            <p14:sldId id="419"/>
            <p14:sldId id="420"/>
            <p14:sldId id="421"/>
            <p14:sldId id="422"/>
            <p14:sldId id="423"/>
            <p14:sldId id="424"/>
            <p14:sldId id="425"/>
            <p14:sldId id="426"/>
            <p14:sldId id="42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037" autoAdjust="0"/>
  </p:normalViewPr>
  <p:slideViewPr>
    <p:cSldViewPr snapToGrid="0" showGuides="1">
      <p:cViewPr varScale="1">
        <p:scale>
          <a:sx n="67" d="100"/>
          <a:sy n="67" d="100"/>
        </p:scale>
        <p:origin x="1512" y="54"/>
      </p:cViewPr>
      <p:guideLst>
        <p:guide pos="3264"/>
        <p:guide orient="horz" pos="2256"/>
        <p:guide pos="5640"/>
      </p:guideLst>
    </p:cSldViewPr>
  </p:slideViewPr>
  <p:outlineViewPr>
    <p:cViewPr>
      <p:scale>
        <a:sx n="33" d="100"/>
        <a:sy n="33" d="100"/>
      </p:scale>
      <p:origin x="0" y="-4828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commentAuthors" Target="commentAuthors.xml"/><Relationship Id="rId7" Type="http://schemas.openxmlformats.org/officeDocument/2006/relationships/slide" Target="slides/slide1.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10/4/2023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3.wmf"/><Relationship Id="rId7" Type="http://schemas.openxmlformats.org/officeDocument/2006/relationships/image" Target="../media/image15.wmf"/><Relationship Id="rId2" Type="http://schemas.openxmlformats.org/officeDocument/2006/relationships/oleObject" Target="../embeddings/oleObject1.bin"/><Relationship Id="rId1" Type="http://schemas.openxmlformats.org/officeDocument/2006/relationships/slideLayout" Target="../slideLayouts/slideLayout11.xml"/><Relationship Id="rId6" Type="http://schemas.openxmlformats.org/officeDocument/2006/relationships/oleObject" Target="../embeddings/oleObject3.bin"/><Relationship Id="rId5" Type="http://schemas.openxmlformats.org/officeDocument/2006/relationships/image" Target="../media/image14.wmf"/><Relationship Id="rId4" Type="http://schemas.openxmlformats.org/officeDocument/2006/relationships/oleObject" Target="../embeddings/oleObject2.bin"/></Relationships>
</file>

<file path=ppt/slides/_rels/slide21.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oleObject" Target="../embeddings/oleObject4.bin"/><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oleObject" Target="../embeddings/oleObject5.bin"/><Relationship Id="rId1" Type="http://schemas.openxmlformats.org/officeDocument/2006/relationships/slideLayout" Target="../slideLayouts/slideLayout11.xml"/><Relationship Id="rId5" Type="http://schemas.openxmlformats.org/officeDocument/2006/relationships/image" Target="../media/image21.wmf"/><Relationship Id="rId4" Type="http://schemas.openxmlformats.org/officeDocument/2006/relationships/oleObject" Target="../embeddings/oleObject6.bin"/></Relationships>
</file>

<file path=ppt/slides/_rels/slide29.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26.jp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26.jpg"/><Relationship Id="rId1" Type="http://schemas.openxmlformats.org/officeDocument/2006/relationships/slideLayout" Target="../slideLayouts/slideLayout6.xml"/><Relationship Id="rId4" Type="http://schemas.openxmlformats.org/officeDocument/2006/relationships/slide" Target="slide44.xml"/></Relationships>
</file>

<file path=ppt/slides/_rels/slide36.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oleObject" Target="../embeddings/oleObject7.bin"/><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8.wmf"/><Relationship Id="rId7" Type="http://schemas.openxmlformats.org/officeDocument/2006/relationships/image" Target="../media/image30.wmf"/><Relationship Id="rId2" Type="http://schemas.openxmlformats.org/officeDocument/2006/relationships/oleObject" Target="../embeddings/oleObject8.bin"/><Relationship Id="rId1" Type="http://schemas.openxmlformats.org/officeDocument/2006/relationships/slideLayout" Target="../slideLayouts/slideLayout11.xml"/><Relationship Id="rId6" Type="http://schemas.openxmlformats.org/officeDocument/2006/relationships/oleObject" Target="../embeddings/oleObject10.bin"/><Relationship Id="rId5" Type="http://schemas.openxmlformats.org/officeDocument/2006/relationships/image" Target="../media/image29.wmf"/><Relationship Id="rId4" Type="http://schemas.openxmlformats.org/officeDocument/2006/relationships/oleObject" Target="../embeddings/oleObject9.bin"/></Relationships>
</file>

<file path=ppt/slides/_rels/slide38.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31.jp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oleObject" Target="../embeddings/oleObject11.bin"/><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6.jpg"/><Relationship Id="rId1" Type="http://schemas.openxmlformats.org/officeDocument/2006/relationships/slideLayout" Target="../slideLayouts/slideLayout11.xml"/><Relationship Id="rId4" Type="http://schemas.openxmlformats.org/officeDocument/2006/relationships/slide" Target="slide44.xml"/></Relationships>
</file>

<file path=ppt/slides/_rels/slide40.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32.jp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02</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The Nature of Molecules and the Properties of Water </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3A738-6EA9-457F-B2A7-3163E351C8C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Isotopes of Carbon</a:t>
            </a:r>
          </a:p>
        </p:txBody>
      </p:sp>
      <p:pic>
        <p:nvPicPr>
          <p:cNvPr id="9" name="Picture 2" descr="An illustration shows 3 isotopes of carbon.">
            <a:extLst>
              <a:ext uri="{FF2B5EF4-FFF2-40B4-BE49-F238E27FC236}">
                <a16:creationId xmlns:a16="http://schemas.microsoft.com/office/drawing/2014/main" id="{A09B4A03-7E4B-4662-8CA0-124C42FBE550}"/>
              </a:ext>
            </a:extLst>
          </p:cNvPr>
          <p:cNvPicPr>
            <a:picLocks noChangeAspect="1" noChangeArrowheads="1"/>
          </p:cNvPicPr>
          <p:nvPr/>
        </p:nvPicPr>
        <p:blipFill>
          <a:blip r:embed="rId2"/>
          <a:stretch>
            <a:fillRect/>
          </a:stretch>
        </p:blipFill>
        <p:spPr bwMode="auto">
          <a:xfrm>
            <a:off x="349820" y="1965960"/>
            <a:ext cx="8444360" cy="292608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1D670F7C-AA47-4BE4-9385-073136645B4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48BA0C9-F4CF-4BAE-B65A-CCF8B5B36CD9}"/>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539944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FE7C0-EB21-42AC-99B4-D6B546B0541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Electron Arrangement</a:t>
            </a:r>
          </a:p>
        </p:txBody>
      </p:sp>
      <p:sp>
        <p:nvSpPr>
          <p:cNvPr id="3" name="Content Placeholder 2">
            <a:extLst>
              <a:ext uri="{FF2B5EF4-FFF2-40B4-BE49-F238E27FC236}">
                <a16:creationId xmlns:a16="http://schemas.microsoft.com/office/drawing/2014/main" id="{1F7BB743-19C4-429D-92D0-9584076EBB46}"/>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Key to the chemical behavior of an atom lies in the number and arrangement of its electrons in their orbitals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Bohr model – electrons in discrete orbits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Modern physics defines orbital as area around a nucleus where an electron is most likely to be found</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orbital can contain more than two electrons</a:t>
            </a:r>
          </a:p>
        </p:txBody>
      </p:sp>
      <p:sp>
        <p:nvSpPr>
          <p:cNvPr id="6" name="Slide Number Placeholder 3">
            <a:extLst>
              <a:ext uri="{FF2B5EF4-FFF2-40B4-BE49-F238E27FC236}">
                <a16:creationId xmlns:a16="http://schemas.microsoft.com/office/drawing/2014/main" id="{2EDDF9DF-3527-4ECA-95E7-A13D0798932A}"/>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11074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3A738-6EA9-457F-B2A7-3163E351C8C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Electron Orbitals</a:t>
            </a:r>
          </a:p>
        </p:txBody>
      </p:sp>
      <p:pic>
        <p:nvPicPr>
          <p:cNvPr id="9" name="Picture 2" descr="Three illustrations a, b, and c show electron orbitals.">
            <a:extLst>
              <a:ext uri="{FF2B5EF4-FFF2-40B4-BE49-F238E27FC236}">
                <a16:creationId xmlns:a16="http://schemas.microsoft.com/office/drawing/2014/main" id="{A09B4A03-7E4B-4662-8CA0-124C42FBE550}"/>
              </a:ext>
            </a:extLst>
          </p:cNvPr>
          <p:cNvPicPr>
            <a:picLocks noChangeAspect="1" noChangeArrowheads="1"/>
          </p:cNvPicPr>
          <p:nvPr/>
        </p:nvPicPr>
        <p:blipFill>
          <a:blip r:embed="rId2"/>
          <a:stretch>
            <a:fillRect/>
          </a:stretch>
        </p:blipFill>
        <p:spPr bwMode="auto">
          <a:xfrm>
            <a:off x="1214917" y="1098135"/>
            <a:ext cx="6714167" cy="5029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0E9B1D7F-7AC8-41E8-B73E-036AA0A5664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48BA0C9-F4CF-4BAE-B65A-CCF8B5B36CD9}"/>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697722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3F1DA-8C60-44B0-AAAF-1774A3DF294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Energy Levels</a:t>
            </a:r>
          </a:p>
        </p:txBody>
      </p:sp>
      <p:sp>
        <p:nvSpPr>
          <p:cNvPr id="3" name="Content Placeholder 2">
            <a:extLst>
              <a:ext uri="{FF2B5EF4-FFF2-40B4-BE49-F238E27FC236}">
                <a16:creationId xmlns:a16="http://schemas.microsoft.com/office/drawing/2014/main" id="{14C6D8AB-3DB1-4F2D-9501-EC54CDEEA901}"/>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Electrons have potential energy related to their position</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Electrons farther from nucleus have more energy.</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Be careful not to confuse energy levels, which are drawn as rings to indicate an electron’s </a:t>
            </a:r>
            <a:r>
              <a:rPr lang="en-US" i="1" dirty="0">
                <a:solidFill>
                  <a:srgbClr val="000000"/>
                </a:solidFill>
                <a:latin typeface="Arial" panose="020B0604020202020204" pitchFamily="34" charset="0"/>
                <a:ea typeface="Verdana" panose="020B0604030504040204" pitchFamily="34" charset="0"/>
              </a:rPr>
              <a:t>energy, with orbitals, which have a variety of three-dimensional </a:t>
            </a:r>
            <a:r>
              <a:rPr lang="en-US" dirty="0">
                <a:solidFill>
                  <a:srgbClr val="000000"/>
                </a:solidFill>
                <a:latin typeface="Arial" panose="020B0604020202020204" pitchFamily="34" charset="0"/>
                <a:ea typeface="Verdana" panose="020B0604030504040204" pitchFamily="34" charset="0"/>
              </a:rPr>
              <a:t>shapes and indicate an electron’s most likely </a:t>
            </a:r>
            <a:r>
              <a:rPr lang="en-US" i="1" dirty="0">
                <a:solidFill>
                  <a:srgbClr val="000000"/>
                </a:solidFill>
                <a:latin typeface="Arial" panose="020B0604020202020204" pitchFamily="34" charset="0"/>
                <a:ea typeface="Verdana" panose="020B0604030504040204" pitchFamily="34" charset="0"/>
              </a:rPr>
              <a:t>location</a:t>
            </a:r>
          </a:p>
          <a:p>
            <a:pPr marL="342900" indent="-342900">
              <a:spcBef>
                <a:spcPts val="12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a:t>
            </a:r>
            <a:r>
              <a:rPr lang="en-US" b="0" i="0" dirty="0">
                <a:solidFill>
                  <a:schemeClr val="tx1"/>
                </a:solidFill>
                <a:effectLst/>
              </a:rPr>
              <a:t>lowest energy level is occupied by one orbital. The next highest energy levels is occupied by four orbitals</a:t>
            </a:r>
            <a:endParaRPr lang="en-US" dirty="0">
              <a:solidFill>
                <a:schemeClr val="tx1"/>
              </a:solidFill>
              <a:ea typeface="Verdana" panose="020B0604030504040204" pitchFamily="34" charset="0"/>
            </a:endParaRPr>
          </a:p>
          <a:p>
            <a:pPr lvl="0">
              <a:spcBef>
                <a:spcPts val="1200"/>
              </a:spcBef>
              <a:spcAft>
                <a:spcPts val="1200"/>
              </a:spcAft>
              <a:buClr>
                <a:srgbClr val="003B48"/>
              </a:buClr>
            </a:pPr>
            <a:endParaRPr lang="en-US" i="1"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874983E4-C315-4553-ACEB-2403A28ECA1E}"/>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4693932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E827C-618E-446B-A6F4-F59132E76E6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Atomic Energy Levels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n illustration shows atomic energy levels.">
            <a:extLst>
              <a:ext uri="{FF2B5EF4-FFF2-40B4-BE49-F238E27FC236}">
                <a16:creationId xmlns:a16="http://schemas.microsoft.com/office/drawing/2014/main" id="{682B7479-F859-4A81-B409-06821DAB4E54}"/>
              </a:ext>
            </a:extLst>
          </p:cNvPr>
          <p:cNvPicPr>
            <a:picLocks noChangeAspect="1" noChangeArrowheads="1"/>
          </p:cNvPicPr>
          <p:nvPr/>
        </p:nvPicPr>
        <p:blipFill rotWithShape="1">
          <a:blip r:embed="rId2"/>
          <a:srcRect l="4883"/>
          <a:stretch/>
        </p:blipFill>
        <p:spPr bwMode="auto">
          <a:xfrm>
            <a:off x="352470" y="2281719"/>
            <a:ext cx="8439060" cy="23774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6B3761EE-4251-4ABD-BC3C-C22EFC3C707E}"/>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2363DFB3-61E0-403D-8360-1049107358DA}"/>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650721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E827C-618E-446B-A6F4-F59132E76E6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Redox</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450D45CC-B0EF-4B10-B60A-BD6DFCFD7E7F}"/>
              </a:ext>
            </a:extLst>
          </p:cNvPr>
          <p:cNvSpPr>
            <a:spLocks noGrp="1"/>
          </p:cNvSpPr>
          <p:nvPr>
            <p:ph sz="quarter" idx="11"/>
          </p:nvPr>
        </p:nvSpPr>
        <p:spPr>
          <a:xfrm>
            <a:off x="342900" y="1276710"/>
            <a:ext cx="8458200" cy="2031488"/>
          </a:xfrm>
        </p:spPr>
        <p:txBody>
          <a:bodyPr/>
          <a:lstStyle/>
          <a:p>
            <a:pPr>
              <a:spcBef>
                <a:spcPts val="300"/>
              </a:spcBef>
              <a:spcAft>
                <a:spcPts val="300"/>
              </a:spcAft>
            </a:pPr>
            <a:r>
              <a:rPr lang="en-US" sz="2200" dirty="0"/>
              <a:t>During some chemical reactions, electrons can be transferred from one atom to another</a:t>
            </a:r>
          </a:p>
          <a:p>
            <a:pPr marL="342900" indent="-342900">
              <a:spcBef>
                <a:spcPts val="300"/>
              </a:spcBef>
              <a:spcAft>
                <a:spcPts val="300"/>
              </a:spcAft>
              <a:buFont typeface="Arial" panose="020B0604020202020204" pitchFamily="34" charset="0"/>
              <a:buChar char="•"/>
            </a:pPr>
            <a:r>
              <a:rPr lang="en-US" sz="2200" dirty="0"/>
              <a:t>Still retain the energy of their position in the atom.</a:t>
            </a:r>
          </a:p>
          <a:p>
            <a:pPr marL="342900" indent="-342900">
              <a:spcBef>
                <a:spcPts val="300"/>
              </a:spcBef>
              <a:spcAft>
                <a:spcPts val="300"/>
              </a:spcAft>
              <a:buFont typeface="Arial" panose="020B0604020202020204" pitchFamily="34" charset="0"/>
              <a:buChar char="•"/>
            </a:pPr>
            <a:r>
              <a:rPr lang="en-US" sz="2200" dirty="0"/>
              <a:t>Oxidation = loss of an electron.</a:t>
            </a:r>
          </a:p>
          <a:p>
            <a:pPr marL="342900" indent="-342900">
              <a:spcBef>
                <a:spcPts val="300"/>
              </a:spcBef>
              <a:spcAft>
                <a:spcPts val="300"/>
              </a:spcAft>
              <a:buFont typeface="Arial" panose="020B0604020202020204" pitchFamily="34" charset="0"/>
              <a:buChar char="•"/>
            </a:pPr>
            <a:r>
              <a:rPr lang="en-US" sz="2200" dirty="0"/>
              <a:t>Reduction = gain of an electron.</a:t>
            </a:r>
          </a:p>
        </p:txBody>
      </p:sp>
      <p:pic>
        <p:nvPicPr>
          <p:cNvPr id="8" name="Picture 3" descr="An illustration shows 2 protons next to one another.">
            <a:extLst>
              <a:ext uri="{FF2B5EF4-FFF2-40B4-BE49-F238E27FC236}">
                <a16:creationId xmlns:a16="http://schemas.microsoft.com/office/drawing/2014/main" id="{682B7479-F859-4A81-B409-06821DAB4E54}"/>
              </a:ext>
            </a:extLst>
          </p:cNvPr>
          <p:cNvPicPr>
            <a:picLocks noChangeAspect="1" noChangeArrowheads="1"/>
          </p:cNvPicPr>
          <p:nvPr/>
        </p:nvPicPr>
        <p:blipFill>
          <a:blip r:embed="rId2"/>
          <a:stretch>
            <a:fillRect/>
          </a:stretch>
        </p:blipFill>
        <p:spPr bwMode="auto">
          <a:xfrm>
            <a:off x="2423531" y="3429412"/>
            <a:ext cx="4296938" cy="2743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 Placeholder 4">
            <a:extLst>
              <a:ext uri="{FF2B5EF4-FFF2-40B4-BE49-F238E27FC236}">
                <a16:creationId xmlns:a16="http://schemas.microsoft.com/office/drawing/2014/main" id="{29886A73-BE2D-489B-99D2-D4044365A811}"/>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2363DFB3-61E0-403D-8360-1049107358DA}"/>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2471490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80BBE-6FD0-4BC4-86DC-2DC0870F172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Elements</a:t>
            </a:r>
          </a:p>
        </p:txBody>
      </p:sp>
      <p:sp>
        <p:nvSpPr>
          <p:cNvPr id="3" name="Content Placeholder 2">
            <a:extLst>
              <a:ext uri="{FF2B5EF4-FFF2-40B4-BE49-F238E27FC236}">
                <a16:creationId xmlns:a16="http://schemas.microsoft.com/office/drawing/2014/main" id="{96268A20-9774-4F04-8B95-D2A12205E846}"/>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Periodic table displays elements according to valence electrons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Valence electrons − number of electrons in outermost energy level</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Inert (nonreactive) elements have all eight electrons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Octet rule − atoms tend to establish completely full outer energy levels</a:t>
            </a:r>
          </a:p>
        </p:txBody>
      </p:sp>
      <p:sp>
        <p:nvSpPr>
          <p:cNvPr id="6" name="Slide Number Placeholder 3">
            <a:extLst>
              <a:ext uri="{FF2B5EF4-FFF2-40B4-BE49-F238E27FC236}">
                <a16:creationId xmlns:a16="http://schemas.microsoft.com/office/drawing/2014/main" id="{0F382887-A3BE-4CC9-A57E-1238E542995B}"/>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8060986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650B2E-1E3B-46AC-99AE-69AD1447443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Periodic Table of the Elements </a:t>
            </a:r>
          </a:p>
        </p:txBody>
      </p:sp>
      <p:pic>
        <p:nvPicPr>
          <p:cNvPr id="8" name="Picture 2" descr="A periodic table of elements with each element’s atomic number and chemical symbol.">
            <a:extLst>
              <a:ext uri="{FF2B5EF4-FFF2-40B4-BE49-F238E27FC236}">
                <a16:creationId xmlns:a16="http://schemas.microsoft.com/office/drawing/2014/main" id="{9DDDB7EA-5F88-491D-84BD-0FB9F1B883D0}"/>
              </a:ext>
            </a:extLst>
          </p:cNvPr>
          <p:cNvPicPr>
            <a:picLocks noChangeAspect="1" noChangeArrowheads="1"/>
          </p:cNvPicPr>
          <p:nvPr/>
        </p:nvPicPr>
        <p:blipFill>
          <a:blip r:embed="rId2"/>
          <a:stretch>
            <a:fillRect/>
          </a:stretch>
        </p:blipFill>
        <p:spPr bwMode="auto">
          <a:xfrm>
            <a:off x="342694" y="1543050"/>
            <a:ext cx="8458612"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695D976B-EDDB-494A-B6D0-6ED7B2463F2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CB7C893F-E9CC-4AF4-9CC7-D4411D844978}"/>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7071544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36EF0-C01C-41BF-B8D1-0C973CE2FF9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Elements in the Periodic Table</a:t>
            </a:r>
          </a:p>
        </p:txBody>
      </p:sp>
      <p:sp>
        <p:nvSpPr>
          <p:cNvPr id="3" name="Content Placeholder 2">
            <a:extLst>
              <a:ext uri="{FF2B5EF4-FFF2-40B4-BE49-F238E27FC236}">
                <a16:creationId xmlns:a16="http://schemas.microsoft.com/office/drawing/2014/main" id="{1D59B06B-6BF5-4D79-AC5D-F0FE79EEEC3F}"/>
              </a:ext>
            </a:extLst>
          </p:cNvPr>
          <p:cNvSpPr>
            <a:spLocks noGrp="1"/>
          </p:cNvSpPr>
          <p:nvPr>
            <p:ph sz="quarter" idx="11"/>
          </p:nvPr>
        </p:nvSpPr>
        <p:spPr/>
        <p:txBody>
          <a:bodyPr/>
          <a:lstStyle/>
          <a:p>
            <a:pPr lvl="0">
              <a:spcBef>
                <a:spcPts val="1200"/>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90 naturally occurring elements</a:t>
            </a:r>
          </a:p>
          <a:p>
            <a:pPr lvl="0">
              <a:spcBef>
                <a:spcPts val="1200"/>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Only 12 elements are found in living organisms in substantial amounts</a:t>
            </a:r>
          </a:p>
          <a:p>
            <a:pPr lvl="0">
              <a:spcBef>
                <a:spcPts val="1200"/>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Four elements make up 96.3% of human body weight</a:t>
            </a:r>
          </a:p>
          <a:p>
            <a:pPr marL="347472" lvl="0" indent="-347472">
              <a:spcBef>
                <a:spcPts val="12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Carbon, hydrogen, oxygen, nitrogen.</a:t>
            </a:r>
          </a:p>
          <a:p>
            <a:pPr lvl="0">
              <a:spcBef>
                <a:spcPts val="1200"/>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Organic molecules contain primarily C</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H</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O</a:t>
            </a:r>
            <a:r>
              <a:rPr lang="en-US" altLang="en-US" sz="100" dirty="0">
                <a:solidFill>
                  <a:srgbClr val="000000"/>
                </a:solidFill>
                <a:latin typeface="Arial" panose="020B0604020202020204" pitchFamily="34" charset="0"/>
                <a:ea typeface="Microsoft YaHei" panose="020B0503020204020204" pitchFamily="34" charset="-122"/>
              </a:rPr>
              <a:t> </a:t>
            </a:r>
            <a:r>
              <a:rPr lang="en-US" altLang="en-US" dirty="0">
                <a:solidFill>
                  <a:srgbClr val="000000"/>
                </a:solidFill>
                <a:latin typeface="Arial" panose="020B0604020202020204" pitchFamily="34" charset="0"/>
                <a:ea typeface="Microsoft YaHei" panose="020B0503020204020204" pitchFamily="34" charset="-122"/>
              </a:rPr>
              <a:t>N</a:t>
            </a:r>
          </a:p>
          <a:p>
            <a:pPr lvl="0">
              <a:spcBef>
                <a:spcPts val="1200"/>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Some trace elements are very important</a:t>
            </a:r>
          </a:p>
        </p:txBody>
      </p:sp>
      <p:sp>
        <p:nvSpPr>
          <p:cNvPr id="6" name="Slide Number Placeholder 3">
            <a:extLst>
              <a:ext uri="{FF2B5EF4-FFF2-40B4-BE49-F238E27FC236}">
                <a16:creationId xmlns:a16="http://schemas.microsoft.com/office/drawing/2014/main" id="{557136B2-75A2-4090-A885-153EBD491ABD}"/>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123110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63BF62-248F-4815-9AA1-4DFEB9A0011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Chemical Bonds</a:t>
            </a:r>
          </a:p>
        </p:txBody>
      </p:sp>
      <p:sp>
        <p:nvSpPr>
          <p:cNvPr id="3" name="Content Placeholder 2">
            <a:extLst>
              <a:ext uri="{FF2B5EF4-FFF2-40B4-BE49-F238E27FC236}">
                <a16:creationId xmlns:a16="http://schemas.microsoft.com/office/drawing/2014/main" id="{AD54CD42-224E-4306-ABF6-C63FB344B913}"/>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Molecules are groups of atoms held together in a stable association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Compounds are molecules containing more than one type of element</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Atoms are held together in molecules or compounds by chemical bonds</a:t>
            </a:r>
          </a:p>
        </p:txBody>
      </p:sp>
      <p:sp>
        <p:nvSpPr>
          <p:cNvPr id="6" name="Slide Number Placeholder 3">
            <a:extLst>
              <a:ext uri="{FF2B5EF4-FFF2-40B4-BE49-F238E27FC236}">
                <a16:creationId xmlns:a16="http://schemas.microsoft.com/office/drawing/2014/main" id="{6A1A659E-69FF-493D-8F69-8AB9675A4921}"/>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5882445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922FB-6AE9-4025-8322-4F1AC6BA92FF}"/>
              </a:ext>
            </a:extLst>
          </p:cNvPr>
          <p:cNvSpPr>
            <a:spLocks noGrp="1"/>
          </p:cNvSpPr>
          <p:nvPr>
            <p:ph type="title"/>
          </p:nvPr>
        </p:nvSpPr>
        <p:spPr/>
        <p:txBody>
          <a:bodyPr/>
          <a:lstStyle/>
          <a:p>
            <a:pPr lvl="0"/>
            <a:r>
              <a:rPr lang="en-US" dirty="0"/>
              <a:t>Lecture Outline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F2FFC-E325-4CB1-9FB0-C32AC15A7DF7}"/>
              </a:ext>
            </a:extLst>
          </p:cNvPr>
          <p:cNvSpPr>
            <a:spLocks noGrp="1"/>
          </p:cNvSpPr>
          <p:nvPr>
            <p:ph sz="quarter" idx="11"/>
          </p:nvPr>
        </p:nvSpPr>
        <p:spPr>
          <a:xfrm>
            <a:off x="342900" y="1276710"/>
            <a:ext cx="4400550" cy="4974336"/>
          </a:xfrm>
        </p:spPr>
        <p:txBody>
          <a:bodyPr/>
          <a:lstStyle/>
          <a:p>
            <a:pPr marL="640080" indent="-640080">
              <a:spcBef>
                <a:spcPts val="600"/>
              </a:spcBef>
              <a:spcAft>
                <a:spcPts val="1200"/>
              </a:spcAft>
            </a:pPr>
            <a:r>
              <a:rPr lang="en-US" b="1" dirty="0"/>
              <a:t>2.1	</a:t>
            </a:r>
            <a:r>
              <a:rPr lang="en-US" dirty="0"/>
              <a:t>The Nature of Atoms </a:t>
            </a:r>
          </a:p>
          <a:p>
            <a:pPr marL="640080" indent="-640080">
              <a:spcBef>
                <a:spcPts val="600"/>
              </a:spcBef>
              <a:spcAft>
                <a:spcPts val="1200"/>
              </a:spcAft>
            </a:pPr>
            <a:r>
              <a:rPr lang="en-US" b="1" dirty="0"/>
              <a:t>2.2	</a:t>
            </a:r>
            <a:r>
              <a:rPr lang="en-US" dirty="0"/>
              <a:t>Elements Found in Living Systems </a:t>
            </a:r>
          </a:p>
          <a:p>
            <a:pPr marL="640080" indent="-640080">
              <a:spcBef>
                <a:spcPts val="600"/>
              </a:spcBef>
              <a:spcAft>
                <a:spcPts val="1200"/>
              </a:spcAft>
            </a:pPr>
            <a:r>
              <a:rPr lang="en-US" b="1" dirty="0"/>
              <a:t>2.3	</a:t>
            </a:r>
            <a:r>
              <a:rPr lang="en-US" dirty="0"/>
              <a:t>The Nature of Chemical Bonds </a:t>
            </a:r>
          </a:p>
          <a:p>
            <a:pPr marL="640080" indent="-640080">
              <a:spcBef>
                <a:spcPts val="600"/>
              </a:spcBef>
              <a:spcAft>
                <a:spcPts val="1200"/>
              </a:spcAft>
            </a:pPr>
            <a:r>
              <a:rPr lang="en-US" b="1" dirty="0"/>
              <a:t>2.4	</a:t>
            </a:r>
            <a:r>
              <a:rPr lang="en-US" dirty="0"/>
              <a:t>Water: A Vital Compound </a:t>
            </a:r>
          </a:p>
          <a:p>
            <a:pPr marL="640080" indent="-640080">
              <a:spcBef>
                <a:spcPts val="600"/>
              </a:spcBef>
              <a:spcAft>
                <a:spcPts val="1200"/>
              </a:spcAft>
            </a:pPr>
            <a:r>
              <a:rPr lang="en-US" b="1" dirty="0"/>
              <a:t>2.5	</a:t>
            </a:r>
            <a:r>
              <a:rPr lang="en-US" dirty="0"/>
              <a:t>Properties of Water </a:t>
            </a:r>
          </a:p>
          <a:p>
            <a:pPr marL="640080" indent="-640080">
              <a:spcBef>
                <a:spcPts val="600"/>
              </a:spcBef>
              <a:spcAft>
                <a:spcPts val="1200"/>
              </a:spcAft>
            </a:pPr>
            <a:r>
              <a:rPr lang="en-US" b="1" dirty="0"/>
              <a:t>2.6	</a:t>
            </a:r>
            <a:r>
              <a:rPr lang="en-US" dirty="0"/>
              <a:t>Acids and Bases </a:t>
            </a:r>
          </a:p>
        </p:txBody>
      </p:sp>
      <p:pic>
        <p:nvPicPr>
          <p:cNvPr id="8" name="Picture 3" descr="A glass beaker containing a blue liquid labeled 'N H 2' on it. 2 glass tubes containing green and colorless liquids are poured into the beaker.">
            <a:extLst>
              <a:ext uri="{FF2B5EF4-FFF2-40B4-BE49-F238E27FC236}">
                <a16:creationId xmlns:a16="http://schemas.microsoft.com/office/drawing/2014/main" id="{AE6AC3B4-76BA-4C68-A78F-F1FED627538F}"/>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184704" y="1122687"/>
            <a:ext cx="3616396"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Placeholder 4">
            <a:extLst>
              <a:ext uri="{FF2B5EF4-FFF2-40B4-BE49-F238E27FC236}">
                <a16:creationId xmlns:a16="http://schemas.microsoft.com/office/drawing/2014/main" id="{50CFE468-A9D3-4441-9DE0-B88FA784944A}"/>
              </a:ext>
            </a:extLst>
          </p:cNvPr>
          <p:cNvSpPr>
            <a:spLocks noGrp="1"/>
          </p:cNvSpPr>
          <p:nvPr>
            <p:ph type="body" sz="quarter" idx="39"/>
          </p:nvPr>
        </p:nvSpPr>
        <p:spPr>
          <a:xfrm>
            <a:off x="5621302" y="6300084"/>
            <a:ext cx="2743200" cy="181356"/>
          </a:xfrm>
        </p:spPr>
        <p:txBody>
          <a:bodyPr/>
          <a:lstStyle/>
          <a:p>
            <a:pPr algn="ctr"/>
            <a:r>
              <a:rPr lang="en-US" dirty="0">
                <a:solidFill>
                  <a:schemeClr val="tx1"/>
                </a:solidFill>
              </a:rPr>
              <a:t> </a:t>
            </a:r>
            <a:r>
              <a:rPr lang="en-US" dirty="0" err="1">
                <a:solidFill>
                  <a:schemeClr val="tx1"/>
                </a:solidFill>
              </a:rPr>
              <a:t>Virtualphoto</a:t>
            </a:r>
            <a:r>
              <a:rPr lang="en-US" dirty="0">
                <a:solidFill>
                  <a:schemeClr val="tx1"/>
                </a:solidFill>
              </a:rPr>
              <a:t>/Getty Images </a:t>
            </a:r>
          </a:p>
        </p:txBody>
      </p:sp>
      <p:sp>
        <p:nvSpPr>
          <p:cNvPr id="7" name="Slide Number Placeholder 5">
            <a:extLst>
              <a:ext uri="{FF2B5EF4-FFF2-40B4-BE49-F238E27FC236}">
                <a16:creationId xmlns:a16="http://schemas.microsoft.com/office/drawing/2014/main" id="{C8CD5FD2-2927-43BC-81A6-2C8A9FC6FF28}"/>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27750324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CDEFD-3A86-404F-B99E-CB880F3C03F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Ionic Bonds</a:t>
            </a:r>
          </a:p>
        </p:txBody>
      </p:sp>
      <p:sp>
        <p:nvSpPr>
          <p:cNvPr id="3" name="Content Placeholder 2">
            <a:extLst>
              <a:ext uri="{FF2B5EF4-FFF2-40B4-BE49-F238E27FC236}">
                <a16:creationId xmlns:a16="http://schemas.microsoft.com/office/drawing/2014/main" id="{C914272F-AA79-494E-91E2-BD3A08816079}"/>
              </a:ext>
            </a:extLst>
          </p:cNvPr>
          <p:cNvSpPr>
            <a:spLocks noGrp="1"/>
          </p:cNvSpPr>
          <p:nvPr>
            <p:ph sz="quarter" idx="11"/>
          </p:nvPr>
        </p:nvSpPr>
        <p:spPr>
          <a:xfrm>
            <a:off x="342900" y="1276709"/>
            <a:ext cx="8458200" cy="2152291"/>
          </a:xfrm>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Formed by the attraction of oppositely charged ions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Gain or loss of electrons forms ions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Na atom loses an electron to become</a:t>
            </a:r>
          </a:p>
        </p:txBody>
      </p:sp>
      <p:graphicFrame>
        <p:nvGraphicFramePr>
          <p:cNvPr id="11" name="Object 3">
            <a:extLst>
              <a:ext uri="{FF2B5EF4-FFF2-40B4-BE49-F238E27FC236}">
                <a16:creationId xmlns:a16="http://schemas.microsoft.com/office/drawing/2014/main" id="{318066D7-5364-413A-80F9-3A42243B311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060630799"/>
              </p:ext>
            </p:extLst>
          </p:nvPr>
        </p:nvGraphicFramePr>
        <p:xfrm>
          <a:off x="5926474" y="2501360"/>
          <a:ext cx="596900" cy="342900"/>
        </p:xfrm>
        <a:graphic>
          <a:graphicData uri="http://schemas.openxmlformats.org/presentationml/2006/ole">
            <mc:AlternateContent xmlns:mc="http://schemas.openxmlformats.org/markup-compatibility/2006">
              <mc:Choice xmlns:v="urn:schemas-microsoft-com:vml" Requires="v">
                <p:oleObj name="Equation" r:id="rId2" imgW="596880" imgH="342720" progId="Equation.DSMT4">
                  <p:embed/>
                </p:oleObj>
              </mc:Choice>
              <mc:Fallback>
                <p:oleObj name="Equation" r:id="rId2" imgW="596880" imgH="342720" progId="Equation.DSMT4">
                  <p:embed/>
                  <p:pic>
                    <p:nvPicPr>
                      <p:cNvPr id="10" name="Object 9">
                        <a:extLst>
                          <a:ext uri="{FF2B5EF4-FFF2-40B4-BE49-F238E27FC236}">
                            <a16:creationId xmlns:a16="http://schemas.microsoft.com/office/drawing/2014/main" id="{C1497356-4BC7-4D5E-A49F-D85DD3FB6884}"/>
                          </a:ext>
                        </a:extLst>
                      </p:cNvPr>
                      <p:cNvPicPr/>
                      <p:nvPr/>
                    </p:nvPicPr>
                    <p:blipFill>
                      <a:blip r:embed="rId3"/>
                      <a:stretch>
                        <a:fillRect/>
                      </a:stretch>
                    </p:blipFill>
                    <p:spPr>
                      <a:xfrm>
                        <a:off x="5926474" y="2501360"/>
                        <a:ext cx="5969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7000F715-FF90-40D7-B0D8-99903B20EF1A}"/>
              </a:ext>
            </a:extLst>
          </p:cNvPr>
          <p:cNvSpPr>
            <a:spLocks noGrp="1"/>
          </p:cNvSpPr>
          <p:nvPr>
            <p:ph sz="quarter" idx="15"/>
          </p:nvPr>
        </p:nvSpPr>
        <p:spPr>
          <a:xfrm>
            <a:off x="342900" y="2978140"/>
            <a:ext cx="8458200" cy="427524"/>
          </a:xfrm>
        </p:spPr>
        <p:txBody>
          <a:bodyPr/>
          <a:lstStyle/>
          <a:p>
            <a:pPr marL="342900" indent="-342900">
              <a:buFont typeface="Arial" panose="020B0604020202020204" pitchFamily="34" charset="0"/>
              <a:buChar char="•"/>
            </a:pPr>
            <a:r>
              <a:rPr lang="en-US" dirty="0"/>
              <a:t>Cl atom gains an electron to become</a:t>
            </a:r>
          </a:p>
        </p:txBody>
      </p:sp>
      <p:graphicFrame>
        <p:nvGraphicFramePr>
          <p:cNvPr id="12" name="Object 5">
            <a:extLst>
              <a:ext uri="{FF2B5EF4-FFF2-40B4-BE49-F238E27FC236}">
                <a16:creationId xmlns:a16="http://schemas.microsoft.com/office/drawing/2014/main" id="{6A62FC40-282D-440C-8356-FAF371253B6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652093014"/>
              </p:ext>
            </p:extLst>
          </p:nvPr>
        </p:nvGraphicFramePr>
        <p:xfrm>
          <a:off x="5842252" y="3008420"/>
          <a:ext cx="508000" cy="342900"/>
        </p:xfrm>
        <a:graphic>
          <a:graphicData uri="http://schemas.openxmlformats.org/presentationml/2006/ole">
            <mc:AlternateContent xmlns:mc="http://schemas.openxmlformats.org/markup-compatibility/2006">
              <mc:Choice xmlns:v="urn:schemas-microsoft-com:vml" Requires="v">
                <p:oleObj name="Equation" r:id="rId4" imgW="507960" imgH="342720" progId="Equation.DSMT4">
                  <p:embed/>
                </p:oleObj>
              </mc:Choice>
              <mc:Fallback>
                <p:oleObj name="Equation" r:id="rId4" imgW="507960" imgH="342720" progId="Equation.DSMT4">
                  <p:embed/>
                  <p:pic>
                    <p:nvPicPr>
                      <p:cNvPr id="10" name="Object 9">
                        <a:extLst>
                          <a:ext uri="{FF2B5EF4-FFF2-40B4-BE49-F238E27FC236}">
                            <a16:creationId xmlns:a16="http://schemas.microsoft.com/office/drawing/2014/main" id="{C1497356-4BC7-4D5E-A49F-D85DD3FB6884}"/>
                          </a:ext>
                        </a:extLst>
                      </p:cNvPr>
                      <p:cNvPicPr/>
                      <p:nvPr/>
                    </p:nvPicPr>
                    <p:blipFill>
                      <a:blip r:embed="rId5"/>
                      <a:stretch>
                        <a:fillRect/>
                      </a:stretch>
                    </p:blipFill>
                    <p:spPr>
                      <a:xfrm>
                        <a:off x="5842252" y="3008420"/>
                        <a:ext cx="508000" cy="3429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AAF11508-B305-4072-BA86-233D2C7A95AE}"/>
              </a:ext>
            </a:extLst>
          </p:cNvPr>
          <p:cNvSpPr>
            <a:spLocks noGrp="1"/>
          </p:cNvSpPr>
          <p:nvPr>
            <p:ph sz="quarter" idx="17"/>
          </p:nvPr>
        </p:nvSpPr>
        <p:spPr>
          <a:xfrm>
            <a:off x="342900" y="3488435"/>
            <a:ext cx="8458200" cy="427524"/>
          </a:xfrm>
        </p:spPr>
        <p:txBody>
          <a:bodyPr/>
          <a:lstStyle/>
          <a:p>
            <a:pPr marL="342900" indent="-342900">
              <a:buFont typeface="Arial" panose="020B0604020202020204" pitchFamily="34" charset="0"/>
              <a:buChar char="•"/>
            </a:pPr>
            <a:r>
              <a:rPr lang="en-US" dirty="0"/>
              <a:t>Opposite charges attract so that</a:t>
            </a:r>
          </a:p>
        </p:txBody>
      </p:sp>
      <p:graphicFrame>
        <p:nvGraphicFramePr>
          <p:cNvPr id="10" name="Object 7">
            <a:extLst>
              <a:ext uri="{FF2B5EF4-FFF2-40B4-BE49-F238E27FC236}">
                <a16:creationId xmlns:a16="http://schemas.microsoft.com/office/drawing/2014/main" id="{C1497356-4BC7-4D5E-A49F-D85DD3FB688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697040442"/>
              </p:ext>
            </p:extLst>
          </p:nvPr>
        </p:nvGraphicFramePr>
        <p:xfrm>
          <a:off x="5196641" y="3561028"/>
          <a:ext cx="1638300" cy="342900"/>
        </p:xfrm>
        <a:graphic>
          <a:graphicData uri="http://schemas.openxmlformats.org/presentationml/2006/ole">
            <mc:AlternateContent xmlns:mc="http://schemas.openxmlformats.org/markup-compatibility/2006">
              <mc:Choice xmlns:v="urn:schemas-microsoft-com:vml" Requires="v">
                <p:oleObj name="Equation" r:id="rId6" imgW="1638000" imgH="342720" progId="Equation.DSMT4">
                  <p:embed/>
                </p:oleObj>
              </mc:Choice>
              <mc:Fallback>
                <p:oleObj name="Equation" r:id="rId6" imgW="1638000" imgH="342720" progId="Equation.DSMT4">
                  <p:embed/>
                  <p:pic>
                    <p:nvPicPr>
                      <p:cNvPr id="0" name=""/>
                      <p:cNvPicPr/>
                      <p:nvPr/>
                    </p:nvPicPr>
                    <p:blipFill>
                      <a:blip r:embed="rId7"/>
                      <a:stretch>
                        <a:fillRect/>
                      </a:stretch>
                    </p:blipFill>
                    <p:spPr>
                      <a:xfrm>
                        <a:off x="5196641" y="3561028"/>
                        <a:ext cx="1638300" cy="342900"/>
                      </a:xfrm>
                      <a:prstGeom prst="rect">
                        <a:avLst/>
                      </a:prstGeom>
                    </p:spPr>
                  </p:pic>
                </p:oleObj>
              </mc:Fallback>
            </mc:AlternateContent>
          </a:graphicData>
        </a:graphic>
      </p:graphicFrame>
      <p:sp>
        <p:nvSpPr>
          <p:cNvPr id="7" name="Content Placeholder 8">
            <a:extLst>
              <a:ext uri="{FF2B5EF4-FFF2-40B4-BE49-F238E27FC236}">
                <a16:creationId xmlns:a16="http://schemas.microsoft.com/office/drawing/2014/main" id="{5B21DF0F-1B19-4BCC-B2ED-F94DA22DE306}"/>
              </a:ext>
            </a:extLst>
          </p:cNvPr>
          <p:cNvSpPr>
            <a:spLocks noGrp="1"/>
          </p:cNvSpPr>
          <p:nvPr>
            <p:ph sz="quarter" idx="19"/>
          </p:nvPr>
        </p:nvSpPr>
        <p:spPr>
          <a:xfrm>
            <a:off x="342900" y="3488435"/>
            <a:ext cx="8458200" cy="2214535"/>
          </a:xfrm>
        </p:spPr>
        <p:txBody>
          <a:bodyPr/>
          <a:lstStyle/>
          <a:p>
            <a:pPr marL="347472" indent="6126480">
              <a:spcAft>
                <a:spcPts val="1200"/>
              </a:spcAft>
            </a:pPr>
            <a:r>
              <a:rPr lang="en-US" dirty="0"/>
              <a:t>remain associated as an ionic compound.</a:t>
            </a:r>
          </a:p>
          <a:p>
            <a:r>
              <a:rPr lang="en-US" dirty="0"/>
              <a:t>Electrical attraction of water molecules can disrupt forces holding ions together</a:t>
            </a:r>
          </a:p>
        </p:txBody>
      </p:sp>
      <p:sp>
        <p:nvSpPr>
          <p:cNvPr id="6" name="Slide Number Placeholder 9">
            <a:extLst>
              <a:ext uri="{FF2B5EF4-FFF2-40B4-BE49-F238E27FC236}">
                <a16:creationId xmlns:a16="http://schemas.microsoft.com/office/drawing/2014/main" id="{01A867D0-2F09-4A05-A436-42A7F4F355B7}"/>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788776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EC3D98-116C-4E64-B601-8BC5684A615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Formation of Ionic Bonds By Sodium Chloride</a:t>
            </a:r>
          </a:p>
        </p:txBody>
      </p:sp>
      <p:pic>
        <p:nvPicPr>
          <p:cNvPr id="8" name="Picture 2" descr="Two illustrations a and b show formation of ionic bonds by sodium chloride.">
            <a:extLst>
              <a:ext uri="{FF2B5EF4-FFF2-40B4-BE49-F238E27FC236}">
                <a16:creationId xmlns:a16="http://schemas.microsoft.com/office/drawing/2014/main" id="{EA368797-9F49-4B59-A892-37BACBF101C9}"/>
              </a:ext>
            </a:extLst>
          </p:cNvPr>
          <p:cNvPicPr>
            <a:picLocks noChangeAspect="1" noChangeArrowheads="1"/>
          </p:cNvPicPr>
          <p:nvPr/>
        </p:nvPicPr>
        <p:blipFill>
          <a:blip r:embed="rId2"/>
          <a:stretch>
            <a:fillRect/>
          </a:stretch>
        </p:blipFill>
        <p:spPr bwMode="auto">
          <a:xfrm>
            <a:off x="2636066" y="1058671"/>
            <a:ext cx="3871869" cy="51206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2E55BF01-EBDF-4597-A281-349D9E68F96B}"/>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A96A7DEA-DF2F-4DB6-A690-0B854291ED2B}"/>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8414071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002FB-C900-43D2-BEC9-074B471304C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Covalent Bonds</a:t>
            </a:r>
          </a:p>
        </p:txBody>
      </p:sp>
      <p:sp>
        <p:nvSpPr>
          <p:cNvPr id="3" name="Content Placeholder 2">
            <a:extLst>
              <a:ext uri="{FF2B5EF4-FFF2-40B4-BE49-F238E27FC236}">
                <a16:creationId xmlns:a16="http://schemas.microsoft.com/office/drawing/2014/main" id="{9337A22B-3EBF-4D41-9631-A5C7D7636FFF}"/>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Form when atoms share 2 or more valence electrons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Molecules such as 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are stable because </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there is no net charge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octet rule is satisfied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there are no unpaired electrons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Strength of covalent bond depends on the number of shared electrons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biological compounds are composed of more than 2 atoms – may share electrons with 2 or more atoms</a:t>
            </a:r>
          </a:p>
        </p:txBody>
      </p:sp>
      <p:sp>
        <p:nvSpPr>
          <p:cNvPr id="6" name="Slide Number Placeholder 3">
            <a:extLst>
              <a:ext uri="{FF2B5EF4-FFF2-40B4-BE49-F238E27FC236}">
                <a16:creationId xmlns:a16="http://schemas.microsoft.com/office/drawing/2014/main" id="{C65211F7-0DBD-4514-910C-98C175ECE6AB}"/>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40187652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2573F-8E92-4EAD-B62C-ACD6E514A4C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Single, Double, and Triple Covalent Bonds</a:t>
            </a:r>
          </a:p>
        </p:txBody>
      </p:sp>
      <p:pic>
        <p:nvPicPr>
          <p:cNvPr id="9" name="Picture 2" descr="3 illustrations show covalent bonds.">
            <a:extLst>
              <a:ext uri="{FF2B5EF4-FFF2-40B4-BE49-F238E27FC236}">
                <a16:creationId xmlns:a16="http://schemas.microsoft.com/office/drawing/2014/main" id="{7DEDFD51-6DF8-4B34-9667-9B99B393044C}"/>
              </a:ext>
            </a:extLst>
          </p:cNvPr>
          <p:cNvPicPr>
            <a:picLocks noChangeAspect="1" noChangeArrowheads="1"/>
          </p:cNvPicPr>
          <p:nvPr/>
        </p:nvPicPr>
        <p:blipFill>
          <a:blip r:embed="rId2"/>
          <a:stretch>
            <a:fillRect/>
          </a:stretch>
        </p:blipFill>
        <p:spPr bwMode="auto">
          <a:xfrm>
            <a:off x="1424414" y="1090030"/>
            <a:ext cx="6295173" cy="5029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E7C9A882-6AFF-4AE5-92CF-CCD4F7C6069A}"/>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C537188-E1B1-4915-9390-12FEA5D6722C}"/>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1924961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9CDCA-5D76-4A0D-8BD8-782EEDA35BF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Electronegativity</a:t>
            </a:r>
          </a:p>
        </p:txBody>
      </p:sp>
      <p:sp>
        <p:nvSpPr>
          <p:cNvPr id="3" name="Content Placeholder 2">
            <a:extLst>
              <a:ext uri="{FF2B5EF4-FFF2-40B4-BE49-F238E27FC236}">
                <a16:creationId xmlns:a16="http://schemas.microsoft.com/office/drawing/2014/main" id="{F7425309-DC48-4334-BAFA-AC357503A876}"/>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Atom’s affinity for electrons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Differences in electronegativity dictate how electrons are distributed in covalent bonds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Nonpolar covalent bonds = equal sharing of electrons.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Polar covalent bonds = unequal sharing of electrons.</a:t>
            </a:r>
          </a:p>
        </p:txBody>
      </p:sp>
      <p:sp>
        <p:nvSpPr>
          <p:cNvPr id="6" name="Slide Number Placeholder 3">
            <a:extLst>
              <a:ext uri="{FF2B5EF4-FFF2-40B4-BE49-F238E27FC236}">
                <a16:creationId xmlns:a16="http://schemas.microsoft.com/office/drawing/2014/main" id="{AAB2039D-8DF3-4365-9BF2-87F10A2BB2E2}"/>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5716556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5EA86-0DFE-4E29-B511-B06B2B8BCD3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Chemical Reactions</a:t>
            </a:r>
          </a:p>
        </p:txBody>
      </p:sp>
      <p:sp>
        <p:nvSpPr>
          <p:cNvPr id="3" name="Content Placeholder 2">
            <a:extLst>
              <a:ext uri="{FF2B5EF4-FFF2-40B4-BE49-F238E27FC236}">
                <a16:creationId xmlns:a16="http://schemas.microsoft.com/office/drawing/2014/main" id="{5F3A4EDA-CADD-446E-9B11-7893A641F3C1}"/>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Chemical reactions involve the formation or breaking of chemical bonds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Atoms shift from one molecule to another without any change in number or identity of atoms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Reactants = original molecules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Products = molecules resulting from reaction</a:t>
            </a:r>
          </a:p>
        </p:txBody>
      </p:sp>
      <p:graphicFrame>
        <p:nvGraphicFramePr>
          <p:cNvPr id="4" name="Object 3">
            <a:extLst>
              <a:ext uri="{FF2B5EF4-FFF2-40B4-BE49-F238E27FC236}">
                <a16:creationId xmlns:a16="http://schemas.microsoft.com/office/drawing/2014/main" id="{2F4924AC-3FD4-4539-987D-9F67AE11ABB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837656812"/>
              </p:ext>
            </p:extLst>
          </p:nvPr>
        </p:nvGraphicFramePr>
        <p:xfrm>
          <a:off x="2692232" y="5166866"/>
          <a:ext cx="4178300" cy="558800"/>
        </p:xfrm>
        <a:graphic>
          <a:graphicData uri="http://schemas.openxmlformats.org/presentationml/2006/ole">
            <mc:AlternateContent xmlns:mc="http://schemas.openxmlformats.org/markup-compatibility/2006">
              <mc:Choice xmlns:v="urn:schemas-microsoft-com:vml" Requires="v">
                <p:oleObj name="Equation" r:id="rId2" imgW="4178160" imgH="558720" progId="Equation.DSMT4">
                  <p:embed/>
                </p:oleObj>
              </mc:Choice>
              <mc:Fallback>
                <p:oleObj name="Equation" r:id="rId2" imgW="4178160" imgH="558720" progId="Equation.DSMT4">
                  <p:embed/>
                  <p:pic>
                    <p:nvPicPr>
                      <p:cNvPr id="0" name=""/>
                      <p:cNvPicPr/>
                      <p:nvPr/>
                    </p:nvPicPr>
                    <p:blipFill>
                      <a:blip r:embed="rId3"/>
                      <a:stretch>
                        <a:fillRect/>
                      </a:stretch>
                    </p:blipFill>
                    <p:spPr>
                      <a:xfrm>
                        <a:off x="2692232" y="5166866"/>
                        <a:ext cx="4178300" cy="558800"/>
                      </a:xfrm>
                      <a:prstGeom prst="rect">
                        <a:avLst/>
                      </a:prstGeom>
                    </p:spPr>
                  </p:pic>
                </p:oleObj>
              </mc:Fallback>
            </mc:AlternateContent>
          </a:graphicData>
        </a:graphic>
      </p:graphicFrame>
      <p:sp>
        <p:nvSpPr>
          <p:cNvPr id="8" name="Slide Number Placeholder 4">
            <a:extLst>
              <a:ext uri="{FF2B5EF4-FFF2-40B4-BE49-F238E27FC236}">
                <a16:creationId xmlns:a16="http://schemas.microsoft.com/office/drawing/2014/main" id="{938E71E6-4177-4528-A624-BDD7C282D1EF}"/>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41572877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8E3A2-1405-46BE-B359-42DDC0A7E3A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Extent of Chemical Reactions</a:t>
            </a:r>
          </a:p>
        </p:txBody>
      </p:sp>
      <p:sp>
        <p:nvSpPr>
          <p:cNvPr id="3" name="Content Placeholder 2">
            <a:extLst>
              <a:ext uri="{FF2B5EF4-FFF2-40B4-BE49-F238E27FC236}">
                <a16:creationId xmlns:a16="http://schemas.microsoft.com/office/drawing/2014/main" id="{900AF292-71BB-4950-9501-E2E9DB18ABD3}"/>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Extent of chemical reaction influenced by</a:t>
            </a:r>
          </a:p>
          <a:p>
            <a:pPr marL="457200" lvl="0" indent="-457200">
              <a:spcBef>
                <a:spcPts val="18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Temperature</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Concentration of reactants and products</a:t>
            </a:r>
          </a:p>
          <a:p>
            <a:pPr marL="457200" lvl="0" indent="-457200">
              <a:spcBef>
                <a:spcPts val="1200"/>
              </a:spcBef>
              <a:spcAft>
                <a:spcPts val="18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Catalysts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Many reactions are reversible</a:t>
            </a:r>
          </a:p>
        </p:txBody>
      </p:sp>
      <p:sp>
        <p:nvSpPr>
          <p:cNvPr id="6" name="Slide Number Placeholder 3">
            <a:extLst>
              <a:ext uri="{FF2B5EF4-FFF2-40B4-BE49-F238E27FC236}">
                <a16:creationId xmlns:a16="http://schemas.microsoft.com/office/drawing/2014/main" id="{FAA88785-34A2-4DB4-9F1A-E25EBDF18856}"/>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644501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0324B-EBF7-4148-A771-B2DD23CF468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Water</a:t>
            </a:r>
          </a:p>
        </p:txBody>
      </p:sp>
      <p:sp>
        <p:nvSpPr>
          <p:cNvPr id="3" name="Content Placeholder 2">
            <a:extLst>
              <a:ext uri="{FF2B5EF4-FFF2-40B4-BE49-F238E27FC236}">
                <a16:creationId xmlns:a16="http://schemas.microsoft.com/office/drawing/2014/main" id="{6E0D5DA7-0FDA-4A82-807E-C25E664A177E}"/>
              </a:ext>
            </a:extLst>
          </p:cNvPr>
          <p:cNvSpPr>
            <a:spLocks noGrp="1"/>
          </p:cNvSpPr>
          <p:nvPr>
            <p:ph sz="quarter" idx="11"/>
          </p:nvPr>
        </p:nvSpPr>
        <p:spPr>
          <a:xfrm>
            <a:off x="342900" y="1276711"/>
            <a:ext cx="8458200" cy="2392922"/>
          </a:xfrm>
        </p:spPr>
        <p:txBody>
          <a:bodyPr/>
          <a:lstStyle/>
          <a:p>
            <a:pPr lvl="0">
              <a:spcBef>
                <a:spcPts val="624"/>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Life is inextricably tied to water</a:t>
            </a:r>
          </a:p>
          <a:p>
            <a:pPr lvl="0">
              <a:spcBef>
                <a:spcPts val="624"/>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Single most outstanding chemical property of water is its ability to form hydrogen bonds</a:t>
            </a:r>
          </a:p>
          <a:p>
            <a:pPr marL="347472" lvl="0" indent="-347472">
              <a:spcBef>
                <a:spcPts val="624"/>
              </a:spcBef>
              <a:spcAft>
                <a:spcPts val="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Weak chemical associations that form between the partially negative O atoms and the partially positive H atoms of two water molecules.</a:t>
            </a:r>
          </a:p>
        </p:txBody>
      </p:sp>
      <p:pic>
        <p:nvPicPr>
          <p:cNvPr id="9" name="Picture 3" descr="3 photos from left to right, A shows ice glaciers, B shows waterfalls, and C shows hot springs.">
            <a:extLst>
              <a:ext uri="{FF2B5EF4-FFF2-40B4-BE49-F238E27FC236}">
                <a16:creationId xmlns:a16="http://schemas.microsoft.com/office/drawing/2014/main" id="{C6AF1CFD-C212-4479-8704-3EB9F85B4582}"/>
              </a:ext>
            </a:extLst>
          </p:cNvPr>
          <p:cNvPicPr>
            <a:picLocks noChangeAspect="1" noChangeArrowheads="1"/>
          </p:cNvPicPr>
          <p:nvPr/>
        </p:nvPicPr>
        <p:blipFill rotWithShape="1">
          <a:blip r:embed="rId2"/>
          <a:srcRect t="14974" b="16560"/>
          <a:stretch/>
        </p:blipFill>
        <p:spPr bwMode="auto">
          <a:xfrm>
            <a:off x="305105" y="3928033"/>
            <a:ext cx="8533791" cy="18288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EBB79706-B508-4919-A855-8DF2E8626045}"/>
              </a:ext>
            </a:extLst>
          </p:cNvPr>
          <p:cNvSpPr>
            <a:spLocks noGrp="1"/>
          </p:cNvSpPr>
          <p:nvPr>
            <p:ph type="body" sz="quarter" idx="39"/>
          </p:nvPr>
        </p:nvSpPr>
        <p:spPr>
          <a:xfrm>
            <a:off x="1554480" y="5890118"/>
            <a:ext cx="6035040" cy="181356"/>
          </a:xfrm>
        </p:spPr>
        <p:txBody>
          <a:bodyPr/>
          <a:lstStyle/>
          <a:p>
            <a:pPr algn="ctr"/>
            <a:r>
              <a:rPr lang="en-US" dirty="0">
                <a:solidFill>
                  <a:schemeClr val="tx1"/>
                </a:solidFill>
              </a:rPr>
              <a:t>(a) Glen Allison/</a:t>
            </a:r>
            <a:r>
              <a:rPr lang="en-US" dirty="0" err="1">
                <a:solidFill>
                  <a:schemeClr val="tx1"/>
                </a:solidFill>
              </a:rPr>
              <a:t>Photodisc</a:t>
            </a:r>
            <a:r>
              <a:rPr lang="en-US" dirty="0">
                <a:solidFill>
                  <a:schemeClr val="tx1"/>
                </a:solidFill>
              </a:rPr>
              <a:t>/Getty Images; (b) </a:t>
            </a:r>
            <a:r>
              <a:rPr lang="en-US" dirty="0" err="1">
                <a:solidFill>
                  <a:schemeClr val="tx1"/>
                </a:solidFill>
              </a:rPr>
              <a:t>moodboard</a:t>
            </a:r>
            <a:r>
              <a:rPr lang="en-US" dirty="0">
                <a:solidFill>
                  <a:schemeClr val="tx1"/>
                </a:solidFill>
              </a:rPr>
              <a:t>/Glow Images; (c) </a:t>
            </a:r>
            <a:r>
              <a:rPr lang="en-US" dirty="0" err="1">
                <a:solidFill>
                  <a:schemeClr val="tx1"/>
                </a:solidFill>
              </a:rPr>
              <a:t>blickwinkel</a:t>
            </a:r>
            <a:r>
              <a:rPr lang="en-US" dirty="0">
                <a:solidFill>
                  <a:schemeClr val="tx1"/>
                </a:solidFill>
              </a:rPr>
              <a:t>/S. Meyers/</a:t>
            </a:r>
            <a:r>
              <a:rPr lang="en-US" dirty="0" err="1">
                <a:solidFill>
                  <a:schemeClr val="tx1"/>
                </a:solidFill>
              </a:rPr>
              <a:t>Alamy</a:t>
            </a:r>
            <a:r>
              <a:rPr lang="en-US" dirty="0">
                <a:solidFill>
                  <a:schemeClr val="tx1"/>
                </a:solidFill>
              </a:rPr>
              <a:t> Stock Photo </a:t>
            </a:r>
          </a:p>
        </p:txBody>
      </p:sp>
      <p:sp>
        <p:nvSpPr>
          <p:cNvPr id="8" name="Slide Number Placeholder 5">
            <a:extLst>
              <a:ext uri="{FF2B5EF4-FFF2-40B4-BE49-F238E27FC236}">
                <a16:creationId xmlns:a16="http://schemas.microsoft.com/office/drawing/2014/main" id="{71348F02-8EDD-4037-8053-77E1C46BC107}"/>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5614043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CDEFD-3A86-404F-B99E-CB880F3C03F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Polarity of Water</a:t>
            </a:r>
          </a:p>
        </p:txBody>
      </p:sp>
      <p:sp>
        <p:nvSpPr>
          <p:cNvPr id="3" name="Content Placeholder 2">
            <a:extLst>
              <a:ext uri="{FF2B5EF4-FFF2-40B4-BE49-F238E27FC236}">
                <a16:creationId xmlns:a16="http://schemas.microsoft.com/office/drawing/2014/main" id="{C914272F-AA79-494E-91E2-BD3A08816079}"/>
              </a:ext>
            </a:extLst>
          </p:cNvPr>
          <p:cNvSpPr>
            <a:spLocks noGrp="1"/>
          </p:cNvSpPr>
          <p:nvPr>
            <p:ph sz="quarter" idx="11"/>
          </p:nvPr>
        </p:nvSpPr>
        <p:spPr>
          <a:xfrm>
            <a:off x="342900" y="1276709"/>
            <a:ext cx="8458200" cy="2555450"/>
          </a:xfrm>
        </p:spPr>
        <p:txBody>
          <a:bodyPr/>
          <a:lstStyle/>
          <a:p>
            <a:pPr>
              <a:spcBef>
                <a:spcPts val="600"/>
              </a:spcBef>
              <a:spcAft>
                <a:spcPts val="1200"/>
              </a:spcAft>
            </a:pPr>
            <a:r>
              <a:rPr lang="en-US" dirty="0"/>
              <a:t>Within a water molecule, the bonds between oxygen and hydrogen are highly polar</a:t>
            </a:r>
          </a:p>
          <a:p>
            <a:pPr marL="342900" indent="-342900">
              <a:spcBef>
                <a:spcPts val="600"/>
              </a:spcBef>
              <a:spcAft>
                <a:spcPts val="1200"/>
              </a:spcAft>
              <a:buFont typeface="Arial" panose="020B0604020202020204" pitchFamily="34" charset="0"/>
              <a:buChar char="•"/>
            </a:pPr>
            <a:r>
              <a:rPr lang="en-US" dirty="0"/>
              <a:t>Oxygen is much more electronegative than Hydrogen.</a:t>
            </a:r>
          </a:p>
          <a:p>
            <a:pPr>
              <a:spcBef>
                <a:spcPts val="600"/>
              </a:spcBef>
              <a:spcAft>
                <a:spcPts val="1200"/>
              </a:spcAft>
            </a:pPr>
            <a:r>
              <a:rPr lang="en-US" dirty="0"/>
              <a:t>Partial electrical charges develop</a:t>
            </a:r>
          </a:p>
          <a:p>
            <a:pPr marL="342900" indent="-342900">
              <a:spcBef>
                <a:spcPts val="600"/>
              </a:spcBef>
              <a:spcAft>
                <a:spcPts val="1200"/>
              </a:spcAft>
              <a:buFont typeface="Arial" panose="020B0604020202020204" pitchFamily="34" charset="0"/>
              <a:buChar char="•"/>
            </a:pPr>
            <a:r>
              <a:rPr lang="en-US" dirty="0"/>
              <a:t>Oxygen is partially negative</a:t>
            </a:r>
            <a:endParaRPr lang="en-US" dirty="0">
              <a:solidFill>
                <a:srgbClr val="000000"/>
              </a:solidFill>
              <a:latin typeface="Arial" panose="020B0604020202020204" pitchFamily="34" charset="0"/>
              <a:ea typeface="Verdana" panose="020B0604030504040204" pitchFamily="34" charset="0"/>
            </a:endParaRPr>
          </a:p>
        </p:txBody>
      </p:sp>
      <p:graphicFrame>
        <p:nvGraphicFramePr>
          <p:cNvPr id="11" name="Object 3">
            <a:extLst>
              <a:ext uri="{FF2B5EF4-FFF2-40B4-BE49-F238E27FC236}">
                <a16:creationId xmlns:a16="http://schemas.microsoft.com/office/drawing/2014/main" id="{318066D7-5364-413A-80F9-3A42243B311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606690188"/>
              </p:ext>
            </p:extLst>
          </p:nvPr>
        </p:nvGraphicFramePr>
        <p:xfrm>
          <a:off x="4623718" y="3489259"/>
          <a:ext cx="393700" cy="342900"/>
        </p:xfrm>
        <a:graphic>
          <a:graphicData uri="http://schemas.openxmlformats.org/presentationml/2006/ole">
            <mc:AlternateContent xmlns:mc="http://schemas.openxmlformats.org/markup-compatibility/2006">
              <mc:Choice xmlns:v="urn:schemas-microsoft-com:vml" Requires="v">
                <p:oleObj name="Equation" r:id="rId2" imgW="393480" imgH="342720" progId="Equation.DSMT4">
                  <p:embed/>
                </p:oleObj>
              </mc:Choice>
              <mc:Fallback>
                <p:oleObj name="Equation" r:id="rId2" imgW="393480" imgH="342720" progId="Equation.DSMT4">
                  <p:embed/>
                  <p:pic>
                    <p:nvPicPr>
                      <p:cNvPr id="11" name="Object 10">
                        <a:extLst>
                          <a:ext uri="{FF2B5EF4-FFF2-40B4-BE49-F238E27FC236}">
                            <a16:creationId xmlns:a16="http://schemas.microsoft.com/office/drawing/2014/main" id="{318066D7-5364-413A-80F9-3A42243B311F}"/>
                          </a:ext>
                        </a:extLst>
                      </p:cNvPr>
                      <p:cNvPicPr/>
                      <p:nvPr/>
                    </p:nvPicPr>
                    <p:blipFill>
                      <a:blip r:embed="rId3"/>
                      <a:stretch>
                        <a:fillRect/>
                      </a:stretch>
                    </p:blipFill>
                    <p:spPr>
                      <a:xfrm>
                        <a:off x="4623718" y="3489259"/>
                        <a:ext cx="3937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7000F715-FF90-40D7-B0D8-99903B20EF1A}"/>
              </a:ext>
            </a:extLst>
          </p:cNvPr>
          <p:cNvSpPr>
            <a:spLocks noGrp="1"/>
          </p:cNvSpPr>
          <p:nvPr>
            <p:ph sz="quarter" idx="15"/>
          </p:nvPr>
        </p:nvSpPr>
        <p:spPr>
          <a:xfrm>
            <a:off x="342900" y="3983976"/>
            <a:ext cx="4453604" cy="427524"/>
          </a:xfrm>
        </p:spPr>
        <p:txBody>
          <a:bodyPr/>
          <a:lstStyle/>
          <a:p>
            <a:pPr marL="342900" indent="-342900">
              <a:buFont typeface="Arial" panose="020B0604020202020204" pitchFamily="34" charset="0"/>
              <a:buChar char="•"/>
            </a:pPr>
            <a:r>
              <a:rPr lang="en-US" dirty="0"/>
              <a:t>Hydrogen is partially positive </a:t>
            </a:r>
          </a:p>
        </p:txBody>
      </p:sp>
      <p:graphicFrame>
        <p:nvGraphicFramePr>
          <p:cNvPr id="13" name="Object 5">
            <a:extLst>
              <a:ext uri="{FF2B5EF4-FFF2-40B4-BE49-F238E27FC236}">
                <a16:creationId xmlns:a16="http://schemas.microsoft.com/office/drawing/2014/main" id="{8F64824D-8ECE-4C35-AA53-C273308E3577}"/>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026378601"/>
              </p:ext>
            </p:extLst>
          </p:nvPr>
        </p:nvGraphicFramePr>
        <p:xfrm>
          <a:off x="4796504" y="4038320"/>
          <a:ext cx="393700" cy="342900"/>
        </p:xfrm>
        <a:graphic>
          <a:graphicData uri="http://schemas.openxmlformats.org/presentationml/2006/ole">
            <mc:AlternateContent xmlns:mc="http://schemas.openxmlformats.org/markup-compatibility/2006">
              <mc:Choice xmlns:v="urn:schemas-microsoft-com:vml" Requires="v">
                <p:oleObj name="Equation" r:id="rId4" imgW="393480" imgH="342720" progId="Equation.DSMT4">
                  <p:embed/>
                </p:oleObj>
              </mc:Choice>
              <mc:Fallback>
                <p:oleObj name="Equation" r:id="rId4" imgW="393480" imgH="342720" progId="Equation.DSMT4">
                  <p:embed/>
                  <p:pic>
                    <p:nvPicPr>
                      <p:cNvPr id="11" name="Object 10">
                        <a:extLst>
                          <a:ext uri="{FF2B5EF4-FFF2-40B4-BE49-F238E27FC236}">
                            <a16:creationId xmlns:a16="http://schemas.microsoft.com/office/drawing/2014/main" id="{318066D7-5364-413A-80F9-3A42243B311F}"/>
                          </a:ext>
                        </a:extLst>
                      </p:cNvPr>
                      <p:cNvPicPr/>
                      <p:nvPr/>
                    </p:nvPicPr>
                    <p:blipFill>
                      <a:blip r:embed="rId5"/>
                      <a:stretch>
                        <a:fillRect/>
                      </a:stretch>
                    </p:blipFill>
                    <p:spPr>
                      <a:xfrm>
                        <a:off x="4796504" y="4038320"/>
                        <a:ext cx="393700" cy="342900"/>
                      </a:xfrm>
                      <a:prstGeom prst="rect">
                        <a:avLst/>
                      </a:prstGeom>
                    </p:spPr>
                  </p:pic>
                </p:oleObj>
              </mc:Fallback>
            </mc:AlternateContent>
          </a:graphicData>
        </a:graphic>
      </p:graphicFrame>
      <p:sp>
        <p:nvSpPr>
          <p:cNvPr id="6" name="Slide Number Placeholder 6">
            <a:extLst>
              <a:ext uri="{FF2B5EF4-FFF2-40B4-BE49-F238E27FC236}">
                <a16:creationId xmlns:a16="http://schemas.microsoft.com/office/drawing/2014/main" id="{01A867D0-2F09-4A05-A436-42A7F4F355B7}"/>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0489821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C9D03-3A8D-49EC-9B8C-891B338E683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Molecular Structure of Water</a:t>
            </a:r>
          </a:p>
        </p:txBody>
      </p:sp>
      <p:pic>
        <p:nvPicPr>
          <p:cNvPr id="9" name="Picture 2" descr="Three illustrations show 3 different structures of water.">
            <a:extLst>
              <a:ext uri="{FF2B5EF4-FFF2-40B4-BE49-F238E27FC236}">
                <a16:creationId xmlns:a16="http://schemas.microsoft.com/office/drawing/2014/main" id="{475DB828-0BA3-45EB-9EEC-75DC84B7B532}"/>
              </a:ext>
            </a:extLst>
          </p:cNvPr>
          <p:cNvPicPr>
            <a:picLocks noChangeAspect="1" noChangeArrowheads="1"/>
          </p:cNvPicPr>
          <p:nvPr/>
        </p:nvPicPr>
        <p:blipFill>
          <a:blip r:embed="rId2"/>
          <a:stretch>
            <a:fillRect/>
          </a:stretch>
        </p:blipFill>
        <p:spPr bwMode="auto">
          <a:xfrm>
            <a:off x="1883980" y="1118435"/>
            <a:ext cx="5376040" cy="5029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EC3FC609-5F16-4B03-BFA1-123D894897FD}"/>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4D5924E0-F626-4ED3-A1C4-1BFC0C62C689}"/>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053581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1178A-B5C3-402C-95CD-ED66060616D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Nature of Atoms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C52FF96-70C1-46B2-9841-1106E42311B1}"/>
              </a:ext>
            </a:extLst>
          </p:cNvPr>
          <p:cNvSpPr>
            <a:spLocks noGrp="1"/>
          </p:cNvSpPr>
          <p:nvPr>
            <p:ph sz="quarter" idx="11"/>
          </p:nvPr>
        </p:nvSpPr>
        <p:spPr>
          <a:xfrm>
            <a:off x="342900" y="1276710"/>
            <a:ext cx="3820026" cy="4529730"/>
          </a:xfrm>
        </p:spPr>
        <p:txBody>
          <a:bodyPr/>
          <a:lstStyle/>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Matter has mass and occupies space.</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All matter is composed of atoms.</a:t>
            </a:r>
          </a:p>
          <a:p>
            <a:pPr marL="342900" lvl="0" indent="-342900">
              <a:spcBef>
                <a:spcPts val="12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Understanding the structure of atoms is critical to understanding the nature of biological molecules.</a:t>
            </a:r>
          </a:p>
        </p:txBody>
      </p:sp>
      <p:pic>
        <p:nvPicPr>
          <p:cNvPr id="10" name="Picture 3" descr="A three-dimensional scanning-tunneling microscopic image of oxygen atoms shows a wave-like pattern.">
            <a:extLst>
              <a:ext uri="{FF2B5EF4-FFF2-40B4-BE49-F238E27FC236}">
                <a16:creationId xmlns:a16="http://schemas.microsoft.com/office/drawing/2014/main" id="{49C45EEB-67AC-446B-922E-900B32471403}"/>
              </a:ext>
            </a:extLst>
          </p:cNvPr>
          <p:cNvPicPr>
            <a:picLocks noChangeAspect="1" noChangeArrowheads="1"/>
          </p:cNvPicPr>
          <p:nvPr/>
        </p:nvPicPr>
        <p:blipFill>
          <a:blip r:embed="rId2"/>
          <a:stretch>
            <a:fillRect/>
          </a:stretch>
        </p:blipFill>
        <p:spPr bwMode="auto">
          <a:xfrm>
            <a:off x="4384785" y="1679608"/>
            <a:ext cx="4515759" cy="34747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4F6E60F-F50F-4FA4-9A0E-C9C56A29EAAF}"/>
              </a:ext>
            </a:extLst>
          </p:cNvPr>
          <p:cNvSpPr>
            <a:spLocks noGrp="1"/>
          </p:cNvSpPr>
          <p:nvPr>
            <p:ph type="body" sz="quarter" idx="39"/>
          </p:nvPr>
        </p:nvSpPr>
        <p:spPr>
          <a:xfrm>
            <a:off x="5728264" y="5233035"/>
            <a:ext cx="1828800" cy="181356"/>
          </a:xfrm>
        </p:spPr>
        <p:txBody>
          <a:bodyPr/>
          <a:lstStyle/>
          <a:p>
            <a:pPr algn="ctr"/>
            <a:r>
              <a:rPr lang="en-US" dirty="0">
                <a:solidFill>
                  <a:schemeClr val="tx1"/>
                </a:solidFill>
              </a:rPr>
              <a:t>Andrew Dunn/</a:t>
            </a:r>
            <a:r>
              <a:rPr lang="en-US" dirty="0" err="1">
                <a:solidFill>
                  <a:schemeClr val="tx1"/>
                </a:solidFill>
              </a:rPr>
              <a:t>Alamy</a:t>
            </a:r>
            <a:r>
              <a:rPr lang="en-US" dirty="0">
                <a:solidFill>
                  <a:schemeClr val="tx1"/>
                </a:solidFill>
              </a:rPr>
              <a:t> Stock Photo </a:t>
            </a:r>
          </a:p>
        </p:txBody>
      </p:sp>
      <p:sp>
        <p:nvSpPr>
          <p:cNvPr id="11" name="Text Placeholder 5">
            <a:extLst>
              <a:ext uri="{FF2B5EF4-FFF2-40B4-BE49-F238E27FC236}">
                <a16:creationId xmlns:a16="http://schemas.microsoft.com/office/drawing/2014/main" id="{520E419F-D5C9-4FC8-982D-DE4014144A36}"/>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0B4F44E8-BD60-494B-A136-0C01EDE2D5E1}"/>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838369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6E5EF-00E4-4A91-885A-6EC408FED25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Hydrogen Bonds</a:t>
            </a:r>
          </a:p>
        </p:txBody>
      </p:sp>
      <p:sp>
        <p:nvSpPr>
          <p:cNvPr id="3" name="Content Placeholder 2">
            <a:extLst>
              <a:ext uri="{FF2B5EF4-FFF2-40B4-BE49-F238E27FC236}">
                <a16:creationId xmlns:a16="http://schemas.microsoft.com/office/drawing/2014/main" id="{8E8FA60B-4800-4DE2-B73D-045B6153AEBC}"/>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Cohesion – polarity of water allows water molecules to be attracted to one another</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Attraction produces hydrogen bonds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individual bond is weak and transitory</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Cumulative effects are enormous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Responsible for many of water’s important physical properties</a:t>
            </a:r>
          </a:p>
        </p:txBody>
      </p:sp>
      <p:sp>
        <p:nvSpPr>
          <p:cNvPr id="6" name="Slide Number Placeholder 3">
            <a:extLst>
              <a:ext uri="{FF2B5EF4-FFF2-40B4-BE49-F238E27FC236}">
                <a16:creationId xmlns:a16="http://schemas.microsoft.com/office/drawing/2014/main" id="{093CA7A4-33E2-49C7-A979-11A38E429208}"/>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40949568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829E3-DFF5-4681-97A1-EF0BFF58EEF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Hydrogen Bond Structure</a:t>
            </a:r>
          </a:p>
        </p:txBody>
      </p:sp>
      <p:pic>
        <p:nvPicPr>
          <p:cNvPr id="8" name="Picture 2" descr="Two space-filling molecule models a and b show the structure of the hydrogen bond.">
            <a:extLst>
              <a:ext uri="{FF2B5EF4-FFF2-40B4-BE49-F238E27FC236}">
                <a16:creationId xmlns:a16="http://schemas.microsoft.com/office/drawing/2014/main" id="{3AEFBBF7-9F84-4932-BDFB-71F92565A1E3}"/>
              </a:ext>
            </a:extLst>
          </p:cNvPr>
          <p:cNvPicPr>
            <a:picLocks noChangeAspect="1" noChangeArrowheads="1"/>
          </p:cNvPicPr>
          <p:nvPr/>
        </p:nvPicPr>
        <p:blipFill>
          <a:blip r:embed="rId2"/>
          <a:stretch>
            <a:fillRect/>
          </a:stretch>
        </p:blipFill>
        <p:spPr bwMode="auto">
          <a:xfrm>
            <a:off x="1906888" y="1115758"/>
            <a:ext cx="5330225" cy="50292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 Placeholder 3">
            <a:extLst>
              <a:ext uri="{FF2B5EF4-FFF2-40B4-BE49-F238E27FC236}">
                <a16:creationId xmlns:a16="http://schemas.microsoft.com/office/drawing/2014/main" id="{61B20DD2-418B-4162-A7F1-14003B90FE5F}"/>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8E377EEA-E185-4E4F-9310-9BF0CFF366A2}"/>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9191655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DAF3D-35FD-4297-A4D9-67B08A6805C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Cohesion versus Adhesion</a:t>
            </a:r>
          </a:p>
        </p:txBody>
      </p:sp>
      <p:pic>
        <p:nvPicPr>
          <p:cNvPr id="14" name="Picture 2" descr="A water strider walking on water.">
            <a:extLst>
              <a:ext uri="{FF2B5EF4-FFF2-40B4-BE49-F238E27FC236}">
                <a16:creationId xmlns:a16="http://schemas.microsoft.com/office/drawing/2014/main" id="{284BAB1D-7346-41D9-984B-EE6B2A34C516}"/>
              </a:ext>
            </a:extLst>
          </p:cNvPr>
          <p:cNvPicPr>
            <a:picLocks noChangeAspect="1" noChangeArrowheads="1"/>
          </p:cNvPicPr>
          <p:nvPr/>
        </p:nvPicPr>
        <p:blipFill>
          <a:blip r:embed="rId2"/>
          <a:stretch>
            <a:fillRect/>
          </a:stretch>
        </p:blipFill>
        <p:spPr bwMode="auto">
          <a:xfrm>
            <a:off x="327159" y="1313236"/>
            <a:ext cx="4899428" cy="30520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Content Placeholder 3">
            <a:extLst>
              <a:ext uri="{FF2B5EF4-FFF2-40B4-BE49-F238E27FC236}">
                <a16:creationId xmlns:a16="http://schemas.microsoft.com/office/drawing/2014/main" id="{37CFEF64-4AEB-447D-A456-FA21F25BDF64}"/>
              </a:ext>
            </a:extLst>
          </p:cNvPr>
          <p:cNvSpPr>
            <a:spLocks noGrp="1"/>
          </p:cNvSpPr>
          <p:nvPr>
            <p:ph sz="quarter" idx="11"/>
          </p:nvPr>
        </p:nvSpPr>
        <p:spPr>
          <a:xfrm>
            <a:off x="1846637" y="4440526"/>
            <a:ext cx="1860473" cy="188533"/>
          </a:xfrm>
        </p:spPr>
        <p:txBody>
          <a:bodyPr/>
          <a:lstStyle/>
          <a:p>
            <a:pPr algn="ctr"/>
            <a:r>
              <a:rPr lang="en-US" sz="800" dirty="0"/>
              <a:t>Herman </a:t>
            </a:r>
            <a:r>
              <a:rPr lang="en-US" sz="800" dirty="0" err="1"/>
              <a:t>Eisenbeiss</a:t>
            </a:r>
            <a:r>
              <a:rPr lang="en-US" sz="800" dirty="0"/>
              <a:t>/Science Source</a:t>
            </a:r>
            <a:endParaRPr lang="en-US" sz="800" dirty="0">
              <a:solidFill>
                <a:srgbClr val="000000"/>
              </a:solidFill>
              <a:latin typeface="Arial" panose="020B0604020202020204" pitchFamily="34" charset="0"/>
            </a:endParaRPr>
          </a:p>
        </p:txBody>
      </p:sp>
      <p:sp>
        <p:nvSpPr>
          <p:cNvPr id="10" name="Content Placeholder 4">
            <a:extLst>
              <a:ext uri="{FF2B5EF4-FFF2-40B4-BE49-F238E27FC236}">
                <a16:creationId xmlns:a16="http://schemas.microsoft.com/office/drawing/2014/main" id="{4DC624F3-C382-42E9-87E1-D3F884B7B7FC}"/>
              </a:ext>
            </a:extLst>
          </p:cNvPr>
          <p:cNvSpPr>
            <a:spLocks noGrp="1"/>
          </p:cNvSpPr>
          <p:nvPr>
            <p:ph sz="quarter" idx="15"/>
          </p:nvPr>
        </p:nvSpPr>
        <p:spPr>
          <a:xfrm>
            <a:off x="654043" y="4961066"/>
            <a:ext cx="3908770" cy="1041092"/>
          </a:xfrm>
        </p:spPr>
        <p:txBody>
          <a:bodyPr/>
          <a:lstStyle/>
          <a:p>
            <a:pPr>
              <a:spcBef>
                <a:spcPts val="624"/>
              </a:spcBef>
            </a:pPr>
            <a:r>
              <a:rPr lang="en-US" sz="1800" dirty="0"/>
              <a:t>Cohesion – water molecules stick to other water molecules by hydrogen bonding.</a:t>
            </a:r>
          </a:p>
        </p:txBody>
      </p:sp>
      <p:pic>
        <p:nvPicPr>
          <p:cNvPr id="15" name="Picture 5" descr="An illustration shows three narrow tubes inserted in a beaker filled with water. The tubes show different water levels.">
            <a:extLst>
              <a:ext uri="{FF2B5EF4-FFF2-40B4-BE49-F238E27FC236}">
                <a16:creationId xmlns:a16="http://schemas.microsoft.com/office/drawing/2014/main" id="{16E56A48-F2C2-47E2-9198-BA3B22A04B9B}"/>
              </a:ext>
            </a:extLst>
          </p:cNvPr>
          <p:cNvPicPr>
            <a:picLocks noChangeAspect="1" noChangeArrowheads="1"/>
          </p:cNvPicPr>
          <p:nvPr/>
        </p:nvPicPr>
        <p:blipFill rotWithShape="1">
          <a:blip r:embed="rId3"/>
          <a:srcRect r="15316" b="6951"/>
          <a:stretch/>
        </p:blipFill>
        <p:spPr bwMode="auto">
          <a:xfrm>
            <a:off x="5768451" y="392940"/>
            <a:ext cx="2156103" cy="44040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Content Placeholder 6">
            <a:extLst>
              <a:ext uri="{FF2B5EF4-FFF2-40B4-BE49-F238E27FC236}">
                <a16:creationId xmlns:a16="http://schemas.microsoft.com/office/drawing/2014/main" id="{31CA7EA8-6834-40A1-849D-9D98905D6407}"/>
              </a:ext>
            </a:extLst>
          </p:cNvPr>
          <p:cNvSpPr>
            <a:spLocks noGrp="1"/>
          </p:cNvSpPr>
          <p:nvPr>
            <p:ph sz="quarter" idx="17"/>
          </p:nvPr>
        </p:nvSpPr>
        <p:spPr>
          <a:xfrm>
            <a:off x="4892117" y="4961066"/>
            <a:ext cx="3908770" cy="1041092"/>
          </a:xfrm>
        </p:spPr>
        <p:txBody>
          <a:bodyPr/>
          <a:lstStyle/>
          <a:p>
            <a:r>
              <a:rPr lang="en-US" sz="1800" dirty="0"/>
              <a:t>Adhesion – water molecules stick to other polar molecules by hydrogen bonding.</a:t>
            </a:r>
          </a:p>
        </p:txBody>
      </p:sp>
      <p:sp>
        <p:nvSpPr>
          <p:cNvPr id="13" name="Slide Number Placeholder 7">
            <a:extLst>
              <a:ext uri="{FF2B5EF4-FFF2-40B4-BE49-F238E27FC236}">
                <a16:creationId xmlns:a16="http://schemas.microsoft.com/office/drawing/2014/main" id="{C3B8C688-502F-4E7F-9158-1D6FEEA164EA}"/>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40651827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B146C-9646-435B-9C6D-9B3C8D5D34C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Properties of Water</a:t>
            </a:r>
          </a:p>
        </p:txBody>
      </p:sp>
      <p:sp>
        <p:nvSpPr>
          <p:cNvPr id="3" name="Content Placeholder 2">
            <a:extLst>
              <a:ext uri="{FF2B5EF4-FFF2-40B4-BE49-F238E27FC236}">
                <a16:creationId xmlns:a16="http://schemas.microsoft.com/office/drawing/2014/main" id="{9F12D3FB-7B52-44B0-857D-1EC8E8D77180}"/>
              </a:ext>
            </a:extLst>
          </p:cNvPr>
          <p:cNvSpPr>
            <a:spLocks noGrp="1"/>
          </p:cNvSpPr>
          <p:nvPr>
            <p:ph sz="quarter" idx="11"/>
          </p:nvPr>
        </p:nvSpPr>
        <p:spPr/>
        <p:txBody>
          <a:bodyPr/>
          <a:lstStyle/>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Water has a high specific heat</a:t>
            </a:r>
          </a:p>
          <a:p>
            <a:pPr marL="822960" lvl="0" indent="-283464">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large amount of energy is required to change the temperature of water.</a:t>
            </a:r>
          </a:p>
          <a:p>
            <a:pPr marL="457200" lvl="0" indent="-457200">
              <a:spcBef>
                <a:spcPts val="1200"/>
              </a:spcBef>
              <a:spcAft>
                <a:spcPts val="6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Water has a high heat of vaporization</a:t>
            </a:r>
          </a:p>
          <a:p>
            <a:pPr marL="822960" lvl="0" indent="-283464">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evaporation of water from a surface causes cooling of that surface.</a:t>
            </a:r>
          </a:p>
          <a:p>
            <a:pPr marL="457200" lvl="0" indent="-457200">
              <a:spcBef>
                <a:spcPts val="1200"/>
              </a:spcBef>
              <a:spcAft>
                <a:spcPts val="6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Solid water is less dense than liquid water</a:t>
            </a:r>
          </a:p>
          <a:p>
            <a:pPr marL="822960" lvl="0" indent="-283464">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Bodies of water freeze from the top down.</a:t>
            </a:r>
          </a:p>
        </p:txBody>
      </p:sp>
      <p:sp>
        <p:nvSpPr>
          <p:cNvPr id="6" name="Slide Number Placeholder 3">
            <a:extLst>
              <a:ext uri="{FF2B5EF4-FFF2-40B4-BE49-F238E27FC236}">
                <a16:creationId xmlns:a16="http://schemas.microsoft.com/office/drawing/2014/main" id="{E1D6F0CF-BB35-4AA7-9477-AC53FC15782D}"/>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3104407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48B729-F09B-407C-827B-AA0221336F2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Salt Dissolving in Water</a:t>
            </a:r>
          </a:p>
        </p:txBody>
      </p:sp>
      <p:pic>
        <p:nvPicPr>
          <p:cNvPr id="8" name="Picture 2" descr="An illustration shows what happens at the molecular level when salt is added to the water.">
            <a:extLst>
              <a:ext uri="{FF2B5EF4-FFF2-40B4-BE49-F238E27FC236}">
                <a16:creationId xmlns:a16="http://schemas.microsoft.com/office/drawing/2014/main" id="{75ED8EF7-76ED-44C8-B7FB-309C8A91DC08}"/>
              </a:ext>
            </a:extLst>
          </p:cNvPr>
          <p:cNvPicPr>
            <a:picLocks noChangeAspect="1" noChangeArrowheads="1"/>
          </p:cNvPicPr>
          <p:nvPr/>
        </p:nvPicPr>
        <p:blipFill rotWithShape="1">
          <a:blip r:embed="rId2"/>
          <a:srcRect l="4952" t="6862" r="6192" b="8820"/>
          <a:stretch/>
        </p:blipFill>
        <p:spPr bwMode="auto">
          <a:xfrm>
            <a:off x="1841607" y="1143406"/>
            <a:ext cx="5460786" cy="5028406"/>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8652E0EA-1FA1-4470-BC14-40C30919AB37}"/>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7DE0612F-0066-4E7D-908D-52F5C4C709BC}"/>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2626044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10A10-2383-4BFE-99BB-E5465FDB383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More Properties of Water</a:t>
            </a:r>
          </a:p>
        </p:txBody>
      </p:sp>
      <p:sp>
        <p:nvSpPr>
          <p:cNvPr id="13" name="Content Placeholder 2">
            <a:extLst>
              <a:ext uri="{FF2B5EF4-FFF2-40B4-BE49-F238E27FC236}">
                <a16:creationId xmlns:a16="http://schemas.microsoft.com/office/drawing/2014/main" id="{05A7F36A-FFE2-4A33-A1C4-060FB05A6794}"/>
              </a:ext>
            </a:extLst>
          </p:cNvPr>
          <p:cNvSpPr>
            <a:spLocks noGrp="1"/>
          </p:cNvSpPr>
          <p:nvPr>
            <p:ph sz="quarter" idx="11"/>
          </p:nvPr>
        </p:nvSpPr>
        <p:spPr>
          <a:xfrm>
            <a:off x="342900" y="1276710"/>
            <a:ext cx="8458200" cy="2729806"/>
          </a:xfrm>
        </p:spPr>
        <p:txBody>
          <a:bodyPr/>
          <a:lstStyle/>
          <a:p>
            <a:pPr marL="457200" indent="-457200">
              <a:spcBef>
                <a:spcPts val="200"/>
              </a:spcBef>
              <a:spcAft>
                <a:spcPts val="100"/>
              </a:spcAft>
              <a:buFont typeface="+mj-lt"/>
              <a:buAutoNum type="arabicPeriod" startAt="4"/>
            </a:pPr>
            <a:r>
              <a:rPr lang="en-US" sz="1800" dirty="0"/>
              <a:t>Water is a good solvent.</a:t>
            </a:r>
          </a:p>
          <a:p>
            <a:pPr marL="731520" indent="-283464">
              <a:spcBef>
                <a:spcPts val="200"/>
              </a:spcBef>
              <a:spcAft>
                <a:spcPts val="100"/>
              </a:spcAft>
              <a:buFont typeface="Arial" panose="020B0604020202020204" pitchFamily="34" charset="0"/>
              <a:buChar char="•"/>
            </a:pPr>
            <a:r>
              <a:rPr lang="en-US" sz="1800" dirty="0"/>
              <a:t>Water dissolves polar molecules and ions.</a:t>
            </a:r>
          </a:p>
          <a:p>
            <a:pPr marL="457200" indent="-457200">
              <a:spcBef>
                <a:spcPts val="200"/>
              </a:spcBef>
              <a:spcAft>
                <a:spcPts val="100"/>
              </a:spcAft>
              <a:buFont typeface="+mj-lt"/>
              <a:buAutoNum type="arabicPeriod" startAt="5"/>
            </a:pPr>
            <a:r>
              <a:rPr lang="en-US" sz="1800" dirty="0"/>
              <a:t>Water organizes nonpolar molecules</a:t>
            </a:r>
          </a:p>
          <a:p>
            <a:pPr marL="731520" indent="-283464">
              <a:spcBef>
                <a:spcPts val="200"/>
              </a:spcBef>
              <a:spcAft>
                <a:spcPts val="100"/>
              </a:spcAft>
              <a:buFont typeface="Arial" panose="020B0604020202020204" pitchFamily="34" charset="0"/>
              <a:buChar char="•"/>
            </a:pPr>
            <a:r>
              <a:rPr lang="en-US" sz="1800" dirty="0"/>
              <a:t>Hydrophilic “water − loving”.</a:t>
            </a:r>
          </a:p>
          <a:p>
            <a:pPr marL="731520" indent="-283464">
              <a:spcBef>
                <a:spcPts val="200"/>
              </a:spcBef>
              <a:spcAft>
                <a:spcPts val="100"/>
              </a:spcAft>
              <a:buFont typeface="Arial" panose="020B0604020202020204" pitchFamily="34" charset="0"/>
              <a:buChar char="•"/>
            </a:pPr>
            <a:r>
              <a:rPr lang="en-US" sz="1800" dirty="0"/>
              <a:t>Hydrophobic “water − fearing”.</a:t>
            </a:r>
          </a:p>
          <a:p>
            <a:pPr marL="731520" indent="-283464">
              <a:spcBef>
                <a:spcPts val="200"/>
              </a:spcBef>
              <a:spcAft>
                <a:spcPts val="100"/>
              </a:spcAft>
              <a:buFont typeface="Arial" panose="020B0604020202020204" pitchFamily="34" charset="0"/>
              <a:buChar char="•"/>
            </a:pPr>
            <a:r>
              <a:rPr lang="en-US" sz="1800" dirty="0"/>
              <a:t>Water causes hydrophobic molecules to aggregate or assume specific shapes.</a:t>
            </a:r>
          </a:p>
          <a:p>
            <a:pPr marL="457200" indent="-457200">
              <a:spcBef>
                <a:spcPts val="200"/>
              </a:spcBef>
              <a:spcAft>
                <a:spcPts val="100"/>
              </a:spcAft>
              <a:buFont typeface="+mj-lt"/>
              <a:buAutoNum type="arabicPeriod" startAt="6"/>
            </a:pPr>
            <a:r>
              <a:rPr lang="en-US" sz="1800" dirty="0"/>
              <a:t>Water can form ions</a:t>
            </a:r>
          </a:p>
        </p:txBody>
      </p:sp>
      <p:pic>
        <p:nvPicPr>
          <p:cNvPr id="15" name="Picture 3" descr="An illustration shows what happens at the molecular level when salt is added to the water.">
            <a:extLst>
              <a:ext uri="{FF2B5EF4-FFF2-40B4-BE49-F238E27FC236}">
                <a16:creationId xmlns:a16="http://schemas.microsoft.com/office/drawing/2014/main" id="{AEA3F486-94AD-4125-BFAD-303F9E2492B7}"/>
              </a:ext>
            </a:extLst>
          </p:cNvPr>
          <p:cNvPicPr>
            <a:picLocks noChangeAspect="1" noChangeArrowheads="1"/>
          </p:cNvPicPr>
          <p:nvPr/>
        </p:nvPicPr>
        <p:blipFill rotWithShape="1">
          <a:blip r:embed="rId2"/>
          <a:srcRect l="4952" t="6862" r="6192" b="8820"/>
          <a:stretch/>
        </p:blipFill>
        <p:spPr bwMode="auto">
          <a:xfrm>
            <a:off x="3097457" y="3245797"/>
            <a:ext cx="3177686" cy="292608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 name="Text Placeholder 4">
            <a:extLst>
              <a:ext uri="{FF2B5EF4-FFF2-40B4-BE49-F238E27FC236}">
                <a16:creationId xmlns:a16="http://schemas.microsoft.com/office/drawing/2014/main" id="{70C14A55-DFF4-4168-AEEC-B316AB203C95}"/>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5">
            <a:extLst>
              <a:ext uri="{FF2B5EF4-FFF2-40B4-BE49-F238E27FC236}">
                <a16:creationId xmlns:a16="http://schemas.microsoft.com/office/drawing/2014/main" id="{0EAAF4D2-139B-41F5-A60E-225B1601282E}"/>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6191949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9B646B-2C46-4BD1-82AB-658872FD26C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Acids and Bases</a:t>
            </a:r>
          </a:p>
        </p:txBody>
      </p:sp>
      <p:sp>
        <p:nvSpPr>
          <p:cNvPr id="3" name="Content Placeholder 2">
            <a:extLst>
              <a:ext uri="{FF2B5EF4-FFF2-40B4-BE49-F238E27FC236}">
                <a16:creationId xmlns:a16="http://schemas.microsoft.com/office/drawing/2014/main" id="{39EFD354-C6E9-4BE1-8BB5-C8955E1FFD04}"/>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Pure water</a:t>
            </a:r>
          </a:p>
          <a:p>
            <a:pPr lvl="0">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a:t>
            </a:r>
            <a:endParaRPr lang="en-US" baseline="30000" dirty="0">
              <a:solidFill>
                <a:srgbClr val="000000"/>
              </a:solidFill>
              <a:latin typeface="Arial" panose="020B0604020202020204" pitchFamily="34" charset="0"/>
              <a:ea typeface="Verdana" panose="020B0604030504040204" pitchFamily="34" charset="0"/>
            </a:endParaRPr>
          </a:p>
        </p:txBody>
      </p:sp>
      <p:graphicFrame>
        <p:nvGraphicFramePr>
          <p:cNvPr id="8" name="Object 3">
            <a:extLst>
              <a:ext uri="{FF2B5EF4-FFF2-40B4-BE49-F238E27FC236}">
                <a16:creationId xmlns:a16="http://schemas.microsoft.com/office/drawing/2014/main" id="{035B2234-3F14-4C8F-9AAD-1CC9D676A537}"/>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380719236"/>
              </p:ext>
            </p:extLst>
          </p:nvPr>
        </p:nvGraphicFramePr>
        <p:xfrm>
          <a:off x="903923" y="1891632"/>
          <a:ext cx="1600200" cy="393700"/>
        </p:xfrm>
        <a:graphic>
          <a:graphicData uri="http://schemas.openxmlformats.org/presentationml/2006/ole">
            <mc:AlternateContent xmlns:mc="http://schemas.openxmlformats.org/markup-compatibility/2006">
              <mc:Choice xmlns:v="urn:schemas-microsoft-com:vml" Requires="v">
                <p:oleObj name="Equation" r:id="rId2" imgW="1600200" imgH="393480" progId="Equation.DSMT4">
                  <p:embed/>
                </p:oleObj>
              </mc:Choice>
              <mc:Fallback>
                <p:oleObj name="Equation" r:id="rId2" imgW="1600200" imgH="393480" progId="Equation.DSMT4">
                  <p:embed/>
                  <p:pic>
                    <p:nvPicPr>
                      <p:cNvPr id="0" name=""/>
                      <p:cNvPicPr/>
                      <p:nvPr/>
                    </p:nvPicPr>
                    <p:blipFill>
                      <a:blip r:embed="rId3"/>
                      <a:stretch>
                        <a:fillRect/>
                      </a:stretch>
                    </p:blipFill>
                    <p:spPr>
                      <a:xfrm>
                        <a:off x="903923" y="1891632"/>
                        <a:ext cx="1600200" cy="3937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B3FD52F4-E1E1-4BFC-9AAC-EDACF3354E6B}"/>
              </a:ext>
            </a:extLst>
          </p:cNvPr>
          <p:cNvSpPr>
            <a:spLocks noGrp="1"/>
          </p:cNvSpPr>
          <p:nvPr>
            <p:ph sz="quarter" idx="15"/>
          </p:nvPr>
        </p:nvSpPr>
        <p:spPr>
          <a:xfrm>
            <a:off x="342900" y="2369653"/>
            <a:ext cx="8458200" cy="2377440"/>
          </a:xfrm>
        </p:spPr>
        <p:txBody>
          <a:bodyPr/>
          <a:lstStyle/>
          <a:p>
            <a:pPr marL="457200" lvl="0" indent="-4572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Considered to be neutral.</a:t>
            </a:r>
          </a:p>
          <a:p>
            <a:pPr marL="457200" lvl="0" indent="-4572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Neither acidic nor basic.</a:t>
            </a:r>
          </a:p>
          <a:p>
            <a:pPr lvl="0">
              <a:spcBef>
                <a:spcPts val="24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pH is the negative logarithm of hydrogen ion concentration of solution</a:t>
            </a:r>
          </a:p>
        </p:txBody>
      </p:sp>
      <p:sp>
        <p:nvSpPr>
          <p:cNvPr id="6" name="Slide Number Placeholder 5">
            <a:extLst>
              <a:ext uri="{FF2B5EF4-FFF2-40B4-BE49-F238E27FC236}">
                <a16:creationId xmlns:a16="http://schemas.microsoft.com/office/drawing/2014/main" id="{319785C2-FCEE-46BE-8610-1B2EA6FF0369}"/>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92849571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60349-980B-46EE-911F-0AC497011BB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Acids and Bases - pH</a:t>
            </a:r>
          </a:p>
        </p:txBody>
      </p:sp>
      <p:sp>
        <p:nvSpPr>
          <p:cNvPr id="3" name="Content Placeholder 2">
            <a:extLst>
              <a:ext uri="{FF2B5EF4-FFF2-40B4-BE49-F238E27FC236}">
                <a16:creationId xmlns:a16="http://schemas.microsoft.com/office/drawing/2014/main" id="{06E5178B-CCAC-40B4-A2A8-E0D6711CA725}"/>
              </a:ext>
            </a:extLst>
          </p:cNvPr>
          <p:cNvSpPr>
            <a:spLocks noGrp="1"/>
          </p:cNvSpPr>
          <p:nvPr>
            <p:ph sz="quarter" idx="11"/>
          </p:nvPr>
        </p:nvSpPr>
        <p:spPr>
          <a:xfrm>
            <a:off x="342900" y="1276710"/>
            <a:ext cx="8458200" cy="2392922"/>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Acid</a:t>
            </a:r>
          </a:p>
          <a:p>
            <a:pPr marL="457200" lvl="0" indent="-457200">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Any substance that dissociates in water to increase the </a:t>
            </a:r>
          </a:p>
        </p:txBody>
      </p:sp>
      <p:graphicFrame>
        <p:nvGraphicFramePr>
          <p:cNvPr id="12" name="Object 3">
            <a:extLst>
              <a:ext uri="{FF2B5EF4-FFF2-40B4-BE49-F238E27FC236}">
                <a16:creationId xmlns:a16="http://schemas.microsoft.com/office/drawing/2014/main" id="{E39EBDB3-5DBC-47E3-8BA2-8E9E99C82BC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761730741"/>
              </p:ext>
            </p:extLst>
          </p:nvPr>
        </p:nvGraphicFramePr>
        <p:xfrm>
          <a:off x="892532" y="2271307"/>
          <a:ext cx="533400" cy="393700"/>
        </p:xfrm>
        <a:graphic>
          <a:graphicData uri="http://schemas.openxmlformats.org/presentationml/2006/ole">
            <mc:AlternateContent xmlns:mc="http://schemas.openxmlformats.org/markup-compatibility/2006">
              <mc:Choice xmlns:v="urn:schemas-microsoft-com:vml" Requires="v">
                <p:oleObj name="Equation" r:id="rId2" imgW="533160" imgH="393480" progId="Equation.DSMT4">
                  <p:embed/>
                </p:oleObj>
              </mc:Choice>
              <mc:Fallback>
                <p:oleObj name="Equation" r:id="rId2" imgW="533160" imgH="393480" progId="Equation.DSMT4">
                  <p:embed/>
                  <p:pic>
                    <p:nvPicPr>
                      <p:cNvPr id="11" name="Object 10">
                        <a:extLst>
                          <a:ext uri="{FF2B5EF4-FFF2-40B4-BE49-F238E27FC236}">
                            <a16:creationId xmlns:a16="http://schemas.microsoft.com/office/drawing/2014/main" id="{B8EEB9EE-11AF-44D4-9A0B-4D657D96DE40}"/>
                          </a:ext>
                        </a:extLst>
                      </p:cNvPr>
                      <p:cNvPicPr/>
                      <p:nvPr/>
                    </p:nvPicPr>
                    <p:blipFill>
                      <a:blip r:embed="rId3"/>
                      <a:stretch>
                        <a:fillRect/>
                      </a:stretch>
                    </p:blipFill>
                    <p:spPr>
                      <a:xfrm>
                        <a:off x="892532" y="2271307"/>
                        <a:ext cx="533400" cy="393700"/>
                      </a:xfrm>
                      <a:prstGeom prst="rect">
                        <a:avLst/>
                      </a:prstGeom>
                    </p:spPr>
                  </p:pic>
                </p:oleObj>
              </mc:Fallback>
            </mc:AlternateContent>
          </a:graphicData>
        </a:graphic>
      </p:graphicFrame>
      <p:sp>
        <p:nvSpPr>
          <p:cNvPr id="7" name="Content Placeholder 4">
            <a:extLst>
              <a:ext uri="{FF2B5EF4-FFF2-40B4-BE49-F238E27FC236}">
                <a16:creationId xmlns:a16="http://schemas.microsoft.com/office/drawing/2014/main" id="{07378108-B637-4D4B-A5BE-12942B39EA21}"/>
              </a:ext>
            </a:extLst>
          </p:cNvPr>
          <p:cNvSpPr>
            <a:spLocks noGrp="1"/>
          </p:cNvSpPr>
          <p:nvPr>
            <p:ph sz="quarter" idx="15"/>
          </p:nvPr>
        </p:nvSpPr>
        <p:spPr>
          <a:xfrm>
            <a:off x="342900" y="2232173"/>
            <a:ext cx="8458200" cy="3061722"/>
          </a:xfrm>
        </p:spPr>
        <p:txBody>
          <a:bodyPr/>
          <a:lstStyle/>
          <a:p>
            <a:pPr indent="1097280"/>
            <a:r>
              <a:rPr lang="en-US" dirty="0"/>
              <a:t>(and lower the pH).</a:t>
            </a:r>
          </a:p>
          <a:p>
            <a:pPr marL="342900" indent="-342900">
              <a:spcBef>
                <a:spcPts val="600"/>
              </a:spcBef>
              <a:spcAft>
                <a:spcPts val="1200"/>
              </a:spcAft>
              <a:buFont typeface="Arial" panose="020B0604020202020204" pitchFamily="34" charset="0"/>
              <a:buChar char="•"/>
            </a:pPr>
            <a:r>
              <a:rPr lang="en-US" dirty="0"/>
              <a:t>The stronger an acid is, the more hydrogen ions it produces and the lower its </a:t>
            </a:r>
            <a:r>
              <a:rPr lang="en-US" dirty="0" err="1"/>
              <a:t>pH.</a:t>
            </a:r>
            <a:endParaRPr lang="en-US" dirty="0"/>
          </a:p>
          <a:p>
            <a:pPr>
              <a:spcBef>
                <a:spcPts val="1800"/>
              </a:spcBef>
              <a:spcAft>
                <a:spcPts val="1800"/>
              </a:spcAft>
            </a:pPr>
            <a:r>
              <a:rPr lang="en-US" dirty="0"/>
              <a:t>Base</a:t>
            </a:r>
          </a:p>
          <a:p>
            <a:pPr marL="342900" indent="-342900">
              <a:buFont typeface="Arial" panose="020B0604020202020204" pitchFamily="34" charset="0"/>
              <a:buChar char="•"/>
            </a:pPr>
            <a:r>
              <a:rPr lang="en-US" dirty="0"/>
              <a:t>Substance that combines with</a:t>
            </a:r>
          </a:p>
        </p:txBody>
      </p:sp>
      <p:graphicFrame>
        <p:nvGraphicFramePr>
          <p:cNvPr id="13" name="Object 5">
            <a:extLst>
              <a:ext uri="{FF2B5EF4-FFF2-40B4-BE49-F238E27FC236}">
                <a16:creationId xmlns:a16="http://schemas.microsoft.com/office/drawing/2014/main" id="{9D2EA739-2728-44C3-918D-2411780E7C1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867405038"/>
              </p:ext>
            </p:extLst>
          </p:nvPr>
        </p:nvGraphicFramePr>
        <p:xfrm>
          <a:off x="4918406" y="4537075"/>
          <a:ext cx="342900" cy="330200"/>
        </p:xfrm>
        <a:graphic>
          <a:graphicData uri="http://schemas.openxmlformats.org/presentationml/2006/ole">
            <mc:AlternateContent xmlns:mc="http://schemas.openxmlformats.org/markup-compatibility/2006">
              <mc:Choice xmlns:v="urn:schemas-microsoft-com:vml" Requires="v">
                <p:oleObj name="Equation" r:id="rId4" imgW="342720" imgH="330120" progId="Equation.DSMT4">
                  <p:embed/>
                </p:oleObj>
              </mc:Choice>
              <mc:Fallback>
                <p:oleObj name="Equation" r:id="rId4" imgW="342720" imgH="330120" progId="Equation.DSMT4">
                  <p:embed/>
                  <p:pic>
                    <p:nvPicPr>
                      <p:cNvPr id="12" name="Object 11">
                        <a:extLst>
                          <a:ext uri="{FF2B5EF4-FFF2-40B4-BE49-F238E27FC236}">
                            <a16:creationId xmlns:a16="http://schemas.microsoft.com/office/drawing/2014/main" id="{E39EBDB3-5DBC-47E3-8BA2-8E9E99C82BCF}"/>
                          </a:ext>
                        </a:extLst>
                      </p:cNvPr>
                      <p:cNvPicPr/>
                      <p:nvPr/>
                    </p:nvPicPr>
                    <p:blipFill>
                      <a:blip r:embed="rId5"/>
                      <a:stretch>
                        <a:fillRect/>
                      </a:stretch>
                    </p:blipFill>
                    <p:spPr>
                      <a:xfrm>
                        <a:off x="4918406" y="4537075"/>
                        <a:ext cx="342900" cy="330200"/>
                      </a:xfrm>
                      <a:prstGeom prst="rect">
                        <a:avLst/>
                      </a:prstGeom>
                    </p:spPr>
                  </p:pic>
                </p:oleObj>
              </mc:Fallback>
            </mc:AlternateContent>
          </a:graphicData>
        </a:graphic>
      </p:graphicFrame>
      <p:sp>
        <p:nvSpPr>
          <p:cNvPr id="8" name="Content Placeholder 6">
            <a:extLst>
              <a:ext uri="{FF2B5EF4-FFF2-40B4-BE49-F238E27FC236}">
                <a16:creationId xmlns:a16="http://schemas.microsoft.com/office/drawing/2014/main" id="{CF6FCF92-32D6-4E7A-A527-39D4129A1921}"/>
              </a:ext>
            </a:extLst>
          </p:cNvPr>
          <p:cNvSpPr>
            <a:spLocks noGrp="1"/>
          </p:cNvSpPr>
          <p:nvPr>
            <p:ph sz="quarter" idx="17"/>
          </p:nvPr>
        </p:nvSpPr>
        <p:spPr>
          <a:xfrm>
            <a:off x="342900" y="4475019"/>
            <a:ext cx="8458200" cy="975286"/>
          </a:xfrm>
        </p:spPr>
        <p:txBody>
          <a:bodyPr/>
          <a:lstStyle/>
          <a:p>
            <a:pPr marL="347472" indent="4572000"/>
            <a:r>
              <a:rPr lang="en-US" dirty="0"/>
              <a:t>dissolved in water, and thus lowers the</a:t>
            </a:r>
          </a:p>
        </p:txBody>
      </p:sp>
      <p:graphicFrame>
        <p:nvGraphicFramePr>
          <p:cNvPr id="17" name="Object 7">
            <a:extLst>
              <a:ext uri="{FF2B5EF4-FFF2-40B4-BE49-F238E27FC236}">
                <a16:creationId xmlns:a16="http://schemas.microsoft.com/office/drawing/2014/main" id="{0E9E3957-4F5F-4D17-BD34-FBCC5D6DDB9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745266071"/>
              </p:ext>
            </p:extLst>
          </p:nvPr>
        </p:nvGraphicFramePr>
        <p:xfrm>
          <a:off x="2919248" y="4864768"/>
          <a:ext cx="609600" cy="393700"/>
        </p:xfrm>
        <a:graphic>
          <a:graphicData uri="http://schemas.openxmlformats.org/presentationml/2006/ole">
            <mc:AlternateContent xmlns:mc="http://schemas.openxmlformats.org/markup-compatibility/2006">
              <mc:Choice xmlns:v="urn:schemas-microsoft-com:vml" Requires="v">
                <p:oleObj name="Equation" r:id="rId6" imgW="609480" imgH="393480" progId="Equation.DSMT4">
                  <p:embed/>
                </p:oleObj>
              </mc:Choice>
              <mc:Fallback>
                <p:oleObj name="Equation" r:id="rId6" imgW="609480" imgH="393480" progId="Equation.DSMT4">
                  <p:embed/>
                  <p:pic>
                    <p:nvPicPr>
                      <p:cNvPr id="12" name="Object 11">
                        <a:extLst>
                          <a:ext uri="{FF2B5EF4-FFF2-40B4-BE49-F238E27FC236}">
                            <a16:creationId xmlns:a16="http://schemas.microsoft.com/office/drawing/2014/main" id="{E39EBDB3-5DBC-47E3-8BA2-8E9E99C82BCF}"/>
                          </a:ext>
                        </a:extLst>
                      </p:cNvPr>
                      <p:cNvPicPr/>
                      <p:nvPr/>
                    </p:nvPicPr>
                    <p:blipFill>
                      <a:blip r:embed="rId7"/>
                      <a:stretch>
                        <a:fillRect/>
                      </a:stretch>
                    </p:blipFill>
                    <p:spPr>
                      <a:xfrm>
                        <a:off x="2919248" y="4864768"/>
                        <a:ext cx="609600" cy="393700"/>
                      </a:xfrm>
                      <a:prstGeom prst="rect">
                        <a:avLst/>
                      </a:prstGeom>
                    </p:spPr>
                  </p:pic>
                </p:oleObj>
              </mc:Fallback>
            </mc:AlternateContent>
          </a:graphicData>
        </a:graphic>
      </p:graphicFrame>
      <p:sp>
        <p:nvSpPr>
          <p:cNvPr id="6" name="Slide Number Placeholder 8">
            <a:extLst>
              <a:ext uri="{FF2B5EF4-FFF2-40B4-BE49-F238E27FC236}">
                <a16:creationId xmlns:a16="http://schemas.microsoft.com/office/drawing/2014/main" id="{C16EF0B2-AEBE-4C75-B10F-5228C949CDE9}"/>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11075408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675D0-D8D4-44BF-BCA6-A39C232CD5E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 Scale</a:t>
            </a:r>
          </a:p>
        </p:txBody>
      </p:sp>
      <p:pic>
        <p:nvPicPr>
          <p:cNvPr id="8" name="Picture 2" descr="An illustration shows a pH scale.">
            <a:extLst>
              <a:ext uri="{FF2B5EF4-FFF2-40B4-BE49-F238E27FC236}">
                <a16:creationId xmlns:a16="http://schemas.microsoft.com/office/drawing/2014/main" id="{81729ED6-562A-436E-9703-3513ADBA2671}"/>
              </a:ext>
            </a:extLst>
          </p:cNvPr>
          <p:cNvPicPr>
            <a:picLocks noChangeAspect="1" noChangeArrowheads="1"/>
          </p:cNvPicPr>
          <p:nvPr/>
        </p:nvPicPr>
        <p:blipFill>
          <a:blip r:embed="rId2"/>
          <a:stretch>
            <a:fillRect/>
          </a:stretch>
        </p:blipFill>
        <p:spPr bwMode="auto">
          <a:xfrm>
            <a:off x="1595098" y="1180931"/>
            <a:ext cx="5953804" cy="502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FA62A063-35A4-44E0-8E18-774F63CF71A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DEEFF395-C35A-400B-A612-E3876C5815D7}"/>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37169688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E9CFD-52CD-4ADB-8AE5-98540DE0474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Buffers</a:t>
            </a:r>
          </a:p>
        </p:txBody>
      </p:sp>
      <p:sp>
        <p:nvSpPr>
          <p:cNvPr id="3" name="Content Placeholder 2">
            <a:extLst>
              <a:ext uri="{FF2B5EF4-FFF2-40B4-BE49-F238E27FC236}">
                <a16:creationId xmlns:a16="http://schemas.microsoft.com/office/drawing/2014/main" id="{21F2F2BB-B1BC-4EDC-9A0D-408FC00D85E0}"/>
              </a:ext>
            </a:extLst>
          </p:cNvPr>
          <p:cNvSpPr>
            <a:spLocks noGrp="1"/>
          </p:cNvSpPr>
          <p:nvPr>
            <p:ph sz="quarter" idx="11"/>
          </p:nvPr>
        </p:nvSpPr>
        <p:spPr>
          <a:xfrm>
            <a:off x="342900" y="1276709"/>
            <a:ext cx="8458200" cy="3788585"/>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Substance that resists changes in pH</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Act by</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Releasing hydrogen ions when a base is added.</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Absorbing hydrogen ions when acid is added.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Overall effect of keeping</a:t>
            </a:r>
          </a:p>
        </p:txBody>
      </p:sp>
      <p:graphicFrame>
        <p:nvGraphicFramePr>
          <p:cNvPr id="11" name="Object 3">
            <a:extLst>
              <a:ext uri="{FF2B5EF4-FFF2-40B4-BE49-F238E27FC236}">
                <a16:creationId xmlns:a16="http://schemas.microsoft.com/office/drawing/2014/main" id="{B8EEB9EE-11AF-44D4-9A0B-4D657D96DE4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392395026"/>
              </p:ext>
            </p:extLst>
          </p:nvPr>
        </p:nvGraphicFramePr>
        <p:xfrm>
          <a:off x="3834431" y="3610352"/>
          <a:ext cx="533400" cy="393700"/>
        </p:xfrm>
        <a:graphic>
          <a:graphicData uri="http://schemas.openxmlformats.org/presentationml/2006/ole">
            <mc:AlternateContent xmlns:mc="http://schemas.openxmlformats.org/markup-compatibility/2006">
              <mc:Choice xmlns:v="urn:schemas-microsoft-com:vml" Requires="v">
                <p:oleObj name="Equation" r:id="rId2" imgW="533160" imgH="393480" progId="Equation.DSMT4">
                  <p:embed/>
                </p:oleObj>
              </mc:Choice>
              <mc:Fallback>
                <p:oleObj name="Equation" r:id="rId2" imgW="533160" imgH="393480" progId="Equation.DSMT4">
                  <p:embed/>
                  <p:pic>
                    <p:nvPicPr>
                      <p:cNvPr id="8" name="Object 7">
                        <a:extLst>
                          <a:ext uri="{FF2B5EF4-FFF2-40B4-BE49-F238E27FC236}">
                            <a16:creationId xmlns:a16="http://schemas.microsoft.com/office/drawing/2014/main" id="{035B2234-3F14-4C8F-9AAD-1CC9D676A537}"/>
                          </a:ext>
                        </a:extLst>
                      </p:cNvPr>
                      <p:cNvPicPr/>
                      <p:nvPr/>
                    </p:nvPicPr>
                    <p:blipFill>
                      <a:blip r:embed="rId3"/>
                      <a:stretch>
                        <a:fillRect/>
                      </a:stretch>
                    </p:blipFill>
                    <p:spPr>
                      <a:xfrm>
                        <a:off x="3834431" y="3610352"/>
                        <a:ext cx="533400" cy="3937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2F674824-4F2C-412A-957C-E7AE22EA9946}"/>
              </a:ext>
            </a:extLst>
          </p:cNvPr>
          <p:cNvSpPr>
            <a:spLocks noGrp="1"/>
          </p:cNvSpPr>
          <p:nvPr>
            <p:ph sz="quarter" idx="15"/>
          </p:nvPr>
        </p:nvSpPr>
        <p:spPr>
          <a:xfrm>
            <a:off x="4377685" y="3590634"/>
            <a:ext cx="2749216" cy="457200"/>
          </a:xfrm>
        </p:spPr>
        <p:txBody>
          <a:bodyPr/>
          <a:lstStyle/>
          <a:p>
            <a:r>
              <a:rPr lang="en-US" dirty="0"/>
              <a:t>relatively constant</a:t>
            </a:r>
          </a:p>
        </p:txBody>
      </p:sp>
      <p:sp>
        <p:nvSpPr>
          <p:cNvPr id="6" name="Slide Number Placeholder 5">
            <a:extLst>
              <a:ext uri="{FF2B5EF4-FFF2-40B4-BE49-F238E27FC236}">
                <a16:creationId xmlns:a16="http://schemas.microsoft.com/office/drawing/2014/main" id="{A9253D63-793D-4F46-8F7E-C0277B176858}"/>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115326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4E19F-8D61-4570-8EFF-6372622AFD02}"/>
              </a:ext>
            </a:extLst>
          </p:cNvPr>
          <p:cNvSpPr>
            <a:spLocks noGrp="1"/>
          </p:cNvSpPr>
          <p:nvPr>
            <p:ph type="title"/>
          </p:nvPr>
        </p:nvSpPr>
        <p:spPr>
          <a:xfrm>
            <a:off x="342900" y="304800"/>
            <a:ext cx="3440430" cy="678611"/>
          </a:xfrm>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Rutherford Scattering Experiment</a:t>
            </a:r>
            <a:endParaRPr lang="en-US" dirty="0"/>
          </a:p>
        </p:txBody>
      </p:sp>
      <p:sp>
        <p:nvSpPr>
          <p:cNvPr id="3" name="Content Placeholder 2">
            <a:extLst>
              <a:ext uri="{FF2B5EF4-FFF2-40B4-BE49-F238E27FC236}">
                <a16:creationId xmlns:a16="http://schemas.microsoft.com/office/drawing/2014/main" id="{FF09A3B2-84D9-4359-9313-2FE6055D0EEA}"/>
              </a:ext>
            </a:extLst>
          </p:cNvPr>
          <p:cNvSpPr>
            <a:spLocks noGrp="1"/>
          </p:cNvSpPr>
          <p:nvPr>
            <p:ph sz="quarter" idx="11"/>
          </p:nvPr>
        </p:nvSpPr>
        <p:spPr>
          <a:xfrm>
            <a:off x="342900" y="1276710"/>
            <a:ext cx="2926080" cy="3741060"/>
          </a:xfrm>
        </p:spPr>
        <p:txBody>
          <a:bodyPr/>
          <a:lstStyle/>
          <a:p>
            <a:pPr marL="342900" lvl="0" indent="-342900">
              <a:spcBef>
                <a:spcPts val="1200"/>
              </a:spcBef>
              <a:spcAft>
                <a:spcPts val="1200"/>
              </a:spcAft>
              <a:buFont typeface="Arial" panose="020B0604020202020204" pitchFamily="34" charset="0"/>
              <a:buChar char="•"/>
            </a:pPr>
            <a:r>
              <a:rPr lang="en-US" dirty="0">
                <a:solidFill>
                  <a:srgbClr val="000000"/>
                </a:solidFill>
              </a:rPr>
              <a:t>Carried out in the early 20</a:t>
            </a:r>
            <a:r>
              <a:rPr lang="en-US" baseline="30000" dirty="0">
                <a:solidFill>
                  <a:srgbClr val="000000"/>
                </a:solidFill>
              </a:rPr>
              <a:t>th</a:t>
            </a:r>
            <a:r>
              <a:rPr lang="en-US" dirty="0">
                <a:solidFill>
                  <a:srgbClr val="000000"/>
                </a:solidFill>
              </a:rPr>
              <a:t> century</a:t>
            </a:r>
          </a:p>
          <a:p>
            <a:pPr marL="342900" lvl="0" indent="-342900">
              <a:spcBef>
                <a:spcPts val="1200"/>
              </a:spcBef>
              <a:spcAft>
                <a:spcPts val="1200"/>
              </a:spcAft>
              <a:buFont typeface="Arial" panose="020B0604020202020204" pitchFamily="34" charset="0"/>
              <a:buChar char="•"/>
            </a:pPr>
            <a:r>
              <a:rPr lang="en-US" dirty="0">
                <a:solidFill>
                  <a:srgbClr val="000000"/>
                </a:solidFill>
              </a:rPr>
              <a:t>Revealed the physical nature of atoms</a:t>
            </a:r>
          </a:p>
          <a:p>
            <a:pPr marL="342900" lvl="0" indent="-342900">
              <a:spcBef>
                <a:spcPts val="1200"/>
              </a:spcBef>
              <a:spcAft>
                <a:spcPts val="1200"/>
              </a:spcAft>
              <a:buFont typeface="Arial" panose="020B0604020202020204" pitchFamily="34" charset="0"/>
              <a:buChar char="•"/>
            </a:pPr>
            <a:r>
              <a:rPr lang="en-US" dirty="0">
                <a:solidFill>
                  <a:srgbClr val="000000"/>
                </a:solidFill>
              </a:rPr>
              <a:t>The existence of a nucleus was proposed.</a:t>
            </a:r>
          </a:p>
        </p:txBody>
      </p:sp>
      <p:sp>
        <p:nvSpPr>
          <p:cNvPr id="10" name="Content Placeholder 3">
            <a:extLst>
              <a:ext uri="{FF2B5EF4-FFF2-40B4-BE49-F238E27FC236}">
                <a16:creationId xmlns:a16="http://schemas.microsoft.com/office/drawing/2014/main" id="{6D109F18-CF41-4F0F-A7CF-0CC8D02B04BF}"/>
              </a:ext>
            </a:extLst>
          </p:cNvPr>
          <p:cNvSpPr>
            <a:spLocks noGrp="1"/>
          </p:cNvSpPr>
          <p:nvPr>
            <p:ph sz="quarter" idx="15"/>
          </p:nvPr>
        </p:nvSpPr>
        <p:spPr>
          <a:xfrm>
            <a:off x="3931920" y="133710"/>
            <a:ext cx="5120640" cy="323490"/>
          </a:xfrm>
          <a:solidFill>
            <a:srgbClr val="4A3C5C"/>
          </a:solidFill>
        </p:spPr>
        <p:txBody>
          <a:bodyPr/>
          <a:lstStyle/>
          <a:p>
            <a:r>
              <a:rPr lang="en-US" sz="1400" b="1" dirty="0">
                <a:solidFill>
                  <a:schemeClr val="bg1"/>
                </a:solidFill>
              </a:rPr>
              <a:t>SCIENTIFIC THINKING</a:t>
            </a:r>
            <a:endParaRPr lang="en-US" sz="1400" dirty="0">
              <a:solidFill>
                <a:schemeClr val="bg1"/>
              </a:solidFill>
            </a:endParaRPr>
          </a:p>
        </p:txBody>
      </p:sp>
      <p:sp>
        <p:nvSpPr>
          <p:cNvPr id="11" name="Content Placeholder 4">
            <a:extLst>
              <a:ext uri="{FF2B5EF4-FFF2-40B4-BE49-F238E27FC236}">
                <a16:creationId xmlns:a16="http://schemas.microsoft.com/office/drawing/2014/main" id="{303FF91C-B503-42E4-A1E3-2C36D177DB83}"/>
              </a:ext>
            </a:extLst>
          </p:cNvPr>
          <p:cNvSpPr>
            <a:spLocks noGrp="1"/>
          </p:cNvSpPr>
          <p:nvPr>
            <p:ph sz="quarter" idx="17"/>
          </p:nvPr>
        </p:nvSpPr>
        <p:spPr>
          <a:xfrm>
            <a:off x="3931920" y="454659"/>
            <a:ext cx="5120640" cy="5694680"/>
          </a:xfrm>
          <a:solidFill>
            <a:srgbClr val="F0E9E1"/>
          </a:solidFill>
        </p:spPr>
        <p:txBody>
          <a:bodyPr/>
          <a:lstStyle/>
          <a:p>
            <a:pPr>
              <a:spcAft>
                <a:spcPts val="600"/>
              </a:spcAft>
            </a:pPr>
            <a:r>
              <a:rPr lang="en-US" sz="1200" b="1" dirty="0"/>
              <a:t>Hypothesis: </a:t>
            </a:r>
            <a:r>
              <a:rPr lang="en-US" sz="1200" i="1" dirty="0"/>
              <a:t>Atoms are composed of diffuse positive charge with embedded negative charge (electrons). </a:t>
            </a:r>
          </a:p>
          <a:p>
            <a:pPr>
              <a:spcAft>
                <a:spcPts val="600"/>
              </a:spcAft>
            </a:pPr>
            <a:r>
              <a:rPr lang="en-US" sz="1200" b="1" dirty="0"/>
              <a:t>Prediction: </a:t>
            </a:r>
            <a:r>
              <a:rPr lang="en-US" sz="1200" i="1" dirty="0"/>
              <a:t>If alpha (</a:t>
            </a:r>
            <a:r>
              <a:rPr lang="en-US" sz="1200" i="1" dirty="0">
                <a:latin typeface="Arial" panose="020B0604020202020204" pitchFamily="34" charset="0"/>
                <a:cs typeface="Arial" panose="020B0604020202020204" pitchFamily="34" charset="0"/>
              </a:rPr>
              <a:t>α</a:t>
            </a:r>
            <a:r>
              <a:rPr lang="en-US" sz="1200" i="1" dirty="0"/>
              <a:t>) particles, which are helium nuclei, are shot at a thin foil of gold, the  particles will not be deflected much by the diffuse positive charge or by the light electrons. </a:t>
            </a:r>
          </a:p>
          <a:p>
            <a:pPr>
              <a:spcAft>
                <a:spcPts val="600"/>
              </a:spcAft>
            </a:pPr>
            <a:r>
              <a:rPr lang="en-US" sz="1200" b="1" dirty="0"/>
              <a:t>Test: </a:t>
            </a:r>
            <a:r>
              <a:rPr lang="en-US" sz="1200" i="1" dirty="0">
                <a:latin typeface="Arial" panose="020B0604020202020204" pitchFamily="34" charset="0"/>
                <a:cs typeface="Arial" panose="020B0604020202020204" pitchFamily="34" charset="0"/>
              </a:rPr>
              <a:t>α</a:t>
            </a:r>
            <a:r>
              <a:rPr lang="en-US" sz="1200" b="1" dirty="0">
                <a:latin typeface="Arial" panose="020B0604020202020204" pitchFamily="34" charset="0"/>
                <a:cs typeface="Arial" panose="020B0604020202020204" pitchFamily="34" charset="0"/>
              </a:rPr>
              <a:t> </a:t>
            </a:r>
            <a:r>
              <a:rPr lang="en-US" sz="1200" i="1" dirty="0"/>
              <a:t>particles are shot at a thin sheet of gold foil surrounded by a detector screen, which shows flashes of light when hit by the particles.</a:t>
            </a:r>
            <a:endParaRPr lang="en-US" sz="1200" dirty="0"/>
          </a:p>
        </p:txBody>
      </p:sp>
      <p:pic>
        <p:nvPicPr>
          <p:cNvPr id="13" name="Picture 5" descr="An illustration shows the Rutherford scattering experiment.">
            <a:extLst>
              <a:ext uri="{FF2B5EF4-FFF2-40B4-BE49-F238E27FC236}">
                <a16:creationId xmlns:a16="http://schemas.microsoft.com/office/drawing/2014/main" id="{47A6E6D8-AC4D-4235-84EA-5250249E4281}"/>
              </a:ext>
            </a:extLst>
          </p:cNvPr>
          <p:cNvPicPr>
            <a:picLocks noChangeAspect="1" noChangeArrowheads="1"/>
          </p:cNvPicPr>
          <p:nvPr/>
        </p:nvPicPr>
        <p:blipFill rotWithShape="1">
          <a:blip r:embed="rId2"/>
          <a:srcRect t="26447" b="23463"/>
          <a:stretch/>
        </p:blipFill>
        <p:spPr bwMode="auto">
          <a:xfrm>
            <a:off x="4821826" y="2035239"/>
            <a:ext cx="3340828" cy="256032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Content Placeholder 6">
            <a:extLst>
              <a:ext uri="{FF2B5EF4-FFF2-40B4-BE49-F238E27FC236}">
                <a16:creationId xmlns:a16="http://schemas.microsoft.com/office/drawing/2014/main" id="{38A5A4E6-BDC9-4529-84F9-C00975AE7999}"/>
              </a:ext>
            </a:extLst>
          </p:cNvPr>
          <p:cNvSpPr>
            <a:spLocks noGrp="1"/>
          </p:cNvSpPr>
          <p:nvPr>
            <p:ph sz="quarter" idx="19"/>
          </p:nvPr>
        </p:nvSpPr>
        <p:spPr>
          <a:xfrm>
            <a:off x="3931920" y="4605654"/>
            <a:ext cx="5120640" cy="1543685"/>
          </a:xfrm>
        </p:spPr>
        <p:txBody>
          <a:bodyPr/>
          <a:lstStyle/>
          <a:p>
            <a:pPr>
              <a:spcAft>
                <a:spcPts val="600"/>
              </a:spcAft>
            </a:pPr>
            <a:r>
              <a:rPr lang="en-US" sz="1200" b="1" dirty="0"/>
              <a:t>Result: </a:t>
            </a:r>
            <a:r>
              <a:rPr lang="en-US" sz="1200" i="1" dirty="0"/>
              <a:t>Most particles are not deflected at all, but a small percentage of particles are deflected at angles of 90° or more. </a:t>
            </a:r>
          </a:p>
          <a:p>
            <a:pPr>
              <a:spcAft>
                <a:spcPts val="600"/>
              </a:spcAft>
            </a:pPr>
            <a:r>
              <a:rPr lang="en-US" sz="1200" b="1" dirty="0"/>
              <a:t>Conclusion: </a:t>
            </a:r>
            <a:r>
              <a:rPr lang="en-US" sz="1200" i="1" dirty="0"/>
              <a:t>The hypothesis is not supported. The large deflections observed led to a view of the atom as composed of a very small central region containing positive charge (the nucleus) surrounded by electrons.</a:t>
            </a:r>
          </a:p>
          <a:p>
            <a:pPr>
              <a:spcAft>
                <a:spcPts val="600"/>
              </a:spcAft>
            </a:pPr>
            <a:r>
              <a:rPr lang="en-US" sz="1200" b="1" dirty="0"/>
              <a:t>Further Experiments: </a:t>
            </a:r>
            <a:r>
              <a:rPr lang="en-US" sz="1200" i="1" dirty="0"/>
              <a:t>How does the Bohr atom with its quantized energy for electrons extend this model?</a:t>
            </a:r>
            <a:endParaRPr lang="en-US" sz="1200" dirty="0"/>
          </a:p>
        </p:txBody>
      </p:sp>
      <p:sp>
        <p:nvSpPr>
          <p:cNvPr id="14" name="Text Placeholder 7">
            <a:extLst>
              <a:ext uri="{FF2B5EF4-FFF2-40B4-BE49-F238E27FC236}">
                <a16:creationId xmlns:a16="http://schemas.microsoft.com/office/drawing/2014/main" id="{FC52704E-EAC7-4359-A771-70FE5D84FAF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9" name="Slide Number Placeholder 8">
            <a:extLst>
              <a:ext uri="{FF2B5EF4-FFF2-40B4-BE49-F238E27FC236}">
                <a16:creationId xmlns:a16="http://schemas.microsoft.com/office/drawing/2014/main" id="{24032F34-D2EA-4476-BE62-BBC7D454D907}"/>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18325403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B3286-861B-4FC5-8CA1-BF6F8BC4CCE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Buffers Minimize Changes in pH</a:t>
            </a:r>
          </a:p>
        </p:txBody>
      </p:sp>
      <p:pic>
        <p:nvPicPr>
          <p:cNvPr id="8" name="Picture 2" descr="A graph depicts buffers that minimize changes in pH.">
            <a:extLst>
              <a:ext uri="{FF2B5EF4-FFF2-40B4-BE49-F238E27FC236}">
                <a16:creationId xmlns:a16="http://schemas.microsoft.com/office/drawing/2014/main" id="{DE495B4E-96DF-4E55-A00D-DB20B13194DC}"/>
              </a:ext>
            </a:extLst>
          </p:cNvPr>
          <p:cNvPicPr>
            <a:picLocks noChangeAspect="1" noChangeArrowheads="1"/>
          </p:cNvPicPr>
          <p:nvPr/>
        </p:nvPicPr>
        <p:blipFill>
          <a:blip r:embed="rId2"/>
          <a:stretch>
            <a:fillRect/>
          </a:stretch>
        </p:blipFill>
        <p:spPr bwMode="auto">
          <a:xfrm>
            <a:off x="398542" y="1429167"/>
            <a:ext cx="8346917" cy="4380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C6CDC7CE-7E87-4704-9FAB-4614FC70BE49}"/>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165FB0C2-40C4-459A-BC86-CCA12831E5F7}"/>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125276226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D2CE3-4AAE-4D82-90E9-05E554F6611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Biological Buffers</a:t>
            </a:r>
          </a:p>
        </p:txBody>
      </p:sp>
      <p:sp>
        <p:nvSpPr>
          <p:cNvPr id="3" name="Content Placeholder 2">
            <a:extLst>
              <a:ext uri="{FF2B5EF4-FFF2-40B4-BE49-F238E27FC236}">
                <a16:creationId xmlns:a16="http://schemas.microsoft.com/office/drawing/2014/main" id="{1279F274-778A-4519-B3AA-3A643CB7A5C6}"/>
              </a:ext>
            </a:extLst>
          </p:cNvPr>
          <p:cNvSpPr>
            <a:spLocks noGrp="1"/>
          </p:cNvSpPr>
          <p:nvPr>
            <p:ph sz="quarter" idx="11"/>
          </p:nvPr>
        </p:nvSpPr>
        <p:spPr>
          <a:xfrm>
            <a:off x="342900" y="1276710"/>
            <a:ext cx="8458200" cy="918976"/>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biological buffers consist of a pair of molecules, one an acid and one a base</a:t>
            </a:r>
          </a:p>
        </p:txBody>
      </p:sp>
      <p:pic>
        <p:nvPicPr>
          <p:cNvPr id="10" name="Picture 3" descr="An illustration shows forward and reverse reactions to form carbonic acid (H2CO3).">
            <a:extLst>
              <a:ext uri="{FF2B5EF4-FFF2-40B4-BE49-F238E27FC236}">
                <a16:creationId xmlns:a16="http://schemas.microsoft.com/office/drawing/2014/main" id="{1AC4D382-4FDE-49C1-ABE6-81F2E4106BC6}"/>
              </a:ext>
            </a:extLst>
          </p:cNvPr>
          <p:cNvPicPr>
            <a:picLocks noChangeAspect="1" noChangeArrowheads="1"/>
          </p:cNvPicPr>
          <p:nvPr/>
        </p:nvPicPr>
        <p:blipFill>
          <a:blip r:embed="rId2"/>
          <a:stretch>
            <a:fillRect/>
          </a:stretch>
        </p:blipFill>
        <p:spPr bwMode="auto">
          <a:xfrm>
            <a:off x="264965" y="2640601"/>
            <a:ext cx="8614070" cy="25951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0831A2D2-FEA3-477F-B8CD-E0717EAFF83D}"/>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D37137B6-4BE0-47DA-B749-FAC7DE73B7FB}"/>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7062976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Nature of Atoms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tips are white, the depths are dark blue, and the spaces between the atoms is black.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Rutherford Scattering Experiment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thin gold foil is placed in between a reversed c shaped detector screen. From a particle source, alpha particles are fired at a gold foil target. Most alpha particles pass through the foil with little or no deflection. Some alpha particles are deflected by more than 90 degrees.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715102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Atomic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(left) shows hydrogen with 1 proton (positive charge) and 1 electron (negative charge); and oxygen with 8 protons, 8 neutrons (no charge), and 8 electrons.  Illustration B (right) shows hydrogen with 1 electron orbiting around 1 proton, and oxygen with 6 electrons in the outer shell and 2 electrons in the inner shell orbiting around 8 protons and 8 neutrons acting as a nucleus at the center.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301664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Isotopes of Carbon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Carbon 12 (left) has 6 protons, 6 neutrons, and 6 electrons. The protons and neutrons together form the nucleus and the electrons are depicted as a cloud around the nucleus. Carbon 13 (middle) has 6 protons, 7 neutrons, and 6 electrons. The protons and neutrons together form the nucleus and the electrons are depicted as a cloud around the nucleus. Carbon 14 (right) has 6 protons, 8 neutrons, and 6 electrons. The protons and neutrons together form the nucleus and the electrons are depicted as a cloud around the nucleus.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126885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Electron Orbitals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(top) shows an electron shell diagram with 2 electrons in the inner shell, orbiting around a nucleus. The inner shell is labeled as energy level K. The outer shell is drawn using a dashed line. The corresponding electron orbital shows one spherical orbital (1s). Illustration B (middle) shows an electron shell diagram with 6 electrons in the outer shell, orbiting around a nucleus. The outer shell is labeled as energy level L. The inner shell is drawn using a dashed line. The corresponding electron orbital shows one spherical orbital (2s) and 3 dumbbell-shaped orbitals (2p) with 3 axes. The first has the dumbbell-shaped orbitals on the x-axis, the second has dumbbell-shaped orbitals on the y axis, and the third has dumbbell-shaped orbitals on the z-axis. Illustration C (bottom) shows a neon electron shell diagram with 8 electrons in the outer shell, and 2 electrons in the inner shell orbiting around a nucleus. The electron orbitals shows (1s), (2s), and (2p).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350678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Atomic Energy Levels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the nucleus at the center with 4 rings around the nucleus.  The labels of the rings from inner to the outer are as follows: K, L, M, and N. The energy is released when an electron falls from N to M, M to L, and L to K. The energy is absorbed when an electron moves from K to L, L to M, and M to 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77376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1178A-B5C3-402C-95CD-ED66060616D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Atomic Structure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C52FF96-70C1-46B2-9841-1106E42311B1}"/>
              </a:ext>
            </a:extLst>
          </p:cNvPr>
          <p:cNvSpPr>
            <a:spLocks noGrp="1"/>
          </p:cNvSpPr>
          <p:nvPr>
            <p:ph sz="quarter" idx="11"/>
          </p:nvPr>
        </p:nvSpPr>
        <p:spPr>
          <a:xfrm>
            <a:off x="342900" y="1276710"/>
            <a:ext cx="4229100" cy="4781190"/>
          </a:xfrm>
        </p:spPr>
        <p:txBody>
          <a:bodyPr/>
          <a:lstStyle/>
          <a:p>
            <a:pPr>
              <a:spcBef>
                <a:spcPts val="500"/>
              </a:spcBef>
              <a:spcAft>
                <a:spcPts val="600"/>
              </a:spcAft>
            </a:pPr>
            <a:r>
              <a:rPr lang="en-US" dirty="0"/>
              <a:t>Atoms are composed of</a:t>
            </a:r>
          </a:p>
          <a:p>
            <a:pPr marL="342900" indent="-342900">
              <a:spcBef>
                <a:spcPts val="500"/>
              </a:spcBef>
              <a:spcAft>
                <a:spcPts val="600"/>
              </a:spcAft>
              <a:buFont typeface="Arial" panose="020B0604020202020204" pitchFamily="34" charset="0"/>
              <a:buChar char="•"/>
            </a:pPr>
            <a:r>
              <a:rPr lang="en-US" dirty="0"/>
              <a:t>Protons</a:t>
            </a:r>
          </a:p>
          <a:p>
            <a:pPr lvl="2" indent="-283464">
              <a:spcBef>
                <a:spcPts val="500"/>
              </a:spcBef>
              <a:spcAft>
                <a:spcPts val="600"/>
              </a:spcAft>
            </a:pPr>
            <a:r>
              <a:rPr lang="en-US" sz="1800" dirty="0"/>
              <a:t>Positively charged particles</a:t>
            </a:r>
          </a:p>
          <a:p>
            <a:pPr lvl="2" indent="-283464">
              <a:spcBef>
                <a:spcPts val="500"/>
              </a:spcBef>
              <a:spcAft>
                <a:spcPts val="600"/>
              </a:spcAft>
            </a:pPr>
            <a:r>
              <a:rPr lang="en-US" sz="1800" dirty="0"/>
              <a:t>Located in the nucleus</a:t>
            </a:r>
          </a:p>
          <a:p>
            <a:pPr marL="342900" indent="-342900">
              <a:spcBef>
                <a:spcPts val="500"/>
              </a:spcBef>
              <a:spcAft>
                <a:spcPts val="600"/>
              </a:spcAft>
              <a:buFont typeface="Arial" panose="020B0604020202020204" pitchFamily="34" charset="0"/>
              <a:buChar char="•"/>
            </a:pPr>
            <a:r>
              <a:rPr lang="en-US" dirty="0"/>
              <a:t>Neutrons</a:t>
            </a:r>
          </a:p>
          <a:p>
            <a:pPr lvl="2" indent="-283464">
              <a:spcBef>
                <a:spcPts val="500"/>
              </a:spcBef>
              <a:spcAft>
                <a:spcPts val="600"/>
              </a:spcAft>
            </a:pPr>
            <a:r>
              <a:rPr lang="en-US" sz="1800" dirty="0"/>
              <a:t>Neutral particles</a:t>
            </a:r>
          </a:p>
          <a:p>
            <a:pPr lvl="2" indent="-283464">
              <a:spcBef>
                <a:spcPts val="500"/>
              </a:spcBef>
              <a:spcAft>
                <a:spcPts val="600"/>
              </a:spcAft>
            </a:pPr>
            <a:r>
              <a:rPr lang="en-US" sz="1800" dirty="0"/>
              <a:t>Located in the nucleus</a:t>
            </a:r>
          </a:p>
          <a:p>
            <a:pPr marL="342900" indent="-342900">
              <a:spcBef>
                <a:spcPts val="500"/>
              </a:spcBef>
              <a:spcAft>
                <a:spcPts val="600"/>
              </a:spcAft>
              <a:buFont typeface="Arial" panose="020B0604020202020204" pitchFamily="34" charset="0"/>
              <a:buChar char="•"/>
            </a:pPr>
            <a:r>
              <a:rPr lang="en-US" dirty="0"/>
              <a:t>Electrons</a:t>
            </a:r>
          </a:p>
          <a:p>
            <a:pPr lvl="2" indent="-283464">
              <a:spcBef>
                <a:spcPts val="500"/>
              </a:spcBef>
              <a:spcAft>
                <a:spcPts val="600"/>
              </a:spcAft>
            </a:pPr>
            <a:r>
              <a:rPr lang="en-US" sz="1800" dirty="0"/>
              <a:t>Negatively charged particles</a:t>
            </a:r>
          </a:p>
          <a:p>
            <a:pPr lvl="2" indent="-283464">
              <a:spcBef>
                <a:spcPts val="500"/>
              </a:spcBef>
              <a:spcAft>
                <a:spcPts val="600"/>
              </a:spcAft>
            </a:pPr>
            <a:r>
              <a:rPr lang="en-US" sz="1800" dirty="0"/>
              <a:t>Found in orbitals surrounding the nucleus</a:t>
            </a:r>
          </a:p>
        </p:txBody>
      </p:sp>
      <p:pic>
        <p:nvPicPr>
          <p:cNvPr id="10" name="Picture 3" descr="Two illustrations a and b shows the Bohr model of atoms: hydrogen and oxygen. ">
            <a:extLst>
              <a:ext uri="{FF2B5EF4-FFF2-40B4-BE49-F238E27FC236}">
                <a16:creationId xmlns:a16="http://schemas.microsoft.com/office/drawing/2014/main" id="{49C45EEB-67AC-446B-922E-900B32471403}"/>
              </a:ext>
            </a:extLst>
          </p:cNvPr>
          <p:cNvPicPr>
            <a:picLocks noChangeAspect="1" noChangeArrowheads="1"/>
          </p:cNvPicPr>
          <p:nvPr/>
        </p:nvPicPr>
        <p:blipFill>
          <a:blip r:embed="rId2"/>
          <a:stretch>
            <a:fillRect/>
          </a:stretch>
        </p:blipFill>
        <p:spPr bwMode="auto">
          <a:xfrm>
            <a:off x="4664119" y="1158110"/>
            <a:ext cx="4244980" cy="5001037"/>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B56613DF-C8DC-40EE-A50A-B076D73178E8}"/>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7" name="Slide Number Placeholder 5">
            <a:extLst>
              <a:ext uri="{FF2B5EF4-FFF2-40B4-BE49-F238E27FC236}">
                <a16:creationId xmlns:a16="http://schemas.microsoft.com/office/drawing/2014/main" id="{0B4F44E8-BD60-494B-A136-0C01EDE2D5E1}"/>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10839524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Redox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electron moves from the orbit of the first proton to the orbit of the second proton. The first proton is labeled, oxidation and the second proton is labeled, reduction.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953659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Periodic Table of the Elements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They are as follows: 1, H; 2, He; 3, Li; 4, Be; 5, B; 6, C; 7, N; 8, O; 9, F; 10, Ne; 11, Na; 12, Mg, 13, Al; 14, Si; 15, P; 16, S; 17, Cl; 18, </a:t>
            </a:r>
            <a:r>
              <a:rPr lang="en-US" sz="1800" dirty="0" err="1"/>
              <a:t>Ar</a:t>
            </a:r>
            <a:r>
              <a:rPr lang="en-US" sz="1800" dirty="0"/>
              <a:t>; 19, K; 20, Ca; 21, Sc; 22, </a:t>
            </a:r>
            <a:r>
              <a:rPr lang="en-US" sz="1800" dirty="0" err="1"/>
              <a:t>Ti</a:t>
            </a:r>
            <a:r>
              <a:rPr lang="en-US" sz="1800" dirty="0"/>
              <a:t>; 23, V; 24,  Cr; 25, Mn; 26, Fe; 27, Co; 28,  Ni; 29, Cu; 30, Zn; 31, Ga; 32, Ge; 33, As; 34, Se; 35, Br;  36, Kr; 37, </a:t>
            </a:r>
            <a:r>
              <a:rPr lang="en-US" sz="1800" dirty="0" err="1"/>
              <a:t>Rb</a:t>
            </a:r>
            <a:r>
              <a:rPr lang="en-US" sz="1800" dirty="0"/>
              <a:t>; 38, Sr; 39, Y; 40, </a:t>
            </a:r>
            <a:r>
              <a:rPr lang="en-US" sz="1800" dirty="0" err="1"/>
              <a:t>Zr</a:t>
            </a:r>
            <a:r>
              <a:rPr lang="en-US" sz="1800" dirty="0"/>
              <a:t>; 41, </a:t>
            </a:r>
            <a:r>
              <a:rPr lang="en-US" sz="1800" dirty="0" err="1"/>
              <a:t>Nb</a:t>
            </a:r>
            <a:r>
              <a:rPr lang="en-US" sz="1800" dirty="0"/>
              <a:t>; 42, Mo; 43, Tc; 44, Ru; 45, Rh; 46, Pd; 47, Ag; 47, Cd; 48, In; 50, Sn; 51, Sb; 52, </a:t>
            </a:r>
            <a:r>
              <a:rPr lang="en-US" sz="1800" dirty="0" err="1"/>
              <a:t>Te</a:t>
            </a:r>
            <a:r>
              <a:rPr lang="en-US" sz="1800" dirty="0"/>
              <a:t>; 53, I; 54, </a:t>
            </a:r>
            <a:r>
              <a:rPr lang="en-US" sz="1800" dirty="0" err="1"/>
              <a:t>Xe</a:t>
            </a:r>
            <a:r>
              <a:rPr lang="en-US" sz="1800" dirty="0"/>
              <a:t>; 55, Cs; 56, Ba; 57, La; 72, Hf; 73, Ta; 74, W; 75, Re; 76, </a:t>
            </a:r>
            <a:r>
              <a:rPr lang="en-US" sz="1800" dirty="0" err="1"/>
              <a:t>Os</a:t>
            </a:r>
            <a:r>
              <a:rPr lang="en-US" sz="1800" dirty="0"/>
              <a:t>; 77, </a:t>
            </a:r>
            <a:r>
              <a:rPr lang="en-US" sz="1800" dirty="0" err="1"/>
              <a:t>Ir</a:t>
            </a:r>
            <a:r>
              <a:rPr lang="en-US" sz="1800" dirty="0"/>
              <a:t>; 78, Pt; 79, Au; 80, Hg; 81, Tl; 82, Pb; 83, Bi; 84, Po; 85, At; 86, Rn; 87, Fr; 88, Ra; 89, Ac; 104, Rf; 105, Db; 106, Sg; 107, </a:t>
            </a:r>
            <a:r>
              <a:rPr lang="en-US" sz="1800" dirty="0" err="1"/>
              <a:t>Bh</a:t>
            </a:r>
            <a:r>
              <a:rPr lang="en-US" sz="1800" dirty="0"/>
              <a:t>; 108, Hs; 109, Mt; 110, Ds; 111, </a:t>
            </a:r>
            <a:r>
              <a:rPr lang="en-US" sz="1800" dirty="0" err="1"/>
              <a:t>Rg</a:t>
            </a:r>
            <a:r>
              <a:rPr lang="en-US" sz="1800" dirty="0"/>
              <a:t>; 112, Cr; 113, Nh; 114, Fi; 115, Mc; 116, </a:t>
            </a:r>
            <a:r>
              <a:rPr lang="en-US" sz="1800" dirty="0" err="1"/>
              <a:t>Lv</a:t>
            </a:r>
            <a:r>
              <a:rPr lang="en-US" sz="1800" dirty="0"/>
              <a:t>; 117, Ts; 118, </a:t>
            </a:r>
            <a:r>
              <a:rPr lang="en-US" sz="1800" dirty="0" err="1"/>
              <a:t>Og</a:t>
            </a:r>
            <a:r>
              <a:rPr lang="en-US" sz="1800" dirty="0"/>
              <a:t>. Lanthanide series: 58, Ce; 59, </a:t>
            </a:r>
            <a:r>
              <a:rPr lang="en-US" sz="1800" dirty="0" err="1"/>
              <a:t>Pr</a:t>
            </a:r>
            <a:r>
              <a:rPr lang="en-US" sz="1800" dirty="0"/>
              <a:t>; 60, Nd; 61, Pm; 62, </a:t>
            </a:r>
            <a:r>
              <a:rPr lang="en-US" sz="1800" dirty="0" err="1"/>
              <a:t>Sm</a:t>
            </a:r>
            <a:r>
              <a:rPr lang="en-US" sz="1800" dirty="0"/>
              <a:t>; 63, Eu; 64, </a:t>
            </a:r>
            <a:r>
              <a:rPr lang="en-US" sz="1800" dirty="0" err="1"/>
              <a:t>Gd</a:t>
            </a:r>
            <a:r>
              <a:rPr lang="en-US" sz="1800" dirty="0"/>
              <a:t>; 65, Tb; 66, Dy; 67, Ho; 68, </a:t>
            </a:r>
            <a:r>
              <a:rPr lang="en-US" sz="1800" dirty="0" err="1"/>
              <a:t>Er</a:t>
            </a:r>
            <a:r>
              <a:rPr lang="en-US" sz="1800" dirty="0"/>
              <a:t>; 69, Tm; 70, </a:t>
            </a:r>
            <a:r>
              <a:rPr lang="en-US" sz="1800" dirty="0" err="1"/>
              <a:t>Yb</a:t>
            </a:r>
            <a:r>
              <a:rPr lang="en-US" sz="1800" dirty="0"/>
              <a:t>; 71, Lu. Actinide series: 90, Th; 91, Pa; 92, U; 93, Np; 94, Pu; 95, Am; 96, Cm; 97, Bk; 98, </a:t>
            </a:r>
            <a:r>
              <a:rPr lang="en-US" sz="1800" dirty="0" err="1"/>
              <a:t>Cf</a:t>
            </a:r>
            <a:r>
              <a:rPr lang="en-US" sz="1800" dirty="0"/>
              <a:t>; 99, Es; 100, </a:t>
            </a:r>
            <a:r>
              <a:rPr lang="en-US" sz="1800" dirty="0" err="1"/>
              <a:t>Fm</a:t>
            </a:r>
            <a:r>
              <a:rPr lang="en-US" sz="1800" dirty="0"/>
              <a:t>; 101, Md; 102, No; 103, </a:t>
            </a:r>
            <a:r>
              <a:rPr lang="en-US" sz="1800" dirty="0" err="1"/>
              <a:t>Lr</a:t>
            </a:r>
            <a:r>
              <a:rPr lang="en-US" sz="1800" dirty="0"/>
              <a:t>. The elements H, C, N, O, Na, Mg, P, S, Cl, K, Ca, F e are shaded in green. The common elements found in living systems listed in descending order of abundance are as follows: Oxygen (O), Carbon (C), Hydrogen (H), Nitrogen (N), Sodium (Na), Chlorine (Cl), Calcium (Ca), Phosphorus (P), Potassium (K), Sulfur (S), Iron (Fe), Magnesium (Mg).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827590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Formation of Ionic Bonds By Sodium Chloride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(left) shows a sodium atom with 2 electrons in the K shell, 8 electrons in the L shell, and 1 electron in the M shell. The chlorine atom has 2 electrons in the K shell, 8 electrons in the L shell, and 7 electrons in the M shell. An electron from the M shell of the sodium atom moves to the M shell of the chlorine atom. The sodium atom becomes sodium ion (positively charged) and the chlorine atom becomes Chloride ion (negatively charged). Illustration B (right) shows a space-filling model of NaCl crystal. Chloride ions are differently shaded than sodium ions.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414587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Single, Double, and Triple Covalent Bonds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top illustration shows a single covalent bond in hydrogen gas. A line connects 2 Hs, H2. A molecular structure shows 2 hydrogen atoms, each with an electron. Both the electrons are shared by both the hydrogen atoms, which is labeled as a covalent bond. The middle illustration shows a double covalent bond in oxygen gas. 2 lines connect 2 </a:t>
            </a:r>
            <a:r>
              <a:rPr lang="en-US" dirty="0" err="1"/>
              <a:t>Os</a:t>
            </a:r>
            <a:r>
              <a:rPr lang="en-US" dirty="0"/>
              <a:t>, O2. A molecular structure shows 2 oxygen atoms, each has 2 electrons in the K shell and 6 electrons in the L shell. A pair of electrons from each L shell is shared by both the oxygen atoms. The bottom illustration shows a triple covalent bond in nitrogen gas. 3 lines connect 2 Ns, N2. A molecular structure shows 2 nitrogen atoms, each has 2 electrons in the K shell and 5 electrons in the L shell. Every 3 electrons from the L shells are shared by both the nitrogen atoms.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7453274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Molecular Structure of Water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(top), Bohr Model of water shows one oxygen atom with 8 protons and 8 neutrons and 2 hydrogen atoms. The oxygen atom has 2 electrons in the K shell and 6 electrons in the L shell. 2 covalent bonds are partially charged in the oxygen atom and each hydrogen atom has 1 partially charged covalent bond. An electron from the hydrogen atom and an electron from the L shell of the oxygen atom forms a covalent bond. An electron from the second hydrogen atom and another electron from the L shell of the oxygen atom forms another covalent bond. The hydrogen atom has a partially charged electron. Illustration B (top right), ball and stick model of water shows the angle between the hydrogen atoms in a water molecule is 104.5 degrees. Illustration C (bottom right), space-filling model of water shows 2 small white spheres attached to a big red sphere.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682780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Hydrogen Bond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(top) shows a hydrogen bond represented by 2 dashed lines between a hydrogen atom of the first water molecule and the oxygen atom of the second water molecule. Illustration B (bottom) shows a hydrogen bond represented by 2 dashed lines between a hydrogen atom of an organic molecule and an oxygen atom of a water molecule.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802473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Salt Dissolving in Water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Sodium ions and chloride ions are separated from the salt crystal and water molecules surround them forming hydration shells.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344653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More Properties of Water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Sodium ions and chloride ions are separated from the salt crystal and water molecules surround them forming hydration shells.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031685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pH Scale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scale ranges from 0 (Acidic) to 14 (Basic). An upward arrow starts from 7 and goes to 0. The color at 7 is white and it darkens as the values decreases and becomes red at 0. A downward arrow starts at 7 and ends at 14. The color at 7 is white and it darkens as the values increases and becomes blue at 14. The data provided from the scale is in the following format: pH value, hydrogen ion concentration, examples of solutions. 0, 10 to the power of 0, nil. 1, 10 to the power of negative 1, hydrochloric acid, 2, 10 to the power of negative 2, stomach acid, lemon juice. 3, 10 to the power of negative 3, vinegar, cola, beer. 4, 10 to the power of negative 4, tomatoes. 5, 10 to the power of negative 5, black coffee. 6, 10 to the power of negative 6, urine. 7, 10 to the power of negative 7, pure water. 8, 10 to the power of negative 8, seawater. 9, 10 to the power of negative 9, baking soda. 10, 10 to the power of negative 10, Great Salt Lake. 11, 10 to the power of negative 11, household ammonia. 12, 10 to the power of negative 12, Nil. 13, 10 to the power of negative 13, household bleach. 14, 10 to the power of negative 14, Sodium hydroxide.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5554829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Buffers Minimize Changes in pH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vertical axis is labeled pH and ranges from 0 to 9. The horizontal axis is labeled amount of base added and ranges from 0 to 5x. The curve starts at (0, 2) and goes steeply up till (0.5x, 4) and rises steadily till (4.5x, 6), and rises steeply to (5x, 9). The buffering range is marked horizontally from the values 4 to 6 on the vertical axis.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19314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AB710-D211-40D5-9382-1C99F917824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Atomic Number</a:t>
            </a:r>
          </a:p>
        </p:txBody>
      </p:sp>
      <p:sp>
        <p:nvSpPr>
          <p:cNvPr id="3" name="Content Placeholder 2">
            <a:extLst>
              <a:ext uri="{FF2B5EF4-FFF2-40B4-BE49-F238E27FC236}">
                <a16:creationId xmlns:a16="http://schemas.microsoft.com/office/drawing/2014/main" id="{8484DFB8-571E-4265-98FA-7FE9A3168423}"/>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Number of protons equals number of electrons</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Atoms are electrically neutral.</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Atomic number = number of protons</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Every atom of a particular element has the same number of protons.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Element</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Any substance that cannot be broken down to any other substance by ordinary chemical means.</a:t>
            </a:r>
          </a:p>
        </p:txBody>
      </p:sp>
      <p:sp>
        <p:nvSpPr>
          <p:cNvPr id="6" name="Slide Number Placeholder 3">
            <a:extLst>
              <a:ext uri="{FF2B5EF4-FFF2-40B4-BE49-F238E27FC236}">
                <a16:creationId xmlns:a16="http://schemas.microsoft.com/office/drawing/2014/main" id="{547C8839-A56D-4CF4-A4EB-D20456FEAFA3}"/>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87024603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Biological Buffers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Water (H2O) plus carbon dioxide (CO2) gives carbonic acid (H2CO3). Hydrogen ion (H plus) plus Bicarbonate ion (HCO3 minus) gives carbonic acid (H2CO3). There are forward and reverse reactions that interconvert H2CO3 and HCO3 minus.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691906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83808-A5EA-4D87-8CBA-2DB154486B5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Atomic Mass</a:t>
            </a:r>
          </a:p>
        </p:txBody>
      </p:sp>
      <p:sp>
        <p:nvSpPr>
          <p:cNvPr id="3" name="Content Placeholder 2">
            <a:extLst>
              <a:ext uri="{FF2B5EF4-FFF2-40B4-BE49-F238E27FC236}">
                <a16:creationId xmlns:a16="http://schemas.microsoft.com/office/drawing/2014/main" id="{1D773142-089F-4FF6-91F3-30972AB08DB6}"/>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Mass or weight?</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Mass – refers to amount of substance.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Weight – refers to force gravity exerts on substance.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Sum of protons and neutrons is the atom’s atomic mass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Each proton and neutron has a mass of approximately 1 Dalton</a:t>
            </a:r>
          </a:p>
        </p:txBody>
      </p:sp>
      <p:sp>
        <p:nvSpPr>
          <p:cNvPr id="6" name="Slide Number Placeholder 3">
            <a:extLst>
              <a:ext uri="{FF2B5EF4-FFF2-40B4-BE49-F238E27FC236}">
                <a16:creationId xmlns:a16="http://schemas.microsoft.com/office/drawing/2014/main" id="{97CEFC8B-C91A-474D-937E-4CED457AA360}"/>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1627722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4175B-17F2-48EA-B2AF-FCE79F9E736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Electrons</a:t>
            </a:r>
          </a:p>
        </p:txBody>
      </p:sp>
      <p:sp>
        <p:nvSpPr>
          <p:cNvPr id="3" name="Content Placeholder 2">
            <a:extLst>
              <a:ext uri="{FF2B5EF4-FFF2-40B4-BE49-F238E27FC236}">
                <a16:creationId xmlns:a16="http://schemas.microsoft.com/office/drawing/2014/main" id="{82E2212C-B9AA-4CC6-85E5-46A942A49DAD}"/>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Negatively charged particles located in orbitals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Neutral atoms have same number of electrons and protons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Ions are charged particles − unbalanced</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Cation − more protons than electrons = net positive charge.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Anion − fewer protons than electrons = net negative charge.</a:t>
            </a:r>
          </a:p>
        </p:txBody>
      </p:sp>
      <p:sp>
        <p:nvSpPr>
          <p:cNvPr id="6" name="Slide Number Placeholder 3">
            <a:extLst>
              <a:ext uri="{FF2B5EF4-FFF2-40B4-BE49-F238E27FC236}">
                <a16:creationId xmlns:a16="http://schemas.microsoft.com/office/drawing/2014/main" id="{EB28EDB1-A4F5-42DA-ADF6-2C688DDCA952}"/>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7307022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61391-19AF-4F92-8EB8-20CA4CD559F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Isotopes</a:t>
            </a:r>
          </a:p>
        </p:txBody>
      </p:sp>
      <p:sp>
        <p:nvSpPr>
          <p:cNvPr id="3" name="Content Placeholder 2">
            <a:extLst>
              <a:ext uri="{FF2B5EF4-FFF2-40B4-BE49-F238E27FC236}">
                <a16:creationId xmlns:a16="http://schemas.microsoft.com/office/drawing/2014/main" id="{E4E6EB0F-CB50-4DD8-8125-4B7E23FB1AA1}"/>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Atoms of a single element that possess different numbers of neutrons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Radioactive isotopes are unstable and emit radiation as the nucleus breaks up</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Half-life – time it takes for one-half of the atoms in a sample to decay.</a:t>
            </a:r>
          </a:p>
        </p:txBody>
      </p:sp>
      <p:sp>
        <p:nvSpPr>
          <p:cNvPr id="6" name="Slide Number Placeholder 3">
            <a:extLst>
              <a:ext uri="{FF2B5EF4-FFF2-40B4-BE49-F238E27FC236}">
                <a16:creationId xmlns:a16="http://schemas.microsoft.com/office/drawing/2014/main" id="{55A9340C-CC17-49E2-9E36-BD619ED9C5A3}"/>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294814056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5186</TotalTime>
  <Words>4215</Words>
  <Application>Microsoft Office PowerPoint</Application>
  <PresentationFormat>On-screen Show (4:3)</PresentationFormat>
  <Paragraphs>344</Paragraphs>
  <Slides>60</Slides>
  <Notes>0</Notes>
  <HiddenSlides>18</HiddenSlides>
  <MMClips>0</MMClips>
  <ScaleCrop>false</ScaleCrop>
  <HeadingPairs>
    <vt:vector size="8" baseType="variant">
      <vt:variant>
        <vt:lpstr>Fonts Used</vt:lpstr>
      </vt:variant>
      <vt:variant>
        <vt:i4>2</vt:i4>
      </vt:variant>
      <vt:variant>
        <vt:lpstr>Theme</vt:lpstr>
      </vt:variant>
      <vt:variant>
        <vt:i4>6</vt:i4>
      </vt:variant>
      <vt:variant>
        <vt:lpstr>Embedded OLE Servers</vt:lpstr>
      </vt:variant>
      <vt:variant>
        <vt:i4>1</vt:i4>
      </vt:variant>
      <vt:variant>
        <vt:lpstr>Slide Titles</vt:lpstr>
      </vt:variant>
      <vt:variant>
        <vt:i4>60</vt:i4>
      </vt:variant>
    </vt:vector>
  </HeadingPairs>
  <TitlesOfParts>
    <vt:vector size="69" baseType="lpstr">
      <vt:lpstr>Arial</vt:lpstr>
      <vt:lpstr>Calibri</vt:lpstr>
      <vt:lpstr>Title Slides Master</vt:lpstr>
      <vt:lpstr>MainContentSlideMaster</vt:lpstr>
      <vt:lpstr>ClosingMaster</vt:lpstr>
      <vt:lpstr>DividerSlideMaster</vt:lpstr>
      <vt:lpstr>ImageDescriptionAppendixSlideMaster</vt:lpstr>
      <vt:lpstr>Custom Design</vt:lpstr>
      <vt:lpstr>Equation</vt:lpstr>
      <vt:lpstr>Chapter 02</vt:lpstr>
      <vt:lpstr>Lecture Outline</vt:lpstr>
      <vt:lpstr>Nature of Atoms</vt:lpstr>
      <vt:lpstr>Rutherford Scattering Experiment</vt:lpstr>
      <vt:lpstr>Atomic Structure</vt:lpstr>
      <vt:lpstr>Atomic Number</vt:lpstr>
      <vt:lpstr>Atomic Mass</vt:lpstr>
      <vt:lpstr>Electrons</vt:lpstr>
      <vt:lpstr>Isotopes</vt:lpstr>
      <vt:lpstr>Isotopes of Carbon</vt:lpstr>
      <vt:lpstr>Electron Arrangement</vt:lpstr>
      <vt:lpstr>Electron Orbitals</vt:lpstr>
      <vt:lpstr>Energy Levels</vt:lpstr>
      <vt:lpstr>Atomic Energy Levels</vt:lpstr>
      <vt:lpstr>Redox</vt:lpstr>
      <vt:lpstr>Elements</vt:lpstr>
      <vt:lpstr>Periodic Table of the Elements </vt:lpstr>
      <vt:lpstr>Elements in the Periodic Table</vt:lpstr>
      <vt:lpstr>Chemical Bonds</vt:lpstr>
      <vt:lpstr>Ionic Bonds</vt:lpstr>
      <vt:lpstr>Formation of Ionic Bonds By Sodium Chloride</vt:lpstr>
      <vt:lpstr>Covalent Bonds</vt:lpstr>
      <vt:lpstr>Single, Double, and Triple Covalent Bonds</vt:lpstr>
      <vt:lpstr>Electronegativity</vt:lpstr>
      <vt:lpstr>Chemical Reactions</vt:lpstr>
      <vt:lpstr>The Extent of Chemical Reactions</vt:lpstr>
      <vt:lpstr>Water</vt:lpstr>
      <vt:lpstr>Polarity of Water</vt:lpstr>
      <vt:lpstr>Molecular Structure of Water</vt:lpstr>
      <vt:lpstr>Hydrogen Bonds</vt:lpstr>
      <vt:lpstr>Hydrogen Bond Structure</vt:lpstr>
      <vt:lpstr>Cohesion versus Adhesion</vt:lpstr>
      <vt:lpstr>Properties of Water</vt:lpstr>
      <vt:lpstr>Salt Dissolving in Water</vt:lpstr>
      <vt:lpstr>More Properties of Water</vt:lpstr>
      <vt:lpstr>Acids and Bases</vt:lpstr>
      <vt:lpstr>Acids and Bases - pH</vt:lpstr>
      <vt:lpstr>pH Scale</vt:lpstr>
      <vt:lpstr>Buffers</vt:lpstr>
      <vt:lpstr>Buffers Minimize Changes in pH</vt:lpstr>
      <vt:lpstr>Biological Buffers</vt:lpstr>
      <vt:lpstr>End of Main Content</vt:lpstr>
      <vt:lpstr>Accessibility Content: Text Alternatives for Images</vt:lpstr>
      <vt:lpstr>Nature of Atoms - Text Alternative</vt:lpstr>
      <vt:lpstr>Rutherford Scattering Experiment - Text Alternative</vt:lpstr>
      <vt:lpstr>Atomic Structure - Text Alternative</vt:lpstr>
      <vt:lpstr>Isotopes of Carbon - Text Alternative</vt:lpstr>
      <vt:lpstr>Electron Orbitals - Text Alternative</vt:lpstr>
      <vt:lpstr>Atomic Energy Levels - Text Alternative</vt:lpstr>
      <vt:lpstr>Redox - Text Alternative</vt:lpstr>
      <vt:lpstr>Periodic Table of the Elements - Text Alternative</vt:lpstr>
      <vt:lpstr>Formation of Ionic Bonds By Sodium Chloride - Text Alternative</vt:lpstr>
      <vt:lpstr>Single, Double, and Triple Covalent Bonds - Text Alternative</vt:lpstr>
      <vt:lpstr>Molecular Structure of Water - Text Alternative</vt:lpstr>
      <vt:lpstr>Hydrogen Bond Structure - Text Alternative</vt:lpstr>
      <vt:lpstr>Salt Dissolving in Water - Text Alternative</vt:lpstr>
      <vt:lpstr>More Properties of Water - Text Alternative</vt:lpstr>
      <vt:lpstr>pH Scale - Text Alternative</vt:lpstr>
      <vt:lpstr>Buffers Minimize Changes in pH - Text Alternative</vt:lpstr>
      <vt:lpstr>Biological Buffers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02: The Nature of Molecules and the Properties of Water</dc:subject>
  <dc:creator>Raven, Johnson, Mason, Losos, Duncan</dc:creator>
  <cp:keywords>Accessible PPT</cp:keywords>
  <cp:lastModifiedBy>Sievers, Elizabeth</cp:lastModifiedBy>
  <cp:revision>956</cp:revision>
  <dcterms:created xsi:type="dcterms:W3CDTF">2019-07-27T05:34:11Z</dcterms:created>
  <dcterms:modified xsi:type="dcterms:W3CDTF">2023-10-04T18:29:49Z</dcterms:modified>
</cp:coreProperties>
</file>