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93"/>
  </p:notesMasterIdLst>
  <p:sldIdLst>
    <p:sldId id="406" r:id="rId7"/>
    <p:sldId id="658" r:id="rId8"/>
    <p:sldId id="659" r:id="rId9"/>
    <p:sldId id="725" r:id="rId10"/>
    <p:sldId id="312" r:id="rId11"/>
    <p:sldId id="313" r:id="rId12"/>
    <p:sldId id="661" r:id="rId13"/>
    <p:sldId id="315" r:id="rId14"/>
    <p:sldId id="662" r:id="rId15"/>
    <p:sldId id="663" r:id="rId16"/>
    <p:sldId id="664" r:id="rId17"/>
    <p:sldId id="665" r:id="rId18"/>
    <p:sldId id="666" r:id="rId19"/>
    <p:sldId id="321" r:id="rId20"/>
    <p:sldId id="322" r:id="rId21"/>
    <p:sldId id="667" r:id="rId22"/>
    <p:sldId id="668" r:id="rId23"/>
    <p:sldId id="669" r:id="rId24"/>
    <p:sldId id="670" r:id="rId25"/>
    <p:sldId id="671" r:id="rId26"/>
    <p:sldId id="727" r:id="rId27"/>
    <p:sldId id="728" r:id="rId28"/>
    <p:sldId id="674" r:id="rId29"/>
    <p:sldId id="675" r:id="rId30"/>
    <p:sldId id="676" r:id="rId31"/>
    <p:sldId id="333" r:id="rId32"/>
    <p:sldId id="677" r:id="rId33"/>
    <p:sldId id="335" r:id="rId34"/>
    <p:sldId id="678" r:id="rId35"/>
    <p:sldId id="679" r:id="rId36"/>
    <p:sldId id="338" r:id="rId37"/>
    <p:sldId id="680" r:id="rId38"/>
    <p:sldId id="681" r:id="rId39"/>
    <p:sldId id="682" r:id="rId40"/>
    <p:sldId id="342" r:id="rId41"/>
    <p:sldId id="343" r:id="rId42"/>
    <p:sldId id="683" r:id="rId43"/>
    <p:sldId id="684" r:id="rId44"/>
    <p:sldId id="346" r:id="rId45"/>
    <p:sldId id="685" r:id="rId46"/>
    <p:sldId id="348" r:id="rId47"/>
    <p:sldId id="686" r:id="rId48"/>
    <p:sldId id="350" r:id="rId49"/>
    <p:sldId id="687" r:id="rId50"/>
    <p:sldId id="726" r:id="rId51"/>
    <p:sldId id="353" r:id="rId52"/>
    <p:sldId id="689" r:id="rId53"/>
    <p:sldId id="355" r:id="rId54"/>
    <p:sldId id="690" r:id="rId55"/>
    <p:sldId id="357" r:id="rId56"/>
    <p:sldId id="691" r:id="rId57"/>
    <p:sldId id="692" r:id="rId58"/>
    <p:sldId id="693" r:id="rId59"/>
    <p:sldId id="303" r:id="rId60"/>
    <p:sldId id="289" r:id="rId61"/>
    <p:sldId id="264" r:id="rId62"/>
    <p:sldId id="694" r:id="rId63"/>
    <p:sldId id="695" r:id="rId64"/>
    <p:sldId id="696" r:id="rId65"/>
    <p:sldId id="697" r:id="rId66"/>
    <p:sldId id="698" r:id="rId67"/>
    <p:sldId id="699" r:id="rId68"/>
    <p:sldId id="700" r:id="rId69"/>
    <p:sldId id="701" r:id="rId70"/>
    <p:sldId id="702" r:id="rId71"/>
    <p:sldId id="703" r:id="rId72"/>
    <p:sldId id="704" r:id="rId73"/>
    <p:sldId id="705" r:id="rId74"/>
    <p:sldId id="706" r:id="rId75"/>
    <p:sldId id="707" r:id="rId76"/>
    <p:sldId id="708" r:id="rId77"/>
    <p:sldId id="709" r:id="rId78"/>
    <p:sldId id="710" r:id="rId79"/>
    <p:sldId id="729" r:id="rId80"/>
    <p:sldId id="711" r:id="rId81"/>
    <p:sldId id="712" r:id="rId82"/>
    <p:sldId id="713" r:id="rId83"/>
    <p:sldId id="714" r:id="rId84"/>
    <p:sldId id="715" r:id="rId85"/>
    <p:sldId id="716" r:id="rId86"/>
    <p:sldId id="717" r:id="rId87"/>
    <p:sldId id="718" r:id="rId88"/>
    <p:sldId id="719" r:id="rId89"/>
    <p:sldId id="720" r:id="rId90"/>
    <p:sldId id="721" r:id="rId91"/>
    <p:sldId id="722" r:id="rId9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659"/>
            <p14:sldId id="725"/>
            <p14:sldId id="312"/>
            <p14:sldId id="313"/>
            <p14:sldId id="661"/>
            <p14:sldId id="315"/>
            <p14:sldId id="662"/>
            <p14:sldId id="663"/>
            <p14:sldId id="664"/>
            <p14:sldId id="665"/>
            <p14:sldId id="666"/>
            <p14:sldId id="321"/>
            <p14:sldId id="322"/>
            <p14:sldId id="667"/>
            <p14:sldId id="668"/>
            <p14:sldId id="669"/>
            <p14:sldId id="670"/>
            <p14:sldId id="671"/>
            <p14:sldId id="727"/>
            <p14:sldId id="728"/>
            <p14:sldId id="674"/>
            <p14:sldId id="675"/>
            <p14:sldId id="676"/>
            <p14:sldId id="333"/>
            <p14:sldId id="677"/>
            <p14:sldId id="335"/>
            <p14:sldId id="678"/>
            <p14:sldId id="679"/>
            <p14:sldId id="338"/>
            <p14:sldId id="680"/>
            <p14:sldId id="681"/>
            <p14:sldId id="682"/>
            <p14:sldId id="342"/>
            <p14:sldId id="343"/>
            <p14:sldId id="683"/>
            <p14:sldId id="684"/>
            <p14:sldId id="346"/>
            <p14:sldId id="685"/>
            <p14:sldId id="348"/>
            <p14:sldId id="686"/>
            <p14:sldId id="350"/>
            <p14:sldId id="687"/>
            <p14:sldId id="726"/>
            <p14:sldId id="353"/>
            <p14:sldId id="689"/>
            <p14:sldId id="355"/>
            <p14:sldId id="690"/>
            <p14:sldId id="357"/>
            <p14:sldId id="691"/>
            <p14:sldId id="692"/>
            <p14:sldId id="693"/>
            <p14:sldId id="303"/>
          </p14:sldIdLst>
        </p14:section>
        <p14:section name="Appendix: Image Descriptions for Unsighted Students" id="{07080632-B756-45AF-BBF3-52DB3854CA65}">
          <p14:sldIdLst>
            <p14:sldId id="289"/>
            <p14:sldId id="264"/>
            <p14:sldId id="694"/>
            <p14:sldId id="695"/>
            <p14:sldId id="696"/>
            <p14:sldId id="697"/>
            <p14:sldId id="698"/>
            <p14:sldId id="699"/>
            <p14:sldId id="700"/>
            <p14:sldId id="701"/>
            <p14:sldId id="702"/>
            <p14:sldId id="703"/>
            <p14:sldId id="704"/>
            <p14:sldId id="705"/>
            <p14:sldId id="706"/>
            <p14:sldId id="707"/>
            <p14:sldId id="708"/>
            <p14:sldId id="709"/>
            <p14:sldId id="710"/>
            <p14:sldId id="729"/>
            <p14:sldId id="711"/>
            <p14:sldId id="712"/>
            <p14:sldId id="713"/>
            <p14:sldId id="714"/>
            <p14:sldId id="715"/>
            <p14:sldId id="716"/>
            <p14:sldId id="717"/>
            <p14:sldId id="718"/>
            <p14:sldId id="719"/>
            <p14:sldId id="720"/>
            <p14:sldId id="721"/>
            <p14:sldId id="72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9E1"/>
    <a:srgbClr val="E8DED2"/>
    <a:srgbClr val="4A3C5C"/>
    <a:srgbClr val="804100"/>
    <a:srgbClr val="00648B"/>
    <a:srgbClr val="066568"/>
    <a:srgbClr val="595959"/>
    <a:srgbClr val="714884"/>
    <a:srgbClr val="EFEBF5"/>
    <a:srgbClr val="D6CB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48" autoAdjust="0"/>
    <p:restoredTop sz="92991" autoAdjust="0"/>
  </p:normalViewPr>
  <p:slideViewPr>
    <p:cSldViewPr snapToGrid="0" showGuides="1">
      <p:cViewPr varScale="1">
        <p:scale>
          <a:sx n="70" d="100"/>
          <a:sy n="70" d="100"/>
        </p:scale>
        <p:origin x="66" y="378"/>
      </p:cViewPr>
      <p:guideLst>
        <p:guide pos="3264"/>
        <p:guide orient="horz" pos="2256"/>
        <p:guide pos="5640"/>
      </p:guideLst>
    </p:cSldViewPr>
  </p:slideViewPr>
  <p:outlineViewPr>
    <p:cViewPr>
      <p:scale>
        <a:sx n="33" d="100"/>
        <a:sy n="33" d="100"/>
      </p:scale>
      <p:origin x="0" y="-6945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presProps" Target="presProps.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notesMaster" Target="notesMasters/notesMaster1.xml"/><Relationship Id="rId9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3/8/2022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6.xml"/><Relationship Id="rId4" Type="http://schemas.openxmlformats.org/officeDocument/2006/relationships/slide" Target="slide7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23.jp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24.jpg"/><Relationship Id="rId1" Type="http://schemas.openxmlformats.org/officeDocument/2006/relationships/slideLayout" Target="../slideLayouts/slideLayout6.xml"/><Relationship Id="rId4" Type="http://schemas.openxmlformats.org/officeDocument/2006/relationships/slide" Target="slide73.xml"/></Relationships>
</file>

<file path=ppt/slides/_rels/slide33.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5.jp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32.jp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33.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53.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7.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03</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The Chemical Building Blocks of Life</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AA2DD-B47A-41AA-A1AA-EE471B8A1608}"/>
              </a:ext>
            </a:extLst>
          </p:cNvPr>
          <p:cNvSpPr>
            <a:spLocks noGrp="1"/>
          </p:cNvSpPr>
          <p:nvPr>
            <p:ph type="title"/>
          </p:nvPr>
        </p:nvSpPr>
        <p:spPr/>
        <p:txBody>
          <a:bodyPr/>
          <a:lstStyle/>
          <a:p>
            <a:r>
              <a:rPr lang="en-US" dirty="0"/>
              <a:t>Macromolecules</a:t>
            </a:r>
          </a:p>
        </p:txBody>
      </p:sp>
      <p:sp>
        <p:nvSpPr>
          <p:cNvPr id="3" name="Content Placeholder 2">
            <a:extLst>
              <a:ext uri="{FF2B5EF4-FFF2-40B4-BE49-F238E27FC236}">
                <a16:creationId xmlns:a16="http://schemas.microsoft.com/office/drawing/2014/main" id="{4A83BC9D-D19D-40AC-9E9B-EAC722CB554B}"/>
              </a:ext>
            </a:extLst>
          </p:cNvPr>
          <p:cNvSpPr>
            <a:spLocks noGrp="1"/>
          </p:cNvSpPr>
          <p:nvPr>
            <p:ph sz="quarter" idx="11"/>
          </p:nvPr>
        </p:nvSpPr>
        <p:spPr>
          <a:xfrm>
            <a:off x="342900" y="1276709"/>
            <a:ext cx="8458200" cy="731520"/>
          </a:xfrm>
        </p:spPr>
        <p:txBody>
          <a:bodyPr/>
          <a:lstStyle/>
          <a:p>
            <a:pPr marL="342900" indent="-342900">
              <a:spcBef>
                <a:spcPts val="200"/>
              </a:spcBef>
              <a:spcAft>
                <a:spcPts val="200"/>
              </a:spcAft>
              <a:buFont typeface="Arial" panose="020B0604020202020204" pitchFamily="34" charset="0"/>
              <a:buChar char="•"/>
            </a:pPr>
            <a:r>
              <a:rPr lang="en-US" sz="2000" dirty="0"/>
              <a:t>Polymer – built by linking monomers</a:t>
            </a:r>
          </a:p>
          <a:p>
            <a:pPr marL="342900" indent="-342900">
              <a:spcBef>
                <a:spcPts val="200"/>
              </a:spcBef>
              <a:spcAft>
                <a:spcPts val="200"/>
              </a:spcAft>
              <a:buFont typeface="Arial" panose="020B0604020202020204" pitchFamily="34" charset="0"/>
              <a:buChar char="•"/>
            </a:pPr>
            <a:r>
              <a:rPr lang="en-US" sz="2000" dirty="0"/>
              <a:t>Monomer – small, similar chemical subunits</a:t>
            </a:r>
          </a:p>
        </p:txBody>
      </p:sp>
      <p:sp>
        <p:nvSpPr>
          <p:cNvPr id="4" name="Content Placeholder 3">
            <a:extLst>
              <a:ext uri="{FF2B5EF4-FFF2-40B4-BE49-F238E27FC236}">
                <a16:creationId xmlns:a16="http://schemas.microsoft.com/office/drawing/2014/main" id="{A54248FF-2445-45F5-AC7B-F7DCFC6C5CA1}"/>
              </a:ext>
            </a:extLst>
          </p:cNvPr>
          <p:cNvSpPr>
            <a:spLocks noGrp="1"/>
          </p:cNvSpPr>
          <p:nvPr>
            <p:ph sz="quarter" idx="15"/>
          </p:nvPr>
        </p:nvSpPr>
        <p:spPr>
          <a:xfrm>
            <a:off x="182880" y="2072102"/>
            <a:ext cx="8778240" cy="274320"/>
          </a:xfrm>
        </p:spPr>
        <p:txBody>
          <a:bodyPr/>
          <a:lstStyle/>
          <a:p>
            <a:r>
              <a:rPr lang="en-US" sz="1600" b="1" dirty="0"/>
              <a:t>TABLE 3.1 Macromolecules</a:t>
            </a:r>
            <a:endParaRPr lang="en-US" sz="1600" dirty="0"/>
          </a:p>
        </p:txBody>
      </p:sp>
      <p:graphicFrame>
        <p:nvGraphicFramePr>
          <p:cNvPr id="7" name="Table 4">
            <a:extLst>
              <a:ext uri="{FF2B5EF4-FFF2-40B4-BE49-F238E27FC236}">
                <a16:creationId xmlns:a16="http://schemas.microsoft.com/office/drawing/2014/main" id="{D8000000-4A8C-4535-B79F-6DBE952066B3}"/>
              </a:ext>
            </a:extLst>
          </p:cNvPr>
          <p:cNvGraphicFramePr>
            <a:graphicFrameLocks noGrp="1"/>
          </p:cNvGraphicFramePr>
          <p:nvPr>
            <p:extLst>
              <p:ext uri="{D42A27DB-BD31-4B8C-83A1-F6EECF244321}">
                <p14:modId xmlns:p14="http://schemas.microsoft.com/office/powerpoint/2010/main" val="1881392386"/>
              </p:ext>
            </p:extLst>
          </p:nvPr>
        </p:nvGraphicFramePr>
        <p:xfrm>
          <a:off x="182880" y="2392266"/>
          <a:ext cx="8778240" cy="4096512"/>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val="14285910"/>
                    </a:ext>
                  </a:extLst>
                </a:gridCol>
                <a:gridCol w="2926080">
                  <a:extLst>
                    <a:ext uri="{9D8B030D-6E8A-4147-A177-3AD203B41FA5}">
                      <a16:colId xmlns:a16="http://schemas.microsoft.com/office/drawing/2014/main" val="1744543293"/>
                    </a:ext>
                  </a:extLst>
                </a:gridCol>
                <a:gridCol w="2651760">
                  <a:extLst>
                    <a:ext uri="{9D8B030D-6E8A-4147-A177-3AD203B41FA5}">
                      <a16:colId xmlns:a16="http://schemas.microsoft.com/office/drawing/2014/main" val="1588257630"/>
                    </a:ext>
                  </a:extLst>
                </a:gridCol>
                <a:gridCol w="1828800">
                  <a:extLst>
                    <a:ext uri="{9D8B030D-6E8A-4147-A177-3AD203B41FA5}">
                      <a16:colId xmlns:a16="http://schemas.microsoft.com/office/drawing/2014/main" val="3174624127"/>
                    </a:ext>
                  </a:extLst>
                </a:gridCol>
              </a:tblGrid>
              <a:tr h="215537">
                <a:tc>
                  <a:txBody>
                    <a:bodyPr/>
                    <a:lstStyle/>
                    <a:p>
                      <a:r>
                        <a:rPr lang="en-IN" sz="1200" dirty="0"/>
                        <a:t>Macromolecule</a:t>
                      </a:r>
                    </a:p>
                  </a:txBody>
                  <a:tcPr marT="18288" marB="18288"/>
                </a:tc>
                <a:tc>
                  <a:txBody>
                    <a:bodyPr/>
                    <a:lstStyle/>
                    <a:p>
                      <a:r>
                        <a:rPr lang="en-IN" sz="1200" dirty="0"/>
                        <a:t>Subunit</a:t>
                      </a:r>
                    </a:p>
                  </a:txBody>
                  <a:tcPr marT="18288" marB="18288"/>
                </a:tc>
                <a:tc>
                  <a:txBody>
                    <a:bodyPr/>
                    <a:lstStyle/>
                    <a:p>
                      <a:r>
                        <a:rPr lang="en-IN" sz="1200" dirty="0"/>
                        <a:t>Function</a:t>
                      </a:r>
                    </a:p>
                  </a:txBody>
                  <a:tcPr marT="18288" marB="18288"/>
                </a:tc>
                <a:tc>
                  <a:txBody>
                    <a:bodyPr/>
                    <a:lstStyle/>
                    <a:p>
                      <a:r>
                        <a:rPr lang="en-IN" sz="1200" dirty="0"/>
                        <a:t>Example</a:t>
                      </a:r>
                    </a:p>
                  </a:txBody>
                  <a:tcPr marT="18288" marB="18288"/>
                </a:tc>
                <a:extLst>
                  <a:ext uri="{0D108BD9-81ED-4DB2-BD59-A6C34878D82A}">
                    <a16:rowId xmlns:a16="http://schemas.microsoft.com/office/drawing/2014/main" val="2838579007"/>
                  </a:ext>
                </a:extLst>
              </a:tr>
              <a:tr h="215537">
                <a:tc>
                  <a:txBody>
                    <a:bodyPr/>
                    <a:lstStyle/>
                    <a:p>
                      <a:endParaRPr lang="en-IN" sz="1200"/>
                    </a:p>
                  </a:txBody>
                  <a:tcPr marT="18288" marB="18288">
                    <a:lnR w="12700" cap="flat" cmpd="sng" algn="ctr">
                      <a:noFill/>
                      <a:prstDash val="solid"/>
                      <a:round/>
                      <a:headEnd type="none" w="med" len="med"/>
                      <a:tailEnd type="none" w="med" len="med"/>
                    </a:ln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IN" sz="1200" b="1" dirty="0"/>
                        <a:t>CARBOHYDRATES</a:t>
                      </a:r>
                    </a:p>
                  </a:txBody>
                  <a:tcPr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l"/>
                      <a:endParaRPr lang="en-IN" sz="1200" b="1" dirty="0"/>
                    </a:p>
                  </a:txBody>
                  <a:tcPr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18288" marB="18288">
                    <a:lnL w="12700" cap="flat" cmpd="sng" algn="ctr">
                      <a:noFill/>
                      <a:prstDash val="solid"/>
                      <a:round/>
                      <a:headEnd type="none" w="med" len="med"/>
                      <a:tailEnd type="none" w="med" len="med"/>
                    </a:lnL>
                  </a:tcPr>
                </a:tc>
                <a:extLst>
                  <a:ext uri="{0D108BD9-81ED-4DB2-BD59-A6C34878D82A}">
                    <a16:rowId xmlns:a16="http://schemas.microsoft.com/office/drawing/2014/main" val="2359152053"/>
                  </a:ext>
                </a:extLst>
              </a:tr>
              <a:tr h="215537">
                <a:tc>
                  <a:txBody>
                    <a:bodyPr/>
                    <a:lstStyle/>
                    <a:p>
                      <a:r>
                        <a:rPr lang="en-IN" sz="1200" dirty="0"/>
                        <a:t>Starch, glycogen</a:t>
                      </a:r>
                    </a:p>
                  </a:txBody>
                  <a:tcPr marT="18288" marB="18288"/>
                </a:tc>
                <a:tc>
                  <a:txBody>
                    <a:bodyPr/>
                    <a:lstStyle/>
                    <a:p>
                      <a:r>
                        <a:rPr lang="en-IN" sz="1200" dirty="0"/>
                        <a:t>Glucose</a:t>
                      </a:r>
                    </a:p>
                  </a:txBody>
                  <a:tcPr marT="18288" marB="18288"/>
                </a:tc>
                <a:tc>
                  <a:txBody>
                    <a:bodyPr/>
                    <a:lstStyle/>
                    <a:p>
                      <a:r>
                        <a:rPr lang="en-IN" sz="1200" dirty="0"/>
                        <a:t>Energy storage</a:t>
                      </a:r>
                    </a:p>
                  </a:txBody>
                  <a:tcPr marT="18288" marB="18288"/>
                </a:tc>
                <a:tc>
                  <a:txBody>
                    <a:bodyPr/>
                    <a:lstStyle/>
                    <a:p>
                      <a:r>
                        <a:rPr lang="en-IN" sz="1200" dirty="0"/>
                        <a:t>Potatoes</a:t>
                      </a:r>
                    </a:p>
                  </a:txBody>
                  <a:tcPr marT="18288" marB="18288"/>
                </a:tc>
                <a:extLst>
                  <a:ext uri="{0D108BD9-81ED-4DB2-BD59-A6C34878D82A}">
                    <a16:rowId xmlns:a16="http://schemas.microsoft.com/office/drawing/2014/main" val="2825430755"/>
                  </a:ext>
                </a:extLst>
              </a:tr>
              <a:tr h="215537">
                <a:tc>
                  <a:txBody>
                    <a:bodyPr/>
                    <a:lstStyle/>
                    <a:p>
                      <a:r>
                        <a:rPr lang="en-IN" sz="1200" dirty="0"/>
                        <a:t>Cellulose</a:t>
                      </a:r>
                    </a:p>
                  </a:txBody>
                  <a:tcPr marT="18288" marB="18288"/>
                </a:tc>
                <a:tc>
                  <a:txBody>
                    <a:bodyPr/>
                    <a:lstStyle/>
                    <a:p>
                      <a:r>
                        <a:rPr lang="en-IN" sz="1200" dirty="0"/>
                        <a:t>Glucose</a:t>
                      </a:r>
                    </a:p>
                  </a:txBody>
                  <a:tcPr marT="18288" marB="18288"/>
                </a:tc>
                <a:tc>
                  <a:txBody>
                    <a:bodyPr/>
                    <a:lstStyle/>
                    <a:p>
                      <a:r>
                        <a:rPr lang="en-GB" sz="1200" dirty="0"/>
                        <a:t>Structural support in plant cell walls</a:t>
                      </a:r>
                      <a:endParaRPr lang="en-IN" sz="1200" dirty="0"/>
                    </a:p>
                  </a:txBody>
                  <a:tcPr marT="18288" marB="18288"/>
                </a:tc>
                <a:tc>
                  <a:txBody>
                    <a:bodyPr/>
                    <a:lstStyle/>
                    <a:p>
                      <a:r>
                        <a:rPr lang="en-IN" sz="1200" dirty="0"/>
                        <a:t>Paper; strings of celery</a:t>
                      </a:r>
                    </a:p>
                  </a:txBody>
                  <a:tcPr marT="18288" marB="18288"/>
                </a:tc>
                <a:extLst>
                  <a:ext uri="{0D108BD9-81ED-4DB2-BD59-A6C34878D82A}">
                    <a16:rowId xmlns:a16="http://schemas.microsoft.com/office/drawing/2014/main" val="4090692126"/>
                  </a:ext>
                </a:extLst>
              </a:tr>
              <a:tr h="215537">
                <a:tc>
                  <a:txBody>
                    <a:bodyPr/>
                    <a:lstStyle/>
                    <a:p>
                      <a:r>
                        <a:rPr lang="en-IN" sz="1200" dirty="0"/>
                        <a:t>Chitin</a:t>
                      </a:r>
                    </a:p>
                  </a:txBody>
                  <a:tcPr marT="18288" marB="18288"/>
                </a:tc>
                <a:tc>
                  <a:txBody>
                    <a:bodyPr/>
                    <a:lstStyle/>
                    <a:p>
                      <a:r>
                        <a:rPr lang="en-IN" sz="1200" dirty="0"/>
                        <a:t>Modified glucose</a:t>
                      </a:r>
                    </a:p>
                  </a:txBody>
                  <a:tcPr marT="18288" marB="18288"/>
                </a:tc>
                <a:tc>
                  <a:txBody>
                    <a:bodyPr/>
                    <a:lstStyle/>
                    <a:p>
                      <a:r>
                        <a:rPr lang="en-IN" sz="1200" dirty="0"/>
                        <a:t>Structural support</a:t>
                      </a:r>
                    </a:p>
                  </a:txBody>
                  <a:tcPr marT="18288" marB="18288"/>
                </a:tc>
                <a:tc>
                  <a:txBody>
                    <a:bodyPr/>
                    <a:lstStyle/>
                    <a:p>
                      <a:r>
                        <a:rPr lang="en-IN" sz="1200" dirty="0"/>
                        <a:t>Crab shells</a:t>
                      </a:r>
                    </a:p>
                  </a:txBody>
                  <a:tcPr marT="18288" marB="18288"/>
                </a:tc>
                <a:extLst>
                  <a:ext uri="{0D108BD9-81ED-4DB2-BD59-A6C34878D82A}">
                    <a16:rowId xmlns:a16="http://schemas.microsoft.com/office/drawing/2014/main" val="857444778"/>
                  </a:ext>
                </a:extLst>
              </a:tr>
              <a:tr h="215537">
                <a:tc>
                  <a:txBody>
                    <a:bodyPr/>
                    <a:lstStyle/>
                    <a:p>
                      <a:endParaRPr lang="en-IN" sz="1200" dirty="0"/>
                    </a:p>
                  </a:txBody>
                  <a:tcPr marT="18288" marB="18288">
                    <a:lnR w="12700" cap="flat" cmpd="sng" algn="ctr">
                      <a:noFill/>
                      <a:prstDash val="solid"/>
                      <a:round/>
                      <a:headEnd type="none" w="med" len="med"/>
                      <a:tailEnd type="none" w="med" len="med"/>
                    </a:lnR>
                  </a:tcPr>
                </a:tc>
                <a:tc>
                  <a:txBody>
                    <a:bodyPr/>
                    <a:lstStyle/>
                    <a:p>
                      <a:pPr algn="r"/>
                      <a:r>
                        <a:rPr lang="en-IN" sz="1200" b="1" dirty="0"/>
                        <a:t>NUCLEIC ACIDS</a:t>
                      </a:r>
                    </a:p>
                  </a:txBody>
                  <a:tcPr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r"/>
                      <a:endParaRPr lang="en-IN" sz="1200" b="1" dirty="0"/>
                    </a:p>
                  </a:txBody>
                  <a:tcPr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18288" marB="18288">
                    <a:lnL w="12700" cap="flat" cmpd="sng" algn="ctr">
                      <a:noFill/>
                      <a:prstDash val="solid"/>
                      <a:round/>
                      <a:headEnd type="none" w="med" len="med"/>
                      <a:tailEnd type="none" w="med" len="med"/>
                    </a:lnL>
                  </a:tcPr>
                </a:tc>
                <a:extLst>
                  <a:ext uri="{0D108BD9-81ED-4DB2-BD59-A6C34878D82A}">
                    <a16:rowId xmlns:a16="http://schemas.microsoft.com/office/drawing/2014/main" val="137145181"/>
                  </a:ext>
                </a:extLst>
              </a:tr>
              <a:tr h="215537">
                <a:tc>
                  <a:txBody>
                    <a:bodyPr/>
                    <a:lstStyle/>
                    <a:p>
                      <a:r>
                        <a:rPr lang="en-IN" sz="1200" dirty="0"/>
                        <a:t>DNA</a:t>
                      </a:r>
                    </a:p>
                  </a:txBody>
                  <a:tcPr marT="18288" marB="18288"/>
                </a:tc>
                <a:tc>
                  <a:txBody>
                    <a:bodyPr/>
                    <a:lstStyle/>
                    <a:p>
                      <a:r>
                        <a:rPr lang="en-IN" sz="1200" dirty="0"/>
                        <a:t>Nucleotides</a:t>
                      </a:r>
                    </a:p>
                  </a:txBody>
                  <a:tcPr marT="18288" marB="18288"/>
                </a:tc>
                <a:tc>
                  <a:txBody>
                    <a:bodyPr/>
                    <a:lstStyle/>
                    <a:p>
                      <a:r>
                        <a:rPr lang="en-IN" sz="1200" dirty="0"/>
                        <a:t>Encodes genes</a:t>
                      </a:r>
                    </a:p>
                  </a:txBody>
                  <a:tcPr marT="18288" marB="18288"/>
                </a:tc>
                <a:tc>
                  <a:txBody>
                    <a:bodyPr/>
                    <a:lstStyle/>
                    <a:p>
                      <a:r>
                        <a:rPr lang="en-IN" sz="1200" dirty="0"/>
                        <a:t>Chromosomes</a:t>
                      </a:r>
                    </a:p>
                  </a:txBody>
                  <a:tcPr marT="18288" marB="18288"/>
                </a:tc>
                <a:extLst>
                  <a:ext uri="{0D108BD9-81ED-4DB2-BD59-A6C34878D82A}">
                    <a16:rowId xmlns:a16="http://schemas.microsoft.com/office/drawing/2014/main" val="880721402"/>
                  </a:ext>
                </a:extLst>
              </a:tr>
              <a:tr h="215537">
                <a:tc>
                  <a:txBody>
                    <a:bodyPr/>
                    <a:lstStyle/>
                    <a:p>
                      <a:r>
                        <a:rPr lang="en-IN" sz="1200" dirty="0"/>
                        <a:t>RNA</a:t>
                      </a:r>
                    </a:p>
                  </a:txBody>
                  <a:tcPr marT="18288" marB="18288"/>
                </a:tc>
                <a:tc>
                  <a:txBody>
                    <a:bodyPr/>
                    <a:lstStyle/>
                    <a:p>
                      <a:r>
                        <a:rPr lang="en-IN" sz="1200" dirty="0"/>
                        <a:t>Nucleotides</a:t>
                      </a:r>
                    </a:p>
                  </a:txBody>
                  <a:tcPr marT="18288" marB="18288"/>
                </a:tc>
                <a:tc>
                  <a:txBody>
                    <a:bodyPr/>
                    <a:lstStyle/>
                    <a:p>
                      <a:r>
                        <a:rPr lang="en-IN" sz="1200" dirty="0"/>
                        <a:t>Needed for gene expression</a:t>
                      </a:r>
                    </a:p>
                  </a:txBody>
                  <a:tcPr marT="18288" marB="18288"/>
                </a:tc>
                <a:tc>
                  <a:txBody>
                    <a:bodyPr/>
                    <a:lstStyle/>
                    <a:p>
                      <a:r>
                        <a:rPr lang="en-IN" sz="1200" dirty="0"/>
                        <a:t>Messenger R</a:t>
                      </a:r>
                      <a:r>
                        <a:rPr lang="en-IN" sz="100" dirty="0"/>
                        <a:t> </a:t>
                      </a:r>
                      <a:r>
                        <a:rPr lang="en-IN" sz="1200" dirty="0"/>
                        <a:t>N</a:t>
                      </a:r>
                      <a:r>
                        <a:rPr lang="en-IN" sz="100" dirty="0"/>
                        <a:t> </a:t>
                      </a:r>
                      <a:r>
                        <a:rPr lang="en-IN" sz="1200" dirty="0"/>
                        <a:t>A</a:t>
                      </a:r>
                    </a:p>
                  </a:txBody>
                  <a:tcPr marT="18288" marB="18288"/>
                </a:tc>
                <a:extLst>
                  <a:ext uri="{0D108BD9-81ED-4DB2-BD59-A6C34878D82A}">
                    <a16:rowId xmlns:a16="http://schemas.microsoft.com/office/drawing/2014/main" val="1096299194"/>
                  </a:ext>
                </a:extLst>
              </a:tr>
              <a:tr h="215537">
                <a:tc>
                  <a:txBody>
                    <a:bodyPr/>
                    <a:lstStyle/>
                    <a:p>
                      <a:endParaRPr lang="en-IN" sz="1200"/>
                    </a:p>
                  </a:txBody>
                  <a:tcPr marT="18288" marB="18288">
                    <a:lnR w="12700" cap="flat" cmpd="sng" algn="ctr">
                      <a:noFill/>
                      <a:prstDash val="solid"/>
                      <a:round/>
                      <a:headEnd type="none" w="med" len="med"/>
                      <a:tailEnd type="none" w="med" len="med"/>
                    </a:ln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IN" sz="1200" b="1" dirty="0"/>
                        <a:t>PROTEINS</a:t>
                      </a:r>
                    </a:p>
                  </a:txBody>
                  <a:tcPr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r"/>
                      <a:endParaRPr lang="en-IN" sz="1200" b="1" dirty="0"/>
                    </a:p>
                  </a:txBody>
                  <a:tcPr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18288" marB="18288">
                    <a:lnL w="12700" cap="flat" cmpd="sng" algn="ctr">
                      <a:noFill/>
                      <a:prstDash val="solid"/>
                      <a:round/>
                      <a:headEnd type="none" w="med" len="med"/>
                      <a:tailEnd type="none" w="med" len="med"/>
                    </a:lnL>
                  </a:tcPr>
                </a:tc>
                <a:extLst>
                  <a:ext uri="{0D108BD9-81ED-4DB2-BD59-A6C34878D82A}">
                    <a16:rowId xmlns:a16="http://schemas.microsoft.com/office/drawing/2014/main" val="1690055741"/>
                  </a:ext>
                </a:extLst>
              </a:tr>
              <a:tr h="215537">
                <a:tc>
                  <a:txBody>
                    <a:bodyPr/>
                    <a:lstStyle/>
                    <a:p>
                      <a:r>
                        <a:rPr lang="en-IN" sz="1200" dirty="0"/>
                        <a:t>Functional</a:t>
                      </a:r>
                    </a:p>
                  </a:txBody>
                  <a:tcPr marT="18288" marB="18288"/>
                </a:tc>
                <a:tc>
                  <a:txBody>
                    <a:bodyPr/>
                    <a:lstStyle/>
                    <a:p>
                      <a:r>
                        <a:rPr lang="en-IN" sz="1200" dirty="0"/>
                        <a:t>Amino acids</a:t>
                      </a:r>
                    </a:p>
                  </a:txBody>
                  <a:tcPr marT="18288" marB="18288"/>
                </a:tc>
                <a:tc>
                  <a:txBody>
                    <a:bodyPr/>
                    <a:lstStyle/>
                    <a:p>
                      <a:r>
                        <a:rPr lang="en-IN" sz="1200" dirty="0"/>
                        <a:t>Catalysis; transport</a:t>
                      </a:r>
                    </a:p>
                  </a:txBody>
                  <a:tcPr marT="18288" marB="18288"/>
                </a:tc>
                <a:tc>
                  <a:txBody>
                    <a:bodyPr/>
                    <a:lstStyle/>
                    <a:p>
                      <a:r>
                        <a:rPr lang="en-IN" sz="1200" dirty="0"/>
                        <a:t>Hemoglobin</a:t>
                      </a:r>
                    </a:p>
                  </a:txBody>
                  <a:tcPr marT="18288" marB="18288"/>
                </a:tc>
                <a:extLst>
                  <a:ext uri="{0D108BD9-81ED-4DB2-BD59-A6C34878D82A}">
                    <a16:rowId xmlns:a16="http://schemas.microsoft.com/office/drawing/2014/main" val="710661064"/>
                  </a:ext>
                </a:extLst>
              </a:tr>
              <a:tr h="215537">
                <a:tc>
                  <a:txBody>
                    <a:bodyPr/>
                    <a:lstStyle/>
                    <a:p>
                      <a:r>
                        <a:rPr lang="en-IN" sz="1200" dirty="0"/>
                        <a:t>Structural</a:t>
                      </a:r>
                    </a:p>
                  </a:txBody>
                  <a:tcPr marT="18288" marB="18288"/>
                </a:tc>
                <a:tc>
                  <a:txBody>
                    <a:bodyPr/>
                    <a:lstStyle/>
                    <a:p>
                      <a:r>
                        <a:rPr lang="en-IN" sz="1200" dirty="0"/>
                        <a:t>Amino acids</a:t>
                      </a:r>
                    </a:p>
                  </a:txBody>
                  <a:tcPr marT="18288" marB="18288"/>
                </a:tc>
                <a:tc>
                  <a:txBody>
                    <a:bodyPr/>
                    <a:lstStyle/>
                    <a:p>
                      <a:r>
                        <a:rPr lang="en-IN" sz="1200" dirty="0"/>
                        <a:t>Support</a:t>
                      </a:r>
                    </a:p>
                  </a:txBody>
                  <a:tcPr marT="18288" marB="18288"/>
                </a:tc>
                <a:tc>
                  <a:txBody>
                    <a:bodyPr/>
                    <a:lstStyle/>
                    <a:p>
                      <a:r>
                        <a:rPr lang="en-IN" sz="1200" dirty="0"/>
                        <a:t>Hair; silk</a:t>
                      </a:r>
                    </a:p>
                  </a:txBody>
                  <a:tcPr marT="18288" marB="18288"/>
                </a:tc>
                <a:extLst>
                  <a:ext uri="{0D108BD9-81ED-4DB2-BD59-A6C34878D82A}">
                    <a16:rowId xmlns:a16="http://schemas.microsoft.com/office/drawing/2014/main" val="258800468"/>
                  </a:ext>
                </a:extLst>
              </a:tr>
              <a:tr h="215537">
                <a:tc>
                  <a:txBody>
                    <a:bodyPr/>
                    <a:lstStyle/>
                    <a:p>
                      <a:endParaRPr lang="en-IN" sz="1200"/>
                    </a:p>
                  </a:txBody>
                  <a:tcPr marT="18288" marB="18288">
                    <a:lnR w="12700" cap="flat" cmpd="sng" algn="ctr">
                      <a:noFill/>
                      <a:prstDash val="solid"/>
                      <a:round/>
                      <a:headEnd type="none" w="med" len="med"/>
                      <a:tailEnd type="none" w="med" len="med"/>
                    </a:lnR>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IN" sz="1200" b="1" dirty="0"/>
                        <a:t>LIPIDS</a:t>
                      </a:r>
                    </a:p>
                  </a:txBody>
                  <a:tcPr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r"/>
                      <a:endParaRPr lang="en-IN" sz="1200" b="1" dirty="0"/>
                    </a:p>
                  </a:txBody>
                  <a:tcPr marT="18288" marB="18288">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endParaRPr lang="en-IN" sz="1200" dirty="0"/>
                    </a:p>
                  </a:txBody>
                  <a:tcPr marT="18288" marB="18288">
                    <a:lnL w="12700" cap="flat" cmpd="sng" algn="ctr">
                      <a:noFill/>
                      <a:prstDash val="solid"/>
                      <a:round/>
                      <a:headEnd type="none" w="med" len="med"/>
                      <a:tailEnd type="none" w="med" len="med"/>
                    </a:lnL>
                  </a:tcPr>
                </a:tc>
                <a:extLst>
                  <a:ext uri="{0D108BD9-81ED-4DB2-BD59-A6C34878D82A}">
                    <a16:rowId xmlns:a16="http://schemas.microsoft.com/office/drawing/2014/main" val="3142634765"/>
                  </a:ext>
                </a:extLst>
              </a:tr>
              <a:tr h="395151">
                <a:tc>
                  <a:txBody>
                    <a:bodyPr/>
                    <a:lstStyle/>
                    <a:p>
                      <a:r>
                        <a:rPr lang="en-IN" sz="1200" dirty="0"/>
                        <a:t>Triglycerides (animal fat, oils)</a:t>
                      </a:r>
                    </a:p>
                  </a:txBody>
                  <a:tcPr marT="18288" marB="18288"/>
                </a:tc>
                <a:tc>
                  <a:txBody>
                    <a:bodyPr/>
                    <a:lstStyle/>
                    <a:p>
                      <a:r>
                        <a:rPr lang="en-GB" sz="1200" dirty="0"/>
                        <a:t>Glycerol and three fatty acids</a:t>
                      </a:r>
                      <a:endParaRPr lang="en-IN" sz="1200" dirty="0"/>
                    </a:p>
                  </a:txBody>
                  <a:tcPr marT="18288" marB="18288"/>
                </a:tc>
                <a:tc>
                  <a:txBody>
                    <a:bodyPr/>
                    <a:lstStyle/>
                    <a:p>
                      <a:r>
                        <a:rPr lang="en-IN" sz="1200" dirty="0"/>
                        <a:t>Energy storage</a:t>
                      </a:r>
                    </a:p>
                  </a:txBody>
                  <a:tcPr marT="18288" marB="18288"/>
                </a:tc>
                <a:tc>
                  <a:txBody>
                    <a:bodyPr/>
                    <a:lstStyle/>
                    <a:p>
                      <a:r>
                        <a:rPr lang="en-IN" sz="1200" dirty="0"/>
                        <a:t>Butter; corn oil; soap</a:t>
                      </a:r>
                    </a:p>
                  </a:txBody>
                  <a:tcPr marT="18288" marB="18288"/>
                </a:tc>
                <a:extLst>
                  <a:ext uri="{0D108BD9-81ED-4DB2-BD59-A6C34878D82A}">
                    <a16:rowId xmlns:a16="http://schemas.microsoft.com/office/drawing/2014/main" val="3113214098"/>
                  </a:ext>
                </a:extLst>
              </a:tr>
              <a:tr h="395151">
                <a:tc>
                  <a:txBody>
                    <a:bodyPr/>
                    <a:lstStyle/>
                    <a:p>
                      <a:r>
                        <a:rPr lang="en-IN" sz="1200" dirty="0"/>
                        <a:t>Phospholipids</a:t>
                      </a:r>
                    </a:p>
                  </a:txBody>
                  <a:tcPr marT="18288" marB="18288"/>
                </a:tc>
                <a:tc>
                  <a:txBody>
                    <a:bodyPr/>
                    <a:lstStyle/>
                    <a:p>
                      <a:r>
                        <a:rPr lang="en-GB" sz="1200" dirty="0"/>
                        <a:t>Glycerol, two fatty acids, phosphate, and polar R groups</a:t>
                      </a:r>
                      <a:endParaRPr lang="en-IN" sz="1200" dirty="0"/>
                    </a:p>
                  </a:txBody>
                  <a:tcPr marT="18288" marB="18288"/>
                </a:tc>
                <a:tc>
                  <a:txBody>
                    <a:bodyPr/>
                    <a:lstStyle/>
                    <a:p>
                      <a:r>
                        <a:rPr lang="en-IN" sz="1200" dirty="0"/>
                        <a:t>Cell membranes</a:t>
                      </a:r>
                    </a:p>
                  </a:txBody>
                  <a:tcPr marT="18288" marB="18288"/>
                </a:tc>
                <a:tc>
                  <a:txBody>
                    <a:bodyPr/>
                    <a:lstStyle/>
                    <a:p>
                      <a:r>
                        <a:rPr lang="en-IN" sz="1200" dirty="0"/>
                        <a:t>Phosphatidylcholine</a:t>
                      </a:r>
                    </a:p>
                  </a:txBody>
                  <a:tcPr marT="18288" marB="18288"/>
                </a:tc>
                <a:extLst>
                  <a:ext uri="{0D108BD9-81ED-4DB2-BD59-A6C34878D82A}">
                    <a16:rowId xmlns:a16="http://schemas.microsoft.com/office/drawing/2014/main" val="591558392"/>
                  </a:ext>
                </a:extLst>
              </a:tr>
              <a:tr h="215537">
                <a:tc>
                  <a:txBody>
                    <a:bodyPr/>
                    <a:lstStyle/>
                    <a:p>
                      <a:r>
                        <a:rPr lang="en-IN" sz="1200" dirty="0"/>
                        <a:t>Prostaglandins</a:t>
                      </a:r>
                    </a:p>
                  </a:txBody>
                  <a:tcPr marT="18288" marB="18288"/>
                </a:tc>
                <a:tc>
                  <a:txBody>
                    <a:bodyPr/>
                    <a:lstStyle/>
                    <a:p>
                      <a:r>
                        <a:rPr lang="en-GB" sz="1200" dirty="0"/>
                        <a:t>Five-carbon rings with two nonpolar tails</a:t>
                      </a:r>
                      <a:endParaRPr lang="en-IN" sz="1200" dirty="0"/>
                    </a:p>
                  </a:txBody>
                  <a:tcPr marT="18288" marB="18288"/>
                </a:tc>
                <a:tc>
                  <a:txBody>
                    <a:bodyPr/>
                    <a:lstStyle/>
                    <a:p>
                      <a:r>
                        <a:rPr lang="en-IN" sz="1200" dirty="0"/>
                        <a:t>Chemical messengers</a:t>
                      </a:r>
                    </a:p>
                  </a:txBody>
                  <a:tcPr marT="18288" marB="18288"/>
                </a:tc>
                <a:tc>
                  <a:txBody>
                    <a:bodyPr/>
                    <a:lstStyle/>
                    <a:p>
                      <a:r>
                        <a:rPr lang="en-IN" sz="1200" dirty="0"/>
                        <a:t>Prostaglandin E (P</a:t>
                      </a:r>
                      <a:r>
                        <a:rPr lang="en-IN" sz="100" dirty="0"/>
                        <a:t> </a:t>
                      </a:r>
                      <a:r>
                        <a:rPr lang="en-IN" sz="1200" dirty="0"/>
                        <a:t>G</a:t>
                      </a:r>
                      <a:r>
                        <a:rPr lang="en-IN" sz="100" dirty="0"/>
                        <a:t> </a:t>
                      </a:r>
                      <a:r>
                        <a:rPr lang="en-IN" sz="1200" dirty="0"/>
                        <a:t>E)</a:t>
                      </a:r>
                    </a:p>
                  </a:txBody>
                  <a:tcPr marT="18288" marB="18288"/>
                </a:tc>
                <a:extLst>
                  <a:ext uri="{0D108BD9-81ED-4DB2-BD59-A6C34878D82A}">
                    <a16:rowId xmlns:a16="http://schemas.microsoft.com/office/drawing/2014/main" val="1360341573"/>
                  </a:ext>
                </a:extLst>
              </a:tr>
              <a:tr h="215537">
                <a:tc>
                  <a:txBody>
                    <a:bodyPr/>
                    <a:lstStyle/>
                    <a:p>
                      <a:r>
                        <a:rPr lang="en-IN" sz="1200" dirty="0"/>
                        <a:t>Steroids</a:t>
                      </a:r>
                    </a:p>
                  </a:txBody>
                  <a:tcPr marT="18288" marB="18288"/>
                </a:tc>
                <a:tc>
                  <a:txBody>
                    <a:bodyPr/>
                    <a:lstStyle/>
                    <a:p>
                      <a:r>
                        <a:rPr lang="en-IN" sz="1200" dirty="0"/>
                        <a:t>Four fused carbon rings</a:t>
                      </a:r>
                    </a:p>
                  </a:txBody>
                  <a:tcPr marT="18288" marB="18288"/>
                </a:tc>
                <a:tc>
                  <a:txBody>
                    <a:bodyPr/>
                    <a:lstStyle/>
                    <a:p>
                      <a:r>
                        <a:rPr lang="en-IN" sz="1200" dirty="0"/>
                        <a:t>Membranes; hormones</a:t>
                      </a:r>
                    </a:p>
                  </a:txBody>
                  <a:tcPr marT="18288" marB="18288"/>
                </a:tc>
                <a:tc>
                  <a:txBody>
                    <a:bodyPr/>
                    <a:lstStyle/>
                    <a:p>
                      <a:r>
                        <a:rPr lang="en-IN" sz="1200" dirty="0"/>
                        <a:t>Cholesterol; estrogen</a:t>
                      </a:r>
                    </a:p>
                  </a:txBody>
                  <a:tcPr marT="18288" marB="18288"/>
                </a:tc>
                <a:extLst>
                  <a:ext uri="{0D108BD9-81ED-4DB2-BD59-A6C34878D82A}">
                    <a16:rowId xmlns:a16="http://schemas.microsoft.com/office/drawing/2014/main" val="1180330798"/>
                  </a:ext>
                </a:extLst>
              </a:tr>
              <a:tr h="215537">
                <a:tc>
                  <a:txBody>
                    <a:bodyPr/>
                    <a:lstStyle/>
                    <a:p>
                      <a:r>
                        <a:rPr lang="en-IN" sz="1200" dirty="0"/>
                        <a:t>Terpenes</a:t>
                      </a:r>
                    </a:p>
                  </a:txBody>
                  <a:tcPr marT="18288" marB="18288"/>
                </a:tc>
                <a:tc>
                  <a:txBody>
                    <a:bodyPr/>
                    <a:lstStyle/>
                    <a:p>
                      <a:r>
                        <a:rPr lang="en-IN" sz="1200" dirty="0"/>
                        <a:t>Long carbon chains</a:t>
                      </a:r>
                    </a:p>
                  </a:txBody>
                  <a:tcPr marT="18288" marB="18288"/>
                </a:tc>
                <a:tc>
                  <a:txBody>
                    <a:bodyPr/>
                    <a:lstStyle/>
                    <a:p>
                      <a:r>
                        <a:rPr lang="en-IN" sz="1200" dirty="0"/>
                        <a:t>Pigments; structural support</a:t>
                      </a:r>
                    </a:p>
                  </a:txBody>
                  <a:tcPr marT="18288" marB="18288"/>
                </a:tc>
                <a:tc>
                  <a:txBody>
                    <a:bodyPr/>
                    <a:lstStyle/>
                    <a:p>
                      <a:r>
                        <a:rPr lang="en-IN" sz="1200" dirty="0"/>
                        <a:t>Carotene; rubber</a:t>
                      </a:r>
                    </a:p>
                  </a:txBody>
                  <a:tcPr marT="18288" marB="18288"/>
                </a:tc>
                <a:extLst>
                  <a:ext uri="{0D108BD9-81ED-4DB2-BD59-A6C34878D82A}">
                    <a16:rowId xmlns:a16="http://schemas.microsoft.com/office/drawing/2014/main" val="2627593693"/>
                  </a:ext>
                </a:extLst>
              </a:tr>
            </a:tbl>
          </a:graphicData>
        </a:graphic>
      </p:graphicFrame>
      <p:sp>
        <p:nvSpPr>
          <p:cNvPr id="6" name="Slide Number Placeholder 5">
            <a:extLst>
              <a:ext uri="{FF2B5EF4-FFF2-40B4-BE49-F238E27FC236}">
                <a16:creationId xmlns:a16="http://schemas.microsoft.com/office/drawing/2014/main" id="{CCD7213D-0F55-402A-92AA-21366DB7402A}"/>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758500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Carbohydrates and Nucleic Acids Are Macromolecules</a:t>
            </a:r>
          </a:p>
        </p:txBody>
      </p:sp>
      <p:pic>
        <p:nvPicPr>
          <p:cNvPr id="8" name="Picture 2" descr="An illustration shows polymer macromolecule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b="49572"/>
          <a:stretch/>
        </p:blipFill>
        <p:spPr>
          <a:xfrm>
            <a:off x="548966" y="1135602"/>
            <a:ext cx="8046068" cy="4544031"/>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3.4</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351393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Proteins and Lipids Are Macromolecules</a:t>
            </a:r>
          </a:p>
        </p:txBody>
      </p:sp>
      <p:pic>
        <p:nvPicPr>
          <p:cNvPr id="8" name="Picture 2" descr="An illustration shows polymer macromolecule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t="49981"/>
          <a:stretch/>
        </p:blipFill>
        <p:spPr>
          <a:xfrm>
            <a:off x="618502" y="1208486"/>
            <a:ext cx="7906997" cy="4429157"/>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3.4</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061810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Assembly and Disassembly of Polymers</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2066890"/>
          </a:xfrm>
        </p:spPr>
        <p:txBody>
          <a:bodyPr/>
          <a:lstStyle/>
          <a:p>
            <a:pPr>
              <a:spcAft>
                <a:spcPts val="300"/>
              </a:spcAft>
            </a:pPr>
            <a:r>
              <a:rPr lang="en-US" sz="1800" dirty="0"/>
              <a:t>Dehydration synthesis</a:t>
            </a:r>
          </a:p>
          <a:p>
            <a:pPr marL="342900" indent="-342900">
              <a:spcAft>
                <a:spcPts val="300"/>
              </a:spcAft>
              <a:buFont typeface="Arial" panose="020B0604020202020204" pitchFamily="34" charset="0"/>
              <a:buChar char="•"/>
            </a:pPr>
            <a:r>
              <a:rPr lang="en-US" sz="1800" dirty="0"/>
              <a:t>Formation of large molecules by the removal of water.</a:t>
            </a:r>
          </a:p>
          <a:p>
            <a:pPr marL="342900" indent="-342900">
              <a:spcAft>
                <a:spcPts val="300"/>
              </a:spcAft>
              <a:buFont typeface="Arial" panose="020B0604020202020204" pitchFamily="34" charset="0"/>
              <a:buChar char="•"/>
            </a:pPr>
            <a:r>
              <a:rPr lang="en-US" sz="1800" dirty="0"/>
              <a:t>Monomers are joined to form polymers.</a:t>
            </a:r>
          </a:p>
          <a:p>
            <a:pPr>
              <a:spcBef>
                <a:spcPts val="1200"/>
              </a:spcBef>
              <a:spcAft>
                <a:spcPts val="300"/>
              </a:spcAft>
            </a:pPr>
            <a:r>
              <a:rPr lang="en-US" sz="1800" dirty="0"/>
              <a:t>Hydrolysis</a:t>
            </a:r>
          </a:p>
          <a:p>
            <a:pPr marL="342900" indent="-342900">
              <a:spcAft>
                <a:spcPts val="300"/>
              </a:spcAft>
              <a:buFont typeface="Arial" panose="020B0604020202020204" pitchFamily="34" charset="0"/>
              <a:buChar char="•"/>
            </a:pPr>
            <a:r>
              <a:rPr lang="en-US" sz="1800" dirty="0"/>
              <a:t>Breakdown of large molecules by the addition of water.</a:t>
            </a:r>
          </a:p>
          <a:p>
            <a:pPr marL="342900" indent="-342900">
              <a:spcAft>
                <a:spcPts val="300"/>
              </a:spcAft>
              <a:buFont typeface="Arial" panose="020B0604020202020204" pitchFamily="34" charset="0"/>
              <a:buChar char="•"/>
            </a:pPr>
            <a:r>
              <a:rPr lang="en-US" sz="1800" dirty="0"/>
              <a:t>Polymers are broken down to monomers.</a:t>
            </a:r>
          </a:p>
        </p:txBody>
      </p:sp>
      <p:pic>
        <p:nvPicPr>
          <p:cNvPr id="8" name="Picture 3" descr="Two illustrations a and b depict the making and breaking of macromolecules.">
            <a:extLst>
              <a:ext uri="{FF2B5EF4-FFF2-40B4-BE49-F238E27FC236}">
                <a16:creationId xmlns:a16="http://schemas.microsoft.com/office/drawing/2014/main" id="{44B6131A-DA5B-4388-AE1B-D9D76878CFB6}"/>
              </a:ext>
            </a:extLst>
          </p:cNvPr>
          <p:cNvPicPr>
            <a:picLocks noChangeAspect="1"/>
          </p:cNvPicPr>
          <p:nvPr/>
        </p:nvPicPr>
        <p:blipFill>
          <a:blip r:embed="rId2"/>
          <a:stretch>
            <a:fillRect/>
          </a:stretch>
        </p:blipFill>
        <p:spPr>
          <a:xfrm>
            <a:off x="622730" y="3514400"/>
            <a:ext cx="7898540" cy="2580142"/>
          </a:xfrm>
          <a:prstGeom prst="rect">
            <a:avLst/>
          </a:prstGeom>
        </p:spPr>
      </p:pic>
      <p:sp>
        <p:nvSpPr>
          <p:cNvPr id="5" name="Text Placeholder 4">
            <a:extLst>
              <a:ext uri="{FF2B5EF4-FFF2-40B4-BE49-F238E27FC236}">
                <a16:creationId xmlns:a16="http://schemas.microsoft.com/office/drawing/2014/main" id="{36C13E99-F705-4ADE-8E30-818F721CCF4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06485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04841-2D96-4C0C-90FE-4F0EBD6517C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Carbohydrates</a:t>
            </a:r>
          </a:p>
        </p:txBody>
      </p:sp>
      <p:sp>
        <p:nvSpPr>
          <p:cNvPr id="3" name="Content Placeholder 2">
            <a:extLst>
              <a:ext uri="{FF2B5EF4-FFF2-40B4-BE49-F238E27FC236}">
                <a16:creationId xmlns:a16="http://schemas.microsoft.com/office/drawing/2014/main" id="{F3CA5D48-A0DC-413C-BD47-3C8006001333}"/>
              </a:ext>
            </a:extLst>
          </p:cNvPr>
          <p:cNvSpPr>
            <a:spLocks noGrp="1"/>
          </p:cNvSpPr>
          <p:nvPr>
            <p:ph sz="quarter" idx="11"/>
          </p:nvPr>
        </p:nvSpPr>
        <p:spPr/>
        <p:txBody>
          <a:bodyPr/>
          <a:lstStyle/>
          <a:p>
            <a:pPr lvl="0">
              <a:spcBef>
                <a:spcPts val="12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Molecules with a 1:2:1 ratio of carbon, hydrogen, oxygen</a:t>
            </a:r>
          </a:p>
          <a:p>
            <a:pPr lvl="0">
              <a:spcBef>
                <a:spcPts val="12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Empirical formula (CH</a:t>
            </a:r>
            <a:r>
              <a:rPr lang="en-US" altLang="en-US" baseline="-25000" dirty="0">
                <a:solidFill>
                  <a:srgbClr val="000000"/>
                </a:solidFill>
                <a:latin typeface="Arial" panose="020B0604020202020204" pitchFamily="34" charset="0"/>
                <a:ea typeface="Microsoft YaHei" panose="020B0503020204020204" pitchFamily="34" charset="-122"/>
              </a:rPr>
              <a:t>2</a:t>
            </a:r>
            <a:r>
              <a:rPr lang="en-US" altLang="en-US" dirty="0">
                <a:solidFill>
                  <a:srgbClr val="000000"/>
                </a:solidFill>
                <a:latin typeface="Arial" panose="020B0604020202020204" pitchFamily="34" charset="0"/>
                <a:ea typeface="Microsoft YaHei" panose="020B0503020204020204" pitchFamily="34" charset="-122"/>
              </a:rPr>
              <a:t>O)</a:t>
            </a:r>
            <a:r>
              <a:rPr lang="en-US" altLang="en-US" i="1" baseline="-25000" dirty="0">
                <a:solidFill>
                  <a:srgbClr val="000000"/>
                </a:solidFill>
                <a:latin typeface="Arial" panose="020B0604020202020204" pitchFamily="34" charset="0"/>
                <a:ea typeface="Microsoft YaHei" panose="020B0503020204020204" pitchFamily="34" charset="-122"/>
              </a:rPr>
              <a:t>n</a:t>
            </a:r>
          </a:p>
          <a:p>
            <a:pPr lvl="0">
              <a:spcBef>
                <a:spcPts val="12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C—H covalent bonds hold much energy</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Carbohydrates are good energy storage molecules.</a:t>
            </a:r>
          </a:p>
          <a:p>
            <a:pPr marL="347472" lvl="0" indent="-347472">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Examples: sugars, starch, glucose.</a:t>
            </a:r>
          </a:p>
        </p:txBody>
      </p:sp>
      <p:sp>
        <p:nvSpPr>
          <p:cNvPr id="6" name="Slide Number Placeholder 3">
            <a:extLst>
              <a:ext uri="{FF2B5EF4-FFF2-40B4-BE49-F238E27FC236}">
                <a16:creationId xmlns:a16="http://schemas.microsoft.com/office/drawing/2014/main" id="{8E80F8D2-E8D1-487D-9A6C-19156CD66D2A}"/>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3861133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D9A49-CC8C-4B1F-A273-8DA2CB28C7E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Monosaccharides</a:t>
            </a:r>
          </a:p>
        </p:txBody>
      </p:sp>
      <p:sp>
        <p:nvSpPr>
          <p:cNvPr id="3" name="Content Placeholder 2">
            <a:extLst>
              <a:ext uri="{FF2B5EF4-FFF2-40B4-BE49-F238E27FC236}">
                <a16:creationId xmlns:a16="http://schemas.microsoft.com/office/drawing/2014/main" id="{C4984A82-D855-49D5-929F-299A2A0CE7C5}"/>
              </a:ext>
            </a:extLst>
          </p:cNvPr>
          <p:cNvSpPr>
            <a:spLocks noGrp="1"/>
          </p:cNvSpPr>
          <p:nvPr>
            <p:ph sz="quarter" idx="11"/>
          </p:nvPr>
        </p:nvSpPr>
        <p:spPr/>
        <p:txBody>
          <a:bodyPr/>
          <a:lstStyle/>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Simplest carbohydrate</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Sugars with six carbons play important roles</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Glucose C</a:t>
            </a:r>
            <a:r>
              <a:rPr lang="en-US" baseline="-25000" dirty="0">
                <a:solidFill>
                  <a:srgbClr val="000000"/>
                </a:solidFill>
                <a:latin typeface="Arial" panose="020B0604020202020204" pitchFamily="34" charset="0"/>
                <a:ea typeface="Verdana" panose="020B0604030504040204" pitchFamily="34" charset="0"/>
              </a:rPr>
              <a:t>6</a:t>
            </a:r>
            <a:r>
              <a:rPr lang="en-US" dirty="0">
                <a:solidFill>
                  <a:srgbClr val="000000"/>
                </a:solidFill>
                <a:latin typeface="Arial" panose="020B0604020202020204" pitchFamily="34" charset="0"/>
                <a:ea typeface="Verdana" panose="020B0604030504040204" pitchFamily="34" charset="0"/>
              </a:rPr>
              <a:t>H</a:t>
            </a:r>
            <a:r>
              <a:rPr lang="en-US" baseline="-25000" dirty="0">
                <a:solidFill>
                  <a:srgbClr val="000000"/>
                </a:solidFill>
                <a:latin typeface="Arial" panose="020B0604020202020204" pitchFamily="34" charset="0"/>
                <a:ea typeface="Verdana" panose="020B0604030504040204" pitchFamily="34" charset="0"/>
              </a:rPr>
              <a:t>12</a:t>
            </a:r>
            <a:r>
              <a:rPr lang="en-US" dirty="0">
                <a:solidFill>
                  <a:srgbClr val="000000"/>
                </a:solidFill>
                <a:latin typeface="Arial" panose="020B0604020202020204" pitchFamily="34" charset="0"/>
                <a:ea typeface="Verdana" panose="020B0604030504040204" pitchFamily="34" charset="0"/>
              </a:rPr>
              <a:t>O</a:t>
            </a:r>
            <a:r>
              <a:rPr lang="en-US" baseline="-25000" dirty="0">
                <a:solidFill>
                  <a:srgbClr val="000000"/>
                </a:solidFill>
                <a:latin typeface="Arial" panose="020B0604020202020204" pitchFamily="34" charset="0"/>
                <a:ea typeface="Verdana" panose="020B0604030504040204" pitchFamily="34" charset="0"/>
              </a:rPr>
              <a:t>6</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Fructose is a structural isomer of glucose</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Galactose is a stereoisomer of glucose</a:t>
            </a:r>
          </a:p>
          <a:p>
            <a:pPr marL="342900" lvl="0" indent="-3429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Enzymes that act on different sugars can distinguish structural and stereoisomers of this basic six-carbon skeleton</a:t>
            </a:r>
          </a:p>
        </p:txBody>
      </p:sp>
      <p:sp>
        <p:nvSpPr>
          <p:cNvPr id="6" name="Slide Number Placeholder 3">
            <a:extLst>
              <a:ext uri="{FF2B5EF4-FFF2-40B4-BE49-F238E27FC236}">
                <a16:creationId xmlns:a16="http://schemas.microsoft.com/office/drawing/2014/main" id="{9AA5C823-5D46-48B6-B278-1EA399531B37}"/>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6662645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3-Carbon, 5-Carbon, and 6-Carbon Sugars</a:t>
            </a:r>
          </a:p>
        </p:txBody>
      </p:sp>
      <p:pic>
        <p:nvPicPr>
          <p:cNvPr id="8" name="Picture 2" descr="An illustration shows 3 types of monosaccharid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74320" y="2415360"/>
            <a:ext cx="8595360" cy="1991697"/>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3.6</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83544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Different Configurations of Glucose</a:t>
            </a:r>
          </a:p>
        </p:txBody>
      </p:sp>
      <p:pic>
        <p:nvPicPr>
          <p:cNvPr id="8" name="Picture 2" descr="Three illustrations show the structures of the glucose molecul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822960" y="1120200"/>
            <a:ext cx="7498080" cy="4598412"/>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3.7</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278841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Isomers and Stereoisomers</a:t>
            </a:r>
          </a:p>
        </p:txBody>
      </p:sp>
      <p:pic>
        <p:nvPicPr>
          <p:cNvPr id="8" name="Picture 2" descr="An illustration shows isomers and stereoisomers of glucos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822960" y="1202868"/>
            <a:ext cx="7498080" cy="4433075"/>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3.8</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701330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Disaccharides</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2003700"/>
          </a:xfrm>
        </p:spPr>
        <p:txBody>
          <a:bodyPr/>
          <a:lstStyle/>
          <a:p>
            <a:pPr marL="285750" indent="-285750">
              <a:spcAft>
                <a:spcPts val="1200"/>
              </a:spcAft>
              <a:buFont typeface="Arial" panose="020B0604020202020204" pitchFamily="34" charset="0"/>
              <a:buChar char="•"/>
            </a:pPr>
            <a:r>
              <a:rPr lang="en-US" dirty="0"/>
              <a:t>Two monosaccharides linked together by dehydration synthesis</a:t>
            </a:r>
          </a:p>
          <a:p>
            <a:pPr marL="285750" indent="-285750">
              <a:spcAft>
                <a:spcPts val="1200"/>
              </a:spcAft>
              <a:buFont typeface="Arial" panose="020B0604020202020204" pitchFamily="34" charset="0"/>
              <a:buChar char="•"/>
            </a:pPr>
            <a:r>
              <a:rPr lang="en-US" dirty="0"/>
              <a:t>Used for sugar transport or energy storage</a:t>
            </a:r>
          </a:p>
          <a:p>
            <a:pPr marL="285750" indent="-285750">
              <a:spcAft>
                <a:spcPts val="1200"/>
              </a:spcAft>
              <a:buFont typeface="Arial" panose="020B0604020202020204" pitchFamily="34" charset="0"/>
              <a:buChar char="•"/>
            </a:pPr>
            <a:r>
              <a:rPr lang="en-US" dirty="0"/>
              <a:t>Examples: sucrose, lactose, maltose</a:t>
            </a:r>
          </a:p>
        </p:txBody>
      </p:sp>
      <p:pic>
        <p:nvPicPr>
          <p:cNvPr id="8" name="Picture 3" descr="Two illustrations a and b show how disaccharides are formed.">
            <a:extLst>
              <a:ext uri="{FF2B5EF4-FFF2-40B4-BE49-F238E27FC236}">
                <a16:creationId xmlns:a16="http://schemas.microsoft.com/office/drawing/2014/main" id="{44B6131A-DA5B-4388-AE1B-D9D76878CFB6}"/>
              </a:ext>
            </a:extLst>
          </p:cNvPr>
          <p:cNvPicPr>
            <a:picLocks noChangeAspect="1"/>
          </p:cNvPicPr>
          <p:nvPr/>
        </p:nvPicPr>
        <p:blipFill>
          <a:blip r:embed="rId2"/>
          <a:stretch>
            <a:fillRect/>
          </a:stretch>
        </p:blipFill>
        <p:spPr>
          <a:xfrm>
            <a:off x="274320" y="3715728"/>
            <a:ext cx="8595360" cy="1562459"/>
          </a:xfrm>
          <a:prstGeom prst="rect">
            <a:avLst/>
          </a:prstGeom>
        </p:spPr>
      </p:pic>
      <p:sp>
        <p:nvSpPr>
          <p:cNvPr id="5" name="Text Placeholder 4">
            <a:extLst>
              <a:ext uri="{FF2B5EF4-FFF2-40B4-BE49-F238E27FC236}">
                <a16:creationId xmlns:a16="http://schemas.microsoft.com/office/drawing/2014/main" id="{36C13E99-F705-4ADE-8E30-818F721CCF4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3821639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dirty="0"/>
              <a:t>Lecture Outline</a:t>
            </a:r>
          </a:p>
        </p:txBody>
      </p:sp>
      <p:sp>
        <p:nvSpPr>
          <p:cNvPr id="3" name="Content Placeholder 2">
            <a:extLst>
              <a:ext uri="{FF2B5EF4-FFF2-40B4-BE49-F238E27FC236}">
                <a16:creationId xmlns:a16="http://schemas.microsoft.com/office/drawing/2014/main" id="{5B6D8E48-A479-47AA-B895-A372AFAABE83}"/>
              </a:ext>
            </a:extLst>
          </p:cNvPr>
          <p:cNvSpPr>
            <a:spLocks noGrp="1"/>
          </p:cNvSpPr>
          <p:nvPr>
            <p:ph sz="quarter" idx="11"/>
          </p:nvPr>
        </p:nvSpPr>
        <p:spPr>
          <a:xfrm>
            <a:off x="342900" y="1276710"/>
            <a:ext cx="4972050" cy="4754880"/>
          </a:xfrm>
        </p:spPr>
        <p:txBody>
          <a:bodyPr/>
          <a:lstStyle/>
          <a:p>
            <a:pPr marL="548640" indent="-548640"/>
            <a:r>
              <a:rPr lang="en-US" sz="2000" b="1" dirty="0"/>
              <a:t>3.1 	</a:t>
            </a:r>
            <a:r>
              <a:rPr lang="en-US" sz="2000" dirty="0"/>
              <a:t>Carbon: The Framework of Biological Molecules </a:t>
            </a:r>
          </a:p>
          <a:p>
            <a:pPr marL="548640" indent="-548640"/>
            <a:r>
              <a:rPr lang="en-IN" sz="2000" b="1" dirty="0"/>
              <a:t>3.2 	</a:t>
            </a:r>
            <a:r>
              <a:rPr lang="en-IN" sz="2000" dirty="0"/>
              <a:t>Carbohydrates: Energy Storage and Structural Molecules </a:t>
            </a:r>
          </a:p>
          <a:p>
            <a:pPr marL="548640" indent="-548640"/>
            <a:r>
              <a:rPr lang="en-IN" sz="2000" b="1" dirty="0"/>
              <a:t>3.3 	</a:t>
            </a:r>
            <a:r>
              <a:rPr lang="en-IN" sz="2000" dirty="0"/>
              <a:t>Nucleic Acids: Information Molecules </a:t>
            </a:r>
          </a:p>
          <a:p>
            <a:pPr marL="548640" indent="-548640"/>
            <a:r>
              <a:rPr lang="en-US" sz="2000" b="1" dirty="0"/>
              <a:t>3.4 	</a:t>
            </a:r>
            <a:r>
              <a:rPr lang="en-US" sz="2000" dirty="0"/>
              <a:t>Proteins: Molecules with Diverse Structures and Functions </a:t>
            </a:r>
          </a:p>
          <a:p>
            <a:pPr marL="548640" indent="-548640"/>
            <a:r>
              <a:rPr lang="en-IN" sz="2000" b="1" dirty="0"/>
              <a:t>3.5 	</a:t>
            </a:r>
            <a:r>
              <a:rPr lang="en-IN" sz="2000" dirty="0"/>
              <a:t>Lipids: Hydrophobic Molecules</a:t>
            </a:r>
          </a:p>
        </p:txBody>
      </p:sp>
      <p:pic>
        <p:nvPicPr>
          <p:cNvPr id="8" name="Picture 3" descr="An illustration shows the double-helical structure of the DNA. Some of the DNA in the left side are unstructured.">
            <a:extLst>
              <a:ext uri="{FF2B5EF4-FFF2-40B4-BE49-F238E27FC236}">
                <a16:creationId xmlns:a16="http://schemas.microsoft.com/office/drawing/2014/main" id="{8E36D382-1360-41D2-A465-AE861596A61E}"/>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709950" y="1276710"/>
            <a:ext cx="3202043" cy="4663440"/>
          </a:xfrm>
          <a:prstGeom prst="rect">
            <a:avLst/>
          </a:prstGeom>
        </p:spPr>
      </p:pic>
      <p:sp>
        <p:nvSpPr>
          <p:cNvPr id="4" name="Text Placeholder 4">
            <a:extLst>
              <a:ext uri="{FF2B5EF4-FFF2-40B4-BE49-F238E27FC236}">
                <a16:creationId xmlns:a16="http://schemas.microsoft.com/office/drawing/2014/main" id="{F44A015C-1AA6-4C18-BB9E-19FE38DB969F}"/>
              </a:ext>
            </a:extLst>
          </p:cNvPr>
          <p:cNvSpPr>
            <a:spLocks noGrp="1"/>
          </p:cNvSpPr>
          <p:nvPr>
            <p:ph type="body" sz="quarter" idx="39"/>
          </p:nvPr>
        </p:nvSpPr>
        <p:spPr>
          <a:xfrm>
            <a:off x="6533731" y="5972755"/>
            <a:ext cx="1554480" cy="181356"/>
          </a:xfrm>
        </p:spPr>
        <p:txBody>
          <a:bodyPr/>
          <a:lstStyle/>
          <a:p>
            <a:pPr algn="ctr"/>
            <a:r>
              <a:rPr lang="en-US" dirty="0">
                <a:solidFill>
                  <a:schemeClr val="tx1"/>
                </a:solidFill>
              </a:rPr>
              <a:t>Deco/</a:t>
            </a:r>
            <a:r>
              <a:rPr lang="en-US" dirty="0" err="1">
                <a:solidFill>
                  <a:schemeClr val="tx1"/>
                </a:solidFill>
              </a:rPr>
              <a:t>Alamy</a:t>
            </a:r>
            <a:r>
              <a:rPr lang="en-US" dirty="0">
                <a:solidFill>
                  <a:schemeClr val="tx1"/>
                </a:solidFill>
              </a:rPr>
              <a:t> Stock Photo </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Polysaccharides</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4343400" cy="4974336"/>
          </a:xfrm>
        </p:spPr>
        <p:txBody>
          <a:bodyPr/>
          <a:lstStyle/>
          <a:p>
            <a:pPr>
              <a:spcAft>
                <a:spcPts val="1200"/>
              </a:spcAft>
            </a:pPr>
            <a:r>
              <a:rPr lang="en-US" dirty="0"/>
              <a:t>Long chains of monosaccharides</a:t>
            </a:r>
          </a:p>
          <a:p>
            <a:pPr marL="342900" indent="-342900">
              <a:buFont typeface="Arial" panose="020B0604020202020204" pitchFamily="34" charset="0"/>
              <a:buChar char="•"/>
            </a:pPr>
            <a:r>
              <a:rPr lang="en-US" dirty="0"/>
              <a:t>Linked through dehydration synthesis.</a:t>
            </a:r>
          </a:p>
          <a:p>
            <a:pPr>
              <a:spcAft>
                <a:spcPts val="1200"/>
              </a:spcAft>
            </a:pPr>
            <a:r>
              <a:rPr lang="en-US" dirty="0"/>
              <a:t>Energy storage</a:t>
            </a:r>
          </a:p>
          <a:p>
            <a:pPr marL="342900" indent="-342900">
              <a:buFont typeface="Arial" panose="020B0604020202020204" pitchFamily="34" charset="0"/>
              <a:buChar char="•"/>
            </a:pPr>
            <a:r>
              <a:rPr lang="en-US" dirty="0"/>
              <a:t>Plants use starch.</a:t>
            </a:r>
          </a:p>
          <a:p>
            <a:pPr marL="342900" indent="-342900">
              <a:spcAft>
                <a:spcPts val="1200"/>
              </a:spcAft>
              <a:buFont typeface="Arial" panose="020B0604020202020204" pitchFamily="34" charset="0"/>
              <a:buChar char="•"/>
            </a:pPr>
            <a:r>
              <a:rPr lang="en-US" dirty="0"/>
              <a:t>Animals use glycogen.</a:t>
            </a:r>
          </a:p>
          <a:p>
            <a:pPr>
              <a:spcAft>
                <a:spcPts val="1200"/>
              </a:spcAft>
            </a:pPr>
            <a:r>
              <a:rPr lang="en-US" dirty="0"/>
              <a:t>Structural support</a:t>
            </a:r>
          </a:p>
          <a:p>
            <a:pPr marL="342900" indent="-342900">
              <a:buFont typeface="Arial" panose="020B0604020202020204" pitchFamily="34" charset="0"/>
              <a:buChar char="•"/>
            </a:pPr>
            <a:r>
              <a:rPr lang="en-US" dirty="0"/>
              <a:t>Plants use cellulose.</a:t>
            </a:r>
          </a:p>
          <a:p>
            <a:pPr marL="342900" indent="-342900">
              <a:buFont typeface="Arial" panose="020B0604020202020204" pitchFamily="34" charset="0"/>
              <a:buChar char="•"/>
            </a:pPr>
            <a:r>
              <a:rPr lang="en-US" dirty="0"/>
              <a:t>Arthropods and fungi use chitin.</a:t>
            </a:r>
          </a:p>
        </p:txBody>
      </p:sp>
      <p:pic>
        <p:nvPicPr>
          <p:cNvPr id="8" name="Picture 3" descr="A photo of a lobster underwater.">
            <a:extLst>
              <a:ext uri="{FF2B5EF4-FFF2-40B4-BE49-F238E27FC236}">
                <a16:creationId xmlns:a16="http://schemas.microsoft.com/office/drawing/2014/main" id="{44B6131A-DA5B-4388-AE1B-D9D76878CFB6}"/>
              </a:ext>
            </a:extLst>
          </p:cNvPr>
          <p:cNvPicPr>
            <a:picLocks noChangeAspect="1"/>
          </p:cNvPicPr>
          <p:nvPr/>
        </p:nvPicPr>
        <p:blipFill>
          <a:blip r:embed="rId2"/>
          <a:stretch>
            <a:fillRect/>
          </a:stretch>
        </p:blipFill>
        <p:spPr>
          <a:xfrm>
            <a:off x="4840584" y="2041122"/>
            <a:ext cx="4080553" cy="2767993"/>
          </a:xfrm>
          <a:prstGeom prst="rect">
            <a:avLst/>
          </a:prstGeom>
        </p:spPr>
      </p:pic>
      <p:sp>
        <p:nvSpPr>
          <p:cNvPr id="4" name="Text Placeholder 4">
            <a:extLst>
              <a:ext uri="{FF2B5EF4-FFF2-40B4-BE49-F238E27FC236}">
                <a16:creationId xmlns:a16="http://schemas.microsoft.com/office/drawing/2014/main" id="{03BECE6A-8E19-47C9-95EA-247FA9142E1E}"/>
              </a:ext>
            </a:extLst>
          </p:cNvPr>
          <p:cNvSpPr>
            <a:spLocks noGrp="1"/>
          </p:cNvSpPr>
          <p:nvPr>
            <p:ph type="body" sz="quarter" idx="39"/>
          </p:nvPr>
        </p:nvSpPr>
        <p:spPr>
          <a:xfrm>
            <a:off x="5509260" y="4859085"/>
            <a:ext cx="2743200" cy="181356"/>
          </a:xfrm>
        </p:spPr>
        <p:txBody>
          <a:bodyPr/>
          <a:lstStyle/>
          <a:p>
            <a:pPr algn="ctr"/>
            <a:r>
              <a:rPr lang="en-US" dirty="0">
                <a:solidFill>
                  <a:schemeClr val="tx1"/>
                </a:solidFill>
              </a:rPr>
              <a:t>OAR/National Undersea Research Program (NURP) </a:t>
            </a: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9889157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A876F-19AF-4914-80CD-D79FC1DC2F1E}"/>
              </a:ext>
            </a:extLst>
          </p:cNvPr>
          <p:cNvSpPr>
            <a:spLocks noGrp="1"/>
          </p:cNvSpPr>
          <p:nvPr>
            <p:ph type="title"/>
          </p:nvPr>
        </p:nvSpPr>
        <p:spPr/>
        <p:txBody>
          <a:bodyPr/>
          <a:lstStyle/>
          <a:p>
            <a:r>
              <a:rPr lang="en-US" dirty="0"/>
              <a:t>Starch and Glycogen Are Polysaccharides</a:t>
            </a:r>
            <a:endParaRPr lang="en-IN" dirty="0"/>
          </a:p>
        </p:txBody>
      </p:sp>
      <p:pic>
        <p:nvPicPr>
          <p:cNvPr id="8" name="Picture 2" descr="Three illustrations show polymers of glucose: Starch and glycogen.">
            <a:extLst>
              <a:ext uri="{FF2B5EF4-FFF2-40B4-BE49-F238E27FC236}">
                <a16:creationId xmlns:a16="http://schemas.microsoft.com/office/drawing/2014/main" id="{06CE7CDF-59D4-4002-91DC-4BE1F01D5499}"/>
              </a:ext>
            </a:extLst>
          </p:cNvPr>
          <p:cNvPicPr>
            <a:picLocks noChangeAspect="1"/>
          </p:cNvPicPr>
          <p:nvPr/>
        </p:nvPicPr>
        <p:blipFill>
          <a:blip r:embed="rId2"/>
          <a:stretch>
            <a:fillRect/>
          </a:stretch>
        </p:blipFill>
        <p:spPr>
          <a:xfrm>
            <a:off x="274320" y="1510468"/>
            <a:ext cx="8595360" cy="3748846"/>
          </a:xfrm>
          <a:prstGeom prst="rect">
            <a:avLst/>
          </a:prstGeom>
        </p:spPr>
      </p:pic>
      <p:sp>
        <p:nvSpPr>
          <p:cNvPr id="3" name="Content Placeholder 3">
            <a:extLst>
              <a:ext uri="{FF2B5EF4-FFF2-40B4-BE49-F238E27FC236}">
                <a16:creationId xmlns:a16="http://schemas.microsoft.com/office/drawing/2014/main" id="{D686710B-214F-4736-B2AF-38CEADFE0B6F}"/>
              </a:ext>
            </a:extLst>
          </p:cNvPr>
          <p:cNvSpPr>
            <a:spLocks noGrp="1"/>
          </p:cNvSpPr>
          <p:nvPr>
            <p:ph sz="quarter" idx="11"/>
          </p:nvPr>
        </p:nvSpPr>
        <p:spPr>
          <a:xfrm>
            <a:off x="2926080" y="5330343"/>
            <a:ext cx="3291840" cy="225150"/>
          </a:xfrm>
        </p:spPr>
        <p:txBody>
          <a:bodyPr/>
          <a:lstStyle/>
          <a:p>
            <a:pPr lvl="0" algn="ctr"/>
            <a:r>
              <a:rPr lang="en-US" sz="800" dirty="0">
                <a:solidFill>
                  <a:srgbClr val="000000"/>
                </a:solidFill>
              </a:rPr>
              <a:t>(b) Asa </a:t>
            </a:r>
            <a:r>
              <a:rPr lang="en-US" sz="800" dirty="0" err="1">
                <a:solidFill>
                  <a:srgbClr val="000000"/>
                </a:solidFill>
              </a:rPr>
              <a:t>Thoresen</a:t>
            </a:r>
            <a:r>
              <a:rPr lang="en-US" sz="800" dirty="0">
                <a:solidFill>
                  <a:srgbClr val="000000"/>
                </a:solidFill>
              </a:rPr>
              <a:t>/Science Source; (c) Mike </a:t>
            </a:r>
            <a:r>
              <a:rPr lang="en-US" sz="800" dirty="0" err="1">
                <a:solidFill>
                  <a:srgbClr val="000000"/>
                </a:solidFill>
              </a:rPr>
              <a:t>Rosecope</a:t>
            </a:r>
            <a:r>
              <a:rPr lang="en-US" sz="800" dirty="0">
                <a:solidFill>
                  <a:srgbClr val="000000"/>
                </a:solidFill>
              </a:rPr>
              <a:t>/Shutterstock </a:t>
            </a:r>
          </a:p>
        </p:txBody>
      </p:sp>
      <p:sp>
        <p:nvSpPr>
          <p:cNvPr id="4" name="Content Placeholder 4">
            <a:extLst>
              <a:ext uri="{FF2B5EF4-FFF2-40B4-BE49-F238E27FC236}">
                <a16:creationId xmlns:a16="http://schemas.microsoft.com/office/drawing/2014/main" id="{946074E7-EE1B-460B-B655-EC466B9F087D}"/>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3.10</a:t>
            </a:r>
          </a:p>
        </p:txBody>
      </p:sp>
      <p:sp>
        <p:nvSpPr>
          <p:cNvPr id="9" name="Text Placeholder 5">
            <a:extLst>
              <a:ext uri="{FF2B5EF4-FFF2-40B4-BE49-F238E27FC236}">
                <a16:creationId xmlns:a16="http://schemas.microsoft.com/office/drawing/2014/main" id="{E8DCD907-A5F6-46F2-8CE8-2CAF4208D312}"/>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5B46C52C-3872-4D25-B546-B3D0067B6DCA}"/>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4166010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A876F-19AF-4914-80CD-D79FC1DC2F1E}"/>
              </a:ext>
            </a:extLst>
          </p:cNvPr>
          <p:cNvSpPr>
            <a:spLocks noGrp="1"/>
          </p:cNvSpPr>
          <p:nvPr>
            <p:ph type="title"/>
          </p:nvPr>
        </p:nvSpPr>
        <p:spPr/>
        <p:txBody>
          <a:bodyPr/>
          <a:lstStyle/>
          <a:p>
            <a:r>
              <a:rPr lang="en-US" dirty="0"/>
              <a:t>Cellulose Is a Polysaccharide in Plants</a:t>
            </a:r>
            <a:endParaRPr lang="en-IN" dirty="0"/>
          </a:p>
        </p:txBody>
      </p:sp>
      <p:pic>
        <p:nvPicPr>
          <p:cNvPr id="10" name="Picture 2" descr="Two illustrations show polymers of glucose: cellulose.">
            <a:extLst>
              <a:ext uri="{FF2B5EF4-FFF2-40B4-BE49-F238E27FC236}">
                <a16:creationId xmlns:a16="http://schemas.microsoft.com/office/drawing/2014/main" id="{CA875AFB-FAFF-43CC-AC18-53698CD180B6}"/>
              </a:ext>
            </a:extLst>
          </p:cNvPr>
          <p:cNvPicPr>
            <a:picLocks noChangeAspect="1"/>
          </p:cNvPicPr>
          <p:nvPr/>
        </p:nvPicPr>
        <p:blipFill>
          <a:blip r:embed="rId2"/>
          <a:stretch>
            <a:fillRect/>
          </a:stretch>
        </p:blipFill>
        <p:spPr>
          <a:xfrm>
            <a:off x="528413" y="1140146"/>
            <a:ext cx="8087175" cy="4123731"/>
          </a:xfrm>
          <a:prstGeom prst="rect">
            <a:avLst/>
          </a:prstGeom>
        </p:spPr>
      </p:pic>
      <p:sp>
        <p:nvSpPr>
          <p:cNvPr id="3" name="Content Placeholder 3">
            <a:extLst>
              <a:ext uri="{FF2B5EF4-FFF2-40B4-BE49-F238E27FC236}">
                <a16:creationId xmlns:a16="http://schemas.microsoft.com/office/drawing/2014/main" id="{D686710B-214F-4736-B2AF-38CEADFE0B6F}"/>
              </a:ext>
            </a:extLst>
          </p:cNvPr>
          <p:cNvSpPr>
            <a:spLocks noGrp="1"/>
          </p:cNvSpPr>
          <p:nvPr>
            <p:ph sz="quarter" idx="11"/>
          </p:nvPr>
        </p:nvSpPr>
        <p:spPr>
          <a:xfrm>
            <a:off x="2926080" y="5330343"/>
            <a:ext cx="3291840" cy="225150"/>
          </a:xfrm>
        </p:spPr>
        <p:txBody>
          <a:bodyPr/>
          <a:lstStyle/>
          <a:p>
            <a:pPr lvl="0" algn="ctr"/>
            <a:r>
              <a:rPr lang="de-DE" sz="800" dirty="0">
                <a:solidFill>
                  <a:srgbClr val="000000"/>
                </a:solidFill>
              </a:rPr>
              <a:t>(b) Martin Kreutz/age fotostock </a:t>
            </a:r>
          </a:p>
        </p:txBody>
      </p:sp>
      <p:sp>
        <p:nvSpPr>
          <p:cNvPr id="4" name="Content Placeholder 4">
            <a:extLst>
              <a:ext uri="{FF2B5EF4-FFF2-40B4-BE49-F238E27FC236}">
                <a16:creationId xmlns:a16="http://schemas.microsoft.com/office/drawing/2014/main" id="{946074E7-EE1B-460B-B655-EC466B9F087D}"/>
              </a:ext>
            </a:extLst>
          </p:cNvPr>
          <p:cNvSpPr>
            <a:spLocks noGrp="1"/>
          </p:cNvSpPr>
          <p:nvPr>
            <p:ph sz="quarter" idx="15"/>
          </p:nvPr>
        </p:nvSpPr>
        <p:spPr>
          <a:xfrm>
            <a:off x="114300" y="6218720"/>
            <a:ext cx="1554480" cy="365760"/>
          </a:xfrm>
        </p:spPr>
        <p:txBody>
          <a:bodyPr/>
          <a:lstStyle/>
          <a:p>
            <a:pPr lvl="0"/>
            <a:r>
              <a:rPr lang="en-US" sz="1800" dirty="0">
                <a:solidFill>
                  <a:srgbClr val="000000"/>
                </a:solidFill>
              </a:rPr>
              <a:t>Figure 3.11</a:t>
            </a:r>
          </a:p>
        </p:txBody>
      </p:sp>
      <p:sp>
        <p:nvSpPr>
          <p:cNvPr id="12" name="Text Placeholder 5">
            <a:extLst>
              <a:ext uri="{FF2B5EF4-FFF2-40B4-BE49-F238E27FC236}">
                <a16:creationId xmlns:a16="http://schemas.microsoft.com/office/drawing/2014/main" id="{3F67AE0E-4D16-4C7F-96E9-2FF70D521D35}"/>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7" name="Slide Number Placeholder 6">
            <a:extLst>
              <a:ext uri="{FF2B5EF4-FFF2-40B4-BE49-F238E27FC236}">
                <a16:creationId xmlns:a16="http://schemas.microsoft.com/office/drawing/2014/main" id="{5B46C52C-3872-4D25-B546-B3D0067B6DCA}"/>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3138383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Nucleic Acids</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4229100" cy="4974336"/>
          </a:xfrm>
        </p:spPr>
        <p:txBody>
          <a:bodyPr/>
          <a:lstStyle/>
          <a:p>
            <a:pPr>
              <a:spcBef>
                <a:spcPts val="300"/>
              </a:spcBef>
              <a:spcAft>
                <a:spcPts val="600"/>
              </a:spcAft>
            </a:pPr>
            <a:r>
              <a:rPr lang="en-US" sz="2200" dirty="0"/>
              <a:t>Polymer − nucleic acids</a:t>
            </a:r>
          </a:p>
          <a:p>
            <a:pPr>
              <a:spcBef>
                <a:spcPts val="300"/>
              </a:spcBef>
              <a:spcAft>
                <a:spcPts val="600"/>
              </a:spcAft>
            </a:pPr>
            <a:r>
              <a:rPr lang="en-US" sz="2200" dirty="0"/>
              <a:t>Monomers − nucleotides</a:t>
            </a:r>
          </a:p>
          <a:p>
            <a:pPr marL="342900" indent="-342900">
              <a:spcAft>
                <a:spcPts val="600"/>
              </a:spcAft>
              <a:buFont typeface="Arial" panose="020B0604020202020204" pitchFamily="34" charset="0"/>
              <a:buChar char="•"/>
            </a:pPr>
            <a:r>
              <a:rPr lang="en-US" sz="2200" dirty="0"/>
              <a:t>Sugar + phosphate + nitrogenous base.</a:t>
            </a:r>
          </a:p>
          <a:p>
            <a:pPr marL="342900" indent="-342900">
              <a:spcAft>
                <a:spcPts val="600"/>
              </a:spcAft>
              <a:buFont typeface="Arial" panose="020B0604020202020204" pitchFamily="34" charset="0"/>
              <a:buChar char="•"/>
            </a:pPr>
            <a:r>
              <a:rPr lang="en-US" sz="2200" dirty="0"/>
              <a:t>Sugar is deoxyribose in D</a:t>
            </a:r>
            <a:r>
              <a:rPr lang="en-US" sz="100" dirty="0"/>
              <a:t> </a:t>
            </a:r>
            <a:r>
              <a:rPr lang="en-US" sz="2200" dirty="0"/>
              <a:t>N</a:t>
            </a:r>
            <a:r>
              <a:rPr lang="en-US" sz="100" dirty="0"/>
              <a:t> </a:t>
            </a:r>
            <a:r>
              <a:rPr lang="en-US" sz="2200" dirty="0"/>
              <a:t>A or ribose in R</a:t>
            </a:r>
            <a:r>
              <a:rPr lang="en-US" sz="100" dirty="0"/>
              <a:t> </a:t>
            </a:r>
            <a:r>
              <a:rPr lang="en-US" sz="2200" dirty="0"/>
              <a:t>N</a:t>
            </a:r>
            <a:r>
              <a:rPr lang="en-US" sz="100" dirty="0"/>
              <a:t> </a:t>
            </a:r>
            <a:r>
              <a:rPr lang="en-US" sz="2200" dirty="0"/>
              <a:t>A.</a:t>
            </a:r>
          </a:p>
          <a:p>
            <a:pPr marL="342900" indent="-342900">
              <a:spcAft>
                <a:spcPts val="600"/>
              </a:spcAft>
              <a:buFont typeface="Arial" panose="020B0604020202020204" pitchFamily="34" charset="0"/>
              <a:buChar char="•"/>
            </a:pPr>
            <a:r>
              <a:rPr lang="en-US" sz="2200" dirty="0"/>
              <a:t>Nitrogenous bases include.</a:t>
            </a:r>
          </a:p>
          <a:p>
            <a:pPr lvl="2">
              <a:spcBef>
                <a:spcPts val="0"/>
              </a:spcBef>
              <a:spcAft>
                <a:spcPts val="600"/>
              </a:spcAft>
            </a:pPr>
            <a:r>
              <a:rPr lang="en-US" dirty="0"/>
              <a:t>Purines: adenine and guanine.</a:t>
            </a:r>
          </a:p>
          <a:p>
            <a:pPr lvl="2">
              <a:spcBef>
                <a:spcPts val="0"/>
              </a:spcBef>
              <a:spcAft>
                <a:spcPts val="600"/>
              </a:spcAft>
            </a:pPr>
            <a:r>
              <a:rPr lang="en-US" dirty="0"/>
              <a:t>Pyrimidines: thymine, cytosine, uracil.</a:t>
            </a:r>
          </a:p>
          <a:p>
            <a:pPr marL="342900" indent="-342900">
              <a:spcAft>
                <a:spcPts val="600"/>
              </a:spcAft>
              <a:buFont typeface="Arial" panose="020B0604020202020204" pitchFamily="34" charset="0"/>
              <a:buChar char="•"/>
            </a:pPr>
            <a:r>
              <a:rPr lang="en-US" sz="2200" dirty="0"/>
              <a:t>Nucleotides connect by phosphodiester bonds.</a:t>
            </a:r>
          </a:p>
        </p:txBody>
      </p:sp>
      <p:pic>
        <p:nvPicPr>
          <p:cNvPr id="8" name="Picture 3" descr="Two illustrations show images of DNA.">
            <a:extLst>
              <a:ext uri="{FF2B5EF4-FFF2-40B4-BE49-F238E27FC236}">
                <a16:creationId xmlns:a16="http://schemas.microsoft.com/office/drawing/2014/main" id="{44B6131A-DA5B-4388-AE1B-D9D76878CFB6}"/>
              </a:ext>
            </a:extLst>
          </p:cNvPr>
          <p:cNvPicPr>
            <a:picLocks noChangeAspect="1"/>
          </p:cNvPicPr>
          <p:nvPr/>
        </p:nvPicPr>
        <p:blipFill>
          <a:blip r:embed="rId2"/>
          <a:stretch>
            <a:fillRect/>
          </a:stretch>
        </p:blipFill>
        <p:spPr>
          <a:xfrm>
            <a:off x="4556000" y="1196178"/>
            <a:ext cx="4366529" cy="4457880"/>
          </a:xfrm>
          <a:prstGeom prst="rect">
            <a:avLst/>
          </a:prstGeom>
        </p:spPr>
      </p:pic>
      <p:sp>
        <p:nvSpPr>
          <p:cNvPr id="4" name="Text Placeholder 4">
            <a:extLst>
              <a:ext uri="{FF2B5EF4-FFF2-40B4-BE49-F238E27FC236}">
                <a16:creationId xmlns:a16="http://schemas.microsoft.com/office/drawing/2014/main" id="{03BECE6A-8E19-47C9-95EA-247FA9142E1E}"/>
              </a:ext>
            </a:extLst>
          </p:cNvPr>
          <p:cNvSpPr>
            <a:spLocks noGrp="1"/>
          </p:cNvSpPr>
          <p:nvPr>
            <p:ph type="body" sz="quarter" idx="39"/>
          </p:nvPr>
        </p:nvSpPr>
        <p:spPr>
          <a:xfrm>
            <a:off x="5113028" y="5716335"/>
            <a:ext cx="3252472" cy="356920"/>
          </a:xfrm>
        </p:spPr>
        <p:txBody>
          <a:bodyPr/>
          <a:lstStyle/>
          <a:p>
            <a:pPr algn="ctr"/>
            <a:r>
              <a:rPr lang="en-US" dirty="0">
                <a:solidFill>
                  <a:schemeClr val="tx1"/>
                </a:solidFill>
              </a:rPr>
              <a:t>(a) Driscoll, </a:t>
            </a:r>
            <a:r>
              <a:rPr lang="en-US" dirty="0" err="1">
                <a:solidFill>
                  <a:schemeClr val="tx1"/>
                </a:solidFill>
              </a:rPr>
              <a:t>Youngquist</a:t>
            </a:r>
            <a:r>
              <a:rPr lang="en-US" dirty="0">
                <a:solidFill>
                  <a:schemeClr val="tx1"/>
                </a:solidFill>
              </a:rPr>
              <a:t> &amp; </a:t>
            </a:r>
            <a:r>
              <a:rPr lang="en-US" dirty="0" err="1">
                <a:solidFill>
                  <a:schemeClr val="tx1"/>
                </a:solidFill>
              </a:rPr>
              <a:t>Baldeschwieler</a:t>
            </a:r>
            <a:r>
              <a:rPr lang="en-US" dirty="0">
                <a:solidFill>
                  <a:schemeClr val="tx1"/>
                </a:solidFill>
              </a:rPr>
              <a:t>, California Institute of Technology/Science Source; (b) </a:t>
            </a:r>
            <a:r>
              <a:rPr lang="en-US" dirty="0" err="1">
                <a:solidFill>
                  <a:schemeClr val="tx1"/>
                </a:solidFill>
              </a:rPr>
              <a:t>Molekuul</a:t>
            </a:r>
            <a:r>
              <a:rPr lang="en-US" dirty="0">
                <a:solidFill>
                  <a:schemeClr val="tx1"/>
                </a:solidFill>
              </a:rPr>
              <a:t>/SPL/age </a:t>
            </a:r>
            <a:r>
              <a:rPr lang="en-US" dirty="0" err="1">
                <a:solidFill>
                  <a:schemeClr val="tx1"/>
                </a:solidFill>
              </a:rPr>
              <a:t>fotostock</a:t>
            </a:r>
            <a:r>
              <a:rPr lang="en-US" dirty="0">
                <a:solidFill>
                  <a:schemeClr val="tx1"/>
                </a:solidFill>
              </a:rPr>
              <a:t> </a:t>
            </a:r>
          </a:p>
        </p:txBody>
      </p:sp>
      <p:sp>
        <p:nvSpPr>
          <p:cNvPr id="7" name="Text Placeholder 5">
            <a:extLst>
              <a:ext uri="{FF2B5EF4-FFF2-40B4-BE49-F238E27FC236}">
                <a16:creationId xmlns:a16="http://schemas.microsoft.com/office/drawing/2014/main" id="{54D8490E-1DBA-42F8-B0E5-B12D5F6B1B9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6">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3046034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Nucleotide Structure</a:t>
            </a:r>
          </a:p>
        </p:txBody>
      </p:sp>
      <p:pic>
        <p:nvPicPr>
          <p:cNvPr id="8" name="Picture 2" descr="An illustration shows the structure of a nucleotid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062893" y="1084084"/>
            <a:ext cx="5018215" cy="4876383"/>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3.14</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2417070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Nucleic Acid Structure</a:t>
            </a:r>
          </a:p>
        </p:txBody>
      </p:sp>
      <p:pic>
        <p:nvPicPr>
          <p:cNvPr id="10" name="Picture 2" descr="An illustration shows the structure of a polynucleotide chain.">
            <a:extLst>
              <a:ext uri="{FF2B5EF4-FFF2-40B4-BE49-F238E27FC236}">
                <a16:creationId xmlns:a16="http://schemas.microsoft.com/office/drawing/2014/main" id="{BE74A861-B37F-4D2F-9E9C-A0B118EC0CD4}"/>
              </a:ext>
            </a:extLst>
          </p:cNvPr>
          <p:cNvPicPr>
            <a:picLocks noChangeAspect="1"/>
          </p:cNvPicPr>
          <p:nvPr/>
        </p:nvPicPr>
        <p:blipFill>
          <a:blip r:embed="rId2"/>
          <a:stretch>
            <a:fillRect/>
          </a:stretch>
        </p:blipFill>
        <p:spPr>
          <a:xfrm>
            <a:off x="346190" y="1397050"/>
            <a:ext cx="3621024" cy="4498043"/>
          </a:xfrm>
          <a:prstGeom prst="rect">
            <a:avLst/>
          </a:prstGeom>
        </p:spPr>
      </p:pic>
      <p:pic>
        <p:nvPicPr>
          <p:cNvPr id="8" name="Picture 3" descr="An illustration shows the organic nitrogenous bases are either purines and pyrimidines.">
            <a:extLst>
              <a:ext uri="{FF2B5EF4-FFF2-40B4-BE49-F238E27FC236}">
                <a16:creationId xmlns:a16="http://schemas.microsoft.com/office/drawing/2014/main" id="{B95E1621-0510-4E98-BA94-ECCC9023A932}"/>
              </a:ext>
            </a:extLst>
          </p:cNvPr>
          <p:cNvPicPr>
            <a:picLocks noChangeAspect="1"/>
          </p:cNvPicPr>
          <p:nvPr/>
        </p:nvPicPr>
        <p:blipFill>
          <a:blip r:embed="rId3"/>
          <a:stretch>
            <a:fillRect/>
          </a:stretch>
        </p:blipFill>
        <p:spPr>
          <a:xfrm>
            <a:off x="4058011" y="1397050"/>
            <a:ext cx="4769794" cy="2688610"/>
          </a:xfrm>
          <a:prstGeom prst="rect">
            <a:avLst/>
          </a:prstGeom>
        </p:spPr>
      </p:pic>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4"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426698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4CD7C7-651C-4ED3-B79C-418C8794141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Deoxyribonucleic Acid (D</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p>
        </p:txBody>
      </p:sp>
      <p:sp>
        <p:nvSpPr>
          <p:cNvPr id="3" name="Content Placeholder 2">
            <a:extLst>
              <a:ext uri="{FF2B5EF4-FFF2-40B4-BE49-F238E27FC236}">
                <a16:creationId xmlns:a16="http://schemas.microsoft.com/office/drawing/2014/main" id="{E4CDAE7E-E7A0-4BAD-A7C7-732F975A21DC}"/>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Encodes information for amino acid sequence of proteins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Sequence of bases.</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Double helix – two polynucleotide strands connected by hydrogen bonds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Base-pairing rules.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A with T (or U in 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 with G.</a:t>
            </a:r>
          </a:p>
        </p:txBody>
      </p:sp>
      <p:sp>
        <p:nvSpPr>
          <p:cNvPr id="6" name="Slide Number Placeholder 3">
            <a:extLst>
              <a:ext uri="{FF2B5EF4-FFF2-40B4-BE49-F238E27FC236}">
                <a16:creationId xmlns:a16="http://schemas.microsoft.com/office/drawing/2014/main" id="{CAE7C705-DFB6-415C-8060-F3CA3D9A2B99}"/>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7179500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Structure of D</a:t>
            </a:r>
            <a:r>
              <a:rPr lang="en-US" sz="100" dirty="0"/>
              <a:t> </a:t>
            </a:r>
            <a:r>
              <a:rPr lang="en-US" dirty="0"/>
              <a:t>N</a:t>
            </a:r>
            <a:r>
              <a:rPr lang="en-US" sz="100" dirty="0"/>
              <a:t> </a:t>
            </a:r>
            <a:r>
              <a:rPr lang="en-US" dirty="0"/>
              <a:t>A</a:t>
            </a:r>
          </a:p>
        </p:txBody>
      </p:sp>
      <p:pic>
        <p:nvPicPr>
          <p:cNvPr id="8" name="Picture 2" descr="An illustration shows the structure of DNA.">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194560" y="1061223"/>
            <a:ext cx="4754880" cy="5155164"/>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3.17</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112179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B5729-6270-4751-B499-63564C59523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Ribonucleic Acid (R</a:t>
            </a:r>
            <a:r>
              <a:rPr lang="en-US" sz="100" dirty="0">
                <a:solidFill>
                  <a:srgbClr val="000000"/>
                </a:solidFill>
                <a:latin typeface="Arial" panose="020B0604020202020204" pitchFamily="34" charset="0"/>
                <a:ea typeface="Verdana" panose="020B0604030504040204" pitchFamily="34" charset="0"/>
                <a:cs typeface="Arial" pitchFamily="34" charset="0"/>
              </a:rPr>
              <a:t>3</a:t>
            </a:r>
            <a:r>
              <a:rPr lang="en-US" dirty="0">
                <a:solidFill>
                  <a:srgbClr val="000000"/>
                </a:solidFill>
                <a:latin typeface="Arial" panose="020B0604020202020204" pitchFamily="34" charset="0"/>
                <a:ea typeface="Verdana" panose="020B0604030504040204" pitchFamily="34" charset="0"/>
                <a:cs typeface="Arial" pitchFamily="34" charset="0"/>
              </a:rPr>
              <a:t>N</a:t>
            </a:r>
            <a:r>
              <a:rPr lang="en-US" sz="100" dirty="0">
                <a:solidFill>
                  <a:srgbClr val="000000"/>
                </a:solidFill>
                <a:latin typeface="Arial" panose="020B0604020202020204" pitchFamily="34" charset="0"/>
                <a:ea typeface="Verdana" panose="020B0604030504040204" pitchFamily="34" charset="0"/>
                <a:cs typeface="Arial" pitchFamily="34" charset="0"/>
              </a:rPr>
              <a:t> </a:t>
            </a:r>
            <a:r>
              <a:rPr lang="en-US" dirty="0">
                <a:solidFill>
                  <a:srgbClr val="000000"/>
                </a:solidFill>
                <a:latin typeface="Arial" panose="020B0604020202020204" pitchFamily="34" charset="0"/>
                <a:ea typeface="Verdana" panose="020B0604030504040204" pitchFamily="34" charset="0"/>
                <a:cs typeface="Arial" pitchFamily="34" charset="0"/>
              </a:rPr>
              <a:t>A)</a:t>
            </a:r>
          </a:p>
        </p:txBody>
      </p:sp>
      <p:sp>
        <p:nvSpPr>
          <p:cNvPr id="3" name="Content Placeholder 2">
            <a:extLst>
              <a:ext uri="{FF2B5EF4-FFF2-40B4-BE49-F238E27FC236}">
                <a16:creationId xmlns:a16="http://schemas.microsoft.com/office/drawing/2014/main" id="{2871172A-024E-40D4-B018-C97AED9CDC22}"/>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is similar to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except the nucleotides</a:t>
            </a:r>
          </a:p>
          <a:p>
            <a:pPr marL="457200" lvl="0" indent="-457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 ribose instead of deoxyribose.</a:t>
            </a:r>
          </a:p>
          <a:p>
            <a:pPr marL="457200" lvl="0" indent="-457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 the base uracil instead of thymine.</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Single polynucleotide strand</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uses information in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to specify sequence of amino acids in proteins</a:t>
            </a:r>
          </a:p>
        </p:txBody>
      </p:sp>
      <p:sp>
        <p:nvSpPr>
          <p:cNvPr id="6" name="Slide Number Placeholder 3">
            <a:extLst>
              <a:ext uri="{FF2B5EF4-FFF2-40B4-BE49-F238E27FC236}">
                <a16:creationId xmlns:a16="http://schemas.microsoft.com/office/drawing/2014/main" id="{1CD01000-5774-4F1D-85B0-F6402926DB74}"/>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13145269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D</a:t>
            </a:r>
            <a:r>
              <a:rPr lang="en-US" sz="100" dirty="0"/>
              <a:t> </a:t>
            </a:r>
            <a:r>
              <a:rPr lang="en-US" dirty="0"/>
              <a:t>N</a:t>
            </a:r>
            <a:r>
              <a:rPr lang="en-US" sz="100" dirty="0"/>
              <a:t> </a:t>
            </a:r>
            <a:r>
              <a:rPr lang="en-US" dirty="0"/>
              <a:t>A Structure Versus R</a:t>
            </a:r>
            <a:r>
              <a:rPr lang="en-US" sz="100" dirty="0"/>
              <a:t> </a:t>
            </a:r>
            <a:r>
              <a:rPr lang="en-US" dirty="0"/>
              <a:t>N</a:t>
            </a:r>
            <a:r>
              <a:rPr lang="en-US" sz="100" dirty="0"/>
              <a:t> </a:t>
            </a:r>
            <a:r>
              <a:rPr lang="en-US" dirty="0"/>
              <a:t>A Structure</a:t>
            </a:r>
          </a:p>
        </p:txBody>
      </p:sp>
      <p:pic>
        <p:nvPicPr>
          <p:cNvPr id="8" name="Picture 2" descr="Two illustrations show DNA and RNA.">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705417" y="1061223"/>
            <a:ext cx="3733166" cy="5155164"/>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3.18</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989773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2D3F9-6AC4-47CA-9524-B50A3824FA03}"/>
              </a:ext>
            </a:extLst>
          </p:cNvPr>
          <p:cNvSpPr>
            <a:spLocks noGrp="1"/>
          </p:cNvSpPr>
          <p:nvPr>
            <p:ph type="title"/>
          </p:nvPr>
        </p:nvSpPr>
        <p:spPr/>
        <p:txBody>
          <a:bodyPr/>
          <a:lstStyle/>
          <a:p>
            <a:pPr defTabSz="457200"/>
            <a:r>
              <a:rPr lang="en-US" dirty="0">
                <a:solidFill>
                  <a:srgbClr val="000000"/>
                </a:solidFill>
                <a:latin typeface="Arial" panose="020B0604020202020204" pitchFamily="34" charset="0"/>
                <a:cs typeface="Arial" panose="020B0604020202020204" pitchFamily="34" charset="0"/>
              </a:rPr>
              <a:t>Modern Biochemistry</a:t>
            </a:r>
            <a:endParaRPr lang="en-US" sz="1200" dirty="0">
              <a:solidFill>
                <a:srgbClr val="000000"/>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3278B766-5DBA-44C0-8D08-CA4FF5C86E99}"/>
              </a:ext>
            </a:extLst>
          </p:cNvPr>
          <p:cNvSpPr>
            <a:spLocks noGrp="1"/>
          </p:cNvSpPr>
          <p:nvPr>
            <p:ph sz="quarter" idx="11"/>
          </p:nvPr>
        </p:nvSpPr>
        <p:spPr/>
        <p:txBody>
          <a:bodyPr/>
          <a:lstStyle/>
          <a:p>
            <a:pPr>
              <a:spcBef>
                <a:spcPts val="1200"/>
              </a:spcBef>
            </a:pPr>
            <a:r>
              <a:rPr lang="en-US" dirty="0"/>
              <a:t>Modern biochemistry studies biological molecules outside of cells.</a:t>
            </a:r>
          </a:p>
          <a:p>
            <a:pPr>
              <a:spcBef>
                <a:spcPts val="1200"/>
              </a:spcBef>
            </a:pPr>
            <a:r>
              <a:rPr lang="en-US" dirty="0"/>
              <a:t>Classes of biological macromolecules</a:t>
            </a:r>
          </a:p>
          <a:p>
            <a:pPr marL="347472" lvl="2" indent="-347472">
              <a:spcBef>
                <a:spcPts val="1200"/>
              </a:spcBef>
            </a:pPr>
            <a:r>
              <a:rPr lang="en-US" sz="2400" dirty="0"/>
              <a:t>Carbohydrates</a:t>
            </a:r>
          </a:p>
          <a:p>
            <a:pPr marL="347472" lvl="2" indent="-347472">
              <a:spcBef>
                <a:spcPts val="1200"/>
              </a:spcBef>
            </a:pPr>
            <a:r>
              <a:rPr lang="en-US" sz="2400" dirty="0"/>
              <a:t>Lipids</a:t>
            </a:r>
          </a:p>
          <a:p>
            <a:pPr marL="347472" lvl="2" indent="-347472">
              <a:spcBef>
                <a:spcPts val="1200"/>
              </a:spcBef>
            </a:pPr>
            <a:r>
              <a:rPr lang="en-US" sz="2400" dirty="0"/>
              <a:t>Proteins</a:t>
            </a:r>
          </a:p>
          <a:p>
            <a:pPr marL="347472" lvl="2" indent="-347472">
              <a:spcBef>
                <a:spcPts val="1200"/>
              </a:spcBef>
            </a:pPr>
            <a:r>
              <a:rPr lang="en-US" sz="2400" dirty="0"/>
              <a:t>Nucleic Acids</a:t>
            </a:r>
          </a:p>
        </p:txBody>
      </p:sp>
      <p:sp>
        <p:nvSpPr>
          <p:cNvPr id="6" name="Slide Number Placeholder 3">
            <a:extLst>
              <a:ext uri="{FF2B5EF4-FFF2-40B4-BE49-F238E27FC236}">
                <a16:creationId xmlns:a16="http://schemas.microsoft.com/office/drawing/2014/main" id="{AD69A793-10A0-47B3-A886-CC090374857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40320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EDD827-CFBE-4286-A2E8-B3431E1E45B6}"/>
              </a:ext>
            </a:extLst>
          </p:cNvPr>
          <p:cNvSpPr>
            <a:spLocks noGrp="1"/>
          </p:cNvSpPr>
          <p:nvPr>
            <p:ph type="title"/>
          </p:nvPr>
        </p:nvSpPr>
        <p:spPr/>
        <p:txBody>
          <a:bodyPr/>
          <a:lstStyle/>
          <a:p>
            <a:r>
              <a:rPr lang="en-US" dirty="0"/>
              <a:t>A</a:t>
            </a:r>
            <a:r>
              <a:rPr lang="en-US" sz="100" dirty="0"/>
              <a:t> </a:t>
            </a:r>
            <a:r>
              <a:rPr lang="en-US" dirty="0"/>
              <a:t>T</a:t>
            </a:r>
            <a:r>
              <a:rPr lang="en-US" sz="100" dirty="0"/>
              <a:t> </a:t>
            </a:r>
            <a:r>
              <a:rPr lang="en-US" dirty="0"/>
              <a:t>P, N</a:t>
            </a:r>
            <a:r>
              <a:rPr lang="en-US" sz="100" dirty="0"/>
              <a:t> </a:t>
            </a:r>
            <a:r>
              <a:rPr lang="en-US" dirty="0"/>
              <a:t>A</a:t>
            </a:r>
            <a:r>
              <a:rPr lang="en-US" sz="100" dirty="0"/>
              <a:t> </a:t>
            </a:r>
            <a:r>
              <a:rPr lang="en-US" dirty="0"/>
              <a:t>D</a:t>
            </a:r>
            <a:r>
              <a:rPr lang="en-US" baseline="30000" dirty="0"/>
              <a:t>+</a:t>
            </a:r>
            <a:r>
              <a:rPr lang="en-US" dirty="0"/>
              <a:t>, and F</a:t>
            </a:r>
            <a:r>
              <a:rPr lang="en-US" sz="100" dirty="0"/>
              <a:t> </a:t>
            </a:r>
            <a:r>
              <a:rPr lang="en-US" dirty="0"/>
              <a:t>A</a:t>
            </a:r>
            <a:r>
              <a:rPr lang="en-US" sz="100" dirty="0"/>
              <a:t> </a:t>
            </a:r>
            <a:r>
              <a:rPr lang="en-US" dirty="0"/>
              <a:t>D</a:t>
            </a:r>
          </a:p>
        </p:txBody>
      </p:sp>
      <p:sp>
        <p:nvSpPr>
          <p:cNvPr id="3" name="Content Placeholder 2">
            <a:extLst>
              <a:ext uri="{FF2B5EF4-FFF2-40B4-BE49-F238E27FC236}">
                <a16:creationId xmlns:a16="http://schemas.microsoft.com/office/drawing/2014/main" id="{528565B7-FE7B-4DCC-BFE6-84B49D32629E}"/>
              </a:ext>
            </a:extLst>
          </p:cNvPr>
          <p:cNvSpPr>
            <a:spLocks noGrp="1"/>
          </p:cNvSpPr>
          <p:nvPr>
            <p:ph sz="quarter" idx="11"/>
          </p:nvPr>
        </p:nvSpPr>
        <p:spPr>
          <a:xfrm>
            <a:off x="342900" y="1151099"/>
            <a:ext cx="8458200" cy="1654718"/>
          </a:xfrm>
        </p:spPr>
        <p:txBody>
          <a:bodyPr/>
          <a:lstStyle/>
          <a:p>
            <a:pPr>
              <a:spcBef>
                <a:spcPts val="624"/>
              </a:spcBef>
              <a:spcAft>
                <a:spcPts val="600"/>
              </a:spcAft>
            </a:pPr>
            <a:r>
              <a:rPr lang="en-US" sz="2000" dirty="0"/>
              <a:t>Adenosine triphosphate (A</a:t>
            </a:r>
            <a:r>
              <a:rPr lang="en-US" sz="100" dirty="0"/>
              <a:t> </a:t>
            </a:r>
            <a:r>
              <a:rPr lang="en-US" sz="2000" dirty="0"/>
              <a:t>T</a:t>
            </a:r>
            <a:r>
              <a:rPr lang="en-US" sz="100" dirty="0"/>
              <a:t> </a:t>
            </a:r>
            <a:r>
              <a:rPr lang="en-US" sz="2000" dirty="0"/>
              <a:t>P)</a:t>
            </a:r>
          </a:p>
          <a:p>
            <a:pPr marL="342900" indent="-342900">
              <a:spcBef>
                <a:spcPts val="624"/>
              </a:spcBef>
              <a:spcAft>
                <a:spcPts val="600"/>
              </a:spcAft>
              <a:buFont typeface="Arial" panose="020B0604020202020204" pitchFamily="34" charset="0"/>
              <a:buChar char="•"/>
            </a:pPr>
            <a:r>
              <a:rPr lang="en-US" sz="2000" dirty="0"/>
              <a:t>Primary energy currency of the cell.</a:t>
            </a:r>
          </a:p>
          <a:p>
            <a:pPr>
              <a:spcBef>
                <a:spcPts val="624"/>
              </a:spcBef>
              <a:spcAft>
                <a:spcPts val="600"/>
              </a:spcAft>
            </a:pPr>
            <a:r>
              <a:rPr lang="en-US" sz="2000" dirty="0"/>
              <a:t>Nicotinamide adenine dinucleotide (NAD</a:t>
            </a:r>
            <a:r>
              <a:rPr lang="en-US" sz="2000" baseline="30000" dirty="0"/>
              <a:t>+</a:t>
            </a:r>
            <a:r>
              <a:rPr lang="en-US" sz="2000" dirty="0"/>
              <a:t>) and flavin adenine dinucleotide (FAD)</a:t>
            </a:r>
          </a:p>
          <a:p>
            <a:pPr>
              <a:spcBef>
                <a:spcPts val="624"/>
              </a:spcBef>
              <a:spcAft>
                <a:spcPts val="600"/>
              </a:spcAft>
            </a:pPr>
            <a:r>
              <a:rPr lang="en-US" sz="2000" dirty="0"/>
              <a:t> </a:t>
            </a:r>
          </a:p>
        </p:txBody>
      </p:sp>
      <p:sp>
        <p:nvSpPr>
          <p:cNvPr id="5" name="Content Placeholder 3">
            <a:extLst>
              <a:ext uri="{FF2B5EF4-FFF2-40B4-BE49-F238E27FC236}">
                <a16:creationId xmlns:a16="http://schemas.microsoft.com/office/drawing/2014/main" id="{16BD054E-743F-4437-BA92-0963802788E7}"/>
              </a:ext>
            </a:extLst>
          </p:cNvPr>
          <p:cNvSpPr>
            <a:spLocks noGrp="1"/>
          </p:cNvSpPr>
          <p:nvPr>
            <p:ph sz="quarter" idx="17"/>
          </p:nvPr>
        </p:nvSpPr>
        <p:spPr>
          <a:xfrm>
            <a:off x="342900" y="2952254"/>
            <a:ext cx="8458200" cy="355600"/>
          </a:xfrm>
        </p:spPr>
        <p:txBody>
          <a:bodyPr/>
          <a:lstStyle/>
          <a:p>
            <a:pPr marL="342900" indent="-342900">
              <a:buFont typeface="Arial" panose="020B0604020202020204" pitchFamily="34" charset="0"/>
              <a:buChar char="•"/>
            </a:pPr>
            <a:r>
              <a:rPr lang="en-US" sz="2000" dirty="0"/>
              <a:t>Electron carriers for many cellular reactions.</a:t>
            </a:r>
          </a:p>
        </p:txBody>
      </p:sp>
      <p:pic>
        <p:nvPicPr>
          <p:cNvPr id="15" name="Picture 4" descr="An illustration shows the structure of adenosine triphosphate.">
            <a:extLst>
              <a:ext uri="{FF2B5EF4-FFF2-40B4-BE49-F238E27FC236}">
                <a16:creationId xmlns:a16="http://schemas.microsoft.com/office/drawing/2014/main" id="{D080C0B0-7B3F-432E-893C-577F97BB467C}"/>
              </a:ext>
            </a:extLst>
          </p:cNvPr>
          <p:cNvPicPr>
            <a:picLocks noChangeAspect="1"/>
          </p:cNvPicPr>
          <p:nvPr/>
        </p:nvPicPr>
        <p:blipFill>
          <a:blip r:embed="rId2"/>
          <a:stretch>
            <a:fillRect/>
          </a:stretch>
        </p:blipFill>
        <p:spPr>
          <a:xfrm>
            <a:off x="2638893" y="3454291"/>
            <a:ext cx="3866214" cy="2758683"/>
          </a:xfrm>
          <a:prstGeom prst="rect">
            <a:avLst/>
          </a:prstGeom>
        </p:spPr>
      </p:pic>
      <p:sp>
        <p:nvSpPr>
          <p:cNvPr id="8" name="Text Placeholder 5">
            <a:extLst>
              <a:ext uri="{FF2B5EF4-FFF2-40B4-BE49-F238E27FC236}">
                <a16:creationId xmlns:a16="http://schemas.microsoft.com/office/drawing/2014/main" id="{F7DFB30A-794D-40E0-A6AF-45BB08A466B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19F0C61B-A4B9-4D1B-9FFD-3E4B035AF98F}"/>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30667684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0F278-308A-41AE-8875-C3D6B53AE90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Protein Functions</a:t>
            </a:r>
          </a:p>
        </p:txBody>
      </p:sp>
      <p:sp>
        <p:nvSpPr>
          <p:cNvPr id="3" name="Content Placeholder 2">
            <a:extLst>
              <a:ext uri="{FF2B5EF4-FFF2-40B4-BE49-F238E27FC236}">
                <a16:creationId xmlns:a16="http://schemas.microsoft.com/office/drawing/2014/main" id="{4F61ABED-EF8A-48EA-A821-81ADDF66F0C7}"/>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Protein functions include:</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Enzyme catalysis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Defense</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Transport</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Support</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Motion</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Regulation</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Storage</a:t>
            </a:r>
          </a:p>
        </p:txBody>
      </p:sp>
      <p:sp>
        <p:nvSpPr>
          <p:cNvPr id="6" name="Slide Number Placeholder 3">
            <a:extLst>
              <a:ext uri="{FF2B5EF4-FFF2-40B4-BE49-F238E27FC236}">
                <a16:creationId xmlns:a16="http://schemas.microsoft.com/office/drawing/2014/main" id="{1E2DF106-F280-4620-B691-775B29898E1A}"/>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159880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Protein Characteristics</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p:txBody>
          <a:bodyPr/>
          <a:lstStyle/>
          <a:p>
            <a:pPr>
              <a:spcBef>
                <a:spcPts val="600"/>
              </a:spcBef>
              <a:tabLst>
                <a:tab pos="576263" algn="l"/>
              </a:tabLst>
            </a:pPr>
            <a:r>
              <a:rPr lang="en-US" sz="2000" dirty="0"/>
              <a:t>Proteins are polymers</a:t>
            </a:r>
          </a:p>
          <a:p>
            <a:pPr marL="342900" indent="-342900">
              <a:spcBef>
                <a:spcPts val="600"/>
              </a:spcBef>
              <a:buFont typeface="Arial" panose="020B0604020202020204" pitchFamily="34" charset="0"/>
              <a:buChar char="•"/>
              <a:tabLst>
                <a:tab pos="576263" algn="l"/>
              </a:tabLst>
            </a:pPr>
            <a:r>
              <a:rPr lang="en-US" sz="2000" dirty="0"/>
              <a:t>Composed of one or more long, unbranched chains.</a:t>
            </a:r>
          </a:p>
          <a:p>
            <a:pPr marL="342900" indent="-342900">
              <a:spcBef>
                <a:spcPts val="600"/>
              </a:spcBef>
              <a:buFont typeface="Arial" panose="020B0604020202020204" pitchFamily="34" charset="0"/>
              <a:buChar char="•"/>
              <a:tabLst>
                <a:tab pos="576263" algn="l"/>
              </a:tabLst>
            </a:pPr>
            <a:r>
              <a:rPr lang="en-US" sz="2000" dirty="0"/>
              <a:t>Each chain is a polypeptide.</a:t>
            </a:r>
          </a:p>
          <a:p>
            <a:pPr>
              <a:spcBef>
                <a:spcPts val="600"/>
              </a:spcBef>
              <a:tabLst>
                <a:tab pos="576263" algn="l"/>
              </a:tabLst>
            </a:pPr>
            <a:r>
              <a:rPr lang="en-US" sz="2000" dirty="0"/>
              <a:t>Amino acids are monomers</a:t>
            </a:r>
          </a:p>
          <a:p>
            <a:pPr>
              <a:spcBef>
                <a:spcPts val="600"/>
              </a:spcBef>
              <a:tabLst>
                <a:tab pos="576263" algn="l"/>
              </a:tabLst>
            </a:pPr>
            <a:r>
              <a:rPr lang="en-US" sz="2000" dirty="0"/>
              <a:t>Amino acid structure</a:t>
            </a:r>
          </a:p>
          <a:p>
            <a:pPr marL="342900" indent="-342900">
              <a:spcBef>
                <a:spcPts val="600"/>
              </a:spcBef>
              <a:buFont typeface="Arial" panose="020B0604020202020204" pitchFamily="34" charset="0"/>
              <a:buChar char="•"/>
              <a:tabLst>
                <a:tab pos="576263" algn="l"/>
              </a:tabLst>
            </a:pPr>
            <a:r>
              <a:rPr lang="en-US" sz="2000" dirty="0"/>
              <a:t>Central carbon atom.</a:t>
            </a:r>
          </a:p>
          <a:p>
            <a:pPr marL="342900" indent="-342900">
              <a:spcBef>
                <a:spcPts val="600"/>
              </a:spcBef>
              <a:buFont typeface="Arial" panose="020B0604020202020204" pitchFamily="34" charset="0"/>
              <a:buChar char="•"/>
              <a:tabLst>
                <a:tab pos="576263" algn="l"/>
              </a:tabLst>
            </a:pPr>
            <a:r>
              <a:rPr lang="en-US" sz="2000" dirty="0"/>
              <a:t>Amino group (NH</a:t>
            </a:r>
            <a:r>
              <a:rPr lang="en-US" sz="2000" baseline="-25000" dirty="0"/>
              <a:t>2</a:t>
            </a:r>
            <a:r>
              <a:rPr lang="en-US" sz="2000" dirty="0"/>
              <a:t>).</a:t>
            </a:r>
          </a:p>
          <a:p>
            <a:pPr marL="342900" indent="-342900">
              <a:spcBef>
                <a:spcPts val="600"/>
              </a:spcBef>
              <a:buFont typeface="Arial" panose="020B0604020202020204" pitchFamily="34" charset="0"/>
              <a:buChar char="•"/>
              <a:tabLst>
                <a:tab pos="576263" algn="l"/>
              </a:tabLst>
            </a:pPr>
            <a:r>
              <a:rPr lang="en-US" sz="2000" dirty="0"/>
              <a:t>Carboxyl group (COOH).</a:t>
            </a:r>
          </a:p>
          <a:p>
            <a:pPr marL="342900" indent="-342900">
              <a:spcBef>
                <a:spcPts val="600"/>
              </a:spcBef>
              <a:buFont typeface="Arial" panose="020B0604020202020204" pitchFamily="34" charset="0"/>
              <a:buChar char="•"/>
              <a:tabLst>
                <a:tab pos="576263" algn="l"/>
              </a:tabLst>
            </a:pPr>
            <a:r>
              <a:rPr lang="en-US" sz="2000" dirty="0"/>
              <a:t>Single hydrogen.</a:t>
            </a:r>
          </a:p>
          <a:p>
            <a:pPr marL="342900" indent="-342900">
              <a:spcBef>
                <a:spcPts val="600"/>
              </a:spcBef>
              <a:buFont typeface="Arial" panose="020B0604020202020204" pitchFamily="34" charset="0"/>
              <a:buChar char="•"/>
              <a:tabLst>
                <a:tab pos="576263" algn="l"/>
              </a:tabLst>
            </a:pPr>
            <a:r>
              <a:rPr lang="en-US" sz="2000" dirty="0"/>
              <a:t>Variable R group.</a:t>
            </a:r>
          </a:p>
        </p:txBody>
      </p:sp>
      <p:pic>
        <p:nvPicPr>
          <p:cNvPr id="8" name="Picture 3" descr="The chemical structure of amino acids.">
            <a:extLst>
              <a:ext uri="{FF2B5EF4-FFF2-40B4-BE49-F238E27FC236}">
                <a16:creationId xmlns:a16="http://schemas.microsoft.com/office/drawing/2014/main" id="{44B6131A-DA5B-4388-AE1B-D9D76878CFB6}"/>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192398" y="3010887"/>
            <a:ext cx="3608702" cy="2718242"/>
          </a:xfrm>
          <a:prstGeom prst="rect">
            <a:avLst/>
          </a:prstGeom>
        </p:spPr>
      </p:pic>
      <p:sp>
        <p:nvSpPr>
          <p:cNvPr id="9" name="Text Placeholder 4">
            <a:extLst>
              <a:ext uri="{FF2B5EF4-FFF2-40B4-BE49-F238E27FC236}">
                <a16:creationId xmlns:a16="http://schemas.microsoft.com/office/drawing/2014/main" id="{13F7E645-6F6C-49BE-8167-2E5D4250B890}"/>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endParaRPr lang="en-US" dirty="0">
              <a:hlinkClick r:id="rId4" action="ppaction://hlinksldjump"/>
            </a:endParaRP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2888807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20 Common Amino Acids</a:t>
            </a:r>
          </a:p>
        </p:txBody>
      </p:sp>
      <p:pic>
        <p:nvPicPr>
          <p:cNvPr id="8" name="Picture 2" descr="An illustration shows 20 common amino acid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560320" y="1097731"/>
            <a:ext cx="4023360" cy="5063853"/>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3.21</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012465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Peptide Bonds</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1371600"/>
          </a:xfrm>
        </p:spPr>
        <p:txBody>
          <a:bodyPr/>
          <a:lstStyle/>
          <a:p>
            <a:pPr>
              <a:spcBef>
                <a:spcPts val="600"/>
              </a:spcBef>
              <a:spcAft>
                <a:spcPts val="600"/>
              </a:spcAft>
            </a:pPr>
            <a:r>
              <a:rPr lang="en-US" dirty="0"/>
              <a:t>Amino acids joined by dehydration synthesis</a:t>
            </a:r>
          </a:p>
          <a:p>
            <a:pPr marL="342900" indent="-342900">
              <a:spcBef>
                <a:spcPts val="600"/>
              </a:spcBef>
              <a:spcAft>
                <a:spcPts val="600"/>
              </a:spcAft>
              <a:buFont typeface="Arial" panose="020B0604020202020204" pitchFamily="34" charset="0"/>
              <a:buChar char="•"/>
            </a:pPr>
            <a:r>
              <a:rPr lang="en-US" dirty="0"/>
              <a:t>Bond formed between the amino end and carboxyl end of two adjacent amino acids.</a:t>
            </a:r>
          </a:p>
        </p:txBody>
      </p:sp>
      <p:pic>
        <p:nvPicPr>
          <p:cNvPr id="8" name="Picture 3" descr="An illustration shows the formation of the peptide bond.">
            <a:extLst>
              <a:ext uri="{FF2B5EF4-FFF2-40B4-BE49-F238E27FC236}">
                <a16:creationId xmlns:a16="http://schemas.microsoft.com/office/drawing/2014/main" id="{44B6131A-DA5B-4388-AE1B-D9D76878CFB6}"/>
              </a:ext>
            </a:extLst>
          </p:cNvPr>
          <p:cNvPicPr>
            <a:picLocks noChangeAspect="1"/>
          </p:cNvPicPr>
          <p:nvPr/>
        </p:nvPicPr>
        <p:blipFill>
          <a:blip r:embed="rId2"/>
          <a:stretch>
            <a:fillRect/>
          </a:stretch>
        </p:blipFill>
        <p:spPr>
          <a:xfrm>
            <a:off x="2194560" y="2740093"/>
            <a:ext cx="4754880" cy="3479291"/>
          </a:xfrm>
          <a:prstGeom prst="rect">
            <a:avLst/>
          </a:prstGeom>
        </p:spPr>
      </p:pic>
      <p:sp>
        <p:nvSpPr>
          <p:cNvPr id="5" name="Text Placeholder 4">
            <a:extLst>
              <a:ext uri="{FF2B5EF4-FFF2-40B4-BE49-F238E27FC236}">
                <a16:creationId xmlns:a16="http://schemas.microsoft.com/office/drawing/2014/main" id="{36C13E99-F705-4ADE-8E30-818F721CCF4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20221112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5FD4C-E014-4329-8B4D-8D3740FA431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Four Levels of Protein Structure </a:t>
            </a:r>
          </a:p>
        </p:txBody>
      </p:sp>
      <p:sp>
        <p:nvSpPr>
          <p:cNvPr id="3" name="Content Placeholder 2">
            <a:extLst>
              <a:ext uri="{FF2B5EF4-FFF2-40B4-BE49-F238E27FC236}">
                <a16:creationId xmlns:a16="http://schemas.microsoft.com/office/drawing/2014/main" id="{AB56DDE1-8C80-441A-A1E8-8C8207F3F5D4}"/>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The shape of a protein determines its function</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Primary structure − sequence of amino acids</a:t>
            </a:r>
          </a:p>
          <a:p>
            <a:pPr marL="457200" lvl="0" indent="-457200">
              <a:spcBef>
                <a:spcPts val="1200"/>
              </a:spcBef>
              <a:spcAft>
                <a:spcPts val="600"/>
              </a:spcAft>
              <a:buClr>
                <a:srgbClr val="000000"/>
              </a:buClr>
              <a:buFont typeface="+mj-lt"/>
              <a:buAutoNum type="arabicPeriod"/>
            </a:pPr>
            <a:r>
              <a:rPr lang="en-US" dirty="0">
                <a:solidFill>
                  <a:srgbClr val="000000"/>
                </a:solidFill>
                <a:latin typeface="Arial" panose="020B0604020202020204" pitchFamily="34" charset="0"/>
                <a:ea typeface="Verdana" panose="020B0604030504040204" pitchFamily="34" charset="0"/>
              </a:rPr>
              <a:t>Secondary structure − interaction of groups in the peptide backbone</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helix = coiled spiral.</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sheet = planar structure.</a:t>
            </a:r>
          </a:p>
        </p:txBody>
      </p:sp>
      <p:sp>
        <p:nvSpPr>
          <p:cNvPr id="6" name="Slide Number Placeholder 3">
            <a:extLst>
              <a:ext uri="{FF2B5EF4-FFF2-40B4-BE49-F238E27FC236}">
                <a16:creationId xmlns:a16="http://schemas.microsoft.com/office/drawing/2014/main" id="{4DB61514-FE06-4A66-8857-95922BA3C8CB}"/>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41759375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608F4-6DFE-4ADC-9F06-77FFEEA1F57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Four Levels of Structure </a:t>
            </a:r>
          </a:p>
        </p:txBody>
      </p:sp>
      <p:sp>
        <p:nvSpPr>
          <p:cNvPr id="3" name="Content Placeholder 2">
            <a:extLst>
              <a:ext uri="{FF2B5EF4-FFF2-40B4-BE49-F238E27FC236}">
                <a16:creationId xmlns:a16="http://schemas.microsoft.com/office/drawing/2014/main" id="{E1DE7E7F-B864-45B4-8F00-F634E9B4AC6F}"/>
              </a:ext>
            </a:extLst>
          </p:cNvPr>
          <p:cNvSpPr>
            <a:spLocks noGrp="1"/>
          </p:cNvSpPr>
          <p:nvPr>
            <p:ph sz="quarter" idx="11"/>
          </p:nvPr>
        </p:nvSpPr>
        <p:spPr/>
        <p:txBody>
          <a:bodyPr/>
          <a:lstStyle/>
          <a:p>
            <a:pPr marL="457200" lvl="0" indent="-457200">
              <a:spcBef>
                <a:spcPts val="1200"/>
              </a:spcBef>
              <a:spcAft>
                <a:spcPts val="600"/>
              </a:spcAft>
              <a:buClr>
                <a:srgbClr val="000000"/>
              </a:buClr>
              <a:buFont typeface="+mj-lt"/>
              <a:buAutoNum type="arabicPeriod" startAt="3"/>
            </a:pPr>
            <a:r>
              <a:rPr lang="en-US" dirty="0">
                <a:solidFill>
                  <a:srgbClr val="000000"/>
                </a:solidFill>
                <a:latin typeface="Arial" panose="020B0604020202020204" pitchFamily="34" charset="0"/>
                <a:ea typeface="Verdana" panose="020B0604030504040204" pitchFamily="34" charset="0"/>
              </a:rPr>
              <a:t>Tertiary structure – final folded shape of a globular protein</a:t>
            </a:r>
          </a:p>
          <a:p>
            <a:pPr marL="914400" lvl="0" indent="-457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Stabilized by a number of forces.</a:t>
            </a:r>
          </a:p>
          <a:p>
            <a:pPr marL="914400" lvl="0" indent="-457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Final level of structure for proteins consisting of only a single polypeptide chain.</a:t>
            </a:r>
          </a:p>
          <a:p>
            <a:pPr marL="457200" lvl="0" indent="-457200">
              <a:spcBef>
                <a:spcPts val="1200"/>
              </a:spcBef>
              <a:spcAft>
                <a:spcPts val="600"/>
              </a:spcAft>
              <a:buClr>
                <a:srgbClr val="000000"/>
              </a:buClr>
              <a:buFont typeface="+mj-lt"/>
              <a:buAutoNum type="arabicPeriod" startAt="4"/>
            </a:pPr>
            <a:r>
              <a:rPr lang="en-US" dirty="0">
                <a:solidFill>
                  <a:srgbClr val="000000"/>
                </a:solidFill>
                <a:latin typeface="Arial" panose="020B0604020202020204" pitchFamily="34" charset="0"/>
                <a:ea typeface="Verdana" panose="020B0604030504040204" pitchFamily="34" charset="0"/>
              </a:rPr>
              <a:t>Quaternary structure – arrangement of individual chains (subunits) in a protein with two or more polypeptide chains</a:t>
            </a:r>
          </a:p>
        </p:txBody>
      </p:sp>
      <p:sp>
        <p:nvSpPr>
          <p:cNvPr id="6" name="Slide Number Placeholder 3">
            <a:extLst>
              <a:ext uri="{FF2B5EF4-FFF2-40B4-BE49-F238E27FC236}">
                <a16:creationId xmlns:a16="http://schemas.microsoft.com/office/drawing/2014/main" id="{DA97D92D-63B1-426F-80C9-48A3AB609486}"/>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5580369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Levels of Protein Structure</a:t>
            </a:r>
          </a:p>
        </p:txBody>
      </p:sp>
      <p:pic>
        <p:nvPicPr>
          <p:cNvPr id="8" name="Picture 2" descr="An illustration shows 4 protein structur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828800" y="1278888"/>
            <a:ext cx="5486400" cy="4704959"/>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3.22</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688525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Interactions That Contribute to a Protein’s Shape</a:t>
            </a:r>
          </a:p>
        </p:txBody>
      </p:sp>
      <p:pic>
        <p:nvPicPr>
          <p:cNvPr id="8" name="Picture 2" descr="Five illustrations show interactions that contribute to a protein’s shape.">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555681" y="1106229"/>
            <a:ext cx="8032638" cy="5004557"/>
          </a:xfrm>
          <a:prstGeom prst="rect">
            <a:avLst/>
          </a:prstGeom>
        </p:spPr>
      </p:pic>
      <p:sp>
        <p:nvSpPr>
          <p:cNvPr id="5"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78861779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EF9B9-8D5B-45D2-AA34-4BD32523B05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Additional Structural Characteristics</a:t>
            </a:r>
          </a:p>
        </p:txBody>
      </p:sp>
      <p:sp>
        <p:nvSpPr>
          <p:cNvPr id="3" name="Content Placeholder 2">
            <a:extLst>
              <a:ext uri="{FF2B5EF4-FFF2-40B4-BE49-F238E27FC236}">
                <a16:creationId xmlns:a16="http://schemas.microsoft.com/office/drawing/2014/main" id="{7351A4DD-AFF3-46C0-BE22-E460E4DEC7CD}"/>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Motifs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Common elements of secondary structure seen in many polypeptides.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Useful in determining the function of unknown proteins.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Domains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Functional units within a larger structure.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proteins made of multiple domains that perform different parts of the protein’s function.</a:t>
            </a:r>
          </a:p>
        </p:txBody>
      </p:sp>
      <p:sp>
        <p:nvSpPr>
          <p:cNvPr id="6" name="Slide Number Placeholder 3">
            <a:extLst>
              <a:ext uri="{FF2B5EF4-FFF2-40B4-BE49-F238E27FC236}">
                <a16:creationId xmlns:a16="http://schemas.microsoft.com/office/drawing/2014/main" id="{70A0536F-9EEE-4138-8185-0C9B5F649ED1}"/>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8633739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800C7-D6DE-4D31-A2F0-60A741A189D8}"/>
              </a:ext>
            </a:extLst>
          </p:cNvPr>
          <p:cNvSpPr>
            <a:spLocks noGrp="1"/>
          </p:cNvSpPr>
          <p:nvPr>
            <p:ph type="title"/>
          </p:nvPr>
        </p:nvSpPr>
        <p:spPr/>
        <p:txBody>
          <a:bodyPr/>
          <a:lstStyle/>
          <a:p>
            <a:r>
              <a:rPr lang="en-US" dirty="0"/>
              <a:t>Cell-Free Fermentation</a:t>
            </a:r>
            <a:endParaRPr lang="en-IN" dirty="0"/>
          </a:p>
        </p:txBody>
      </p:sp>
      <p:sp>
        <p:nvSpPr>
          <p:cNvPr id="3" name="Content Placeholder 2">
            <a:extLst>
              <a:ext uri="{FF2B5EF4-FFF2-40B4-BE49-F238E27FC236}">
                <a16:creationId xmlns:a16="http://schemas.microsoft.com/office/drawing/2014/main" id="{0831CF92-D9A5-4CB2-BD26-85FDA9F0B111}"/>
              </a:ext>
            </a:extLst>
          </p:cNvPr>
          <p:cNvSpPr>
            <a:spLocks noGrp="1"/>
          </p:cNvSpPr>
          <p:nvPr>
            <p:ph sz="quarter" idx="11"/>
          </p:nvPr>
        </p:nvSpPr>
        <p:spPr>
          <a:xfrm>
            <a:off x="342900" y="1013820"/>
            <a:ext cx="8458200" cy="274320"/>
          </a:xfrm>
          <a:solidFill>
            <a:srgbClr val="4A3C5C"/>
          </a:solidFill>
        </p:spPr>
        <p:txBody>
          <a:bodyPr/>
          <a:lstStyle/>
          <a:p>
            <a:r>
              <a:rPr lang="en-IN" sz="1400" b="1" dirty="0">
                <a:solidFill>
                  <a:schemeClr val="bg1"/>
                </a:solidFill>
              </a:rPr>
              <a:t>SCIENTIFIC THINKING</a:t>
            </a:r>
            <a:endParaRPr lang="en-IN" sz="1400" dirty="0">
              <a:solidFill>
                <a:schemeClr val="bg1"/>
              </a:solidFill>
            </a:endParaRPr>
          </a:p>
        </p:txBody>
      </p:sp>
      <p:sp>
        <p:nvSpPr>
          <p:cNvPr id="4" name="Content Placeholder 3">
            <a:extLst>
              <a:ext uri="{FF2B5EF4-FFF2-40B4-BE49-F238E27FC236}">
                <a16:creationId xmlns:a16="http://schemas.microsoft.com/office/drawing/2014/main" id="{6A6ECDDE-682C-42F9-B74D-C3972D46D3BE}"/>
              </a:ext>
            </a:extLst>
          </p:cNvPr>
          <p:cNvSpPr>
            <a:spLocks noGrp="1"/>
          </p:cNvSpPr>
          <p:nvPr>
            <p:ph sz="quarter" idx="15"/>
          </p:nvPr>
        </p:nvSpPr>
        <p:spPr>
          <a:xfrm>
            <a:off x="342900" y="1300332"/>
            <a:ext cx="8458200" cy="4847082"/>
          </a:xfrm>
          <a:solidFill>
            <a:srgbClr val="F0E9E1"/>
          </a:solidFill>
        </p:spPr>
        <p:txBody>
          <a:bodyPr/>
          <a:lstStyle/>
          <a:p>
            <a:pPr>
              <a:spcAft>
                <a:spcPts val="600"/>
              </a:spcAft>
            </a:pPr>
            <a:r>
              <a:rPr lang="en-US" sz="1200" b="1" dirty="0"/>
              <a:t>Hypothesis: </a:t>
            </a:r>
            <a:r>
              <a:rPr lang="en-US" sz="1200" i="1" dirty="0"/>
              <a:t>Chemical reactions, such as the fermentation reaction in yeast, are controlled by enzymes and do not require living cells.</a:t>
            </a:r>
          </a:p>
          <a:p>
            <a:pPr>
              <a:spcAft>
                <a:spcPts val="600"/>
              </a:spcAft>
            </a:pPr>
            <a:r>
              <a:rPr lang="en-US" sz="1200" b="1" dirty="0"/>
              <a:t>Prediction: </a:t>
            </a:r>
            <a:r>
              <a:rPr lang="en-US" sz="1200" i="1" dirty="0"/>
              <a:t>If yeast cells are broken open, these enzymes should function outside of the cell.</a:t>
            </a:r>
          </a:p>
          <a:p>
            <a:pPr>
              <a:spcAft>
                <a:spcPts val="600"/>
              </a:spcAft>
            </a:pPr>
            <a:r>
              <a:rPr lang="en-US" sz="1200" b="1" dirty="0"/>
              <a:t>Test: </a:t>
            </a:r>
            <a:r>
              <a:rPr lang="en-US" sz="1200" i="1" dirty="0"/>
              <a:t>Yeast is mixed with quartz sand and diatomaceous earth and then ground in a mortar and pestle. The resulting paste is wrapped in canvas and subjected to 400–500 atm pressure in a press. Fermentable and nonfermentable substrates are added to the resulting fluid, with fermentation being measured by the production of CO</a:t>
            </a:r>
            <a:r>
              <a:rPr lang="en-US" sz="1200" i="1" baseline="-25000" dirty="0"/>
              <a:t>2</a:t>
            </a:r>
            <a:r>
              <a:rPr lang="en-US" sz="1200" i="1" dirty="0"/>
              <a:t>.</a:t>
            </a:r>
            <a:endParaRPr lang="en-US" sz="1200" dirty="0"/>
          </a:p>
        </p:txBody>
      </p:sp>
      <p:pic>
        <p:nvPicPr>
          <p:cNvPr id="10" name="Picture 4" descr="An illustration shows the demonstration of cell-free fermentation.">
            <a:extLst>
              <a:ext uri="{FF2B5EF4-FFF2-40B4-BE49-F238E27FC236}">
                <a16:creationId xmlns:a16="http://schemas.microsoft.com/office/drawing/2014/main" id="{516C5469-ED64-4DAD-A680-110661556049}"/>
              </a:ext>
            </a:extLst>
          </p:cNvPr>
          <p:cNvPicPr>
            <a:picLocks noChangeAspect="1"/>
          </p:cNvPicPr>
          <p:nvPr/>
        </p:nvPicPr>
        <p:blipFill rotWithShape="1">
          <a:blip r:embed="rId2"/>
          <a:srcRect t="27080" b="29451"/>
          <a:stretch/>
        </p:blipFill>
        <p:spPr>
          <a:xfrm>
            <a:off x="630783" y="2697480"/>
            <a:ext cx="7882433" cy="1885950"/>
          </a:xfrm>
          <a:prstGeom prst="rect">
            <a:avLst/>
          </a:prstGeom>
        </p:spPr>
      </p:pic>
      <p:sp>
        <p:nvSpPr>
          <p:cNvPr id="5" name="Content Placeholder 5">
            <a:extLst>
              <a:ext uri="{FF2B5EF4-FFF2-40B4-BE49-F238E27FC236}">
                <a16:creationId xmlns:a16="http://schemas.microsoft.com/office/drawing/2014/main" id="{E3852AFD-2D6A-4A32-8A1A-B5EF4FEAA2F3}"/>
              </a:ext>
            </a:extLst>
          </p:cNvPr>
          <p:cNvSpPr>
            <a:spLocks noGrp="1"/>
          </p:cNvSpPr>
          <p:nvPr>
            <p:ph sz="quarter" idx="17"/>
          </p:nvPr>
        </p:nvSpPr>
        <p:spPr>
          <a:xfrm>
            <a:off x="342900" y="4592934"/>
            <a:ext cx="8458200" cy="1554480"/>
          </a:xfrm>
        </p:spPr>
        <p:txBody>
          <a:bodyPr/>
          <a:lstStyle/>
          <a:p>
            <a:pPr>
              <a:spcAft>
                <a:spcPts val="600"/>
              </a:spcAft>
            </a:pPr>
            <a:r>
              <a:rPr lang="en-US" sz="1200" b="1" dirty="0"/>
              <a:t>Result: </a:t>
            </a:r>
            <a:r>
              <a:rPr lang="en-US" sz="1200" i="1" dirty="0"/>
              <a:t>When a fermentable substrate (cane sugar, glucose) is used, CO</a:t>
            </a:r>
            <a:r>
              <a:rPr lang="en-US" sz="1200" i="1" baseline="-25000" dirty="0"/>
              <a:t>2</a:t>
            </a:r>
            <a:r>
              <a:rPr lang="en-US" sz="1200" i="1" dirty="0"/>
              <a:t> is produced; when a nonfermentable substrate (lactose, mannose) is used, no CO</a:t>
            </a:r>
            <a:r>
              <a:rPr lang="en-US" sz="1200" i="1" baseline="-25000" dirty="0"/>
              <a:t>2</a:t>
            </a:r>
            <a:r>
              <a:rPr lang="en-US" sz="1200" i="1" dirty="0"/>
              <a:t> is produced. In addition, visual inspection of the fluid shows no visible yeast cells.</a:t>
            </a:r>
          </a:p>
          <a:p>
            <a:pPr>
              <a:spcAft>
                <a:spcPts val="600"/>
              </a:spcAft>
            </a:pPr>
            <a:r>
              <a:rPr lang="en-US" sz="1200" b="1" dirty="0"/>
              <a:t>Conclusion: </a:t>
            </a:r>
            <a:r>
              <a:rPr lang="en-US" sz="1200" i="1" dirty="0"/>
              <a:t>The hypothesis is supported. The fermentation reaction can occur in the absence of live yeast.</a:t>
            </a:r>
          </a:p>
          <a:p>
            <a:pPr>
              <a:spcAft>
                <a:spcPts val="600"/>
              </a:spcAft>
            </a:pPr>
            <a:r>
              <a:rPr lang="en-US" sz="1200" b="1" dirty="0"/>
              <a:t>Historical Significance: </a:t>
            </a:r>
            <a:r>
              <a:rPr lang="en-US" sz="1200" i="1" dirty="0"/>
              <a:t>Although this is not precisely the intent of the original experiment, it represents the first use of a cell-free system. Such systems allow for the study of biochemical reactions in vitro and the purification of proteins involved. We now know that the “fermentation reaction” is actually a complex series of reactions. Would such a series of reactions be your first choice for this kind of demonstration? </a:t>
            </a:r>
            <a:endParaRPr lang="en-US" sz="1200" dirty="0"/>
          </a:p>
        </p:txBody>
      </p:sp>
      <p:sp>
        <p:nvSpPr>
          <p:cNvPr id="6" name="Content Placeholder 6">
            <a:extLst>
              <a:ext uri="{FF2B5EF4-FFF2-40B4-BE49-F238E27FC236}">
                <a16:creationId xmlns:a16="http://schemas.microsoft.com/office/drawing/2014/main" id="{12C8A9C4-0965-4809-A435-38F094FA8F40}"/>
              </a:ext>
            </a:extLst>
          </p:cNvPr>
          <p:cNvSpPr>
            <a:spLocks noGrp="1"/>
          </p:cNvSpPr>
          <p:nvPr>
            <p:ph sz="quarter" idx="19"/>
          </p:nvPr>
        </p:nvSpPr>
        <p:spPr>
          <a:xfrm>
            <a:off x="114300" y="6218720"/>
            <a:ext cx="1554480" cy="365760"/>
          </a:xfrm>
        </p:spPr>
        <p:txBody>
          <a:bodyPr/>
          <a:lstStyle/>
          <a:p>
            <a:r>
              <a:rPr lang="en-US" sz="1800" dirty="0"/>
              <a:t>Figure 3.1</a:t>
            </a:r>
          </a:p>
        </p:txBody>
      </p:sp>
      <p:sp>
        <p:nvSpPr>
          <p:cNvPr id="11" name="Text Placeholder 7">
            <a:extLst>
              <a:ext uri="{FF2B5EF4-FFF2-40B4-BE49-F238E27FC236}">
                <a16:creationId xmlns:a16="http://schemas.microsoft.com/office/drawing/2014/main" id="{1C3454DC-6B1F-4FB7-8026-941B9A0E4569}"/>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9" name="Slide Number Placeholder 8">
            <a:extLst>
              <a:ext uri="{FF2B5EF4-FFF2-40B4-BE49-F238E27FC236}">
                <a16:creationId xmlns:a16="http://schemas.microsoft.com/office/drawing/2014/main" id="{5644C129-60E4-4FEC-A103-CDC5AAAF5079}"/>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38086840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Protein Motifs and Domains</a:t>
            </a:r>
          </a:p>
        </p:txBody>
      </p:sp>
      <p:pic>
        <p:nvPicPr>
          <p:cNvPr id="8" name="Picture 2" descr="Two illustrations show motifs and domain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1574169"/>
            <a:ext cx="8412480" cy="3901958"/>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3.24</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1521356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0DC83-63AF-44CA-A1E8-3CEC0E28354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Chaperones</a:t>
            </a:r>
          </a:p>
        </p:txBody>
      </p:sp>
      <p:sp>
        <p:nvSpPr>
          <p:cNvPr id="3" name="Content Placeholder 2">
            <a:extLst>
              <a:ext uri="{FF2B5EF4-FFF2-40B4-BE49-F238E27FC236}">
                <a16:creationId xmlns:a16="http://schemas.microsoft.com/office/drawing/2014/main" id="{B9FEDAF8-B572-40FE-ACA1-52AB18CBAE22}"/>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Originally thought newly made proteins folded spontaneously</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Chaperone proteins help proteins fold correctly</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Deficiencies in chaperone proteins are implicated in certain diseases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Cystic fibrosis is a hereditary disorder.</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In some individuals, protein appears to have correct amino acid sequence but fails to fold.</a:t>
            </a:r>
          </a:p>
        </p:txBody>
      </p:sp>
      <p:sp>
        <p:nvSpPr>
          <p:cNvPr id="6" name="Slide Number Placeholder 3">
            <a:extLst>
              <a:ext uri="{FF2B5EF4-FFF2-40B4-BE49-F238E27FC236}">
                <a16:creationId xmlns:a16="http://schemas.microsoft.com/office/drawing/2014/main" id="{70161653-6085-48B1-AD42-50127F53DCFD}"/>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2073760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An Example of a Protein Chaperone</a:t>
            </a:r>
          </a:p>
        </p:txBody>
      </p:sp>
      <p:pic>
        <p:nvPicPr>
          <p:cNvPr id="8" name="Picture 2" descr="An illustration shows how one type of chaperone protein work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65760" y="1984717"/>
            <a:ext cx="8412480" cy="2753310"/>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3.25</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21920912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654ED-0C65-4E31-8C7B-C0615EF54CA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Denaturation</a:t>
            </a:r>
          </a:p>
        </p:txBody>
      </p:sp>
      <p:sp>
        <p:nvSpPr>
          <p:cNvPr id="3" name="Content Placeholder 2">
            <a:extLst>
              <a:ext uri="{FF2B5EF4-FFF2-40B4-BE49-F238E27FC236}">
                <a16:creationId xmlns:a16="http://schemas.microsoft.com/office/drawing/2014/main" id="{B7BE98FE-6D8F-4E40-AA54-005E9CF3EC32}"/>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Protein loses its structure by unfolding and then also its function</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Due to environmental conditions</a:t>
            </a:r>
          </a:p>
          <a:p>
            <a:pPr marL="347472" lvl="0" indent="-347472">
              <a:spcBef>
                <a:spcPts val="12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pH.</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Temperature.</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Ionic concentration of solution.</a:t>
            </a:r>
          </a:p>
        </p:txBody>
      </p:sp>
      <p:sp>
        <p:nvSpPr>
          <p:cNvPr id="6" name="Slide Number Placeholder 3">
            <a:extLst>
              <a:ext uri="{FF2B5EF4-FFF2-40B4-BE49-F238E27FC236}">
                <a16:creationId xmlns:a16="http://schemas.microsoft.com/office/drawing/2014/main" id="{6B6AC059-4F91-4744-AA1C-582674FAE096}"/>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6483040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Protein Denaturation</a:t>
            </a:r>
          </a:p>
        </p:txBody>
      </p:sp>
      <p:pic>
        <p:nvPicPr>
          <p:cNvPr id="8" name="Picture 2" descr="An illustration shows a properly folded protein becoming denatured protein (unfolded protein) after denaturation.">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011680" y="1074889"/>
            <a:ext cx="5120640" cy="5116331"/>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3.26</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643190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800C7-D6DE-4D31-A2F0-60A741A189D8}"/>
              </a:ext>
            </a:extLst>
          </p:cNvPr>
          <p:cNvSpPr>
            <a:spLocks noGrp="1"/>
          </p:cNvSpPr>
          <p:nvPr>
            <p:ph type="title"/>
          </p:nvPr>
        </p:nvSpPr>
        <p:spPr/>
        <p:txBody>
          <a:bodyPr/>
          <a:lstStyle/>
          <a:p>
            <a:r>
              <a:rPr lang="en-US" dirty="0"/>
              <a:t>Primary Structure Determines Tertiary Structure</a:t>
            </a:r>
            <a:endParaRPr lang="en-IN" dirty="0"/>
          </a:p>
        </p:txBody>
      </p:sp>
      <p:sp>
        <p:nvSpPr>
          <p:cNvPr id="3" name="Content Placeholder 2">
            <a:extLst>
              <a:ext uri="{FF2B5EF4-FFF2-40B4-BE49-F238E27FC236}">
                <a16:creationId xmlns:a16="http://schemas.microsoft.com/office/drawing/2014/main" id="{0831CF92-D9A5-4CB2-BD26-85FDA9F0B111}"/>
              </a:ext>
            </a:extLst>
          </p:cNvPr>
          <p:cNvSpPr>
            <a:spLocks noGrp="1"/>
          </p:cNvSpPr>
          <p:nvPr>
            <p:ph sz="quarter" idx="11"/>
          </p:nvPr>
        </p:nvSpPr>
        <p:spPr>
          <a:xfrm>
            <a:off x="342900" y="1013820"/>
            <a:ext cx="8458200" cy="274320"/>
          </a:xfrm>
          <a:solidFill>
            <a:srgbClr val="4A3C5C"/>
          </a:solidFill>
        </p:spPr>
        <p:txBody>
          <a:bodyPr/>
          <a:lstStyle/>
          <a:p>
            <a:r>
              <a:rPr lang="en-IN" sz="1400" b="1" dirty="0">
                <a:solidFill>
                  <a:schemeClr val="bg1"/>
                </a:solidFill>
              </a:rPr>
              <a:t>SCIENTIFIC THINKING</a:t>
            </a:r>
            <a:endParaRPr lang="en-IN" sz="1400" dirty="0">
              <a:solidFill>
                <a:schemeClr val="bg1"/>
              </a:solidFill>
            </a:endParaRPr>
          </a:p>
        </p:txBody>
      </p:sp>
      <p:sp>
        <p:nvSpPr>
          <p:cNvPr id="4" name="Content Placeholder 3">
            <a:extLst>
              <a:ext uri="{FF2B5EF4-FFF2-40B4-BE49-F238E27FC236}">
                <a16:creationId xmlns:a16="http://schemas.microsoft.com/office/drawing/2014/main" id="{6A6ECDDE-682C-42F9-B74D-C3972D46D3BE}"/>
              </a:ext>
            </a:extLst>
          </p:cNvPr>
          <p:cNvSpPr>
            <a:spLocks noGrp="1"/>
          </p:cNvSpPr>
          <p:nvPr>
            <p:ph sz="quarter" idx="15"/>
          </p:nvPr>
        </p:nvSpPr>
        <p:spPr>
          <a:xfrm>
            <a:off x="342900" y="1300332"/>
            <a:ext cx="8458200" cy="4847082"/>
          </a:xfrm>
          <a:solidFill>
            <a:srgbClr val="F0E9E1"/>
          </a:solidFill>
        </p:spPr>
        <p:txBody>
          <a:bodyPr/>
          <a:lstStyle/>
          <a:p>
            <a:pPr>
              <a:spcAft>
                <a:spcPts val="600"/>
              </a:spcAft>
            </a:pPr>
            <a:r>
              <a:rPr lang="en-US" sz="1200" b="1" dirty="0"/>
              <a:t>Hypothesis: </a:t>
            </a:r>
            <a:r>
              <a:rPr lang="en-US" sz="1200" i="1" dirty="0"/>
              <a:t>The 3-D structure of a protein is the thermodynamically stable structure. It depends only on the primary structure of the protein and the solution conditions. </a:t>
            </a:r>
          </a:p>
          <a:p>
            <a:pPr>
              <a:spcAft>
                <a:spcPts val="600"/>
              </a:spcAft>
            </a:pPr>
            <a:r>
              <a:rPr lang="en-US" sz="1200" b="1" dirty="0"/>
              <a:t>Prediction: </a:t>
            </a:r>
            <a:r>
              <a:rPr lang="en-US" sz="1200" i="1" dirty="0"/>
              <a:t>If a protein is denatured and allowed to renature under native conditions, it will refold into the native structure.</a:t>
            </a:r>
          </a:p>
          <a:p>
            <a:pPr>
              <a:spcAft>
                <a:spcPts val="600"/>
              </a:spcAft>
            </a:pPr>
            <a:r>
              <a:rPr lang="en-US" sz="1200" b="1" dirty="0"/>
              <a:t>Test: </a:t>
            </a:r>
            <a:r>
              <a:rPr lang="en-US" sz="1200" i="1" dirty="0"/>
              <a:t>Ribonuclease is treated with a reducing agent to break disulfide bonds and is then treated with urea to completely unfold the protein. The disulfide bonds are re-formed under nondenaturing conditions to see if the protein refolds properly.</a:t>
            </a:r>
            <a:endParaRPr lang="en-US" sz="1200" dirty="0"/>
          </a:p>
        </p:txBody>
      </p:sp>
      <p:pic>
        <p:nvPicPr>
          <p:cNvPr id="12" name="Picture 4" descr="An illustration shows the folding and unfolding of ribonuclease.">
            <a:extLst>
              <a:ext uri="{FF2B5EF4-FFF2-40B4-BE49-F238E27FC236}">
                <a16:creationId xmlns:a16="http://schemas.microsoft.com/office/drawing/2014/main" id="{A9D6AEC8-A4DC-4C25-81B1-B3AD99EF543C}"/>
              </a:ext>
            </a:extLst>
          </p:cNvPr>
          <p:cNvPicPr>
            <a:picLocks noChangeAspect="1"/>
          </p:cNvPicPr>
          <p:nvPr/>
        </p:nvPicPr>
        <p:blipFill rotWithShape="1">
          <a:blip r:embed="rId2"/>
          <a:srcRect t="24348" b="29177"/>
          <a:stretch/>
        </p:blipFill>
        <p:spPr>
          <a:xfrm>
            <a:off x="785308" y="2560320"/>
            <a:ext cx="7573384" cy="2377440"/>
          </a:xfrm>
          <a:prstGeom prst="rect">
            <a:avLst/>
          </a:prstGeom>
        </p:spPr>
      </p:pic>
      <p:sp>
        <p:nvSpPr>
          <p:cNvPr id="5" name="Content Placeholder 5">
            <a:extLst>
              <a:ext uri="{FF2B5EF4-FFF2-40B4-BE49-F238E27FC236}">
                <a16:creationId xmlns:a16="http://schemas.microsoft.com/office/drawing/2014/main" id="{E3852AFD-2D6A-4A32-8A1A-B5EF4FEAA2F3}"/>
              </a:ext>
            </a:extLst>
          </p:cNvPr>
          <p:cNvSpPr>
            <a:spLocks noGrp="1"/>
          </p:cNvSpPr>
          <p:nvPr>
            <p:ph sz="quarter" idx="17"/>
          </p:nvPr>
        </p:nvSpPr>
        <p:spPr>
          <a:xfrm>
            <a:off x="342900" y="4976834"/>
            <a:ext cx="8458200" cy="1170580"/>
          </a:xfrm>
        </p:spPr>
        <p:txBody>
          <a:bodyPr/>
          <a:lstStyle/>
          <a:p>
            <a:pPr>
              <a:spcAft>
                <a:spcPts val="600"/>
              </a:spcAft>
            </a:pPr>
            <a:r>
              <a:rPr lang="en-US" sz="1200" b="1" dirty="0"/>
              <a:t>Result: </a:t>
            </a:r>
            <a:r>
              <a:rPr lang="en-US" sz="1200" i="1" dirty="0"/>
              <a:t>Denatured ribonuclease refolds properly under nondenaturing conditions.</a:t>
            </a:r>
          </a:p>
          <a:p>
            <a:pPr>
              <a:spcAft>
                <a:spcPts val="600"/>
              </a:spcAft>
            </a:pPr>
            <a:r>
              <a:rPr lang="en-US" sz="1200" b="1" dirty="0"/>
              <a:t>Conclusion: </a:t>
            </a:r>
            <a:r>
              <a:rPr lang="en-US" sz="1200" i="1" dirty="0"/>
              <a:t>The hypothesis is supported. The information in the primary structure (amino acid sequence) is sufficient for refolding to occur. This implies that protein folding results in the thermodynamically stable structure.</a:t>
            </a:r>
          </a:p>
          <a:p>
            <a:pPr>
              <a:spcAft>
                <a:spcPts val="600"/>
              </a:spcAft>
            </a:pPr>
            <a:r>
              <a:rPr lang="en-US" sz="1200" b="1" dirty="0"/>
              <a:t>Further Experiments: </a:t>
            </a:r>
            <a:r>
              <a:rPr lang="en-US" sz="1200" i="1" dirty="0"/>
              <a:t>If the disulfide bonds were allowed to re-form under denaturing conditions, would we get the same result? How can we rule out that the protein had not been completely denatured and therefore retained some structure?</a:t>
            </a:r>
            <a:endParaRPr lang="en-US" sz="1200" dirty="0"/>
          </a:p>
        </p:txBody>
      </p:sp>
      <p:sp>
        <p:nvSpPr>
          <p:cNvPr id="15" name="Text Placeholder 6">
            <a:extLst>
              <a:ext uri="{FF2B5EF4-FFF2-40B4-BE49-F238E27FC236}">
                <a16:creationId xmlns:a16="http://schemas.microsoft.com/office/drawing/2014/main" id="{2C0E6C23-F75F-4986-A1CA-799BC238B77B}"/>
              </a:ext>
            </a:extLst>
          </p:cNvPr>
          <p:cNvSpPr>
            <a:spLocks noGrp="1"/>
          </p:cNvSpPr>
          <p:nvPr>
            <p:ph type="body" sz="quarter" idx="40"/>
          </p:nvPr>
        </p:nvSpPr>
        <p:spPr>
          <a:xfrm>
            <a:off x="3200400" y="6300788"/>
            <a:ext cx="2743200" cy="192087"/>
          </a:xfrm>
        </p:spPr>
        <p:txBody>
          <a:bodyPr/>
          <a:lstStyle/>
          <a:p>
            <a:r>
              <a:rPr lang="en-US" dirty="0">
                <a:hlinkClick r:id="rId3" action="ppaction://hlinksldjump"/>
              </a:rPr>
              <a:t>Access the text alternative for slide images.</a:t>
            </a:r>
          </a:p>
        </p:txBody>
      </p:sp>
      <p:sp>
        <p:nvSpPr>
          <p:cNvPr id="9" name="Slide Number Placeholder 7">
            <a:extLst>
              <a:ext uri="{FF2B5EF4-FFF2-40B4-BE49-F238E27FC236}">
                <a16:creationId xmlns:a16="http://schemas.microsoft.com/office/drawing/2014/main" id="{5644C129-60E4-4FEC-A103-CDC5AAAF5079}"/>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158265821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68253-88A3-43D1-B21E-C8D69C0D557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Lipids</a:t>
            </a:r>
          </a:p>
        </p:txBody>
      </p:sp>
      <p:sp>
        <p:nvSpPr>
          <p:cNvPr id="3" name="Content Placeholder 2">
            <a:extLst>
              <a:ext uri="{FF2B5EF4-FFF2-40B4-BE49-F238E27FC236}">
                <a16:creationId xmlns:a16="http://schemas.microsoft.com/office/drawing/2014/main" id="{4ED69023-192F-4173-8D1C-641FEEB3A77E}"/>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Loosely defined group of molecules with one main chemical characteristic</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They are insoluble in water.</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High proportion of nonpolar C—H bonds causes the molecule to be hydrophobic</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Fats, oils, waxes, terpenes, steroids, and even some vitamins</a:t>
            </a:r>
          </a:p>
        </p:txBody>
      </p:sp>
      <p:sp>
        <p:nvSpPr>
          <p:cNvPr id="6" name="Slide Number Placeholder 3">
            <a:extLst>
              <a:ext uri="{FF2B5EF4-FFF2-40B4-BE49-F238E27FC236}">
                <a16:creationId xmlns:a16="http://schemas.microsoft.com/office/drawing/2014/main" id="{323415B1-627E-4921-8E54-F464A68A618B}"/>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24740937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Lipid Diversity</a:t>
            </a:r>
          </a:p>
        </p:txBody>
      </p:sp>
      <p:pic>
        <p:nvPicPr>
          <p:cNvPr id="8" name="Picture 2" descr="An illustration shows structural formulae of Terpene (Citronellol) and Steroid (cholesterol).">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1474013" y="1147059"/>
            <a:ext cx="6195974" cy="4834831"/>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3.29</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8198544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001CB-E523-421D-BAD2-E4D0777D0C2B}"/>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Fats</a:t>
            </a:r>
          </a:p>
        </p:txBody>
      </p:sp>
      <p:sp>
        <p:nvSpPr>
          <p:cNvPr id="3" name="Content Placeholder 2">
            <a:extLst>
              <a:ext uri="{FF2B5EF4-FFF2-40B4-BE49-F238E27FC236}">
                <a16:creationId xmlns:a16="http://schemas.microsoft.com/office/drawing/2014/main" id="{EA62F9AF-7A28-4228-8A59-1C62FA4F2095}"/>
              </a:ext>
            </a:extLst>
          </p:cNvPr>
          <p:cNvSpPr>
            <a:spLocks noGrp="1"/>
          </p:cNvSpPr>
          <p:nvPr>
            <p:ph sz="quarter" idx="11"/>
          </p:nvPr>
        </p:nvSpPr>
        <p:spPr/>
        <p:txBody>
          <a:bodyPr/>
          <a:lstStyle/>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Triglycerides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Composed of one glycerol and three fatty acids.</a:t>
            </a:r>
          </a:p>
          <a:p>
            <a:pPr>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Fatty acids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Need not be identical.</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Chain length varies.</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Saturated – no double bonds between carbon atoms.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Higher melting point, animal origin.</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Unsaturated – one or more double bonds.</a:t>
            </a:r>
          </a:p>
          <a:p>
            <a:pPr lvl="2" indent="-283464">
              <a:spcBef>
                <a:spcPts val="6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Low melting point, plant origin.</a:t>
            </a:r>
          </a:p>
          <a:p>
            <a:pPr marL="342900" indent="-342900">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Trans fats produced industrially.</a:t>
            </a:r>
          </a:p>
        </p:txBody>
      </p:sp>
      <p:sp>
        <p:nvSpPr>
          <p:cNvPr id="6" name="Slide Number Placeholder 3">
            <a:extLst>
              <a:ext uri="{FF2B5EF4-FFF2-40B4-BE49-F238E27FC236}">
                <a16:creationId xmlns:a16="http://schemas.microsoft.com/office/drawing/2014/main" id="{957A2891-DAD6-432A-A842-2F2B96D065D6}"/>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8954893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Structure of Saturated Versus Unsaturated Fat</a:t>
            </a:r>
          </a:p>
        </p:txBody>
      </p:sp>
      <p:pic>
        <p:nvPicPr>
          <p:cNvPr id="8" name="Picture 2" descr="Two illustrations a and b show structural formula and space-filling molecular model of saturated and unsaturated fat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448580" y="1071823"/>
            <a:ext cx="8246841" cy="4916722"/>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3.28</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6628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Carbon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p:txBody>
          <a:bodyPr/>
          <a:lstStyle/>
          <a:p>
            <a:pPr lvl="0">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Framework of biological molecules consists primarily of carbon bonded to</a:t>
            </a:r>
          </a:p>
          <a:p>
            <a:pPr marL="457200" lvl="0" indent="-4572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Carbon</a:t>
            </a:r>
          </a:p>
          <a:p>
            <a:pPr marL="457200" lvl="0" indent="-4572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O, N, S, P or H.</a:t>
            </a:r>
          </a:p>
          <a:p>
            <a:pPr lvl="0">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Can form up to four covalent bonds</a:t>
            </a:r>
          </a:p>
          <a:p>
            <a:pPr lvl="0">
              <a:spcBef>
                <a:spcPts val="12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Hydrocarbons – molecule consisting only of carbon and hydrogen</a:t>
            </a:r>
          </a:p>
          <a:p>
            <a:pPr marL="457200" lvl="0" indent="-4572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Nonpolar</a:t>
            </a:r>
          </a:p>
        </p:txBody>
      </p:sp>
      <p:sp>
        <p:nvSpPr>
          <p:cNvPr id="6" name="Slide Number Placeholder 3">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3234867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6864B-C1E1-48EA-B091-2B7F72FB396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Phospholipids</a:t>
            </a:r>
          </a:p>
        </p:txBody>
      </p:sp>
      <p:sp>
        <p:nvSpPr>
          <p:cNvPr id="3" name="Content Placeholder 2">
            <a:extLst>
              <a:ext uri="{FF2B5EF4-FFF2-40B4-BE49-F238E27FC236}">
                <a16:creationId xmlns:a16="http://schemas.microsoft.com/office/drawing/2014/main" id="{C94FAD68-A1BD-4A8C-98E1-BF69FBC6625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Composed of</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Glycerol</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fatty acids – nonpolar “tails”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phosphate group – polar “head”</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Form all biological membranes</a:t>
            </a:r>
          </a:p>
        </p:txBody>
      </p:sp>
      <p:sp>
        <p:nvSpPr>
          <p:cNvPr id="6" name="Slide Number Placeholder 3">
            <a:extLst>
              <a:ext uri="{FF2B5EF4-FFF2-40B4-BE49-F238E27FC236}">
                <a16:creationId xmlns:a16="http://schemas.microsoft.com/office/drawing/2014/main" id="{1AA37718-F7EA-45DA-942F-67BDEDC57F60}"/>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27675322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Phospholipid Structure</a:t>
            </a:r>
          </a:p>
        </p:txBody>
      </p:sp>
      <p:pic>
        <p:nvPicPr>
          <p:cNvPr id="8" name="Picture 2" descr="Four illustrations a, b, c, and d show polar hydrophilic heads and nonpolar hydrophilic tails.">
            <a:extLst>
              <a:ext uri="{FF2B5EF4-FFF2-40B4-BE49-F238E27FC236}">
                <a16:creationId xmlns:a16="http://schemas.microsoft.com/office/drawing/2014/main" id="{B95E1621-0510-4E98-BA94-ECCC9023A932}"/>
              </a:ext>
            </a:extLst>
          </p:cNvPr>
          <p:cNvPicPr>
            <a:picLocks noChangeAspect="1"/>
          </p:cNvPicPr>
          <p:nvPr/>
        </p:nvPicPr>
        <p:blipFill rotWithShape="1">
          <a:blip r:embed="rId2"/>
          <a:srcRect l="12746" t="10514" r="12276" b="9516"/>
          <a:stretch/>
        </p:blipFill>
        <p:spPr>
          <a:xfrm>
            <a:off x="1005840" y="1141629"/>
            <a:ext cx="7132320" cy="4860055"/>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3.30</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297897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Micelles</a:t>
            </a:r>
          </a:p>
        </p:txBody>
      </p:sp>
      <p:pic>
        <p:nvPicPr>
          <p:cNvPr id="8" name="Picture 2" descr="An illustration shows droplets of micelles formed inside water.">
            <a:extLst>
              <a:ext uri="{FF2B5EF4-FFF2-40B4-BE49-F238E27FC236}">
                <a16:creationId xmlns:a16="http://schemas.microsoft.com/office/drawing/2014/main" id="{44B6131A-DA5B-4388-AE1B-D9D76878CFB6}"/>
              </a:ext>
            </a:extLst>
          </p:cNvPr>
          <p:cNvPicPr>
            <a:picLocks noChangeAspect="1"/>
          </p:cNvPicPr>
          <p:nvPr/>
        </p:nvPicPr>
        <p:blipFill rotWithShape="1">
          <a:blip r:embed="rId2"/>
          <a:srcRect b="52997"/>
          <a:stretch/>
        </p:blipFill>
        <p:spPr>
          <a:xfrm>
            <a:off x="274320" y="1562408"/>
            <a:ext cx="8595360" cy="3161360"/>
          </a:xfrm>
          <a:prstGeom prst="rect">
            <a:avLst/>
          </a:prstGeom>
        </p:spPr>
      </p:pic>
      <p:sp>
        <p:nvSpPr>
          <p:cNvPr id="3" name="Content Placeholder 3">
            <a:extLst>
              <a:ext uri="{FF2B5EF4-FFF2-40B4-BE49-F238E27FC236}">
                <a16:creationId xmlns:a16="http://schemas.microsoft.com/office/drawing/2014/main" id="{1DB3710C-E603-4F12-BDC1-43FB5525AC6E}"/>
              </a:ext>
            </a:extLst>
          </p:cNvPr>
          <p:cNvSpPr>
            <a:spLocks noGrp="1"/>
          </p:cNvSpPr>
          <p:nvPr>
            <p:ph sz="quarter" idx="11"/>
          </p:nvPr>
        </p:nvSpPr>
        <p:spPr>
          <a:xfrm>
            <a:off x="342900" y="5177790"/>
            <a:ext cx="8458200" cy="762360"/>
          </a:xfrm>
        </p:spPr>
        <p:txBody>
          <a:bodyPr/>
          <a:lstStyle/>
          <a:p>
            <a:pPr>
              <a:spcAft>
                <a:spcPts val="1200"/>
              </a:spcAft>
            </a:pPr>
            <a:r>
              <a:rPr lang="en-US" sz="2200" dirty="0"/>
              <a:t>Micelles – lipid molecules orient with polar (hydrophilic) head toward water and nonpolar (hydrophobic) tails away from water</a:t>
            </a:r>
          </a:p>
        </p:txBody>
      </p:sp>
      <p:sp>
        <p:nvSpPr>
          <p:cNvPr id="5" name="Text Placeholder 4">
            <a:extLst>
              <a:ext uri="{FF2B5EF4-FFF2-40B4-BE49-F238E27FC236}">
                <a16:creationId xmlns:a16="http://schemas.microsoft.com/office/drawing/2014/main" id="{36C13E99-F705-4ADE-8E30-818F721CCF4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0151875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Phospholipid Bilayer</a:t>
            </a:r>
          </a:p>
        </p:txBody>
      </p:sp>
      <p:pic>
        <p:nvPicPr>
          <p:cNvPr id="8" name="Picture 2" descr="An  illustrations show lipids in water.">
            <a:extLst>
              <a:ext uri="{FF2B5EF4-FFF2-40B4-BE49-F238E27FC236}">
                <a16:creationId xmlns:a16="http://schemas.microsoft.com/office/drawing/2014/main" id="{44B6131A-DA5B-4388-AE1B-D9D76878CFB6}"/>
              </a:ext>
            </a:extLst>
          </p:cNvPr>
          <p:cNvPicPr>
            <a:picLocks noChangeAspect="1"/>
          </p:cNvPicPr>
          <p:nvPr/>
        </p:nvPicPr>
        <p:blipFill rotWithShape="1">
          <a:blip r:embed="rId2"/>
          <a:srcRect t="50278"/>
          <a:stretch/>
        </p:blipFill>
        <p:spPr>
          <a:xfrm>
            <a:off x="365760" y="1095849"/>
            <a:ext cx="8412480" cy="3273112"/>
          </a:xfrm>
          <a:prstGeom prst="rect">
            <a:avLst/>
          </a:prstGeom>
        </p:spPr>
      </p:pic>
      <p:sp>
        <p:nvSpPr>
          <p:cNvPr id="3" name="Content Placeholder 3">
            <a:extLst>
              <a:ext uri="{FF2B5EF4-FFF2-40B4-BE49-F238E27FC236}">
                <a16:creationId xmlns:a16="http://schemas.microsoft.com/office/drawing/2014/main" id="{1DB3710C-E603-4F12-BDC1-43FB5525AC6E}"/>
              </a:ext>
            </a:extLst>
          </p:cNvPr>
          <p:cNvSpPr>
            <a:spLocks noGrp="1"/>
          </p:cNvSpPr>
          <p:nvPr>
            <p:ph sz="quarter" idx="11"/>
          </p:nvPr>
        </p:nvSpPr>
        <p:spPr>
          <a:xfrm>
            <a:off x="342900" y="4514850"/>
            <a:ext cx="8458200" cy="1657350"/>
          </a:xfrm>
        </p:spPr>
        <p:txBody>
          <a:bodyPr/>
          <a:lstStyle/>
          <a:p>
            <a:pPr>
              <a:spcAft>
                <a:spcPts val="600"/>
              </a:spcAft>
            </a:pPr>
            <a:r>
              <a:rPr lang="en-US" sz="2200" dirty="0"/>
              <a:t>Phospholipid bilayer – more complicated structure where two layers form</a:t>
            </a:r>
          </a:p>
          <a:p>
            <a:pPr marL="342900" indent="-342900">
              <a:spcAft>
                <a:spcPts val="600"/>
              </a:spcAft>
              <a:buFont typeface="Arial" panose="020B0604020202020204" pitchFamily="34" charset="0"/>
              <a:buChar char="•"/>
            </a:pPr>
            <a:r>
              <a:rPr lang="en-US" sz="2200" dirty="0"/>
              <a:t>Hydrophilic heads point outward.</a:t>
            </a:r>
          </a:p>
          <a:p>
            <a:pPr marL="342900" indent="-342900">
              <a:spcAft>
                <a:spcPts val="600"/>
              </a:spcAft>
              <a:buFont typeface="Arial" panose="020B0604020202020204" pitchFamily="34" charset="0"/>
              <a:buChar char="•"/>
            </a:pPr>
            <a:r>
              <a:rPr lang="en-US" sz="2200" dirty="0"/>
              <a:t>Hydrophobic tails point inward toward each other.</a:t>
            </a:r>
          </a:p>
        </p:txBody>
      </p:sp>
      <p:sp>
        <p:nvSpPr>
          <p:cNvPr id="5" name="Text Placeholder 4">
            <a:extLst>
              <a:ext uri="{FF2B5EF4-FFF2-40B4-BE49-F238E27FC236}">
                <a16:creationId xmlns:a16="http://schemas.microsoft.com/office/drawing/2014/main" id="{36C13E99-F705-4ADE-8E30-818F721CCF4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40082207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Cell-Free Fermentation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Yeast, quartz sand, and diatomaceous earth are ground in a mortar/pestle. The mixture is wrapped in canvas and a pressure of 400-500 atm is applied in a press and its extract is collected in a beaker. The extract contains cane sugar, glucose, and lactose mannose.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Examples of Functional Groups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The table data is as follows: It gives functional group, structural formula, example, and the elements it is found in. Hydroxyl, one oxygen atom covalently bonded to one hydrogen atom. An example is an ethanol. Ethanol has a hydroxyl group at the end of the 2-carbon chain. The hydroxyl group is highlighted. Hydroxyl is found in carbohydrates, proteins, nucleic acids, and lipids. Carbonyl, carbon-to-oxygen double bond. An example is an acetaldehyde. Acetaldehyde contains two carbon atoms with five single bonds and one carbon-oxygen double bond. The Carbon-oxygen double bond is highlighted. Carbonyl is found in carbohydrates and nucleic acids. Carboxyl, a carbon atom double-bonded to an oxygen atom and single-bonded to a hydroxyl group. An example is an acetic acid. Acetic acid consists of a methyl group attached to a carboxyl group. The carboxyl group is highlighted. Acetic acid is found in proteins and lipids. Amino, a nitrogen atom attached to a carbonyl group. An example is an alanine. Alanine contains an amine group and a carboxylic acid group, both attached to the central carbon atom which also carries a methyl group side chain. The amine group is highlighted. Amino is found in proteins and nucleic acids. Sulfhydryl, a sulfur atom bonded to a hydrogen atom. An example is a cysteine. Cysteine consists of a carboxylic acid, an amino, and a sulfhydryl group. The sulfhydryl group is highlighted. Sulfhydryl is found in proteins. Phosphate, a central phosphorous atom is bound to four oxygen atoms, one of the bonds is a double bond and the other three oxygen atoms have simple bonds and over such oxygen a negative net is present. An example is glycerol phosphate. Glycerol phosphate consists of 3 hydroxyl groups are attached to a phosphate. The phosphate group is highlighted. Phosphate is found in nucleic acids. Methyl, one carbon atom is bonded to three hydrogen atoms. An example is an alanine. Alanine contains an amine group and a carboxylic acid group, both attached to the central carbon atom which also carries a methyl group side chain. The Methyl group is highlighted. Methyl is found in proteins and nucleic acids.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800864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Enantiomers Are Mirror Images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central carbon atom bonded to a w and z group on the left and x and y groups on the right. Below the molecule is an open palm with the thumb at the right side. The mirror image of the molecule shows the central carbon atom attached to the x and y groups on the left and the w and z groups on the right. The mirror image of the open palm shows the thumb on the left side.</a:t>
            </a:r>
            <a:r>
              <a:rPr lang="en-US" sz="14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813850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Carbohydrates and Nucleic Acids Are Macromolecules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carbohydrates, the monomer is a monosaccharide. Monosaccharide has a linear and unbranched carbon skeleton with one carboxyl functional group, and one hydroxyl group on each of the remaining carbon atoms. The monosaccharide combines together to form the polymer, starch which in turn forms a starch grain of chloroplast. In nucleic acid, the nucleotide is the monomer. A nucleotide consists of a nitrogenous base linked via a five-carbon sugar to a phosphate group. Nucleotide combines to form the polymer, DNA strand, which in turn forms the chromosome.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553826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Functional Groups</a:t>
            </a:r>
          </a:p>
        </p:txBody>
      </p:sp>
      <p:sp>
        <p:nvSpPr>
          <p:cNvPr id="3" name="Content Placeholder 2">
            <a:extLst>
              <a:ext uri="{FF2B5EF4-FFF2-40B4-BE49-F238E27FC236}">
                <a16:creationId xmlns:a16="http://schemas.microsoft.com/office/drawing/2014/main" id="{7D043EF7-E593-4D14-AE11-1AAD1716E47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Functional groups are specific molecular groups that bond to carbon-hydrogen cores</a:t>
            </a:r>
          </a:p>
          <a:p>
            <a:pPr marL="457200" lvl="0" indent="-457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group has unique chemical properties.</a:t>
            </a:r>
          </a:p>
          <a:p>
            <a:pPr marL="457200" lvl="0" indent="-457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Properties of functional groups are retained wherever they attach and influence behavior of entire molecule in reactions.</a:t>
            </a:r>
          </a:p>
        </p:txBody>
      </p:sp>
      <p:sp>
        <p:nvSpPr>
          <p:cNvPr id="6" name="Slide Number Placeholder 3">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34309706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Proteins and Lipids Are Macromolecules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In protein, the amino acid is the monomer. Amino acid is made up of a basic amino group, an acidic carboxyl group, and a side chain. The polymer of amino acid is a polypeptide, which in turn forms the intermediate filament. In lipids, the fatty acid is the monomer. The fatty acid consists of a straight chain of 12 carbon atoms, with hydrogen atoms along the length of the chain and at one end of the chain and a carboxyl group at the other end. Triglyceride is the polymer of fatty acid, which in turn forms adipose cells with fat droplets.</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686041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Assembly and Disassembly of Polymers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(left) of dehydration reaction shows 2 monomers. A hydrogen atom is removed from the first monomer and an OH group is removed from the second monomer to form a polymer; Illustration B (right) of hydrolysis reaction shows H2O added to a polymer to break the polymer into 2 monomers.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741945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3-Carbon, 5-Carbon, and 6-Carbon Sugars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From left to right is Glyceraldehyde, 5-carbon Sugars, and 6-carbon Sugars. Glyceraldehyde: It contains a carbon atom bonded to four different groups. The carbon at the first position forms a single bond with hydrogen and a double bond with oxygen. It is a 3-carbon sugar comprising of </a:t>
            </a:r>
            <a:r>
              <a:rPr lang="en-US" sz="1600" dirty="0" err="1"/>
              <a:t>propanal</a:t>
            </a:r>
            <a:r>
              <a:rPr lang="en-US" sz="1600" dirty="0"/>
              <a:t> having hydroxy groups at the 2- and 3-positions. 5-carbon Sugars: Ribose and deoxyribose. Ribose: The numbering of the carbon atoms runs clockwise. The carbon at positions 1, 2, 3, and 4 are bonded with the hydroxyl group. At the fifth position, carbon is bonded with the aldehyde group CH2OH. Deoxyribose: The numbering of the carbon atoms runs clockwise. The carbon at positions 1, 3, and 4 are bonded with the hydroxyl group. The carbon at position 2 is bonded to 2 hydrogen atoms. At the fifth position, carbon is bonded with the aldehyde group CH2OH. 6-carbon sugars: glucose, fructose, and galactose. Glucose: It is made of six carbon atoms and an aldehyde group. The numbering of the carbon atoms runs clockwise. The carbon at positions 1, 2, 3, 4, and 5 are bonded with the hydroxyl group. The carbon at position 6 is bonded with the aldehyde group. Fructose: It has a six-carbon ring with hydroxyl and carbonyl groups. The numbering of the carbon atoms runs clockwise. The carbon at positions 2, 3, 4, and 5 are bonded with the hydroxyl group. The carbon at positions 1 and 6 are bonded with the aldehyde group. Galactose: The numbering of the carbon atoms runs clockwise. The carbon at positions 1, 2, 3, 4, and 5 are bonded with the hydroxyl group. The carbon at position 6 is bonded with the aldehyde group. </a:t>
            </a:r>
            <a:endParaRPr lang="en-US" sz="11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9287245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Different Configurations of Glucose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The right illustration shows the structure of glucose as a linear, 6-carbon molecule. The numbering of the carbon atoms runs from top to bottom. The carbon atom in the first position is double-bonded to an oxygen atom and a hydrogen atom. The carbon atom in the third position is bonded to a hydroxyl group and a hydrogen atom by single bonds. The carbon atom in the second, fourth, and fifth positions are bonded to a hydrogen atom and a hydroxyl group each by single bonds, in reverse to the carbon atom in the third position. The carbon atom in the sixth position is bonded to two hydrogen atoms and a hydroxyl group. The middle illustration shows a glucose six-membered ring. The numbering of the carbon atoms runs clockwise. The carbon at position 1 forms a double bond with an oxygen atom and a single bond with a hydrogen atom. The carbon at positions 2, 3, 4, and 5 are bonded with the hydroxyl group and carbon at position 6 is bonded with the aldehyde group. An arrow points from the oxygen of OH in the fifth position hydroxyl group to the carbon atom of 1 position. Heavy lines are drawn between the carbons at positions 1 and 2, 2 and 3, and 3 and 4. The left illustration shows the structure of alpha glucose and beta glucose. Alpha glucose: The numbering of the carbon atoms runs clockwise. The carbon at position 1 forms a bond with a hydrogen atom at the top and OH at the bottom. The carbon at positions 2, 3, 4, and 5 are bonded with the hydroxyl group and carbon at position 6 is bonded with the aldehyde group. Beta glucose: The numbering of the carbon atoms runs clockwise. The carbon at position 1 forms a bond with OH at the top and hydrogen atoms at the bottom. The carbon at positions 2, 3, 4, and 5 are bonded with the hydroxyl group and carbon at position 6 is bonded with the aldehyde group.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0582083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Isomers and Stereoisomers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The structure of glucose is a linear, 6-carbon molecule. The carbon atom in the first position is double-bonded to an oxygen atom and a hydrogen atom. The carbon atom in the third position is bonded to a hydroxyl group and a hydrogen atom by single bonds. The carbon atom in the second, fourth, and fifth positions are bonded to a hydrogen atom and a hydroxyl group each by single bonds, in reverse to the carbon atom in the third position. The carbon atom in the sixth position is bonded to two hydrogen atoms and a hydroxyl group. The Structural isomer of glucose is fructose. The structure of glucose is a linear, 6-carbon molecule. The carbon atom in the first position is bonded to two hydrogen atoms and a hydroxyl group. The carbon atom in the second position is double-bonded to an oxygen atom. The carbon atom in the third position is bonded to a hydroxyl group and a hydrogen atom by single bonds. The carbon atom in the second, fourth, and fifth positions are bonded to a hydrogen atom and a hydroxyl group each by single bonds, in reverse to the carbon atom in the third position. The carbon atom in the sixth position is bonded to two hydrogen atoms and a hydroxyl group. The stereoisomer of glucose is galactose. The structure of glucose is a linear, 6-carbon molecule. The carbon atom in the first position is double-bonded to an oxygen atom and a hydrogen atom. The carbon atom in the third and fourth positions are bonded to a hydroxyl group and a hydrogen atom by single bonds. The carbon atom in the second and fifth positions are bonded to a hydrogen atom and a hydroxyl group each by single bonds, in reverse to the carbon atom in the third and fourth positions. The carbon atom in the sixth position is bonded to two hydrogen atoms and a hydroxyl group.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5005690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Disaccharides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(left): Alpha-glucose combines with fructose to form sucrose and emits water (H2O). Alpha-glucose: The carbon at position 1 forms a bond with a hydrogen atom and OH. The carbon at positions 2, 3, 4, and 5 are bonded with the hydroxyl group and carbon at position 6 is bonded with the aldehyde group. Fructose: The carbon at positions 2, 3, 4, and 5 are bonded with the hydroxyl group. The carbon at positions 1 and 6 are bonded with the aldehyde group. Sucrose: The H of OH group of the first position carbon of Alpha-glucose and the HO of the fourth position of fructose is emitted. The O of first position carbon of Alpha-glucose bonds with the H of the fourth position of fructose. Illustration B (right): Maltose: 2 alpha glucose molecules. The H of OH group of the first position carbon of first Alpha-glucose and the HO of the fourth position of second alpha glucose is emitted. The O of first position carbon of first Alpha-glucose bonds with the H of the fourth position of second Alpha-glucose.</a:t>
            </a:r>
            <a:r>
              <a:rPr lang="en-US" sz="14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544405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Starch and Glycogen Are Polysaccharides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Illustration A (left) shows Alpha-glucose, Alpha-1 4 linkages, and Alpha-1 6 linkages. Alpha-glucose: The carbon at position 1 forms a bond with a hydrogen atom and OH. The carbon at positions 2, 3, 4, and 5 are bonded with the hydroxyl group and carbon at position 6 is bonded with the aldehyde group. Alpha-1 4 linkages: A condensed formula of 3 units of a long chain. The condensed formula shows 3 glucose rings bonded by oxygen atoms. The bonds are formed between carbon atoms in the first position of the first ring and the fourth position in the adjacent ring. Alpha-1 6 linkages: A condensed formula of 3 units of a ring. The condensed formula shows 3 glucose rings bonded by oxygen atoms. In the first 2 glucose. The bonds are formed between carbon atoms in the first position of the first ring and the fourth position in the adjacent ring. The second and third glucose rings are bonded by CH2 of the sixth position carbon of the second glucose and first position O of the third glucose. Illustration B (right) shows a microscopic view of starch (Amylose plus Amylopectin) found in plants accompanied by the structure of Amylose and Amylopectin. Illustration C shows a microscopic view of Glycogen is found in animal cells accompanied by the structure of Glycogen. </a:t>
            </a:r>
            <a:endParaRPr lang="en-US" sz="12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333133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Cellulose Is a Polysaccharide in Plants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(top) shows Beta-glucose, Beta-1 4 linkages. Beta-glucose: The carbon at position 1 forms a bond with OH and the hydrogen atom. The carbon at positions 2, 3, 4, and 5 are bonded with the hydroxyl group and carbon at position 6 is bonded with the aldehyde group. Beta-1 4 linkages: A condensed formula of 3 units of a long chain. The condensed formula shows 3 glucose rings bonded by oxygen atoms. The bonds are formed between carbon atoms in the first position of the first ring and the fourth position in the adjacent ring. Illustration B (bottom) shows a microscopic view of long and unbranched fibers of cellulose accompanied by the structure of cellulose.</a:t>
            </a:r>
            <a:r>
              <a:rPr lang="en-US" sz="1800" dirty="0"/>
              <a:t> </a:t>
            </a:r>
            <a:endParaRPr lang="en-US" sz="12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4249196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Nucleic Acids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(left) shows a scanning-tunneling micrograph of DNA where the middle region is higher than the sides and colored in fluorescent green Illustration B (right) shows a space-filling model of DNA. </a:t>
            </a:r>
            <a:endParaRPr lang="en-US" sz="12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8133126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Nucleotide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nucleotide is made up of three elements: a 5-carbon sugar (ribose), an organic nitrogenous base (adenine), and a phosphate group. Ribose: The carbon at positions 1, 2, 3, and 4 are bonded with the hydroxyl group. At the fifth position, carbon is bonded with the aldehyde group CH2OH. Phosphate group: It consists of phosphorus attached to four oxygen, and with a net negative charge for 2 oxygen atoms. Adenine: It has an amine group attached to the carbon at position 6. The CH2 of fifth position sugar is bonded with the oxygen of the phosphate group. The carbon of the first position of sugar is bonded with the nitrogen of the ninth position of the nitrogenous base. All the numbers on the sugar are given as “primes.” </a:t>
            </a:r>
            <a:endParaRPr lang="en-US" sz="12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9439695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Examples of Functional Groups</a:t>
            </a:r>
          </a:p>
        </p:txBody>
      </p:sp>
      <p:pic>
        <p:nvPicPr>
          <p:cNvPr id="8" name="Picture 2" descr="A table shows primary functional chemical group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3199943" y="987074"/>
            <a:ext cx="2744115" cy="5249613"/>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3.2</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30949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Nucleic Acid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A polynucleotide chain consists of a five-carbon sugar, which is attached to a phosphate group and a nitrogenous base. The five-carbon sugars are attached to the phosphate groups at 4 positions and the nitrogenous base at the first positions. </a:t>
            </a:r>
          </a:p>
          <a:p>
            <a:r>
              <a:rPr lang="en-US" sz="1400" dirty="0"/>
              <a:t>Adenine is a purine nucleobase. It consists of a pentane ring fused with a hexane ring in a linear fashion with conjugated double bonds. It has an amino group at the sixth position carbon of the hexane ring. Double bonds exist between the carbon and nitrogen atoms of the sixth and first position; the second and third position of the hexane ring and the seventh and eighth position of the pentane ring. There is a double bond between the carbon atoms at the fourth and fifth positions. Guanine is a purine nucleobase. It consists of a pentane ring fused with a hexane ring in a linear fashion with conjugated double bonds. It has an amino group at the second position carbon of the hexane ring. Double bonds exist between the carbon and nitrogen atom of the first and second position; keto groups at the fourth position of the hexane ring and seventh and eighth position of the pentane ring. There is a double bond between the carbon atoms at the fifth and sixth positions. Cytosine is a pyrimidines nucleobase. It consists of a hexane ring and amino group at its fourth position. At first position nitrogen is bonded with hydrogen. It has a keto group in the second position. Double bonds exist between the carbon and nitrogen atoms of the third and fourth position and carbon atoms of the fifth and sixth position. Thymine is a pyrimidines nucleobase. It has two keto groups at positions 2 and 4 and a methyl group at position 5 in its heterocyclic aromatic ring. Double bonds exist between the carbon atoms at the fifth and sixth positions. Uracil is a pyrimidines nucleobase. It has two keto groups at positions 2 and 4 in its heterocyclic aromatic ring.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062082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Structure of D</a:t>
            </a:r>
            <a:r>
              <a:rPr lang="en-US" sz="100" dirty="0"/>
              <a:t> </a:t>
            </a:r>
            <a:r>
              <a:rPr lang="en-US" dirty="0"/>
              <a:t>N</a:t>
            </a:r>
            <a:r>
              <a:rPr lang="en-US" sz="100" dirty="0"/>
              <a:t> </a:t>
            </a:r>
            <a:r>
              <a:rPr lang="en-US" dirty="0"/>
              <a:t>A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Two strands of DNA run parallel to each other and are made of sugar and phosphate. Attached to each sugar is one of the four types of nitrogenous bases in the following sequence: adenine, thymine; cytosine, guanine; thymine, adenine; and guanine-cytosine. Hydrogen bonds represented by dashed lines are formed between the nitrogenous bases.</a:t>
            </a:r>
            <a:r>
              <a:rPr lang="en-US" sz="1400" dirty="0"/>
              <a: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85856878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D</a:t>
            </a:r>
            <a:r>
              <a:rPr lang="en-US" sz="100" dirty="0"/>
              <a:t> </a:t>
            </a:r>
            <a:r>
              <a:rPr lang="en-US" dirty="0"/>
              <a:t>N</a:t>
            </a:r>
            <a:r>
              <a:rPr lang="en-US" sz="100" dirty="0"/>
              <a:t> </a:t>
            </a:r>
            <a:r>
              <a:rPr lang="en-US" dirty="0"/>
              <a:t>A Structure Versus R</a:t>
            </a:r>
            <a:r>
              <a:rPr lang="en-US" sz="100" dirty="0"/>
              <a:t> </a:t>
            </a:r>
            <a:r>
              <a:rPr lang="en-US" dirty="0"/>
              <a:t>N</a:t>
            </a:r>
            <a:r>
              <a:rPr lang="en-US" sz="100" dirty="0"/>
              <a:t> </a:t>
            </a:r>
            <a:r>
              <a:rPr lang="en-US" dirty="0"/>
              <a:t>A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top illustration shows two strands of DNA run labeled as Deoxyribose phosphate backbone run parallel to each other and are made of sugar and phosphate. Attached to each sugar is one of the four types of nitrogenous bases in the following sequence: adenine, thymine; cytosine, guanine; thymine, adenine; and guanine-cytosine. Hydrogen bonds represented by dashed lines are formed between the base pairs. The bottom illustration shows a strand of RNA labeled as Ribose phosphate backbone is made of sugar and phosphate. Attached to each sugar is one of the four types of nitrogenous bases: adenine, thymine, cytosine, guanine.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966251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a:t>
            </a:r>
            <a:r>
              <a:rPr lang="en-US" sz="100" dirty="0"/>
              <a:t> </a:t>
            </a:r>
            <a:r>
              <a:rPr lang="en-US" dirty="0"/>
              <a:t>T</a:t>
            </a:r>
            <a:r>
              <a:rPr lang="en-US" sz="100" dirty="0"/>
              <a:t> </a:t>
            </a:r>
            <a:r>
              <a:rPr lang="en-US" dirty="0"/>
              <a:t>P, N</a:t>
            </a:r>
            <a:r>
              <a:rPr lang="en-US" sz="100" dirty="0"/>
              <a:t> </a:t>
            </a:r>
            <a:r>
              <a:rPr lang="en-US" dirty="0"/>
              <a:t>A</a:t>
            </a:r>
            <a:r>
              <a:rPr lang="en-US" sz="100" dirty="0"/>
              <a:t> </a:t>
            </a:r>
            <a:r>
              <a:rPr lang="en-US" dirty="0"/>
              <a:t>D, and F</a:t>
            </a:r>
            <a:r>
              <a:rPr lang="en-US" sz="100" dirty="0"/>
              <a:t> </a:t>
            </a:r>
            <a:r>
              <a:rPr lang="en-US" dirty="0"/>
              <a:t>A</a:t>
            </a:r>
            <a:r>
              <a:rPr lang="en-US" sz="100" dirty="0"/>
              <a:t> </a:t>
            </a:r>
            <a:r>
              <a:rPr lang="en-US" dirty="0"/>
              <a:t>D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adenosine triphosphate is made up of three elements: a 5-carbon sugar, adenine, and 3 phosphate groups. Ribose: The carbon at positions 1, 2, 3, and 4 are bonded with the hydroxyl group. At the fifth position, carbon is bonded with the aldehyde group. Triphosphate group: It consists of a chain of 3 phosphorus attached to four oxygen, and with a net negative charge for 2 oxygen atoms. Adenine: It has an amine group attached to the carbon at position 6. The CH2 of fifth position sugar is bonded with the oxygen of the phosphate group. The carbon of the first position of sugar is bonded with the nitrogen of the ninth position of the nitrogenous base. All the numbers on the sugar are given as “primes.”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3860149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Protein Characteristics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chemical structure of amino acid shows amino and carboxyl groups bonded to a central carbon atom, with additional hydrogen and a functional side group indicated by R. The chemical structure depicts the following: C consisting of four bonds, the four bonds consist of R, COOH, H, and H2N. </a:t>
            </a:r>
            <a:endParaRPr lang="en-US" sz="14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397599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20 Common Amino Acids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400" dirty="0"/>
              <a:t>The adenosine triphosphate is made up of three elements: a 5-carbon sugar, adenine, and 3 phosphate groups. Ribose: The carbon at positions 1, 2, 3, and 4 are bonded with the hydroxyl group. At the fifth position, carbon is bonded with the aldehyde group. Triphosphate group: It consists of a chain of 3 phosphorus attached to four oxygen, and with a net negative charge for 2 oxygen atoms. Adenine: It has an amine group attached to the carbon All the amino acids have a central carbon atom, bonded to an amino group, a carboxyl group, and to a hydrogen atom. Seven of the amino acids are nonpolar as they have CH2 or CH3 in their R groups. Among 7, 5 are classified as nonaromatic and 2 are classified as aromatic. The aromatic contain ring structures with alternating double and single bonds. The nonaromatic are as follows: Alanine (Al), Valine (Val), Isoleucine (Ile), Leucine (Leu), and Glycine (</a:t>
            </a:r>
            <a:r>
              <a:rPr lang="en-US" sz="1400" dirty="0" err="1"/>
              <a:t>Gly</a:t>
            </a:r>
            <a:r>
              <a:rPr lang="en-US" sz="1400" dirty="0"/>
              <a:t>). The aromatic are Phenylalanine (</a:t>
            </a:r>
            <a:r>
              <a:rPr lang="en-US" sz="1400" dirty="0" err="1"/>
              <a:t>Phe</a:t>
            </a:r>
            <a:r>
              <a:rPr lang="en-US" sz="1400" dirty="0"/>
              <a:t>), and Tryptophan (</a:t>
            </a:r>
            <a:r>
              <a:rPr lang="en-US" sz="1400" dirty="0" err="1"/>
              <a:t>Trp</a:t>
            </a:r>
            <a:r>
              <a:rPr lang="en-US" sz="1400" dirty="0"/>
              <a:t>). Serine (Ser), Threonine (</a:t>
            </a:r>
            <a:r>
              <a:rPr lang="en-US" sz="1400" dirty="0" err="1"/>
              <a:t>Thr</a:t>
            </a:r>
            <a:r>
              <a:rPr lang="en-US" sz="1400" dirty="0"/>
              <a:t>), Asparagine (</a:t>
            </a:r>
            <a:r>
              <a:rPr lang="en-US" sz="1400" dirty="0" err="1"/>
              <a:t>Asn</a:t>
            </a:r>
            <a:r>
              <a:rPr lang="en-US" sz="1400" dirty="0"/>
              <a:t>), Glutamine (</a:t>
            </a:r>
            <a:r>
              <a:rPr lang="en-US" sz="1400" dirty="0" err="1"/>
              <a:t>Gln</a:t>
            </a:r>
            <a:r>
              <a:rPr lang="en-US" sz="1400" dirty="0"/>
              <a:t>), and Tyrosine (Tyr) are classified as polar as they have oxygen or a hydroxyl group in their R groups. Among these five, Tyrosine (Tyr) is classified as aromatic while the other is classified as nonaromatic. Glutamic acid (Glu), Arginine (</a:t>
            </a:r>
            <a:r>
              <a:rPr lang="en-US" sz="1400" dirty="0" err="1"/>
              <a:t>Arg</a:t>
            </a:r>
            <a:r>
              <a:rPr lang="en-US" sz="1400" dirty="0"/>
              <a:t>), Aspartic acid (Asp), Lysine (Lys), and Histidine (His) are capable of ionizing to a charged form. Among these 5, Histidine (His) is classified as aromatic and the others are classified as nonaromatic. Proline (Pro), Methionine (Met), and Cysteine (</a:t>
            </a:r>
            <a:r>
              <a:rPr lang="en-US" sz="1400" dirty="0" err="1"/>
              <a:t>Cys</a:t>
            </a:r>
            <a:r>
              <a:rPr lang="en-US" sz="1400" dirty="0"/>
              <a:t>) are 3 special-function amino acids. at position 6. The CH2 of fifth position sugar is bonded with the oxygen of the phosphate group. The carbon of the first position of sugar is bonded with the nitrogen of the ninth position of the nitrogenous base. All the numbers on the sugar are given as “primes.” </a:t>
            </a:r>
            <a:endParaRPr lang="en-US" sz="105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2853415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Peptide Bonds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Amino acid is made up of a basic amino group, an acidic carboxyl group, and a side chain. The amino end of the first amino acid combines with the carboxyl end of the second amino acid releasing water and forming dipeptide. A bond is formed between the carbon of the first amino acid and the nitrogen of the second amino acid. The amino end of the first amino acid and the carboxyl end of the second amino acid is in red. The carboxyl end of the first amino acid and the amino end of the second amino acid is in green.</a:t>
            </a:r>
            <a:r>
              <a:rPr lang="en-US" sz="1400" dirty="0"/>
              <a:t> </a:t>
            </a:r>
            <a:endParaRPr lang="en-US" sz="105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997954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Levels of Protein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primary structure is formed by a sequence of a chain of amino acids. It can fold into a pleated sheet, or turn into a helix. Each pleat has 1 amino acid. These pleated sheets together called beta-pleated sheets or the helix called alpha-helix forms the secondary structure. The tertiary structure has the folding of the entire chain of polypeptides into a specific 3D shape. It contains both beta-pleated sheets and alpha-helix. In quaternary structure, multiple polypeptides arrange themselves to form a larger aggregate protein. </a:t>
            </a:r>
            <a:endParaRPr lang="en-US" sz="105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2332040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Interactions That Contribute to a Protein’s Shape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Illustration A (top left) shows hydrogen bond formed between the hydrogen of amino group and oxygen of carboxyl group of the peptide backbone. Illustration B (top middle) shows a disulfide bridge formed between a sulfur atom from one cysteine and a sulfur atom from a second cysteine. Illustration C (top middle) shows ionic bond formed between amino acids bearing positive electrical charges and oxygen of carboxyl group bearing negative electrical charge. Illustration D (top right) shows van der Waals attraction between 2 CH3 atoms. Illustration E (bottom left) shows the peptide backbone forming a loop and nonpolar amino acid chains lie inside of the loop and it is labeled as hydrophobic exclusion. </a:t>
            </a:r>
            <a:endParaRPr lang="en-US" sz="105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797289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Protein Motifs and Domains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Motifs are the secondary structure of the protein (left) which are of 2 types beta-alpha-beta motif and helix-turn-helix motif. The beta-alpha-beta motif can fold into a pleated sheet. The helix-turn-helix motif can form a helix. Domains are the tertiary structure of a protein (right). The illustration shows 3 domains: Domain 1, domain 2, and domain 3. All are differently colored. Domain 1 is connected to domain 2 and domain 2 is connected to domain 3. </a:t>
            </a:r>
            <a:endParaRPr lang="en-US" sz="105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038748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Isomers</a:t>
            </a: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Molecules with the same molecular or empirical formula</a:t>
            </a:r>
          </a:p>
          <a:p>
            <a:pPr marL="347472" lvl="1">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Structural isomers – differ in structure of carbon skeleton.</a:t>
            </a:r>
          </a:p>
          <a:p>
            <a:pPr marL="347472" lvl="1">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Stereoisomers – differ in how groups attached.</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Enantiomers.</a:t>
            </a:r>
          </a:p>
          <a:p>
            <a:pPr marL="91440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Chiral = four unique groups attached.</a:t>
            </a:r>
          </a:p>
          <a:p>
            <a:pPr marL="91440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Mirror image molecules.</a:t>
            </a:r>
          </a:p>
          <a:p>
            <a:pPr marL="914400" lvl="3" indent="-283464">
              <a:spcBef>
                <a:spcPts val="12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Examples: D-sugars and L-amino acids.</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90438933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An Example of a Protein Chaperone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misfolded protein enters into the upper chamber of the chaperone protein. A cap seals the chamber shut. Energy ATP helps in the alteration of the misfolded protein in the chamber and the energy is released as ADP plus P. The cap opens and the correctly folded protein ejects. </a:t>
            </a:r>
            <a:endParaRPr lang="en-US" sz="105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5789766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Primary Structure Determines Tertiary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native ribonuclease is a properly folded protein with S-S disulfide bonds. When the ribonuclease is treated with reducing agents, the disulfide bonds are broken and form reduced ribonuclease. On heating or adding urea to the reduced ribonuclease, the ribonuclease becomes unfolded. On cooling or removal of urea from the reduced ribonuclease, the ribonuclease becomes folded with broken disulfide bonds. When reduced ribonuclease is treated with oxidizing agents, it refolds properly and S-S disulfide bonds are formed again. </a:t>
            </a:r>
            <a:endParaRPr lang="en-US" sz="105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517006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Lipid Diversity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Terpene (Citronellol) is a monoterpenoid substituted by a hydroxy group at position 1 and methyl groups at positions 3 and 7. All the carbon atoms have a tetrahedral shape apart from the two carbon atoms in the carbon‐carbon double bond, which is flat. Steroid (cholesterol) has a central nucleus made of four hydrocarbon rings and a hydroxyl group. </a:t>
            </a:r>
            <a:endParaRPr lang="en-US" sz="105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603859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Structure of Saturated Versus Unsaturated Fat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structural formula of saturated fats shows 3 carboxylic acid groups bonded one below the other and each group is attached to a long hydrocarbon chain consisting of carbon (C) and hydrogen (H) atoms. The space-filling molecular model shows the same. The structural formula of unsaturated fats shows 3 carboxylic acid groups bonded one below the other and each group is attached to a long hydrocarbon chain having two carbons that share double bonds. The space-filling model shows the same. </a:t>
            </a:r>
            <a:endParaRPr lang="en-US" sz="105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35534120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Phospholipid Structure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Illustration A (left) shows schematic polar hydrophilic heads as Choline connected to Phosphate which in turn is connected with Glycerol. The nonpolar hydrophilic tails connected to Glycerol are 2 strands of fatty acids. Illustration B (middle) shows the structural formula of Choline as three methyl substituents attached to the amino function. Phosphate consists of phosphorus attached to four oxygen, and with a net negative charge for 2 oxygen atoms. Glycerol is made up of three hydroxyl groups, which are -OH groups attached to the carbon atoms. The CH2 of Choline is bonded with O of Phosphate and another O of Phosphate is bonded with CH2 of Glycerol. There are 2 nonpolar hydrophilic tails. The first tail is made of a carboxylic acid group attached to a long hydrocarbon chain consisting of carbon (C) and hydrogen (H) atoms. The second tail consists of a carboxylic acid group attached to a long hydrocarbon chain having two carbons that share double bonds. Illustration C (middle) shows the space-filling model of the choline connected to phosphate which in turn is connected with glycerol. The double bond between two of the carbon atoms in the second hydrocarbon (fatty acid) tail causes a slight bent on this molecule. Illustration D (right) shows the polar hydrophilic head represented as a ball and the 2 nonpolar hydrophilic tails represented as 2 strands. </a:t>
            </a:r>
            <a:endParaRPr lang="en-US" sz="9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2259942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Micelles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illustration shows a round structure that is comprised of several pin-like structures. The pin-like structures are labeled as lipid tails (hydrophobic). The outer end of the lipid tails consists of small globular structures labeled as lipid heads (hydrophilic).</a:t>
            </a:r>
            <a:r>
              <a:rPr lang="en-US" sz="1600" dirty="0"/>
              <a:t> </a:t>
            </a:r>
            <a:endParaRPr lang="en-US" sz="9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2637225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Phospholipid Bilayer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600" dirty="0"/>
              <a:t>Illustration B (bottom) shows 2 layers of lipids with their heads extend in the water and the tails extending inward away from the water.</a:t>
            </a:r>
            <a:endParaRPr lang="en-US" sz="9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839272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dirty="0"/>
              <a:t>Enantiomers Are Mirror Images</a:t>
            </a:r>
          </a:p>
        </p:txBody>
      </p:sp>
      <p:pic>
        <p:nvPicPr>
          <p:cNvPr id="8" name="Picture 2" descr="An illustration shows chiral molecules.">
            <a:extLst>
              <a:ext uri="{FF2B5EF4-FFF2-40B4-BE49-F238E27FC236}">
                <a16:creationId xmlns:a16="http://schemas.microsoft.com/office/drawing/2014/main" id="{B95E1621-0510-4E98-BA94-ECCC9023A932}"/>
              </a:ext>
            </a:extLst>
          </p:cNvPr>
          <p:cNvPicPr>
            <a:picLocks noChangeAspect="1"/>
          </p:cNvPicPr>
          <p:nvPr/>
        </p:nvPicPr>
        <p:blipFill>
          <a:blip r:embed="rId2"/>
          <a:stretch>
            <a:fillRect/>
          </a:stretch>
        </p:blipFill>
        <p:spPr>
          <a:xfrm>
            <a:off x="2057400" y="1107854"/>
            <a:ext cx="5029200" cy="5086348"/>
          </a:xfrm>
          <a:prstGeom prst="rect">
            <a:avLst/>
          </a:prstGeom>
        </p:spPr>
      </p:pic>
      <p:sp>
        <p:nvSpPr>
          <p:cNvPr id="3" name="Content Placeholder 3">
            <a:extLst>
              <a:ext uri="{FF2B5EF4-FFF2-40B4-BE49-F238E27FC236}">
                <a16:creationId xmlns:a16="http://schemas.microsoft.com/office/drawing/2014/main" id="{4EDC0E17-8AA8-4FAD-9D0F-7A2E47FB5DAF}"/>
              </a:ext>
            </a:extLst>
          </p:cNvPr>
          <p:cNvSpPr>
            <a:spLocks noGrp="1"/>
          </p:cNvSpPr>
          <p:nvPr>
            <p:ph sz="quarter" idx="11"/>
          </p:nvPr>
        </p:nvSpPr>
        <p:spPr>
          <a:xfrm>
            <a:off x="114300" y="6218720"/>
            <a:ext cx="1554480" cy="365760"/>
          </a:xfrm>
        </p:spPr>
        <p:txBody>
          <a:bodyPr/>
          <a:lstStyle/>
          <a:p>
            <a:r>
              <a:rPr lang="en-US" sz="1800" dirty="0"/>
              <a:t>Figure 3.3</a:t>
            </a:r>
          </a:p>
        </p:txBody>
      </p:sp>
      <p:sp>
        <p:nvSpPr>
          <p:cNvPr id="5"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525157300"/>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5632</TotalTime>
  <Words>7674</Words>
  <Application>Microsoft Office PowerPoint</Application>
  <PresentationFormat>On-screen Show (4:3)</PresentationFormat>
  <Paragraphs>548</Paragraphs>
  <Slides>86</Slides>
  <Notes>0</Notes>
  <HiddenSlides>32</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86</vt:i4>
      </vt:variant>
    </vt:vector>
  </HeadingPairs>
  <TitlesOfParts>
    <vt:vector size="97"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03</vt:lpstr>
      <vt:lpstr>Lecture Outline</vt:lpstr>
      <vt:lpstr>Modern Biochemistry</vt:lpstr>
      <vt:lpstr>Cell-Free Fermentation</vt:lpstr>
      <vt:lpstr>Carbon</vt:lpstr>
      <vt:lpstr>Functional Groups</vt:lpstr>
      <vt:lpstr>Examples of Functional Groups</vt:lpstr>
      <vt:lpstr>Isomers</vt:lpstr>
      <vt:lpstr>Enantiomers Are Mirror Images</vt:lpstr>
      <vt:lpstr>Macromolecules</vt:lpstr>
      <vt:lpstr>Carbohydrates and Nucleic Acids Are Macromolecules</vt:lpstr>
      <vt:lpstr>Proteins and Lipids Are Macromolecules</vt:lpstr>
      <vt:lpstr>Assembly and Disassembly of Polymers</vt:lpstr>
      <vt:lpstr>Carbohydrates</vt:lpstr>
      <vt:lpstr>Monosaccharides</vt:lpstr>
      <vt:lpstr>3-Carbon, 5-Carbon, and 6-Carbon Sugars</vt:lpstr>
      <vt:lpstr>Different Configurations of Glucose</vt:lpstr>
      <vt:lpstr>Isomers and Stereoisomers</vt:lpstr>
      <vt:lpstr>Disaccharides</vt:lpstr>
      <vt:lpstr>Polysaccharides</vt:lpstr>
      <vt:lpstr>Starch and Glycogen Are Polysaccharides</vt:lpstr>
      <vt:lpstr>Cellulose Is a Polysaccharide in Plants</vt:lpstr>
      <vt:lpstr>Nucleic Acids</vt:lpstr>
      <vt:lpstr>Nucleotide Structure</vt:lpstr>
      <vt:lpstr>Nucleic Acid Structure</vt:lpstr>
      <vt:lpstr>Deoxyribonucleic Acid (D N A)</vt:lpstr>
      <vt:lpstr>Structure of D N A</vt:lpstr>
      <vt:lpstr>Ribonucleic Acid (R3N A)</vt:lpstr>
      <vt:lpstr>D N A Structure Versus R N A Structure</vt:lpstr>
      <vt:lpstr>A T P, N A D+, and F A D</vt:lpstr>
      <vt:lpstr>Protein Functions</vt:lpstr>
      <vt:lpstr>Protein Characteristics</vt:lpstr>
      <vt:lpstr>20 Common Amino Acids</vt:lpstr>
      <vt:lpstr>Peptide Bonds</vt:lpstr>
      <vt:lpstr>Four Levels of Protein Structure </vt:lpstr>
      <vt:lpstr>Four Levels of Structure </vt:lpstr>
      <vt:lpstr>Levels of Protein Structure</vt:lpstr>
      <vt:lpstr>Interactions That Contribute to a Protein’s Shape</vt:lpstr>
      <vt:lpstr>Additional Structural Characteristics</vt:lpstr>
      <vt:lpstr>Protein Motifs and Domains</vt:lpstr>
      <vt:lpstr>Chaperones</vt:lpstr>
      <vt:lpstr>An Example of a Protein Chaperone</vt:lpstr>
      <vt:lpstr>Denaturation</vt:lpstr>
      <vt:lpstr>Protein Denaturation</vt:lpstr>
      <vt:lpstr>Primary Structure Determines Tertiary Structure</vt:lpstr>
      <vt:lpstr>Lipids</vt:lpstr>
      <vt:lpstr>Lipid Diversity</vt:lpstr>
      <vt:lpstr>Fats</vt:lpstr>
      <vt:lpstr>Structure of Saturated Versus Unsaturated Fat</vt:lpstr>
      <vt:lpstr>Phospholipids</vt:lpstr>
      <vt:lpstr>Phospholipid Structure</vt:lpstr>
      <vt:lpstr>Micelles</vt:lpstr>
      <vt:lpstr>Phospholipid Bilayer</vt:lpstr>
      <vt:lpstr>End of Main Content</vt:lpstr>
      <vt:lpstr>Accessibility Content: Text Alternatives for Images</vt:lpstr>
      <vt:lpstr>Cell-Free Fermentation - Text Alternative</vt:lpstr>
      <vt:lpstr>Examples of Functional Groups - Text Alternative</vt:lpstr>
      <vt:lpstr>Enantiomers Are Mirror Images - Text Alternative</vt:lpstr>
      <vt:lpstr>Carbohydrates and Nucleic Acids Are Macromolecules - Text Alternative</vt:lpstr>
      <vt:lpstr>Proteins and Lipids Are Macromolecules - Text Alternative</vt:lpstr>
      <vt:lpstr>Assembly and Disassembly of Polymers - Text Alternative</vt:lpstr>
      <vt:lpstr>3-Carbon, 5-Carbon, and 6-Carbon Sugars - Text Alternative</vt:lpstr>
      <vt:lpstr>Different Configurations of Glucose - Text Alternative</vt:lpstr>
      <vt:lpstr>Isomers and Stereoisomers - Text Alternative</vt:lpstr>
      <vt:lpstr>Disaccharides - Text Alternative</vt:lpstr>
      <vt:lpstr>Starch and Glycogen Are Polysaccharides - Text Alternative</vt:lpstr>
      <vt:lpstr>Cellulose Is a Polysaccharide in Plants - Text Alternative</vt:lpstr>
      <vt:lpstr>Nucleic Acids - Text Alternative</vt:lpstr>
      <vt:lpstr>Nucleotide Structure - Text Alternative</vt:lpstr>
      <vt:lpstr>Nucleic Acid Structure - Text Alternative</vt:lpstr>
      <vt:lpstr>Structure of D N A - Text Alternative</vt:lpstr>
      <vt:lpstr>D N A Structure Versus R N A Structure - Text Alternative</vt:lpstr>
      <vt:lpstr>A T P, N A D, and F A D - Text Alternative</vt:lpstr>
      <vt:lpstr>Protein Characteristics - Text Alternative</vt:lpstr>
      <vt:lpstr>20 Common Amino Acids - Text Alternative</vt:lpstr>
      <vt:lpstr>Peptide Bonds - Text Alternative</vt:lpstr>
      <vt:lpstr>Levels of Protein Structure - Text Alternative</vt:lpstr>
      <vt:lpstr>Interactions That Contribute to a Protein’s Shape - Text Alternative</vt:lpstr>
      <vt:lpstr>Protein Motifs and Domains - Text Alternative</vt:lpstr>
      <vt:lpstr>An Example of a Protein Chaperone - Text Alternative</vt:lpstr>
      <vt:lpstr>Primary Structure Determines Tertiary Structure - Text Alternative</vt:lpstr>
      <vt:lpstr>Lipid Diversity - Text Alternative</vt:lpstr>
      <vt:lpstr>Structure of Saturated Versus Unsaturated Fat - Text Alternative</vt:lpstr>
      <vt:lpstr>Phospholipid Structure - Text Alternative</vt:lpstr>
      <vt:lpstr>Micelles - Text Alternative</vt:lpstr>
      <vt:lpstr>Phospholipid Bilayer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03: The Chemical Building Blocks of Life</dc:subject>
  <dc:creator>Raven, Johnson, Mason, Losos, Duncan</dc:creator>
  <cp:keywords>Accessible PPT</cp:keywords>
  <cp:lastModifiedBy>Prasanna kumar. Tripathy</cp:lastModifiedBy>
  <cp:revision>1018</cp:revision>
  <dcterms:created xsi:type="dcterms:W3CDTF">2019-07-27T05:34:11Z</dcterms:created>
  <dcterms:modified xsi:type="dcterms:W3CDTF">2022-03-08T04:54:39Z</dcterms:modified>
</cp:coreProperties>
</file>