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4"/>
  </p:notesMasterIdLst>
  <p:sldIdLst>
    <p:sldId id="406" r:id="rId7"/>
    <p:sldId id="658" r:id="rId8"/>
    <p:sldId id="310" r:id="rId9"/>
    <p:sldId id="684" r:id="rId10"/>
    <p:sldId id="685" r:id="rId11"/>
    <p:sldId id="683" r:id="rId12"/>
    <p:sldId id="605" r:id="rId13"/>
    <p:sldId id="606" r:id="rId14"/>
    <p:sldId id="607" r:id="rId15"/>
    <p:sldId id="686" r:id="rId16"/>
    <p:sldId id="608" r:id="rId17"/>
    <p:sldId id="687" r:id="rId18"/>
    <p:sldId id="759" r:id="rId19"/>
    <p:sldId id="609" r:id="rId20"/>
    <p:sldId id="689" r:id="rId21"/>
    <p:sldId id="760" r:id="rId22"/>
    <p:sldId id="691" r:id="rId23"/>
    <p:sldId id="692" r:id="rId24"/>
    <p:sldId id="693" r:id="rId25"/>
    <p:sldId id="761" r:id="rId26"/>
    <p:sldId id="695" r:id="rId27"/>
    <p:sldId id="696" r:id="rId28"/>
    <p:sldId id="697" r:id="rId29"/>
    <p:sldId id="698" r:id="rId30"/>
    <p:sldId id="611" r:id="rId31"/>
    <p:sldId id="762" r:id="rId32"/>
    <p:sldId id="700" r:id="rId33"/>
    <p:sldId id="701" r:id="rId34"/>
    <p:sldId id="702" r:id="rId35"/>
    <p:sldId id="703" r:id="rId36"/>
    <p:sldId id="763" r:id="rId37"/>
    <p:sldId id="706" r:id="rId38"/>
    <p:sldId id="764" r:id="rId39"/>
    <p:sldId id="708" r:id="rId40"/>
    <p:sldId id="709" r:id="rId41"/>
    <p:sldId id="710" r:id="rId42"/>
    <p:sldId id="711" r:id="rId43"/>
    <p:sldId id="712" r:id="rId44"/>
    <p:sldId id="713" r:id="rId45"/>
    <p:sldId id="765" r:id="rId46"/>
    <p:sldId id="715" r:id="rId47"/>
    <p:sldId id="766" r:id="rId48"/>
    <p:sldId id="717" r:id="rId49"/>
    <p:sldId id="767" r:id="rId50"/>
    <p:sldId id="719" r:id="rId51"/>
    <p:sldId id="720" r:id="rId52"/>
    <p:sldId id="721" r:id="rId53"/>
    <p:sldId id="722" r:id="rId54"/>
    <p:sldId id="723" r:id="rId55"/>
    <p:sldId id="724" r:id="rId56"/>
    <p:sldId id="725" r:id="rId57"/>
    <p:sldId id="726" r:id="rId58"/>
    <p:sldId id="768" r:id="rId59"/>
    <p:sldId id="769" r:id="rId60"/>
    <p:sldId id="729" r:id="rId61"/>
    <p:sldId id="770" r:id="rId62"/>
    <p:sldId id="731" r:id="rId63"/>
    <p:sldId id="732" r:id="rId64"/>
    <p:sldId id="733" r:id="rId65"/>
    <p:sldId id="734" r:id="rId66"/>
    <p:sldId id="735" r:id="rId67"/>
    <p:sldId id="771" r:id="rId68"/>
    <p:sldId id="737" r:id="rId69"/>
    <p:sldId id="303" r:id="rId70"/>
    <p:sldId id="289" r:id="rId71"/>
    <p:sldId id="264" r:id="rId72"/>
    <p:sldId id="738" r:id="rId73"/>
    <p:sldId id="739" r:id="rId74"/>
    <p:sldId id="740" r:id="rId75"/>
    <p:sldId id="741" r:id="rId76"/>
    <p:sldId id="742" r:id="rId77"/>
    <p:sldId id="743" r:id="rId78"/>
    <p:sldId id="744" r:id="rId79"/>
    <p:sldId id="745" r:id="rId80"/>
    <p:sldId id="746" r:id="rId81"/>
    <p:sldId id="747" r:id="rId82"/>
    <p:sldId id="748" r:id="rId83"/>
    <p:sldId id="749" r:id="rId84"/>
    <p:sldId id="750" r:id="rId85"/>
    <p:sldId id="751" r:id="rId86"/>
    <p:sldId id="752" r:id="rId87"/>
    <p:sldId id="753" r:id="rId88"/>
    <p:sldId id="754" r:id="rId89"/>
    <p:sldId id="755" r:id="rId90"/>
    <p:sldId id="756" r:id="rId91"/>
    <p:sldId id="757" r:id="rId92"/>
    <p:sldId id="758"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310"/>
            <p14:sldId id="684"/>
            <p14:sldId id="685"/>
            <p14:sldId id="683"/>
            <p14:sldId id="605"/>
            <p14:sldId id="606"/>
            <p14:sldId id="607"/>
            <p14:sldId id="686"/>
            <p14:sldId id="608"/>
            <p14:sldId id="687"/>
            <p14:sldId id="759"/>
            <p14:sldId id="609"/>
            <p14:sldId id="689"/>
            <p14:sldId id="760"/>
            <p14:sldId id="691"/>
            <p14:sldId id="692"/>
            <p14:sldId id="693"/>
            <p14:sldId id="761"/>
            <p14:sldId id="695"/>
            <p14:sldId id="696"/>
            <p14:sldId id="697"/>
            <p14:sldId id="698"/>
            <p14:sldId id="611"/>
            <p14:sldId id="762"/>
            <p14:sldId id="700"/>
            <p14:sldId id="701"/>
            <p14:sldId id="702"/>
            <p14:sldId id="703"/>
            <p14:sldId id="763"/>
            <p14:sldId id="706"/>
            <p14:sldId id="764"/>
            <p14:sldId id="708"/>
            <p14:sldId id="709"/>
            <p14:sldId id="710"/>
            <p14:sldId id="711"/>
            <p14:sldId id="712"/>
            <p14:sldId id="713"/>
            <p14:sldId id="765"/>
            <p14:sldId id="715"/>
            <p14:sldId id="766"/>
            <p14:sldId id="717"/>
            <p14:sldId id="767"/>
            <p14:sldId id="719"/>
            <p14:sldId id="720"/>
            <p14:sldId id="721"/>
            <p14:sldId id="722"/>
            <p14:sldId id="723"/>
            <p14:sldId id="724"/>
            <p14:sldId id="725"/>
            <p14:sldId id="726"/>
            <p14:sldId id="768"/>
            <p14:sldId id="769"/>
            <p14:sldId id="729"/>
            <p14:sldId id="770"/>
            <p14:sldId id="731"/>
            <p14:sldId id="732"/>
            <p14:sldId id="733"/>
            <p14:sldId id="734"/>
            <p14:sldId id="735"/>
            <p14:sldId id="771"/>
            <p14:sldId id="737"/>
            <p14:sldId id="303"/>
          </p14:sldIdLst>
        </p14:section>
        <p14:section name="Appendix: Image Descriptions for Unsighted Students" id="{07080632-B756-45AF-BBF3-52DB3854CA65}">
          <p14:sldIdLst>
            <p14:sldId id="289"/>
            <p14:sldId id="264"/>
            <p14:sldId id="738"/>
            <p14:sldId id="739"/>
            <p14:sldId id="740"/>
            <p14:sldId id="741"/>
            <p14:sldId id="742"/>
            <p14:sldId id="743"/>
            <p14:sldId id="744"/>
            <p14:sldId id="745"/>
            <p14:sldId id="746"/>
            <p14:sldId id="747"/>
            <p14:sldId id="748"/>
            <p14:sldId id="749"/>
            <p14:sldId id="750"/>
            <p14:sldId id="751"/>
            <p14:sldId id="752"/>
            <p14:sldId id="753"/>
            <p14:sldId id="754"/>
            <p14:sldId id="755"/>
            <p14:sldId id="756"/>
            <p14:sldId id="757"/>
            <p14:sldId id="75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0"/>
    <a:srgbClr val="B9B9B9"/>
    <a:srgbClr val="0057AD"/>
    <a:srgbClr val="FFB600"/>
    <a:srgbClr val="804100"/>
    <a:srgbClr val="00648B"/>
    <a:srgbClr val="066568"/>
    <a:srgbClr val="595959"/>
    <a:srgbClr val="7148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82" autoAdjust="0"/>
    <p:restoredTop sz="86358" autoAdjust="0"/>
  </p:normalViewPr>
  <p:slideViewPr>
    <p:cSldViewPr snapToGrid="0" showGuides="1">
      <p:cViewPr varScale="1">
        <p:scale>
          <a:sx n="78" d="100"/>
          <a:sy n="78" d="100"/>
        </p:scale>
        <p:origin x="762" y="84"/>
      </p:cViewPr>
      <p:guideLst>
        <p:guide pos="3264"/>
        <p:guide orient="horz" pos="2256"/>
        <p:guide pos="5640"/>
      </p:guideLst>
    </p:cSldViewPr>
  </p:slideViewPr>
  <p:outlineViewPr>
    <p:cViewPr>
      <p:scale>
        <a:sx n="33" d="100"/>
        <a:sy n="33" d="100"/>
      </p:scale>
      <p:origin x="0" y="-852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commentAuthors" Target="commentAuthor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3/8/2022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59</a:t>
            </a:fld>
            <a:endParaRPr lang="en-US"/>
          </a:p>
        </p:txBody>
      </p:sp>
    </p:spTree>
    <p:extLst>
      <p:ext uri="{BB962C8B-B14F-4D97-AF65-F5344CB8AC3E}">
        <p14:creationId xmlns:p14="http://schemas.microsoft.com/office/powerpoint/2010/main" val="3982648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31.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63.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04</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Cell Structure</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Size Scale of Cellular Components</a:t>
            </a:r>
          </a:p>
        </p:txBody>
      </p:sp>
      <p:pic>
        <p:nvPicPr>
          <p:cNvPr id="8" name="Picture 2" descr="Objects too small to be viewed with the human eye can be viewed with the help of light microscopes and even small objects with electron microscop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567160" y="1125928"/>
            <a:ext cx="2009680" cy="50292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4.2</a:t>
            </a:r>
          </a:p>
        </p:txBody>
      </p:sp>
      <p:sp>
        <p:nvSpPr>
          <p:cNvPr id="9" name="Text Placeholder 4">
            <a:extLst>
              <a:ext uri="{FF2B5EF4-FFF2-40B4-BE49-F238E27FC236}">
                <a16:creationId xmlns:a16="http://schemas.microsoft.com/office/drawing/2014/main" id="{D82E1F4B-98BC-4699-9B62-90BDFF018F7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43023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Basic Structural Similarities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457200" indent="-457200">
              <a:spcBef>
                <a:spcPts val="600"/>
              </a:spcBef>
              <a:spcAft>
                <a:spcPts val="1200"/>
              </a:spcAft>
              <a:buFont typeface="+mj-lt"/>
              <a:buAutoNum type="arabicPeriod"/>
            </a:pPr>
            <a:r>
              <a:rPr lang="en-US" dirty="0"/>
              <a:t>Nucleoid or nucleus where D</a:t>
            </a:r>
            <a:r>
              <a:rPr lang="en-US" sz="100" dirty="0"/>
              <a:t> </a:t>
            </a:r>
            <a:r>
              <a:rPr lang="en-US" dirty="0"/>
              <a:t>N</a:t>
            </a:r>
            <a:r>
              <a:rPr lang="en-US" sz="100" dirty="0"/>
              <a:t> </a:t>
            </a:r>
            <a:r>
              <a:rPr lang="en-US" dirty="0"/>
              <a:t>A is located</a:t>
            </a:r>
          </a:p>
          <a:p>
            <a:pPr marL="457200" indent="-457200">
              <a:spcBef>
                <a:spcPts val="600"/>
              </a:spcBef>
              <a:spcAft>
                <a:spcPts val="1200"/>
              </a:spcAft>
              <a:buFont typeface="+mj-lt"/>
              <a:buAutoNum type="arabicPeriod"/>
            </a:pPr>
            <a:r>
              <a:rPr lang="en-US" dirty="0"/>
              <a:t>Cytoplasm</a:t>
            </a:r>
          </a:p>
          <a:p>
            <a:pPr marL="914400" indent="-457200">
              <a:spcBef>
                <a:spcPts val="600"/>
              </a:spcBef>
              <a:spcAft>
                <a:spcPts val="1200"/>
              </a:spcAft>
              <a:buFont typeface="Arial" panose="020B0604020202020204" pitchFamily="34" charset="0"/>
              <a:buChar char="•"/>
            </a:pPr>
            <a:r>
              <a:rPr lang="en-US" dirty="0"/>
              <a:t>Semifluid matrix of organelles and cytosol.</a:t>
            </a:r>
          </a:p>
          <a:p>
            <a:pPr marL="457200" indent="-457200">
              <a:spcBef>
                <a:spcPts val="600"/>
              </a:spcBef>
              <a:spcAft>
                <a:spcPts val="1200"/>
              </a:spcAft>
              <a:buFont typeface="+mj-lt"/>
              <a:buAutoNum type="arabicPeriod" startAt="3"/>
            </a:pPr>
            <a:r>
              <a:rPr lang="en-US" dirty="0"/>
              <a:t>Ribosomes</a:t>
            </a:r>
          </a:p>
          <a:p>
            <a:pPr marL="914400" indent="-457200">
              <a:spcBef>
                <a:spcPts val="600"/>
              </a:spcBef>
              <a:spcAft>
                <a:spcPts val="1200"/>
              </a:spcAft>
              <a:buFont typeface="Arial" panose="020B0604020202020204" pitchFamily="34" charset="0"/>
              <a:buChar char="•"/>
            </a:pPr>
            <a:r>
              <a:rPr lang="en-US" dirty="0"/>
              <a:t>Synthesize proteins.</a:t>
            </a:r>
          </a:p>
          <a:p>
            <a:pPr marL="457200" indent="-457200">
              <a:spcBef>
                <a:spcPts val="600"/>
              </a:spcBef>
              <a:spcAft>
                <a:spcPts val="1200"/>
              </a:spcAft>
              <a:buFont typeface="+mj-lt"/>
              <a:buAutoNum type="arabicPeriod" startAt="4"/>
            </a:pPr>
            <a:r>
              <a:rPr lang="en-US" dirty="0"/>
              <a:t>Plasma membrane</a:t>
            </a:r>
          </a:p>
          <a:p>
            <a:pPr marL="914400" indent="-457200">
              <a:spcBef>
                <a:spcPts val="600"/>
              </a:spcBef>
              <a:spcAft>
                <a:spcPts val="1200"/>
              </a:spcAft>
              <a:buFont typeface="Arial" panose="020B0604020202020204" pitchFamily="34" charset="0"/>
              <a:buChar char="•"/>
            </a:pPr>
            <a:r>
              <a:rPr lang="en-US" dirty="0"/>
              <a:t>Phospholipid bilayer.</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896350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Prokaryotic Cells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Simplest organisms</a:t>
            </a:r>
          </a:p>
          <a:p>
            <a:pPr>
              <a:spcBef>
                <a:spcPts val="600"/>
              </a:spcBef>
              <a:spcAft>
                <a:spcPts val="1200"/>
              </a:spcAft>
            </a:pPr>
            <a:r>
              <a:rPr lang="en-US" dirty="0"/>
              <a:t>Two domains of prokaryotes</a:t>
            </a:r>
          </a:p>
          <a:p>
            <a:pPr marL="342900" indent="-342900">
              <a:spcBef>
                <a:spcPts val="600"/>
              </a:spcBef>
              <a:spcAft>
                <a:spcPts val="1200"/>
              </a:spcAft>
              <a:buFont typeface="Arial" panose="020B0604020202020204" pitchFamily="34" charset="0"/>
              <a:buChar char="•"/>
            </a:pPr>
            <a:r>
              <a:rPr lang="en-US" dirty="0"/>
              <a:t>Archaea</a:t>
            </a:r>
          </a:p>
          <a:p>
            <a:pPr marL="342900" indent="-342900">
              <a:spcBef>
                <a:spcPts val="600"/>
              </a:spcBef>
              <a:spcAft>
                <a:spcPts val="1200"/>
              </a:spcAft>
              <a:buFont typeface="Arial" panose="020B0604020202020204" pitchFamily="34" charset="0"/>
              <a:buChar char="•"/>
            </a:pPr>
            <a:r>
              <a:rPr lang="en-US" dirty="0"/>
              <a:t>Bacteria</a:t>
            </a:r>
          </a:p>
          <a:p>
            <a:pPr>
              <a:spcBef>
                <a:spcPts val="600"/>
              </a:spcBef>
              <a:spcAft>
                <a:spcPts val="1200"/>
              </a:spcAft>
            </a:pPr>
            <a:r>
              <a:rPr lang="en-US" dirty="0"/>
              <a:t>Lack a membrane-bound nucleus</a:t>
            </a:r>
          </a:p>
          <a:p>
            <a:pPr marL="342900" indent="-342900">
              <a:spcBef>
                <a:spcPts val="600"/>
              </a:spcBef>
              <a:spcAft>
                <a:spcPts val="1200"/>
              </a:spcAft>
              <a:buFont typeface="Arial" panose="020B0604020202020204" pitchFamily="34" charset="0"/>
              <a:buChar char="•"/>
            </a:pPr>
            <a:r>
              <a:rPr lang="en-US" dirty="0"/>
              <a:t>D</a:t>
            </a:r>
            <a:r>
              <a:rPr lang="en-US" sz="100" dirty="0"/>
              <a:t> </a:t>
            </a:r>
            <a:r>
              <a:rPr lang="en-US" dirty="0"/>
              <a:t>N</a:t>
            </a:r>
            <a:r>
              <a:rPr lang="en-US" sz="100" dirty="0"/>
              <a:t> </a:t>
            </a:r>
            <a:r>
              <a:rPr lang="en-US" dirty="0"/>
              <a:t>A is present in the nucleoid.</a:t>
            </a:r>
          </a:p>
          <a:p>
            <a:pPr>
              <a:spcBef>
                <a:spcPts val="600"/>
              </a:spcBef>
              <a:spcAft>
                <a:spcPts val="1200"/>
              </a:spcAft>
            </a:pPr>
            <a:r>
              <a:rPr lang="en-US" dirty="0"/>
              <a:t>Cell wall outside of plasma membrane</a:t>
            </a:r>
          </a:p>
          <a:p>
            <a:pPr>
              <a:spcBef>
                <a:spcPts val="600"/>
              </a:spcBef>
              <a:spcAft>
                <a:spcPts val="1200"/>
              </a:spcAft>
            </a:pPr>
            <a:r>
              <a:rPr lang="en-US" dirty="0"/>
              <a:t>Have ribosomes </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629071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Organelles</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2282036"/>
          </a:xfrm>
        </p:spPr>
        <p:txBody>
          <a:bodyPr/>
          <a:lstStyle/>
          <a:p>
            <a:pPr lvl="0">
              <a:spcBef>
                <a:spcPts val="300"/>
              </a:spcBef>
              <a:spcAft>
                <a:spcPts val="600"/>
              </a:spcAft>
            </a:pPr>
            <a:r>
              <a:rPr lang="en-US" dirty="0">
                <a:solidFill>
                  <a:srgbClr val="000000"/>
                </a:solidFill>
              </a:rPr>
              <a:t>There are no organelles common to all prokaryotes</a:t>
            </a:r>
          </a:p>
          <a:p>
            <a:pPr lvl="0">
              <a:spcBef>
                <a:spcPts val="300"/>
              </a:spcBef>
              <a:spcAft>
                <a:spcPts val="600"/>
              </a:spcAft>
            </a:pPr>
            <a:r>
              <a:rPr lang="en-US" dirty="0">
                <a:solidFill>
                  <a:srgbClr val="000000"/>
                </a:solidFill>
              </a:rPr>
              <a:t>Some contain organelles with specific functions</a:t>
            </a:r>
          </a:p>
          <a:p>
            <a:pPr lvl="2">
              <a:spcBef>
                <a:spcPts val="300"/>
              </a:spcBef>
              <a:spcAft>
                <a:spcPts val="600"/>
              </a:spcAft>
            </a:pPr>
            <a:r>
              <a:rPr lang="en-US" dirty="0">
                <a:solidFill>
                  <a:srgbClr val="000000"/>
                </a:solidFill>
              </a:rPr>
              <a:t>Magnetosomes</a:t>
            </a:r>
          </a:p>
          <a:p>
            <a:pPr lvl="1">
              <a:spcBef>
                <a:spcPts val="300"/>
              </a:spcBef>
              <a:spcAft>
                <a:spcPts val="600"/>
              </a:spcAft>
            </a:pPr>
            <a:r>
              <a:rPr lang="en-US" dirty="0">
                <a:solidFill>
                  <a:srgbClr val="000000"/>
                </a:solidFill>
              </a:rPr>
              <a:t>May also have infoldings of the plasma membrane that aggregate reactions</a:t>
            </a:r>
          </a:p>
        </p:txBody>
      </p:sp>
      <p:pic>
        <p:nvPicPr>
          <p:cNvPr id="9" name="Picture 3" descr="An illustration shows an electron micrograph of magnetosomes.">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3017520" y="3471108"/>
            <a:ext cx="3108960" cy="2450495"/>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3246120" y="5983387"/>
            <a:ext cx="2651760" cy="182880"/>
          </a:xfrm>
        </p:spPr>
        <p:txBody>
          <a:bodyPr/>
          <a:lstStyle/>
          <a:p>
            <a:pPr lvl="0" algn="ctr"/>
            <a:r>
              <a:rPr lang="en-US" sz="800" dirty="0">
                <a:solidFill>
                  <a:srgbClr val="000000"/>
                </a:solidFill>
              </a:rPr>
              <a:t>DENNIS KUNKEL MICROSCOPY/Science Source </a:t>
            </a: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4.4</a:t>
            </a:r>
          </a:p>
        </p:txBody>
      </p:sp>
      <p:sp>
        <p:nvSpPr>
          <p:cNvPr id="11" name="Text Placeholder 6">
            <a:extLst>
              <a:ext uri="{FF2B5EF4-FFF2-40B4-BE49-F238E27FC236}">
                <a16:creationId xmlns:a16="http://schemas.microsoft.com/office/drawing/2014/main" id="{B82931AF-12A6-49B4-8E09-DAD4C0B42C1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7">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819228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Bacterial Microcompartments (B</a:t>
            </a:r>
            <a:r>
              <a:rPr lang="en-US" sz="100"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M</a:t>
            </a:r>
            <a:r>
              <a:rPr lang="en-US" sz="100"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Cs)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pPr>
            <a:r>
              <a:rPr lang="en-US" dirty="0"/>
              <a:t>Cellular compartments bounded by a semipermeable protein shell</a:t>
            </a:r>
          </a:p>
          <a:p>
            <a:pPr>
              <a:spcBef>
                <a:spcPts val="600"/>
              </a:spcBef>
            </a:pPr>
            <a:r>
              <a:rPr lang="en-US" dirty="0"/>
              <a:t>40 to 400 nm</a:t>
            </a:r>
          </a:p>
          <a:p>
            <a:pPr>
              <a:spcBef>
                <a:spcPts val="600"/>
              </a:spcBef>
            </a:pPr>
            <a:r>
              <a:rPr lang="en-US" dirty="0"/>
              <a:t>Functions:</a:t>
            </a:r>
          </a:p>
          <a:p>
            <a:pPr marL="347472" lvl="2" indent="-347472">
              <a:spcBef>
                <a:spcPts val="600"/>
              </a:spcBef>
            </a:pPr>
            <a:r>
              <a:rPr lang="en-US" sz="2400" dirty="0"/>
              <a:t>Isolate specific metabolic processes</a:t>
            </a:r>
          </a:p>
          <a:p>
            <a:pPr marL="347472" lvl="2" indent="-347472">
              <a:spcBef>
                <a:spcPts val="600"/>
              </a:spcBef>
            </a:pPr>
            <a:r>
              <a:rPr lang="en-US" sz="2400" dirty="0"/>
              <a:t>Storage</a:t>
            </a:r>
          </a:p>
          <a:p>
            <a:pPr marL="1588" lvl="1" indent="0">
              <a:spcBef>
                <a:spcPts val="600"/>
              </a:spcBef>
              <a:buNone/>
            </a:pPr>
            <a:r>
              <a:rPr lang="en-US" dirty="0"/>
              <a:t>Functional but not structural analogs of eukaryotic organelles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041531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Cytoskeletons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Prokaryotes possess molecules related to actin and tubulin.</a:t>
            </a:r>
          </a:p>
          <a:p>
            <a:pPr marL="342900" indent="-342900">
              <a:spcBef>
                <a:spcPts val="600"/>
              </a:spcBef>
              <a:spcAft>
                <a:spcPts val="1200"/>
              </a:spcAft>
              <a:buFont typeface="Arial" panose="020B0604020202020204" pitchFamily="34" charset="0"/>
              <a:buChar char="•"/>
            </a:pPr>
            <a:r>
              <a:rPr lang="en-US" dirty="0"/>
              <a:t>Influence shape of cell wall</a:t>
            </a:r>
          </a:p>
          <a:p>
            <a:pPr marL="342900" indent="-342900">
              <a:spcBef>
                <a:spcPts val="600"/>
              </a:spcBef>
              <a:spcAft>
                <a:spcPts val="1200"/>
              </a:spcAft>
              <a:buFont typeface="Arial" panose="020B0604020202020204" pitchFamily="34" charset="0"/>
              <a:buChar char="•"/>
            </a:pPr>
            <a:r>
              <a:rPr lang="en-US" dirty="0"/>
              <a:t>The strength and shape of cell is still determined by the cell wall.</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536254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Prokaryotic Cell Structure</a:t>
            </a:r>
            <a:endParaRPr lang="en-IN" dirty="0"/>
          </a:p>
        </p:txBody>
      </p:sp>
      <p:pic>
        <p:nvPicPr>
          <p:cNvPr id="8" name="Picture 2" descr="A generalized prokaryote is shaped like a tube about 3 to 4 times as long as wide. It might have a long whip-like tail called a flagellum.">
            <a:extLst>
              <a:ext uri="{FF2B5EF4-FFF2-40B4-BE49-F238E27FC236}">
                <a16:creationId xmlns:a16="http://schemas.microsoft.com/office/drawing/2014/main" id="{68AA290E-198E-4E89-83F1-421C852F4DF6}"/>
              </a:ext>
            </a:extLst>
          </p:cNvPr>
          <p:cNvPicPr>
            <a:picLocks noChangeAspect="1"/>
          </p:cNvPicPr>
          <p:nvPr/>
        </p:nvPicPr>
        <p:blipFill rotWithShape="1">
          <a:blip r:embed="rId2"/>
          <a:srcRect l="2888" t="6831"/>
          <a:stretch/>
        </p:blipFill>
        <p:spPr>
          <a:xfrm>
            <a:off x="2060052" y="1031881"/>
            <a:ext cx="5023896" cy="4923177"/>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200400" y="5964558"/>
            <a:ext cx="2743200" cy="225150"/>
          </a:xfrm>
        </p:spPr>
        <p:txBody>
          <a:bodyPr/>
          <a:lstStyle/>
          <a:p>
            <a:pPr lvl="0" algn="ctr"/>
            <a:r>
              <a:rPr lang="en-US" sz="800" dirty="0">
                <a:solidFill>
                  <a:srgbClr val="000000"/>
                </a:solidFill>
              </a:rPr>
              <a:t>Biology Pics/Science Source </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4.3</a:t>
            </a:r>
          </a:p>
        </p:txBody>
      </p:sp>
      <p:sp>
        <p:nvSpPr>
          <p:cNvPr id="10" name="Text Placeholder 5">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644372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Bacterial Cell Walls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Most bacterial cells are encased by a strong cell wall</a:t>
            </a:r>
          </a:p>
          <a:p>
            <a:pPr marL="342900" indent="-342900">
              <a:spcBef>
                <a:spcPts val="600"/>
              </a:spcBef>
              <a:spcAft>
                <a:spcPts val="1200"/>
              </a:spcAft>
              <a:buFont typeface="Arial" panose="020B0604020202020204" pitchFamily="34" charset="0"/>
              <a:buChar char="•"/>
            </a:pPr>
            <a:r>
              <a:rPr lang="en-US" dirty="0"/>
              <a:t>Composed of peptidoglycan.</a:t>
            </a:r>
          </a:p>
          <a:p>
            <a:pPr marL="342900" indent="-342900">
              <a:spcBef>
                <a:spcPts val="600"/>
              </a:spcBef>
              <a:spcAft>
                <a:spcPts val="1200"/>
              </a:spcAft>
              <a:buFont typeface="Arial" panose="020B0604020202020204" pitchFamily="34" charset="0"/>
              <a:buChar char="•"/>
            </a:pPr>
            <a:r>
              <a:rPr lang="en-US" dirty="0"/>
              <a:t>Cell walls of plants, fungi, and most protists different.</a:t>
            </a:r>
          </a:p>
          <a:p>
            <a:pPr>
              <a:spcBef>
                <a:spcPts val="600"/>
              </a:spcBef>
              <a:spcAft>
                <a:spcPts val="1200"/>
              </a:spcAft>
            </a:pPr>
            <a:r>
              <a:rPr lang="en-US" dirty="0"/>
              <a:t>Protect the cell, maintain its shape, and prevent excessive uptake or loss of water</a:t>
            </a:r>
          </a:p>
          <a:p>
            <a:pPr>
              <a:spcBef>
                <a:spcPts val="600"/>
              </a:spcBef>
              <a:spcAft>
                <a:spcPts val="1200"/>
              </a:spcAft>
            </a:pPr>
            <a:r>
              <a:rPr lang="en-US" dirty="0"/>
              <a:t>Susceptibility of bacteria to antibiotics often depends on the structure of their cell walls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350812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Cell Walls and Cell Membranes of Archaea</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pPr>
            <a:r>
              <a:rPr lang="en-US" dirty="0"/>
              <a:t>Archaean cell walls lack peptidoglycan.</a:t>
            </a:r>
          </a:p>
          <a:p>
            <a:pPr marL="347472" lvl="2" indent="-347472">
              <a:spcBef>
                <a:spcPts val="600"/>
              </a:spcBef>
            </a:pPr>
            <a:r>
              <a:rPr lang="en-US" sz="2400" dirty="0"/>
              <a:t>Greater diversity in components</a:t>
            </a:r>
          </a:p>
          <a:p>
            <a:pPr>
              <a:spcBef>
                <a:spcPts val="600"/>
              </a:spcBef>
            </a:pPr>
            <a:r>
              <a:rPr lang="en-US" dirty="0"/>
              <a:t>Membrane lipid structure helps to distinguish archaea from bacteria</a:t>
            </a:r>
          </a:p>
          <a:p>
            <a:pPr>
              <a:spcBef>
                <a:spcPts val="600"/>
              </a:spcBef>
            </a:pPr>
            <a:r>
              <a:rPr lang="en-US" dirty="0"/>
              <a:t>Contain saturated hydrocarbons that attach to glycerol at both ends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760567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Flagella</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Present in some prokaryotic cells</a:t>
            </a:r>
          </a:p>
          <a:p>
            <a:pPr marL="342900" indent="-342900">
              <a:spcBef>
                <a:spcPts val="600"/>
              </a:spcBef>
              <a:spcAft>
                <a:spcPts val="1200"/>
              </a:spcAft>
              <a:buFont typeface="Arial" panose="020B0604020202020204" pitchFamily="34" charset="0"/>
              <a:buChar char="•"/>
            </a:pPr>
            <a:r>
              <a:rPr lang="en-US" dirty="0"/>
              <a:t>May be one or more if present.</a:t>
            </a:r>
          </a:p>
          <a:p>
            <a:pPr>
              <a:spcBef>
                <a:spcPts val="600"/>
              </a:spcBef>
              <a:spcAft>
                <a:spcPts val="1200"/>
              </a:spcAft>
            </a:pPr>
            <a:r>
              <a:rPr lang="en-US" dirty="0"/>
              <a:t>Used for locomotion</a:t>
            </a:r>
          </a:p>
          <a:p>
            <a:pPr>
              <a:spcBef>
                <a:spcPts val="600"/>
              </a:spcBef>
              <a:spcAft>
                <a:spcPts val="1200"/>
              </a:spcAft>
            </a:pPr>
            <a:r>
              <a:rPr lang="en-US" dirty="0"/>
              <a:t>Rotary motion propels the cell</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675308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7FDE67BB-0376-48B7-90C3-89B3C64B5F84}"/>
              </a:ext>
            </a:extLst>
          </p:cNvPr>
          <p:cNvSpPr>
            <a:spLocks noGrp="1"/>
          </p:cNvSpPr>
          <p:nvPr>
            <p:ph sz="quarter" idx="11"/>
          </p:nvPr>
        </p:nvSpPr>
        <p:spPr>
          <a:xfrm>
            <a:off x="342900" y="1276710"/>
            <a:ext cx="4661586" cy="4974336"/>
          </a:xfrm>
        </p:spPr>
        <p:txBody>
          <a:bodyPr/>
          <a:lstStyle/>
          <a:p>
            <a:pPr marL="548640" indent="-548640"/>
            <a:r>
              <a:rPr lang="en-IN" sz="2000" b="1" dirty="0"/>
              <a:t>4.1 	</a:t>
            </a:r>
            <a:r>
              <a:rPr lang="en-IN" sz="2000" dirty="0"/>
              <a:t>Cell Theory </a:t>
            </a:r>
          </a:p>
          <a:p>
            <a:pPr marL="548640" indent="-548640"/>
            <a:r>
              <a:rPr lang="en-IN" sz="2000" b="1" dirty="0"/>
              <a:t>4.2 	</a:t>
            </a:r>
            <a:r>
              <a:rPr lang="en-IN" sz="2000" dirty="0"/>
              <a:t>Prokaryotic Cells </a:t>
            </a:r>
          </a:p>
          <a:p>
            <a:pPr marL="548640" indent="-548640"/>
            <a:r>
              <a:rPr lang="en-IN" sz="2000" b="1" dirty="0"/>
              <a:t>4.3 	</a:t>
            </a:r>
            <a:r>
              <a:rPr lang="en-IN" sz="2000" dirty="0"/>
              <a:t>Eukaryotic Cells </a:t>
            </a:r>
          </a:p>
          <a:p>
            <a:pPr marL="548640" indent="-548640"/>
            <a:r>
              <a:rPr lang="en-IN" sz="2000" b="1" dirty="0"/>
              <a:t>4.4 	</a:t>
            </a:r>
            <a:r>
              <a:rPr lang="en-IN" sz="2000" dirty="0"/>
              <a:t>The Endomembrane System </a:t>
            </a:r>
          </a:p>
          <a:p>
            <a:pPr marL="548640" indent="-548640"/>
            <a:r>
              <a:rPr lang="en-US" sz="2000" b="1" dirty="0"/>
              <a:t>4.5 	</a:t>
            </a:r>
            <a:r>
              <a:rPr lang="en-US" sz="2000" dirty="0"/>
              <a:t>Mitochondria and Chloroplasts: Cellular Generators </a:t>
            </a:r>
          </a:p>
          <a:p>
            <a:pPr marL="548640" indent="-548640"/>
            <a:r>
              <a:rPr lang="en-IN" sz="2000" b="1" dirty="0"/>
              <a:t>4.6 	</a:t>
            </a:r>
            <a:r>
              <a:rPr lang="en-IN" sz="2000" dirty="0"/>
              <a:t>The Cytoskeleton </a:t>
            </a:r>
          </a:p>
          <a:p>
            <a:pPr marL="548640" indent="-548640"/>
            <a:r>
              <a:rPr lang="en-US" sz="2000" b="1" dirty="0"/>
              <a:t>4.7 	</a:t>
            </a:r>
            <a:r>
              <a:rPr lang="en-US" sz="2000" dirty="0"/>
              <a:t>Extracellular Structures and Cell Movement </a:t>
            </a:r>
          </a:p>
          <a:p>
            <a:pPr marL="548640" indent="-548640"/>
            <a:r>
              <a:rPr lang="en-IN" sz="2000" b="1" dirty="0"/>
              <a:t>4.8 	</a:t>
            </a:r>
            <a:r>
              <a:rPr lang="en-IN" sz="2000" dirty="0"/>
              <a:t>Cell-to-Cell Interactions</a:t>
            </a:r>
          </a:p>
        </p:txBody>
      </p:sp>
      <p:pic>
        <p:nvPicPr>
          <p:cNvPr id="8" name="Picture 3" descr="A micrograph captured at 1 micrometer shows an irregular oval structure with several thread-like structures located closely outside the surface.">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177358" y="1029433"/>
            <a:ext cx="3648456" cy="5172456"/>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6087186" y="6261609"/>
            <a:ext cx="1828800" cy="181356"/>
          </a:xfrm>
        </p:spPr>
        <p:txBody>
          <a:bodyPr/>
          <a:lstStyle/>
          <a:p>
            <a:pPr algn="ctr"/>
            <a:r>
              <a:rPr lang="en-US" dirty="0">
                <a:solidFill>
                  <a:schemeClr val="tx1"/>
                </a:solidFill>
              </a:rPr>
              <a:t>Dr. Gopal </a:t>
            </a:r>
            <a:r>
              <a:rPr lang="en-US" dirty="0" err="1">
                <a:solidFill>
                  <a:schemeClr val="tx1"/>
                </a:solidFill>
              </a:rPr>
              <a:t>Murti</a:t>
            </a:r>
            <a:r>
              <a:rPr lang="en-US" dirty="0">
                <a:solidFill>
                  <a:schemeClr val="tx1"/>
                </a:solidFill>
              </a:rPr>
              <a:t>/Science Source</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Prokaryotic Flagella</a:t>
            </a:r>
            <a:endParaRPr lang="en-IN" dirty="0"/>
          </a:p>
        </p:txBody>
      </p:sp>
      <p:pic>
        <p:nvPicPr>
          <p:cNvPr id="9" name="Picture 2" descr="Two illustrations a and b compare bacterial flagellum and archaellum.">
            <a:extLst>
              <a:ext uri="{FF2B5EF4-FFF2-40B4-BE49-F238E27FC236}">
                <a16:creationId xmlns:a16="http://schemas.microsoft.com/office/drawing/2014/main" id="{BFDC64DD-0A39-4812-BA02-742161CB4221}"/>
              </a:ext>
            </a:extLst>
          </p:cNvPr>
          <p:cNvPicPr>
            <a:picLocks noChangeAspect="1"/>
          </p:cNvPicPr>
          <p:nvPr/>
        </p:nvPicPr>
        <p:blipFill>
          <a:blip r:embed="rId2"/>
          <a:stretch>
            <a:fillRect/>
          </a:stretch>
        </p:blipFill>
        <p:spPr>
          <a:xfrm>
            <a:off x="1252015" y="1128485"/>
            <a:ext cx="6639971" cy="475488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200400" y="5964558"/>
            <a:ext cx="2743200" cy="225150"/>
          </a:xfrm>
        </p:spPr>
        <p:txBody>
          <a:bodyPr/>
          <a:lstStyle/>
          <a:p>
            <a:pPr lvl="0" algn="ctr"/>
            <a:r>
              <a:rPr lang="en-US" sz="800" dirty="0">
                <a:solidFill>
                  <a:srgbClr val="000000"/>
                </a:solidFill>
              </a:rPr>
              <a:t>Biology Pics/Science Source </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4.5</a:t>
            </a:r>
          </a:p>
        </p:txBody>
      </p:sp>
      <p:sp>
        <p:nvSpPr>
          <p:cNvPr id="11" name="Text Placeholder 5">
            <a:extLst>
              <a:ext uri="{FF2B5EF4-FFF2-40B4-BE49-F238E27FC236}">
                <a16:creationId xmlns:a16="http://schemas.microsoft.com/office/drawing/2014/main" id="{470C6FD3-FF2B-47EA-AC76-E05BA5F4827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5609055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Eukaryotic Cells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Possess a membrane-bound nucleus</a:t>
            </a:r>
          </a:p>
          <a:p>
            <a:pPr>
              <a:spcBef>
                <a:spcPts val="600"/>
              </a:spcBef>
              <a:spcAft>
                <a:spcPts val="1200"/>
              </a:spcAft>
            </a:pPr>
            <a:r>
              <a:rPr lang="en-US" dirty="0"/>
              <a:t>More complex than prokaryotic cells</a:t>
            </a:r>
          </a:p>
          <a:p>
            <a:pPr>
              <a:spcBef>
                <a:spcPts val="600"/>
              </a:spcBef>
              <a:spcAft>
                <a:spcPts val="1200"/>
              </a:spcAft>
            </a:pPr>
            <a:r>
              <a:rPr lang="en-US" dirty="0"/>
              <a:t>Hallmark is compartmentalization</a:t>
            </a:r>
          </a:p>
          <a:p>
            <a:pPr marL="342900" indent="-342900">
              <a:spcBef>
                <a:spcPts val="600"/>
              </a:spcBef>
              <a:spcAft>
                <a:spcPts val="1200"/>
              </a:spcAft>
              <a:buFont typeface="Arial" panose="020B0604020202020204" pitchFamily="34" charset="0"/>
              <a:buChar char="•"/>
            </a:pPr>
            <a:r>
              <a:rPr lang="en-US" dirty="0"/>
              <a:t>Achieved through membrane-bound organelles and endomembrane system.</a:t>
            </a:r>
          </a:p>
          <a:p>
            <a:pPr>
              <a:spcBef>
                <a:spcPts val="600"/>
              </a:spcBef>
              <a:spcAft>
                <a:spcPts val="1200"/>
              </a:spcAft>
            </a:pPr>
            <a:r>
              <a:rPr lang="en-US" dirty="0"/>
              <a:t>Possess a cytoskeleton for support and to maintain cellular structure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34261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Animal versus Plant Cells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Animal and plant cells have largely the same structure</a:t>
            </a:r>
          </a:p>
          <a:p>
            <a:pPr marL="342900" indent="-342900">
              <a:spcBef>
                <a:spcPts val="600"/>
              </a:spcBef>
              <a:spcAft>
                <a:spcPts val="1200"/>
              </a:spcAft>
              <a:buFont typeface="Arial" panose="020B0604020202020204" pitchFamily="34" charset="0"/>
              <a:buChar char="•"/>
            </a:pPr>
            <a:r>
              <a:rPr lang="en-US" dirty="0"/>
              <a:t>Both have plasma membrane.</a:t>
            </a:r>
          </a:p>
          <a:p>
            <a:pPr marL="342900" indent="-342900">
              <a:spcBef>
                <a:spcPts val="600"/>
              </a:spcBef>
              <a:spcAft>
                <a:spcPts val="1200"/>
              </a:spcAft>
              <a:buFont typeface="Arial" panose="020B0604020202020204" pitchFamily="34" charset="0"/>
              <a:buChar char="•"/>
            </a:pPr>
            <a:r>
              <a:rPr lang="en-US" dirty="0"/>
              <a:t>Contain most of the same organelles.</a:t>
            </a:r>
          </a:p>
          <a:p>
            <a:pPr>
              <a:spcBef>
                <a:spcPts val="600"/>
              </a:spcBef>
              <a:spcAft>
                <a:spcPts val="1200"/>
              </a:spcAft>
            </a:pPr>
            <a:r>
              <a:rPr lang="en-US" dirty="0"/>
              <a:t>Plant cells have extra components usually not present in other eukaryotic cells</a:t>
            </a:r>
          </a:p>
          <a:p>
            <a:pPr marL="342900" indent="-342900">
              <a:spcBef>
                <a:spcPts val="600"/>
              </a:spcBef>
              <a:spcAft>
                <a:spcPts val="1200"/>
              </a:spcAft>
              <a:buFont typeface="Arial" panose="020B0604020202020204" pitchFamily="34" charset="0"/>
              <a:buChar char="•"/>
            </a:pPr>
            <a:r>
              <a:rPr lang="en-US" dirty="0"/>
              <a:t>A cell wall outside of the plasma membrane.</a:t>
            </a:r>
          </a:p>
          <a:p>
            <a:pPr marL="342900" indent="-342900">
              <a:spcBef>
                <a:spcPts val="600"/>
              </a:spcBef>
              <a:spcAft>
                <a:spcPts val="1200"/>
              </a:spcAft>
              <a:buFont typeface="Arial" panose="020B0604020202020204" pitchFamily="34" charset="0"/>
              <a:buChar char="•"/>
            </a:pPr>
            <a:r>
              <a:rPr lang="en-US" dirty="0"/>
              <a:t>Chloroplasts and specialized vacuoles internally.</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018926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Animal Cell</a:t>
            </a:r>
          </a:p>
        </p:txBody>
      </p:sp>
      <p:pic>
        <p:nvPicPr>
          <p:cNvPr id="8" name="Picture 2" descr="An illustration shows the structure of an animal cell, highlighting the major organelles and their primary locatio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882426" y="1080364"/>
            <a:ext cx="5379149"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4.6</a:t>
            </a:r>
          </a:p>
        </p:txBody>
      </p:sp>
      <p:sp>
        <p:nvSpPr>
          <p:cNvPr id="11" name="Text Placeholder 4">
            <a:extLst>
              <a:ext uri="{FF2B5EF4-FFF2-40B4-BE49-F238E27FC236}">
                <a16:creationId xmlns:a16="http://schemas.microsoft.com/office/drawing/2014/main" id="{57201580-3AEF-4EAE-9B41-76CA1054855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45685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Plant Cell</a:t>
            </a:r>
          </a:p>
        </p:txBody>
      </p:sp>
      <p:pic>
        <p:nvPicPr>
          <p:cNvPr id="8" name="Picture 2" descr="An illustration shows the structure of a plant cell, highlighting the major organelles and their primary location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4257"/>
          <a:stretch/>
        </p:blipFill>
        <p:spPr>
          <a:xfrm>
            <a:off x="1860874" y="1080364"/>
            <a:ext cx="5422253"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4.7</a:t>
            </a:r>
          </a:p>
        </p:txBody>
      </p:sp>
      <p:sp>
        <p:nvSpPr>
          <p:cNvPr id="11" name="Text Placeholder 4">
            <a:extLst>
              <a:ext uri="{FF2B5EF4-FFF2-40B4-BE49-F238E27FC236}">
                <a16:creationId xmlns:a16="http://schemas.microsoft.com/office/drawing/2014/main" id="{F465639E-6A39-4537-8952-2EF0D7634E7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73852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Nucleus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24"/>
              </a:spcBef>
              <a:spcAft>
                <a:spcPts val="600"/>
              </a:spcAft>
            </a:pPr>
            <a:r>
              <a:rPr lang="en-US" dirty="0"/>
              <a:t>Repository of the genetic information</a:t>
            </a:r>
          </a:p>
          <a:p>
            <a:pPr>
              <a:spcBef>
                <a:spcPts val="624"/>
              </a:spcBef>
              <a:spcAft>
                <a:spcPts val="600"/>
              </a:spcAft>
            </a:pPr>
            <a:r>
              <a:rPr lang="en-US" dirty="0"/>
              <a:t>Most eukaryotic cells possess a single nucleus</a:t>
            </a:r>
          </a:p>
          <a:p>
            <a:pPr>
              <a:spcBef>
                <a:spcPts val="624"/>
              </a:spcBef>
              <a:spcAft>
                <a:spcPts val="600"/>
              </a:spcAft>
            </a:pPr>
            <a:r>
              <a:rPr lang="en-US" dirty="0"/>
              <a:t>Nucleolus – region where ribosomal R</a:t>
            </a:r>
            <a:r>
              <a:rPr lang="en-US" sz="100" dirty="0"/>
              <a:t> </a:t>
            </a:r>
            <a:r>
              <a:rPr lang="en-US" dirty="0"/>
              <a:t>N</a:t>
            </a:r>
            <a:r>
              <a:rPr lang="en-US" sz="100" dirty="0"/>
              <a:t> </a:t>
            </a:r>
            <a:r>
              <a:rPr lang="en-US" dirty="0"/>
              <a:t>A synthesis takes place</a:t>
            </a:r>
          </a:p>
          <a:p>
            <a:pPr>
              <a:spcBef>
                <a:spcPts val="624"/>
              </a:spcBef>
              <a:spcAft>
                <a:spcPts val="600"/>
              </a:spcAft>
            </a:pPr>
            <a:r>
              <a:rPr lang="en-US" dirty="0"/>
              <a:t>Nuclear envelope</a:t>
            </a:r>
          </a:p>
          <a:p>
            <a:pPr marL="342900" indent="-342900">
              <a:spcBef>
                <a:spcPts val="624"/>
              </a:spcBef>
              <a:buFont typeface="Arial" panose="020B0604020202020204" pitchFamily="34" charset="0"/>
              <a:buChar char="•"/>
            </a:pPr>
            <a:r>
              <a:rPr lang="en-US" dirty="0"/>
              <a:t>Two phospholipid bilayers.</a:t>
            </a:r>
          </a:p>
          <a:p>
            <a:pPr marL="342900" indent="-342900">
              <a:spcBef>
                <a:spcPts val="624"/>
              </a:spcBef>
              <a:spcAft>
                <a:spcPts val="600"/>
              </a:spcAft>
              <a:buFont typeface="Arial" panose="020B0604020202020204" pitchFamily="34" charset="0"/>
              <a:buChar char="•"/>
            </a:pPr>
            <a:r>
              <a:rPr lang="en-US" dirty="0"/>
              <a:t>Nuclear pores – control movement in and out.</a:t>
            </a:r>
          </a:p>
          <a:p>
            <a:pPr>
              <a:spcBef>
                <a:spcPts val="624"/>
              </a:spcBef>
              <a:spcAft>
                <a:spcPts val="600"/>
              </a:spcAft>
            </a:pPr>
            <a:r>
              <a:rPr lang="en-US" dirty="0"/>
              <a:t>In eukaryotes, the D</a:t>
            </a:r>
            <a:r>
              <a:rPr lang="en-US" sz="100" dirty="0"/>
              <a:t> </a:t>
            </a:r>
            <a:r>
              <a:rPr lang="en-US" dirty="0"/>
              <a:t>N</a:t>
            </a:r>
            <a:r>
              <a:rPr lang="en-US" sz="100" dirty="0"/>
              <a:t> </a:t>
            </a:r>
            <a:r>
              <a:rPr lang="en-US" dirty="0"/>
              <a:t>A is divided into multiple linear chromosomes</a:t>
            </a:r>
          </a:p>
          <a:p>
            <a:pPr marL="342900" indent="-342900">
              <a:spcBef>
                <a:spcPts val="624"/>
              </a:spcBef>
              <a:spcAft>
                <a:spcPts val="600"/>
              </a:spcAft>
              <a:buFont typeface="Arial" panose="020B0604020202020204" pitchFamily="34" charset="0"/>
              <a:buChar char="•"/>
            </a:pPr>
            <a:r>
              <a:rPr lang="en-US" dirty="0"/>
              <a:t>Chromatin is chromosomes plus protein.</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056763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Structure of the Nucleus</a:t>
            </a:r>
            <a:endParaRPr lang="en-IN" dirty="0"/>
          </a:p>
        </p:txBody>
      </p:sp>
      <p:pic>
        <p:nvPicPr>
          <p:cNvPr id="8" name="Picture 2" descr="Four illustrations show the nucleus and its components.">
            <a:extLst>
              <a:ext uri="{FF2B5EF4-FFF2-40B4-BE49-F238E27FC236}">
                <a16:creationId xmlns:a16="http://schemas.microsoft.com/office/drawing/2014/main" id="{24A779C9-E0C7-4BBF-ACE6-706FD1797701}"/>
              </a:ext>
            </a:extLst>
          </p:cNvPr>
          <p:cNvPicPr>
            <a:picLocks noChangeAspect="1"/>
          </p:cNvPicPr>
          <p:nvPr/>
        </p:nvPicPr>
        <p:blipFill>
          <a:blip r:embed="rId2"/>
          <a:stretch>
            <a:fillRect/>
          </a:stretch>
        </p:blipFill>
        <p:spPr>
          <a:xfrm>
            <a:off x="3045078" y="981508"/>
            <a:ext cx="3053844" cy="493776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2377440" y="5964558"/>
            <a:ext cx="4389120" cy="225150"/>
          </a:xfrm>
        </p:spPr>
        <p:txBody>
          <a:bodyPr/>
          <a:lstStyle/>
          <a:p>
            <a:pPr algn="ctr"/>
            <a:r>
              <a:rPr lang="en-US" sz="800" dirty="0">
                <a:solidFill>
                  <a:schemeClr val="tx1"/>
                </a:solidFill>
              </a:rPr>
              <a:t>(b) Don W. Fawcett/Science Source; (c) Don W. Fawcett/Science Source; (d) Dr. </a:t>
            </a:r>
            <a:r>
              <a:rPr lang="en-US" sz="800" dirty="0" err="1">
                <a:solidFill>
                  <a:schemeClr val="tx1"/>
                </a:solidFill>
              </a:rPr>
              <a:t>Ueli</a:t>
            </a:r>
            <a:r>
              <a:rPr lang="en-US" sz="800" dirty="0">
                <a:solidFill>
                  <a:schemeClr val="tx1"/>
                </a:solidFill>
              </a:rPr>
              <a:t> </a:t>
            </a:r>
            <a:r>
              <a:rPr lang="en-US" sz="800" dirty="0" err="1">
                <a:solidFill>
                  <a:schemeClr val="tx1"/>
                </a:solidFill>
              </a:rPr>
              <a:t>Aebi</a:t>
            </a:r>
            <a:endParaRPr lang="en-US" sz="800" dirty="0">
              <a:solidFill>
                <a:schemeClr val="tx1"/>
              </a:solidFill>
            </a:endParaRP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4.8</a:t>
            </a:r>
          </a:p>
        </p:txBody>
      </p:sp>
      <p:sp>
        <p:nvSpPr>
          <p:cNvPr id="12" name="Text Placeholder 5">
            <a:extLst>
              <a:ext uri="{FF2B5EF4-FFF2-40B4-BE49-F238E27FC236}">
                <a16:creationId xmlns:a16="http://schemas.microsoft.com/office/drawing/2014/main" id="{D95C425A-91B0-43DB-9D38-533C0AC1AF3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440743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Ribosomes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Cell’s protein synthesis machinery</a:t>
            </a:r>
          </a:p>
          <a:p>
            <a:pPr marL="342900" indent="-342900">
              <a:spcBef>
                <a:spcPts val="600"/>
              </a:spcBef>
              <a:spcAft>
                <a:spcPts val="1200"/>
              </a:spcAft>
              <a:buFont typeface="Arial" panose="020B0604020202020204" pitchFamily="34" charset="0"/>
              <a:buChar char="•"/>
            </a:pPr>
            <a:r>
              <a:rPr lang="en-US" dirty="0"/>
              <a:t>Found in all cell types in all three domains</a:t>
            </a:r>
          </a:p>
          <a:p>
            <a:pPr marL="342900" indent="-342900">
              <a:spcBef>
                <a:spcPts val="600"/>
              </a:spcBef>
              <a:spcAft>
                <a:spcPts val="1200"/>
              </a:spcAft>
              <a:buFont typeface="Arial" panose="020B0604020202020204" pitchFamily="34" charset="0"/>
              <a:buChar char="•"/>
            </a:pPr>
            <a:r>
              <a:rPr lang="en-US" dirty="0"/>
              <a:t>Ribosomal R</a:t>
            </a:r>
            <a:r>
              <a:rPr lang="en-US" sz="100" dirty="0"/>
              <a:t> </a:t>
            </a:r>
            <a:r>
              <a:rPr lang="en-US" dirty="0"/>
              <a:t>N</a:t>
            </a:r>
            <a:r>
              <a:rPr lang="en-US" sz="100" dirty="0"/>
              <a:t> </a:t>
            </a:r>
            <a:r>
              <a:rPr lang="en-US" dirty="0"/>
              <a:t>A (</a:t>
            </a:r>
            <a:r>
              <a:rPr lang="en-US" dirty="0" err="1"/>
              <a:t>rR</a:t>
            </a:r>
            <a:r>
              <a:rPr lang="en-US" sz="100" dirty="0"/>
              <a:t> </a:t>
            </a:r>
            <a:r>
              <a:rPr lang="en-US" dirty="0"/>
              <a:t>N</a:t>
            </a:r>
            <a:r>
              <a:rPr lang="en-US" sz="100" dirty="0"/>
              <a:t> </a:t>
            </a:r>
            <a:r>
              <a:rPr lang="en-US" dirty="0"/>
              <a:t>A)-protein complex</a:t>
            </a:r>
          </a:p>
          <a:p>
            <a:pPr marL="342900" indent="-342900">
              <a:spcBef>
                <a:spcPts val="600"/>
              </a:spcBef>
              <a:spcAft>
                <a:spcPts val="1200"/>
              </a:spcAft>
              <a:buFont typeface="Arial" panose="020B0604020202020204" pitchFamily="34" charset="0"/>
              <a:buChar char="•"/>
            </a:pPr>
            <a:r>
              <a:rPr lang="en-US" dirty="0"/>
              <a:t>Protein synthesis also requires messenger RNA (</a:t>
            </a:r>
            <a:r>
              <a:rPr lang="en-US" dirty="0" err="1"/>
              <a:t>mR</a:t>
            </a:r>
            <a:r>
              <a:rPr lang="en-US" sz="100" dirty="0"/>
              <a:t> </a:t>
            </a:r>
            <a:r>
              <a:rPr lang="en-US" dirty="0"/>
              <a:t>N</a:t>
            </a:r>
            <a:r>
              <a:rPr lang="en-US" sz="100" dirty="0"/>
              <a:t> </a:t>
            </a:r>
            <a:r>
              <a:rPr lang="en-US" dirty="0"/>
              <a:t>A) and transfer R</a:t>
            </a:r>
            <a:r>
              <a:rPr lang="en-US" sz="100" dirty="0"/>
              <a:t> </a:t>
            </a:r>
            <a:r>
              <a:rPr lang="en-US" dirty="0"/>
              <a:t>N</a:t>
            </a:r>
            <a:r>
              <a:rPr lang="en-US" sz="100" dirty="0"/>
              <a:t> </a:t>
            </a:r>
            <a:r>
              <a:rPr lang="en-US" dirty="0"/>
              <a:t>A (</a:t>
            </a:r>
            <a:r>
              <a:rPr lang="en-US" dirty="0" err="1"/>
              <a:t>tR</a:t>
            </a:r>
            <a:r>
              <a:rPr lang="en-US" sz="100" dirty="0"/>
              <a:t> </a:t>
            </a:r>
            <a:r>
              <a:rPr lang="en-US" dirty="0"/>
              <a:t>N</a:t>
            </a:r>
            <a:r>
              <a:rPr lang="en-US" sz="100" dirty="0"/>
              <a:t> </a:t>
            </a:r>
            <a:r>
              <a:rPr lang="en-US" dirty="0"/>
              <a:t>A)</a:t>
            </a:r>
          </a:p>
          <a:p>
            <a:pPr marL="342900" indent="-342900">
              <a:spcBef>
                <a:spcPts val="600"/>
              </a:spcBef>
              <a:spcAft>
                <a:spcPts val="1200"/>
              </a:spcAft>
              <a:buFont typeface="Arial" panose="020B0604020202020204" pitchFamily="34" charset="0"/>
              <a:buChar char="•"/>
            </a:pPr>
            <a:r>
              <a:rPr lang="en-US" dirty="0"/>
              <a:t>Ribosomes may be free in cytoplasm or associated with internal membranes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432211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Ribosome Structure</a:t>
            </a:r>
          </a:p>
        </p:txBody>
      </p:sp>
      <p:pic>
        <p:nvPicPr>
          <p:cNvPr id="8" name="Picture 2" descr="An illustration shows a magnified view of a ribosome from a cell. It is divided into large and small subunit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45183" y="1443724"/>
            <a:ext cx="8453634" cy="41148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4.9</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40886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Endomembrane System</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Series of membranes throughout the cytoplasm</a:t>
            </a:r>
          </a:p>
          <a:p>
            <a:pPr marL="342900" indent="-342900">
              <a:spcBef>
                <a:spcPts val="1200"/>
              </a:spcBef>
              <a:spcAft>
                <a:spcPts val="1200"/>
              </a:spcAft>
              <a:buFont typeface="Arial" panose="020B0604020202020204" pitchFamily="34" charset="0"/>
              <a:buChar char="•"/>
            </a:pPr>
            <a:r>
              <a:rPr lang="en-US" dirty="0"/>
              <a:t>Divides cell into compartments where different cellular functions occur</a:t>
            </a:r>
          </a:p>
          <a:p>
            <a:pPr marL="342900" indent="-342900">
              <a:spcBef>
                <a:spcPts val="1200"/>
              </a:spcBef>
              <a:spcAft>
                <a:spcPts val="1200"/>
              </a:spcAft>
              <a:buFont typeface="Arial" panose="020B0604020202020204" pitchFamily="34" charset="0"/>
              <a:buChar char="•"/>
            </a:pPr>
            <a:r>
              <a:rPr lang="en-US" dirty="0"/>
              <a:t>One of the fundamental distinctions between eukaryotes and prokaryotes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708277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Cells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1200"/>
              </a:spcBef>
              <a:spcAft>
                <a:spcPts val="600"/>
              </a:spcAft>
            </a:pPr>
            <a:r>
              <a:rPr lang="en-US" dirty="0"/>
              <a:t>Cells were first observed using a microscope in 1665 by Robert Hooke</a:t>
            </a:r>
          </a:p>
          <a:p>
            <a:pPr>
              <a:spcBef>
                <a:spcPts val="1200"/>
              </a:spcBef>
              <a:spcAft>
                <a:spcPts val="600"/>
              </a:spcAft>
            </a:pPr>
            <a:r>
              <a:rPr lang="en-US" dirty="0"/>
              <a:t>Early studies of cells were conducted by</a:t>
            </a:r>
          </a:p>
          <a:p>
            <a:pPr marL="342900" indent="-342900">
              <a:spcBef>
                <a:spcPts val="1200"/>
              </a:spcBef>
              <a:spcAft>
                <a:spcPts val="600"/>
              </a:spcAft>
              <a:buFont typeface="Arial" panose="020B0604020202020204" pitchFamily="34" charset="0"/>
              <a:buChar char="•"/>
            </a:pPr>
            <a:r>
              <a:rPr lang="en-US" dirty="0"/>
              <a:t>Mathias Schleiden (1838).</a:t>
            </a:r>
          </a:p>
          <a:p>
            <a:pPr marL="342900" indent="-342900">
              <a:spcBef>
                <a:spcPts val="1200"/>
              </a:spcBef>
              <a:spcAft>
                <a:spcPts val="600"/>
              </a:spcAft>
              <a:buFont typeface="Arial" panose="020B0604020202020204" pitchFamily="34" charset="0"/>
              <a:buChar char="•"/>
            </a:pPr>
            <a:r>
              <a:rPr lang="en-US" dirty="0"/>
              <a:t>Theodor Schwann (1839).</a:t>
            </a:r>
          </a:p>
          <a:p>
            <a:pPr>
              <a:spcBef>
                <a:spcPts val="1200"/>
              </a:spcBef>
              <a:spcAft>
                <a:spcPts val="600"/>
              </a:spcAft>
            </a:pPr>
            <a:r>
              <a:rPr lang="en-US" dirty="0"/>
              <a:t>Schleiden and Schwann proposed the Cell Theory</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Endoplasmic Reticulum</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3872806"/>
          </a:xfrm>
        </p:spPr>
        <p:txBody>
          <a:bodyPr/>
          <a:lstStyle/>
          <a:p>
            <a:pPr>
              <a:spcBef>
                <a:spcPts val="600"/>
              </a:spcBef>
              <a:spcAft>
                <a:spcPts val="600"/>
              </a:spcAft>
            </a:pPr>
            <a:r>
              <a:rPr lang="en-US" dirty="0"/>
              <a:t>Rough endoplasmic reticulum (R</a:t>
            </a:r>
            <a:r>
              <a:rPr lang="en-US" sz="100" dirty="0"/>
              <a:t> </a:t>
            </a:r>
            <a:r>
              <a:rPr lang="en-US" dirty="0"/>
              <a:t>E</a:t>
            </a:r>
            <a:r>
              <a:rPr lang="en-US" sz="100" dirty="0"/>
              <a:t> </a:t>
            </a:r>
            <a:r>
              <a:rPr lang="en-US" dirty="0"/>
              <a:t>R)</a:t>
            </a:r>
          </a:p>
          <a:p>
            <a:pPr marL="342900" indent="-342900">
              <a:spcBef>
                <a:spcPts val="1200"/>
              </a:spcBef>
              <a:spcAft>
                <a:spcPts val="600"/>
              </a:spcAft>
              <a:buFont typeface="Arial" panose="020B0604020202020204" pitchFamily="34" charset="0"/>
              <a:buChar char="•"/>
            </a:pPr>
            <a:r>
              <a:rPr lang="en-US" dirty="0"/>
              <a:t>Attachment of ribosomes to the membrane gives a rough appearance.</a:t>
            </a:r>
          </a:p>
          <a:p>
            <a:pPr marL="342900" indent="-342900">
              <a:spcBef>
                <a:spcPts val="600"/>
              </a:spcBef>
              <a:spcAft>
                <a:spcPts val="600"/>
              </a:spcAft>
              <a:buFont typeface="Arial" panose="020B0604020202020204" pitchFamily="34" charset="0"/>
              <a:buChar char="•"/>
            </a:pPr>
            <a:r>
              <a:rPr lang="en-US" dirty="0"/>
              <a:t>Synthesis of proteins to be secreted, sent to lysosomes or plasma membrane.</a:t>
            </a:r>
          </a:p>
          <a:p>
            <a:pPr>
              <a:spcBef>
                <a:spcPts val="1200"/>
              </a:spcBef>
              <a:spcAft>
                <a:spcPts val="600"/>
              </a:spcAft>
            </a:pPr>
            <a:r>
              <a:rPr lang="en-US" dirty="0"/>
              <a:t>Smooth endoplasmic reticulum (SER)</a:t>
            </a:r>
          </a:p>
          <a:p>
            <a:pPr marL="342900" indent="-342900">
              <a:spcBef>
                <a:spcPts val="600"/>
              </a:spcBef>
              <a:spcAft>
                <a:spcPts val="600"/>
              </a:spcAft>
              <a:buFont typeface="Arial" panose="020B0604020202020204" pitchFamily="34" charset="0"/>
              <a:buChar char="•"/>
            </a:pPr>
            <a:r>
              <a:rPr lang="en-US" dirty="0"/>
              <a:t>Relatively few bound ribosomes.</a:t>
            </a:r>
          </a:p>
          <a:p>
            <a:pPr marL="342900" indent="-342900">
              <a:spcBef>
                <a:spcPts val="600"/>
              </a:spcBef>
              <a:spcAft>
                <a:spcPts val="600"/>
              </a:spcAft>
              <a:buFont typeface="Arial" panose="020B0604020202020204" pitchFamily="34" charset="0"/>
              <a:buChar char="•"/>
            </a:pPr>
            <a:r>
              <a:rPr lang="en-US" dirty="0"/>
              <a:t>Variety of functions – synthesis, store</a:t>
            </a:r>
          </a:p>
        </p:txBody>
      </p:sp>
      <p:graphicFrame>
        <p:nvGraphicFramePr>
          <p:cNvPr id="10" name="Object 3">
            <a:extLst>
              <a:ext uri="{FF2B5EF4-FFF2-40B4-BE49-F238E27FC236}">
                <a16:creationId xmlns:a16="http://schemas.microsoft.com/office/drawing/2014/main" id="{3175E584-282A-42B7-924E-F444933BAAF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667295"/>
              </p:ext>
            </p:extLst>
          </p:nvPr>
        </p:nvGraphicFramePr>
        <p:xfrm>
          <a:off x="5864938" y="4777807"/>
          <a:ext cx="635000" cy="342900"/>
        </p:xfrm>
        <a:graphic>
          <a:graphicData uri="http://schemas.openxmlformats.org/presentationml/2006/ole">
            <mc:AlternateContent xmlns:mc="http://schemas.openxmlformats.org/markup-compatibility/2006">
              <mc:Choice xmlns:v="urn:schemas-microsoft-com:vml" Requires="v">
                <p:oleObj spid="_x0000_s1072"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5864938" y="4777807"/>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9CA9509-5F6D-40CF-91CD-8FEEC2350791}"/>
              </a:ext>
            </a:extLst>
          </p:cNvPr>
          <p:cNvSpPr>
            <a:spLocks noGrp="1"/>
          </p:cNvSpPr>
          <p:nvPr>
            <p:ph sz="quarter" idx="15"/>
          </p:nvPr>
        </p:nvSpPr>
        <p:spPr>
          <a:xfrm>
            <a:off x="342900" y="4713204"/>
            <a:ext cx="8458200" cy="1101530"/>
          </a:xfrm>
        </p:spPr>
        <p:txBody>
          <a:bodyPr/>
          <a:lstStyle/>
          <a:p>
            <a:pPr marL="347472" indent="5760720">
              <a:spcBef>
                <a:spcPts val="600"/>
              </a:spcBef>
              <a:spcAft>
                <a:spcPts val="1200"/>
              </a:spcAft>
            </a:pPr>
            <a:r>
              <a:rPr lang="en-US" dirty="0"/>
              <a:t>detoxification.</a:t>
            </a:r>
          </a:p>
          <a:p>
            <a:pPr>
              <a:spcBef>
                <a:spcPts val="1200"/>
              </a:spcBef>
            </a:pPr>
            <a:r>
              <a:rPr lang="en-US" dirty="0"/>
              <a:t>Ratio of RER to SER depends on cell’s function</a:t>
            </a:r>
          </a:p>
        </p:txBody>
      </p:sp>
      <p:sp>
        <p:nvSpPr>
          <p:cNvPr id="6" name="Slide Number Placeholder 5">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268021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Endoplasmic Reticulum Structure</a:t>
            </a:r>
            <a:endParaRPr lang="en-IN" dirty="0"/>
          </a:p>
        </p:txBody>
      </p:sp>
      <p:pic>
        <p:nvPicPr>
          <p:cNvPr id="9" name="Picture 2" descr="2 illustrations and a micrograph show the structure of the endoplasmic reticulum.">
            <a:extLst>
              <a:ext uri="{FF2B5EF4-FFF2-40B4-BE49-F238E27FC236}">
                <a16:creationId xmlns:a16="http://schemas.microsoft.com/office/drawing/2014/main" id="{63AF755C-F39E-4770-BA7A-FB7D29828205}"/>
              </a:ext>
            </a:extLst>
          </p:cNvPr>
          <p:cNvPicPr>
            <a:picLocks noChangeAspect="1"/>
          </p:cNvPicPr>
          <p:nvPr/>
        </p:nvPicPr>
        <p:blipFill>
          <a:blip r:embed="rId2"/>
          <a:stretch>
            <a:fillRect/>
          </a:stretch>
        </p:blipFill>
        <p:spPr>
          <a:xfrm>
            <a:off x="2472990" y="1043766"/>
            <a:ext cx="4198021" cy="493776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566160" y="6013986"/>
            <a:ext cx="2011680" cy="182880"/>
          </a:xfrm>
        </p:spPr>
        <p:txBody>
          <a:bodyPr/>
          <a:lstStyle/>
          <a:p>
            <a:pPr lvl="0" algn="ctr"/>
            <a:r>
              <a:rPr lang="en-US" sz="800" dirty="0">
                <a:solidFill>
                  <a:srgbClr val="000000"/>
                </a:solidFill>
              </a:rPr>
              <a:t>Don W. Fawcett/Science Source </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4.10</a:t>
            </a:r>
          </a:p>
        </p:txBody>
      </p:sp>
      <p:sp>
        <p:nvSpPr>
          <p:cNvPr id="11" name="Text Placeholder 5">
            <a:extLst>
              <a:ext uri="{FF2B5EF4-FFF2-40B4-BE49-F238E27FC236}">
                <a16:creationId xmlns:a16="http://schemas.microsoft.com/office/drawing/2014/main" id="{75A731CB-40B9-40A0-9661-B027289D86E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606920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Golgi Apparatus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Flattened stacks of interconnected membranes (Golgi bodies)</a:t>
            </a:r>
          </a:p>
          <a:p>
            <a:pPr marL="342900" indent="-342900">
              <a:spcBef>
                <a:spcPts val="1200"/>
              </a:spcBef>
              <a:spcAft>
                <a:spcPts val="1200"/>
              </a:spcAft>
              <a:buFont typeface="Arial" panose="020B0604020202020204" pitchFamily="34" charset="0"/>
              <a:buChar char="•"/>
            </a:pPr>
            <a:r>
              <a:rPr lang="en-US" dirty="0"/>
              <a:t>Functions in packaging and distribution of molecules synthesized at one location and used at another within the cell or even outside of it</a:t>
            </a:r>
          </a:p>
          <a:p>
            <a:pPr marL="342900" indent="-342900">
              <a:spcBef>
                <a:spcPts val="1200"/>
              </a:spcBef>
              <a:spcAft>
                <a:spcPts val="1200"/>
              </a:spcAft>
              <a:buFont typeface="Arial" panose="020B0604020202020204" pitchFamily="34" charset="0"/>
              <a:buChar char="•"/>
            </a:pPr>
            <a:r>
              <a:rPr lang="en-US" dirty="0"/>
              <a:t>Has cis and trans faces</a:t>
            </a:r>
          </a:p>
          <a:p>
            <a:pPr marL="342900" indent="-342900">
              <a:spcBef>
                <a:spcPts val="1200"/>
              </a:spcBef>
              <a:spcAft>
                <a:spcPts val="1200"/>
              </a:spcAft>
              <a:buFont typeface="Arial" panose="020B0604020202020204" pitchFamily="34" charset="0"/>
              <a:buChar char="•"/>
            </a:pPr>
            <a:r>
              <a:rPr lang="en-US" dirty="0"/>
              <a:t>Vesicles transport molecules to destination</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2250659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Golgi Apparatus Structure</a:t>
            </a:r>
            <a:endParaRPr lang="en-IN" dirty="0"/>
          </a:p>
        </p:txBody>
      </p:sp>
      <p:pic>
        <p:nvPicPr>
          <p:cNvPr id="8" name="Picture 2" descr="Two illustrations, a drawing, and a micrograph show the Golgi apparatus.">
            <a:extLst>
              <a:ext uri="{FF2B5EF4-FFF2-40B4-BE49-F238E27FC236}">
                <a16:creationId xmlns:a16="http://schemas.microsoft.com/office/drawing/2014/main" id="{DA6B0458-5967-4001-8E9C-4B4F5227B185}"/>
              </a:ext>
            </a:extLst>
          </p:cNvPr>
          <p:cNvPicPr>
            <a:picLocks noChangeAspect="1"/>
          </p:cNvPicPr>
          <p:nvPr/>
        </p:nvPicPr>
        <p:blipFill rotWithShape="1">
          <a:blip r:embed="rId2"/>
          <a:srcRect b="5552"/>
          <a:stretch/>
        </p:blipFill>
        <p:spPr>
          <a:xfrm>
            <a:off x="2164613" y="1140931"/>
            <a:ext cx="4814775" cy="475488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a:solidFill>
                  <a:srgbClr val="000000"/>
                </a:solidFill>
              </a:rPr>
              <a:t>Dennis Kunkel Microscopy/Science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4.11</a:t>
            </a:r>
          </a:p>
        </p:txBody>
      </p:sp>
      <p:sp>
        <p:nvSpPr>
          <p:cNvPr id="12" name="Text Placeholder 5">
            <a:extLst>
              <a:ext uri="{FF2B5EF4-FFF2-40B4-BE49-F238E27FC236}">
                <a16:creationId xmlns:a16="http://schemas.microsoft.com/office/drawing/2014/main" id="{2A033321-1C52-432F-BD5B-771EBB91549F}"/>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551375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 Transport Through Endomembrane System</a:t>
            </a:r>
          </a:p>
        </p:txBody>
      </p:sp>
      <p:pic>
        <p:nvPicPr>
          <p:cNvPr id="8" name="Picture 2" descr="An illustration depicts protein transport through the endomembrane syste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353878" y="1099987"/>
            <a:ext cx="2436245"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4.12</a:t>
            </a:r>
          </a:p>
        </p:txBody>
      </p:sp>
      <p:sp>
        <p:nvSpPr>
          <p:cNvPr id="11" name="Text Placeholder 4">
            <a:extLst>
              <a:ext uri="{FF2B5EF4-FFF2-40B4-BE49-F238E27FC236}">
                <a16:creationId xmlns:a16="http://schemas.microsoft.com/office/drawing/2014/main" id="{13AC9000-C9F3-40CA-A699-C6E525BB366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113948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Lysosomes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Membrane-bounded digestive vesicles</a:t>
            </a:r>
          </a:p>
          <a:p>
            <a:pPr marL="342900" indent="-342900">
              <a:spcBef>
                <a:spcPts val="600"/>
              </a:spcBef>
              <a:spcAft>
                <a:spcPts val="1200"/>
              </a:spcAft>
              <a:buFont typeface="Arial" panose="020B0604020202020204" pitchFamily="34" charset="0"/>
              <a:buChar char="•"/>
            </a:pPr>
            <a:r>
              <a:rPr lang="en-US" dirty="0"/>
              <a:t>Arise from Golgi apparatus</a:t>
            </a:r>
          </a:p>
          <a:p>
            <a:pPr marL="342900" indent="-342900">
              <a:spcBef>
                <a:spcPts val="600"/>
              </a:spcBef>
              <a:spcAft>
                <a:spcPts val="1200"/>
              </a:spcAft>
              <a:buFont typeface="Arial" panose="020B0604020202020204" pitchFamily="34" charset="0"/>
              <a:buChar char="•"/>
            </a:pPr>
            <a:r>
              <a:rPr lang="en-US" dirty="0"/>
              <a:t>Contain enzymes that catalyze breakdown of macromolecules</a:t>
            </a:r>
          </a:p>
          <a:p>
            <a:pPr marL="342900" indent="-342900">
              <a:spcBef>
                <a:spcPts val="600"/>
              </a:spcBef>
              <a:spcAft>
                <a:spcPts val="1200"/>
              </a:spcAft>
              <a:buFont typeface="Arial" panose="020B0604020202020204" pitchFamily="34" charset="0"/>
              <a:buChar char="•"/>
            </a:pPr>
            <a:r>
              <a:rPr lang="en-US" dirty="0"/>
              <a:t>Fuse with target to initiate breakdown</a:t>
            </a:r>
          </a:p>
          <a:p>
            <a:pPr marL="342900" indent="-342900">
              <a:spcBef>
                <a:spcPts val="600"/>
              </a:spcBef>
              <a:spcAft>
                <a:spcPts val="1200"/>
              </a:spcAft>
              <a:buFont typeface="Arial" panose="020B0604020202020204" pitchFamily="34" charset="0"/>
              <a:buChar char="•"/>
            </a:pPr>
            <a:r>
              <a:rPr lang="en-US" dirty="0"/>
              <a:t>Recycle old organelles, or digest cells and foreign matter that the cell has engulfed by phagocytosis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3483766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Lysosome Structure and Function</a:t>
            </a:r>
          </a:p>
        </p:txBody>
      </p:sp>
      <p:pic>
        <p:nvPicPr>
          <p:cNvPr id="8" name="Picture 2" descr="An illustration depicts the formation of lysosomes and their functio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324665" y="1131581"/>
            <a:ext cx="2494670"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4.13</a:t>
            </a:r>
          </a:p>
        </p:txBody>
      </p:sp>
      <p:sp>
        <p:nvSpPr>
          <p:cNvPr id="11" name="Text Placeholder 4">
            <a:extLst>
              <a:ext uri="{FF2B5EF4-FFF2-40B4-BE49-F238E27FC236}">
                <a16:creationId xmlns:a16="http://schemas.microsoft.com/office/drawing/2014/main" id="{1DF96619-8D07-4AD9-9FA5-D8FDE544BE5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173238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Microbodies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Variety of enzyme-bearing, membrane-enclosed vesicles</a:t>
            </a:r>
          </a:p>
          <a:p>
            <a:pPr>
              <a:spcBef>
                <a:spcPts val="600"/>
              </a:spcBef>
              <a:spcAft>
                <a:spcPts val="1200"/>
              </a:spcAft>
            </a:pPr>
            <a:r>
              <a:rPr lang="en-US" dirty="0"/>
              <a:t>Peroxisomes</a:t>
            </a:r>
          </a:p>
          <a:p>
            <a:pPr marL="342900" indent="-342900">
              <a:spcBef>
                <a:spcPts val="600"/>
              </a:spcBef>
              <a:spcAft>
                <a:spcPts val="1200"/>
              </a:spcAft>
              <a:buFont typeface="Arial" panose="020B0604020202020204" pitchFamily="34" charset="0"/>
              <a:buChar char="•"/>
            </a:pPr>
            <a:r>
              <a:rPr lang="en-US" dirty="0"/>
              <a:t>Contain enzymes involved in the oxidation of fatty acids.</a:t>
            </a:r>
          </a:p>
          <a:p>
            <a:pPr marL="342900" indent="-342900">
              <a:spcBef>
                <a:spcPts val="600"/>
              </a:spcBef>
              <a:spcAft>
                <a:spcPts val="1200"/>
              </a:spcAft>
              <a:buFont typeface="Arial" panose="020B0604020202020204" pitchFamily="34" charset="0"/>
              <a:buChar char="•"/>
            </a:pPr>
            <a:r>
              <a:rPr lang="en-US" dirty="0"/>
              <a:t>Hydrogen peroxide produced as by-product – rendered harmless by catalase.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119838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Peroxisome Structure</a:t>
            </a:r>
          </a:p>
        </p:txBody>
      </p:sp>
      <p:pic>
        <p:nvPicPr>
          <p:cNvPr id="8" name="Picture 2" descr="An illustration shows an electron micrograph of peroxisom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250378" y="1005568"/>
            <a:ext cx="4643244" cy="4937760"/>
          </a:xfrm>
          <a:prstGeom prst="rect">
            <a:avLst/>
          </a:prstGeom>
        </p:spPr>
      </p:pic>
      <p:sp>
        <p:nvSpPr>
          <p:cNvPr id="3" name="Content Placeholder 3">
            <a:extLst>
              <a:ext uri="{FF2B5EF4-FFF2-40B4-BE49-F238E27FC236}">
                <a16:creationId xmlns:a16="http://schemas.microsoft.com/office/drawing/2014/main" id="{1BC4F0E7-AE03-40F1-8E9A-17A0BD8FED9F}"/>
              </a:ext>
            </a:extLst>
          </p:cNvPr>
          <p:cNvSpPr>
            <a:spLocks noGrp="1"/>
          </p:cNvSpPr>
          <p:nvPr>
            <p:ph sz="quarter" idx="11"/>
          </p:nvPr>
        </p:nvSpPr>
        <p:spPr>
          <a:xfrm>
            <a:off x="3611880" y="5966739"/>
            <a:ext cx="1920240" cy="182880"/>
          </a:xfrm>
        </p:spPr>
        <p:txBody>
          <a:bodyPr/>
          <a:lstStyle/>
          <a:p>
            <a:pPr lvl="0" algn="ctr"/>
            <a:r>
              <a:rPr lang="en-US" sz="800" dirty="0">
                <a:solidFill>
                  <a:schemeClr val="tx1"/>
                </a:solidFill>
              </a:rPr>
              <a:t>Don W. Fawcett/Science Source</a:t>
            </a:r>
          </a:p>
        </p:txBody>
      </p:sp>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4.14</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11611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Vacuoles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Membrane-bound structures typically found in plants</a:t>
            </a:r>
          </a:p>
          <a:p>
            <a:pPr>
              <a:spcBef>
                <a:spcPts val="600"/>
              </a:spcBef>
              <a:spcAft>
                <a:spcPts val="1200"/>
              </a:spcAft>
            </a:pPr>
            <a:r>
              <a:rPr lang="en-US" dirty="0"/>
              <a:t>Various functions depending on the cell type</a:t>
            </a:r>
          </a:p>
          <a:p>
            <a:pPr>
              <a:spcBef>
                <a:spcPts val="600"/>
              </a:spcBef>
              <a:spcAft>
                <a:spcPts val="1200"/>
              </a:spcAft>
            </a:pPr>
            <a:r>
              <a:rPr lang="en-US" dirty="0"/>
              <a:t>Different types of vacuoles:</a:t>
            </a:r>
          </a:p>
          <a:p>
            <a:pPr marL="342900" indent="-342900">
              <a:spcBef>
                <a:spcPts val="600"/>
              </a:spcBef>
              <a:spcAft>
                <a:spcPts val="1200"/>
              </a:spcAft>
              <a:buFont typeface="Arial" panose="020B0604020202020204" pitchFamily="34" charset="0"/>
              <a:buChar char="•"/>
            </a:pPr>
            <a:r>
              <a:rPr lang="en-US" dirty="0"/>
              <a:t>Central vacuole in plant cells.</a:t>
            </a:r>
          </a:p>
          <a:p>
            <a:pPr marL="342900" indent="-342900">
              <a:spcBef>
                <a:spcPts val="600"/>
              </a:spcBef>
              <a:spcAft>
                <a:spcPts val="1200"/>
              </a:spcAft>
              <a:buFont typeface="Arial" panose="020B0604020202020204" pitchFamily="34" charset="0"/>
              <a:buChar char="•"/>
            </a:pPr>
            <a:r>
              <a:rPr lang="en-US" dirty="0"/>
              <a:t>Storage vacuoles in plants.</a:t>
            </a:r>
          </a:p>
          <a:p>
            <a:pPr marL="342900" indent="-342900">
              <a:spcBef>
                <a:spcPts val="600"/>
              </a:spcBef>
              <a:spcAft>
                <a:spcPts val="1200"/>
              </a:spcAft>
              <a:buFont typeface="Arial" panose="020B0604020202020204" pitchFamily="34" charset="0"/>
              <a:buChar char="•"/>
            </a:pPr>
            <a:r>
              <a:rPr lang="en-US" dirty="0"/>
              <a:t>Contractile vacuole in some fungi and protists.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24390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Cell Theory</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457200" indent="-457200">
              <a:spcBef>
                <a:spcPts val="600"/>
              </a:spcBef>
              <a:spcAft>
                <a:spcPts val="1200"/>
              </a:spcAft>
              <a:buFont typeface="+mj-lt"/>
              <a:buAutoNum type="arabicPeriod"/>
            </a:pPr>
            <a:r>
              <a:rPr lang="en-US" dirty="0"/>
              <a:t>All organisms are composed of cells</a:t>
            </a:r>
          </a:p>
          <a:p>
            <a:pPr marL="457200" indent="-457200">
              <a:spcBef>
                <a:spcPts val="600"/>
              </a:spcBef>
              <a:spcAft>
                <a:spcPts val="1200"/>
              </a:spcAft>
              <a:buFont typeface="+mj-lt"/>
              <a:buAutoNum type="arabicPeriod"/>
            </a:pPr>
            <a:r>
              <a:rPr lang="en-US" dirty="0"/>
              <a:t>Cells are the smallest living things</a:t>
            </a:r>
          </a:p>
          <a:p>
            <a:pPr marL="457200" indent="-457200">
              <a:spcBef>
                <a:spcPts val="600"/>
              </a:spcBef>
              <a:spcAft>
                <a:spcPts val="1200"/>
              </a:spcAft>
              <a:buFont typeface="+mj-lt"/>
              <a:buAutoNum type="arabicPeriod"/>
            </a:pPr>
            <a:r>
              <a:rPr lang="en-US" dirty="0"/>
              <a:t>Cells arise only from pre-existing cells</a:t>
            </a:r>
          </a:p>
          <a:p>
            <a:pPr>
              <a:spcBef>
                <a:spcPts val="600"/>
              </a:spcBef>
              <a:spcAft>
                <a:spcPts val="1200"/>
              </a:spcAft>
            </a:pPr>
            <a:r>
              <a:rPr lang="en-US" dirty="0"/>
              <a:t>All cells today represent a continuous line of descent from the first living cells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0039817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Plant Central Vacuole</a:t>
            </a:r>
            <a:endParaRPr lang="en-IN" dirty="0"/>
          </a:p>
        </p:txBody>
      </p:sp>
      <p:pic>
        <p:nvPicPr>
          <p:cNvPr id="9" name="Picture 2" descr="An illustration shows an electron micrograph of the central vacuole in a plant cell.">
            <a:extLst>
              <a:ext uri="{FF2B5EF4-FFF2-40B4-BE49-F238E27FC236}">
                <a16:creationId xmlns:a16="http://schemas.microsoft.com/office/drawing/2014/main" id="{68B1BFF1-B7EB-4A60-A1BB-7B377537C5EE}"/>
              </a:ext>
            </a:extLst>
          </p:cNvPr>
          <p:cNvPicPr>
            <a:picLocks noChangeAspect="1"/>
          </p:cNvPicPr>
          <p:nvPr/>
        </p:nvPicPr>
        <p:blipFill>
          <a:blip r:embed="rId2"/>
          <a:stretch>
            <a:fillRect/>
          </a:stretch>
        </p:blipFill>
        <p:spPr>
          <a:xfrm>
            <a:off x="2223553" y="1133892"/>
            <a:ext cx="4696894" cy="475488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err="1">
                <a:solidFill>
                  <a:srgbClr val="000000"/>
                </a:solidFill>
              </a:rPr>
              <a:t>Biophoto</a:t>
            </a:r>
            <a:r>
              <a:rPr lang="en-US" sz="800" dirty="0">
                <a:solidFill>
                  <a:srgbClr val="000000"/>
                </a:solidFill>
              </a:rPr>
              <a:t> Associates/Science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4.15</a:t>
            </a:r>
          </a:p>
        </p:txBody>
      </p:sp>
      <p:sp>
        <p:nvSpPr>
          <p:cNvPr id="11" name="Text Placeholder 5">
            <a:extLst>
              <a:ext uri="{FF2B5EF4-FFF2-40B4-BE49-F238E27FC236}">
                <a16:creationId xmlns:a16="http://schemas.microsoft.com/office/drawing/2014/main" id="{ABC556B9-CFFE-4E69-B771-5277679D9C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40643483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Mitochondria</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Found in all types of eukaryotic cells</a:t>
            </a:r>
          </a:p>
          <a:p>
            <a:pPr>
              <a:spcBef>
                <a:spcPts val="600"/>
              </a:spcBef>
              <a:spcAft>
                <a:spcPts val="1200"/>
              </a:spcAft>
            </a:pPr>
            <a:r>
              <a:rPr lang="en-US" dirty="0"/>
              <a:t>Bound by membranes</a:t>
            </a:r>
          </a:p>
          <a:p>
            <a:pPr marL="342900" indent="-342900">
              <a:spcBef>
                <a:spcPts val="600"/>
              </a:spcBef>
              <a:spcAft>
                <a:spcPts val="1200"/>
              </a:spcAft>
              <a:buFont typeface="Arial" panose="020B0604020202020204" pitchFamily="34" charset="0"/>
              <a:buChar char="•"/>
            </a:pPr>
            <a:r>
              <a:rPr lang="en-US" dirty="0"/>
              <a:t>Outer membrane.</a:t>
            </a:r>
          </a:p>
          <a:p>
            <a:pPr marL="342900" indent="-342900">
              <a:spcBef>
                <a:spcPts val="600"/>
              </a:spcBef>
              <a:spcAft>
                <a:spcPts val="1200"/>
              </a:spcAft>
              <a:buFont typeface="Arial" panose="020B0604020202020204" pitchFamily="34" charset="0"/>
              <a:buChar char="•"/>
            </a:pPr>
            <a:r>
              <a:rPr lang="en-US" dirty="0"/>
              <a:t>Intermembrane space.</a:t>
            </a:r>
          </a:p>
          <a:p>
            <a:pPr marL="342900" indent="-342900">
              <a:spcBef>
                <a:spcPts val="600"/>
              </a:spcBef>
              <a:spcAft>
                <a:spcPts val="1200"/>
              </a:spcAft>
              <a:buFont typeface="Arial" panose="020B0604020202020204" pitchFamily="34" charset="0"/>
              <a:buChar char="•"/>
            </a:pPr>
            <a:r>
              <a:rPr lang="en-US" dirty="0"/>
              <a:t>Inner membrane shaped into folds called cristae.</a:t>
            </a:r>
          </a:p>
          <a:p>
            <a:pPr marL="342900" indent="-342900">
              <a:spcBef>
                <a:spcPts val="600"/>
              </a:spcBef>
              <a:spcAft>
                <a:spcPts val="1200"/>
              </a:spcAft>
              <a:buFont typeface="Arial" panose="020B0604020202020204" pitchFamily="34" charset="0"/>
              <a:buChar char="•"/>
            </a:pPr>
            <a:r>
              <a:rPr lang="en-US" dirty="0"/>
              <a:t>Matrix.</a:t>
            </a:r>
          </a:p>
          <a:p>
            <a:pPr>
              <a:spcBef>
                <a:spcPts val="600"/>
              </a:spcBef>
              <a:spcAft>
                <a:spcPts val="1200"/>
              </a:spcAft>
            </a:pPr>
            <a:r>
              <a:rPr lang="en-US" dirty="0"/>
              <a:t>On the surface of the inner membrane, and also embedded within it, are proteins that carry out oxidative metabolism</a:t>
            </a:r>
          </a:p>
          <a:p>
            <a:pPr>
              <a:spcBef>
                <a:spcPts val="600"/>
              </a:spcBef>
              <a:spcAft>
                <a:spcPts val="1200"/>
              </a:spcAft>
            </a:pPr>
            <a:r>
              <a:rPr lang="en-US" dirty="0"/>
              <a:t>Have their own D</a:t>
            </a:r>
            <a:r>
              <a:rPr lang="en-US" sz="100" dirty="0"/>
              <a:t> </a:t>
            </a:r>
            <a:r>
              <a:rPr lang="en-US" dirty="0"/>
              <a:t>N</a:t>
            </a:r>
            <a:r>
              <a:rPr lang="en-US" sz="100" dirty="0"/>
              <a:t> </a:t>
            </a:r>
            <a:r>
              <a:rPr lang="en-US" dirty="0"/>
              <a:t>A</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3156166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Mitochondrial Structure</a:t>
            </a:r>
            <a:endParaRPr lang="en-IN" dirty="0"/>
          </a:p>
        </p:txBody>
      </p:sp>
      <p:pic>
        <p:nvPicPr>
          <p:cNvPr id="8" name="Picture 2" descr="2 illustrations, a micrograph, and a drawing of mitochondria.">
            <a:extLst>
              <a:ext uri="{FF2B5EF4-FFF2-40B4-BE49-F238E27FC236}">
                <a16:creationId xmlns:a16="http://schemas.microsoft.com/office/drawing/2014/main" id="{8F9124BD-6604-42EF-8A95-1B44CEC79BB5}"/>
              </a:ext>
            </a:extLst>
          </p:cNvPr>
          <p:cNvPicPr>
            <a:picLocks noChangeAspect="1"/>
          </p:cNvPicPr>
          <p:nvPr/>
        </p:nvPicPr>
        <p:blipFill>
          <a:blip r:embed="rId2"/>
          <a:stretch>
            <a:fillRect/>
          </a:stretch>
        </p:blipFill>
        <p:spPr>
          <a:xfrm>
            <a:off x="1922100" y="1131393"/>
            <a:ext cx="5299801" cy="475488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a:solidFill>
                  <a:srgbClr val="000000"/>
                </a:solidFill>
              </a:rPr>
              <a:t>Keith </a:t>
            </a:r>
            <a:r>
              <a:rPr lang="en-US" sz="800" dirty="0" err="1">
                <a:solidFill>
                  <a:srgbClr val="000000"/>
                </a:solidFill>
              </a:rPr>
              <a:t>R.Porter</a:t>
            </a:r>
            <a:r>
              <a:rPr lang="en-US" sz="800" dirty="0">
                <a:solidFill>
                  <a:srgbClr val="000000"/>
                </a:solidFill>
              </a:rPr>
              <a:t>/Science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4.16</a:t>
            </a:r>
          </a:p>
        </p:txBody>
      </p:sp>
      <p:sp>
        <p:nvSpPr>
          <p:cNvPr id="12" name="Text Placeholder 5">
            <a:extLst>
              <a:ext uri="{FF2B5EF4-FFF2-40B4-BE49-F238E27FC236}">
                <a16:creationId xmlns:a16="http://schemas.microsoft.com/office/drawing/2014/main" id="{C0626CBB-2D11-4796-BDFA-C022158E33B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644352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Chloroplasts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Organelles present in cells of plants and some other eukaryotes</a:t>
            </a:r>
          </a:p>
          <a:p>
            <a:pPr>
              <a:spcBef>
                <a:spcPts val="600"/>
              </a:spcBef>
              <a:spcAft>
                <a:spcPts val="1200"/>
              </a:spcAft>
            </a:pPr>
            <a:r>
              <a:rPr lang="en-US" dirty="0"/>
              <a:t>Surrounded by two membranes</a:t>
            </a:r>
          </a:p>
          <a:p>
            <a:pPr>
              <a:spcBef>
                <a:spcPts val="600"/>
              </a:spcBef>
              <a:spcAft>
                <a:spcPts val="1200"/>
              </a:spcAft>
            </a:pPr>
            <a:r>
              <a:rPr lang="en-US" dirty="0"/>
              <a:t>Contain chlorophyll for photosynthesis</a:t>
            </a:r>
          </a:p>
          <a:p>
            <a:pPr>
              <a:spcBef>
                <a:spcPts val="600"/>
              </a:spcBef>
              <a:spcAft>
                <a:spcPts val="1200"/>
              </a:spcAft>
            </a:pPr>
            <a:r>
              <a:rPr lang="en-US" dirty="0"/>
              <a:t>Thylakoids are membranous sacs within the inner membrane</a:t>
            </a:r>
          </a:p>
          <a:p>
            <a:pPr marL="342900" indent="-342900">
              <a:spcBef>
                <a:spcPts val="600"/>
              </a:spcBef>
              <a:spcAft>
                <a:spcPts val="1200"/>
              </a:spcAft>
              <a:buFont typeface="Arial" panose="020B0604020202020204" pitchFamily="34" charset="0"/>
              <a:buChar char="•"/>
            </a:pPr>
            <a:r>
              <a:rPr lang="en-US" dirty="0"/>
              <a:t>Grana are stacks of thylakoids.</a:t>
            </a:r>
          </a:p>
          <a:p>
            <a:pPr>
              <a:spcBef>
                <a:spcPts val="600"/>
              </a:spcBef>
              <a:spcAft>
                <a:spcPts val="1200"/>
              </a:spcAft>
            </a:pPr>
            <a:r>
              <a:rPr lang="en-US" dirty="0"/>
              <a:t>Have their own D</a:t>
            </a:r>
            <a:r>
              <a:rPr lang="en-US" sz="100" dirty="0"/>
              <a:t> </a:t>
            </a:r>
            <a:r>
              <a:rPr lang="en-US" dirty="0"/>
              <a:t>N</a:t>
            </a:r>
            <a:r>
              <a:rPr lang="en-US" sz="100" dirty="0"/>
              <a:t> </a:t>
            </a:r>
            <a:r>
              <a:rPr lang="en-US" dirty="0"/>
              <a:t>A</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0108627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Chloroplast Structure</a:t>
            </a:r>
            <a:endParaRPr lang="en-IN" dirty="0"/>
          </a:p>
        </p:txBody>
      </p:sp>
      <p:pic>
        <p:nvPicPr>
          <p:cNvPr id="9" name="Picture 2" descr="2 illustrations, a micrograph, and a drawing show the structure of chloroplast.">
            <a:extLst>
              <a:ext uri="{FF2B5EF4-FFF2-40B4-BE49-F238E27FC236}">
                <a16:creationId xmlns:a16="http://schemas.microsoft.com/office/drawing/2014/main" id="{BFDE2E3A-1F2F-493D-8B22-4456C0083166}"/>
              </a:ext>
            </a:extLst>
          </p:cNvPr>
          <p:cNvPicPr>
            <a:picLocks noChangeAspect="1"/>
          </p:cNvPicPr>
          <p:nvPr/>
        </p:nvPicPr>
        <p:blipFill rotWithShape="1">
          <a:blip r:embed="rId2"/>
          <a:srcRect b="12799"/>
          <a:stretch/>
        </p:blipFill>
        <p:spPr>
          <a:xfrm>
            <a:off x="2264092" y="1075398"/>
            <a:ext cx="4615817" cy="484632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a:solidFill>
                  <a:srgbClr val="000000"/>
                </a:solidFill>
              </a:rPr>
              <a:t>Jeremy Burgess/Science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4.17</a:t>
            </a:r>
          </a:p>
        </p:txBody>
      </p:sp>
      <p:sp>
        <p:nvSpPr>
          <p:cNvPr id="11" name="Text Placeholder 5">
            <a:extLst>
              <a:ext uri="{FF2B5EF4-FFF2-40B4-BE49-F238E27FC236}">
                <a16:creationId xmlns:a16="http://schemas.microsoft.com/office/drawing/2014/main" id="{7D47D980-6FFD-486A-B37B-8C0FC45D688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3902797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Endosymbiosis Theory</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Proposes that some present-day eukaryotic organelles evolved by a symbiosis between two free-living cells</a:t>
            </a:r>
          </a:p>
          <a:p>
            <a:pPr marL="342900" indent="-342900">
              <a:spcBef>
                <a:spcPts val="1200"/>
              </a:spcBef>
              <a:spcAft>
                <a:spcPts val="1200"/>
              </a:spcAft>
              <a:buFont typeface="Arial" panose="020B0604020202020204" pitchFamily="34" charset="0"/>
              <a:buChar char="•"/>
            </a:pPr>
            <a:r>
              <a:rPr lang="en-US" dirty="0"/>
              <a:t>One cell, a prokaryote, was engulfed by and became part of another cell, which was the precursor of modern eukaryotes</a:t>
            </a:r>
          </a:p>
          <a:p>
            <a:pPr marL="342900" indent="-342900">
              <a:spcBef>
                <a:spcPts val="1200"/>
              </a:spcBef>
              <a:spcAft>
                <a:spcPts val="1200"/>
              </a:spcAft>
              <a:buFont typeface="Arial" panose="020B0604020202020204" pitchFamily="34" charset="0"/>
              <a:buChar char="•"/>
            </a:pPr>
            <a:r>
              <a:rPr lang="en-US" dirty="0"/>
              <a:t>Mitochondria and chloroplasts have similarities to prokaryotic cells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2120809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Eukaryotic Cell Origins</a:t>
            </a:r>
          </a:p>
        </p:txBody>
      </p:sp>
      <p:pic>
        <p:nvPicPr>
          <p:cNvPr id="8" name="Picture 2" descr="2 illustrations of modern eukaryotes show the possible origins of eukaryotic cell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4278" t="5873" r="5134" b="4206"/>
          <a:stretch/>
        </p:blipFill>
        <p:spPr>
          <a:xfrm>
            <a:off x="2762286" y="1046844"/>
            <a:ext cx="3619429" cy="512064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4.18</a:t>
            </a:r>
          </a:p>
        </p:txBody>
      </p:sp>
      <p:sp>
        <p:nvSpPr>
          <p:cNvPr id="11" name="Text Placeholder 4">
            <a:extLst>
              <a:ext uri="{FF2B5EF4-FFF2-40B4-BE49-F238E27FC236}">
                <a16:creationId xmlns:a16="http://schemas.microsoft.com/office/drawing/2014/main" id="{356295EC-8539-4237-BAE5-88DAB688331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858315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Cytoskeleton</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1200"/>
              </a:spcBef>
              <a:spcAft>
                <a:spcPts val="1200"/>
              </a:spcAft>
            </a:pPr>
            <a:r>
              <a:rPr lang="en-US" dirty="0"/>
              <a:t>Network of protein fibers found in all eukaryotic cells</a:t>
            </a:r>
          </a:p>
          <a:p>
            <a:pPr marL="342900" indent="-342900">
              <a:spcBef>
                <a:spcPts val="1200"/>
              </a:spcBef>
              <a:spcAft>
                <a:spcPts val="1200"/>
              </a:spcAft>
              <a:buFont typeface="Arial" panose="020B0604020202020204" pitchFamily="34" charset="0"/>
              <a:buChar char="•"/>
            </a:pPr>
            <a:r>
              <a:rPr lang="en-US" dirty="0"/>
              <a:t>Supports the shape of the cell</a:t>
            </a:r>
          </a:p>
          <a:p>
            <a:pPr marL="342900" indent="-342900">
              <a:spcBef>
                <a:spcPts val="1200"/>
              </a:spcBef>
              <a:spcAft>
                <a:spcPts val="1200"/>
              </a:spcAft>
              <a:buFont typeface="Arial" panose="020B0604020202020204" pitchFamily="34" charset="0"/>
              <a:buChar char="•"/>
            </a:pPr>
            <a:r>
              <a:rPr lang="en-US" dirty="0"/>
              <a:t>Keeps organelles in fixed locations</a:t>
            </a:r>
          </a:p>
          <a:p>
            <a:pPr>
              <a:spcBef>
                <a:spcPts val="1200"/>
              </a:spcBef>
              <a:spcAft>
                <a:spcPts val="1200"/>
              </a:spcAft>
            </a:pPr>
            <a:r>
              <a:rPr lang="en-US" dirty="0"/>
              <a:t>Dynamic system – constantly forming and disassembling</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326659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Three Types of Fibers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600"/>
              </a:spcBef>
              <a:spcAft>
                <a:spcPts val="600"/>
              </a:spcAft>
            </a:pPr>
            <a:r>
              <a:rPr lang="en-US" dirty="0"/>
              <a:t>Microfilaments (actin filaments)</a:t>
            </a:r>
          </a:p>
          <a:p>
            <a:pPr marL="342900" indent="-342900">
              <a:spcBef>
                <a:spcPts val="600"/>
              </a:spcBef>
              <a:spcAft>
                <a:spcPts val="600"/>
              </a:spcAft>
              <a:buFont typeface="Arial" panose="020B0604020202020204" pitchFamily="34" charset="0"/>
              <a:buChar char="•"/>
            </a:pPr>
            <a:r>
              <a:rPr lang="en-US" dirty="0"/>
              <a:t>Two protein chains loosely twined together.</a:t>
            </a:r>
          </a:p>
          <a:p>
            <a:pPr marL="342900" indent="-342900">
              <a:spcBef>
                <a:spcPts val="600"/>
              </a:spcBef>
              <a:spcAft>
                <a:spcPts val="600"/>
              </a:spcAft>
              <a:buFont typeface="Arial" panose="020B0604020202020204" pitchFamily="34" charset="0"/>
              <a:buChar char="•"/>
            </a:pPr>
            <a:r>
              <a:rPr lang="en-US" dirty="0"/>
              <a:t>Movements like contraction, crawling, “pinching”.</a:t>
            </a:r>
          </a:p>
          <a:p>
            <a:pPr>
              <a:spcBef>
                <a:spcPts val="600"/>
              </a:spcBef>
              <a:spcAft>
                <a:spcPts val="600"/>
              </a:spcAft>
            </a:pPr>
            <a:r>
              <a:rPr lang="en-US" dirty="0"/>
              <a:t>Microtubules</a:t>
            </a:r>
          </a:p>
          <a:p>
            <a:pPr marL="342900" indent="-342900">
              <a:spcBef>
                <a:spcPts val="600"/>
              </a:spcBef>
              <a:spcAft>
                <a:spcPts val="600"/>
              </a:spcAft>
              <a:buFont typeface="Arial" panose="020B0604020202020204" pitchFamily="34" charset="0"/>
              <a:buChar char="•"/>
            </a:pPr>
            <a:r>
              <a:rPr lang="en-US" dirty="0"/>
              <a:t>Largest of the cytoskeletal elements.</a:t>
            </a:r>
          </a:p>
          <a:p>
            <a:pPr marL="342900" indent="-342900">
              <a:spcBef>
                <a:spcPts val="600"/>
              </a:spcBef>
              <a:spcAft>
                <a:spcPts val="600"/>
              </a:spcAft>
              <a:buFont typeface="Arial" panose="020B0604020202020204" pitchFamily="34" charset="0"/>
              <a:buChar char="•"/>
            </a:pPr>
            <a:r>
              <a:rPr lang="en-US" dirty="0"/>
              <a:t>Dimers of α- and β-tubulin subunits.</a:t>
            </a:r>
          </a:p>
          <a:p>
            <a:pPr marL="342900" indent="-342900">
              <a:spcBef>
                <a:spcPts val="600"/>
              </a:spcBef>
              <a:spcAft>
                <a:spcPts val="600"/>
              </a:spcAft>
              <a:buFont typeface="Arial" panose="020B0604020202020204" pitchFamily="34" charset="0"/>
              <a:buChar char="•"/>
            </a:pPr>
            <a:r>
              <a:rPr lang="en-US" dirty="0"/>
              <a:t>Facilitate movement of cell and materials within cell.</a:t>
            </a:r>
          </a:p>
          <a:p>
            <a:pPr>
              <a:spcBef>
                <a:spcPts val="600"/>
              </a:spcBef>
              <a:spcAft>
                <a:spcPts val="600"/>
              </a:spcAft>
            </a:pPr>
            <a:r>
              <a:rPr lang="en-US" dirty="0"/>
              <a:t>Intermediate filaments</a:t>
            </a:r>
          </a:p>
          <a:p>
            <a:pPr marL="342900" indent="-342900">
              <a:spcBef>
                <a:spcPts val="600"/>
              </a:spcBef>
              <a:spcAft>
                <a:spcPts val="600"/>
              </a:spcAft>
              <a:buFont typeface="Arial" panose="020B0604020202020204" pitchFamily="34" charset="0"/>
              <a:buChar char="•"/>
            </a:pPr>
            <a:r>
              <a:rPr lang="en-US" dirty="0"/>
              <a:t>Between the size of actin filaments and microtubules.</a:t>
            </a:r>
          </a:p>
          <a:p>
            <a:pPr marL="342900" indent="-342900">
              <a:spcBef>
                <a:spcPts val="600"/>
              </a:spcBef>
              <a:spcAft>
                <a:spcPts val="600"/>
              </a:spcAft>
              <a:buFont typeface="Arial" panose="020B0604020202020204" pitchFamily="34" charset="0"/>
              <a:buChar char="•"/>
            </a:pPr>
            <a:r>
              <a:rPr lang="en-US" dirty="0"/>
              <a:t>Very stable – usually not broken down.</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8699002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Cytoskeleton Molecules</a:t>
            </a:r>
          </a:p>
        </p:txBody>
      </p:sp>
      <p:pic>
        <p:nvPicPr>
          <p:cNvPr id="8" name="Picture 2" descr="Actin resembles 2 pearl necklaces twisted around 1 another, microtubules resemble tubes made from beads, and intermediate filaments resemble cabl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21033"/>
          <a:stretch/>
        </p:blipFill>
        <p:spPr>
          <a:xfrm>
            <a:off x="2814358" y="1092595"/>
            <a:ext cx="3515284"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4.19</a:t>
            </a:r>
          </a:p>
        </p:txBody>
      </p:sp>
      <p:sp>
        <p:nvSpPr>
          <p:cNvPr id="11" name="Text Placeholder 4">
            <a:extLst>
              <a:ext uri="{FF2B5EF4-FFF2-40B4-BE49-F238E27FC236}">
                <a16:creationId xmlns:a16="http://schemas.microsoft.com/office/drawing/2014/main" id="{00E451BC-DC86-413B-88D8-D78EDBB1F0E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39601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Cell Size Is Limited</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1200"/>
              </a:spcBef>
              <a:spcAft>
                <a:spcPts val="600"/>
              </a:spcAft>
            </a:pPr>
            <a:r>
              <a:rPr lang="en-US" dirty="0"/>
              <a:t>Most cells are relatively small due to a reliance on diffusion of substances in and out of cells</a:t>
            </a:r>
          </a:p>
          <a:p>
            <a:pPr>
              <a:spcBef>
                <a:spcPts val="1200"/>
              </a:spcBef>
              <a:spcAft>
                <a:spcPts val="600"/>
              </a:spcAft>
            </a:pPr>
            <a:r>
              <a:rPr lang="en-US" dirty="0"/>
              <a:t>Rate of diffusion affected by</a:t>
            </a:r>
          </a:p>
          <a:p>
            <a:pPr marL="342900" indent="-342900">
              <a:spcBef>
                <a:spcPts val="1200"/>
              </a:spcBef>
              <a:spcAft>
                <a:spcPts val="600"/>
              </a:spcAft>
              <a:buFont typeface="Arial" panose="020B0604020202020204" pitchFamily="34" charset="0"/>
              <a:buChar char="•"/>
            </a:pPr>
            <a:r>
              <a:rPr lang="en-US" dirty="0"/>
              <a:t>Surface area available.</a:t>
            </a:r>
          </a:p>
          <a:p>
            <a:pPr marL="342900" indent="-342900">
              <a:spcBef>
                <a:spcPts val="1200"/>
              </a:spcBef>
              <a:spcAft>
                <a:spcPts val="600"/>
              </a:spcAft>
              <a:buFont typeface="Arial" panose="020B0604020202020204" pitchFamily="34" charset="0"/>
              <a:buChar char="•"/>
            </a:pPr>
            <a:r>
              <a:rPr lang="en-US" dirty="0"/>
              <a:t>Temperature.</a:t>
            </a:r>
          </a:p>
          <a:p>
            <a:pPr marL="342900" indent="-342900">
              <a:spcBef>
                <a:spcPts val="1200"/>
              </a:spcBef>
              <a:spcAft>
                <a:spcPts val="600"/>
              </a:spcAft>
              <a:buFont typeface="Arial" panose="020B0604020202020204" pitchFamily="34" charset="0"/>
              <a:buChar char="•"/>
            </a:pPr>
            <a:r>
              <a:rPr lang="en-US" dirty="0"/>
              <a:t>Concentration gradient.</a:t>
            </a:r>
          </a:p>
          <a:p>
            <a:pPr marL="342900" indent="-342900">
              <a:spcBef>
                <a:spcPts val="1200"/>
              </a:spcBef>
              <a:spcAft>
                <a:spcPts val="600"/>
              </a:spcAft>
              <a:buFont typeface="Arial" panose="020B0604020202020204" pitchFamily="34" charset="0"/>
              <a:buChar char="•"/>
            </a:pPr>
            <a:r>
              <a:rPr lang="en-US" dirty="0"/>
              <a:t>Distance.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5576859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Centrosomes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624"/>
              </a:spcBef>
              <a:spcAft>
                <a:spcPts val="1200"/>
              </a:spcAft>
            </a:pPr>
            <a:r>
              <a:rPr lang="en-US" dirty="0"/>
              <a:t>Region surrounding centrioles in almost all animal cells</a:t>
            </a:r>
          </a:p>
          <a:p>
            <a:pPr>
              <a:spcBef>
                <a:spcPts val="624"/>
              </a:spcBef>
              <a:spcAft>
                <a:spcPts val="1200"/>
              </a:spcAft>
            </a:pPr>
            <a:r>
              <a:rPr lang="en-US" dirty="0"/>
              <a:t>Microtubule-organizing center</a:t>
            </a:r>
          </a:p>
          <a:p>
            <a:pPr marL="342900" indent="-342900">
              <a:spcBef>
                <a:spcPts val="624"/>
              </a:spcBef>
              <a:spcAft>
                <a:spcPts val="1200"/>
              </a:spcAft>
              <a:buFont typeface="Arial" panose="020B0604020202020204" pitchFamily="34" charset="0"/>
              <a:buChar char="•"/>
            </a:pPr>
            <a:r>
              <a:rPr lang="en-US" dirty="0"/>
              <a:t>Can nucleate the assembly of microtubules.</a:t>
            </a:r>
          </a:p>
          <a:p>
            <a:pPr>
              <a:spcBef>
                <a:spcPts val="624"/>
              </a:spcBef>
              <a:spcAft>
                <a:spcPts val="1200"/>
              </a:spcAft>
            </a:pPr>
            <a:r>
              <a:rPr lang="en-US" dirty="0"/>
              <a:t>Animal cells and most protists have centrioles – occur in pairs</a:t>
            </a:r>
          </a:p>
          <a:p>
            <a:pPr>
              <a:spcBef>
                <a:spcPts val="624"/>
              </a:spcBef>
              <a:spcAft>
                <a:spcPts val="1200"/>
              </a:spcAft>
            </a:pPr>
            <a:r>
              <a:rPr lang="en-US" dirty="0"/>
              <a:t>Plants and fungi usually lack centrioles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815866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Centrioles</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4.20</a:t>
            </a:r>
          </a:p>
        </p:txBody>
      </p:sp>
      <p:pic>
        <p:nvPicPr>
          <p:cNvPr id="8" name="Picture 3" descr="An illustration shows 2 centrioles. A microtubule triplet of 1 centriole is labele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76013" y="1315079"/>
            <a:ext cx="7991974" cy="4405646"/>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458747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Cell Movement</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624"/>
              </a:spcBef>
              <a:spcAft>
                <a:spcPts val="1200"/>
              </a:spcAft>
            </a:pPr>
            <a:r>
              <a:rPr lang="en-US" dirty="0"/>
              <a:t>The movement of actin filaments, microtubules, or both help cells move</a:t>
            </a:r>
          </a:p>
          <a:p>
            <a:pPr>
              <a:spcBef>
                <a:spcPts val="624"/>
              </a:spcBef>
              <a:spcAft>
                <a:spcPts val="1200"/>
              </a:spcAft>
            </a:pPr>
            <a:r>
              <a:rPr lang="en-US" dirty="0"/>
              <a:t>Some cells crawl using actin microfilaments</a:t>
            </a:r>
          </a:p>
          <a:p>
            <a:pPr>
              <a:spcBef>
                <a:spcPts val="624"/>
              </a:spcBef>
              <a:spcAft>
                <a:spcPts val="1200"/>
              </a:spcAft>
            </a:pPr>
            <a:r>
              <a:rPr lang="en-US" dirty="0"/>
              <a:t>Eukaryotic flagella and cilia have 9 + 2 arrangement of microtubules</a:t>
            </a:r>
          </a:p>
          <a:p>
            <a:pPr marL="342900" indent="-342900">
              <a:spcBef>
                <a:spcPts val="624"/>
              </a:spcBef>
              <a:spcAft>
                <a:spcPts val="1200"/>
              </a:spcAft>
              <a:buFont typeface="Arial" panose="020B0604020202020204" pitchFamily="34" charset="0"/>
              <a:buChar char="•"/>
            </a:pPr>
            <a:r>
              <a:rPr lang="en-US" dirty="0"/>
              <a:t>9 microtubule pairs surrounding 2 central microtubules.</a:t>
            </a:r>
          </a:p>
          <a:p>
            <a:pPr marL="342900" indent="-342900">
              <a:spcBef>
                <a:spcPts val="624"/>
              </a:spcBef>
              <a:spcAft>
                <a:spcPts val="1200"/>
              </a:spcAft>
              <a:buFont typeface="Arial" panose="020B0604020202020204" pitchFamily="34" charset="0"/>
              <a:buChar char="•"/>
            </a:pPr>
            <a:r>
              <a:rPr lang="en-US" dirty="0"/>
              <a:t>Cilia are shorter and more numerous.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1952711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Internal Structure of Flagella and Cilia</a:t>
            </a:r>
            <a:endParaRPr lang="en-IN" dirty="0"/>
          </a:p>
        </p:txBody>
      </p:sp>
      <p:pic>
        <p:nvPicPr>
          <p:cNvPr id="8" name="Picture 2" descr="An illustration shows the flagellum, cross-section of the flagellum, and basal body.">
            <a:extLst>
              <a:ext uri="{FF2B5EF4-FFF2-40B4-BE49-F238E27FC236}">
                <a16:creationId xmlns:a16="http://schemas.microsoft.com/office/drawing/2014/main" id="{8EE1A49F-F585-4557-BDA2-6F78EFF4E4B3}"/>
              </a:ext>
            </a:extLst>
          </p:cNvPr>
          <p:cNvPicPr>
            <a:picLocks noChangeAspect="1"/>
          </p:cNvPicPr>
          <p:nvPr/>
        </p:nvPicPr>
        <p:blipFill>
          <a:blip r:embed="rId2"/>
          <a:stretch>
            <a:fillRect/>
          </a:stretch>
        </p:blipFill>
        <p:spPr>
          <a:xfrm>
            <a:off x="1406220" y="1045535"/>
            <a:ext cx="6331561" cy="484632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a:solidFill>
                  <a:srgbClr val="000000"/>
                </a:solidFill>
              </a:rPr>
              <a:t>Dr. William </a:t>
            </a:r>
            <a:r>
              <a:rPr lang="en-US" sz="800" dirty="0" err="1">
                <a:solidFill>
                  <a:srgbClr val="000000"/>
                </a:solidFill>
              </a:rPr>
              <a:t>Dentler</a:t>
            </a:r>
            <a:r>
              <a:rPr lang="en-US" sz="800" dirty="0">
                <a:solidFill>
                  <a:srgbClr val="000000"/>
                </a:solidFill>
              </a:rPr>
              <a:t>/University of Kansas </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4.23</a:t>
            </a:r>
          </a:p>
        </p:txBody>
      </p:sp>
      <p:sp>
        <p:nvSpPr>
          <p:cNvPr id="12" name="Text Placeholder 5">
            <a:extLst>
              <a:ext uri="{FF2B5EF4-FFF2-40B4-BE49-F238E27FC236}">
                <a16:creationId xmlns:a16="http://schemas.microsoft.com/office/drawing/2014/main" id="{1166DA61-771C-46CA-9B33-5D34F51BF0B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1795255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Flagella and Cilia</a:t>
            </a:r>
            <a:endParaRPr lang="en-IN" dirty="0"/>
          </a:p>
        </p:txBody>
      </p:sp>
      <p:pic>
        <p:nvPicPr>
          <p:cNvPr id="9" name="Picture 2" descr="In a spherical green alga, numerous flagella are longer than the cell is wide. The cilia on a paramecium are much shorter and even more numerous.">
            <a:extLst>
              <a:ext uri="{FF2B5EF4-FFF2-40B4-BE49-F238E27FC236}">
                <a16:creationId xmlns:a16="http://schemas.microsoft.com/office/drawing/2014/main" id="{91F48496-33C3-47BD-9FFF-E40D5158F2F4}"/>
              </a:ext>
            </a:extLst>
          </p:cNvPr>
          <p:cNvPicPr>
            <a:picLocks noChangeAspect="1"/>
          </p:cNvPicPr>
          <p:nvPr/>
        </p:nvPicPr>
        <p:blipFill>
          <a:blip r:embed="rId2"/>
          <a:stretch>
            <a:fillRect/>
          </a:stretch>
        </p:blipFill>
        <p:spPr>
          <a:xfrm>
            <a:off x="2656981" y="1086479"/>
            <a:ext cx="3830038" cy="493776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75771"/>
            <a:ext cx="2286000" cy="182880"/>
          </a:xfrm>
        </p:spPr>
        <p:txBody>
          <a:bodyPr/>
          <a:lstStyle/>
          <a:p>
            <a:pPr lvl="0" algn="ctr"/>
            <a:r>
              <a:rPr lang="en-US" sz="800" dirty="0">
                <a:solidFill>
                  <a:srgbClr val="000000"/>
                </a:solidFill>
              </a:rPr>
              <a:t>SPL/Science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4.24</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735334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Eukaryotic Cell Walls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624"/>
              </a:spcBef>
              <a:spcAft>
                <a:spcPts val="1200"/>
              </a:spcAft>
            </a:pPr>
            <a:r>
              <a:rPr lang="en-US" dirty="0"/>
              <a:t>Present in plants, fungi, and some protists</a:t>
            </a:r>
          </a:p>
          <a:p>
            <a:pPr>
              <a:spcBef>
                <a:spcPts val="624"/>
              </a:spcBef>
              <a:spcAft>
                <a:spcPts val="1200"/>
              </a:spcAft>
            </a:pPr>
            <a:r>
              <a:rPr lang="en-US" dirty="0"/>
              <a:t>Eukaryotic cell walls are distinct from prokaryotic cell walls chemically and structurally</a:t>
            </a:r>
          </a:p>
          <a:p>
            <a:pPr marL="342900" indent="-342900">
              <a:spcBef>
                <a:spcPts val="624"/>
              </a:spcBef>
              <a:spcAft>
                <a:spcPts val="1200"/>
              </a:spcAft>
              <a:buFont typeface="Arial" panose="020B0604020202020204" pitchFamily="34" charset="0"/>
              <a:buChar char="•"/>
            </a:pPr>
            <a:r>
              <a:rPr lang="en-US" dirty="0"/>
              <a:t>Plant and protist cell walls made of cellulose.</a:t>
            </a:r>
          </a:p>
          <a:p>
            <a:pPr marL="342900" indent="-342900">
              <a:spcBef>
                <a:spcPts val="624"/>
              </a:spcBef>
              <a:spcAft>
                <a:spcPts val="1200"/>
              </a:spcAft>
              <a:buFont typeface="Arial" panose="020B0604020202020204" pitchFamily="34" charset="0"/>
              <a:buChar char="•"/>
            </a:pPr>
            <a:r>
              <a:rPr lang="en-US" dirty="0"/>
              <a:t>Fungi cell walls made of chitin.</a:t>
            </a:r>
          </a:p>
          <a:p>
            <a:pPr marL="342900" indent="-342900">
              <a:spcBef>
                <a:spcPts val="624"/>
              </a:spcBef>
              <a:spcAft>
                <a:spcPts val="1200"/>
              </a:spcAft>
              <a:buFont typeface="Arial" panose="020B0604020202020204" pitchFamily="34" charset="0"/>
              <a:buChar char="•"/>
            </a:pPr>
            <a:r>
              <a:rPr lang="en-US" dirty="0"/>
              <a:t>Plant cells have primary and possibly secondary cell walls.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010791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Plant Cell Walls</a:t>
            </a:r>
            <a:endParaRPr lang="en-IN" dirty="0"/>
          </a:p>
        </p:txBody>
      </p:sp>
      <p:pic>
        <p:nvPicPr>
          <p:cNvPr id="9" name="Picture 2" descr="2 illustrations show plant cells and a magnified view of the cell wall.">
            <a:extLst>
              <a:ext uri="{FF2B5EF4-FFF2-40B4-BE49-F238E27FC236}">
                <a16:creationId xmlns:a16="http://schemas.microsoft.com/office/drawing/2014/main" id="{DD8B03C5-4413-4783-88DB-3B338DE8BC44}"/>
              </a:ext>
            </a:extLst>
          </p:cNvPr>
          <p:cNvPicPr>
            <a:picLocks noChangeAspect="1"/>
          </p:cNvPicPr>
          <p:nvPr/>
        </p:nvPicPr>
        <p:blipFill rotWithShape="1">
          <a:blip r:embed="rId2"/>
          <a:srcRect t="2663" b="3706"/>
          <a:stretch/>
        </p:blipFill>
        <p:spPr>
          <a:xfrm>
            <a:off x="2645016" y="972338"/>
            <a:ext cx="3853968" cy="493776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en-US" sz="800" dirty="0" err="1">
                <a:solidFill>
                  <a:srgbClr val="000000"/>
                </a:solidFill>
              </a:rPr>
              <a:t>Biophoto</a:t>
            </a:r>
            <a:r>
              <a:rPr lang="en-US" sz="800" dirty="0">
                <a:solidFill>
                  <a:srgbClr val="000000"/>
                </a:solidFill>
              </a:rPr>
              <a:t> Associates/Science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4.25</a:t>
            </a:r>
          </a:p>
        </p:txBody>
      </p:sp>
      <p:sp>
        <p:nvSpPr>
          <p:cNvPr id="13" name="Text Placeholder 5">
            <a:extLst>
              <a:ext uri="{FF2B5EF4-FFF2-40B4-BE49-F238E27FC236}">
                <a16:creationId xmlns:a16="http://schemas.microsoft.com/office/drawing/2014/main" id="{4BCDD693-64BC-473D-B7B7-CC996E22DD8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9455327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Extracellular Matrix (E</a:t>
            </a:r>
            <a:r>
              <a:rPr lang="en-US" sz="100" dirty="0"/>
              <a:t> </a:t>
            </a:r>
            <a:r>
              <a:rPr lang="en-US" dirty="0"/>
              <a:t>C</a:t>
            </a:r>
            <a:r>
              <a:rPr lang="en-US" sz="100" dirty="0"/>
              <a:t> </a:t>
            </a:r>
            <a:r>
              <a:rPr lang="en-US" dirty="0"/>
              <a:t>M)</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624"/>
              </a:spcBef>
              <a:spcAft>
                <a:spcPts val="1200"/>
              </a:spcAft>
            </a:pPr>
            <a:r>
              <a:rPr lang="en-US" dirty="0"/>
              <a:t>Animal cells lack cell walls</a:t>
            </a:r>
          </a:p>
          <a:p>
            <a:pPr>
              <a:spcBef>
                <a:spcPts val="624"/>
              </a:spcBef>
              <a:spcAft>
                <a:spcPts val="1200"/>
              </a:spcAft>
            </a:pPr>
            <a:r>
              <a:rPr lang="en-US" dirty="0"/>
              <a:t>Secrete an elaborate mixture of glycoproteins into the space around them</a:t>
            </a:r>
          </a:p>
          <a:p>
            <a:pPr>
              <a:spcBef>
                <a:spcPts val="624"/>
              </a:spcBef>
              <a:spcAft>
                <a:spcPts val="1200"/>
              </a:spcAft>
            </a:pPr>
            <a:r>
              <a:rPr lang="en-US" dirty="0"/>
              <a:t>Collagen may be abundant</a:t>
            </a:r>
          </a:p>
          <a:p>
            <a:pPr>
              <a:spcBef>
                <a:spcPts val="624"/>
              </a:spcBef>
              <a:spcAft>
                <a:spcPts val="1200"/>
              </a:spcAft>
            </a:pPr>
            <a:r>
              <a:rPr lang="en-US" dirty="0"/>
              <a:t>Form a protective layer over the cell surface</a:t>
            </a:r>
          </a:p>
          <a:p>
            <a:pPr>
              <a:spcBef>
                <a:spcPts val="624"/>
              </a:spcBef>
              <a:spcAft>
                <a:spcPts val="1200"/>
              </a:spcAft>
            </a:pPr>
            <a:r>
              <a:rPr lang="en-US" dirty="0"/>
              <a:t>Integrins link E</a:t>
            </a:r>
            <a:r>
              <a:rPr lang="en-US" sz="100" dirty="0"/>
              <a:t> </a:t>
            </a:r>
            <a:r>
              <a:rPr lang="en-US" dirty="0"/>
              <a:t>C</a:t>
            </a:r>
            <a:r>
              <a:rPr lang="en-US" sz="100" dirty="0"/>
              <a:t> </a:t>
            </a:r>
            <a:r>
              <a:rPr lang="en-US" dirty="0"/>
              <a:t>M to cell’s cytoskeleton</a:t>
            </a:r>
          </a:p>
          <a:p>
            <a:pPr marL="342900" indent="-342900">
              <a:spcBef>
                <a:spcPts val="624"/>
              </a:spcBef>
              <a:spcAft>
                <a:spcPts val="1200"/>
              </a:spcAft>
              <a:buFont typeface="Arial" panose="020B0604020202020204" pitchFamily="34" charset="0"/>
              <a:buChar char="•"/>
            </a:pPr>
            <a:r>
              <a:rPr lang="en-US" dirty="0"/>
              <a:t>Influence cell behavior.</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0948453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Extracellular Matrix Structure</a:t>
            </a:r>
          </a:p>
        </p:txBody>
      </p:sp>
      <p:pic>
        <p:nvPicPr>
          <p:cNvPr id="8" name="Picture 2" descr="Animal cells have an extracellular matrix of glycoproteins surrounding the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987738" y="1088626"/>
            <a:ext cx="5168525" cy="5029200"/>
          </a:xfrm>
          <a:prstGeom prst="rect">
            <a:avLst/>
          </a:prstGeom>
        </p:spPr>
      </p:pic>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4.26</a:t>
            </a:r>
          </a:p>
        </p:txBody>
      </p:sp>
      <p:sp>
        <p:nvSpPr>
          <p:cNvPr id="11" name="Text Placeholder 4">
            <a:extLst>
              <a:ext uri="{FF2B5EF4-FFF2-40B4-BE49-F238E27FC236}">
                <a16:creationId xmlns:a16="http://schemas.microsoft.com/office/drawing/2014/main" id="{9620C49F-BEA6-47FD-A9F0-8CC918794F5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011077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Table 4.3</a:t>
            </a:r>
            <a:endParaRPr lang="en-US" sz="1200" dirty="0">
              <a:solidFill>
                <a:srgbClr val="000000"/>
              </a:solidFill>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99C063AC-C9A0-43DC-9305-6332BC9FDC1C}"/>
              </a:ext>
            </a:extLst>
          </p:cNvPr>
          <p:cNvSpPr>
            <a:spLocks noGrp="1"/>
          </p:cNvSpPr>
          <p:nvPr>
            <p:ph sz="quarter" idx="11"/>
          </p:nvPr>
        </p:nvSpPr>
        <p:spPr>
          <a:xfrm>
            <a:off x="342900" y="1017401"/>
            <a:ext cx="8458200" cy="333726"/>
          </a:xfrm>
        </p:spPr>
        <p:txBody>
          <a:bodyPr/>
          <a:lstStyle/>
          <a:p>
            <a:r>
              <a:rPr lang="en-US" sz="1600" b="1" dirty="0"/>
              <a:t>TABLE 4.3 A Comparison of Prokaryotic, Animal, and Plant Cells </a:t>
            </a:r>
            <a:r>
              <a:rPr lang="en-US" sz="1600" dirty="0"/>
              <a:t>	</a:t>
            </a:r>
          </a:p>
        </p:txBody>
      </p:sp>
      <p:graphicFrame>
        <p:nvGraphicFramePr>
          <p:cNvPr id="4" name="Table 3">
            <a:extLst>
              <a:ext uri="{FF2B5EF4-FFF2-40B4-BE49-F238E27FC236}">
                <a16:creationId xmlns:a16="http://schemas.microsoft.com/office/drawing/2014/main" id="{E7E600F7-10F6-4C19-9BF8-82F87926891C}"/>
              </a:ext>
            </a:extLst>
          </p:cNvPr>
          <p:cNvGraphicFramePr>
            <a:graphicFrameLocks noGrp="1"/>
          </p:cNvGraphicFramePr>
          <p:nvPr>
            <p:extLst>
              <p:ext uri="{D42A27DB-BD31-4B8C-83A1-F6EECF244321}">
                <p14:modId xmlns:p14="http://schemas.microsoft.com/office/powerpoint/2010/main" val="1453259687"/>
              </p:ext>
            </p:extLst>
          </p:nvPr>
        </p:nvGraphicFramePr>
        <p:xfrm>
          <a:off x="331470" y="1392851"/>
          <a:ext cx="8481060" cy="5093208"/>
        </p:xfrm>
        <a:graphic>
          <a:graphicData uri="http://schemas.openxmlformats.org/drawingml/2006/table">
            <a:tbl>
              <a:tblPr firstRow="1" bandRow="1">
                <a:tableStyleId>{5C22544A-7EE6-4342-B048-85BDC9FD1C3A}</a:tableStyleId>
              </a:tblPr>
              <a:tblGrid>
                <a:gridCol w="1751523">
                  <a:extLst>
                    <a:ext uri="{9D8B030D-6E8A-4147-A177-3AD203B41FA5}">
                      <a16:colId xmlns:a16="http://schemas.microsoft.com/office/drawing/2014/main" val="1883676801"/>
                    </a:ext>
                  </a:extLst>
                </a:gridCol>
                <a:gridCol w="2489007">
                  <a:extLst>
                    <a:ext uri="{9D8B030D-6E8A-4147-A177-3AD203B41FA5}">
                      <a16:colId xmlns:a16="http://schemas.microsoft.com/office/drawing/2014/main" val="896944108"/>
                    </a:ext>
                  </a:extLst>
                </a:gridCol>
                <a:gridCol w="1843709">
                  <a:extLst>
                    <a:ext uri="{9D8B030D-6E8A-4147-A177-3AD203B41FA5}">
                      <a16:colId xmlns:a16="http://schemas.microsoft.com/office/drawing/2014/main" val="3111157114"/>
                    </a:ext>
                  </a:extLst>
                </a:gridCol>
                <a:gridCol w="2396821">
                  <a:extLst>
                    <a:ext uri="{9D8B030D-6E8A-4147-A177-3AD203B41FA5}">
                      <a16:colId xmlns:a16="http://schemas.microsoft.com/office/drawing/2014/main" val="1862374315"/>
                    </a:ext>
                  </a:extLst>
                </a:gridCol>
              </a:tblGrid>
              <a:tr h="233350">
                <a:tc>
                  <a:txBody>
                    <a:bodyPr/>
                    <a:lstStyle/>
                    <a:p>
                      <a:endParaRPr lang="en-IN" sz="1300" dirty="0"/>
                    </a:p>
                  </a:txBody>
                  <a:tcPr marT="27432" marB="27432"/>
                </a:tc>
                <a:tc>
                  <a:txBody>
                    <a:bodyPr/>
                    <a:lstStyle/>
                    <a:p>
                      <a:r>
                        <a:rPr lang="en-IN" sz="1300" b="1" i="0" u="none" strike="noStrike" kern="1200" baseline="0" dirty="0">
                          <a:solidFill>
                            <a:schemeClr val="lt1"/>
                          </a:solidFill>
                          <a:latin typeface="+mn-lt"/>
                          <a:ea typeface="+mn-ea"/>
                          <a:cs typeface="+mn-cs"/>
                        </a:rPr>
                        <a:t>Prokaryote </a:t>
                      </a:r>
                      <a:endParaRPr lang="en-IN" sz="1300" b="0" i="0" u="none" strike="noStrike" kern="1200" baseline="0" dirty="0">
                        <a:solidFill>
                          <a:schemeClr val="lt1"/>
                        </a:solidFill>
                        <a:latin typeface="+mn-lt"/>
                        <a:ea typeface="+mn-ea"/>
                        <a:cs typeface="+mn-cs"/>
                      </a:endParaRPr>
                    </a:p>
                  </a:txBody>
                  <a:tcPr marT="27432" marB="27432"/>
                </a:tc>
                <a:tc>
                  <a:txBody>
                    <a:bodyPr/>
                    <a:lstStyle/>
                    <a:p>
                      <a:r>
                        <a:rPr lang="en-IN" sz="1300" b="1" i="0" u="none" strike="noStrike" kern="1200" baseline="0" dirty="0">
                          <a:solidFill>
                            <a:schemeClr val="lt1"/>
                          </a:solidFill>
                          <a:latin typeface="+mn-lt"/>
                          <a:ea typeface="+mn-ea"/>
                          <a:cs typeface="+mn-cs"/>
                        </a:rPr>
                        <a:t>Animal</a:t>
                      </a:r>
                      <a:endParaRPr lang="en-IN" sz="1300" b="0" i="0" u="none" strike="noStrike" kern="1200" baseline="0" dirty="0">
                        <a:solidFill>
                          <a:schemeClr val="lt1"/>
                        </a:solidFill>
                        <a:latin typeface="+mn-lt"/>
                        <a:ea typeface="+mn-ea"/>
                        <a:cs typeface="+mn-cs"/>
                      </a:endParaRPr>
                    </a:p>
                  </a:txBody>
                  <a:tcPr marT="27432" marB="27432"/>
                </a:tc>
                <a:tc>
                  <a:txBody>
                    <a:bodyPr/>
                    <a:lstStyle/>
                    <a:p>
                      <a:r>
                        <a:rPr lang="en-IN" sz="1300" b="1" i="0" u="none" strike="noStrike" kern="1200" baseline="0" dirty="0">
                          <a:solidFill>
                            <a:schemeClr val="lt1"/>
                          </a:solidFill>
                          <a:latin typeface="+mn-lt"/>
                          <a:ea typeface="+mn-ea"/>
                          <a:cs typeface="+mn-cs"/>
                        </a:rPr>
                        <a:t>Plant </a:t>
                      </a:r>
                      <a:endParaRPr lang="en-IN" sz="1300" b="0" i="0" u="none" strike="noStrike" kern="1200" baseline="0" dirty="0">
                        <a:solidFill>
                          <a:schemeClr val="lt1"/>
                        </a:solidFill>
                        <a:latin typeface="+mn-lt"/>
                        <a:ea typeface="+mn-ea"/>
                        <a:cs typeface="+mn-cs"/>
                      </a:endParaRPr>
                    </a:p>
                  </a:txBody>
                  <a:tcPr marT="27432" marB="27432"/>
                </a:tc>
                <a:extLst>
                  <a:ext uri="{0D108BD9-81ED-4DB2-BD59-A6C34878D82A}">
                    <a16:rowId xmlns:a16="http://schemas.microsoft.com/office/drawing/2014/main" val="3321944142"/>
                  </a:ext>
                </a:extLst>
              </a:tr>
              <a:tr h="233350">
                <a:tc>
                  <a:txBody>
                    <a:bodyPr/>
                    <a:lstStyle/>
                    <a:p>
                      <a:endParaRPr lang="en-IN" sz="1300" dirty="0"/>
                    </a:p>
                  </a:txBody>
                  <a:tcPr marT="27432" marB="27432">
                    <a:lnR w="12700" cap="flat" cmpd="sng" algn="ctr">
                      <a:noFill/>
                      <a:prstDash val="solid"/>
                      <a:round/>
                      <a:headEnd type="none" w="med" len="med"/>
                      <a:tailEnd type="none" w="med" len="med"/>
                    </a:lnR>
                  </a:tcPr>
                </a:tc>
                <a:tc>
                  <a:txBody>
                    <a:bodyPr/>
                    <a:lstStyle/>
                    <a:p>
                      <a:pPr algn="r"/>
                      <a:r>
                        <a:rPr lang="pt-BR" sz="1300" b="1" i="0" u="none" strike="noStrike" kern="1200" baseline="0" dirty="0">
                          <a:solidFill>
                            <a:schemeClr val="dk1"/>
                          </a:solidFill>
                          <a:latin typeface="+mn-lt"/>
                          <a:ea typeface="+mn-ea"/>
                          <a:cs typeface="+mn-cs"/>
                        </a:rPr>
                        <a:t>EXTERIOR STRUCTURES</a:t>
                      </a:r>
                      <a:endParaRPr lang="pt-BR" sz="1300" b="0" i="0" u="none" strike="noStrike" kern="1200" baseline="0" dirty="0">
                        <a:solidFill>
                          <a:schemeClr val="dk1"/>
                        </a:solidFill>
                        <a:latin typeface="+mn-lt"/>
                        <a:ea typeface="+mn-ea"/>
                        <a:cs typeface="+mn-cs"/>
                      </a:endParaRPr>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4249257288"/>
                  </a:ext>
                </a:extLst>
              </a:tr>
              <a:tr h="430333">
                <a:tc>
                  <a:txBody>
                    <a:bodyPr/>
                    <a:lstStyle/>
                    <a:p>
                      <a:r>
                        <a:rPr lang="en-IN" sz="1300" b="0" i="0" u="none" strike="noStrike" kern="1200" baseline="0" dirty="0">
                          <a:solidFill>
                            <a:schemeClr val="dk1"/>
                          </a:solidFill>
                          <a:latin typeface="+mn-lt"/>
                          <a:ea typeface="+mn-ea"/>
                          <a:cs typeface="+mn-cs"/>
                        </a:rPr>
                        <a:t>Cell wall </a:t>
                      </a:r>
                    </a:p>
                  </a:txBody>
                  <a:tcPr marT="27432" marB="27432"/>
                </a:tc>
                <a:tc>
                  <a:txBody>
                    <a:bodyPr/>
                    <a:lstStyle/>
                    <a:p>
                      <a:r>
                        <a:rPr lang="en-IN" sz="1300" dirty="0"/>
                        <a:t>Present (protein-polysaccharide)</a:t>
                      </a:r>
                    </a:p>
                  </a:txBody>
                  <a:tcPr marT="27432" marB="27432"/>
                </a:tc>
                <a:tc>
                  <a:txBody>
                    <a:bodyPr/>
                    <a:lstStyle/>
                    <a:p>
                      <a:r>
                        <a:rPr lang="en-IN" sz="1300" dirty="0"/>
                        <a:t>Absent</a:t>
                      </a:r>
                    </a:p>
                  </a:txBody>
                  <a:tcPr marT="27432" marB="27432"/>
                </a:tc>
                <a:tc>
                  <a:txBody>
                    <a:bodyPr/>
                    <a:lstStyle/>
                    <a:p>
                      <a:r>
                        <a:rPr lang="en-IN" sz="1300" dirty="0"/>
                        <a:t>Present (cellulose)</a:t>
                      </a:r>
                    </a:p>
                  </a:txBody>
                  <a:tcPr marT="27432" marB="27432"/>
                </a:tc>
                <a:extLst>
                  <a:ext uri="{0D108BD9-81ED-4DB2-BD59-A6C34878D82A}">
                    <a16:rowId xmlns:a16="http://schemas.microsoft.com/office/drawing/2014/main" val="322464448"/>
                  </a:ext>
                </a:extLst>
              </a:tr>
              <a:tr h="233350">
                <a:tc>
                  <a:txBody>
                    <a:bodyPr/>
                    <a:lstStyle/>
                    <a:p>
                      <a:r>
                        <a:rPr lang="en-IN" sz="1300" dirty="0"/>
                        <a:t>Cell membrane</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875726185"/>
                  </a:ext>
                </a:extLst>
              </a:tr>
              <a:tr h="430333">
                <a:tc>
                  <a:txBody>
                    <a:bodyPr/>
                    <a:lstStyle/>
                    <a:p>
                      <a:r>
                        <a:rPr lang="en-IN" sz="1300" dirty="0"/>
                        <a:t>Flagella/cilia</a:t>
                      </a:r>
                    </a:p>
                  </a:txBody>
                  <a:tcPr marT="27432" marB="27432"/>
                </a:tc>
                <a:tc>
                  <a:txBody>
                    <a:bodyPr/>
                    <a:lstStyle/>
                    <a:p>
                      <a:r>
                        <a:rPr lang="en-IN" sz="1300" dirty="0"/>
                        <a:t>Flagella may be present</a:t>
                      </a:r>
                    </a:p>
                  </a:txBody>
                  <a:tcPr marT="27432" marB="27432"/>
                </a:tc>
                <a:tc>
                  <a:txBody>
                    <a:bodyPr/>
                    <a:lstStyle/>
                    <a:p>
                      <a:r>
                        <a:rPr lang="en-US" sz="1300" dirty="0"/>
                        <a:t>May be present (9 + 2 structure)</a:t>
                      </a:r>
                      <a:endParaRPr lang="en-IN" sz="1300" dirty="0"/>
                    </a:p>
                  </a:txBody>
                  <a:tcPr marT="27432" marB="27432"/>
                </a:tc>
                <a:tc>
                  <a:txBody>
                    <a:bodyPr/>
                    <a:lstStyle/>
                    <a:p>
                      <a:r>
                        <a:rPr lang="en-US" sz="1300" dirty="0"/>
                        <a:t>Absent except in sperm of a few species (9 + 2 structure)</a:t>
                      </a:r>
                      <a:endParaRPr lang="en-IN" sz="1300" dirty="0"/>
                    </a:p>
                  </a:txBody>
                  <a:tcPr marT="27432" marB="27432"/>
                </a:tc>
                <a:extLst>
                  <a:ext uri="{0D108BD9-81ED-4DB2-BD59-A6C34878D82A}">
                    <a16:rowId xmlns:a16="http://schemas.microsoft.com/office/drawing/2014/main" val="1051434454"/>
                  </a:ext>
                </a:extLst>
              </a:tr>
              <a:tr h="233350">
                <a:tc>
                  <a:txBody>
                    <a:bodyPr/>
                    <a:lstStyle/>
                    <a:p>
                      <a:endParaRPr lang="en-IN" sz="1300" dirty="0"/>
                    </a:p>
                  </a:txBody>
                  <a:tcPr marT="27432" marB="27432">
                    <a:lnR w="12700" cap="flat" cmpd="sng" algn="ctr">
                      <a:noFill/>
                      <a:prstDash val="solid"/>
                      <a:round/>
                      <a:headEnd type="none" w="med" len="med"/>
                      <a:tailEnd type="none" w="med" len="med"/>
                    </a:lnR>
                  </a:tcPr>
                </a:tc>
                <a:tc>
                  <a:txBody>
                    <a:bodyPr/>
                    <a:lstStyle/>
                    <a:p>
                      <a:pPr algn="r"/>
                      <a:r>
                        <a:rPr lang="pt-BR" sz="1300" b="1" dirty="0">
                          <a:solidFill>
                            <a:schemeClr val="tx1"/>
                          </a:solidFill>
                        </a:rPr>
                        <a:t>INTERIORSTRCTURES</a:t>
                      </a:r>
                      <a:endParaRPr lang="en-IN" sz="1300" b="1" dirty="0">
                        <a:solidFill>
                          <a:schemeClr val="tx1"/>
                        </a:solidFill>
                      </a:endParaRPr>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425376206"/>
                  </a:ext>
                </a:extLst>
              </a:tr>
              <a:tr h="430333">
                <a:tc>
                  <a:txBody>
                    <a:bodyPr/>
                    <a:lstStyle/>
                    <a:p>
                      <a:r>
                        <a:rPr lang="en-IN" sz="1300" dirty="0"/>
                        <a:t>Endoplasmic reticulum</a:t>
                      </a:r>
                    </a:p>
                  </a:txBody>
                  <a:tcPr marT="27432" marB="27432"/>
                </a:tc>
                <a:tc>
                  <a:txBody>
                    <a:bodyPr/>
                    <a:lstStyle/>
                    <a:p>
                      <a:r>
                        <a:rPr lang="en-IN" sz="1300" dirty="0"/>
                        <a:t>Absent</a:t>
                      </a:r>
                    </a:p>
                  </a:txBody>
                  <a:tcPr marT="27432" marB="27432"/>
                </a:tc>
                <a:tc>
                  <a:txBody>
                    <a:bodyPr/>
                    <a:lstStyle/>
                    <a:p>
                      <a:r>
                        <a:rPr lang="en-IN" sz="1300" b="0" i="0" u="none" strike="noStrike" kern="1200" baseline="0" dirty="0">
                          <a:solidFill>
                            <a:schemeClr val="dk1"/>
                          </a:solidFill>
                          <a:latin typeface="+mn-lt"/>
                          <a:ea typeface="+mn-ea"/>
                          <a:cs typeface="+mn-cs"/>
                        </a:rPr>
                        <a:t>Usually present </a:t>
                      </a:r>
                    </a:p>
                  </a:txBody>
                  <a:tcPr marT="27432" marB="27432"/>
                </a:tc>
                <a:tc>
                  <a:txBody>
                    <a:bodyPr/>
                    <a:lstStyle/>
                    <a:p>
                      <a:r>
                        <a:rPr lang="en-IN" sz="1300" dirty="0"/>
                        <a:t>Usually present</a:t>
                      </a:r>
                    </a:p>
                  </a:txBody>
                  <a:tcPr marT="27432" marB="27432"/>
                </a:tc>
                <a:extLst>
                  <a:ext uri="{0D108BD9-81ED-4DB2-BD59-A6C34878D82A}">
                    <a16:rowId xmlns:a16="http://schemas.microsoft.com/office/drawing/2014/main" val="3704538764"/>
                  </a:ext>
                </a:extLst>
              </a:tr>
              <a:tr h="233350">
                <a:tc>
                  <a:txBody>
                    <a:bodyPr/>
                    <a:lstStyle/>
                    <a:p>
                      <a:r>
                        <a:rPr lang="en-IN" sz="1300" dirty="0"/>
                        <a:t>Ribosomes</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2901879892"/>
                  </a:ext>
                </a:extLst>
              </a:tr>
              <a:tr h="233350">
                <a:tc>
                  <a:txBody>
                    <a:bodyPr/>
                    <a:lstStyle/>
                    <a:p>
                      <a:r>
                        <a:rPr lang="en-IN" sz="1300" dirty="0"/>
                        <a:t>Microtubules</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2171633116"/>
                  </a:ext>
                </a:extLst>
              </a:tr>
              <a:tr h="233350">
                <a:tc>
                  <a:txBody>
                    <a:bodyPr/>
                    <a:lstStyle/>
                    <a:p>
                      <a:r>
                        <a:rPr lang="en-IN" sz="1300" dirty="0"/>
                        <a:t>Centrioles</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Absent</a:t>
                      </a:r>
                    </a:p>
                  </a:txBody>
                  <a:tcPr marT="27432" marB="27432"/>
                </a:tc>
                <a:extLst>
                  <a:ext uri="{0D108BD9-81ED-4DB2-BD59-A6C34878D82A}">
                    <a16:rowId xmlns:a16="http://schemas.microsoft.com/office/drawing/2014/main" val="3966188634"/>
                  </a:ext>
                </a:extLst>
              </a:tr>
              <a:tr h="233350">
                <a:tc>
                  <a:txBody>
                    <a:bodyPr/>
                    <a:lstStyle/>
                    <a:p>
                      <a:r>
                        <a:rPr lang="en-IN" sz="1300" dirty="0"/>
                        <a:t>Golgi apparatus</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566799027"/>
                  </a:ext>
                </a:extLst>
              </a:tr>
              <a:tr h="233350">
                <a:tc>
                  <a:txBody>
                    <a:bodyPr/>
                    <a:lstStyle/>
                    <a:p>
                      <a:r>
                        <a:rPr lang="en-IN" sz="1300" dirty="0"/>
                        <a:t>Nucleus</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2114159957"/>
                  </a:ext>
                </a:extLst>
              </a:tr>
              <a:tr h="233350">
                <a:tc>
                  <a:txBody>
                    <a:bodyPr/>
                    <a:lstStyle/>
                    <a:p>
                      <a:r>
                        <a:rPr lang="en-IN" sz="1300" dirty="0"/>
                        <a:t>Mitochondria</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1718264844"/>
                  </a:ext>
                </a:extLst>
              </a:tr>
              <a:tr h="233350">
                <a:tc>
                  <a:txBody>
                    <a:bodyPr/>
                    <a:lstStyle/>
                    <a:p>
                      <a:r>
                        <a:rPr lang="en-IN" sz="1300" dirty="0"/>
                        <a:t>Chloroplasts</a:t>
                      </a:r>
                    </a:p>
                  </a:txBody>
                  <a:tcPr marT="27432" marB="27432"/>
                </a:tc>
                <a:tc>
                  <a:txBody>
                    <a:bodyPr/>
                    <a:lstStyle/>
                    <a:p>
                      <a:r>
                        <a:rPr lang="en-IN" sz="1300" dirty="0"/>
                        <a:t>Absent</a:t>
                      </a:r>
                    </a:p>
                  </a:txBody>
                  <a:tcPr marT="27432" marB="27432"/>
                </a:tc>
                <a:tc>
                  <a:txBody>
                    <a:bodyPr/>
                    <a:lstStyle/>
                    <a:p>
                      <a:r>
                        <a:rPr lang="en-IN" sz="1300" dirty="0"/>
                        <a:t>Absent</a:t>
                      </a:r>
                    </a:p>
                  </a:txBody>
                  <a:tcPr marT="27432" marB="27432"/>
                </a:tc>
                <a:tc>
                  <a:txBody>
                    <a:bodyPr/>
                    <a:lstStyle/>
                    <a:p>
                      <a:r>
                        <a:rPr lang="en-IN" sz="1300" dirty="0"/>
                        <a:t>Present</a:t>
                      </a:r>
                    </a:p>
                  </a:txBody>
                  <a:tcPr marT="27432" marB="27432"/>
                </a:tc>
                <a:extLst>
                  <a:ext uri="{0D108BD9-81ED-4DB2-BD59-A6C34878D82A}">
                    <a16:rowId xmlns:a16="http://schemas.microsoft.com/office/drawing/2014/main" val="47920183"/>
                  </a:ext>
                </a:extLst>
              </a:tr>
              <a:tr h="430333">
                <a:tc>
                  <a:txBody>
                    <a:bodyPr/>
                    <a:lstStyle/>
                    <a:p>
                      <a:r>
                        <a:rPr lang="en-IN" sz="1300" dirty="0"/>
                        <a:t>Chromosomes</a:t>
                      </a:r>
                    </a:p>
                  </a:txBody>
                  <a:tcPr marT="27432" marB="27432"/>
                </a:tc>
                <a:tc>
                  <a:txBody>
                    <a:bodyPr/>
                    <a:lstStyle/>
                    <a:p>
                      <a:r>
                        <a:rPr lang="en-IN" sz="1300" b="0" i="0" u="none" strike="noStrike" kern="1200" baseline="0" dirty="0">
                          <a:solidFill>
                            <a:schemeClr val="dk1"/>
                          </a:solidFill>
                          <a:latin typeface="+mn-lt"/>
                          <a:ea typeface="+mn-ea"/>
                          <a:cs typeface="+mn-cs"/>
                        </a:rPr>
                        <a:t>Single; circle of D</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N</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A </a:t>
                      </a:r>
                    </a:p>
                  </a:txBody>
                  <a:tcPr marT="27432" marB="27432"/>
                </a:tc>
                <a:tc>
                  <a:txBody>
                    <a:bodyPr/>
                    <a:lstStyle/>
                    <a:p>
                      <a:r>
                        <a:rPr lang="en-IN" sz="1300" b="0" i="0" u="none" strike="noStrike" kern="1200" baseline="0" dirty="0">
                          <a:solidFill>
                            <a:schemeClr val="dk1"/>
                          </a:solidFill>
                          <a:latin typeface="+mn-lt"/>
                          <a:ea typeface="+mn-ea"/>
                          <a:cs typeface="+mn-cs"/>
                        </a:rPr>
                        <a:t>Multiple; D</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N</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A–protein complex </a:t>
                      </a:r>
                    </a:p>
                  </a:txBody>
                  <a:tcPr marT="27432" marB="27432"/>
                </a:tc>
                <a:tc>
                  <a:txBody>
                    <a:bodyPr/>
                    <a:lstStyle/>
                    <a:p>
                      <a:r>
                        <a:rPr lang="en-IN" sz="1300" b="0" i="0" u="none" strike="noStrike" kern="1200" baseline="0" dirty="0">
                          <a:solidFill>
                            <a:schemeClr val="dk1"/>
                          </a:solidFill>
                          <a:latin typeface="+mn-lt"/>
                          <a:ea typeface="+mn-ea"/>
                          <a:cs typeface="+mn-cs"/>
                        </a:rPr>
                        <a:t>Multiple; D</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N</a:t>
                      </a:r>
                      <a:r>
                        <a:rPr lang="en-IN" sz="100" b="0" i="0" u="none" strike="noStrike" kern="1200" baseline="0" dirty="0">
                          <a:solidFill>
                            <a:schemeClr val="dk1"/>
                          </a:solidFill>
                          <a:latin typeface="+mn-lt"/>
                          <a:ea typeface="+mn-ea"/>
                          <a:cs typeface="+mn-cs"/>
                        </a:rPr>
                        <a:t> </a:t>
                      </a:r>
                      <a:r>
                        <a:rPr lang="en-IN" sz="1300" b="0" i="0" u="none" strike="noStrike" kern="1200" baseline="0" dirty="0">
                          <a:solidFill>
                            <a:schemeClr val="dk1"/>
                          </a:solidFill>
                          <a:latin typeface="+mn-lt"/>
                          <a:ea typeface="+mn-ea"/>
                          <a:cs typeface="+mn-cs"/>
                        </a:rPr>
                        <a:t>A–protein complex </a:t>
                      </a:r>
                    </a:p>
                  </a:txBody>
                  <a:tcPr marT="27432" marB="27432"/>
                </a:tc>
                <a:extLst>
                  <a:ext uri="{0D108BD9-81ED-4DB2-BD59-A6C34878D82A}">
                    <a16:rowId xmlns:a16="http://schemas.microsoft.com/office/drawing/2014/main" val="3235507574"/>
                  </a:ext>
                </a:extLst>
              </a:tr>
              <a:tr h="233350">
                <a:tc>
                  <a:txBody>
                    <a:bodyPr/>
                    <a:lstStyle/>
                    <a:p>
                      <a:r>
                        <a:rPr lang="en-IN" sz="1300" dirty="0"/>
                        <a:t>Lysosomes</a:t>
                      </a:r>
                    </a:p>
                  </a:txBody>
                  <a:tcPr marT="27432" marB="27432"/>
                </a:tc>
                <a:tc>
                  <a:txBody>
                    <a:bodyPr/>
                    <a:lstStyle/>
                    <a:p>
                      <a:r>
                        <a:rPr lang="en-IN" sz="1300" dirty="0"/>
                        <a:t>Absent</a:t>
                      </a:r>
                    </a:p>
                  </a:txBody>
                  <a:tcPr marT="27432" marB="27432"/>
                </a:tc>
                <a:tc>
                  <a:txBody>
                    <a:bodyPr/>
                    <a:lstStyle/>
                    <a:p>
                      <a:r>
                        <a:rPr lang="en-IN" sz="1300" b="0" i="0" u="none" strike="noStrike" kern="1200" baseline="0" dirty="0">
                          <a:solidFill>
                            <a:schemeClr val="dk1"/>
                          </a:solidFill>
                          <a:latin typeface="+mn-lt"/>
                          <a:ea typeface="+mn-ea"/>
                          <a:cs typeface="+mn-cs"/>
                        </a:rPr>
                        <a:t>Usually present </a:t>
                      </a:r>
                    </a:p>
                  </a:txBody>
                  <a:tcPr marT="27432" marB="27432"/>
                </a:tc>
                <a:tc>
                  <a:txBody>
                    <a:bodyPr/>
                    <a:lstStyle/>
                    <a:p>
                      <a:r>
                        <a:rPr lang="en-IN" sz="1300" b="0" i="0" u="none" strike="noStrike" kern="1200" baseline="0" dirty="0">
                          <a:solidFill>
                            <a:schemeClr val="dk1"/>
                          </a:solidFill>
                          <a:latin typeface="+mn-lt"/>
                          <a:ea typeface="+mn-ea"/>
                          <a:cs typeface="+mn-cs"/>
                        </a:rPr>
                        <a:t>Present </a:t>
                      </a:r>
                    </a:p>
                  </a:txBody>
                  <a:tcPr marT="27432" marB="27432"/>
                </a:tc>
                <a:extLst>
                  <a:ext uri="{0D108BD9-81ED-4DB2-BD59-A6C34878D82A}">
                    <a16:rowId xmlns:a16="http://schemas.microsoft.com/office/drawing/2014/main" val="3358761119"/>
                  </a:ext>
                </a:extLst>
              </a:tr>
              <a:tr h="233350">
                <a:tc>
                  <a:txBody>
                    <a:bodyPr/>
                    <a:lstStyle/>
                    <a:p>
                      <a:r>
                        <a:rPr lang="en-IN" sz="1300" dirty="0"/>
                        <a:t>Vacuoles</a:t>
                      </a:r>
                    </a:p>
                  </a:txBody>
                  <a:tcPr marT="27432" marB="27432"/>
                </a:tc>
                <a:tc>
                  <a:txBody>
                    <a:bodyPr/>
                    <a:lstStyle/>
                    <a:p>
                      <a:r>
                        <a:rPr lang="en-IN" sz="1300" dirty="0"/>
                        <a:t>Absent</a:t>
                      </a:r>
                    </a:p>
                  </a:txBody>
                  <a:tcPr marT="27432" marB="27432"/>
                </a:tc>
                <a:tc>
                  <a:txBody>
                    <a:bodyPr/>
                    <a:lstStyle/>
                    <a:p>
                      <a:r>
                        <a:rPr lang="en-IN" sz="1300" dirty="0"/>
                        <a:t>Absent or small</a:t>
                      </a:r>
                    </a:p>
                  </a:txBody>
                  <a:tcPr marT="27432" marB="27432"/>
                </a:tc>
                <a:tc>
                  <a:txBody>
                    <a:bodyPr/>
                    <a:lstStyle/>
                    <a:p>
                      <a:r>
                        <a:rPr lang="en-US" sz="1300" b="0" i="0" u="none" strike="noStrike" kern="1200" baseline="0" dirty="0">
                          <a:solidFill>
                            <a:schemeClr val="dk1"/>
                          </a:solidFill>
                          <a:latin typeface="+mn-lt"/>
                          <a:ea typeface="+mn-ea"/>
                          <a:cs typeface="+mn-cs"/>
                        </a:rPr>
                        <a:t>Usually a large single vacuole </a:t>
                      </a:r>
                    </a:p>
                  </a:txBody>
                  <a:tcPr marT="27432" marB="27432"/>
                </a:tc>
                <a:extLst>
                  <a:ext uri="{0D108BD9-81ED-4DB2-BD59-A6C34878D82A}">
                    <a16:rowId xmlns:a16="http://schemas.microsoft.com/office/drawing/2014/main" val="2265050322"/>
                  </a:ext>
                </a:extLst>
              </a:tr>
            </a:tbl>
          </a:graphicData>
        </a:graphic>
      </p:graphicFrame>
      <p:sp>
        <p:nvSpPr>
          <p:cNvPr id="6" name="Slide Number Placeholder 4">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844916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Cell Surface Area and Volume</a:t>
            </a:r>
          </a:p>
        </p:txBody>
      </p:sp>
      <p:pic>
        <p:nvPicPr>
          <p:cNvPr id="8" name="Picture 2" descr="An illustration shows two spherical cells. One is small and the other is big.">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781380" y="1125928"/>
            <a:ext cx="5581241" cy="50292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4.1</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Cell-to-Cell Interactions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a:spcBef>
                <a:spcPts val="1200"/>
              </a:spcBef>
              <a:spcAft>
                <a:spcPts val="600"/>
              </a:spcAft>
            </a:pPr>
            <a:r>
              <a:rPr lang="en-US" dirty="0"/>
              <a:t>Surface proteins give cells identity</a:t>
            </a:r>
          </a:p>
          <a:p>
            <a:pPr marL="342900" indent="-342900">
              <a:spcBef>
                <a:spcPts val="1200"/>
              </a:spcBef>
              <a:spcAft>
                <a:spcPts val="600"/>
              </a:spcAft>
              <a:buFont typeface="Arial" panose="020B0604020202020204" pitchFamily="34" charset="0"/>
              <a:buChar char="•"/>
            </a:pPr>
            <a:r>
              <a:rPr lang="en-US" dirty="0"/>
              <a:t>Cells make contact, “read” each other, and react.</a:t>
            </a:r>
          </a:p>
          <a:p>
            <a:pPr marL="342900" indent="-342900">
              <a:spcBef>
                <a:spcPts val="1200"/>
              </a:spcBef>
              <a:spcAft>
                <a:spcPts val="600"/>
              </a:spcAft>
              <a:buFont typeface="Arial" panose="020B0604020202020204" pitchFamily="34" charset="0"/>
              <a:buChar char="•"/>
            </a:pPr>
            <a:r>
              <a:rPr lang="en-US" dirty="0"/>
              <a:t>Glycolipids – most tissue-specific cell surface markers.</a:t>
            </a:r>
          </a:p>
          <a:p>
            <a:pPr marL="342900" indent="-342900">
              <a:spcBef>
                <a:spcPts val="1200"/>
              </a:spcBef>
              <a:spcAft>
                <a:spcPts val="600"/>
              </a:spcAft>
              <a:buFont typeface="Arial" panose="020B0604020202020204" pitchFamily="34" charset="0"/>
              <a:buChar char="•"/>
            </a:pPr>
            <a:r>
              <a:rPr lang="en-US" dirty="0"/>
              <a:t>M</a:t>
            </a:r>
            <a:r>
              <a:rPr lang="en-US" sz="100" dirty="0"/>
              <a:t> </a:t>
            </a:r>
            <a:r>
              <a:rPr lang="en-US" dirty="0"/>
              <a:t>H</a:t>
            </a:r>
            <a:r>
              <a:rPr lang="en-US" sz="100" dirty="0"/>
              <a:t> </a:t>
            </a:r>
            <a:r>
              <a:rPr lang="en-US" dirty="0"/>
              <a:t>C proteins – recognition of “self” and “</a:t>
            </a:r>
            <a:r>
              <a:rPr lang="en-US" dirty="0" err="1"/>
              <a:t>nonself</a:t>
            </a:r>
            <a:r>
              <a:rPr lang="en-US" dirty="0"/>
              <a:t>” cells by the immune system.</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8684410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t>Cell Connections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458200" cy="5110442"/>
          </a:xfrm>
        </p:spPr>
        <p:txBody>
          <a:bodyPr/>
          <a:lstStyle/>
          <a:p>
            <a:pPr marL="457200" indent="-457200">
              <a:spcBef>
                <a:spcPts val="1200"/>
              </a:spcBef>
              <a:buFont typeface="+mj-lt"/>
              <a:buAutoNum type="arabicPeriod"/>
            </a:pPr>
            <a:r>
              <a:rPr lang="en-US" dirty="0"/>
              <a:t>Adhesive junctions</a:t>
            </a:r>
          </a:p>
          <a:p>
            <a:pPr marL="731520" indent="-283464">
              <a:spcBef>
                <a:spcPts val="1200"/>
              </a:spcBef>
              <a:buFont typeface="Arial" panose="020B0604020202020204" pitchFamily="34" charset="0"/>
              <a:buChar char="•"/>
            </a:pPr>
            <a:r>
              <a:rPr lang="en-US" dirty="0"/>
              <a:t>Mechanically attaches cytoskeletons of neighboring cells or cells to the E</a:t>
            </a:r>
            <a:r>
              <a:rPr lang="en-US" sz="100" dirty="0"/>
              <a:t> </a:t>
            </a:r>
            <a:r>
              <a:rPr lang="en-US" dirty="0"/>
              <a:t>C</a:t>
            </a:r>
            <a:r>
              <a:rPr lang="en-US" sz="100" dirty="0"/>
              <a:t> </a:t>
            </a:r>
            <a:r>
              <a:rPr lang="en-US" dirty="0"/>
              <a:t>M (include </a:t>
            </a:r>
            <a:r>
              <a:rPr lang="en-US" dirty="0" err="1"/>
              <a:t>adherens</a:t>
            </a:r>
            <a:r>
              <a:rPr lang="en-US" dirty="0"/>
              <a:t> junctions, desmosomes, hemidesmosomes).</a:t>
            </a:r>
          </a:p>
          <a:p>
            <a:pPr marL="457200" indent="-457200">
              <a:spcBef>
                <a:spcPts val="1200"/>
              </a:spcBef>
              <a:buFont typeface="+mj-lt"/>
              <a:buAutoNum type="arabicPeriod" startAt="2"/>
            </a:pPr>
            <a:r>
              <a:rPr lang="en-US" dirty="0"/>
              <a:t>Septate, or tight, junctions</a:t>
            </a:r>
          </a:p>
          <a:p>
            <a:pPr marL="731520" indent="-283464">
              <a:spcBef>
                <a:spcPts val="1200"/>
              </a:spcBef>
              <a:buFont typeface="Arial" panose="020B0604020202020204" pitchFamily="34" charset="0"/>
              <a:buChar char="•"/>
            </a:pPr>
            <a:r>
              <a:rPr lang="en-US" dirty="0"/>
              <a:t>Connect the plasma membranes of adjacent cells in a sheet – no leakage.</a:t>
            </a:r>
          </a:p>
          <a:p>
            <a:pPr marL="457200" indent="-457200">
              <a:spcBef>
                <a:spcPts val="1200"/>
              </a:spcBef>
              <a:buFont typeface="+mj-lt"/>
              <a:buAutoNum type="arabicPeriod" startAt="3"/>
            </a:pPr>
            <a:r>
              <a:rPr lang="en-US" dirty="0"/>
              <a:t>Communicating junctions</a:t>
            </a:r>
          </a:p>
          <a:p>
            <a:pPr marL="731520" indent="-283464">
              <a:spcBef>
                <a:spcPts val="1200"/>
              </a:spcBef>
              <a:spcAft>
                <a:spcPts val="600"/>
              </a:spcAft>
              <a:buFont typeface="Arial" panose="020B0604020202020204" pitchFamily="34" charset="0"/>
              <a:buChar char="•"/>
            </a:pPr>
            <a:r>
              <a:rPr lang="en-US" dirty="0"/>
              <a:t>Chemical or electrical signal passes directly from one cell to an adjacent one (gap junction, plasmodesmata).</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8799985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Types of Animal Cell Junctions</a:t>
            </a:r>
            <a:endParaRPr lang="en-IN" dirty="0"/>
          </a:p>
        </p:txBody>
      </p:sp>
      <p:pic>
        <p:nvPicPr>
          <p:cNvPr id="8" name="Picture 2" descr="An illustration shows cell junction types in the animal epithelium.">
            <a:extLst>
              <a:ext uri="{FF2B5EF4-FFF2-40B4-BE49-F238E27FC236}">
                <a16:creationId xmlns:a16="http://schemas.microsoft.com/office/drawing/2014/main" id="{A4A887DB-1B25-4698-8B32-D51E7EA4BAD8}"/>
              </a:ext>
            </a:extLst>
          </p:cNvPr>
          <p:cNvPicPr>
            <a:picLocks noChangeAspect="1"/>
          </p:cNvPicPr>
          <p:nvPr/>
        </p:nvPicPr>
        <p:blipFill>
          <a:blip r:embed="rId2"/>
          <a:stretch>
            <a:fillRect/>
          </a:stretch>
        </p:blipFill>
        <p:spPr>
          <a:xfrm>
            <a:off x="1414211" y="1112423"/>
            <a:ext cx="6315578" cy="475488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429000" y="6013986"/>
            <a:ext cx="2286000" cy="182880"/>
          </a:xfrm>
        </p:spPr>
        <p:txBody>
          <a:bodyPr/>
          <a:lstStyle/>
          <a:p>
            <a:pPr lvl="0" algn="ctr"/>
            <a:r>
              <a:rPr lang="fr-FR" sz="800" dirty="0">
                <a:solidFill>
                  <a:srgbClr val="000000"/>
                </a:solidFill>
              </a:rPr>
              <a:t>Don W. Fawcett/Science Source </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4.28</a:t>
            </a:r>
          </a:p>
        </p:txBody>
      </p:sp>
      <p:sp>
        <p:nvSpPr>
          <p:cNvPr id="11" name="Text Placeholder 5">
            <a:extLst>
              <a:ext uri="{FF2B5EF4-FFF2-40B4-BE49-F238E27FC236}">
                <a16:creationId xmlns:a16="http://schemas.microsoft.com/office/drawing/2014/main" id="{E4A0B07A-8E5E-4956-BD10-C490A63AA7E7}"/>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7786397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Plasmodesmata</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8458200" cy="1645920"/>
          </a:xfrm>
        </p:spPr>
        <p:txBody>
          <a:bodyPr/>
          <a:lstStyle/>
          <a:p>
            <a:pPr>
              <a:spcBef>
                <a:spcPts val="300"/>
              </a:spcBef>
              <a:spcAft>
                <a:spcPts val="300"/>
              </a:spcAft>
            </a:pPr>
            <a:r>
              <a:rPr lang="en-US" sz="2200" dirty="0"/>
              <a:t>Plant cells have plasmodesmata</a:t>
            </a:r>
          </a:p>
          <a:p>
            <a:pPr marL="342900" indent="-342900">
              <a:spcBef>
                <a:spcPts val="300"/>
              </a:spcBef>
              <a:spcAft>
                <a:spcPts val="300"/>
              </a:spcAft>
              <a:buFont typeface="Arial" panose="020B0604020202020204" pitchFamily="34" charset="0"/>
              <a:buChar char="•"/>
            </a:pPr>
            <a:r>
              <a:rPr lang="en-US" sz="2200" dirty="0"/>
              <a:t>Specialized openings in their cell walls.</a:t>
            </a:r>
          </a:p>
          <a:p>
            <a:pPr marL="342900" indent="-342900">
              <a:spcBef>
                <a:spcPts val="300"/>
              </a:spcBef>
              <a:spcAft>
                <a:spcPts val="300"/>
              </a:spcAft>
              <a:buFont typeface="Arial" panose="020B0604020202020204" pitchFamily="34" charset="0"/>
              <a:buChar char="•"/>
            </a:pPr>
            <a:r>
              <a:rPr lang="en-US" sz="2200" dirty="0"/>
              <a:t>Cytoplasm of adjoining cells are connected.</a:t>
            </a:r>
          </a:p>
          <a:p>
            <a:pPr marL="342900" indent="-342900">
              <a:spcBef>
                <a:spcPts val="300"/>
              </a:spcBef>
              <a:spcAft>
                <a:spcPts val="300"/>
              </a:spcAft>
              <a:buFont typeface="Arial" panose="020B0604020202020204" pitchFamily="34" charset="0"/>
              <a:buChar char="•"/>
            </a:pPr>
            <a:r>
              <a:rPr lang="en-US" sz="2200" dirty="0"/>
              <a:t>Function similar to gap junctions in animal cells.</a:t>
            </a:r>
          </a:p>
        </p:txBody>
      </p:sp>
      <p:pic>
        <p:nvPicPr>
          <p:cNvPr id="8" name="Picture 3" descr="Plasmodesmata connect adjacent plant cells for communication. They are plasma membrane-lined pores through the cell walls of adjacent cell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368112" y="3008549"/>
            <a:ext cx="2407777" cy="320040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4.29</a:t>
            </a:r>
          </a:p>
        </p:txBody>
      </p:sp>
      <p:sp>
        <p:nvSpPr>
          <p:cNvPr id="11" name="Text Placeholder 5">
            <a:extLst>
              <a:ext uri="{FF2B5EF4-FFF2-40B4-BE49-F238E27FC236}">
                <a16:creationId xmlns:a16="http://schemas.microsoft.com/office/drawing/2014/main" id="{AF35E4CD-78C7-4C91-B7DD-2D479EB64C3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64499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2022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Cell Surface Area and Volume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table lists the following details. Cell radius (r): 1 unit, 10 units. Surface area (4¬ pi r to the power of 2): 12.57 units to the power of 2, 1257 units to the power of 2. Volume (4 over 3 pi ¬r to the power of 3): 4.189 units to the power of 3, 4189 units to the power of 3. Surface Area / Volume: 3, 0.3.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Size Scale of Cellular Components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Human eyes can detect things as smalls as about 2 hundred micrometers. Light microscopes can detect things as small as 2 hundred nanometers and electron microscopes can detect objects and atoms as small as 0 point 2 nanometers. A hydrogen atom is approximately 0 point 1 nanometer, amino acids are about 1 nanometer, proteins are about eighty nanometers, and ribosomes are close to twenty 5 nanometers in size. A large virus measures around 1 hundred nanometers. Mitochondria and chloroplasts are between 1 and 2 micrometers. Most prokaryotes are between 1 and ten micrometers in size. Human red blood cells are approximately ten micrometers. A human egg is about 1 hundred micrometers. A single-celled paramecium is about 8 hundred micrometers. A frog egg is just over 1 millimeter and a chicken egg is around 2 centimeters in width. An entire human body is over 1 meter in height.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452200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Organelles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There is a chain of 15 magnetosomes aligned inside a </a:t>
            </a:r>
            <a:r>
              <a:rPr lang="en-US" dirty="0" err="1"/>
              <a:t>magnetotactic</a:t>
            </a:r>
            <a:r>
              <a:rPr lang="en-US" dirty="0"/>
              <a:t> bacteria. A magnified view of a magnetosome shows an iron oxide crystal FE3O4 enclosed within a bilayer membrane.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18393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Prokaryotic Cell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Prokaryotes have a thick outer cell covering called a capsule and may have hair-like appendages called pili. Inside the capsule is a relatively thinner cell wall and the still thinner plasma membrane is inside the cell wall. The interior of the cell is composed of cytoplasm with ribosomes scattered throughout. The D N A is found as a dense tangle in a central region called the nucleoid.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4372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Surface Area-to-Volume Ratio</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An organism made of many small cells has an advantage over an organism composed of fewer, larger cells</a:t>
            </a:r>
          </a:p>
          <a:p>
            <a:pPr marL="342900" indent="-342900">
              <a:spcBef>
                <a:spcPts val="600"/>
              </a:spcBef>
              <a:spcAft>
                <a:spcPts val="1200"/>
              </a:spcAft>
              <a:buFont typeface="Arial" panose="020B0604020202020204" pitchFamily="34" charset="0"/>
              <a:buChar char="•"/>
            </a:pPr>
            <a:r>
              <a:rPr lang="en-US" dirty="0"/>
              <a:t>As a cell’s size increases, its volume increases much more rapidly than its surface area</a:t>
            </a:r>
          </a:p>
          <a:p>
            <a:pPr marL="342900" indent="-342900">
              <a:spcBef>
                <a:spcPts val="600"/>
              </a:spcBef>
              <a:spcAft>
                <a:spcPts val="1200"/>
              </a:spcAft>
              <a:buFont typeface="Arial" panose="020B0604020202020204" pitchFamily="34" charset="0"/>
              <a:buChar char="•"/>
            </a:pPr>
            <a:r>
              <a:rPr lang="en-US" dirty="0"/>
              <a:t>Some cells overcome limitation by being long and narrow – like neurons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9897369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Prokaryotic Flagella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flagellum. A magnified view of the flagellum shows its Outer membrane, followed by the Peptidoglycan portion of the cell wall and the plasma membrane. The hook and the filament are labeled on the long protein fibers. Illustration b shows the </a:t>
            </a:r>
            <a:r>
              <a:rPr lang="en-US" dirty="0" err="1"/>
              <a:t>archaellum</a:t>
            </a:r>
            <a:r>
              <a:rPr lang="en-US" dirty="0"/>
              <a:t>. A magnified view of the </a:t>
            </a:r>
            <a:r>
              <a:rPr lang="en-US" dirty="0" err="1"/>
              <a:t>archaellum</a:t>
            </a:r>
            <a:r>
              <a:rPr lang="en-US" dirty="0"/>
              <a:t> shows its S-layer and the plasma membrane.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481596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Animal Cell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parts labeled and their locations are as follows. Microvilli: finger-like protrusions from the surface of the cell. Plasma membrane: The membrane that separates the interior of the cell from the outside environment. Cytoplasm: It includes all of the material inside the cell and outside of the nucleus. The components of the cytoskeleton are actin filament (microfilament): they are arranged as a helix and are located beneath the plasma membrane. Microtubule: Long tube-like structures located adjacent to the nucleus. Intermediate filament: They form an elaborate network in the cytoplasm, extending from a ring surrounding the nucleus to the plasma membrane. The components of the nucleus are nuclear envelope: Membrane that separates the nucleus from the cytoplasm. Nucleolus: The center of the nucleus. Nuclear pore: A channel that spans the nuclear envelope and connects the nucleus and the cytoplasm. Intermediate filament: Filament attached to the nuclear envelope. Ribosomes: Small organelles that float within the cytoplasm. Rough endoplasmic reticulum: A series of connected flattened sacs that lie immediately adjacent to the cell nucleus. Smooth endoplasmic reticulum: Tube-like structure located near the cell periphery. Exocytosis: cup-shaped structure at the cell plasma membrane. Vesicle: Self-contained structure located in the cytoplasm. Golgi apparatus: A stack of flattened layers located near the endoplasmic reticulum. Mitochondrion: Located in the cytoplasm along with the other organelles of the cell. Peroxisome: Single membrane-bound vesicles located in the cytoplasm. Centriole: Barrel-shaped organelles located in the cytoplasm. Lysosome: Spherical, membrane-bound organelles found in the cytoplasm.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004198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Plant Cell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parts labeled and their locations are as follows. Cell wall: A layer surrounding the cell. Plasma membrane: The membrane that separates the interior of the cell from the outside environment. Cytoplasm: It includes all of the material inside the cell and outside of the nucleus. Plasmodesmata: </a:t>
            </a:r>
            <a:r>
              <a:rPr lang="en-US" sz="1400" dirty="0" err="1"/>
              <a:t>nano</a:t>
            </a:r>
            <a:r>
              <a:rPr lang="en-US" sz="1400" dirty="0"/>
              <a:t>-channels. The components of the cytoskeleton are actin filament (microfilament): they are arranged as a helix and are located beneath the plasma membrane. Microtubule: Long tube-like structures located adjacent to the nucleus. Intermediate filament: They form an elaborate network in the cytoplasm, extending from a ring surrounding the nucleus to the plasma membrane. The components of the nucleus are nuclear envelope: Membrane that separates the nucleus from the cytoplasm. Nucleolus: The center of the nucleus. Nuclear pore: A channel that spans the nuclear envelope and connects the nucleus and the cytoplasm. Intermediate filament: Filament attached to the nuclear envelope. Central vacuole: A large vacuole sphere filled with fluid. Ribosomes: Small organelles that float within the cytoplasm. Rough endoplasmic reticulum: A series of connected flattened sacs that lie immediately adjacent to the cell nucleus. Smooth endoplasmic reticulum: Tube-like structure located near the cell periphery. Chloroplast: Small lens-shaped organelle, enclosed by an envelope of two membranes. Vesicle: Self-contained structure located in the cytoplasm. Golgi apparatus: A stack of flattened layers located near the endoplasmic reticulum. Mitochondrion: Located in the cytoplasm along with the other organelles of the cell. Peroxisome: Single membrane-bound vesicles located in the cytoplasm.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562628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Structure of the Nucleus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a cross-section of a cell and its nucleus. The magnified view of the nucleus shows the parts labeled, nuclear pores, nuclear envelope, nucleoplasm, nucleolus, chromatin, nuclear lamina. A magnified view of a nuclear pore shows its inner membrane, outer membrane, cytoplasmic filaments attached to the nuclear pore on the outside, and nuclear basket attached to the nuclear pore on the inside. Illustration b shows the electron micrograph view of nuclear pores. Illustration c shows a transmission electron micrograph of the nuclear with a single nuclear pore and cytoplasm. Illustration d shows an electron micrograph view of the dense network of nuclear lamina made of intermediate filaments.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837675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Endoplasmic Reticulum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a three-dimensional structure of a cell. The oval-shaped cell shows its cross-section. The upper surface of the cell consists of the nucleus, mitochondria, and other cell components. Around the structure of the nucleus are several ribbon-shaped structures with folds. In the second illustration, an enlarged view of the ribbon-like folds is depicted. The folds are labeled as the endoplasmic reticulum. The endoplasmic reticulum consisting of ribosomes on its outer surface is labeled as rough endoplasmic reticulum (RER). Endoplasmic reticulum devoid of ribosomes or any other structure is labeled as smooth endoplasmic reticulum (SER). SER is more constricted in size when compared to RER. In the micrograph captured at 80 nanometers, rough endoplasmic reticulum and smooth endoplasmic reticulum are located. RER appears to be thin, long, and blue structures while SER appears to be very small, clumsy, and green structures.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439970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Golgi Apparatus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on the cis face are transport vesicle and fusing vesicle and parts labeled on the trans face are forming vesicle and secretory vesicle.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468272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 Transport Through Endomembrane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nucleus, ribosome, rough endoplasmic reticulum, smooth endoplasmic reticulum, Transport vesicle, Golgi apparatus, and secretory vesicle. The membrane protein of the rough endoplasmic reticulum has newly synthesized protein. This newly synthesized protein is transported by a transport vesicle. Vesicle containing proteins bud from the rough endoplasmic reticulum diffuses through the cell and fuses to the cis face of the Golgi apparatus. The protein passes through the cisternae of the Golgi apparatus. The proteins are modified and packaged into secretory vesicles for transport. The vesicle may travel to the plasma membrane, releasing its secreted protein to the extracellular environment.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189119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Lysosome Structure and Function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shows the nucleus, ribosome, rough endoplasmic reticulum, smooth endoplasmic reticulum, Transport vesicle, and Golgi apparatus. The membrane protein of the rough endoplasmic reticulum has a hydrolytic enzyme. This hydrolytic enzyme is transported by a transport vesicle. Vesicle containing hydrolytic enzyme buds from the rough endoplasmic reticulum diffuses through the cell and fuses to the cis face of the Golgi apparatus. The hydrolytic enzyme passes through the cisternae of the Golgi apparatus. The hydrolytic enzyme is modified as lysosomes budding off the Golgi apparatus. The lysosome breakdown old and damaged organelle and also help in the digestion of particles or cells are taken into the cell by phagocytosis.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920821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Plant Central Vacuole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the nucleus, tonoplast, chloroplast, and cell wall.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45465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Mitochondrial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mitochondrion in cross-section and cut lengthwise to show its parts. Outer membrane: A membrane that surrounds the mitochondria. Inner membrane: This membrane surrounds the mitochondrial matrix. Matrix: The space within the inner membrane. Intermembrane space: The space between the inner and outer membrane. Ribosome: Small free-floating organelles found inside the inner membrane of the mitochondria. DNA: Small circular chromosome found inside mitochondria. Crista: A fold in the inner membrane.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92721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Microscopes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dirty="0"/>
              <a:t>Not many cells are visible to the naked eye</a:t>
            </a:r>
          </a:p>
          <a:p>
            <a:pPr marL="342900" indent="-342900">
              <a:spcBef>
                <a:spcPts val="600"/>
              </a:spcBef>
              <a:spcAft>
                <a:spcPts val="1200"/>
              </a:spcAft>
              <a:buFont typeface="Arial" panose="020B0604020202020204" pitchFamily="34" charset="0"/>
              <a:buChar char="•"/>
            </a:pPr>
            <a:r>
              <a:rPr lang="en-US" dirty="0"/>
              <a:t>Most are less than 50 μm in diameter.</a:t>
            </a:r>
          </a:p>
          <a:p>
            <a:pPr>
              <a:spcBef>
                <a:spcPts val="600"/>
              </a:spcBef>
              <a:spcAft>
                <a:spcPts val="1200"/>
              </a:spcAft>
            </a:pPr>
            <a:r>
              <a:rPr lang="en-US" dirty="0"/>
              <a:t>Resolution – minimum distance two points can be apart and still be distinguished as two separate points</a:t>
            </a:r>
          </a:p>
          <a:p>
            <a:pPr marL="342900" indent="-342900">
              <a:spcBef>
                <a:spcPts val="600"/>
              </a:spcBef>
              <a:spcAft>
                <a:spcPts val="1200"/>
              </a:spcAft>
              <a:buFont typeface="Arial" panose="020B0604020202020204" pitchFamily="34" charset="0"/>
              <a:buChar char="•"/>
            </a:pPr>
            <a:r>
              <a:rPr lang="en-US" dirty="0"/>
              <a:t>Objects must be 100 μm apart for naked eye to resolve them as two objects rather than one.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8789736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Chloroplast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as follows. Outer membrane: A membrane that surrounds the chloroplast. Inner membrane: This membrane forms a border to the stroma. Stroma: the inner matrix of the chloroplast. Thylakoid membrane: A system of interconnected membranes, arranged into stacked and unstacked regions. Granum: A stacked portion of the thylakoid membrane. Thylakoid disk: Stacks of disks formed by Thylakoids. Ribosome: Small free-floating organelles found inside the inner membrane of the chloroplast. DNA: Small circular chromosome found inside the chloroplast.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967760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Eukaryotic Cell Origins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the nucleus of a cell that originated from an unknown Archaean, mitochondrion from proteobacterium, and chloroplast from a cyanobacterium. The second illustration shows the cell originated from an unknown bacterium, nucleus from unknown Archaean, mitochondrion from proteobacterium, and chloroplast from a cyanobacterium.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969082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Cytoskeleton Molecules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Actin filaments take the shape of 2 beaded necklaces that are twisted around each other. Microtubules resemble tubes where the walls of the tubes are formed from stuck together beads. Intermediate filaments are constructed from thread-like proteins that are twisted about each other into rope-like structures that are then bundled together to form cables, and several cables are bundled together to form the whole intermediate filament.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480362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Internal Structure of Flagella and Cilia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flagellum, plasma membrane that surrounds the flagellum, basal body, radial spoke, doublet microtubule, dynein arm, central microtubule pair, and microtubule triplet.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47323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Plant Cell Walls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cell are primary walls: The plant cell is surrounded by the primary wall. Secondary wall: It is located between the primary cell wall and the plasma membrane. Plasma membrane: Membrane that separates the interior of the cell from the outside environment. Plasmodesmata: They are </a:t>
            </a:r>
            <a:r>
              <a:rPr lang="en-US" dirty="0" err="1"/>
              <a:t>nano</a:t>
            </a:r>
            <a:r>
              <a:rPr lang="en-US" dirty="0"/>
              <a:t>-channels that connect the plasma membrane of one cell to the other. Middle lamella: A layer that combines the primary cell walls of two adjoining cells.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540850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Extracellular Matrix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glycoproteins on the outside of animal cells are anchored to the cell by fibronectin fibers that branch off transmembrane integrin proteins. The integrin proteins are connected to actin filaments on the cytoplasmic side of the plasma membrane. Collagen and elastin fibers can be found in the extracellular matrix. The highly branching proteoglycan is also found attached to collagen and elastin.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07624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Types of Animal Cell Junctions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parts labeled on the gut epithelial cell are microvilli, tight junction, the adhesive junction (desmosome), the intermediate filament that is attached to the adhesive junction, and communicating junction. Illustration a shows the magnified view of the tight junction. It shows adjacent plasma membranes tied tightly by the tight junction proteins. The intercellular space is visible in between the adjacent plasma membranes. Illustration b shows the magnified view of the adhesive junction. It shows adjacent plasma membranes tied by cadherin that is connected to adjacent cytoplasmic protein plaque. Cytoskeletal filaments anchored to plaque are attached to cytoplasmic protein plaque. The intercellular space is comparatively larger than the space in the tight junction proteins. The intercellular space is visible in between the adjacent plasma membranes. Illustration c shows the magnified view of communicating junction. It shows two adjacent connexons forming an open channel of diameter 1.5 mm between plasma membranes of the adjacent cells. The intercellular space is labeled. All the magnified views of junctions are accompanied by its microscopic view.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11298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Plasmodesmata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smooth endoplasmic reticulum of 1 plant cell can connect to that of another via extensions of the smooth E R through the plasmodesmata called central tubules.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7311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Types of Microscopes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09"/>
            <a:ext cx="8458200" cy="5100027"/>
          </a:xfrm>
        </p:spPr>
        <p:txBody>
          <a:bodyPr/>
          <a:lstStyle/>
          <a:p>
            <a:pPr>
              <a:spcBef>
                <a:spcPts val="300"/>
              </a:spcBef>
              <a:spcAft>
                <a:spcPts val="600"/>
              </a:spcAft>
            </a:pPr>
            <a:r>
              <a:rPr lang="en-US" dirty="0"/>
              <a:t>Light microscopes</a:t>
            </a:r>
          </a:p>
          <a:p>
            <a:pPr marL="342900" indent="-342900">
              <a:spcBef>
                <a:spcPts val="300"/>
              </a:spcBef>
              <a:spcAft>
                <a:spcPts val="600"/>
              </a:spcAft>
              <a:buFont typeface="Arial" panose="020B0604020202020204" pitchFamily="34" charset="0"/>
              <a:buChar char="•"/>
            </a:pPr>
            <a:r>
              <a:rPr lang="en-US" dirty="0"/>
              <a:t>Use magnifying lenses with visible light.</a:t>
            </a:r>
          </a:p>
          <a:p>
            <a:pPr marL="342900" indent="-342900">
              <a:spcBef>
                <a:spcPts val="300"/>
              </a:spcBef>
              <a:spcAft>
                <a:spcPts val="600"/>
              </a:spcAft>
              <a:buFont typeface="Arial" panose="020B0604020202020204" pitchFamily="34" charset="0"/>
              <a:buChar char="•"/>
            </a:pPr>
            <a:r>
              <a:rPr lang="en-US" dirty="0"/>
              <a:t>Resolve structures that are 200 nm apart.</a:t>
            </a:r>
          </a:p>
          <a:p>
            <a:pPr marL="342900" indent="-342900">
              <a:spcBef>
                <a:spcPts val="300"/>
              </a:spcBef>
              <a:spcAft>
                <a:spcPts val="600"/>
              </a:spcAft>
              <a:buFont typeface="Arial" panose="020B0604020202020204" pitchFamily="34" charset="0"/>
              <a:buChar char="•"/>
            </a:pPr>
            <a:r>
              <a:rPr lang="en-US" dirty="0"/>
              <a:t>Limit to resolution using light.</a:t>
            </a:r>
          </a:p>
          <a:p>
            <a:pPr>
              <a:spcBef>
                <a:spcPts val="300"/>
              </a:spcBef>
              <a:spcAft>
                <a:spcPts val="600"/>
              </a:spcAft>
            </a:pPr>
            <a:r>
              <a:rPr lang="en-US" dirty="0"/>
              <a:t>Electron microscopes</a:t>
            </a:r>
          </a:p>
          <a:p>
            <a:pPr marL="342900" indent="-342900">
              <a:spcBef>
                <a:spcPts val="300"/>
              </a:spcBef>
              <a:spcAft>
                <a:spcPts val="600"/>
              </a:spcAft>
              <a:buFont typeface="Arial" panose="020B0604020202020204" pitchFamily="34" charset="0"/>
              <a:buChar char="•"/>
            </a:pPr>
            <a:r>
              <a:rPr lang="en-US" dirty="0"/>
              <a:t>Use beam of electrons.</a:t>
            </a:r>
          </a:p>
          <a:p>
            <a:pPr marL="342900" indent="-342900">
              <a:spcBef>
                <a:spcPts val="300"/>
              </a:spcBef>
              <a:spcAft>
                <a:spcPts val="600"/>
              </a:spcAft>
              <a:buFont typeface="Arial" panose="020B0604020202020204" pitchFamily="34" charset="0"/>
              <a:buChar char="•"/>
            </a:pPr>
            <a:r>
              <a:rPr lang="en-US" dirty="0"/>
              <a:t>Resolve structures that are 0.2 nm apart.</a:t>
            </a:r>
          </a:p>
          <a:p>
            <a:pPr marL="342900" indent="-342900">
              <a:spcBef>
                <a:spcPts val="300"/>
              </a:spcBef>
              <a:spcAft>
                <a:spcPts val="600"/>
              </a:spcAft>
              <a:buFont typeface="Arial" panose="020B0604020202020204" pitchFamily="34" charset="0"/>
              <a:buChar char="•"/>
            </a:pPr>
            <a:r>
              <a:rPr lang="en-US" dirty="0"/>
              <a:t>Transmission electron microscopes transmit electrons through the material.</a:t>
            </a:r>
          </a:p>
          <a:p>
            <a:pPr marL="342900" indent="-342900">
              <a:spcBef>
                <a:spcPts val="300"/>
              </a:spcBef>
              <a:spcAft>
                <a:spcPts val="600"/>
              </a:spcAft>
              <a:buFont typeface="Arial" panose="020B0604020202020204" pitchFamily="34" charset="0"/>
              <a:buChar char="•"/>
            </a:pPr>
            <a:r>
              <a:rPr lang="en-US" dirty="0"/>
              <a:t>Scanning electron microscopes beam electrons onto the specimen surface.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81662074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8525</TotalTime>
  <Words>4975</Words>
  <Application>Microsoft Office PowerPoint</Application>
  <PresentationFormat>On-screen Show (4:3)</PresentationFormat>
  <Paragraphs>571</Paragraphs>
  <Slides>87</Slides>
  <Notes>1</Notes>
  <HiddenSlides>23</HiddenSlides>
  <MMClips>0</MMClips>
  <ScaleCrop>false</ScaleCrop>
  <HeadingPairs>
    <vt:vector size="8" baseType="variant">
      <vt:variant>
        <vt:lpstr>Fonts Used</vt:lpstr>
      </vt:variant>
      <vt:variant>
        <vt:i4>3</vt:i4>
      </vt:variant>
      <vt:variant>
        <vt:lpstr>Theme</vt:lpstr>
      </vt:variant>
      <vt:variant>
        <vt:i4>6</vt:i4>
      </vt:variant>
      <vt:variant>
        <vt:lpstr>Embedded OLE Servers</vt:lpstr>
      </vt:variant>
      <vt:variant>
        <vt:i4>1</vt:i4>
      </vt:variant>
      <vt:variant>
        <vt:lpstr>Slide Titles</vt:lpstr>
      </vt:variant>
      <vt:variant>
        <vt:i4>87</vt:i4>
      </vt:variant>
    </vt:vector>
  </HeadingPairs>
  <TitlesOfParts>
    <vt:vector size="97" baseType="lpstr">
      <vt:lpstr>Arial</vt:lpstr>
      <vt:lpstr>Calibri</vt:lpstr>
      <vt:lpstr>Helvetica</vt:lpstr>
      <vt:lpstr>Title Slides Master</vt:lpstr>
      <vt:lpstr>MainContentSlideMaster</vt:lpstr>
      <vt:lpstr>ClosingMaster</vt:lpstr>
      <vt:lpstr>DividerSlideMaster</vt:lpstr>
      <vt:lpstr>ImageDescriptionAppendixSlideMaster</vt:lpstr>
      <vt:lpstr>Custom Design</vt:lpstr>
      <vt:lpstr>Equation</vt:lpstr>
      <vt:lpstr>Chapter 04</vt:lpstr>
      <vt:lpstr>Lecture Outline</vt:lpstr>
      <vt:lpstr>Cells</vt:lpstr>
      <vt:lpstr>Cell Theory</vt:lpstr>
      <vt:lpstr>Cell Size Is Limited</vt:lpstr>
      <vt:lpstr>Cell Surface Area and Volume</vt:lpstr>
      <vt:lpstr>Surface Area-to-Volume Ratio</vt:lpstr>
      <vt:lpstr>Microscopes</vt:lpstr>
      <vt:lpstr>Types of Microscopes</vt:lpstr>
      <vt:lpstr>Size Scale of Cellular Components</vt:lpstr>
      <vt:lpstr>Basic Structural Similarities</vt:lpstr>
      <vt:lpstr>Prokaryotic Cells</vt:lpstr>
      <vt:lpstr>Organelles</vt:lpstr>
      <vt:lpstr>Bacterial Microcompartments (B M Cs)</vt:lpstr>
      <vt:lpstr>Cytoskeletons</vt:lpstr>
      <vt:lpstr>Prokaryotic Cell Structure</vt:lpstr>
      <vt:lpstr>Bacterial Cell Walls</vt:lpstr>
      <vt:lpstr>Cell Walls and Cell Membranes of Archaea</vt:lpstr>
      <vt:lpstr>Flagella</vt:lpstr>
      <vt:lpstr>Prokaryotic Flagella</vt:lpstr>
      <vt:lpstr>Eukaryotic Cells</vt:lpstr>
      <vt:lpstr>Animal versus Plant Cells</vt:lpstr>
      <vt:lpstr>Animal Cell</vt:lpstr>
      <vt:lpstr>Plant Cell</vt:lpstr>
      <vt:lpstr>Nucleus</vt:lpstr>
      <vt:lpstr>Structure of the Nucleus</vt:lpstr>
      <vt:lpstr>Ribosomes</vt:lpstr>
      <vt:lpstr>Ribosome Structure</vt:lpstr>
      <vt:lpstr>Endomembrane System</vt:lpstr>
      <vt:lpstr>Endoplasmic Reticulum</vt:lpstr>
      <vt:lpstr>Endoplasmic Reticulum Structure</vt:lpstr>
      <vt:lpstr>Golgi Apparatus</vt:lpstr>
      <vt:lpstr>Golgi Apparatus Structure</vt:lpstr>
      <vt:lpstr>Protein Transport Through Endomembrane System</vt:lpstr>
      <vt:lpstr>Lysosomes</vt:lpstr>
      <vt:lpstr>Lysosome Structure and Function</vt:lpstr>
      <vt:lpstr>Microbodies</vt:lpstr>
      <vt:lpstr>Peroxisome Structure</vt:lpstr>
      <vt:lpstr>Vacuoles</vt:lpstr>
      <vt:lpstr>Plant Central Vacuole</vt:lpstr>
      <vt:lpstr>Mitochondria</vt:lpstr>
      <vt:lpstr>Mitochondrial Structure</vt:lpstr>
      <vt:lpstr>Chloroplasts</vt:lpstr>
      <vt:lpstr>Chloroplast Structure</vt:lpstr>
      <vt:lpstr>Endosymbiosis Theory</vt:lpstr>
      <vt:lpstr>Eukaryotic Cell Origins</vt:lpstr>
      <vt:lpstr>Cytoskeleton</vt:lpstr>
      <vt:lpstr>Three Types of Fibers</vt:lpstr>
      <vt:lpstr>Cytoskeleton Molecules</vt:lpstr>
      <vt:lpstr>Centrosomes</vt:lpstr>
      <vt:lpstr>Centrioles</vt:lpstr>
      <vt:lpstr>Cell Movement</vt:lpstr>
      <vt:lpstr>Internal Structure of Flagella and Cilia</vt:lpstr>
      <vt:lpstr>Flagella and Cilia</vt:lpstr>
      <vt:lpstr>Eukaryotic Cell Walls</vt:lpstr>
      <vt:lpstr>Plant Cell Walls</vt:lpstr>
      <vt:lpstr>Extracellular Matrix (E C M)</vt:lpstr>
      <vt:lpstr>Extracellular Matrix Structure</vt:lpstr>
      <vt:lpstr>Table 4.3</vt:lpstr>
      <vt:lpstr>Cell-to-Cell Interactions</vt:lpstr>
      <vt:lpstr>Cell Connections</vt:lpstr>
      <vt:lpstr>Types of Animal Cell Junctions</vt:lpstr>
      <vt:lpstr>Plasmodesmata</vt:lpstr>
      <vt:lpstr>End of Main Content</vt:lpstr>
      <vt:lpstr>Accessibility Content: Text Alternatives for Images</vt:lpstr>
      <vt:lpstr>Cell Surface Area and Volume - Text Alternative</vt:lpstr>
      <vt:lpstr>Size Scale of Cellular Components - Text Alternative</vt:lpstr>
      <vt:lpstr>Organelles - Text Alternative</vt:lpstr>
      <vt:lpstr>Prokaryotic Cell Structure - Text Alternative</vt:lpstr>
      <vt:lpstr>Prokaryotic Flagella - Text Alternative</vt:lpstr>
      <vt:lpstr>Animal Cell - Text Alternative</vt:lpstr>
      <vt:lpstr>Plant Cell - Text Alternative</vt:lpstr>
      <vt:lpstr>Structure of the Nucleus - Text Alternative</vt:lpstr>
      <vt:lpstr>Endoplasmic Reticulum Structure - Text Alternative</vt:lpstr>
      <vt:lpstr>Golgi Apparatus Structure - Text Alternative</vt:lpstr>
      <vt:lpstr>Protein Transport Through Endomembrane System - Text Alternative</vt:lpstr>
      <vt:lpstr>Lysosome Structure and Function - Text Alternative</vt:lpstr>
      <vt:lpstr>Plant Central Vacuole - Text Alternative</vt:lpstr>
      <vt:lpstr>Mitochondrial Structure - Text Alternative</vt:lpstr>
      <vt:lpstr>Chloroplast Structure - Text Alternative</vt:lpstr>
      <vt:lpstr>Eukaryotic Cell Origins - Text Alternative</vt:lpstr>
      <vt:lpstr>Cytoskeleton Molecules - Text Alternative</vt:lpstr>
      <vt:lpstr>Internal Structure of Flagella and Cilia - Text Alternative</vt:lpstr>
      <vt:lpstr>Plant Cell Walls - Text Alternative</vt:lpstr>
      <vt:lpstr>Extracellular Matrix Structure - Text Alternative</vt:lpstr>
      <vt:lpstr>Types of Animal Cell Junctions - Text Alternative</vt:lpstr>
      <vt:lpstr>Plasmodesmata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04: Cell Structure</dc:subject>
  <dc:creator>Raven, Johnson, Mason, Losos, Duncan</dc:creator>
  <cp:keywords>Accessible PPT</cp:keywords>
  <cp:lastModifiedBy>Prasanna kumar. Tripathy</cp:lastModifiedBy>
  <cp:revision>1289</cp:revision>
  <dcterms:created xsi:type="dcterms:W3CDTF">2019-07-27T05:34:11Z</dcterms:created>
  <dcterms:modified xsi:type="dcterms:W3CDTF">2022-03-08T04:56:49Z</dcterms:modified>
</cp:coreProperties>
</file>