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1"/>
  </p:notesMasterIdLst>
  <p:sldIdLst>
    <p:sldId id="406" r:id="rId7"/>
    <p:sldId id="309" r:id="rId8"/>
    <p:sldId id="310" r:id="rId9"/>
    <p:sldId id="683" r:id="rId10"/>
    <p:sldId id="312" r:id="rId11"/>
    <p:sldId id="313" r:id="rId12"/>
    <p:sldId id="753" r:id="rId13"/>
    <p:sldId id="315" r:id="rId14"/>
    <p:sldId id="691" r:id="rId15"/>
    <p:sldId id="317" r:id="rId16"/>
    <p:sldId id="692" r:id="rId17"/>
    <p:sldId id="688" r:id="rId18"/>
    <p:sldId id="319" r:id="rId19"/>
    <p:sldId id="693" r:id="rId20"/>
    <p:sldId id="321" r:id="rId21"/>
    <p:sldId id="694" r:id="rId22"/>
    <p:sldId id="323" r:id="rId23"/>
    <p:sldId id="324" r:id="rId24"/>
    <p:sldId id="325" r:id="rId25"/>
    <p:sldId id="695" r:id="rId26"/>
    <p:sldId id="327" r:id="rId27"/>
    <p:sldId id="328" r:id="rId28"/>
    <p:sldId id="696" r:id="rId29"/>
    <p:sldId id="330" r:id="rId30"/>
    <p:sldId id="331" r:id="rId31"/>
    <p:sldId id="332" r:id="rId32"/>
    <p:sldId id="697" r:id="rId33"/>
    <p:sldId id="334" r:id="rId34"/>
    <p:sldId id="756" r:id="rId35"/>
    <p:sldId id="336" r:id="rId36"/>
    <p:sldId id="699" r:id="rId37"/>
    <p:sldId id="338" r:id="rId38"/>
    <p:sldId id="339" r:id="rId39"/>
    <p:sldId id="700" r:id="rId40"/>
    <p:sldId id="341" r:id="rId41"/>
    <p:sldId id="342" r:id="rId42"/>
    <p:sldId id="343" r:id="rId43"/>
    <p:sldId id="344" r:id="rId44"/>
    <p:sldId id="701" r:id="rId45"/>
    <p:sldId id="346" r:id="rId46"/>
    <p:sldId id="702" r:id="rId47"/>
    <p:sldId id="348" r:id="rId48"/>
    <p:sldId id="703" r:id="rId49"/>
    <p:sldId id="737" r:id="rId50"/>
    <p:sldId id="738" r:id="rId51"/>
    <p:sldId id="303" r:id="rId52"/>
    <p:sldId id="289" r:id="rId53"/>
    <p:sldId id="264" r:id="rId54"/>
    <p:sldId id="739" r:id="rId55"/>
    <p:sldId id="740" r:id="rId56"/>
    <p:sldId id="741" r:id="rId57"/>
    <p:sldId id="742" r:id="rId58"/>
    <p:sldId id="743" r:id="rId59"/>
    <p:sldId id="744" r:id="rId60"/>
    <p:sldId id="745" r:id="rId61"/>
    <p:sldId id="754" r:id="rId62"/>
    <p:sldId id="755" r:id="rId63"/>
    <p:sldId id="746" r:id="rId64"/>
    <p:sldId id="747" r:id="rId65"/>
    <p:sldId id="748" r:id="rId66"/>
    <p:sldId id="749" r:id="rId67"/>
    <p:sldId id="750" r:id="rId68"/>
    <p:sldId id="751" r:id="rId69"/>
    <p:sldId id="752"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683"/>
            <p14:sldId id="312"/>
            <p14:sldId id="313"/>
            <p14:sldId id="753"/>
            <p14:sldId id="315"/>
            <p14:sldId id="691"/>
            <p14:sldId id="317"/>
            <p14:sldId id="692"/>
            <p14:sldId id="688"/>
            <p14:sldId id="319"/>
            <p14:sldId id="693"/>
            <p14:sldId id="321"/>
            <p14:sldId id="694"/>
            <p14:sldId id="323"/>
            <p14:sldId id="324"/>
            <p14:sldId id="325"/>
            <p14:sldId id="695"/>
            <p14:sldId id="327"/>
            <p14:sldId id="328"/>
            <p14:sldId id="696"/>
            <p14:sldId id="330"/>
            <p14:sldId id="331"/>
            <p14:sldId id="332"/>
            <p14:sldId id="697"/>
            <p14:sldId id="334"/>
            <p14:sldId id="756"/>
            <p14:sldId id="336"/>
            <p14:sldId id="699"/>
            <p14:sldId id="338"/>
            <p14:sldId id="339"/>
            <p14:sldId id="700"/>
            <p14:sldId id="341"/>
            <p14:sldId id="342"/>
            <p14:sldId id="343"/>
            <p14:sldId id="344"/>
            <p14:sldId id="701"/>
            <p14:sldId id="346"/>
            <p14:sldId id="702"/>
            <p14:sldId id="348"/>
            <p14:sldId id="703"/>
            <p14:sldId id="737"/>
            <p14:sldId id="738"/>
            <p14:sldId id="303"/>
          </p14:sldIdLst>
        </p14:section>
        <p14:section name="Appendix: Image Descriptions for Unsighted Students" id="{07080632-B756-45AF-BBF3-52DB3854CA65}">
          <p14:sldIdLst>
            <p14:sldId id="289"/>
            <p14:sldId id="264"/>
            <p14:sldId id="739"/>
            <p14:sldId id="740"/>
            <p14:sldId id="741"/>
            <p14:sldId id="742"/>
            <p14:sldId id="743"/>
            <p14:sldId id="744"/>
            <p14:sldId id="745"/>
            <p14:sldId id="754"/>
            <p14:sldId id="755"/>
            <p14:sldId id="746"/>
            <p14:sldId id="747"/>
            <p14:sldId id="748"/>
            <p14:sldId id="749"/>
            <p14:sldId id="750"/>
            <p14:sldId id="751"/>
            <p14:sldId id="75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94" autoAdjust="0"/>
    <p:restoredTop sz="93037" autoAdjust="0"/>
  </p:normalViewPr>
  <p:slideViewPr>
    <p:cSldViewPr snapToGrid="0" showGuides="1">
      <p:cViewPr>
        <p:scale>
          <a:sx n="80" d="100"/>
          <a:sy n="80" d="100"/>
        </p:scale>
        <p:origin x="120" y="522"/>
      </p:cViewPr>
      <p:guideLst>
        <p:guide pos="3264"/>
        <p:guide orient="horz" pos="2256"/>
        <p:guide pos="5640"/>
      </p:guideLst>
    </p:cSldViewPr>
  </p:slideViewPr>
  <p:outlineViewPr>
    <p:cViewPr>
      <p:scale>
        <a:sx n="33" d="100"/>
        <a:sy n="33" d="100"/>
      </p:scale>
      <p:origin x="0" y="-4908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tableStyles" Target="tableStyles.xml"/><Relationship Id="rId7" Type="http://schemas.openxmlformats.org/officeDocument/2006/relationships/slide" Target="slides/slide1.xml"/><Relationship Id="rId7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19.wmf"/><Relationship Id="rId5" Type="http://schemas.openxmlformats.org/officeDocument/2006/relationships/oleObject" Target="../embeddings/oleObject2.bin"/><Relationship Id="rId4" Type="http://schemas.openxmlformats.org/officeDocument/2006/relationships/image" Target="../media/image18.wmf"/></Relationships>
</file>

<file path=ppt/slides/_rels/slide3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23.jp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24.jp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05</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400" dirty="0">
                <a:latin typeface="+mj-lt"/>
                <a:cs typeface="Helvetica" pitchFamily="34" charset="0"/>
              </a:rPr>
              <a:t>Membranes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D9B98-9069-41E8-BDA8-370485E3B0AE}"/>
              </a:ext>
            </a:extLst>
          </p:cNvPr>
          <p:cNvSpPr>
            <a:spLocks noGrp="1"/>
          </p:cNvSpPr>
          <p:nvPr>
            <p:ph type="title"/>
          </p:nvPr>
        </p:nvSpPr>
        <p:spPr>
          <a:xfrm>
            <a:off x="342900" y="304800"/>
            <a:ext cx="8458200" cy="678611"/>
          </a:xfrm>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Phospholipids</a:t>
            </a:r>
          </a:p>
        </p:txBody>
      </p:sp>
      <p:sp>
        <p:nvSpPr>
          <p:cNvPr id="3" name="Content Placeholder 2">
            <a:extLst>
              <a:ext uri="{FF2B5EF4-FFF2-40B4-BE49-F238E27FC236}">
                <a16:creationId xmlns:a16="http://schemas.microsoft.com/office/drawing/2014/main" id="{4A5FD6FC-F889-413B-85CB-F4717FEAB9CC}"/>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Spontaneously form a bilayer because of amphipathic structure.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Polar head group is polar and hydrophilic.</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Phosphate group attaches to the head.</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fatty acids are roughly parallel to each other.</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Nonpolar and hydrophobic (“water-fearing”).</a:t>
            </a:r>
          </a:p>
        </p:txBody>
      </p:sp>
      <p:sp>
        <p:nvSpPr>
          <p:cNvPr id="6" name="Slide Number Placeholder 3">
            <a:extLst>
              <a:ext uri="{FF2B5EF4-FFF2-40B4-BE49-F238E27FC236}">
                <a16:creationId xmlns:a16="http://schemas.microsoft.com/office/drawing/2014/main" id="{C3391CDB-EFC7-4012-98F2-9AA5A24CBDE0}"/>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6252001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899" y="304800"/>
            <a:ext cx="8452757" cy="678611"/>
          </a:xfrm>
        </p:spPr>
        <p:txBody>
          <a:bodyPr/>
          <a:lstStyle/>
          <a:p>
            <a:r>
              <a:rPr lang="en-US" altLang="en-US" dirty="0">
                <a:ea typeface="Microsoft YaHei" panose="020B0503020204020204" pitchFamily="34" charset="-122"/>
              </a:rPr>
              <a:t>Phospholipid Structure</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5.1</a:t>
            </a:r>
          </a:p>
        </p:txBody>
      </p:sp>
      <p:pic>
        <p:nvPicPr>
          <p:cNvPr id="10" name="Picture 3" descr="3 illustrations A, B, and C show polar hydrophilic heads and nonpolar hydrophobic tails.">
            <a:extLst>
              <a:ext uri="{FF2B5EF4-FFF2-40B4-BE49-F238E27FC236}">
                <a16:creationId xmlns:a16="http://schemas.microsoft.com/office/drawing/2014/main" id="{27122EAE-AFC6-4659-A5D9-CF9608C8C1C9}"/>
              </a:ext>
            </a:extLst>
          </p:cNvPr>
          <p:cNvPicPr>
            <a:picLocks noChangeAspect="1"/>
          </p:cNvPicPr>
          <p:nvPr/>
        </p:nvPicPr>
        <p:blipFill>
          <a:blip r:embed="rId2"/>
          <a:stretch>
            <a:fillRect/>
          </a:stretch>
        </p:blipFill>
        <p:spPr>
          <a:xfrm>
            <a:off x="1646453" y="1126161"/>
            <a:ext cx="5851094" cy="5029200"/>
          </a:xfrm>
          <a:prstGeom prst="rect">
            <a:avLst/>
          </a:prstGeom>
        </p:spPr>
      </p:pic>
      <p:sp>
        <p:nvSpPr>
          <p:cNvPr id="11" name="Text Placeholder 4">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10569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575957" cy="678611"/>
          </a:xfrm>
        </p:spPr>
        <p:txBody>
          <a:bodyPr/>
          <a:lstStyle/>
          <a:p>
            <a:r>
              <a:rPr lang="en-US" dirty="0"/>
              <a:t>Phospholipid Bilayer </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8304532" cy="2103120"/>
          </a:xfrm>
        </p:spPr>
        <p:txBody>
          <a:bodyPr/>
          <a:lstStyle/>
          <a:p>
            <a:pPr marL="342900" indent="-342900">
              <a:spcAft>
                <a:spcPts val="600"/>
              </a:spcAft>
              <a:buFont typeface="Arial" panose="020B0604020202020204" pitchFamily="34" charset="0"/>
              <a:buChar char="•"/>
            </a:pPr>
            <a:r>
              <a:rPr lang="en-US" dirty="0"/>
              <a:t>Bilayers are fluid</a:t>
            </a:r>
          </a:p>
          <a:p>
            <a:pPr marL="342900" indent="-342900">
              <a:spcAft>
                <a:spcPts val="600"/>
              </a:spcAft>
              <a:buFont typeface="Arial" panose="020B0604020202020204" pitchFamily="34" charset="0"/>
              <a:buChar char="•"/>
            </a:pPr>
            <a:r>
              <a:rPr lang="en-US" dirty="0"/>
              <a:t>Hydrogen bonding of water to itself and to polar heads, holds the layers together</a:t>
            </a:r>
          </a:p>
          <a:p>
            <a:pPr marL="342900" indent="-342900">
              <a:spcAft>
                <a:spcPts val="1200"/>
              </a:spcAft>
              <a:buFont typeface="Arial" panose="020B0604020202020204" pitchFamily="34" charset="0"/>
              <a:buChar char="•"/>
            </a:pPr>
            <a:r>
              <a:rPr lang="en-US" dirty="0"/>
              <a:t>Individual phospholipids and unanchored proteins can move through the membrane</a:t>
            </a:r>
          </a:p>
        </p:txBody>
      </p:sp>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5.6</a:t>
            </a:r>
          </a:p>
        </p:txBody>
      </p:sp>
      <p:pic>
        <p:nvPicPr>
          <p:cNvPr id="8" name="Picture 4" descr="An illustration shows a test of membrane fluidity.">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26152" b="32055"/>
          <a:stretch/>
        </p:blipFill>
        <p:spPr>
          <a:xfrm>
            <a:off x="2214274" y="3451860"/>
            <a:ext cx="4715452" cy="2743200"/>
          </a:xfrm>
          <a:prstGeom prst="rect">
            <a:avLst/>
          </a:prstGeom>
        </p:spPr>
      </p:pic>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12</a:t>
            </a:fld>
            <a:endParaRPr lang="en-US" noProof="0"/>
          </a:p>
        </p:txBody>
      </p:sp>
    </p:spTree>
    <p:extLst>
      <p:ext uri="{BB962C8B-B14F-4D97-AF65-F5344CB8AC3E}">
        <p14:creationId xmlns:p14="http://schemas.microsoft.com/office/powerpoint/2010/main" val="33054041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A61D3-FCFB-41B1-90B3-0D7A157C779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Influences on Fluidity of the Phospholipid Bilayer</a:t>
            </a:r>
          </a:p>
        </p:txBody>
      </p:sp>
      <p:sp>
        <p:nvSpPr>
          <p:cNvPr id="3" name="Content Placeholder 2">
            <a:extLst>
              <a:ext uri="{FF2B5EF4-FFF2-40B4-BE49-F238E27FC236}">
                <a16:creationId xmlns:a16="http://schemas.microsoft.com/office/drawing/2014/main" id="{EE6824E8-5575-4F77-A5EF-5D47C2ED80DB}"/>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Saturated fatty acids make the membrane less fluid than unsaturated fatty acids.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Warm temperatures make the membrane more fluid than cold temperatures.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Cold tolerance in bacteria due to fatty acid desaturases.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Lipid composition of the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 membrane, Golgi stack &amp; plasma membrane are distinct.</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Composition affects fluidity, thickness, shape of membrane.</a:t>
            </a:r>
          </a:p>
        </p:txBody>
      </p:sp>
      <p:sp>
        <p:nvSpPr>
          <p:cNvPr id="6" name="Slide Number Placeholder 3">
            <a:extLst>
              <a:ext uri="{FF2B5EF4-FFF2-40B4-BE49-F238E27FC236}">
                <a16:creationId xmlns:a16="http://schemas.microsoft.com/office/drawing/2014/main" id="{1FDF1E72-CEC5-4797-83D0-8B6CBF2D5D4F}"/>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9200496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2443844" cy="678611"/>
          </a:xfrm>
        </p:spPr>
        <p:txBody>
          <a:bodyPr/>
          <a:lstStyle/>
          <a:p>
            <a:r>
              <a:rPr lang="en-US" dirty="0"/>
              <a:t>E</a:t>
            </a:r>
            <a:r>
              <a:rPr lang="en-US" sz="100" dirty="0"/>
              <a:t> </a:t>
            </a:r>
            <a:r>
              <a:rPr lang="en-US" dirty="0"/>
              <a:t>R and the P</a:t>
            </a:r>
            <a:r>
              <a:rPr lang="en-US" sz="100" dirty="0"/>
              <a:t> </a:t>
            </a:r>
            <a:r>
              <a:rPr lang="en-US" dirty="0"/>
              <a:t>M</a:t>
            </a:r>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5.7</a:t>
            </a:r>
          </a:p>
        </p:txBody>
      </p:sp>
      <p:pic>
        <p:nvPicPr>
          <p:cNvPr id="10" name="Picture 3" descr="An illustration compares the endoplasmic reticulum and plasma membrane.">
            <a:extLst>
              <a:ext uri="{FF2B5EF4-FFF2-40B4-BE49-F238E27FC236}">
                <a16:creationId xmlns:a16="http://schemas.microsoft.com/office/drawing/2014/main" id="{27122EAE-AFC6-4659-A5D9-CF9608C8C1C9}"/>
              </a:ext>
            </a:extLst>
          </p:cNvPr>
          <p:cNvPicPr>
            <a:picLocks noChangeAspect="1"/>
          </p:cNvPicPr>
          <p:nvPr/>
        </p:nvPicPr>
        <p:blipFill>
          <a:blip r:embed="rId2"/>
          <a:stretch>
            <a:fillRect/>
          </a:stretch>
        </p:blipFill>
        <p:spPr>
          <a:xfrm>
            <a:off x="3533989" y="110161"/>
            <a:ext cx="5039666" cy="6126480"/>
          </a:xfrm>
          <a:prstGeom prst="rect">
            <a:avLst/>
          </a:prstGeom>
        </p:spPr>
      </p:pic>
      <p:sp>
        <p:nvSpPr>
          <p:cNvPr id="11" name="Text Placeholder 4">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00841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2581D-4449-4DCA-B68E-BDEF3A88E2D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Membrane Proteins </a:t>
            </a:r>
          </a:p>
        </p:txBody>
      </p:sp>
      <p:sp>
        <p:nvSpPr>
          <p:cNvPr id="3" name="Content Placeholder 2">
            <a:extLst>
              <a:ext uri="{FF2B5EF4-FFF2-40B4-BE49-F238E27FC236}">
                <a16:creationId xmlns:a16="http://schemas.microsoft.com/office/drawing/2014/main" id="{B768C8B0-1D23-46BC-B578-A4801A0BB47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Various functions: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Transporters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Enzymes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Cell-surface receptors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Cell-surface identity markers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Cell-to-cell adhesion proteins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Attachments to the cytoskeleton</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Affect membrane structure</a:t>
            </a:r>
          </a:p>
        </p:txBody>
      </p:sp>
      <p:sp>
        <p:nvSpPr>
          <p:cNvPr id="6" name="Slide Number Placeholder 3">
            <a:extLst>
              <a:ext uri="{FF2B5EF4-FFF2-40B4-BE49-F238E27FC236}">
                <a16:creationId xmlns:a16="http://schemas.microsoft.com/office/drawing/2014/main" id="{DC790584-6AD8-4858-9272-AD1F2C7A6B15}"/>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42636408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304532" cy="678611"/>
          </a:xfrm>
        </p:spPr>
        <p:txBody>
          <a:bodyPr/>
          <a:lstStyle/>
          <a:p>
            <a:r>
              <a:rPr lang="en-US" altLang="en-US" dirty="0">
                <a:ea typeface="Microsoft YaHei" panose="020B0503020204020204" pitchFamily="34" charset="-122"/>
              </a:rPr>
              <a:t>Membrane Protein Functions</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5.8</a:t>
            </a:r>
          </a:p>
        </p:txBody>
      </p:sp>
      <p:pic>
        <p:nvPicPr>
          <p:cNvPr id="10" name="Picture 3" descr="An illustration shows the functions of 6 plasma membrane proteins.">
            <a:extLst>
              <a:ext uri="{FF2B5EF4-FFF2-40B4-BE49-F238E27FC236}">
                <a16:creationId xmlns:a16="http://schemas.microsoft.com/office/drawing/2014/main" id="{27122EAE-AFC6-4659-A5D9-CF9608C8C1C9}"/>
              </a:ext>
            </a:extLst>
          </p:cNvPr>
          <p:cNvPicPr>
            <a:picLocks noChangeAspect="1"/>
          </p:cNvPicPr>
          <p:nvPr/>
        </p:nvPicPr>
        <p:blipFill>
          <a:blip r:embed="rId2"/>
          <a:stretch>
            <a:fillRect/>
          </a:stretch>
        </p:blipFill>
        <p:spPr>
          <a:xfrm>
            <a:off x="712694" y="1348583"/>
            <a:ext cx="7718612" cy="4572000"/>
          </a:xfrm>
          <a:prstGeom prst="rect">
            <a:avLst/>
          </a:prstGeom>
        </p:spPr>
      </p:pic>
      <p:sp>
        <p:nvSpPr>
          <p:cNvPr id="11" name="Text Placeholder 4">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06952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2C8D5-F2E2-4737-A8ED-D1A86213134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Structure Relates to Function</a:t>
            </a:r>
          </a:p>
        </p:txBody>
      </p:sp>
      <p:sp>
        <p:nvSpPr>
          <p:cNvPr id="3" name="Content Placeholder 2">
            <a:extLst>
              <a:ext uri="{FF2B5EF4-FFF2-40B4-BE49-F238E27FC236}">
                <a16:creationId xmlns:a16="http://schemas.microsoft.com/office/drawing/2014/main" id="{1C9C5096-076F-4121-A2FB-9F605F25F54B}"/>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Diverse functions arise from the diverse structures of membrane proteins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common structural features related to their role as membrane proteins</a:t>
            </a:r>
          </a:p>
        </p:txBody>
      </p:sp>
      <p:sp>
        <p:nvSpPr>
          <p:cNvPr id="6" name="Slide Number Placeholder 3">
            <a:extLst>
              <a:ext uri="{FF2B5EF4-FFF2-40B4-BE49-F238E27FC236}">
                <a16:creationId xmlns:a16="http://schemas.microsoft.com/office/drawing/2014/main" id="{629B3DAF-ECDF-44F7-8642-31082FABD860}"/>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2316053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E5010-0050-4ED9-BE0A-58743A6C885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Anchoring Molecules</a:t>
            </a:r>
          </a:p>
        </p:txBody>
      </p:sp>
      <p:sp>
        <p:nvSpPr>
          <p:cNvPr id="3" name="Content Placeholder 2">
            <a:extLst>
              <a:ext uri="{FF2B5EF4-FFF2-40B4-BE49-F238E27FC236}">
                <a16:creationId xmlns:a16="http://schemas.microsoft.com/office/drawing/2014/main" id="{B215BF78-A1F6-486D-8744-F04F5C15C64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Anchoring molecules attach membrane protein to the membrane surface.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Anchoring molecules are modified lipids with:</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Nonpolar regions that insert into the internal portion of the lipid bilayer</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Chemical bonding domains that link directly to proteins</a:t>
            </a:r>
          </a:p>
        </p:txBody>
      </p:sp>
      <p:sp>
        <p:nvSpPr>
          <p:cNvPr id="6" name="Slide Number Placeholder 3">
            <a:extLst>
              <a:ext uri="{FF2B5EF4-FFF2-40B4-BE49-F238E27FC236}">
                <a16:creationId xmlns:a16="http://schemas.microsoft.com/office/drawing/2014/main" id="{15852874-E42D-455D-BD9C-67CE69806938}"/>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18624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B18003-73C2-4E46-A2DD-81F636136CE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Transmembrane Proteins</a:t>
            </a:r>
          </a:p>
        </p:txBody>
      </p:sp>
      <p:sp>
        <p:nvSpPr>
          <p:cNvPr id="3" name="Content Placeholder 2">
            <a:extLst>
              <a:ext uri="{FF2B5EF4-FFF2-40B4-BE49-F238E27FC236}">
                <a16:creationId xmlns:a16="http://schemas.microsoft.com/office/drawing/2014/main" id="{80DB885E-728A-40C4-B377-A9EC77CBC01E}"/>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Span the lipid bilayer </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Nonpolar regions of the protein are embedded in the interior of the bilayer.</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α helices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β pleated sheets</a:t>
            </a:r>
          </a:p>
          <a:p>
            <a:pPr marL="0" lvl="1" indent="0">
              <a:spcBef>
                <a:spcPct val="20000"/>
              </a:spcBef>
              <a:spcAft>
                <a:spcPts val="1200"/>
              </a:spcAft>
              <a:buClr>
                <a:srgbClr val="00403E"/>
              </a:buClr>
              <a:buNone/>
            </a:pPr>
            <a:r>
              <a:rPr lang="en-US" dirty="0">
                <a:solidFill>
                  <a:srgbClr val="000000"/>
                </a:solidFill>
                <a:latin typeface="Arial" panose="020B0604020202020204" pitchFamily="34" charset="0"/>
                <a:ea typeface="Verdana" panose="020B0604030504040204" pitchFamily="34" charset="0"/>
              </a:rPr>
              <a:t>Polar regions of the protein protrude from both sides of the bilayer.</a:t>
            </a:r>
          </a:p>
        </p:txBody>
      </p:sp>
      <p:sp>
        <p:nvSpPr>
          <p:cNvPr id="6" name="Slide Number Placeholder 3">
            <a:extLst>
              <a:ext uri="{FF2B5EF4-FFF2-40B4-BE49-F238E27FC236}">
                <a16:creationId xmlns:a16="http://schemas.microsoft.com/office/drawing/2014/main" id="{A3308B71-451A-4846-AD9E-E1758E741524}"/>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570405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E5ED4-DAE0-4A01-B31B-01BA0E6F6416}"/>
              </a:ext>
            </a:extLst>
          </p:cNvPr>
          <p:cNvSpPr>
            <a:spLocks noGrp="1"/>
          </p:cNvSpPr>
          <p:nvPr>
            <p:ph type="title"/>
          </p:nvPr>
        </p:nvSpPr>
        <p:spPr/>
        <p:txBody>
          <a:bodyPr/>
          <a:lstStyle/>
          <a:p>
            <a:pPr lvl="0"/>
            <a:r>
              <a:rPr lang="en-US" dirty="0"/>
              <a:t>Lecture Outline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CBE8CEF-D033-4318-9760-EB0F60C1B1E3}"/>
              </a:ext>
            </a:extLst>
          </p:cNvPr>
          <p:cNvSpPr>
            <a:spLocks noGrp="1"/>
          </p:cNvSpPr>
          <p:nvPr>
            <p:ph sz="quarter" idx="11"/>
          </p:nvPr>
        </p:nvSpPr>
        <p:spPr>
          <a:xfrm>
            <a:off x="342900" y="1276710"/>
            <a:ext cx="4737100" cy="4974336"/>
          </a:xfrm>
        </p:spPr>
        <p:txBody>
          <a:bodyPr/>
          <a:lstStyle/>
          <a:p>
            <a:pPr marL="548640" indent="-548640">
              <a:spcBef>
                <a:spcPts val="600"/>
              </a:spcBef>
              <a:spcAft>
                <a:spcPts val="600"/>
              </a:spcAft>
            </a:pPr>
            <a:r>
              <a:rPr lang="en-US" b="1" dirty="0"/>
              <a:t>5.1	</a:t>
            </a:r>
            <a:r>
              <a:rPr lang="en-US" dirty="0"/>
              <a:t>The Structure of Membranes</a:t>
            </a:r>
          </a:p>
          <a:p>
            <a:pPr marL="548640" indent="-548640">
              <a:spcBef>
                <a:spcPts val="600"/>
              </a:spcBef>
              <a:spcAft>
                <a:spcPts val="600"/>
              </a:spcAft>
            </a:pPr>
            <a:r>
              <a:rPr lang="en-US" b="1" dirty="0"/>
              <a:t>5.2	</a:t>
            </a:r>
            <a:r>
              <a:rPr lang="en-US" dirty="0"/>
              <a:t>Phospholipids: The Membrane’s Foundation</a:t>
            </a:r>
          </a:p>
          <a:p>
            <a:pPr marL="548640" indent="-548640">
              <a:spcBef>
                <a:spcPts val="600"/>
              </a:spcBef>
              <a:spcAft>
                <a:spcPts val="600"/>
              </a:spcAft>
            </a:pPr>
            <a:r>
              <a:rPr lang="en-US" b="1" dirty="0"/>
              <a:t>5.3	</a:t>
            </a:r>
            <a:r>
              <a:rPr lang="en-US" dirty="0"/>
              <a:t>Proteins: Multifunctional Components</a:t>
            </a:r>
          </a:p>
          <a:p>
            <a:pPr marL="548640" indent="-548640">
              <a:spcBef>
                <a:spcPts val="600"/>
              </a:spcBef>
              <a:spcAft>
                <a:spcPts val="600"/>
              </a:spcAft>
            </a:pPr>
            <a:r>
              <a:rPr lang="en-US" b="1" dirty="0"/>
              <a:t>5.4	</a:t>
            </a:r>
            <a:r>
              <a:rPr lang="en-US" dirty="0"/>
              <a:t>Passive Transport Across Membranes</a:t>
            </a:r>
          </a:p>
          <a:p>
            <a:pPr marL="548640" indent="-548640">
              <a:spcBef>
                <a:spcPts val="600"/>
              </a:spcBef>
              <a:spcAft>
                <a:spcPts val="600"/>
              </a:spcAft>
            </a:pPr>
            <a:r>
              <a:rPr lang="en-US" b="1" dirty="0"/>
              <a:t>5.5	</a:t>
            </a:r>
            <a:r>
              <a:rPr lang="en-US" dirty="0"/>
              <a:t>Active Transport Across Membranes</a:t>
            </a:r>
          </a:p>
          <a:p>
            <a:pPr marL="548640" indent="-548640">
              <a:spcBef>
                <a:spcPts val="600"/>
              </a:spcBef>
              <a:spcAft>
                <a:spcPts val="600"/>
              </a:spcAft>
            </a:pPr>
            <a:r>
              <a:rPr lang="en-US" b="1" dirty="0"/>
              <a:t>5.6	</a:t>
            </a:r>
            <a:r>
              <a:rPr lang="en-US" dirty="0"/>
              <a:t>Bulk Transport by Endocytosis and Exocytosis</a:t>
            </a:r>
          </a:p>
        </p:txBody>
      </p:sp>
      <p:pic>
        <p:nvPicPr>
          <p:cNvPr id="8" name="Picture 3" descr="A micrograph of a cell was captured at 100 nanometers. The cell is oval-shaped and consists of several hair-like structures and spots inside it.">
            <a:extLst>
              <a:ext uri="{FF2B5EF4-FFF2-40B4-BE49-F238E27FC236}">
                <a16:creationId xmlns:a16="http://schemas.microsoft.com/office/drawing/2014/main" id="{84DFDC03-B65F-4991-A8BC-16C2FF0D5BCB}"/>
              </a:ext>
              <a:ext uri="{C183D7F6-B498-43B3-948B-1728B52AA6E4}">
                <adec:decorative xmlns:adec="http://schemas.microsoft.com/office/drawing/2017/decorative" val="0"/>
              </a:ext>
            </a:extLst>
          </p:cNvPr>
          <p:cNvPicPr>
            <a:picLocks noChangeAspect="1" noChangeArrowheads="1"/>
          </p:cNvPicPr>
          <p:nvPr/>
        </p:nvPicPr>
        <p:blipFill rotWithShape="1">
          <a:blip r:embed="rId2"/>
          <a:srcRect b="3672"/>
          <a:stretch/>
        </p:blipFill>
        <p:spPr bwMode="auto">
          <a:xfrm>
            <a:off x="5189941" y="983411"/>
            <a:ext cx="3640322" cy="5108779"/>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 Placeholder 4">
            <a:extLst>
              <a:ext uri="{FF2B5EF4-FFF2-40B4-BE49-F238E27FC236}">
                <a16:creationId xmlns:a16="http://schemas.microsoft.com/office/drawing/2014/main" id="{349F99FE-2B43-4FB3-9A06-4EF9797B6051}"/>
              </a:ext>
            </a:extLst>
          </p:cNvPr>
          <p:cNvSpPr>
            <a:spLocks noGrp="1"/>
          </p:cNvSpPr>
          <p:nvPr>
            <p:ph type="body" sz="quarter" idx="39"/>
          </p:nvPr>
        </p:nvSpPr>
        <p:spPr>
          <a:xfrm>
            <a:off x="5638502" y="6286931"/>
            <a:ext cx="2743200" cy="181356"/>
          </a:xfrm>
        </p:spPr>
        <p:txBody>
          <a:bodyPr/>
          <a:lstStyle/>
          <a:p>
            <a:pPr algn="ctr"/>
            <a:r>
              <a:rPr lang="en-US" dirty="0">
                <a:solidFill>
                  <a:schemeClr val="tx1"/>
                </a:solidFill>
              </a:rPr>
              <a:t> Keith R. Porter/Science Source </a:t>
            </a:r>
          </a:p>
        </p:txBody>
      </p:sp>
      <p:sp>
        <p:nvSpPr>
          <p:cNvPr id="7" name="Slide Number Placeholder 5">
            <a:extLst>
              <a:ext uri="{FF2B5EF4-FFF2-40B4-BE49-F238E27FC236}">
                <a16:creationId xmlns:a16="http://schemas.microsoft.com/office/drawing/2014/main" id="{3CB45E0C-CD54-4C62-B899-D15B31DC0456}"/>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15741348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304532" cy="678611"/>
          </a:xfrm>
        </p:spPr>
        <p:txBody>
          <a:bodyPr/>
          <a:lstStyle/>
          <a:p>
            <a:r>
              <a:rPr lang="en-US" dirty="0"/>
              <a:t>Transmembrane Domains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1" y="1276710"/>
            <a:ext cx="3575956" cy="4644892"/>
          </a:xfrm>
        </p:spPr>
        <p:txBody>
          <a:bodyPr/>
          <a:lstStyle/>
          <a:p>
            <a:pPr>
              <a:spcBef>
                <a:spcPts val="300"/>
              </a:spcBef>
              <a:spcAft>
                <a:spcPts val="200"/>
              </a:spcAft>
            </a:pPr>
            <a:r>
              <a:rPr lang="en-US" sz="2000" dirty="0"/>
              <a:t>Transmembrane domain is a membrane-spanning region.</a:t>
            </a:r>
          </a:p>
          <a:p>
            <a:pPr lvl="1">
              <a:spcBef>
                <a:spcPts val="300"/>
              </a:spcBef>
              <a:spcAft>
                <a:spcPts val="200"/>
              </a:spcAft>
            </a:pPr>
            <a:r>
              <a:rPr lang="en-US" sz="2000" dirty="0"/>
              <a:t>Hydrophobic amino acids arranged in α helices.</a:t>
            </a:r>
          </a:p>
          <a:p>
            <a:pPr marL="0" lvl="1" indent="0">
              <a:spcBef>
                <a:spcPts val="300"/>
              </a:spcBef>
              <a:spcAft>
                <a:spcPts val="200"/>
              </a:spcAft>
              <a:buNone/>
            </a:pPr>
            <a:r>
              <a:rPr lang="en-US" altLang="en-US" sz="2000" dirty="0"/>
              <a:t>Proteins need only a single transmembrane domain to be anchored in the membrane.</a:t>
            </a:r>
          </a:p>
          <a:p>
            <a:pPr lvl="1">
              <a:spcBef>
                <a:spcPts val="300"/>
              </a:spcBef>
              <a:spcAft>
                <a:spcPts val="200"/>
              </a:spcAft>
            </a:pPr>
            <a:r>
              <a:rPr lang="en-US" altLang="en-US" sz="2000" dirty="0"/>
              <a:t>Often have more than one such domain</a:t>
            </a:r>
          </a:p>
          <a:p>
            <a:pPr lvl="1">
              <a:spcBef>
                <a:spcPts val="300"/>
              </a:spcBef>
              <a:spcAft>
                <a:spcPts val="200"/>
              </a:spcAft>
            </a:pPr>
            <a:r>
              <a:rPr lang="en-US" altLang="en-US" sz="2000" dirty="0"/>
              <a:t>Classification of some types of receptors is based on the number of transmembrane domains present.</a:t>
            </a:r>
          </a:p>
        </p:txBody>
      </p:sp>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5.9</a:t>
            </a:r>
          </a:p>
        </p:txBody>
      </p:sp>
      <p:pic>
        <p:nvPicPr>
          <p:cNvPr id="8" name="Picture 4" descr="2 illustrations A and B show transmembrane domains on the cell membrane. The domains have hydrophobic amino acids arranged into alpha-helic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045977" y="1828800"/>
            <a:ext cx="4901317" cy="3474720"/>
          </a:xfrm>
          <a:prstGeom prst="rect">
            <a:avLst/>
          </a:prstGeom>
        </p:spPr>
      </p:pic>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20</a:t>
            </a:fld>
            <a:endParaRPr lang="en-US" noProof="0"/>
          </a:p>
        </p:txBody>
      </p:sp>
    </p:spTree>
    <p:extLst>
      <p:ext uri="{BB962C8B-B14F-4D97-AF65-F5344CB8AC3E}">
        <p14:creationId xmlns:p14="http://schemas.microsoft.com/office/powerpoint/2010/main" val="714154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332EE-6F42-4D6A-9286-7F5D8420A7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Pores</a:t>
            </a:r>
          </a:p>
        </p:txBody>
      </p:sp>
      <p:sp>
        <p:nvSpPr>
          <p:cNvPr id="3" name="Content Placeholder 2">
            <a:extLst>
              <a:ext uri="{FF2B5EF4-FFF2-40B4-BE49-F238E27FC236}">
                <a16:creationId xmlns:a16="http://schemas.microsoft.com/office/drawing/2014/main" id="{0ACC305C-688F-4A42-B1BA-23CFF823A37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Extensive nonpolar regions within a transmembrane protein can create a pore through the membrane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Cylinder of β sheets in the protein secondary structure called a β-barrel</a:t>
            </a:r>
          </a:p>
          <a:p>
            <a:pPr marL="347472" lvl="2" indent="-347472">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Interior is polar and allows water and small polar molecules to pass through the membrane.</a:t>
            </a:r>
          </a:p>
        </p:txBody>
      </p:sp>
      <p:sp>
        <p:nvSpPr>
          <p:cNvPr id="6" name="Slide Number Placeholder 3">
            <a:extLst>
              <a:ext uri="{FF2B5EF4-FFF2-40B4-BE49-F238E27FC236}">
                <a16:creationId xmlns:a16="http://schemas.microsoft.com/office/drawing/2014/main" id="{85D6FF47-86D1-4AFE-8E75-27842E152948}"/>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834670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2B0F6-C02F-40AC-9CCD-8E64F8A2EF5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Passive Transport</a:t>
            </a:r>
          </a:p>
        </p:txBody>
      </p:sp>
      <p:sp>
        <p:nvSpPr>
          <p:cNvPr id="3" name="Content Placeholder 2">
            <a:extLst>
              <a:ext uri="{FF2B5EF4-FFF2-40B4-BE49-F238E27FC236}">
                <a16:creationId xmlns:a16="http://schemas.microsoft.com/office/drawing/2014/main" id="{D9E8927F-6358-4445-B562-0B2501B5E7BC}"/>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Passive transport is movement of molecules through the membrane in which</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energy is required.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Molecules move in response to a concentration gradient.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Diffusion is movement of molecules from high concentration to low concentration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Will continue until the concentration is the same in all regions.</a:t>
            </a:r>
          </a:p>
        </p:txBody>
      </p:sp>
      <p:sp>
        <p:nvSpPr>
          <p:cNvPr id="6" name="Slide Number Placeholder 3">
            <a:extLst>
              <a:ext uri="{FF2B5EF4-FFF2-40B4-BE49-F238E27FC236}">
                <a16:creationId xmlns:a16="http://schemas.microsoft.com/office/drawing/2014/main" id="{58B6CF5C-3FCE-4680-81E3-0D070BF11D10}"/>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2928347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304532" cy="678611"/>
          </a:xfrm>
        </p:spPr>
        <p:txBody>
          <a:bodyPr/>
          <a:lstStyle/>
          <a:p>
            <a:r>
              <a:rPr lang="en-US" altLang="en-US" dirty="0">
                <a:ea typeface="Microsoft YaHei" panose="020B0503020204020204" pitchFamily="34" charset="-122"/>
              </a:rPr>
              <a:t>Diffusion</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5.10</a:t>
            </a:r>
          </a:p>
        </p:txBody>
      </p:sp>
      <p:pic>
        <p:nvPicPr>
          <p:cNvPr id="10" name="Picture 3" descr="4 illustrations A, B, C, and D depict diffusion.">
            <a:extLst>
              <a:ext uri="{FF2B5EF4-FFF2-40B4-BE49-F238E27FC236}">
                <a16:creationId xmlns:a16="http://schemas.microsoft.com/office/drawing/2014/main" id="{27122EAE-AFC6-4659-A5D9-CF9608C8C1C9}"/>
              </a:ext>
            </a:extLst>
          </p:cNvPr>
          <p:cNvPicPr>
            <a:picLocks noChangeAspect="1"/>
          </p:cNvPicPr>
          <p:nvPr/>
        </p:nvPicPr>
        <p:blipFill>
          <a:blip r:embed="rId2"/>
          <a:stretch>
            <a:fillRect/>
          </a:stretch>
        </p:blipFill>
        <p:spPr>
          <a:xfrm>
            <a:off x="1407465" y="1348583"/>
            <a:ext cx="6329070" cy="4572000"/>
          </a:xfrm>
          <a:prstGeom prst="rect">
            <a:avLst/>
          </a:prstGeom>
        </p:spPr>
      </p:pic>
      <p:sp>
        <p:nvSpPr>
          <p:cNvPr id="11" name="Text Placeholder 4">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923317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A8BA11-1F47-465D-A2E1-D4A4F5BEDD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Transport Across Membranes</a:t>
            </a:r>
          </a:p>
        </p:txBody>
      </p:sp>
      <p:sp>
        <p:nvSpPr>
          <p:cNvPr id="3" name="Content Placeholder 2">
            <a:extLst>
              <a:ext uri="{FF2B5EF4-FFF2-40B4-BE49-F238E27FC236}">
                <a16:creationId xmlns:a16="http://schemas.microsoft.com/office/drawing/2014/main" id="{5D4AEF5A-1CEF-4F7E-B441-967D873C673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Major barrier to crossing a biological membrane is the hydrophobic interior that repels polar molecules but not nonpolar molecules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Nonpolar molecules will move until the concentration is equal on both sides.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Limited permeability to small polar molecules.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Very limited permeability to larger polar molecules and ions.</a:t>
            </a:r>
          </a:p>
        </p:txBody>
      </p:sp>
      <p:sp>
        <p:nvSpPr>
          <p:cNvPr id="6" name="Slide Number Placeholder 3">
            <a:extLst>
              <a:ext uri="{FF2B5EF4-FFF2-40B4-BE49-F238E27FC236}">
                <a16:creationId xmlns:a16="http://schemas.microsoft.com/office/drawing/2014/main" id="{FDB62658-3D8E-489A-A725-1EFA2E72744E}"/>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2756686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6DBB1-0BEB-4A4F-9E9A-84AB46E9863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Proteins Allow Membrane Diffusion to be Selective</a:t>
            </a:r>
          </a:p>
        </p:txBody>
      </p:sp>
      <p:sp>
        <p:nvSpPr>
          <p:cNvPr id="3" name="Content Placeholder 2">
            <a:extLst>
              <a:ext uri="{FF2B5EF4-FFF2-40B4-BE49-F238E27FC236}">
                <a16:creationId xmlns:a16="http://schemas.microsoft.com/office/drawing/2014/main" id="{6D6F9763-BC03-46E8-9A9E-712F5C135D63}"/>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Facilitated diffusion</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Molecules that cannot cross membrane easily may move through proteins.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Move from higher to lower concentration.</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Channel proteins.</a:t>
            </a:r>
          </a:p>
          <a:p>
            <a:pPr marL="731520"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Hydrophilic channel when open.</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Carrier proteins.</a:t>
            </a:r>
          </a:p>
          <a:p>
            <a:pPr marL="731520"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Bind specifically to molecules they assist.</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Membrane is selectively permeable because of channels and carriers</a:t>
            </a:r>
          </a:p>
        </p:txBody>
      </p:sp>
      <p:sp>
        <p:nvSpPr>
          <p:cNvPr id="6" name="Slide Number Placeholder 3">
            <a:extLst>
              <a:ext uri="{FF2B5EF4-FFF2-40B4-BE49-F238E27FC236}">
                <a16:creationId xmlns:a16="http://schemas.microsoft.com/office/drawing/2014/main" id="{090DD864-D0F6-4720-B85E-1B31FD8B6C99}"/>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8887374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1E7DE-632D-45DF-8CF6-D87FC67688B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Channel Proteins</a:t>
            </a:r>
          </a:p>
        </p:txBody>
      </p:sp>
      <p:sp>
        <p:nvSpPr>
          <p:cNvPr id="3" name="Content Placeholder 2">
            <a:extLst>
              <a:ext uri="{FF2B5EF4-FFF2-40B4-BE49-F238E27FC236}">
                <a16:creationId xmlns:a16="http://schemas.microsoft.com/office/drawing/2014/main" id="{4B359830-965A-4CDE-BE74-2253BD95B09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Ion channels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Allow the passage of ions through nonpolar interior of plasma membrane.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Gated channels – open or close in response to stimulus (chemical or electrical).</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Three conditions determine direction:</a:t>
            </a:r>
          </a:p>
          <a:p>
            <a:pPr marL="1005840" lvl="2"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Relative concentration on either side of membrane.</a:t>
            </a:r>
          </a:p>
          <a:p>
            <a:pPr marL="1005840" lvl="2"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Voltage differences across membrane.</a:t>
            </a:r>
          </a:p>
          <a:p>
            <a:pPr marL="1005840" lvl="2"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Gated channels – is channel open or closed.</a:t>
            </a:r>
          </a:p>
        </p:txBody>
      </p:sp>
      <p:sp>
        <p:nvSpPr>
          <p:cNvPr id="6" name="Slide Number Placeholder 3">
            <a:extLst>
              <a:ext uri="{FF2B5EF4-FFF2-40B4-BE49-F238E27FC236}">
                <a16:creationId xmlns:a16="http://schemas.microsoft.com/office/drawing/2014/main" id="{A9B11899-4E54-4513-A5A0-FE578903E2E0}"/>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19188093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Facilitated Diffusion of Ions</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36105"/>
            <a:ext cx="1947672" cy="457200"/>
          </a:xfrm>
        </p:spPr>
        <p:txBody>
          <a:bodyPr/>
          <a:lstStyle/>
          <a:p>
            <a:r>
              <a:rPr lang="en-US" dirty="0"/>
              <a:t>Figure 5.11a</a:t>
            </a:r>
          </a:p>
        </p:txBody>
      </p:sp>
      <p:pic>
        <p:nvPicPr>
          <p:cNvPr id="10" name="Picture 3" descr="An illustration A shows facilitated diffusion.">
            <a:extLst>
              <a:ext uri="{FF2B5EF4-FFF2-40B4-BE49-F238E27FC236}">
                <a16:creationId xmlns:a16="http://schemas.microsoft.com/office/drawing/2014/main" id="{27122EAE-AFC6-4659-A5D9-CF9608C8C1C9}"/>
              </a:ext>
            </a:extLst>
          </p:cNvPr>
          <p:cNvPicPr>
            <a:picLocks noChangeAspect="1"/>
          </p:cNvPicPr>
          <p:nvPr/>
        </p:nvPicPr>
        <p:blipFill rotWithShape="1">
          <a:blip r:embed="rId2"/>
          <a:srcRect r="50913"/>
          <a:stretch/>
        </p:blipFill>
        <p:spPr>
          <a:xfrm>
            <a:off x="996345" y="1346200"/>
            <a:ext cx="7151310" cy="4572000"/>
          </a:xfrm>
          <a:prstGeom prst="rect">
            <a:avLst/>
          </a:prstGeom>
        </p:spPr>
      </p:pic>
      <p:sp>
        <p:nvSpPr>
          <p:cNvPr id="12" name="Text Placeholder 4">
            <a:extLst>
              <a:ext uri="{FF2B5EF4-FFF2-40B4-BE49-F238E27FC236}">
                <a16:creationId xmlns:a16="http://schemas.microsoft.com/office/drawing/2014/main" id="{FA0C8CA8-BD43-4FBB-A0A7-A5083AAFD62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051283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185B5-09BC-468F-AB49-4EF863BD398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Carrier Proteins</a:t>
            </a:r>
          </a:p>
        </p:txBody>
      </p:sp>
      <p:sp>
        <p:nvSpPr>
          <p:cNvPr id="3" name="Content Placeholder 2">
            <a:extLst>
              <a:ext uri="{FF2B5EF4-FFF2-40B4-BE49-F238E27FC236}">
                <a16:creationId xmlns:a16="http://schemas.microsoft.com/office/drawing/2014/main" id="{8F2FD6C7-685E-42DF-AF63-1DD095BC36E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Can help transport both ions and other solutes, such as some sugars and amino acids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Movement is via diffusion, requires a concentration difference across the membrane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Must bind to the molecule they transport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Saturation – rate of transport limited by number of transporters.</a:t>
            </a:r>
          </a:p>
        </p:txBody>
      </p:sp>
      <p:sp>
        <p:nvSpPr>
          <p:cNvPr id="6" name="Slide Number Placeholder 3">
            <a:extLst>
              <a:ext uri="{FF2B5EF4-FFF2-40B4-BE49-F238E27FC236}">
                <a16:creationId xmlns:a16="http://schemas.microsoft.com/office/drawing/2014/main" id="{D4901692-1E02-4B22-96FA-59A41A6392BA}"/>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7972111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Facilitated Diffusion By Carrier Proteins</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36105"/>
            <a:ext cx="1947672" cy="457200"/>
          </a:xfrm>
        </p:spPr>
        <p:txBody>
          <a:bodyPr/>
          <a:lstStyle/>
          <a:p>
            <a:r>
              <a:rPr lang="en-US" dirty="0"/>
              <a:t>Figure 5.11b</a:t>
            </a:r>
          </a:p>
        </p:txBody>
      </p:sp>
      <p:pic>
        <p:nvPicPr>
          <p:cNvPr id="7" name="Picture 3" descr="An illustration B shows facilitated diffusion.">
            <a:extLst>
              <a:ext uri="{FF2B5EF4-FFF2-40B4-BE49-F238E27FC236}">
                <a16:creationId xmlns:a16="http://schemas.microsoft.com/office/drawing/2014/main" id="{C3758B48-D98E-44C4-9EE0-2D965F25E1C1}"/>
              </a:ext>
            </a:extLst>
          </p:cNvPr>
          <p:cNvPicPr>
            <a:picLocks noChangeAspect="1"/>
          </p:cNvPicPr>
          <p:nvPr/>
        </p:nvPicPr>
        <p:blipFill rotWithShape="1">
          <a:blip r:embed="rId2"/>
          <a:srcRect l="50278"/>
          <a:stretch/>
        </p:blipFill>
        <p:spPr>
          <a:xfrm>
            <a:off x="805236" y="1259114"/>
            <a:ext cx="7533528" cy="4754880"/>
          </a:xfrm>
          <a:prstGeom prst="rect">
            <a:avLst/>
          </a:prstGeom>
        </p:spPr>
      </p:pic>
      <p:sp>
        <p:nvSpPr>
          <p:cNvPr id="12" name="Text Placeholder 4">
            <a:extLst>
              <a:ext uri="{FF2B5EF4-FFF2-40B4-BE49-F238E27FC236}">
                <a16:creationId xmlns:a16="http://schemas.microsoft.com/office/drawing/2014/main" id="{FA0C8CA8-BD43-4FBB-A0A7-A5083AAFD62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19893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82BCB-3B71-4533-AA58-2060365753F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Membrane Structure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7F49119-30A6-40DE-8CA4-7E00059F88AC}"/>
              </a:ext>
            </a:extLst>
          </p:cNvPr>
          <p:cNvSpPr>
            <a:spLocks noGrp="1"/>
          </p:cNvSpPr>
          <p:nvPr>
            <p:ph sz="quarter" idx="11"/>
          </p:nvPr>
        </p:nvSpPr>
        <p:spPr/>
        <p:txBody>
          <a:bodyPr/>
          <a:lstStyle/>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Phospholipids arranged in a bilayer</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Include glycerol phospholipids and sphingolipids </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Globular proteins inserted in the lipid bilayer</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Fluid mosaic model </a:t>
            </a:r>
            <a:r>
              <a:rPr lang="en-US" altLang="en-US" dirty="0">
                <a:solidFill>
                  <a:srgbClr val="000000"/>
                </a:solidFill>
                <a:latin typeface="Arial" panose="020B0604020202020204" pitchFamily="34" charset="0"/>
                <a:ea typeface="Verdana" panose="020B0604030504040204" pitchFamily="34" charset="0"/>
                <a:cs typeface="Arial" panose="020B0604020202020204" pitchFamily="34" charset="0"/>
              </a:rPr>
              <a:t>–</a:t>
            </a:r>
            <a:r>
              <a:rPr lang="en-US" altLang="en-US" dirty="0">
                <a:solidFill>
                  <a:srgbClr val="000000"/>
                </a:solidFill>
                <a:latin typeface="Arial" panose="020B0604020202020204" pitchFamily="34" charset="0"/>
                <a:ea typeface="Verdana" panose="020B0604030504040204" pitchFamily="34" charset="0"/>
              </a:rPr>
              <a:t> mosaic of proteins floats in or on the fluid lipid bilayer like boats on a pond</a:t>
            </a:r>
          </a:p>
        </p:txBody>
      </p:sp>
      <p:sp>
        <p:nvSpPr>
          <p:cNvPr id="6" name="Slide Number Placeholder 3">
            <a:extLst>
              <a:ext uri="{FF2B5EF4-FFF2-40B4-BE49-F238E27FC236}">
                <a16:creationId xmlns:a16="http://schemas.microsoft.com/office/drawing/2014/main" id="{FC358C75-F5BB-42EE-A937-5D003A331F86}"/>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433076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36421E-2693-47FE-A78E-13D3229AF7E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Osmosis</a:t>
            </a:r>
          </a:p>
        </p:txBody>
      </p:sp>
      <p:sp>
        <p:nvSpPr>
          <p:cNvPr id="3" name="Content Placeholder 2">
            <a:extLst>
              <a:ext uri="{FF2B5EF4-FFF2-40B4-BE49-F238E27FC236}">
                <a16:creationId xmlns:a16="http://schemas.microsoft.com/office/drawing/2014/main" id="{682FAA37-F03C-450A-AB19-049D2CDD763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Cytoplasm of the cell is an aqueous solution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is solvent.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Dissolved substances are solutes.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Osmosis – net diffusion of water across a membrane toward a higher solute concentration</a:t>
            </a:r>
          </a:p>
        </p:txBody>
      </p:sp>
      <p:sp>
        <p:nvSpPr>
          <p:cNvPr id="6" name="Slide Number Placeholder 3">
            <a:extLst>
              <a:ext uri="{FF2B5EF4-FFF2-40B4-BE49-F238E27FC236}">
                <a16:creationId xmlns:a16="http://schemas.microsoft.com/office/drawing/2014/main" id="{9A58FA18-92F1-49CC-A6A5-4322687A0102}"/>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4114323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304532" cy="678611"/>
          </a:xfrm>
        </p:spPr>
        <p:txBody>
          <a:bodyPr/>
          <a:lstStyle/>
          <a:p>
            <a:r>
              <a:rPr lang="en-US" altLang="en-US" dirty="0">
                <a:ea typeface="Microsoft YaHei" panose="020B0503020204020204" pitchFamily="34" charset="-122"/>
              </a:rPr>
              <a:t>Osmosis Across a Semipermeable Membrane</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41714" cy="457200"/>
          </a:xfrm>
        </p:spPr>
        <p:txBody>
          <a:bodyPr/>
          <a:lstStyle/>
          <a:p>
            <a:r>
              <a:rPr lang="en-US" dirty="0"/>
              <a:t>Figure 5.12</a:t>
            </a:r>
          </a:p>
        </p:txBody>
      </p:sp>
      <p:pic>
        <p:nvPicPr>
          <p:cNvPr id="10" name="Picture 3" descr="A U-shaped tube with a semi-permeable barrier at the bottom is filled with water. Solute added to one side causes water to move toward the solute.">
            <a:extLst>
              <a:ext uri="{FF2B5EF4-FFF2-40B4-BE49-F238E27FC236}">
                <a16:creationId xmlns:a16="http://schemas.microsoft.com/office/drawing/2014/main" id="{27122EAE-AFC6-4659-A5D9-CF9608C8C1C9}"/>
              </a:ext>
            </a:extLst>
          </p:cNvPr>
          <p:cNvPicPr>
            <a:picLocks noChangeAspect="1"/>
          </p:cNvPicPr>
          <p:nvPr/>
        </p:nvPicPr>
        <p:blipFill>
          <a:blip r:embed="rId2"/>
          <a:stretch>
            <a:fillRect/>
          </a:stretch>
        </p:blipFill>
        <p:spPr>
          <a:xfrm>
            <a:off x="1861989" y="1215572"/>
            <a:ext cx="5420023" cy="4754880"/>
          </a:xfrm>
          <a:prstGeom prst="rect">
            <a:avLst/>
          </a:prstGeom>
        </p:spPr>
      </p:pic>
      <p:sp>
        <p:nvSpPr>
          <p:cNvPr id="11" name="Text Placeholder 4">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652718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0EB6A8-2F02-4B46-9316-A65A67BF53C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Osmotic Concentration</a:t>
            </a:r>
          </a:p>
        </p:txBody>
      </p:sp>
      <p:sp>
        <p:nvSpPr>
          <p:cNvPr id="3" name="Content Placeholder 2">
            <a:extLst>
              <a:ext uri="{FF2B5EF4-FFF2-40B4-BE49-F238E27FC236}">
                <a16:creationId xmlns:a16="http://schemas.microsoft.com/office/drawing/2014/main" id="{08202F80-4CD9-4B1D-9FE1-3BD52A7C6DEB}"/>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When two solutions have different osmotic concentrations: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Hypertonic solution = higher solute concentration.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Hypotonic solution = lower solute concentration.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When two solutions have the same osmotic concentration, the solutions are isotonic</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Aquaporins, specialized channels for water in cell membrane, facilitate osmosis</a:t>
            </a:r>
          </a:p>
        </p:txBody>
      </p:sp>
      <p:sp>
        <p:nvSpPr>
          <p:cNvPr id="6" name="Slide Number Placeholder 3">
            <a:extLst>
              <a:ext uri="{FF2B5EF4-FFF2-40B4-BE49-F238E27FC236}">
                <a16:creationId xmlns:a16="http://schemas.microsoft.com/office/drawing/2014/main" id="{25A119BC-5A3D-4814-BE9A-C6E649C3A619}"/>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49689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3335F-6387-4953-8762-36B20B8E89C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Osmotic Pressure</a:t>
            </a:r>
          </a:p>
        </p:txBody>
      </p:sp>
      <p:sp>
        <p:nvSpPr>
          <p:cNvPr id="3" name="Content Placeholder 2">
            <a:extLst>
              <a:ext uri="{FF2B5EF4-FFF2-40B4-BE49-F238E27FC236}">
                <a16:creationId xmlns:a16="http://schemas.microsoft.com/office/drawing/2014/main" id="{DCC3B5B7-04E8-4A7A-85B1-C45A8DD078B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Force needed to stop osmotic flow</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 in a hypotonic solution gains water causing cell to swell – creates pressure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 wall can reach balance of osmotic pressure driving water in with hydrostatic pressure driving water out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Prokaryotes, fungi, plants, many protists.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Plasma membrane is not as strong, may burst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Animal cells must be in isotonic environments.</a:t>
            </a:r>
          </a:p>
        </p:txBody>
      </p:sp>
      <p:sp>
        <p:nvSpPr>
          <p:cNvPr id="6" name="Slide Number Placeholder 3">
            <a:extLst>
              <a:ext uri="{FF2B5EF4-FFF2-40B4-BE49-F238E27FC236}">
                <a16:creationId xmlns:a16="http://schemas.microsoft.com/office/drawing/2014/main" id="{F1A99DF0-8D4B-4115-B798-411F9606AD3A}"/>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0628249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619500" cy="678611"/>
          </a:xfrm>
        </p:spPr>
        <p:txBody>
          <a:bodyPr/>
          <a:lstStyle/>
          <a:p>
            <a:r>
              <a:rPr lang="en-US" altLang="en-US" dirty="0">
                <a:ea typeface="Microsoft YaHei" panose="020B0503020204020204" pitchFamily="34" charset="-122"/>
              </a:rPr>
              <a:t>Solutes and Osmotic Pressure in Cells</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5.13</a:t>
            </a:r>
          </a:p>
        </p:txBody>
      </p:sp>
      <p:pic>
        <p:nvPicPr>
          <p:cNvPr id="10" name="Picture 3" descr="Human red blood cells and plant cells are placed in isotonic, hypertonic, and hypotonic solutions causing shrinkage or swelling.">
            <a:extLst>
              <a:ext uri="{FF2B5EF4-FFF2-40B4-BE49-F238E27FC236}">
                <a16:creationId xmlns:a16="http://schemas.microsoft.com/office/drawing/2014/main" id="{27122EAE-AFC6-4659-A5D9-CF9608C8C1C9}"/>
              </a:ext>
            </a:extLst>
          </p:cNvPr>
          <p:cNvPicPr>
            <a:picLocks noChangeAspect="1"/>
          </p:cNvPicPr>
          <p:nvPr/>
        </p:nvPicPr>
        <p:blipFill>
          <a:blip r:embed="rId2"/>
          <a:stretch>
            <a:fillRect/>
          </a:stretch>
        </p:blipFill>
        <p:spPr>
          <a:xfrm>
            <a:off x="4141893" y="174342"/>
            <a:ext cx="4861379" cy="5852160"/>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39"/>
          </p:nvPr>
        </p:nvSpPr>
        <p:spPr>
          <a:xfrm>
            <a:off x="5292422" y="6072967"/>
            <a:ext cx="2560320" cy="181356"/>
          </a:xfrm>
        </p:spPr>
        <p:txBody>
          <a:bodyPr/>
          <a:lstStyle/>
          <a:p>
            <a:pPr algn="ctr"/>
            <a:r>
              <a:rPr lang="en-US" dirty="0">
                <a:solidFill>
                  <a:schemeClr val="tx1"/>
                </a:solidFill>
              </a:rPr>
              <a:t>(left, middle, right): David M. Phillips/Science Source </a:t>
            </a:r>
          </a:p>
        </p:txBody>
      </p:sp>
      <p:sp>
        <p:nvSpPr>
          <p:cNvPr id="11" name="Text Placeholder 5">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236964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55C85-5A16-4B5B-867D-FBBCA83306C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Maintaining Osmotic Balance</a:t>
            </a:r>
          </a:p>
        </p:txBody>
      </p:sp>
      <p:sp>
        <p:nvSpPr>
          <p:cNvPr id="3" name="Content Placeholder 2">
            <a:extLst>
              <a:ext uri="{FF2B5EF4-FFF2-40B4-BE49-F238E27FC236}">
                <a16:creationId xmlns:a16="http://schemas.microsoft.com/office/drawing/2014/main" id="{2DF43FA6-287C-45D3-A51A-7A6FDFC835B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cells use extrusion in which water is ejected through contractile vacuoles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Isosmotic regulation involves keeping cells isotonic with their environment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Marine organisms adjust internal concentration to match sea water.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Terrestrial animals circulate isotonic fluid.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Plant cells use turgor pressure to push the cell membrane against the cell wall and keep the cell rigid</a:t>
            </a:r>
          </a:p>
        </p:txBody>
      </p:sp>
      <p:sp>
        <p:nvSpPr>
          <p:cNvPr id="6" name="Slide Number Placeholder 3">
            <a:extLst>
              <a:ext uri="{FF2B5EF4-FFF2-40B4-BE49-F238E27FC236}">
                <a16:creationId xmlns:a16="http://schemas.microsoft.com/office/drawing/2014/main" id="{52748987-45F7-4F9F-B1F1-AB0AD93F4B46}"/>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4160719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DD69C-293D-44FA-8350-E1CB5A1F7E8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Active Transport </a:t>
            </a:r>
          </a:p>
        </p:txBody>
      </p:sp>
      <p:sp>
        <p:nvSpPr>
          <p:cNvPr id="3" name="Content Placeholder 2">
            <a:extLst>
              <a:ext uri="{FF2B5EF4-FFF2-40B4-BE49-F238E27FC236}">
                <a16:creationId xmlns:a16="http://schemas.microsoft.com/office/drawing/2014/main" id="{45B2BCC0-CEC2-4521-8D37-5AA9816952FD}"/>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Requires energy –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is used directly or indirectly to fuel active transport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Moves substances from low to high concentration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Requires the use of highly selective carrier proteins</a:t>
            </a:r>
          </a:p>
        </p:txBody>
      </p:sp>
      <p:sp>
        <p:nvSpPr>
          <p:cNvPr id="6" name="Slide Number Placeholder 3">
            <a:extLst>
              <a:ext uri="{FF2B5EF4-FFF2-40B4-BE49-F238E27FC236}">
                <a16:creationId xmlns:a16="http://schemas.microsoft.com/office/drawing/2014/main" id="{0F2F6B2E-04FF-4595-BDD7-BF9E64463AB0}"/>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1247889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3AA91-D546-4642-B4C1-4E2C79F36D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Carrier Proteins and Active Transport</a:t>
            </a:r>
          </a:p>
        </p:txBody>
      </p:sp>
      <p:sp>
        <p:nvSpPr>
          <p:cNvPr id="3" name="Content Placeholder 2">
            <a:extLst>
              <a:ext uri="{FF2B5EF4-FFF2-40B4-BE49-F238E27FC236}">
                <a16:creationId xmlns:a16="http://schemas.microsoft.com/office/drawing/2014/main" id="{4BC51299-54AE-45C2-9657-913A82E8592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Carrier proteins used in active transport include: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Uniporters – move one molecule at a time.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Symporters – move two molecules in the same direction.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Antiporters – move two molecules in opposite directions.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Terms can also be used to describe facilitated diffusion carriers</a:t>
            </a:r>
          </a:p>
        </p:txBody>
      </p:sp>
      <p:sp>
        <p:nvSpPr>
          <p:cNvPr id="6" name="Slide Number Placeholder 3">
            <a:extLst>
              <a:ext uri="{FF2B5EF4-FFF2-40B4-BE49-F238E27FC236}">
                <a16:creationId xmlns:a16="http://schemas.microsoft.com/office/drawing/2014/main" id="{7C8B6420-BAA5-4F0D-B467-53E6795158AF}"/>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937200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C0A35-0075-4CAA-ACBB-BCFC03AEDE9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Sodium-Potassium (Na</a:t>
            </a:r>
            <a:r>
              <a:rPr lang="en-US" baseline="30000" dirty="0">
                <a:solidFill>
                  <a:srgbClr val="000000"/>
                </a:solidFill>
                <a:latin typeface="Arial" panose="020B0604020202020204" pitchFamily="34" charset="0"/>
                <a:ea typeface="Verdana" panose="020B0604030504040204" pitchFamily="34" charset="0"/>
                <a:cs typeface="Arial" pitchFamily="34" charset="0"/>
              </a:rPr>
              <a:t>+</a:t>
            </a:r>
            <a:r>
              <a:rPr lang="en-US" dirty="0">
                <a:solidFill>
                  <a:srgbClr val="000000"/>
                </a:solidFill>
                <a:latin typeface="Arial" panose="020B0604020202020204" pitchFamily="34" charset="0"/>
                <a:ea typeface="Verdana" panose="020B0604030504040204" pitchFamily="34" charset="0"/>
                <a:cs typeface="Arial" pitchFamily="34" charset="0"/>
              </a:rPr>
              <a:t>/K</a:t>
            </a:r>
            <a:r>
              <a:rPr lang="en-US" baseline="30000" dirty="0">
                <a:solidFill>
                  <a:srgbClr val="000000"/>
                </a:solidFill>
                <a:latin typeface="Arial" panose="020B0604020202020204" pitchFamily="34" charset="0"/>
                <a:ea typeface="Verdana" panose="020B0604030504040204" pitchFamily="34" charset="0"/>
                <a:cs typeface="Arial" pitchFamily="34" charset="0"/>
              </a:rPr>
              <a:t>+</a:t>
            </a:r>
            <a:r>
              <a:rPr lang="en-US" dirty="0">
                <a:solidFill>
                  <a:srgbClr val="000000"/>
                </a:solidFill>
                <a:latin typeface="Arial" panose="020B0604020202020204" pitchFamily="34" charset="0"/>
                <a:ea typeface="Verdana" panose="020B0604030504040204" pitchFamily="34" charset="0"/>
                <a:cs typeface="Arial" pitchFamily="34" charset="0"/>
              </a:rPr>
              <a:t>) Pump</a:t>
            </a:r>
          </a:p>
        </p:txBody>
      </p:sp>
      <p:sp>
        <p:nvSpPr>
          <p:cNvPr id="3" name="Content Placeholder 2">
            <a:extLst>
              <a:ext uri="{FF2B5EF4-FFF2-40B4-BE49-F238E27FC236}">
                <a16:creationId xmlns:a16="http://schemas.microsoft.com/office/drawing/2014/main" id="{92BC95EB-C7B9-454E-910C-CC7419D85DF5}"/>
              </a:ext>
            </a:extLst>
          </p:cNvPr>
          <p:cNvSpPr>
            <a:spLocks noGrp="1"/>
          </p:cNvSpPr>
          <p:nvPr>
            <p:ph sz="quarter" idx="11"/>
          </p:nvPr>
        </p:nvSpPr>
        <p:spPr/>
        <p:txBody>
          <a:bodyPr/>
          <a:lstStyle/>
          <a:p>
            <a:pPr>
              <a:spcAft>
                <a:spcPts val="1200"/>
              </a:spcAft>
            </a:pPr>
            <a:r>
              <a:rPr lang="en-US" dirty="0"/>
              <a:t>Direct use of A</a:t>
            </a:r>
            <a:r>
              <a:rPr lang="en-US" sz="100" dirty="0"/>
              <a:t> </a:t>
            </a:r>
            <a:r>
              <a:rPr lang="en-US" dirty="0"/>
              <a:t>T</a:t>
            </a:r>
            <a:r>
              <a:rPr lang="en-US" sz="100" dirty="0"/>
              <a:t> </a:t>
            </a:r>
            <a:r>
              <a:rPr lang="en-US" dirty="0"/>
              <a:t>P for active transport</a:t>
            </a:r>
          </a:p>
          <a:p>
            <a:pPr>
              <a:spcAft>
                <a:spcPts val="1200"/>
              </a:spcAft>
            </a:pPr>
            <a:r>
              <a:rPr lang="en-US" dirty="0"/>
              <a:t>Uses an antiporter to move</a:t>
            </a:r>
            <a:endParaRPr lang="en-US" dirty="0">
              <a:solidFill>
                <a:srgbClr val="000000"/>
              </a:solidFill>
              <a:latin typeface="Arial" panose="020B0604020202020204" pitchFamily="34" charset="0"/>
              <a:ea typeface="Verdana" panose="020B0604030504040204" pitchFamily="34" charset="0"/>
            </a:endParaRPr>
          </a:p>
        </p:txBody>
      </p:sp>
      <p:graphicFrame>
        <p:nvGraphicFramePr>
          <p:cNvPr id="10" name="Object 3">
            <a:extLst>
              <a:ext uri="{FF2B5EF4-FFF2-40B4-BE49-F238E27FC236}">
                <a16:creationId xmlns:a16="http://schemas.microsoft.com/office/drawing/2014/main" id="{2E6613F2-7751-4498-B895-D83AD00F213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253444104"/>
              </p:ext>
            </p:extLst>
          </p:nvPr>
        </p:nvGraphicFramePr>
        <p:xfrm>
          <a:off x="4155440" y="1825350"/>
          <a:ext cx="787400" cy="342900"/>
        </p:xfrm>
        <a:graphic>
          <a:graphicData uri="http://schemas.openxmlformats.org/presentationml/2006/ole">
            <mc:AlternateContent xmlns:mc="http://schemas.openxmlformats.org/markup-compatibility/2006">
              <mc:Choice xmlns:v="urn:schemas-microsoft-com:vml" Requires="v">
                <p:oleObj spid="_x0000_s1224" name="Equation" r:id="rId3" imgW="787320" imgH="342720" progId="Equation.DSMT4">
                  <p:embed/>
                </p:oleObj>
              </mc:Choice>
              <mc:Fallback>
                <p:oleObj name="Equation" r:id="rId3" imgW="787320" imgH="342720" progId="Equation.DSMT4">
                  <p:embed/>
                  <p:pic>
                    <p:nvPicPr>
                      <p:cNvPr id="0" name=""/>
                      <p:cNvPicPr/>
                      <p:nvPr/>
                    </p:nvPicPr>
                    <p:blipFill>
                      <a:blip r:embed="rId4"/>
                      <a:stretch>
                        <a:fillRect/>
                      </a:stretch>
                    </p:blipFill>
                    <p:spPr>
                      <a:xfrm>
                        <a:off x="4155440" y="1825350"/>
                        <a:ext cx="7874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04AEBDDB-FCAF-44CC-8311-080EDBC25673}"/>
              </a:ext>
            </a:extLst>
          </p:cNvPr>
          <p:cNvSpPr>
            <a:spLocks noGrp="1"/>
          </p:cNvSpPr>
          <p:nvPr>
            <p:ph sz="quarter" idx="15"/>
          </p:nvPr>
        </p:nvSpPr>
        <p:spPr>
          <a:xfrm>
            <a:off x="4880610" y="1826832"/>
            <a:ext cx="2720340" cy="427524"/>
          </a:xfrm>
        </p:spPr>
        <p:txBody>
          <a:bodyPr/>
          <a:lstStyle/>
          <a:p>
            <a:r>
              <a:rPr lang="en-US" dirty="0"/>
              <a:t>out of the cell and</a:t>
            </a:r>
          </a:p>
        </p:txBody>
      </p:sp>
      <p:graphicFrame>
        <p:nvGraphicFramePr>
          <p:cNvPr id="11" name="Object 5">
            <a:extLst>
              <a:ext uri="{FF2B5EF4-FFF2-40B4-BE49-F238E27FC236}">
                <a16:creationId xmlns:a16="http://schemas.microsoft.com/office/drawing/2014/main" id="{EE3F6519-7291-4E2B-9170-C30EAF7637D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12582337"/>
              </p:ext>
            </p:extLst>
          </p:nvPr>
        </p:nvGraphicFramePr>
        <p:xfrm>
          <a:off x="7450773" y="1885950"/>
          <a:ext cx="622300" cy="330200"/>
        </p:xfrm>
        <a:graphic>
          <a:graphicData uri="http://schemas.openxmlformats.org/presentationml/2006/ole">
            <mc:AlternateContent xmlns:mc="http://schemas.openxmlformats.org/markup-compatibility/2006">
              <mc:Choice xmlns:v="urn:schemas-microsoft-com:vml" Requires="v">
                <p:oleObj spid="_x0000_s1225" name="Equation" r:id="rId5" imgW="622080" imgH="330120" progId="Equation.DSMT4">
                  <p:embed/>
                </p:oleObj>
              </mc:Choice>
              <mc:Fallback>
                <p:oleObj name="Equation" r:id="rId5" imgW="622080" imgH="330120" progId="Equation.DSMT4">
                  <p:embed/>
                  <p:pic>
                    <p:nvPicPr>
                      <p:cNvPr id="10" name="Object 9">
                        <a:extLst>
                          <a:ext uri="{FF2B5EF4-FFF2-40B4-BE49-F238E27FC236}">
                            <a16:creationId xmlns:a16="http://schemas.microsoft.com/office/drawing/2014/main" id="{2E6613F2-7751-4498-B895-D83AD00F213E}"/>
                          </a:ext>
                        </a:extLst>
                      </p:cNvPr>
                      <p:cNvPicPr/>
                      <p:nvPr/>
                    </p:nvPicPr>
                    <p:blipFill>
                      <a:blip r:embed="rId6"/>
                      <a:stretch>
                        <a:fillRect/>
                      </a:stretch>
                    </p:blipFill>
                    <p:spPr>
                      <a:xfrm>
                        <a:off x="7450773" y="1885950"/>
                        <a:ext cx="622300" cy="3302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EE3D2482-4E06-4D5E-93E5-1E5726BE9A93}"/>
              </a:ext>
            </a:extLst>
          </p:cNvPr>
          <p:cNvSpPr>
            <a:spLocks noGrp="1"/>
          </p:cNvSpPr>
          <p:nvPr>
            <p:ph sz="quarter" idx="17"/>
          </p:nvPr>
        </p:nvSpPr>
        <p:spPr>
          <a:xfrm>
            <a:off x="342900" y="2284073"/>
            <a:ext cx="8458200" cy="2062777"/>
          </a:xfrm>
        </p:spPr>
        <p:txBody>
          <a:bodyPr/>
          <a:lstStyle/>
          <a:p>
            <a:pPr>
              <a:spcAft>
                <a:spcPts val="1200"/>
              </a:spcAft>
            </a:pPr>
            <a:r>
              <a:rPr lang="en-US" dirty="0"/>
              <a:t>into the cell</a:t>
            </a:r>
          </a:p>
          <a:p>
            <a:pPr marL="342900" indent="-342900">
              <a:spcAft>
                <a:spcPts val="1200"/>
              </a:spcAft>
              <a:buFont typeface="Arial" panose="020B0604020202020204" pitchFamily="34" charset="0"/>
              <a:buChar char="•"/>
            </a:pPr>
            <a:r>
              <a:rPr lang="en-US" dirty="0"/>
              <a:t>Movement is against their concentration gradient.</a:t>
            </a:r>
          </a:p>
          <a:p>
            <a:pPr>
              <a:spcAft>
                <a:spcPts val="1200"/>
              </a:spcAft>
            </a:pPr>
            <a:r>
              <a:rPr lang="en-US" dirty="0"/>
              <a:t>A</a:t>
            </a:r>
            <a:r>
              <a:rPr lang="en-US" sz="100" dirty="0"/>
              <a:t> </a:t>
            </a:r>
            <a:r>
              <a:rPr lang="en-US" dirty="0"/>
              <a:t>T</a:t>
            </a:r>
            <a:r>
              <a:rPr lang="en-US" sz="100" dirty="0"/>
              <a:t> </a:t>
            </a:r>
            <a:r>
              <a:rPr lang="en-US" dirty="0"/>
              <a:t>P is used to change the conformation of the carrier protein</a:t>
            </a:r>
          </a:p>
          <a:p>
            <a:r>
              <a:rPr lang="en-US" dirty="0"/>
              <a:t>Affinity of the carrier protein for either</a:t>
            </a:r>
          </a:p>
        </p:txBody>
      </p:sp>
      <p:graphicFrame>
        <p:nvGraphicFramePr>
          <p:cNvPr id="12" name="Object 7">
            <a:extLst>
              <a:ext uri="{FF2B5EF4-FFF2-40B4-BE49-F238E27FC236}">
                <a16:creationId xmlns:a16="http://schemas.microsoft.com/office/drawing/2014/main" id="{FFF238E1-7981-4787-91A1-05AA6C905F1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780751855"/>
              </p:ext>
            </p:extLst>
          </p:nvPr>
        </p:nvGraphicFramePr>
        <p:xfrm>
          <a:off x="5569903" y="3894455"/>
          <a:ext cx="1587500" cy="342900"/>
        </p:xfrm>
        <a:graphic>
          <a:graphicData uri="http://schemas.openxmlformats.org/presentationml/2006/ole">
            <mc:AlternateContent xmlns:mc="http://schemas.openxmlformats.org/markup-compatibility/2006">
              <mc:Choice xmlns:v="urn:schemas-microsoft-com:vml" Requires="v">
                <p:oleObj spid="_x0000_s1226" name="Equation" r:id="rId7" imgW="1587240" imgH="342720" progId="Equation.DSMT4">
                  <p:embed/>
                </p:oleObj>
              </mc:Choice>
              <mc:Fallback>
                <p:oleObj name="Equation" r:id="rId7" imgW="1587240" imgH="342720" progId="Equation.DSMT4">
                  <p:embed/>
                  <p:pic>
                    <p:nvPicPr>
                      <p:cNvPr id="11" name="Object 10">
                        <a:extLst>
                          <a:ext uri="{FF2B5EF4-FFF2-40B4-BE49-F238E27FC236}">
                            <a16:creationId xmlns:a16="http://schemas.microsoft.com/office/drawing/2014/main" id="{EE3F6519-7291-4E2B-9170-C30EAF7637D5}"/>
                          </a:ext>
                        </a:extLst>
                      </p:cNvPr>
                      <p:cNvPicPr/>
                      <p:nvPr/>
                    </p:nvPicPr>
                    <p:blipFill>
                      <a:blip r:embed="rId8"/>
                      <a:stretch>
                        <a:fillRect/>
                      </a:stretch>
                    </p:blipFill>
                    <p:spPr>
                      <a:xfrm>
                        <a:off x="5569903" y="3894455"/>
                        <a:ext cx="1587500" cy="342900"/>
                      </a:xfrm>
                      <a:prstGeom prst="rect">
                        <a:avLst/>
                      </a:prstGeom>
                    </p:spPr>
                  </p:pic>
                </p:oleObj>
              </mc:Fallback>
            </mc:AlternateContent>
          </a:graphicData>
        </a:graphic>
      </p:graphicFrame>
      <p:sp>
        <p:nvSpPr>
          <p:cNvPr id="7" name="Content Placeholder 8">
            <a:extLst>
              <a:ext uri="{FF2B5EF4-FFF2-40B4-BE49-F238E27FC236}">
                <a16:creationId xmlns:a16="http://schemas.microsoft.com/office/drawing/2014/main" id="{C5CB0785-AA73-4EAB-97A3-9B76F339A375}"/>
              </a:ext>
            </a:extLst>
          </p:cNvPr>
          <p:cNvSpPr>
            <a:spLocks noGrp="1"/>
          </p:cNvSpPr>
          <p:nvPr>
            <p:ph sz="quarter" idx="19"/>
          </p:nvPr>
        </p:nvSpPr>
        <p:spPr>
          <a:xfrm>
            <a:off x="342900" y="4376567"/>
            <a:ext cx="8458200" cy="427524"/>
          </a:xfrm>
        </p:spPr>
        <p:txBody>
          <a:bodyPr/>
          <a:lstStyle/>
          <a:p>
            <a:r>
              <a:rPr lang="en-US" dirty="0"/>
              <a:t>changes so ions can be carried across the membrane</a:t>
            </a:r>
          </a:p>
        </p:txBody>
      </p:sp>
      <p:sp>
        <p:nvSpPr>
          <p:cNvPr id="6" name="Slide Number Placeholder 9">
            <a:extLst>
              <a:ext uri="{FF2B5EF4-FFF2-40B4-BE49-F238E27FC236}">
                <a16:creationId xmlns:a16="http://schemas.microsoft.com/office/drawing/2014/main" id="{A2EB5780-0E34-4743-A80D-DAA499B1AE70}"/>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1897759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304532" cy="678611"/>
          </a:xfrm>
        </p:spPr>
        <p:txBody>
          <a:bodyPr/>
          <a:lstStyle/>
          <a:p>
            <a:r>
              <a:rPr lang="en-US" altLang="en-US" dirty="0">
                <a:ea typeface="Microsoft YaHei" panose="020B0503020204020204" pitchFamily="34" charset="-122"/>
              </a:rPr>
              <a:t>Sodium-Potassium Pump Function</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5.14</a:t>
            </a:r>
          </a:p>
        </p:txBody>
      </p:sp>
      <p:pic>
        <p:nvPicPr>
          <p:cNvPr id="10" name="Picture 3" descr="The sodium-potassium pump membrane protein changes shape as it progresses through the six steps of transporting sodium and potassium.">
            <a:extLst>
              <a:ext uri="{FF2B5EF4-FFF2-40B4-BE49-F238E27FC236}">
                <a16:creationId xmlns:a16="http://schemas.microsoft.com/office/drawing/2014/main" id="{27122EAE-AFC6-4659-A5D9-CF9608C8C1C9}"/>
              </a:ext>
            </a:extLst>
          </p:cNvPr>
          <p:cNvPicPr>
            <a:picLocks noChangeAspect="1"/>
          </p:cNvPicPr>
          <p:nvPr/>
        </p:nvPicPr>
        <p:blipFill>
          <a:blip r:embed="rId2"/>
          <a:stretch>
            <a:fillRect/>
          </a:stretch>
        </p:blipFill>
        <p:spPr>
          <a:xfrm>
            <a:off x="1161178" y="1056994"/>
            <a:ext cx="6821644" cy="5029200"/>
          </a:xfrm>
          <a:prstGeom prst="rect">
            <a:avLst/>
          </a:prstGeom>
        </p:spPr>
      </p:pic>
      <p:sp>
        <p:nvSpPr>
          <p:cNvPr id="11" name="Text Placeholder 4">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31027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Fluid Mosaic Model of Cell Membranes</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42038"/>
            <a:ext cx="1737360" cy="457200"/>
          </a:xfrm>
        </p:spPr>
        <p:txBody>
          <a:bodyPr/>
          <a:lstStyle/>
          <a:p>
            <a:r>
              <a:rPr lang="en-US" dirty="0"/>
              <a:t>Figure 5.3</a:t>
            </a:r>
          </a:p>
        </p:txBody>
      </p:sp>
      <p:pic>
        <p:nvPicPr>
          <p:cNvPr id="8" name="Picture 3" descr="An illustration shows the fluid mosaic model of cell membrane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9132"/>
          <a:stretch/>
        </p:blipFill>
        <p:spPr>
          <a:xfrm>
            <a:off x="1061160" y="1270609"/>
            <a:ext cx="7021680" cy="47548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688525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B36A7-5901-4C38-8D2E-77CFBC528A2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Coupled Transport</a:t>
            </a:r>
          </a:p>
        </p:txBody>
      </p:sp>
      <p:sp>
        <p:nvSpPr>
          <p:cNvPr id="3" name="Content Placeholder 2">
            <a:extLst>
              <a:ext uri="{FF2B5EF4-FFF2-40B4-BE49-F238E27FC236}">
                <a16:creationId xmlns:a16="http://schemas.microsoft.com/office/drawing/2014/main" id="{529A66B1-6B7E-4D5A-AE85-2A9E11272FAB}"/>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Uses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indirectly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Uses the energy released when a molecule moves by diffusion to supply energy to active transport of a different molecule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Symporter or antiporter can be used</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Glucose–Na+ symporter captures the energy from Na+ diffusion to move glucose against a concentration gradient</a:t>
            </a:r>
          </a:p>
        </p:txBody>
      </p:sp>
      <p:sp>
        <p:nvSpPr>
          <p:cNvPr id="6" name="Slide Number Placeholder 3">
            <a:extLst>
              <a:ext uri="{FF2B5EF4-FFF2-40B4-BE49-F238E27FC236}">
                <a16:creationId xmlns:a16="http://schemas.microsoft.com/office/drawing/2014/main" id="{8EAA00C5-CDB8-4341-BAA8-408599CB0897}"/>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2892864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304532" cy="678611"/>
          </a:xfrm>
        </p:spPr>
        <p:txBody>
          <a:bodyPr/>
          <a:lstStyle/>
          <a:p>
            <a:r>
              <a:rPr lang="en-US" altLang="en-US" dirty="0">
                <a:ea typeface="Microsoft YaHei" panose="020B0503020204020204" pitchFamily="34" charset="-122"/>
              </a:rPr>
              <a:t>Coupled Transport Via Membrane Proteins</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5.15</a:t>
            </a:r>
          </a:p>
        </p:txBody>
      </p:sp>
      <p:pic>
        <p:nvPicPr>
          <p:cNvPr id="10" name="Picture 3" descr="In coupled transport, A T P is used to transport substances across membranes against their concentration gradients.">
            <a:extLst>
              <a:ext uri="{FF2B5EF4-FFF2-40B4-BE49-F238E27FC236}">
                <a16:creationId xmlns:a16="http://schemas.microsoft.com/office/drawing/2014/main" id="{27122EAE-AFC6-4659-A5D9-CF9608C8C1C9}"/>
              </a:ext>
            </a:extLst>
          </p:cNvPr>
          <p:cNvPicPr>
            <a:picLocks noChangeAspect="1"/>
          </p:cNvPicPr>
          <p:nvPr/>
        </p:nvPicPr>
        <p:blipFill rotWithShape="1">
          <a:blip r:embed="rId2"/>
          <a:srcRect l="3628" r="7346" b="3972"/>
          <a:stretch/>
        </p:blipFill>
        <p:spPr>
          <a:xfrm>
            <a:off x="1814893" y="1056994"/>
            <a:ext cx="5514215" cy="5120640"/>
          </a:xfrm>
          <a:prstGeom prst="rect">
            <a:avLst/>
          </a:prstGeom>
        </p:spPr>
      </p:pic>
      <p:sp>
        <p:nvSpPr>
          <p:cNvPr id="11" name="Text Placeholder 4">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69204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7DDFDA-3443-41B6-877B-844B3AB9B5D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Bulk Transport</a:t>
            </a:r>
          </a:p>
        </p:txBody>
      </p:sp>
      <p:sp>
        <p:nvSpPr>
          <p:cNvPr id="3" name="Content Placeholder 2">
            <a:extLst>
              <a:ext uri="{FF2B5EF4-FFF2-40B4-BE49-F238E27FC236}">
                <a16:creationId xmlns:a16="http://schemas.microsoft.com/office/drawing/2014/main" id="{A74FDF33-6880-45A1-8CF2-49BF69EB52C3}"/>
              </a:ext>
            </a:extLst>
          </p:cNvPr>
          <p:cNvSpPr>
            <a:spLocks noGrp="1"/>
          </p:cNvSpPr>
          <p:nvPr>
            <p:ph sz="quarter" idx="11"/>
          </p:nvPr>
        </p:nvSpPr>
        <p:spPr>
          <a:xfrm>
            <a:off x="342900" y="1276710"/>
            <a:ext cx="8458200" cy="5146950"/>
          </a:xfrm>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Endocytosis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Movement of substances into the cell.</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Requires energy</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Phagocytosis – cell takes in particulate matter.</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Pinocytosis – cell takes in only fluid.</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Receptor-mediated endocytosis – specific molecules are taken in after they bind to a receptor.</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Exocytosis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Movement of substances out of cell.</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Requires energy.</a:t>
            </a:r>
          </a:p>
        </p:txBody>
      </p:sp>
      <p:sp>
        <p:nvSpPr>
          <p:cNvPr id="6" name="Slide Number Placeholder 3">
            <a:extLst>
              <a:ext uri="{FF2B5EF4-FFF2-40B4-BE49-F238E27FC236}">
                <a16:creationId xmlns:a16="http://schemas.microsoft.com/office/drawing/2014/main" id="{054ACC7B-BBC1-422E-889C-63D08FE2B597}"/>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41956129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619500" cy="678611"/>
          </a:xfrm>
        </p:spPr>
        <p:txBody>
          <a:bodyPr/>
          <a:lstStyle/>
          <a:p>
            <a:r>
              <a:rPr lang="en-US" altLang="en-US" dirty="0">
                <a:ea typeface="Microsoft YaHei" panose="020B0503020204020204" pitchFamily="34" charset="-122"/>
              </a:rPr>
              <a:t>Endocytosis</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2832100" cy="457200"/>
          </a:xfrm>
        </p:spPr>
        <p:txBody>
          <a:bodyPr/>
          <a:lstStyle/>
          <a:p>
            <a:r>
              <a:rPr lang="en-US" dirty="0"/>
              <a:t>Figure 5.16a and b</a:t>
            </a:r>
          </a:p>
        </p:txBody>
      </p:sp>
      <p:pic>
        <p:nvPicPr>
          <p:cNvPr id="10" name="Picture 3" descr="2 illustrations A, B show endocytosis.">
            <a:extLst>
              <a:ext uri="{FF2B5EF4-FFF2-40B4-BE49-F238E27FC236}">
                <a16:creationId xmlns:a16="http://schemas.microsoft.com/office/drawing/2014/main" id="{27122EAE-AFC6-4659-A5D9-CF9608C8C1C9}"/>
              </a:ext>
            </a:extLst>
          </p:cNvPr>
          <p:cNvPicPr>
            <a:picLocks noChangeAspect="1"/>
          </p:cNvPicPr>
          <p:nvPr/>
        </p:nvPicPr>
        <p:blipFill rotWithShape="1">
          <a:blip r:embed="rId2"/>
          <a:srcRect b="40532"/>
          <a:stretch/>
        </p:blipFill>
        <p:spPr>
          <a:xfrm>
            <a:off x="839919" y="1198036"/>
            <a:ext cx="7464162" cy="4572000"/>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39"/>
          </p:nvPr>
        </p:nvSpPr>
        <p:spPr>
          <a:xfrm>
            <a:off x="2743200" y="5816427"/>
            <a:ext cx="3657600" cy="181356"/>
          </a:xfrm>
        </p:spPr>
        <p:txBody>
          <a:bodyPr/>
          <a:lstStyle/>
          <a:p>
            <a:pPr algn="ctr"/>
            <a:r>
              <a:rPr lang="en-US" dirty="0">
                <a:solidFill>
                  <a:schemeClr val="tx1"/>
                </a:solidFill>
              </a:rPr>
              <a:t>(a): Dr. Edwin P. Ewing, Jr./CDC; (b): Don W. Fawcett/Science Source; </a:t>
            </a:r>
          </a:p>
        </p:txBody>
      </p:sp>
      <p:sp>
        <p:nvSpPr>
          <p:cNvPr id="11" name="Text Placeholder 5">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833658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Receptor-Mediated Endocytosis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212271" y="6035840"/>
            <a:ext cx="2139043" cy="457200"/>
          </a:xfrm>
        </p:spPr>
        <p:txBody>
          <a:bodyPr/>
          <a:lstStyle/>
          <a:p>
            <a:r>
              <a:rPr lang="en-US" dirty="0"/>
              <a:t>Figure 5.16c</a:t>
            </a:r>
          </a:p>
        </p:txBody>
      </p:sp>
      <p:pic>
        <p:nvPicPr>
          <p:cNvPr id="8" name="Picture 3" descr="1 illustration C shows endocytosi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59414"/>
          <a:stretch/>
        </p:blipFill>
        <p:spPr>
          <a:xfrm>
            <a:off x="634786" y="1094374"/>
            <a:ext cx="7874429" cy="329184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3200400" y="4477623"/>
            <a:ext cx="2743200" cy="182880"/>
          </a:xfrm>
        </p:spPr>
        <p:txBody>
          <a:bodyPr/>
          <a:lstStyle/>
          <a:p>
            <a:pPr algn="ctr"/>
            <a:r>
              <a:rPr lang="en-US" sz="800" dirty="0">
                <a:solidFill>
                  <a:schemeClr val="tx1"/>
                </a:solidFill>
              </a:rPr>
              <a:t>(c) top/bottom: Don W. Fawcett/Science Source</a:t>
            </a:r>
          </a:p>
        </p:txBody>
      </p:sp>
      <p:sp>
        <p:nvSpPr>
          <p:cNvPr id="4" name="Content Placeholder 5">
            <a:extLst>
              <a:ext uri="{FF2B5EF4-FFF2-40B4-BE49-F238E27FC236}">
                <a16:creationId xmlns:a16="http://schemas.microsoft.com/office/drawing/2014/main" id="{23C9C44F-5C0C-47B8-9753-5979790BA415}"/>
              </a:ext>
            </a:extLst>
          </p:cNvPr>
          <p:cNvSpPr>
            <a:spLocks noGrp="1"/>
          </p:cNvSpPr>
          <p:nvPr>
            <p:ph sz="quarter" idx="17"/>
          </p:nvPr>
        </p:nvSpPr>
        <p:spPr>
          <a:xfrm>
            <a:off x="342900" y="4718960"/>
            <a:ext cx="8458200" cy="1291410"/>
          </a:xfrm>
        </p:spPr>
        <p:txBody>
          <a:bodyPr/>
          <a:lstStyle/>
          <a:p>
            <a:pPr>
              <a:spcBef>
                <a:spcPts val="624"/>
              </a:spcBef>
            </a:pPr>
            <a:r>
              <a:rPr lang="en-US" sz="1800" dirty="0"/>
              <a:t>In the human genetic disease familial hypercholesterolemia, the LDL receptors lack tails, so they are never fastened in the </a:t>
            </a:r>
            <a:r>
              <a:rPr lang="en-US" sz="1800" dirty="0" err="1"/>
              <a:t>clathrin</a:t>
            </a:r>
            <a:r>
              <a:rPr lang="en-US" sz="1800" dirty="0"/>
              <a:t>-coated pits and as a result, do not trigger vesicle formation. The cholesterol stays in the bloodstream of affected individuals, accumulating as plaques inside arteries and leading to heart attacks.</a:t>
            </a:r>
          </a:p>
        </p:txBody>
      </p:sp>
      <p:sp>
        <p:nvSpPr>
          <p:cNvPr id="5" name="Text Placeholder 6">
            <a:extLst>
              <a:ext uri="{FF2B5EF4-FFF2-40B4-BE49-F238E27FC236}">
                <a16:creationId xmlns:a16="http://schemas.microsoft.com/office/drawing/2014/main" id="{56E329BD-BF72-4DD3-A016-73ECB6AF40A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7">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644996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Exocytosis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212271" y="6035840"/>
            <a:ext cx="2139043" cy="457200"/>
          </a:xfrm>
        </p:spPr>
        <p:txBody>
          <a:bodyPr/>
          <a:lstStyle/>
          <a:p>
            <a:r>
              <a:rPr lang="en-US" dirty="0"/>
              <a:t>Figure 5.17</a:t>
            </a:r>
          </a:p>
        </p:txBody>
      </p:sp>
      <p:pic>
        <p:nvPicPr>
          <p:cNvPr id="8" name="Picture 3" descr="2 illustrations A and B depict exocytosi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634786" y="1169738"/>
            <a:ext cx="7874429" cy="3141111"/>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3200400" y="4448595"/>
            <a:ext cx="2743200" cy="182880"/>
          </a:xfrm>
        </p:spPr>
        <p:txBody>
          <a:bodyPr/>
          <a:lstStyle/>
          <a:p>
            <a:pPr algn="ctr"/>
            <a:r>
              <a:rPr lang="en-US" sz="800" dirty="0">
                <a:solidFill>
                  <a:schemeClr val="tx1"/>
                </a:solidFill>
              </a:rPr>
              <a:t>(c): Dr. Birgit Satir</a:t>
            </a:r>
          </a:p>
        </p:txBody>
      </p:sp>
      <p:sp>
        <p:nvSpPr>
          <p:cNvPr id="4" name="Content Placeholder 5">
            <a:extLst>
              <a:ext uri="{FF2B5EF4-FFF2-40B4-BE49-F238E27FC236}">
                <a16:creationId xmlns:a16="http://schemas.microsoft.com/office/drawing/2014/main" id="{23C9C44F-5C0C-47B8-9753-5979790BA415}"/>
              </a:ext>
            </a:extLst>
          </p:cNvPr>
          <p:cNvSpPr>
            <a:spLocks noGrp="1"/>
          </p:cNvSpPr>
          <p:nvPr>
            <p:ph sz="quarter" idx="17"/>
          </p:nvPr>
        </p:nvSpPr>
        <p:spPr>
          <a:xfrm>
            <a:off x="342900" y="4689932"/>
            <a:ext cx="8458200" cy="1291410"/>
          </a:xfrm>
        </p:spPr>
        <p:txBody>
          <a:bodyPr/>
          <a:lstStyle/>
          <a:p>
            <a:pPr>
              <a:spcBef>
                <a:spcPts val="200"/>
              </a:spcBef>
              <a:spcAft>
                <a:spcPts val="200"/>
              </a:spcAft>
            </a:pPr>
            <a:r>
              <a:rPr lang="en-US" sz="1800" dirty="0"/>
              <a:t>Exocytosis</a:t>
            </a:r>
          </a:p>
          <a:p>
            <a:pPr marL="347472" indent="-347472">
              <a:spcBef>
                <a:spcPts val="200"/>
              </a:spcBef>
              <a:spcAft>
                <a:spcPts val="200"/>
              </a:spcAft>
              <a:buFont typeface="Arial" panose="020B0604020202020204" pitchFamily="34" charset="0"/>
              <a:buChar char="•"/>
            </a:pPr>
            <a:r>
              <a:rPr lang="en-US" sz="1800" dirty="0"/>
              <a:t>Discharge of materials out of the cell.</a:t>
            </a:r>
          </a:p>
          <a:p>
            <a:pPr marL="347472" indent="-347472">
              <a:spcBef>
                <a:spcPts val="200"/>
              </a:spcBef>
              <a:spcAft>
                <a:spcPts val="200"/>
              </a:spcAft>
              <a:buFont typeface="Arial" panose="020B0604020202020204" pitchFamily="34" charset="0"/>
              <a:buChar char="•"/>
            </a:pPr>
            <a:r>
              <a:rPr lang="en-US" sz="1800" dirty="0"/>
              <a:t>Used in plants to export cell wall material.</a:t>
            </a:r>
          </a:p>
          <a:p>
            <a:pPr marL="347472" indent="-347472">
              <a:spcBef>
                <a:spcPts val="200"/>
              </a:spcBef>
              <a:spcAft>
                <a:spcPts val="200"/>
              </a:spcAft>
              <a:buFont typeface="Arial" panose="020B0604020202020204" pitchFamily="34" charset="0"/>
              <a:buChar char="•"/>
            </a:pPr>
            <a:r>
              <a:rPr lang="en-US" sz="1800" dirty="0"/>
              <a:t>Used in animals to secrete hormones, neurotransmitters, digestive enzymes.</a:t>
            </a:r>
          </a:p>
        </p:txBody>
      </p:sp>
      <p:sp>
        <p:nvSpPr>
          <p:cNvPr id="5" name="Text Placeholder 6">
            <a:extLst>
              <a:ext uri="{FF2B5EF4-FFF2-40B4-BE49-F238E27FC236}">
                <a16:creationId xmlns:a16="http://schemas.microsoft.com/office/drawing/2014/main" id="{56E329BD-BF72-4DD3-A016-73ECB6AF40A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7">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7281652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Fluid Mosaic Model of Cell Membranes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inside the cell are intermediate filaments of the cytoskeleton, peripheral protein, and actin filaments of the cytoskeleton. The labeled parts outside the cell are cholesterol, glycoprotein, extracellular matrix protein, glycoprotein, integral proteins, and glycolipid.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Freeze-Fracture Microscopy Visualizes the Inside of the Membrane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4 steps are involved in freeze-fracture microscopy to resolve plasma membrane structure. The cell is frozen in a medium and cracked with a knife blade. The cell will fracture through the interior, hydrophobic area of the lipid bilayer, splitting the plasma membrane into 2 layers, the inner and outer layers. The plasma membrane then separates such that proteins and other embedded membrane structures remain within one or the other layers of the membrane. The outer layer is removed. Finally, the exposed membrane is coated with platinum, which forms a replica of the membrane. The underlying membrane is dissolved away and the replica is scanned with electron microscopy.</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874594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2981D-9E46-420B-980D-740CE4F58A1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Cellular Membranes Have Four Components</a:t>
            </a:r>
          </a:p>
        </p:txBody>
      </p:sp>
      <p:sp>
        <p:nvSpPr>
          <p:cNvPr id="3" name="Content Placeholder 2">
            <a:extLst>
              <a:ext uri="{FF2B5EF4-FFF2-40B4-BE49-F238E27FC236}">
                <a16:creationId xmlns:a16="http://schemas.microsoft.com/office/drawing/2014/main" id="{29D62888-DB01-40BB-800E-272BA7C86318}"/>
              </a:ext>
            </a:extLst>
          </p:cNvPr>
          <p:cNvSpPr>
            <a:spLocks noGrp="1"/>
          </p:cNvSpPr>
          <p:nvPr>
            <p:ph sz="quarter" idx="11"/>
          </p:nvPr>
        </p:nvSpPr>
        <p:spPr/>
        <p:txBody>
          <a:bodyPr/>
          <a:lstStyle/>
          <a:p>
            <a:pPr marL="457200" lvl="0" indent="-457200">
              <a:spcBef>
                <a:spcPts val="600"/>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Phospholipid bilayer</a:t>
            </a:r>
          </a:p>
          <a:p>
            <a:pPr lvl="2" indent="-283464">
              <a:spcBef>
                <a:spcPts val="600"/>
              </a:spcBef>
              <a:spcAft>
                <a:spcPts val="12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Flexible matrix, barrier to permeability.</a:t>
            </a:r>
          </a:p>
          <a:p>
            <a:pPr marL="457200" lvl="0" indent="-457200">
              <a:spcBef>
                <a:spcPts val="600"/>
              </a:spcBef>
              <a:spcAft>
                <a:spcPts val="1200"/>
              </a:spcAft>
              <a:buClr>
                <a:srgbClr val="000000"/>
              </a:buClr>
              <a:buFont typeface="+mj-lt"/>
              <a:buAutoNum type="arabicPeriod" startAt="2"/>
            </a:pPr>
            <a:r>
              <a:rPr lang="en-US" altLang="en-US" dirty="0">
                <a:solidFill>
                  <a:srgbClr val="000000"/>
                </a:solidFill>
                <a:latin typeface="Arial" panose="020B0604020202020204" pitchFamily="34" charset="0"/>
                <a:ea typeface="Microsoft YaHei" panose="020B0503020204020204" pitchFamily="34" charset="-122"/>
              </a:rPr>
              <a:t>Transmembrane proteins</a:t>
            </a:r>
          </a:p>
          <a:p>
            <a:pPr lvl="2" indent="-283464">
              <a:spcBef>
                <a:spcPts val="600"/>
              </a:spcBef>
              <a:spcAft>
                <a:spcPts val="12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Integral membrane proteins.</a:t>
            </a:r>
          </a:p>
          <a:p>
            <a:pPr marL="457200" lvl="0" indent="-457200">
              <a:spcBef>
                <a:spcPts val="600"/>
              </a:spcBef>
              <a:spcAft>
                <a:spcPts val="1200"/>
              </a:spcAft>
              <a:buClr>
                <a:srgbClr val="000000"/>
              </a:buClr>
              <a:buFont typeface="+mj-lt"/>
              <a:buAutoNum type="arabicPeriod" startAt="3"/>
            </a:pPr>
            <a:r>
              <a:rPr lang="en-US" altLang="en-US" dirty="0">
                <a:solidFill>
                  <a:srgbClr val="000000"/>
                </a:solidFill>
                <a:latin typeface="Arial" panose="020B0604020202020204" pitchFamily="34" charset="0"/>
                <a:ea typeface="Microsoft YaHei" panose="020B0503020204020204" pitchFamily="34" charset="-122"/>
              </a:rPr>
              <a:t>Interior protein network</a:t>
            </a:r>
          </a:p>
          <a:p>
            <a:pPr lvl="2" indent="-283464">
              <a:spcBef>
                <a:spcPts val="600"/>
              </a:spcBef>
              <a:spcAft>
                <a:spcPts val="12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Peripheral or intracellular membrane proteins.</a:t>
            </a:r>
          </a:p>
          <a:p>
            <a:pPr marL="457200" lvl="0" indent="-457200">
              <a:spcBef>
                <a:spcPts val="600"/>
              </a:spcBef>
              <a:spcAft>
                <a:spcPts val="1200"/>
              </a:spcAft>
              <a:buClr>
                <a:srgbClr val="000000"/>
              </a:buClr>
              <a:buFont typeface="+mj-lt"/>
              <a:buAutoNum type="arabicPeriod" startAt="4"/>
            </a:pPr>
            <a:r>
              <a:rPr lang="en-US" altLang="en-US" dirty="0">
                <a:solidFill>
                  <a:srgbClr val="000000"/>
                </a:solidFill>
                <a:latin typeface="Arial" panose="020B0604020202020204" pitchFamily="34" charset="0"/>
                <a:ea typeface="Microsoft YaHei" panose="020B0503020204020204" pitchFamily="34" charset="-122"/>
              </a:rPr>
              <a:t>Cell-surface markers</a:t>
            </a:r>
          </a:p>
          <a:p>
            <a:pPr lvl="2" indent="-283464">
              <a:spcBef>
                <a:spcPts val="600"/>
              </a:spcBef>
              <a:spcAft>
                <a:spcPts val="12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Glycoproteins and glycolipids.</a:t>
            </a:r>
          </a:p>
        </p:txBody>
      </p:sp>
      <p:sp>
        <p:nvSpPr>
          <p:cNvPr id="6" name="Slide Number Placeholder 3">
            <a:extLst>
              <a:ext uri="{FF2B5EF4-FFF2-40B4-BE49-F238E27FC236}">
                <a16:creationId xmlns:a16="http://schemas.microsoft.com/office/drawing/2014/main" id="{A2108A53-E3AD-4B86-9044-BC80FFAB6B20}"/>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7280225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Sphingolipid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the structural formula of Sphingomyelin. Sphingomyelin is composed of a sphingosine head (polar hydrophilic head) and 2 long-chain fatty acid chains (nonpolar hydrophobic tails). Sphingosine (2-amino-4-trans-octadecene-1,3-diol) is 18-carbon amino alcohol with 2 unsaturated hydrocarbon chains. Illustration B shows the space-filling model of the same.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174829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Phospholipid Structure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Illustration A shows the structural formula of Choline as three methyl substituents attached to the amino function. Phosphate consists of phosphorus attached to four oxygen, and with a net negative charge for 2 oxygen atoms. Glycerol is made up of three hydroxyl groups, which are -OH groups, attached to the carbon atoms. The CH2 of Choline is bonded with O of Phosphate and another O of Phosphate is bonded with CH2 of Glycerol. There are 2 nonpolar hydrophilic tails. The first tail is made of a carboxylic acid group attached to a long hydrocarbon chain consisting of carbon (C) and hydrogen (H) atoms. The second tail consists of a carboxylic acid group attached to a long hydrocarbon chain having two carbons that share double bonds. Illustration B shows the space-filling model of the choline connected to phosphate which in turn is connected with glycerol. The double bond between two of the carbon atoms in the second hydrocarbon (fatty acid) tail causes a slight bent on this molecule. Illustration C shows the polar hydrophilic head represented as a ball and the 2 nonpolar hydrophilic tails represented as 2 strands.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611447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Phospholipid Bilayer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cell each from a human and a mouse is fused. After some time, intermixed membrane proteins are formed in the cell.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0997525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a:t>
            </a:r>
            <a:r>
              <a:rPr lang="en-US" sz="100" dirty="0"/>
              <a:t> </a:t>
            </a:r>
            <a:r>
              <a:rPr lang="en-US" dirty="0"/>
              <a:t>R and the P</a:t>
            </a:r>
            <a:r>
              <a:rPr lang="en-US" sz="100" dirty="0"/>
              <a:t> </a:t>
            </a:r>
            <a:r>
              <a:rPr lang="en-US" dirty="0"/>
              <a:t>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endoplasmic Reticulum are unsaturated hydrocarbon chains, transmembrane domains (TMD), and cytosol. The parts labeled in the plasma membrane are saturated hydrocarbon chains, cholesterol, anionic head group, and cytosol.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587130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Membrane Protein Functions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They are as follows: Transporter: Certain solutes enter the cell through the channel. Enzymes: An enzyme is attached to the plasma membrane. Cell-surface receptors: Chemical messages get detected by receptor proteins on their membrane surface. Cell-surface identity markers: Membrane has a cell-surface marker. Cell-to-cell adhesion proteins: 2 specific proteins belonging to 2 different cells, glue themselves to one another. Attachments to the cytoskeleton: Surface protein is anchored to the cytoskeleton by linking proteins.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89489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Diffusion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a drop of colored ink is dropped using a filler into a half-filled beaker of water. Illustration B shows molecules of ink getting dissolved into the upper portion of water. Illustration C shows the ink molecules getting spread throughout the water in the beaker. Illustration D shows the color of the water changed into the color of the ink dropped as the molecules of ink got dissolved.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510897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Facilitated Diffusion of Ions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first illustration, on the wall of the plasma membrane of the cell, an ion channel is located. Ions from the extracellular fluid move into the cytoplasm of the cell via the channels. In the second illustration, on the wall of the plasma membrane of the cell, an ion channel is located. Ions from the cytoplasm inside the cell move into the extracellular fluid outside the cell via the channels.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920260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Facilitated Diffusion By Carrier Proteins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On the wall of the plasma membrane of the cell, three ion channels are located. Several molecules are located in the extracellular fluid. The molecules enter the cytoplasm of the cell via the ion channels.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746474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Osmosis Across a Semipermeable Membrane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barrier permeable to water, but not solutes, is placed between two sides of a U-shaped tube so that water can flow through and solutes cannot. The tube is filled with water and a solute is added to one side. The water on the solute side is effectively diluted and water diffuses through osmosis to the solute side. The level of water in the tube rises on the solute side and lowers on the pure waterside.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524460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Solutes and Osmotic Pressure in Cells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Red blood cells are shaped like donuts with the middle partially filled in the isotonic solution. In the hypertonic solution, the red blood cells shrink, shrivel, and become lumpy, while in the hypotonic solution they swell like balloons and eventually burst. The plant cells in isotonic solutions remain cuboidal in shape with their plasma membrane tight against the cell wall. In a hypertonic solution, the plant cell wall remains rigid and holds its shape, but the plasma membrane shrinks and pulls away from the cell wall and the central vacuole substantially shrinks in size. In a hypotonic solution, the plant central vacuole swells pushing organelles tightly against the plasma membrane and outward pressure causes some deformation of the cell wall and the whole cell has a swollen more shape becoming more spheroid than cuboidal.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16483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C973E-0050-4EA6-8075-A7C4778DB22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Studying the Cell Membrane</a:t>
            </a:r>
          </a:p>
        </p:txBody>
      </p:sp>
      <p:sp>
        <p:nvSpPr>
          <p:cNvPr id="3" name="Content Placeholder 2">
            <a:extLst>
              <a:ext uri="{FF2B5EF4-FFF2-40B4-BE49-F238E27FC236}">
                <a16:creationId xmlns:a16="http://schemas.microsoft.com/office/drawing/2014/main" id="{9FED83EB-EE36-4479-9780-13B18A6EDC38}"/>
              </a:ext>
            </a:extLst>
          </p:cNvPr>
          <p:cNvSpPr>
            <a:spLocks noGrp="1"/>
          </p:cNvSpPr>
          <p:nvPr>
            <p:ph sz="quarter" idx="11"/>
          </p:nvPr>
        </p:nvSpPr>
        <p:spPr>
          <a:xfrm>
            <a:off x="342900" y="1276710"/>
            <a:ext cx="8458200" cy="2278020"/>
          </a:xfrm>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transmission electron microscope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 and scanning electron microscope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 are used to study membranes</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One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 method is to embed specimen in epoxy</a:t>
            </a:r>
          </a:p>
          <a:p>
            <a:pPr marL="347472" lvl="0" indent="-347472">
              <a:spcBef>
                <a:spcPts val="6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&lt;1µm thick shavings of embedded specimen can be imaged.</a:t>
            </a:r>
          </a:p>
        </p:txBody>
      </p:sp>
      <p:pic>
        <p:nvPicPr>
          <p:cNvPr id="9" name="Picture 3" descr="An electron microscope’s detector resolves the plasma membranes of 2 adjoined cells.">
            <a:extLst>
              <a:ext uri="{FF2B5EF4-FFF2-40B4-BE49-F238E27FC236}">
                <a16:creationId xmlns:a16="http://schemas.microsoft.com/office/drawing/2014/main" id="{F0C02F40-2D1C-4DAA-9344-59AFD87F9100}"/>
              </a:ext>
            </a:extLst>
          </p:cNvPr>
          <p:cNvPicPr>
            <a:picLocks noChangeAspect="1" noChangeArrowheads="1"/>
          </p:cNvPicPr>
          <p:nvPr/>
        </p:nvPicPr>
        <p:blipFill>
          <a:blip r:embed="rId2"/>
          <a:stretch>
            <a:fillRect/>
          </a:stretch>
        </p:blipFill>
        <p:spPr bwMode="auto">
          <a:xfrm>
            <a:off x="2014011" y="3692696"/>
            <a:ext cx="5115978" cy="25603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204683B0-1818-492B-9824-811E937B24A2}"/>
              </a:ext>
            </a:extLst>
          </p:cNvPr>
          <p:cNvSpPr>
            <a:spLocks noGrp="1"/>
          </p:cNvSpPr>
          <p:nvPr>
            <p:ph type="body" sz="quarter" idx="39"/>
          </p:nvPr>
        </p:nvSpPr>
        <p:spPr>
          <a:xfrm>
            <a:off x="3200400" y="6292562"/>
            <a:ext cx="2743200" cy="181356"/>
          </a:xfrm>
        </p:spPr>
        <p:txBody>
          <a:bodyPr/>
          <a:lstStyle/>
          <a:p>
            <a:pPr algn="ctr"/>
            <a:r>
              <a:rPr lang="en-US" dirty="0">
                <a:solidFill>
                  <a:schemeClr val="tx1"/>
                </a:solidFill>
              </a:rPr>
              <a:t>Don W. Fawcett/Science Source </a:t>
            </a:r>
          </a:p>
        </p:txBody>
      </p:sp>
      <p:sp>
        <p:nvSpPr>
          <p:cNvPr id="8" name="Slide Number Placeholder 5">
            <a:extLst>
              <a:ext uri="{FF2B5EF4-FFF2-40B4-BE49-F238E27FC236}">
                <a16:creationId xmlns:a16="http://schemas.microsoft.com/office/drawing/2014/main" id="{CE7EBE32-EE66-4BEF-B1D4-828861896E34}"/>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77798959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Sodium-Potassium Pump Function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At the beginning of the transportation process, the sodium-potassium pump membrane is shaped like a cone with the wide bottom of the cone open to the cytoplasm and the tip of the cone closed to the extracellular matrix. A T P and 3 sodium ions from the cytoplasm bind inside the cone of the pump. In the second step, the A T P is used to phosphorylate the pump. In the third step, the phosphorylation causes a conformational change to the protein pump. The direction of the cone reverses such that the wide, open bottom of the conical shape now faces the extracellular matrix. The conformational change also changes the pump’s affinity for sodium ions and they diffuse into the extracellular matrix. In the fourth step, the pump’s altered affinity allows 2 potassium ions from the extracellular matrix to bind inside the pump. In the fifth step, the binding of potassium causes the protein to dephosphorylate. In the final step, dephosphorylation causes conformational change back to the original state and alters ion affinity allowing the potassium ions to diffuse into the cytoplasm. A T P and sodium ions can now bind, restarting the process.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744993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Coupled Transport Via Membrane Proteins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protein uses A T P to pump sodium ions out of the cell to create a sodium concentration gradient. The second protein then allows the sodium back into the cell along its concentration gradient but in the process couples the movement of the sodium ion with a glucose molecule moving against its concentration gradient.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353474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Endocytosis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illustration shows phagocytosis. A large bacterial cell gets engulfed by a plasma membrane. It is accompanied by a microscopic view of the same. Illustration B shows pinocytosis. A cell engulfs a group of solutes through the membrane-bound vesicles. It is accompanied by a microscopic view of the same.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231737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Receptor-Mediated Endocytosis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C shows receptor-mediated endocytosis. A coated pit in the plasma membrane is covered with a layer of receptor proteins. The coated pit is filled with target molecules, the pit deepens and seals off to form a coated vesicle. It is accompanied by a microscopic view of the same.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840119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Exocytosis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the fusion of small packets with the plasma membrane. The plasma membrane is the outer membrane. The cytoplasm consists of many circular secretory vesicles that contain small colorful packets. When this vesicle binds with the plasma membrane, the vesicle breaks and secreted the small products outside the plasma membrane. Illustration B shows a false-colored electron micrograph shows the fusion of a vesicle with the plasma membrane and releases enzymes and proteins.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96977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899" y="304800"/>
            <a:ext cx="8329465" cy="678611"/>
          </a:xfrm>
        </p:spPr>
        <p:txBody>
          <a:bodyPr/>
          <a:lstStyle/>
          <a:p>
            <a:r>
              <a:rPr lang="en-US" altLang="en-US" dirty="0">
                <a:ea typeface="Microsoft YaHei" panose="020B0503020204020204" pitchFamily="34" charset="-122"/>
              </a:rPr>
              <a:t>Freeze-Fracture Microscopy Visualizes the Inside of the Membrane</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5.5</a:t>
            </a:r>
          </a:p>
        </p:txBody>
      </p:sp>
      <p:pic>
        <p:nvPicPr>
          <p:cNvPr id="10" name="Picture 3" descr="Freeze-fracture microscopy is used to resolve plasma membrane structure.">
            <a:extLst>
              <a:ext uri="{FF2B5EF4-FFF2-40B4-BE49-F238E27FC236}">
                <a16:creationId xmlns:a16="http://schemas.microsoft.com/office/drawing/2014/main" id="{27122EAE-AFC6-4659-A5D9-CF9608C8C1C9}"/>
              </a:ext>
            </a:extLst>
          </p:cNvPr>
          <p:cNvPicPr>
            <a:picLocks noChangeAspect="1"/>
          </p:cNvPicPr>
          <p:nvPr/>
        </p:nvPicPr>
        <p:blipFill>
          <a:blip r:embed="rId2"/>
          <a:stretch>
            <a:fillRect/>
          </a:stretch>
        </p:blipFill>
        <p:spPr>
          <a:xfrm>
            <a:off x="407267" y="2089404"/>
            <a:ext cx="8329466" cy="3108960"/>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39"/>
          </p:nvPr>
        </p:nvSpPr>
        <p:spPr>
          <a:xfrm>
            <a:off x="3429000" y="5537389"/>
            <a:ext cx="2286000" cy="181356"/>
          </a:xfrm>
        </p:spPr>
        <p:txBody>
          <a:bodyPr/>
          <a:lstStyle/>
          <a:p>
            <a:pPr algn="ctr"/>
            <a:r>
              <a:rPr lang="en-US" dirty="0">
                <a:solidFill>
                  <a:schemeClr val="tx1"/>
                </a:solidFill>
              </a:rPr>
              <a:t>(4): Don W. Fawcett/Science Source </a:t>
            </a:r>
          </a:p>
        </p:txBody>
      </p:sp>
      <p:sp>
        <p:nvSpPr>
          <p:cNvPr id="11" name="Text Placeholder 5">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180448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922D8-98FA-4685-8835-DF957BE24F4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Membrane Lipids</a:t>
            </a:r>
          </a:p>
        </p:txBody>
      </p:sp>
      <p:sp>
        <p:nvSpPr>
          <p:cNvPr id="3" name="Content Placeholder 2">
            <a:extLst>
              <a:ext uri="{FF2B5EF4-FFF2-40B4-BE49-F238E27FC236}">
                <a16:creationId xmlns:a16="http://schemas.microsoft.com/office/drawing/2014/main" id="{09F1A01B-D841-4208-97AB-C26ED0E01A09}"/>
              </a:ext>
            </a:extLst>
          </p:cNvPr>
          <p:cNvSpPr>
            <a:spLocks noGrp="1"/>
          </p:cNvSpPr>
          <p:nvPr>
            <p:ph sz="quarter" idx="11"/>
          </p:nvPr>
        </p:nvSpPr>
        <p:spPr/>
        <p:txBody>
          <a:bodyPr/>
          <a:lstStyle/>
          <a:p>
            <a:pPr>
              <a:spcBef>
                <a:spcPts val="600"/>
              </a:spcBef>
              <a:spcAft>
                <a:spcPts val="1200"/>
              </a:spcAft>
              <a:buClr>
                <a:srgbClr val="000000"/>
              </a:buClr>
            </a:pPr>
            <a:r>
              <a:rPr lang="en-US" dirty="0" err="1">
                <a:solidFill>
                  <a:srgbClr val="000000"/>
                </a:solidFill>
                <a:latin typeface="Arial" panose="020B0604020202020204" pitchFamily="34" charset="0"/>
                <a:ea typeface="Verdana" panose="020B0604030504040204" pitchFamily="34" charset="0"/>
              </a:rPr>
              <a:t>Lipidomics</a:t>
            </a:r>
            <a:r>
              <a:rPr lang="en-US" dirty="0">
                <a:solidFill>
                  <a:srgbClr val="000000"/>
                </a:solidFill>
                <a:latin typeface="Arial" panose="020B0604020202020204" pitchFamily="34" charset="0"/>
                <a:ea typeface="Verdana" panose="020B0604030504040204" pitchFamily="34" charset="0"/>
              </a:rPr>
              <a:t> defines the number and biological function of lipids.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1000 distinct lipids in cells are divided into 3 classes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Glycerol phospholipids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Sphingolipids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Sterols</a:t>
            </a:r>
          </a:p>
        </p:txBody>
      </p:sp>
      <p:sp>
        <p:nvSpPr>
          <p:cNvPr id="6" name="Slide Number Placeholder 3">
            <a:extLst>
              <a:ext uri="{FF2B5EF4-FFF2-40B4-BE49-F238E27FC236}">
                <a16:creationId xmlns:a16="http://schemas.microsoft.com/office/drawing/2014/main" id="{A7855D41-4893-47BC-925B-6FC2D2868CB0}"/>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9597777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619500" cy="678611"/>
          </a:xfrm>
        </p:spPr>
        <p:txBody>
          <a:bodyPr/>
          <a:lstStyle/>
          <a:p>
            <a:r>
              <a:rPr lang="en-US" dirty="0"/>
              <a:t>Sphingolipid Structure</a:t>
            </a:r>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5.2</a:t>
            </a:r>
          </a:p>
        </p:txBody>
      </p:sp>
      <p:pic>
        <p:nvPicPr>
          <p:cNvPr id="10" name="Picture 3" descr="2 illustrations A and B show polar hydrophilic heads and nonpolar hydrophobic tails.">
            <a:extLst>
              <a:ext uri="{FF2B5EF4-FFF2-40B4-BE49-F238E27FC236}">
                <a16:creationId xmlns:a16="http://schemas.microsoft.com/office/drawing/2014/main" id="{27122EAE-AFC6-4659-A5D9-CF9608C8C1C9}"/>
              </a:ext>
            </a:extLst>
          </p:cNvPr>
          <p:cNvPicPr>
            <a:picLocks noChangeAspect="1"/>
          </p:cNvPicPr>
          <p:nvPr/>
        </p:nvPicPr>
        <p:blipFill>
          <a:blip r:embed="rId2"/>
          <a:stretch>
            <a:fillRect/>
          </a:stretch>
        </p:blipFill>
        <p:spPr>
          <a:xfrm>
            <a:off x="4044041" y="102974"/>
            <a:ext cx="4890819" cy="5852160"/>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39"/>
          </p:nvPr>
        </p:nvSpPr>
        <p:spPr>
          <a:xfrm>
            <a:off x="5346450" y="6072967"/>
            <a:ext cx="2286000" cy="181356"/>
          </a:xfrm>
        </p:spPr>
        <p:txBody>
          <a:bodyPr/>
          <a:lstStyle/>
          <a:p>
            <a:pPr algn="ctr"/>
            <a:r>
              <a:rPr lang="en-US" dirty="0">
                <a:solidFill>
                  <a:schemeClr val="tx1"/>
                </a:solidFill>
              </a:rPr>
              <a:t>(b): Whitney L. </a:t>
            </a:r>
            <a:r>
              <a:rPr lang="en-US" dirty="0" err="1">
                <a:solidFill>
                  <a:schemeClr val="tx1"/>
                </a:solidFill>
              </a:rPr>
              <a:t>Stutts</a:t>
            </a:r>
            <a:r>
              <a:rPr lang="en-US" dirty="0">
                <a:solidFill>
                  <a:schemeClr val="tx1"/>
                </a:solidFill>
              </a:rPr>
              <a:t>, University of Florida</a:t>
            </a:r>
          </a:p>
        </p:txBody>
      </p:sp>
      <p:sp>
        <p:nvSpPr>
          <p:cNvPr id="11" name="Text Placeholder 5">
            <a:extLst>
              <a:ext uri="{FF2B5EF4-FFF2-40B4-BE49-F238E27FC236}">
                <a16:creationId xmlns:a16="http://schemas.microsoft.com/office/drawing/2014/main" id="{C4D36159-0735-45AF-A840-8C446A6549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4539237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5192</TotalTime>
  <Words>3625</Words>
  <Application>Microsoft Office PowerPoint</Application>
  <PresentationFormat>On-screen Show (4:3)</PresentationFormat>
  <Paragraphs>375</Paragraphs>
  <Slides>64</Slides>
  <Notes>0</Notes>
  <HiddenSlides>18</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64</vt:i4>
      </vt:variant>
    </vt:vector>
  </HeadingPairs>
  <TitlesOfParts>
    <vt:vector size="76"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05</vt:lpstr>
      <vt:lpstr>Lecture Outline</vt:lpstr>
      <vt:lpstr>Membrane Structure</vt:lpstr>
      <vt:lpstr>Fluid Mosaic Model of Cell Membranes</vt:lpstr>
      <vt:lpstr>Cellular Membranes Have Four Components</vt:lpstr>
      <vt:lpstr>Studying the Cell Membrane</vt:lpstr>
      <vt:lpstr>Freeze-Fracture Microscopy Visualizes the Inside of the Membrane</vt:lpstr>
      <vt:lpstr>Membrane Lipids</vt:lpstr>
      <vt:lpstr>Sphingolipid Structure</vt:lpstr>
      <vt:lpstr>Phospholipids</vt:lpstr>
      <vt:lpstr>Phospholipid Structure</vt:lpstr>
      <vt:lpstr>Phospholipid Bilayer </vt:lpstr>
      <vt:lpstr>Influences on Fluidity of the Phospholipid Bilayer</vt:lpstr>
      <vt:lpstr>E R and the P M</vt:lpstr>
      <vt:lpstr>Membrane Proteins </vt:lpstr>
      <vt:lpstr>Membrane Protein Functions</vt:lpstr>
      <vt:lpstr>Structure Relates to Function</vt:lpstr>
      <vt:lpstr>Anchoring Molecules</vt:lpstr>
      <vt:lpstr>Transmembrane Proteins</vt:lpstr>
      <vt:lpstr>Transmembrane Domains</vt:lpstr>
      <vt:lpstr>Pores</vt:lpstr>
      <vt:lpstr>Passive Transport</vt:lpstr>
      <vt:lpstr>Diffusion</vt:lpstr>
      <vt:lpstr>Transport Across Membranes</vt:lpstr>
      <vt:lpstr>Proteins Allow Membrane Diffusion to be Selective</vt:lpstr>
      <vt:lpstr>Channel Proteins</vt:lpstr>
      <vt:lpstr>Facilitated Diffusion of Ions</vt:lpstr>
      <vt:lpstr>Carrier Proteins</vt:lpstr>
      <vt:lpstr>Facilitated Diffusion By Carrier Proteins</vt:lpstr>
      <vt:lpstr>Osmosis</vt:lpstr>
      <vt:lpstr>Osmosis Across a Semipermeable Membrane</vt:lpstr>
      <vt:lpstr>Osmotic Concentration</vt:lpstr>
      <vt:lpstr>Osmotic Pressure</vt:lpstr>
      <vt:lpstr>Solutes and Osmotic Pressure in Cells</vt:lpstr>
      <vt:lpstr>Maintaining Osmotic Balance</vt:lpstr>
      <vt:lpstr>Active Transport </vt:lpstr>
      <vt:lpstr>Carrier Proteins and Active Transport</vt:lpstr>
      <vt:lpstr>Sodium-Potassium (Na+/K+) Pump</vt:lpstr>
      <vt:lpstr>Sodium-Potassium Pump Function</vt:lpstr>
      <vt:lpstr>Coupled Transport</vt:lpstr>
      <vt:lpstr>Coupled Transport Via Membrane Proteins</vt:lpstr>
      <vt:lpstr>Bulk Transport</vt:lpstr>
      <vt:lpstr>Endocytosis</vt:lpstr>
      <vt:lpstr>Receptor-Mediated Endocytosis</vt:lpstr>
      <vt:lpstr>Exocytosis</vt:lpstr>
      <vt:lpstr>End of Main Content</vt:lpstr>
      <vt:lpstr>Accessibility Content: Text Alternatives for Images</vt:lpstr>
      <vt:lpstr>Fluid Mosaic Model of Cell Membranes - Text Alternative</vt:lpstr>
      <vt:lpstr>Freeze-Fracture Microscopy Visualizes the Inside of the Membrane - Text Alternative</vt:lpstr>
      <vt:lpstr>Sphingolipid Structure - Text Alternative</vt:lpstr>
      <vt:lpstr>Phospholipid Structure - Text Alternative</vt:lpstr>
      <vt:lpstr>Phospholipid Bilayer - Text Alternative</vt:lpstr>
      <vt:lpstr>E R and the P M - Text Alternative</vt:lpstr>
      <vt:lpstr>Membrane Protein Functions - Text Alternative</vt:lpstr>
      <vt:lpstr>Diffusion - Text Alternative</vt:lpstr>
      <vt:lpstr>Facilitated Diffusion of Ions - Text Alternative</vt:lpstr>
      <vt:lpstr>Facilitated Diffusion By Carrier Proteins - Text Alternative</vt:lpstr>
      <vt:lpstr>Osmosis Across a Semipermeable Membrane - Text Alternative</vt:lpstr>
      <vt:lpstr>Solutes and Osmotic Pressure in Cells - Text Alternative</vt:lpstr>
      <vt:lpstr>Sodium-Potassium Pump Function - Text Alternative</vt:lpstr>
      <vt:lpstr>Coupled Transport Via Membrane Proteins - Text Alternative</vt:lpstr>
      <vt:lpstr>Endocytosis - Text Alternative</vt:lpstr>
      <vt:lpstr>Receptor-Mediated Endocytosis - Text Alternative</vt:lpstr>
      <vt:lpstr>Exocytosis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05: Membranes</dc:subject>
  <dc:creator>Raven, Johnson, Mason, Losos, Duncan</dc:creator>
  <cp:keywords>Accessible PPT</cp:keywords>
  <cp:lastModifiedBy>Kiran</cp:lastModifiedBy>
  <cp:revision>974</cp:revision>
  <dcterms:created xsi:type="dcterms:W3CDTF">2019-07-27T05:34:11Z</dcterms:created>
  <dcterms:modified xsi:type="dcterms:W3CDTF">2022-04-05T04:33:34Z</dcterms:modified>
</cp:coreProperties>
</file>