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61"/>
  </p:notesMasterIdLst>
  <p:sldIdLst>
    <p:sldId id="406" r:id="rId7"/>
    <p:sldId id="407" r:id="rId8"/>
    <p:sldId id="310" r:id="rId9"/>
    <p:sldId id="311" r:id="rId10"/>
    <p:sldId id="312" r:id="rId11"/>
    <p:sldId id="660" r:id="rId12"/>
    <p:sldId id="314" r:id="rId13"/>
    <p:sldId id="315" r:id="rId14"/>
    <p:sldId id="661" r:id="rId15"/>
    <p:sldId id="317" r:id="rId16"/>
    <p:sldId id="318" r:id="rId17"/>
    <p:sldId id="662" r:id="rId18"/>
    <p:sldId id="320" r:id="rId19"/>
    <p:sldId id="321" r:id="rId20"/>
    <p:sldId id="663" r:id="rId21"/>
    <p:sldId id="323" r:id="rId22"/>
    <p:sldId id="664" r:id="rId23"/>
    <p:sldId id="325" r:id="rId24"/>
    <p:sldId id="665" r:id="rId25"/>
    <p:sldId id="327" r:id="rId26"/>
    <p:sldId id="666" r:id="rId27"/>
    <p:sldId id="329" r:id="rId28"/>
    <p:sldId id="667" r:id="rId29"/>
    <p:sldId id="331" r:id="rId30"/>
    <p:sldId id="668" r:id="rId31"/>
    <p:sldId id="333" r:id="rId32"/>
    <p:sldId id="669" r:id="rId33"/>
    <p:sldId id="670" r:id="rId34"/>
    <p:sldId id="336" r:id="rId35"/>
    <p:sldId id="337" r:id="rId36"/>
    <p:sldId id="671" r:id="rId37"/>
    <p:sldId id="339" r:id="rId38"/>
    <p:sldId id="672" r:id="rId39"/>
    <p:sldId id="341" r:id="rId40"/>
    <p:sldId id="342" r:id="rId41"/>
    <p:sldId id="343" r:id="rId42"/>
    <p:sldId id="344" r:id="rId43"/>
    <p:sldId id="673" r:id="rId44"/>
    <p:sldId id="346" r:id="rId45"/>
    <p:sldId id="674" r:id="rId46"/>
    <p:sldId id="303" r:id="rId47"/>
    <p:sldId id="289" r:id="rId48"/>
    <p:sldId id="264" r:id="rId49"/>
    <p:sldId id="675" r:id="rId50"/>
    <p:sldId id="676" r:id="rId51"/>
    <p:sldId id="677" r:id="rId52"/>
    <p:sldId id="678" r:id="rId53"/>
    <p:sldId id="679" r:id="rId54"/>
    <p:sldId id="680" r:id="rId55"/>
    <p:sldId id="681" r:id="rId56"/>
    <p:sldId id="682" r:id="rId57"/>
    <p:sldId id="683" r:id="rId58"/>
    <p:sldId id="684" r:id="rId59"/>
    <p:sldId id="685"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407"/>
            <p14:sldId id="310"/>
            <p14:sldId id="311"/>
            <p14:sldId id="312"/>
            <p14:sldId id="660"/>
            <p14:sldId id="314"/>
            <p14:sldId id="315"/>
            <p14:sldId id="661"/>
            <p14:sldId id="317"/>
            <p14:sldId id="318"/>
            <p14:sldId id="662"/>
            <p14:sldId id="320"/>
            <p14:sldId id="321"/>
            <p14:sldId id="663"/>
            <p14:sldId id="323"/>
            <p14:sldId id="664"/>
            <p14:sldId id="325"/>
            <p14:sldId id="665"/>
            <p14:sldId id="327"/>
            <p14:sldId id="666"/>
            <p14:sldId id="329"/>
            <p14:sldId id="667"/>
            <p14:sldId id="331"/>
            <p14:sldId id="668"/>
            <p14:sldId id="333"/>
            <p14:sldId id="669"/>
            <p14:sldId id="670"/>
            <p14:sldId id="336"/>
            <p14:sldId id="337"/>
            <p14:sldId id="671"/>
            <p14:sldId id="339"/>
            <p14:sldId id="672"/>
            <p14:sldId id="341"/>
            <p14:sldId id="342"/>
            <p14:sldId id="343"/>
            <p14:sldId id="344"/>
            <p14:sldId id="673"/>
            <p14:sldId id="346"/>
            <p14:sldId id="674"/>
            <p14:sldId id="303"/>
          </p14:sldIdLst>
        </p14:section>
        <p14:section name="Appendix: Image Descriptions for Unsighted Students" id="{07080632-B756-45AF-BBF3-52DB3854CA65}">
          <p14:sldIdLst>
            <p14:sldId id="289"/>
            <p14:sldId id="264"/>
            <p14:sldId id="675"/>
            <p14:sldId id="676"/>
            <p14:sldId id="677"/>
            <p14:sldId id="678"/>
            <p14:sldId id="679"/>
            <p14:sldId id="680"/>
            <p14:sldId id="681"/>
            <p14:sldId id="682"/>
            <p14:sldId id="683"/>
            <p14:sldId id="684"/>
            <p14:sldId id="685"/>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58" autoAdjust="0"/>
    <p:restoredTop sz="93037" autoAdjust="0"/>
  </p:normalViewPr>
  <p:slideViewPr>
    <p:cSldViewPr snapToGrid="0" showGuides="1">
      <p:cViewPr varScale="1">
        <p:scale>
          <a:sx n="86" d="100"/>
          <a:sy n="86" d="100"/>
        </p:scale>
        <p:origin x="84" y="384"/>
      </p:cViewPr>
      <p:guideLst>
        <p:guide pos="3264"/>
        <p:guide orient="horz" pos="2256"/>
        <p:guide pos="5640"/>
      </p:guideLst>
    </p:cSldViewPr>
  </p:slideViewPr>
  <p:outlineViewPr>
    <p:cViewPr>
      <p:scale>
        <a:sx n="33" d="100"/>
        <a:sy n="33" d="100"/>
      </p:scale>
      <p:origin x="0" y="-4003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notesMaster" Target="notesMasters/notesMaster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4/5/2022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06</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Energy and Metabolism</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C3BF4-D02D-42EF-9446-EAEDA42D095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First Law of Thermodynamics</a:t>
            </a:r>
          </a:p>
        </p:txBody>
      </p:sp>
      <p:sp>
        <p:nvSpPr>
          <p:cNvPr id="3" name="Content Placeholder 2">
            <a:extLst>
              <a:ext uri="{FF2B5EF4-FFF2-40B4-BE49-F238E27FC236}">
                <a16:creationId xmlns:a16="http://schemas.microsoft.com/office/drawing/2014/main" id="{E8163551-FA3D-4571-99B0-C31480A53D54}"/>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Energy cannot be created or destroyed</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Energy can only change from one form to another</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Total amount of energy in the universe remains constant</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During each conversion, some energy is lost as heat</a:t>
            </a:r>
          </a:p>
        </p:txBody>
      </p:sp>
      <p:sp>
        <p:nvSpPr>
          <p:cNvPr id="6" name="Slide Number Placeholder 3">
            <a:extLst>
              <a:ext uri="{FF2B5EF4-FFF2-40B4-BE49-F238E27FC236}">
                <a16:creationId xmlns:a16="http://schemas.microsoft.com/office/drawing/2014/main" id="{792A94D9-CE89-48DA-A9C9-06217C3FB474}"/>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972572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72928-704E-4749-AE88-EE49834D6F6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Second Law of Thermodynamics </a:t>
            </a:r>
          </a:p>
        </p:txBody>
      </p:sp>
      <p:sp>
        <p:nvSpPr>
          <p:cNvPr id="3" name="Content Placeholder 2">
            <a:extLst>
              <a:ext uri="{FF2B5EF4-FFF2-40B4-BE49-F238E27FC236}">
                <a16:creationId xmlns:a16="http://schemas.microsoft.com/office/drawing/2014/main" id="{6E4D3A99-D7E1-49DB-BF3D-44AA16ADD6DC}"/>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Entropy (disorder) is continuously increasing</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Energy transformations proceed spontaneously to convert matter from a more ordered/less stable form to a less ordered/more stable form</a:t>
            </a:r>
          </a:p>
        </p:txBody>
      </p:sp>
      <p:sp>
        <p:nvSpPr>
          <p:cNvPr id="6" name="Slide Number Placeholder 3">
            <a:extLst>
              <a:ext uri="{FF2B5EF4-FFF2-40B4-BE49-F238E27FC236}">
                <a16:creationId xmlns:a16="http://schemas.microsoft.com/office/drawing/2014/main" id="{B205BBB7-304E-4C89-8C1A-E2BFBD10E6AD}"/>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9346410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Entropy</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645920" cy="457200"/>
          </a:xfrm>
        </p:spPr>
        <p:txBody>
          <a:bodyPr/>
          <a:lstStyle/>
          <a:p>
            <a:r>
              <a:rPr lang="en-US" altLang="en-US" dirty="0">
                <a:ea typeface="Microsoft YaHei" panose="020B0503020204020204" pitchFamily="34" charset="-122"/>
              </a:rPr>
              <a:t>Figure 6.3</a:t>
            </a:r>
          </a:p>
        </p:txBody>
      </p:sp>
      <p:pic>
        <p:nvPicPr>
          <p:cNvPr id="8" name="Picture 3" descr="An illustration with 3 cups of water depicts the process of entropy.">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65760" y="1931098"/>
            <a:ext cx="8412480" cy="3206808"/>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6130423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1268D-2F3F-47A3-9D1C-D769AC82EF9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Free Energy</a:t>
            </a:r>
          </a:p>
        </p:txBody>
      </p:sp>
      <p:sp>
        <p:nvSpPr>
          <p:cNvPr id="3" name="Content Placeholder 2">
            <a:extLst>
              <a:ext uri="{FF2B5EF4-FFF2-40B4-BE49-F238E27FC236}">
                <a16:creationId xmlns:a16="http://schemas.microsoft.com/office/drawing/2014/main" id="{B3BBEC3B-D2DC-43C7-8306-DD0DC3808A36}"/>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 = Energy available to do work</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 = H−T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 = enthalpy, energy in a molecule’s chemical bonds.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 = absolute temperature.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 = entropy, unavailable energy.</a:t>
            </a:r>
          </a:p>
        </p:txBody>
      </p:sp>
      <p:sp>
        <p:nvSpPr>
          <p:cNvPr id="6" name="Slide Number Placeholder 3">
            <a:extLst>
              <a:ext uri="{FF2B5EF4-FFF2-40B4-BE49-F238E27FC236}">
                <a16:creationId xmlns:a16="http://schemas.microsoft.com/office/drawing/2014/main" id="{4F7D6603-B9D0-4590-BF3F-F749D65B658B}"/>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1994293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69CA4-7FCB-496B-A4A4-606C361977D2}"/>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rPr>
              <a:t>Δ</a:t>
            </a:r>
            <a:r>
              <a:rPr lang="en-US" dirty="0" err="1">
                <a:solidFill>
                  <a:srgbClr val="000000"/>
                </a:solidFill>
                <a:latin typeface="Arial" panose="020B0604020202020204" pitchFamily="34" charset="0"/>
                <a:ea typeface="Verdana" panose="020B0604030504040204" pitchFamily="34" charset="0"/>
                <a:cs typeface="Arial" pitchFamily="34" charset="0"/>
              </a:rPr>
              <a:t>G</a:t>
            </a:r>
            <a:r>
              <a:rPr lang="en-US" dirty="0">
                <a:solidFill>
                  <a:srgbClr val="000000"/>
                </a:solidFill>
                <a:latin typeface="Arial" panose="020B0604020202020204" pitchFamily="34" charset="0"/>
                <a:ea typeface="Verdana" panose="020B0604030504040204" pitchFamily="34" charset="0"/>
                <a:cs typeface="Arial" pitchFamily="34" charset="0"/>
              </a:rPr>
              <a:t> = </a:t>
            </a:r>
            <a:r>
              <a:rPr lang="en-US" dirty="0" err="1">
                <a:solidFill>
                  <a:srgbClr val="000000"/>
                </a:solidFill>
                <a:latin typeface="Arial" panose="020B0604020202020204" pitchFamily="34" charset="0"/>
                <a:ea typeface="Verdana" panose="020B0604030504040204" pitchFamily="34" charset="0"/>
              </a:rPr>
              <a:t>Δ</a:t>
            </a:r>
            <a:r>
              <a:rPr lang="en-US" dirty="0" err="1">
                <a:solidFill>
                  <a:srgbClr val="000000"/>
                </a:solidFill>
                <a:latin typeface="Arial" panose="020B0604020202020204" pitchFamily="34" charset="0"/>
                <a:ea typeface="Verdana" panose="020B0604030504040204" pitchFamily="34" charset="0"/>
                <a:cs typeface="Arial" pitchFamily="34" charset="0"/>
              </a:rPr>
              <a:t>H</a:t>
            </a:r>
            <a:r>
              <a:rPr lang="en-US" dirty="0">
                <a:solidFill>
                  <a:srgbClr val="000000"/>
                </a:solidFill>
                <a:latin typeface="Arial" panose="020B0604020202020204" pitchFamily="34" charset="0"/>
                <a:ea typeface="Verdana" panose="020B0604030504040204" pitchFamily="34" charset="0"/>
                <a:cs typeface="Arial" pitchFamily="34" charset="0"/>
              </a:rPr>
              <a:t> − T</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S</a:t>
            </a:r>
          </a:p>
        </p:txBody>
      </p:sp>
      <p:sp>
        <p:nvSpPr>
          <p:cNvPr id="3" name="Content Placeholder 2">
            <a:extLst>
              <a:ext uri="{FF2B5EF4-FFF2-40B4-BE49-F238E27FC236}">
                <a16:creationId xmlns:a16="http://schemas.microsoft.com/office/drawing/2014/main" id="{1A4AB5DA-2899-4B0E-87EB-26BC2B0A93F7}"/>
              </a:ext>
            </a:extLst>
          </p:cNvPr>
          <p:cNvSpPr>
            <a:spLocks noGrp="1"/>
          </p:cNvSpPr>
          <p:nvPr>
            <p:ph sz="quarter" idx="11"/>
          </p:nvPr>
        </p:nvSpPr>
        <p:spPr>
          <a:xfrm>
            <a:off x="342900" y="1276710"/>
            <a:ext cx="8458200" cy="5212080"/>
          </a:xfrm>
        </p:spPr>
        <p:txBody>
          <a:bodyPr/>
          <a:lstStyle/>
          <a:p>
            <a:pPr lvl="0">
              <a:spcBef>
                <a:spcPts val="600"/>
              </a:spcBef>
              <a:spcAft>
                <a:spcPts val="600"/>
              </a:spcAft>
              <a:buClr>
                <a:srgbClr val="003B48"/>
              </a:buClr>
            </a:pPr>
            <a:r>
              <a:rPr lang="en-US" dirty="0" err="1">
                <a:solidFill>
                  <a:srgbClr val="000000"/>
                </a:solidFill>
                <a:latin typeface="Arial" panose="020B0604020202020204" pitchFamily="34" charset="0"/>
                <a:ea typeface="Verdana" panose="020B0604030504040204" pitchFamily="34" charset="0"/>
              </a:rPr>
              <a:t>ΔG</a:t>
            </a:r>
            <a:r>
              <a:rPr lang="en-US" dirty="0">
                <a:solidFill>
                  <a:srgbClr val="000000"/>
                </a:solidFill>
                <a:latin typeface="Arial" panose="020B0604020202020204" pitchFamily="34" charset="0"/>
                <a:ea typeface="Verdana" panose="020B0604030504040204" pitchFamily="34" charset="0"/>
              </a:rPr>
              <a:t> = change in free energy</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Positive </a:t>
            </a:r>
            <a:r>
              <a:rPr lang="en-US" dirty="0" err="1">
                <a:solidFill>
                  <a:srgbClr val="000000"/>
                </a:solidFill>
                <a:latin typeface="Arial" panose="020B0604020202020204" pitchFamily="34" charset="0"/>
                <a:ea typeface="Verdana" panose="020B0604030504040204" pitchFamily="34" charset="0"/>
              </a:rPr>
              <a:t>ΔG</a:t>
            </a:r>
            <a:endParaRPr lang="en-US" dirty="0">
              <a:solidFill>
                <a:srgbClr val="000000"/>
              </a:solidFill>
              <a:latin typeface="Arial" panose="020B0604020202020204" pitchFamily="34" charset="0"/>
              <a:ea typeface="Verdana" panose="020B0604030504040204" pitchFamily="34" charset="0"/>
            </a:endParaRP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Products have more free energy than reactants.</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 is higher or S is lower.</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Not spontaneous, requires input of energy.</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Endergonic.</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Negative </a:t>
            </a:r>
            <a:r>
              <a:rPr lang="en-US" dirty="0" err="1">
                <a:solidFill>
                  <a:srgbClr val="000000"/>
                </a:solidFill>
                <a:latin typeface="Arial" panose="020B0604020202020204" pitchFamily="34" charset="0"/>
                <a:ea typeface="Verdana" panose="020B0604030504040204" pitchFamily="34" charset="0"/>
              </a:rPr>
              <a:t>ΔG</a:t>
            </a:r>
            <a:endParaRPr lang="en-US" dirty="0">
              <a:solidFill>
                <a:srgbClr val="000000"/>
              </a:solidFill>
              <a:latin typeface="Arial" panose="020B0604020202020204" pitchFamily="34" charset="0"/>
              <a:ea typeface="Verdana" panose="020B0604030504040204" pitchFamily="34" charset="0"/>
            </a:endParaRP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Products have less free energy than reactants.</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 is lower or S is higher or both.</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Spontaneous (may not be instantaneous).</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Exergonic.</a:t>
            </a:r>
          </a:p>
        </p:txBody>
      </p:sp>
      <p:sp>
        <p:nvSpPr>
          <p:cNvPr id="6" name="Slide Number Placeholder 3">
            <a:extLst>
              <a:ext uri="{FF2B5EF4-FFF2-40B4-BE49-F238E27FC236}">
                <a16:creationId xmlns:a16="http://schemas.microsoft.com/office/drawing/2014/main" id="{FD15104B-6F72-41CB-B89E-70BB467C0BD6}"/>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36155757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Energy in Chemical Reactions</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645920" cy="457200"/>
          </a:xfrm>
        </p:spPr>
        <p:txBody>
          <a:bodyPr/>
          <a:lstStyle/>
          <a:p>
            <a:r>
              <a:rPr lang="en-US" altLang="en-US" dirty="0">
                <a:ea typeface="Microsoft YaHei" panose="020B0503020204020204" pitchFamily="34" charset="-122"/>
              </a:rPr>
              <a:t>Figure 6.4</a:t>
            </a:r>
          </a:p>
        </p:txBody>
      </p:sp>
      <p:pic>
        <p:nvPicPr>
          <p:cNvPr id="8" name="Picture 3" descr="2 bar graphs A and B show energy in chemical reactions.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560320" y="1095517"/>
            <a:ext cx="4023360" cy="5092177"/>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7563334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F67A6-5604-4987-88A9-6623D81DB04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Activation Energy</a:t>
            </a:r>
          </a:p>
        </p:txBody>
      </p:sp>
      <p:sp>
        <p:nvSpPr>
          <p:cNvPr id="3" name="Content Placeholder 2">
            <a:extLst>
              <a:ext uri="{FF2B5EF4-FFF2-40B4-BE49-F238E27FC236}">
                <a16:creationId xmlns:a16="http://schemas.microsoft.com/office/drawing/2014/main" id="{1EF24B14-8C42-4CA1-8F98-3A1D33EE859F}"/>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Extra energy required to destabilize existing bonds and initiate a chemical reaction</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Rate of exergonic reaction depends on the activation energy required</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Larger activation energy proceeds more slowly.</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Rate can be increased two ways:</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Increasing energy of reacting molecules (heating)</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Lowering activation energy</a:t>
            </a:r>
          </a:p>
        </p:txBody>
      </p:sp>
      <p:sp>
        <p:nvSpPr>
          <p:cNvPr id="6" name="Slide Number Placeholder 3">
            <a:extLst>
              <a:ext uri="{FF2B5EF4-FFF2-40B4-BE49-F238E27FC236}">
                <a16:creationId xmlns:a16="http://schemas.microsoft.com/office/drawing/2014/main" id="{0A070B4B-0EE6-47B6-9081-FCCD1AC9C857}"/>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3850311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Activation Energy and Catalysis</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645920" cy="457200"/>
          </a:xfrm>
        </p:spPr>
        <p:txBody>
          <a:bodyPr/>
          <a:lstStyle/>
          <a:p>
            <a:r>
              <a:rPr lang="en-US" altLang="en-US" dirty="0">
                <a:ea typeface="Microsoft YaHei" panose="020B0503020204020204" pitchFamily="34" charset="-122"/>
              </a:rPr>
              <a:t>Figure 6.5</a:t>
            </a:r>
          </a:p>
        </p:txBody>
      </p:sp>
      <p:pic>
        <p:nvPicPr>
          <p:cNvPr id="8" name="Picture 3" descr="A line graph depicts activation energy and catalysis.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914400" y="1140000"/>
            <a:ext cx="7315200" cy="4876799"/>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637208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F7E2CD-226A-4B92-BBDA-6C19853A26E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Catalysts</a:t>
            </a:r>
          </a:p>
        </p:txBody>
      </p:sp>
      <p:sp>
        <p:nvSpPr>
          <p:cNvPr id="3" name="Content Placeholder 2">
            <a:extLst>
              <a:ext uri="{FF2B5EF4-FFF2-40B4-BE49-F238E27FC236}">
                <a16:creationId xmlns:a16="http://schemas.microsoft.com/office/drawing/2014/main" id="{A937C597-81D3-4FFD-BAAB-3EA13480169B}"/>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Substances that influence chemical bonds in a way that lowers activation energy</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Cannot violate laws of thermodynamics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Cannot make an endergonic reaction spontaneous.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Do not alter the proportion of reactant turned into product</a:t>
            </a:r>
          </a:p>
        </p:txBody>
      </p:sp>
      <p:sp>
        <p:nvSpPr>
          <p:cNvPr id="6" name="Slide Number Placeholder 3">
            <a:extLst>
              <a:ext uri="{FF2B5EF4-FFF2-40B4-BE49-F238E27FC236}">
                <a16:creationId xmlns:a16="http://schemas.microsoft.com/office/drawing/2014/main" id="{D6ABDE15-E964-4E34-A513-AC6413851ACB}"/>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2564570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Catalysts and Activation Energy</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645920" cy="457200"/>
          </a:xfrm>
        </p:spPr>
        <p:txBody>
          <a:bodyPr/>
          <a:lstStyle/>
          <a:p>
            <a:r>
              <a:rPr lang="en-US" altLang="en-US" dirty="0">
                <a:ea typeface="Microsoft YaHei" panose="020B0503020204020204" pitchFamily="34" charset="-122"/>
              </a:rPr>
              <a:t>Figure 6.5</a:t>
            </a:r>
          </a:p>
        </p:txBody>
      </p:sp>
      <p:pic>
        <p:nvPicPr>
          <p:cNvPr id="8" name="Picture 3" descr="A line graph depicts activation energy and catalysis.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914401" y="1140000"/>
            <a:ext cx="7315198" cy="4876799"/>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004124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A0846-8CDC-4018-AFCC-D8D7A3DA9CA2}"/>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11B03488-CE72-4327-A847-48A961C40AFD}"/>
              </a:ext>
            </a:extLst>
          </p:cNvPr>
          <p:cNvSpPr>
            <a:spLocks noGrp="1"/>
          </p:cNvSpPr>
          <p:nvPr>
            <p:ph sz="quarter" idx="11"/>
          </p:nvPr>
        </p:nvSpPr>
        <p:spPr>
          <a:xfrm>
            <a:off x="342900" y="1276710"/>
            <a:ext cx="4711700" cy="5136790"/>
          </a:xfrm>
        </p:spPr>
        <p:txBody>
          <a:bodyPr/>
          <a:lstStyle/>
          <a:p>
            <a:pPr marL="640080" indent="-640080">
              <a:spcBef>
                <a:spcPts val="600"/>
              </a:spcBef>
              <a:spcAft>
                <a:spcPts val="1200"/>
              </a:spcAft>
            </a:pPr>
            <a:r>
              <a:rPr lang="en-US" b="1" dirty="0"/>
              <a:t>6.1	</a:t>
            </a:r>
            <a:r>
              <a:rPr lang="en-US" dirty="0"/>
              <a:t>The Flow of Energy in Living Systems </a:t>
            </a:r>
          </a:p>
          <a:p>
            <a:pPr marL="640080" indent="-640080">
              <a:spcBef>
                <a:spcPts val="600"/>
              </a:spcBef>
              <a:spcAft>
                <a:spcPts val="1200"/>
              </a:spcAft>
            </a:pPr>
            <a:r>
              <a:rPr lang="en-US" b="1" dirty="0"/>
              <a:t>6.2	</a:t>
            </a:r>
            <a:r>
              <a:rPr lang="en-US" dirty="0"/>
              <a:t>The Laws of Thermodynamics and Free Energy </a:t>
            </a:r>
          </a:p>
          <a:p>
            <a:pPr marL="640080" indent="-640080">
              <a:spcBef>
                <a:spcPts val="600"/>
              </a:spcBef>
              <a:spcAft>
                <a:spcPts val="1200"/>
              </a:spcAft>
            </a:pPr>
            <a:r>
              <a:rPr lang="en-US" b="1" dirty="0"/>
              <a:t>6.3	</a:t>
            </a:r>
            <a:r>
              <a:rPr lang="en-US" dirty="0"/>
              <a:t>A</a:t>
            </a:r>
            <a:r>
              <a:rPr lang="en-US" sz="100" dirty="0"/>
              <a:t> </a:t>
            </a:r>
            <a:r>
              <a:rPr lang="en-US" dirty="0"/>
              <a:t>T</a:t>
            </a:r>
            <a:r>
              <a:rPr lang="en-US" sz="100" dirty="0"/>
              <a:t> </a:t>
            </a:r>
            <a:r>
              <a:rPr lang="en-US" dirty="0"/>
              <a:t>P: The Energy Currency of Cells </a:t>
            </a:r>
          </a:p>
          <a:p>
            <a:pPr marL="640080" indent="-640080">
              <a:spcBef>
                <a:spcPts val="600"/>
              </a:spcBef>
              <a:spcAft>
                <a:spcPts val="1200"/>
              </a:spcAft>
            </a:pPr>
            <a:r>
              <a:rPr lang="en-US" b="1" dirty="0"/>
              <a:t>6.4	</a:t>
            </a:r>
            <a:r>
              <a:rPr lang="en-US" dirty="0"/>
              <a:t>Enzymes: Biological Catalysts </a:t>
            </a:r>
          </a:p>
          <a:p>
            <a:pPr marL="640080" indent="-640080">
              <a:spcBef>
                <a:spcPts val="600"/>
              </a:spcBef>
              <a:spcAft>
                <a:spcPts val="1200"/>
              </a:spcAft>
            </a:pPr>
            <a:r>
              <a:rPr lang="en-US" b="1" dirty="0"/>
              <a:t>6.5	</a:t>
            </a:r>
            <a:r>
              <a:rPr lang="en-US" dirty="0"/>
              <a:t>Metabolism: The Chemical Description of Cell Function </a:t>
            </a:r>
          </a:p>
        </p:txBody>
      </p:sp>
      <p:pic>
        <p:nvPicPr>
          <p:cNvPr id="8" name="Picture 3" descr="A lion in its natural habitat eats its food. The front of the lion shows a dead animal with blood on it.">
            <a:extLst>
              <a:ext uri="{FF2B5EF4-FFF2-40B4-BE49-F238E27FC236}">
                <a16:creationId xmlns:a16="http://schemas.microsoft.com/office/drawing/2014/main" id="{572A5BC0-1808-4E32-9D83-9CEBD8958684}"/>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350632" y="891732"/>
            <a:ext cx="3474720" cy="5277736"/>
          </a:xfrm>
          <a:prstGeom prst="rect">
            <a:avLst/>
          </a:prstGeom>
        </p:spPr>
      </p:pic>
      <p:sp>
        <p:nvSpPr>
          <p:cNvPr id="4" name="Text Placeholder 4">
            <a:extLst>
              <a:ext uri="{FF2B5EF4-FFF2-40B4-BE49-F238E27FC236}">
                <a16:creationId xmlns:a16="http://schemas.microsoft.com/office/drawing/2014/main" id="{F5980129-B8C9-4846-BC3E-AE990AF2F750}"/>
              </a:ext>
            </a:extLst>
          </p:cNvPr>
          <p:cNvSpPr>
            <a:spLocks noGrp="1"/>
          </p:cNvSpPr>
          <p:nvPr>
            <p:ph type="body" sz="quarter" idx="39"/>
          </p:nvPr>
        </p:nvSpPr>
        <p:spPr>
          <a:xfrm>
            <a:off x="5716392" y="6295644"/>
            <a:ext cx="2743200" cy="181356"/>
          </a:xfrm>
        </p:spPr>
        <p:txBody>
          <a:bodyPr/>
          <a:lstStyle/>
          <a:p>
            <a:pPr algn="ctr"/>
            <a:r>
              <a:rPr lang="en-US" dirty="0">
                <a:solidFill>
                  <a:schemeClr val="tx1"/>
                </a:solidFill>
              </a:rPr>
              <a:t>Robert Caputo/Aurora Photos/</a:t>
            </a:r>
            <a:r>
              <a:rPr lang="en-US" dirty="0" err="1">
                <a:solidFill>
                  <a:schemeClr val="tx1"/>
                </a:solidFill>
              </a:rPr>
              <a:t>Cavan</a:t>
            </a:r>
            <a:r>
              <a:rPr lang="en-US" dirty="0">
                <a:solidFill>
                  <a:schemeClr val="tx1"/>
                </a:solidFill>
              </a:rPr>
              <a:t> images </a:t>
            </a:r>
          </a:p>
        </p:txBody>
      </p:sp>
      <p:sp>
        <p:nvSpPr>
          <p:cNvPr id="6" name="Slide Number Placeholder 5">
            <a:extLst>
              <a:ext uri="{FF2B5EF4-FFF2-40B4-BE49-F238E27FC236}">
                <a16:creationId xmlns:a16="http://schemas.microsoft.com/office/drawing/2014/main" id="{7522BC26-73F0-466B-98C4-C811EEB014A8}"/>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16731075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AEEBC-0C0E-49A7-9F34-0696761EED0B}"/>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T</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p>
        </p:txBody>
      </p:sp>
      <p:sp>
        <p:nvSpPr>
          <p:cNvPr id="3" name="Content Placeholder 2">
            <a:extLst>
              <a:ext uri="{FF2B5EF4-FFF2-40B4-BE49-F238E27FC236}">
                <a16:creationId xmlns:a16="http://schemas.microsoft.com/office/drawing/2014/main" id="{4A7920E5-D5B7-47F9-A68B-D6B2A6CB39C0}"/>
              </a:ext>
            </a:extLst>
          </p:cNvPr>
          <p:cNvSpPr>
            <a:spLocks noGrp="1"/>
          </p:cNvSpPr>
          <p:nvPr>
            <p:ph sz="quarter" idx="11"/>
          </p:nvPr>
        </p:nvSpPr>
        <p:spPr>
          <a:xfrm>
            <a:off x="342900" y="1276710"/>
            <a:ext cx="8458200" cy="5212080"/>
          </a:xfrm>
        </p:spPr>
        <p:txBody>
          <a:bodyPr/>
          <a:lstStyle/>
          <a:p>
            <a:pPr>
              <a:spcBef>
                <a:spcPts val="400"/>
              </a:spcBef>
              <a:buClr>
                <a:srgbClr val="003B48"/>
              </a:buClr>
            </a:pPr>
            <a:r>
              <a:rPr lang="en-US" dirty="0">
                <a:solidFill>
                  <a:srgbClr val="000000"/>
                </a:solidFill>
                <a:latin typeface="Arial" panose="020B0604020202020204" pitchFamily="34" charset="0"/>
                <a:ea typeface="Verdana" panose="020B0604030504040204" pitchFamily="34" charset="0"/>
              </a:rPr>
              <a:t>Adenosine triphosphate</a:t>
            </a:r>
          </a:p>
          <a:p>
            <a:pPr>
              <a:spcBef>
                <a:spcPts val="400"/>
              </a:spcBef>
              <a:buClr>
                <a:srgbClr val="003B48"/>
              </a:buClr>
            </a:pPr>
            <a:r>
              <a:rPr lang="en-US" dirty="0">
                <a:solidFill>
                  <a:srgbClr val="000000"/>
                </a:solidFill>
                <a:latin typeface="Arial" panose="020B0604020202020204" pitchFamily="34" charset="0"/>
                <a:ea typeface="Verdana" panose="020B0604030504040204" pitchFamily="34" charset="0"/>
              </a:rPr>
              <a:t>Primary energy “currency” used by cells</a:t>
            </a:r>
          </a:p>
          <a:p>
            <a:pPr>
              <a:spcBef>
                <a:spcPts val="400"/>
              </a:spcBef>
              <a:buClr>
                <a:srgbClr val="003B48"/>
              </a:buClr>
            </a:pPr>
            <a:r>
              <a:rPr lang="en-US" dirty="0">
                <a:solidFill>
                  <a:srgbClr val="000000"/>
                </a:solidFill>
                <a:latin typeface="Arial" panose="020B0604020202020204" pitchFamily="34" charset="0"/>
                <a:ea typeface="Verdana" panose="020B0604030504040204" pitchFamily="34" charset="0"/>
              </a:rPr>
              <a:t>Composed of:</a:t>
            </a:r>
          </a:p>
          <a:p>
            <a:pPr marL="342900" indent="-342900">
              <a:spcBef>
                <a:spcPts val="4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Ribose – five carbon sugar.</a:t>
            </a:r>
          </a:p>
          <a:p>
            <a:pPr marL="342900" indent="-342900">
              <a:spcBef>
                <a:spcPts val="4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Adenine.</a:t>
            </a:r>
          </a:p>
          <a:p>
            <a:pPr marL="342900" indent="-342900">
              <a:spcBef>
                <a:spcPts val="4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Chain of three phosphates.</a:t>
            </a:r>
          </a:p>
          <a:p>
            <a:pPr marL="731520" lvl="3" indent="-283464">
              <a:spcBef>
                <a:spcPts val="400"/>
              </a:spcBef>
              <a:buClr>
                <a:srgbClr val="000000"/>
              </a:buClr>
            </a:pPr>
            <a:r>
              <a:rPr lang="en-US" sz="2000" dirty="0">
                <a:solidFill>
                  <a:srgbClr val="000000"/>
                </a:solidFill>
                <a:latin typeface="Arial" panose="020B0604020202020204" pitchFamily="34" charset="0"/>
                <a:ea typeface="Verdana" panose="020B0604030504040204" pitchFamily="34" charset="0"/>
              </a:rPr>
              <a:t>Key to energy storage.</a:t>
            </a:r>
          </a:p>
          <a:p>
            <a:pPr marL="731520" lvl="3" indent="-283464">
              <a:spcBef>
                <a:spcPts val="400"/>
              </a:spcBef>
              <a:buClr>
                <a:srgbClr val="000000"/>
              </a:buClr>
            </a:pPr>
            <a:r>
              <a:rPr lang="en-US" sz="2000" dirty="0">
                <a:solidFill>
                  <a:srgbClr val="000000"/>
                </a:solidFill>
                <a:latin typeface="Arial" panose="020B0604020202020204" pitchFamily="34" charset="0"/>
                <a:ea typeface="Verdana" panose="020B0604030504040204" pitchFamily="34" charset="0"/>
              </a:rPr>
              <a:t>Bonds are unstable, release energy when broken.</a:t>
            </a:r>
          </a:p>
          <a:p>
            <a:pPr marL="731520" lvl="3" indent="-283464">
              <a:spcBef>
                <a:spcPts val="400"/>
              </a:spcBef>
              <a:buClr>
                <a:srgbClr val="000000"/>
              </a:buClr>
            </a:pPr>
            <a:r>
              <a:rPr lang="en-US" sz="2000"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P − adenosine diphosphate = two phosphates.</a:t>
            </a:r>
          </a:p>
          <a:p>
            <a:pPr marL="731520" lvl="3" indent="-283464">
              <a:spcBef>
                <a:spcPts val="400"/>
              </a:spcBef>
              <a:buClr>
                <a:srgbClr val="000000"/>
              </a:buClr>
            </a:pPr>
            <a:r>
              <a:rPr lang="en-US" sz="2000"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P − adenosine monophosphate = one phosphate − lowest energy form.</a:t>
            </a:r>
          </a:p>
        </p:txBody>
      </p:sp>
      <p:sp>
        <p:nvSpPr>
          <p:cNvPr id="6" name="Slide Number Placeholder 3">
            <a:extLst>
              <a:ext uri="{FF2B5EF4-FFF2-40B4-BE49-F238E27FC236}">
                <a16:creationId xmlns:a16="http://schemas.microsoft.com/office/drawing/2014/main" id="{8F764C26-2432-43EE-B171-4A45913563DC}"/>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23050103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A</a:t>
            </a:r>
            <a:r>
              <a:rPr lang="en-US" sz="100" dirty="0"/>
              <a:t> </a:t>
            </a:r>
            <a:r>
              <a:rPr lang="en-US" dirty="0"/>
              <a:t>T</a:t>
            </a:r>
            <a:r>
              <a:rPr lang="en-US" sz="100" dirty="0"/>
              <a:t> </a:t>
            </a:r>
            <a:r>
              <a:rPr lang="en-US" dirty="0"/>
              <a:t>P Molecule</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645920" cy="457200"/>
          </a:xfrm>
        </p:spPr>
        <p:txBody>
          <a:bodyPr/>
          <a:lstStyle/>
          <a:p>
            <a:r>
              <a:rPr lang="en-US" altLang="en-US" dirty="0">
                <a:ea typeface="Microsoft YaHei" panose="020B0503020204020204" pitchFamily="34" charset="-122"/>
              </a:rPr>
              <a:t>Figure 6.6</a:t>
            </a:r>
          </a:p>
        </p:txBody>
      </p:sp>
      <p:pic>
        <p:nvPicPr>
          <p:cNvPr id="8" name="Picture 3" descr="2 illustrations A and B show the structure of an ATP molecul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834640" y="1014270"/>
            <a:ext cx="3474720" cy="5174989"/>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6669637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15BA5-33A8-4239-9789-E9C6C7167E8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T</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 Cycle </a:t>
            </a:r>
          </a:p>
        </p:txBody>
      </p:sp>
      <p:sp>
        <p:nvSpPr>
          <p:cNvPr id="3" name="Content Placeholder 2">
            <a:extLst>
              <a:ext uri="{FF2B5EF4-FFF2-40B4-BE49-F238E27FC236}">
                <a16:creationId xmlns:a16="http://schemas.microsoft.com/office/drawing/2014/main" id="{B6AB0D30-B3AF-4DA5-A280-7FA7FAD3A91A}"/>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hydrolysis drives endergonic reactions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Coupled reaction results in net –G (exergonic and spontaneous).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not suitable for long-term energy storage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Phosphate bonds are too unstable.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Fats and carbohydrates better.</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Cells store only a few seconds worth of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p:txBody>
      </p:sp>
      <p:sp>
        <p:nvSpPr>
          <p:cNvPr id="6" name="Slide Number Placeholder 3">
            <a:extLst>
              <a:ext uri="{FF2B5EF4-FFF2-40B4-BE49-F238E27FC236}">
                <a16:creationId xmlns:a16="http://schemas.microsoft.com/office/drawing/2014/main" id="{607DCA46-E836-4568-8B74-B227FB8EC982}"/>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33088718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The </a:t>
            </a:r>
            <a:r>
              <a:rPr lang="en-US" dirty="0">
                <a:solidFill>
                  <a:srgbClr val="000000"/>
                </a:solidFill>
                <a:ea typeface="Verdana" panose="020B0604030504040204" pitchFamily="34" charset="0"/>
                <a:cs typeface="Arial" pitchFamily="34" charset="0"/>
              </a:rPr>
              <a:t>A</a:t>
            </a:r>
            <a:r>
              <a:rPr lang="en-US" sz="100" dirty="0">
                <a:solidFill>
                  <a:srgbClr val="000000"/>
                </a:solidFill>
                <a:ea typeface="Verdana" panose="020B0604030504040204" pitchFamily="34" charset="0"/>
                <a:cs typeface="Arial" pitchFamily="34" charset="0"/>
              </a:rPr>
              <a:t> </a:t>
            </a:r>
            <a:r>
              <a:rPr lang="en-US" dirty="0">
                <a:solidFill>
                  <a:srgbClr val="000000"/>
                </a:solidFill>
                <a:ea typeface="Verdana" panose="020B0604030504040204" pitchFamily="34" charset="0"/>
                <a:cs typeface="Arial" pitchFamily="34" charset="0"/>
              </a:rPr>
              <a:t>T</a:t>
            </a:r>
            <a:r>
              <a:rPr lang="en-US" sz="100" dirty="0">
                <a:solidFill>
                  <a:srgbClr val="000000"/>
                </a:solidFill>
                <a:ea typeface="Verdana" panose="020B0604030504040204" pitchFamily="34" charset="0"/>
                <a:cs typeface="Arial" pitchFamily="34" charset="0"/>
              </a:rPr>
              <a:t> </a:t>
            </a:r>
            <a:r>
              <a:rPr lang="en-US" dirty="0">
                <a:solidFill>
                  <a:srgbClr val="000000"/>
                </a:solidFill>
                <a:ea typeface="Verdana" panose="020B0604030504040204" pitchFamily="34" charset="0"/>
                <a:cs typeface="Arial" pitchFamily="34" charset="0"/>
              </a:rPr>
              <a:t>P</a:t>
            </a:r>
            <a:r>
              <a:rPr lang="en-US" dirty="0"/>
              <a:t> Cycle</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645920" cy="457200"/>
          </a:xfrm>
        </p:spPr>
        <p:txBody>
          <a:bodyPr/>
          <a:lstStyle/>
          <a:p>
            <a:r>
              <a:rPr lang="en-US" altLang="en-US" dirty="0">
                <a:ea typeface="Microsoft YaHei" panose="020B0503020204020204" pitchFamily="34" charset="-122"/>
              </a:rPr>
              <a:t>Figure 6.7</a:t>
            </a:r>
          </a:p>
        </p:txBody>
      </p:sp>
      <p:pic>
        <p:nvPicPr>
          <p:cNvPr id="8" name="Picture 3" descr="An illustration explains the A T P cycl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65760" y="2196772"/>
            <a:ext cx="8412480" cy="2392278"/>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2286345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1A752-37D9-4C11-A297-DFEC7ADFC09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Enzymes: Biological Catalysts</a:t>
            </a:r>
          </a:p>
        </p:txBody>
      </p:sp>
      <p:sp>
        <p:nvSpPr>
          <p:cNvPr id="3" name="Content Placeholder 2">
            <a:extLst>
              <a:ext uri="{FF2B5EF4-FFF2-40B4-BE49-F238E27FC236}">
                <a16:creationId xmlns:a16="http://schemas.microsoft.com/office/drawing/2014/main" id="{DC101B6C-67B1-4DA5-BA90-AF5DF7E6204F}"/>
              </a:ext>
            </a:extLst>
          </p:cNvPr>
          <p:cNvSpPr>
            <a:spLocks noGrp="1"/>
          </p:cNvSpPr>
          <p:nvPr>
            <p:ph sz="quarter" idx="11"/>
          </p:nvPr>
        </p:nvSpPr>
        <p:spPr>
          <a:xfrm>
            <a:off x="342900" y="1276710"/>
            <a:ext cx="8458200" cy="5120640"/>
          </a:xfrm>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enzymes are proteins</a:t>
            </a:r>
          </a:p>
          <a:p>
            <a:pPr marL="34290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are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Shape of enzyme stabilizes a temporary association between substrates</a:t>
            </a:r>
          </a:p>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Enzyme not changed or consumed in reaction</a:t>
            </a:r>
          </a:p>
          <a:p>
            <a:pPr marL="34290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Example: carbonic anhydrase.</a:t>
            </a:r>
          </a:p>
          <a:p>
            <a:pPr marL="731520"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200 molecules of carbonic acid per hour made without enzyme.</a:t>
            </a:r>
          </a:p>
          <a:p>
            <a:pPr marL="731520"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600,000 molecules formed per second with enzyme.</a:t>
            </a:r>
          </a:p>
        </p:txBody>
      </p:sp>
      <p:sp>
        <p:nvSpPr>
          <p:cNvPr id="6" name="Slide Number Placeholder 3">
            <a:extLst>
              <a:ext uri="{FF2B5EF4-FFF2-40B4-BE49-F238E27FC236}">
                <a16:creationId xmlns:a16="http://schemas.microsoft.com/office/drawing/2014/main" id="{9B67F706-D252-4C86-BF90-49404DF3771A}"/>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28503509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Enzyme Binding</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645920" cy="457200"/>
          </a:xfrm>
        </p:spPr>
        <p:txBody>
          <a:bodyPr/>
          <a:lstStyle/>
          <a:p>
            <a:r>
              <a:rPr lang="en-US" altLang="en-US" dirty="0">
                <a:ea typeface="Microsoft YaHei" panose="020B0503020204020204" pitchFamily="34" charset="-122"/>
              </a:rPr>
              <a:t>Figure 6.8</a:t>
            </a:r>
          </a:p>
        </p:txBody>
      </p:sp>
      <p:pic>
        <p:nvPicPr>
          <p:cNvPr id="8" name="Picture 3" descr="2 illustrations A and B show enzyme binding its substrat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731520" y="1119122"/>
            <a:ext cx="7680960" cy="4916093"/>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7671078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EFFF49-FC55-429E-8FBE-2785F5D64C1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Active Site</a:t>
            </a:r>
          </a:p>
        </p:txBody>
      </p:sp>
      <p:sp>
        <p:nvSpPr>
          <p:cNvPr id="3" name="Content Placeholder 2">
            <a:extLst>
              <a:ext uri="{FF2B5EF4-FFF2-40B4-BE49-F238E27FC236}">
                <a16:creationId xmlns:a16="http://schemas.microsoft.com/office/drawing/2014/main" id="{B3FB5949-720A-4706-9E38-96A7B5CC2502}"/>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Pockets or clefts for substrate binding</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Forms enzyme–substrate complex</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Precise fit of substrate into active site</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Applies stress to distort particular bond to lower activation energy</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Induced fit.</a:t>
            </a:r>
          </a:p>
        </p:txBody>
      </p:sp>
      <p:sp>
        <p:nvSpPr>
          <p:cNvPr id="6" name="Slide Number Placeholder 3">
            <a:extLst>
              <a:ext uri="{FF2B5EF4-FFF2-40B4-BE49-F238E27FC236}">
                <a16:creationId xmlns:a16="http://schemas.microsoft.com/office/drawing/2014/main" id="{FC34E7DA-09EF-409B-B203-D6EFF2CBAC61}"/>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7377916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The Catalytic Cycle of an Enzyme</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altLang="en-US" dirty="0">
                <a:ea typeface="Microsoft YaHei" panose="020B0503020204020204" pitchFamily="34" charset="-122"/>
              </a:rPr>
              <a:t>Figure 6.10</a:t>
            </a:r>
          </a:p>
        </p:txBody>
      </p:sp>
      <p:pic>
        <p:nvPicPr>
          <p:cNvPr id="8" name="Picture 3" descr="An illustration shows the catalytic cycle of an enzyme.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65760" y="1196371"/>
            <a:ext cx="8412480" cy="4740983"/>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9774506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EADB1-16C7-4F75-81D2-814D2FD413D5}"/>
              </a:ext>
            </a:extLst>
          </p:cNvPr>
          <p:cNvSpPr>
            <a:spLocks noGrp="1"/>
          </p:cNvSpPr>
          <p:nvPr>
            <p:ph type="title"/>
          </p:nvPr>
        </p:nvSpPr>
        <p:spPr/>
        <p:txBody>
          <a:bodyPr/>
          <a:lstStyle/>
          <a:p>
            <a:r>
              <a:rPr lang="en-US" dirty="0"/>
              <a:t>Forms of Enzymes</a:t>
            </a:r>
          </a:p>
        </p:txBody>
      </p:sp>
      <p:sp>
        <p:nvSpPr>
          <p:cNvPr id="3" name="Content Placeholder 2">
            <a:extLst>
              <a:ext uri="{FF2B5EF4-FFF2-40B4-BE49-F238E27FC236}">
                <a16:creationId xmlns:a16="http://schemas.microsoft.com/office/drawing/2014/main" id="{74E74130-CF8F-4333-8778-E21AB8224044}"/>
              </a:ext>
            </a:extLst>
          </p:cNvPr>
          <p:cNvSpPr>
            <a:spLocks noGrp="1"/>
          </p:cNvSpPr>
          <p:nvPr>
            <p:ph sz="quarter" idx="11"/>
          </p:nvPr>
        </p:nvSpPr>
        <p:spPr>
          <a:xfrm>
            <a:off x="342900" y="1276710"/>
            <a:ext cx="3889050" cy="5047890"/>
          </a:xfrm>
        </p:spPr>
        <p:txBody>
          <a:bodyPr/>
          <a:lstStyle/>
          <a:p>
            <a:pPr>
              <a:spcBef>
                <a:spcPts val="300"/>
              </a:spcBef>
              <a:spcAft>
                <a:spcPts val="600"/>
              </a:spcAft>
            </a:pPr>
            <a:r>
              <a:rPr lang="en-US" sz="2200" dirty="0"/>
              <a:t>Enzymes may be suspended in the cytoplasm or attached to cell membranes and organelles</a:t>
            </a:r>
          </a:p>
          <a:p>
            <a:pPr>
              <a:spcBef>
                <a:spcPts val="300"/>
              </a:spcBef>
              <a:spcAft>
                <a:spcPts val="600"/>
              </a:spcAft>
            </a:pPr>
            <a:r>
              <a:rPr lang="en-US" sz="2200" dirty="0"/>
              <a:t>Multienzyme complexes – subunits work together to form molecular machine</a:t>
            </a:r>
          </a:p>
          <a:p>
            <a:pPr marL="342900" indent="-342900">
              <a:spcBef>
                <a:spcPts val="300"/>
              </a:spcBef>
              <a:spcAft>
                <a:spcPts val="600"/>
              </a:spcAft>
              <a:buFont typeface="Arial" panose="020B0604020202020204" pitchFamily="34" charset="0"/>
              <a:buChar char="•"/>
            </a:pPr>
            <a:r>
              <a:rPr lang="en-US" sz="2200" dirty="0"/>
              <a:t>Product can be delivered easily to next enzyme.</a:t>
            </a:r>
          </a:p>
          <a:p>
            <a:pPr marL="342900" indent="-342900">
              <a:spcBef>
                <a:spcPts val="300"/>
              </a:spcBef>
              <a:spcAft>
                <a:spcPts val="600"/>
              </a:spcAft>
              <a:buFont typeface="Arial" panose="020B0604020202020204" pitchFamily="34" charset="0"/>
              <a:buChar char="•"/>
            </a:pPr>
            <a:r>
              <a:rPr lang="en-US" sz="2200" dirty="0"/>
              <a:t>Unwanted side reactions prevented.</a:t>
            </a:r>
          </a:p>
          <a:p>
            <a:pPr marL="342900" indent="-342900">
              <a:spcBef>
                <a:spcPts val="300"/>
              </a:spcBef>
              <a:spcAft>
                <a:spcPts val="600"/>
              </a:spcAft>
              <a:buFont typeface="Arial" panose="020B0604020202020204" pitchFamily="34" charset="0"/>
              <a:buChar char="•"/>
            </a:pPr>
            <a:r>
              <a:rPr lang="en-US" sz="2200" dirty="0"/>
              <a:t>All reactions can be controlled as a unit.</a:t>
            </a:r>
          </a:p>
        </p:txBody>
      </p:sp>
      <p:pic>
        <p:nvPicPr>
          <p:cNvPr id="8" name="Picture 3" descr="A model of pyruvate dehydrogenase has many large, intermediate, and small spherical subunits holding more complexly shaped subunits in place.">
            <a:extLst>
              <a:ext uri="{FF2B5EF4-FFF2-40B4-BE49-F238E27FC236}">
                <a16:creationId xmlns:a16="http://schemas.microsoft.com/office/drawing/2014/main" id="{00ED086A-F3F5-4FE0-A72D-60A2841B9686}"/>
              </a:ext>
            </a:extLst>
          </p:cNvPr>
          <p:cNvPicPr>
            <a:picLocks noChangeAspect="1"/>
          </p:cNvPicPr>
          <p:nvPr/>
        </p:nvPicPr>
        <p:blipFill rotWithShape="1">
          <a:blip r:embed="rId2"/>
          <a:srcRect b="16819"/>
          <a:stretch/>
        </p:blipFill>
        <p:spPr>
          <a:xfrm>
            <a:off x="4363411" y="1276711"/>
            <a:ext cx="4480560" cy="3718200"/>
          </a:xfrm>
          <a:prstGeom prst="rect">
            <a:avLst/>
          </a:prstGeom>
        </p:spPr>
      </p:pic>
      <p:sp>
        <p:nvSpPr>
          <p:cNvPr id="4" name="Text Placeholder 4">
            <a:extLst>
              <a:ext uri="{FF2B5EF4-FFF2-40B4-BE49-F238E27FC236}">
                <a16:creationId xmlns:a16="http://schemas.microsoft.com/office/drawing/2014/main" id="{8E4A053D-6904-4484-8A46-5F3461D5727B}"/>
              </a:ext>
            </a:extLst>
          </p:cNvPr>
          <p:cNvSpPr>
            <a:spLocks noGrp="1"/>
          </p:cNvSpPr>
          <p:nvPr>
            <p:ph type="body" sz="quarter" idx="39"/>
          </p:nvPr>
        </p:nvSpPr>
        <p:spPr>
          <a:xfrm>
            <a:off x="4912051" y="5072565"/>
            <a:ext cx="3383280" cy="181356"/>
          </a:xfrm>
        </p:spPr>
        <p:txBody>
          <a:bodyPr/>
          <a:lstStyle/>
          <a:p>
            <a:pPr algn="ctr"/>
            <a:r>
              <a:rPr lang="en-US" dirty="0">
                <a:solidFill>
                  <a:schemeClr val="tx1"/>
                </a:solidFill>
              </a:rPr>
              <a:t>(b) Professor Emeritus Lester J. Reed, University of Texas at Austin</a:t>
            </a:r>
          </a:p>
        </p:txBody>
      </p:sp>
      <p:sp>
        <p:nvSpPr>
          <p:cNvPr id="6" name="Slide Number Placeholder 5">
            <a:extLst>
              <a:ext uri="{FF2B5EF4-FFF2-40B4-BE49-F238E27FC236}">
                <a16:creationId xmlns:a16="http://schemas.microsoft.com/office/drawing/2014/main" id="{AB6CA2B8-4473-4039-8863-6BB5FC42BC73}"/>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18563237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0B4D3E-AC1E-4DE9-BD8E-60F13939383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Nonprotein Enzymes</a:t>
            </a:r>
          </a:p>
        </p:txBody>
      </p:sp>
      <p:sp>
        <p:nvSpPr>
          <p:cNvPr id="3" name="Content Placeholder 2">
            <a:extLst>
              <a:ext uri="{FF2B5EF4-FFF2-40B4-BE49-F238E27FC236}">
                <a16:creationId xmlns:a16="http://schemas.microsoft.com/office/drawing/2014/main" id="{549558BF-B37A-40C2-88A7-285D8A1A0998}"/>
              </a:ext>
            </a:extLst>
          </p:cNvPr>
          <p:cNvSpPr>
            <a:spLocks noGrp="1"/>
          </p:cNvSpPr>
          <p:nvPr>
            <p:ph sz="quarter" idx="11"/>
          </p:nvPr>
        </p:nvSpPr>
        <p:spPr>
          <a:xfrm>
            <a:off x="342900" y="1276710"/>
            <a:ext cx="8183880" cy="4974336"/>
          </a:xfrm>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Ribozymes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1981 discovery that certain reactions catalyzed in cells by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molecule itself</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kinds:</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Intramolecular catalysis – catalyze reaction on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molecule itself</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Intermolecular catalysis –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acts on another molecule</a:t>
            </a:r>
          </a:p>
        </p:txBody>
      </p:sp>
      <p:sp>
        <p:nvSpPr>
          <p:cNvPr id="6" name="Slide Number Placeholder 3">
            <a:extLst>
              <a:ext uri="{FF2B5EF4-FFF2-40B4-BE49-F238E27FC236}">
                <a16:creationId xmlns:a16="http://schemas.microsoft.com/office/drawing/2014/main" id="{1B98EE32-EEB7-4B16-91E6-5D60503B00CD}"/>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16177925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30BE0-084A-428C-9245-20887DCB99E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Flow of Energy</a:t>
            </a:r>
          </a:p>
        </p:txBody>
      </p:sp>
      <p:sp>
        <p:nvSpPr>
          <p:cNvPr id="3" name="Content Placeholder 2">
            <a:extLst>
              <a:ext uri="{FF2B5EF4-FFF2-40B4-BE49-F238E27FC236}">
                <a16:creationId xmlns:a16="http://schemas.microsoft.com/office/drawing/2014/main" id="{587CBBAB-4308-4778-9938-62E7A1227719}"/>
              </a:ext>
            </a:extLst>
          </p:cNvPr>
          <p:cNvSpPr>
            <a:spLocks noGrp="1"/>
          </p:cNvSpPr>
          <p:nvPr>
            <p:ph sz="quarter" idx="11"/>
          </p:nvPr>
        </p:nvSpPr>
        <p:spPr/>
        <p:txBody>
          <a:bodyPr/>
          <a:lstStyle/>
          <a:p>
            <a:pPr lvl="0">
              <a:spcBef>
                <a:spcPts val="12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Thermodynamics</a:t>
            </a:r>
          </a:p>
          <a:p>
            <a:pPr marL="347472" lvl="0" indent="-347472">
              <a:spcBef>
                <a:spcPts val="12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Branch of chemistry concerned with energy changes.</a:t>
            </a:r>
          </a:p>
          <a:p>
            <a:pPr lvl="0">
              <a:spcBef>
                <a:spcPts val="12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Cells are governed by the laws of physics and chemistry</a:t>
            </a:r>
          </a:p>
        </p:txBody>
      </p:sp>
      <p:sp>
        <p:nvSpPr>
          <p:cNvPr id="6" name="Slide Number Placeholder 3">
            <a:extLst>
              <a:ext uri="{FF2B5EF4-FFF2-40B4-BE49-F238E27FC236}">
                <a16:creationId xmlns:a16="http://schemas.microsoft.com/office/drawing/2014/main" id="{8BCDD1FE-4D33-404F-B261-F382061C444E}"/>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0160194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0B864-E2F3-4588-9E1D-35380F00F7A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Enzyme Function</a:t>
            </a:r>
          </a:p>
        </p:txBody>
      </p:sp>
      <p:sp>
        <p:nvSpPr>
          <p:cNvPr id="3" name="Content Placeholder 2">
            <a:extLst>
              <a:ext uri="{FF2B5EF4-FFF2-40B4-BE49-F238E27FC236}">
                <a16:creationId xmlns:a16="http://schemas.microsoft.com/office/drawing/2014/main" id="{CC5CFD0E-5D6A-4B5F-8DF9-3AD3D428AC04}"/>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Rate of enzyme-catalyzed reaction depends on concentrations of substrate and enzyme</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Any chemical or physical condition that affects the enzyme’s three-dimensional shape can change rate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Optimum temperature.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Optimum </a:t>
            </a:r>
            <a:r>
              <a:rPr lang="en-US" dirty="0" err="1">
                <a:solidFill>
                  <a:srgbClr val="000000"/>
                </a:solidFill>
                <a:latin typeface="Arial" panose="020B0604020202020204" pitchFamily="34" charset="0"/>
                <a:ea typeface="Verdana" panose="020B0604030504040204" pitchFamily="34" charset="0"/>
              </a:rPr>
              <a:t>pH.</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E16ABC66-C152-4836-BB8F-8783C49C328C}"/>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1511740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Enzymes and the Environment</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altLang="en-US" dirty="0">
                <a:ea typeface="Microsoft YaHei" panose="020B0503020204020204" pitchFamily="34" charset="-122"/>
              </a:rPr>
              <a:t>Figure 6.12</a:t>
            </a:r>
          </a:p>
        </p:txBody>
      </p:sp>
      <p:pic>
        <p:nvPicPr>
          <p:cNvPr id="8" name="Picture 3" descr="2 line graphs A and B show enzyme sensitivity to the environment.">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554480" y="1116361"/>
            <a:ext cx="6035040" cy="4883315"/>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9262210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9FED-158D-429C-A920-52EBA26351E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Inhibitors</a:t>
            </a:r>
          </a:p>
        </p:txBody>
      </p:sp>
      <p:sp>
        <p:nvSpPr>
          <p:cNvPr id="3" name="Content Placeholder 2">
            <a:extLst>
              <a:ext uri="{FF2B5EF4-FFF2-40B4-BE49-F238E27FC236}">
                <a16:creationId xmlns:a16="http://schemas.microsoft.com/office/drawing/2014/main" id="{99464304-93EA-4062-97EE-7DAB8824C374}"/>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Inhibitor – substance that binds to enzyme and decreases its activity</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Competitive inhibitor</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Competes with substrate for active site.</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Noncompetitive inhibitor</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Binds to enzyme at a site other than active site.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Causes shape change that makes enzyme unable to bind substrate.</a:t>
            </a:r>
          </a:p>
        </p:txBody>
      </p:sp>
      <p:sp>
        <p:nvSpPr>
          <p:cNvPr id="6" name="Slide Number Placeholder 3">
            <a:extLst>
              <a:ext uri="{FF2B5EF4-FFF2-40B4-BE49-F238E27FC236}">
                <a16:creationId xmlns:a16="http://schemas.microsoft.com/office/drawing/2014/main" id="{246FC61C-562D-4368-8BF0-766B152BB20C}"/>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37547911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Enzyme Inhibition</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altLang="en-US" dirty="0">
                <a:ea typeface="Microsoft YaHei" panose="020B0503020204020204" pitchFamily="34" charset="-122"/>
              </a:rPr>
              <a:t>Figure 6.13</a:t>
            </a:r>
          </a:p>
        </p:txBody>
      </p:sp>
      <p:pic>
        <p:nvPicPr>
          <p:cNvPr id="8" name="Picture 3" descr="2 illustrations A and B show how enzymes are inhibited.">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65760" y="1209846"/>
            <a:ext cx="8412480" cy="4750828"/>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0958247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DE9B9-0A0E-4F0E-8D74-1C50D68C4CA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Allosteric Enzymes</a:t>
            </a:r>
          </a:p>
        </p:txBody>
      </p:sp>
      <p:sp>
        <p:nvSpPr>
          <p:cNvPr id="3" name="Content Placeholder 2">
            <a:extLst>
              <a:ext uri="{FF2B5EF4-FFF2-40B4-BE49-F238E27FC236}">
                <a16:creationId xmlns:a16="http://schemas.microsoft.com/office/drawing/2014/main" id="{13255597-7E87-4383-8FB0-2EDFE0D85C01}"/>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Allosteric enzymes – enzymes exist in active and inactive forms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Most noncompetitive inhibitors bind to allosteric site – chemical on/off switch</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Allosteric inhibitor – binds to allosteric site and reduces enzyme activity</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Allosteric activator – binds to allosteric site and increases enzyme activity</a:t>
            </a:r>
          </a:p>
        </p:txBody>
      </p:sp>
      <p:sp>
        <p:nvSpPr>
          <p:cNvPr id="6" name="Slide Number Placeholder 3">
            <a:extLst>
              <a:ext uri="{FF2B5EF4-FFF2-40B4-BE49-F238E27FC236}">
                <a16:creationId xmlns:a16="http://schemas.microsoft.com/office/drawing/2014/main" id="{625DD73D-1F42-4812-B86B-E8CC97FED442}"/>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11889236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9E25E-9E0F-488B-A3D7-0CDAB369767F}"/>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Cofactors and Coenzymes</a:t>
            </a:r>
          </a:p>
        </p:txBody>
      </p:sp>
      <p:sp>
        <p:nvSpPr>
          <p:cNvPr id="3" name="Content Placeholder 2">
            <a:extLst>
              <a:ext uri="{FF2B5EF4-FFF2-40B4-BE49-F238E27FC236}">
                <a16:creationId xmlns:a16="http://schemas.microsoft.com/office/drawing/2014/main" id="{317C36BF-DF00-4C0E-9044-F55E2B88268F}"/>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Cofactors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Assist enzymes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be metal ions</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Zinc, molybdenum, manganese</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Often found in the active site</a:t>
            </a:r>
          </a:p>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Coenzymes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Cofactors that are nonprotein organic molecules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Vitamins</a:t>
            </a:r>
          </a:p>
        </p:txBody>
      </p:sp>
      <p:sp>
        <p:nvSpPr>
          <p:cNvPr id="6" name="Slide Number Placeholder 3">
            <a:extLst>
              <a:ext uri="{FF2B5EF4-FFF2-40B4-BE49-F238E27FC236}">
                <a16:creationId xmlns:a16="http://schemas.microsoft.com/office/drawing/2014/main" id="{9ED92196-1FBC-4049-B931-22AD90747E51}"/>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9320566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F049D-6F61-484C-B2E4-2841CF6919E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Metabolism</a:t>
            </a:r>
          </a:p>
        </p:txBody>
      </p:sp>
      <p:sp>
        <p:nvSpPr>
          <p:cNvPr id="3" name="Content Placeholder 2">
            <a:extLst>
              <a:ext uri="{FF2B5EF4-FFF2-40B4-BE49-F238E27FC236}">
                <a16:creationId xmlns:a16="http://schemas.microsoft.com/office/drawing/2014/main" id="{3FBD1F1F-5AEA-438B-A32A-84EF1B4CB742}"/>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Total of all chemical reactions carried out by an organism</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Anabolic reactions/anabolism</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Expend energy to build up molecules.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Catabolic reactions/catabolism</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Harvest energy by breaking down molecules.</a:t>
            </a:r>
          </a:p>
        </p:txBody>
      </p:sp>
      <p:sp>
        <p:nvSpPr>
          <p:cNvPr id="6" name="Slide Number Placeholder 3">
            <a:extLst>
              <a:ext uri="{FF2B5EF4-FFF2-40B4-BE49-F238E27FC236}">
                <a16:creationId xmlns:a16="http://schemas.microsoft.com/office/drawing/2014/main" id="{B9103C75-7E20-47A4-A846-F1934302BA72}"/>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724494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110E5-C5F0-4D81-AC01-8C2F21A3AFE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Biochemical Pathways</a:t>
            </a:r>
          </a:p>
        </p:txBody>
      </p:sp>
      <p:sp>
        <p:nvSpPr>
          <p:cNvPr id="3" name="Content Placeholder 2">
            <a:extLst>
              <a:ext uri="{FF2B5EF4-FFF2-40B4-BE49-F238E27FC236}">
                <a16:creationId xmlns:a16="http://schemas.microsoft.com/office/drawing/2014/main" id="{382BEAEE-AE0D-4165-BF12-635AF4594582}"/>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Reactions occur in a sequence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Product of one reaction is the substrate for the next</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Many steps take place in specific organelles</a:t>
            </a:r>
          </a:p>
        </p:txBody>
      </p:sp>
      <p:sp>
        <p:nvSpPr>
          <p:cNvPr id="6" name="Slide Number Placeholder 3">
            <a:extLst>
              <a:ext uri="{FF2B5EF4-FFF2-40B4-BE49-F238E27FC236}">
                <a16:creationId xmlns:a16="http://schemas.microsoft.com/office/drawing/2014/main" id="{07A528CC-2BD0-4FE4-9D91-1B797C1336E9}"/>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14117038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A Biochemical Pathway</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altLang="en-US" dirty="0">
                <a:ea typeface="Microsoft YaHei" panose="020B0503020204020204" pitchFamily="34" charset="-122"/>
              </a:rPr>
              <a:t>Figure 6.14</a:t>
            </a:r>
          </a:p>
        </p:txBody>
      </p:sp>
      <p:pic>
        <p:nvPicPr>
          <p:cNvPr id="8" name="Picture 3" descr="An illustration depicts a biochemical pathway. ">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13921" t="16717" r="8535" b="13351"/>
          <a:stretch/>
        </p:blipFill>
        <p:spPr>
          <a:xfrm>
            <a:off x="2286000" y="1028006"/>
            <a:ext cx="4572000" cy="5152547"/>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5681338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5D2DF-9B9F-4F5F-AAEB-98382F4DAF0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Feedback Inhibition</a:t>
            </a:r>
          </a:p>
        </p:txBody>
      </p:sp>
      <p:sp>
        <p:nvSpPr>
          <p:cNvPr id="3" name="Content Placeholder 2">
            <a:extLst>
              <a:ext uri="{FF2B5EF4-FFF2-40B4-BE49-F238E27FC236}">
                <a16:creationId xmlns:a16="http://schemas.microsoft.com/office/drawing/2014/main" id="{EC4AC948-EB9C-419F-AAA2-E34F289721D6}"/>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End-product of pathway increases in concentration as it is synthesized</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More product increases probability that it binds to an allosteric site on an enzyme in the pathway and causes it to change so it cannot bind normal substrates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Microsoft YaHei" panose="020B0503020204020204" pitchFamily="34" charset="-122"/>
              </a:rPr>
              <a:t>Shuts down pathway so raw materials and energy are not wasted</a:t>
            </a:r>
          </a:p>
        </p:txBody>
      </p:sp>
      <p:sp>
        <p:nvSpPr>
          <p:cNvPr id="6" name="Slide Number Placeholder 3">
            <a:extLst>
              <a:ext uri="{FF2B5EF4-FFF2-40B4-BE49-F238E27FC236}">
                <a16:creationId xmlns:a16="http://schemas.microsoft.com/office/drawing/2014/main" id="{61EB3383-DABD-4694-AC6A-E907B9217450}"/>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5600995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4D826A-A18B-4989-BB19-39081391AD2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Energy</a:t>
            </a:r>
          </a:p>
        </p:txBody>
      </p:sp>
      <p:sp>
        <p:nvSpPr>
          <p:cNvPr id="3" name="Content Placeholder 2">
            <a:extLst>
              <a:ext uri="{FF2B5EF4-FFF2-40B4-BE49-F238E27FC236}">
                <a16:creationId xmlns:a16="http://schemas.microsoft.com/office/drawing/2014/main" id="{168229FA-0BB6-4D56-8780-42818C6DCA0A}"/>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Capacity to do work</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states:</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Kinetic – energy of motion</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Potential – stored energy</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Many forms – mechanical, heat, sound, electric current, light, or radioactivity</a:t>
            </a:r>
          </a:p>
        </p:txBody>
      </p:sp>
      <p:sp>
        <p:nvSpPr>
          <p:cNvPr id="6" name="Slide Number Placeholder 3">
            <a:extLst>
              <a:ext uri="{FF2B5EF4-FFF2-40B4-BE49-F238E27FC236}">
                <a16:creationId xmlns:a16="http://schemas.microsoft.com/office/drawing/2014/main" id="{63A7114D-2536-4FF8-8F58-4FD299F27D4A}"/>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7089404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Feedback Inhibition In a Biochemical Pathway</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altLang="en-US" dirty="0">
                <a:ea typeface="Microsoft YaHei" panose="020B0503020204020204" pitchFamily="34" charset="-122"/>
              </a:rPr>
              <a:t>Figure 6.15</a:t>
            </a:r>
          </a:p>
        </p:txBody>
      </p:sp>
      <p:pic>
        <p:nvPicPr>
          <p:cNvPr id="8" name="Picture 3" descr="2 illustrations A and B show feedback inhibit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457200" y="1358530"/>
            <a:ext cx="8229600" cy="4563601"/>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6142182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Entropy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cup has water and ice cubes inside. The second cup has ice cubes lesser than in the first cup. The third cup has no ice cubes at all as all of them have been melted with an increase in entropy.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Energy in Chemical Reactions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Graph A: The horizontal axis is labeled, progress of the reaction, and the vertical axis is labeled, free energy (G). The bar for reactants is half the length of the bar for products. An arrow points at the graph and the text in it reads energy must be supplied. Delta G is greater than 0. Graph B: The horizontal axis is labeled, the progress of the reaction, and the vertical axis is labeled, free energy (G). The bar for reactants is twice the length of the bar for products. An arrow points away from the graph and the text in it reads, energy is released. Delta G is lesser than 0.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178263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Activation Energy and Catalysis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horizontal axis is labeled, the course of the reaction, and the vertical axis is labeled, free energy (G). A point labeled reactant is marked on the vertical axis at about the center. A point labeled product is marked on the horizontal axis near the right end. A dotted horizontal line is drawn from the point reactant. The activation energy for catalyzed particles starts at the point reactant and rises and falls to the point product. The activation energy for uncatalyzed particles starts at the point reactant and rises and falls to the point product. The height of the curve for the uncatalyzed particles is twice higher than the curve for catalyzed particles. The height from the origin to the point reactant is delta G.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886010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Catalysts and Activation Energy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horizontal axis is labeled, the course of the reaction, and the vertical axis is labeled, free energy (G). A point labeled reactant is marked on the vertical axis at about the center. A point labeled product is marked on the horizontal axis near the right end. A dotted horizontal line is drawn from the point reactant. The activation energy for catalyzed particles starts at the point reactant and rises and falls to the point product. The activation energy for uncatalyzed particles starts at the point reactant and rises and falls to the point product. The height of the curve for the uncatalyzed particles is twice higher than the curve for catalyzed particles. The height from the origin to the point reactant is delta G.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691416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a:t>
            </a:r>
            <a:r>
              <a:rPr lang="en-US" sz="100" dirty="0"/>
              <a:t> </a:t>
            </a:r>
            <a:r>
              <a:rPr lang="en-US" dirty="0"/>
              <a:t>T</a:t>
            </a:r>
            <a:r>
              <a:rPr lang="en-US" sz="100" dirty="0"/>
              <a:t> </a:t>
            </a:r>
            <a:r>
              <a:rPr lang="en-US" dirty="0"/>
              <a:t>P Molecule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shows the space-filling model. Illustration B shows the structural diagram. The adenosine triphosphate is made up of three elements: a ribose, adenine, and triphosphate group. Ribose: The carbon at positions 1, 2, 3, and 4 are bonded with the hydroxyl group. At the fifth position, carbon is bonded with the aldehyde group. Triphosphate group: It consists of a chain of 3 phosphorus attached to four oxygen, and with a net negative charge for 2 oxygen atoms. The bond between the oxygen and phosphorus of the first and second phosphorus and second and third phosphorus group have high energy. Adenine: It has an amine group attached to the carbon at position 6. The CH2 of fifth position sugar is bonded with the oxygen of the phosphate group. The carbon of the first position of sugar is bonded with the nitrogen of the ninth position of the nitrogenous base.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111448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The </a:t>
            </a:r>
            <a:r>
              <a:rPr lang="en-US" dirty="0">
                <a:solidFill>
                  <a:srgbClr val="000000"/>
                </a:solidFill>
                <a:ea typeface="Verdana" panose="020B0604030504040204" pitchFamily="34" charset="0"/>
                <a:cs typeface="Arial" pitchFamily="34" charset="0"/>
              </a:rPr>
              <a:t>A</a:t>
            </a:r>
            <a:r>
              <a:rPr lang="en-US" sz="100" dirty="0">
                <a:solidFill>
                  <a:srgbClr val="000000"/>
                </a:solidFill>
                <a:ea typeface="Verdana" panose="020B0604030504040204" pitchFamily="34" charset="0"/>
                <a:cs typeface="Arial" pitchFamily="34" charset="0"/>
              </a:rPr>
              <a:t> </a:t>
            </a:r>
            <a:r>
              <a:rPr lang="en-US" dirty="0">
                <a:solidFill>
                  <a:srgbClr val="000000"/>
                </a:solidFill>
                <a:ea typeface="Verdana" panose="020B0604030504040204" pitchFamily="34" charset="0"/>
                <a:cs typeface="Arial" pitchFamily="34" charset="0"/>
              </a:rPr>
              <a:t>T</a:t>
            </a:r>
            <a:r>
              <a:rPr lang="en-US" sz="100" dirty="0">
                <a:solidFill>
                  <a:srgbClr val="000000"/>
                </a:solidFill>
                <a:ea typeface="Verdana" panose="020B0604030504040204" pitchFamily="34" charset="0"/>
                <a:cs typeface="Arial" pitchFamily="34" charset="0"/>
              </a:rPr>
              <a:t> </a:t>
            </a:r>
            <a:r>
              <a:rPr lang="en-US" dirty="0">
                <a:solidFill>
                  <a:srgbClr val="000000"/>
                </a:solidFill>
                <a:ea typeface="Verdana" panose="020B0604030504040204" pitchFamily="34" charset="0"/>
                <a:cs typeface="Arial" pitchFamily="34" charset="0"/>
              </a:rPr>
              <a:t>P</a:t>
            </a:r>
            <a:r>
              <a:rPr lang="en-US" dirty="0"/>
              <a:t> Cycle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process is cyclic. ADP along with P subscript 1 is combined to form ATP along with energy from exergonic cellular reactions. Again, ATP is combined with water to give out energy for endergonic cellular processes and P subscript 1. The same cyclic process takes place again and again.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302809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Enzyme Binding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shows an active site (pocket) in an enzyme and a substrate next to the enzyme. Illustration B shows the substrate sliding into the active site of the enzyme and the enzyme binding the substrate.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23996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65FE6-3AE1-439E-B029-D6F9F2C580B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Measuring Energy</a:t>
            </a:r>
          </a:p>
        </p:txBody>
      </p:sp>
      <p:sp>
        <p:nvSpPr>
          <p:cNvPr id="3" name="Content Placeholder 2">
            <a:extLst>
              <a:ext uri="{FF2B5EF4-FFF2-40B4-BE49-F238E27FC236}">
                <a16:creationId xmlns:a16="http://schemas.microsoft.com/office/drawing/2014/main" id="{F6AEF85C-3DB6-4CC8-B535-B5C283979ED7}"/>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Heat is most convenient way of measuring energy</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 calorie = heat required to raise 1 gram of water 1° C.</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Calorie on food labels (with a capital C) is actually a kilocalorie (1000 calories).</a:t>
            </a:r>
          </a:p>
        </p:txBody>
      </p:sp>
      <p:sp>
        <p:nvSpPr>
          <p:cNvPr id="6" name="Slide Number Placeholder 3">
            <a:extLst>
              <a:ext uri="{FF2B5EF4-FFF2-40B4-BE49-F238E27FC236}">
                <a16:creationId xmlns:a16="http://schemas.microsoft.com/office/drawing/2014/main" id="{D2A732C4-99A8-4678-AB1A-8337CAE0F63F}"/>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21503861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The Catalytic Cycle of an Enzyme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Enzyme sucrose has an active site. The substrate, sucrose, consists of glucose and fructose bonded together. The substrate binds to the active site of the enzyme, forming an enzyme-substrate complex. Water is absorbed. The binding of the substrate and enzyme places stress on the glucose-fructose bond, and the bond breaks. Glucose and fructose are released, and the enzyme is free to bind other substrates.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620435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Enzymes and the Environment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Graph A: The horizontal axis is labeled, the temperature of reaction (degree Celsius) and ranges from 30 to 80, in increments of 10. The vertical axis is labeled, rate of reaction. The rate of reaction for human enzymes increases from 0 to 40 degrees Celsius and decreases to 45. The point at 40 degrees Celsius is labeled optimum temperature for the human enzyme. The rate of reaction for the enzyme from hot springs prokaryote increases from 45 to 70 degrees Celsius and decreases to 78. The point at 70 degrees Celsius is labeled optimum temperature for the enzyme from hot springs prokaryote. Graph B: The horizontal axis is labeled, pH of the reaction and ranges from 1 to 9, in increments of 1. The vertical axis is labeled, rate of reaction. The rate of reaction for pepsin increases from 0.5 to 2.5 and decreases to 4.5. The point at 2.5 is labeled optimum pH for pepsin. The rate of reaction for trypsin increases from 4 to 6.5 and decreases to 9. The point at 6.5 is labeled optimum pH for trypsin. All the values are approximated.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556931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Enzyme Inhibition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competitive inhibition shows an enzyme with an inhibitor in the active site. There is a substrate close to the active site. Competitive inhibitor interferes with the active site of the enzyme so substrate cannot bind. Illustration B, Noncompetitive inhibition shows an enzyme with an active site. The enzyme has an inhibitor on the allosteric site. There is a substrate close to the active site. Allosteric inhibitor changes the shape of enzyme so it cannot bind to the substrate.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865587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 Biochemical Pathway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Initial substrate (sphere) enters enzyme 1 and gets acted upon by enzyme 1, changing the initial substrate into intermediate substance A (cone). Intermediate substrate A enters enzyme 2 and gets acted upon by enzyme 2, changing the intermediate substrate A into intermediate substance B (cube). Intermediate substrate B enters enzyme 3 and gets acted upon by enzyme 3, changing the intermediate substrate B into intermediate substrate C (oval). Intermediate substrate C enters enzyme 4 and gets acted upon by enzyme 4, changing the intermediate substrate C into the end product (hexagon).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894022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Feedback Inhibition In a Biochemical Pathway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shows initial substrate (sphere) entering enzyme 1 and gets acted upon by the enzyme 1, changing the initial substrate into intermediate substrate A (cone). Intermediate substrate A enters enzyme 2 and gets acted upon by enzyme 2, changing the intermediate substrate A into intermediate substrate B (cube). Intermediate substrate B enters enzyme 3 and gets acted upon by enzyme 3, changing the intermediate substrate B into end-product (oval). </a:t>
            </a:r>
            <a:br>
              <a:rPr lang="en-US" dirty="0"/>
            </a:br>
            <a:r>
              <a:rPr lang="en-US" dirty="0"/>
              <a:t>Illustration b shows feedback inhibition. The end product from the enzyme 1, binds to an allosteric site in enzyme 1 to stop the pathway.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30402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Potential and Kinetic energy</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645920" cy="457200"/>
          </a:xfrm>
        </p:spPr>
        <p:txBody>
          <a:bodyPr/>
          <a:lstStyle/>
          <a:p>
            <a:r>
              <a:rPr lang="en-US" altLang="en-US" dirty="0">
                <a:ea typeface="Microsoft YaHei" panose="020B0503020204020204" pitchFamily="34" charset="-122"/>
              </a:rPr>
              <a:t>Figure 6.1</a:t>
            </a:r>
          </a:p>
        </p:txBody>
      </p:sp>
      <p:pic>
        <p:nvPicPr>
          <p:cNvPr id="8" name="Picture 3" descr="A child at the top of a slide has potential energy and when they slide down they have kinetic energy.">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6612" t="7368" r="1843" b="4734"/>
          <a:stretch/>
        </p:blipFill>
        <p:spPr>
          <a:xfrm>
            <a:off x="685800" y="1173288"/>
            <a:ext cx="7772400" cy="4794069"/>
          </a:xfrm>
          <a:prstGeom prst="rect">
            <a:avLst/>
          </a:prstGeom>
        </p:spPr>
      </p:pic>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39602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52E1F-0F8A-4F8E-89F4-047A4BFB750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Energy Flow</a:t>
            </a:r>
          </a:p>
        </p:txBody>
      </p:sp>
      <p:sp>
        <p:nvSpPr>
          <p:cNvPr id="3" name="Content Placeholder 2">
            <a:extLst>
              <a:ext uri="{FF2B5EF4-FFF2-40B4-BE49-F238E27FC236}">
                <a16:creationId xmlns:a16="http://schemas.microsoft.com/office/drawing/2014/main" id="{B82FB67B-9505-4BA8-94A3-746B1BEE4F6F}"/>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Energy flows into the biological world from the sun</a:t>
            </a:r>
          </a:p>
          <a:p>
            <a:pPr marL="342900" lvl="0" indent="-342900">
              <a:spcBef>
                <a:spcPts val="12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Photosynthetic organisms capture this energy</a:t>
            </a:r>
          </a:p>
          <a:p>
            <a:pPr marL="342900" lvl="0" indent="-342900">
              <a:spcBef>
                <a:spcPts val="12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Stored as potential energy in chemical bonds</a:t>
            </a:r>
          </a:p>
          <a:p>
            <a:pPr marL="342900" lvl="0" indent="-342900">
              <a:spcBef>
                <a:spcPts val="12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Breaking bonds between atoms requires energy; energy stored in chemical bonds may be used to make new bonds</a:t>
            </a:r>
          </a:p>
        </p:txBody>
      </p:sp>
      <p:sp>
        <p:nvSpPr>
          <p:cNvPr id="6" name="Slide Number Placeholder 3">
            <a:extLst>
              <a:ext uri="{FF2B5EF4-FFF2-40B4-BE49-F238E27FC236}">
                <a16:creationId xmlns:a16="http://schemas.microsoft.com/office/drawing/2014/main" id="{58D09170-3340-4E11-9D3A-9AFAE7DFE665}"/>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1367320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03A217-C490-4CE5-8C94-7D02DD127B5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Redox Reactions</a:t>
            </a:r>
          </a:p>
        </p:txBody>
      </p:sp>
      <p:sp>
        <p:nvSpPr>
          <p:cNvPr id="3" name="Content Placeholder 2">
            <a:extLst>
              <a:ext uri="{FF2B5EF4-FFF2-40B4-BE49-F238E27FC236}">
                <a16:creationId xmlns:a16="http://schemas.microsoft.com/office/drawing/2014/main" id="{0DFEEDD9-8943-4C6D-8FB2-F8C39820C9AE}"/>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Oxidation</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Atom or molecule loses an electron.</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Reduction</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Atom or molecule gains an electron.</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Higher level of energy than oxidized form.</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Oxidation-reduction reactions (redox)</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Reactions always paired.</a:t>
            </a:r>
          </a:p>
        </p:txBody>
      </p:sp>
      <p:sp>
        <p:nvSpPr>
          <p:cNvPr id="6" name="Slide Number Placeholder 3">
            <a:extLst>
              <a:ext uri="{FF2B5EF4-FFF2-40B4-BE49-F238E27FC236}">
                <a16:creationId xmlns:a16="http://schemas.microsoft.com/office/drawing/2014/main" id="{9C347697-6F52-4C1B-B23E-F55AC33E680B}"/>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8514599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Oxidation and Reduction</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645920" cy="457200"/>
          </a:xfrm>
        </p:spPr>
        <p:txBody>
          <a:bodyPr/>
          <a:lstStyle/>
          <a:p>
            <a:r>
              <a:rPr lang="en-US" altLang="en-US" dirty="0">
                <a:ea typeface="Microsoft YaHei" panose="020B0503020204020204" pitchFamily="34" charset="-122"/>
              </a:rPr>
              <a:t>Figure 6.2</a:t>
            </a:r>
          </a:p>
        </p:txBody>
      </p:sp>
      <p:pic>
        <p:nvPicPr>
          <p:cNvPr id="8" name="Picture 3" descr="An electron is passed from molecule A to B. A loses energy with its electron during oxidation. B gains energy with the electron during reduct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65760" y="1477211"/>
            <a:ext cx="8412480" cy="4393983"/>
          </a:xfrm>
          <a:prstGeom prst="rect">
            <a:avLst/>
          </a:prstGeom>
        </p:spPr>
      </p:pic>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359320009"/>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5123</TotalTime>
  <Words>2924</Words>
  <Application>Microsoft Office PowerPoint</Application>
  <PresentationFormat>On-screen Show (4:3)</PresentationFormat>
  <Paragraphs>307</Paragraphs>
  <Slides>54</Slides>
  <Notes>0</Notes>
  <HiddenSlides>13</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54</vt:i4>
      </vt:variant>
    </vt:vector>
  </HeadingPairs>
  <TitlesOfParts>
    <vt:vector size="65"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06</vt:lpstr>
      <vt:lpstr>Lecture Outline</vt:lpstr>
      <vt:lpstr>Flow of Energy</vt:lpstr>
      <vt:lpstr>Energy</vt:lpstr>
      <vt:lpstr>Measuring Energy</vt:lpstr>
      <vt:lpstr>Potential and Kinetic energy</vt:lpstr>
      <vt:lpstr>Energy Flow</vt:lpstr>
      <vt:lpstr>Redox Reactions</vt:lpstr>
      <vt:lpstr>Oxidation and Reduction</vt:lpstr>
      <vt:lpstr>First Law of Thermodynamics</vt:lpstr>
      <vt:lpstr>Second Law of Thermodynamics </vt:lpstr>
      <vt:lpstr>Entropy</vt:lpstr>
      <vt:lpstr>Free Energy</vt:lpstr>
      <vt:lpstr>ΔG = ΔH − T S</vt:lpstr>
      <vt:lpstr>Energy in Chemical Reactions</vt:lpstr>
      <vt:lpstr>Activation Energy</vt:lpstr>
      <vt:lpstr>Activation Energy and Catalysis</vt:lpstr>
      <vt:lpstr>Catalysts</vt:lpstr>
      <vt:lpstr>Catalysts and Activation Energy</vt:lpstr>
      <vt:lpstr>A T P</vt:lpstr>
      <vt:lpstr>A T P Molecule</vt:lpstr>
      <vt:lpstr>A T P Cycle </vt:lpstr>
      <vt:lpstr>The A T P Cycle</vt:lpstr>
      <vt:lpstr>Enzymes: Biological Catalysts</vt:lpstr>
      <vt:lpstr>Enzyme Binding</vt:lpstr>
      <vt:lpstr>Active Site</vt:lpstr>
      <vt:lpstr>The Catalytic Cycle of an Enzyme</vt:lpstr>
      <vt:lpstr>Forms of Enzymes</vt:lpstr>
      <vt:lpstr>Nonprotein Enzymes</vt:lpstr>
      <vt:lpstr>Enzyme Function</vt:lpstr>
      <vt:lpstr>Enzymes and the Environment</vt:lpstr>
      <vt:lpstr>Inhibitors</vt:lpstr>
      <vt:lpstr>Enzyme Inhibition</vt:lpstr>
      <vt:lpstr>Allosteric Enzymes</vt:lpstr>
      <vt:lpstr>Cofactors and Coenzymes</vt:lpstr>
      <vt:lpstr>Metabolism</vt:lpstr>
      <vt:lpstr>Biochemical Pathways</vt:lpstr>
      <vt:lpstr>A Biochemical Pathway</vt:lpstr>
      <vt:lpstr>Feedback Inhibition</vt:lpstr>
      <vt:lpstr>Feedback Inhibition In a Biochemical Pathway</vt:lpstr>
      <vt:lpstr>End of Main Content</vt:lpstr>
      <vt:lpstr>Accessibility Content: Text Alternatives for Images</vt:lpstr>
      <vt:lpstr>Entropy - Text Alternative</vt:lpstr>
      <vt:lpstr>Energy in Chemical Reactions - Text Alternative</vt:lpstr>
      <vt:lpstr>Activation Energy and Catalysis - Text Alternative</vt:lpstr>
      <vt:lpstr>Catalysts and Activation Energy - Text Alternative</vt:lpstr>
      <vt:lpstr>A T P Molecule - Text Alternative</vt:lpstr>
      <vt:lpstr>The A T P Cycle - Text Alternative</vt:lpstr>
      <vt:lpstr>Enzyme Binding - Text Alternative</vt:lpstr>
      <vt:lpstr>The Catalytic Cycle of an Enzyme - Text Alternative</vt:lpstr>
      <vt:lpstr>Enzymes and the Environment - Text Alternative</vt:lpstr>
      <vt:lpstr>Enzyme Inhibition - Text Alternative</vt:lpstr>
      <vt:lpstr>A Biochemical Pathway - Text Alternative</vt:lpstr>
      <vt:lpstr>Feedback Inhibition In a Biochemical Pathway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06: Energy and Metabolism</dc:subject>
  <dc:creator>Raven, Johnson, Mason, Losos, Duncan</dc:creator>
  <cp:keywords>Accessible PPT</cp:keywords>
  <cp:lastModifiedBy>Kiran</cp:lastModifiedBy>
  <cp:revision>970</cp:revision>
  <dcterms:created xsi:type="dcterms:W3CDTF">2019-07-27T05:34:11Z</dcterms:created>
  <dcterms:modified xsi:type="dcterms:W3CDTF">2022-04-05T04:34:34Z</dcterms:modified>
</cp:coreProperties>
</file>