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0"/>
  </p:notesMasterIdLst>
  <p:sldIdLst>
    <p:sldId id="406" r:id="rId7"/>
    <p:sldId id="309" r:id="rId8"/>
    <p:sldId id="310" r:id="rId9"/>
    <p:sldId id="311" r:id="rId10"/>
    <p:sldId id="312" r:id="rId11"/>
    <p:sldId id="683" r:id="rId12"/>
    <p:sldId id="314" r:id="rId13"/>
    <p:sldId id="315" r:id="rId14"/>
    <p:sldId id="316" r:id="rId15"/>
    <p:sldId id="684" r:id="rId16"/>
    <p:sldId id="318" r:id="rId17"/>
    <p:sldId id="685" r:id="rId18"/>
    <p:sldId id="320" r:id="rId19"/>
    <p:sldId id="686" r:id="rId20"/>
    <p:sldId id="322" r:id="rId21"/>
    <p:sldId id="687" r:id="rId22"/>
    <p:sldId id="324" r:id="rId23"/>
    <p:sldId id="688" r:id="rId24"/>
    <p:sldId id="689" r:id="rId25"/>
    <p:sldId id="327" r:id="rId26"/>
    <p:sldId id="328" r:id="rId27"/>
    <p:sldId id="690" r:id="rId28"/>
    <p:sldId id="330" r:id="rId29"/>
    <p:sldId id="331" r:id="rId30"/>
    <p:sldId id="691" r:id="rId31"/>
    <p:sldId id="333" r:id="rId32"/>
    <p:sldId id="692" r:id="rId33"/>
    <p:sldId id="335" r:id="rId34"/>
    <p:sldId id="693" r:id="rId35"/>
    <p:sldId id="337" r:id="rId36"/>
    <p:sldId id="338" r:id="rId37"/>
    <p:sldId id="694" r:id="rId38"/>
    <p:sldId id="340" r:id="rId39"/>
    <p:sldId id="695" r:id="rId40"/>
    <p:sldId id="342" r:id="rId41"/>
    <p:sldId id="696" r:id="rId42"/>
    <p:sldId id="344" r:id="rId43"/>
    <p:sldId id="697" r:id="rId44"/>
    <p:sldId id="346" r:id="rId45"/>
    <p:sldId id="698" r:id="rId46"/>
    <p:sldId id="348" r:id="rId47"/>
    <p:sldId id="349" r:id="rId48"/>
    <p:sldId id="700" r:id="rId49"/>
    <p:sldId id="351" r:id="rId50"/>
    <p:sldId id="701" r:id="rId51"/>
    <p:sldId id="353" r:id="rId52"/>
    <p:sldId id="702" r:id="rId53"/>
    <p:sldId id="355" r:id="rId54"/>
    <p:sldId id="703" r:id="rId55"/>
    <p:sldId id="704" r:id="rId56"/>
    <p:sldId id="358" r:id="rId57"/>
    <p:sldId id="303" r:id="rId58"/>
    <p:sldId id="289" r:id="rId59"/>
    <p:sldId id="264" r:id="rId60"/>
    <p:sldId id="705" r:id="rId61"/>
    <p:sldId id="706" r:id="rId62"/>
    <p:sldId id="707" r:id="rId63"/>
    <p:sldId id="708" r:id="rId64"/>
    <p:sldId id="709" r:id="rId65"/>
    <p:sldId id="710" r:id="rId66"/>
    <p:sldId id="711" r:id="rId67"/>
    <p:sldId id="712" r:id="rId68"/>
    <p:sldId id="713" r:id="rId69"/>
    <p:sldId id="714" r:id="rId70"/>
    <p:sldId id="715" r:id="rId71"/>
    <p:sldId id="716" r:id="rId72"/>
    <p:sldId id="717" r:id="rId73"/>
    <p:sldId id="718" r:id="rId74"/>
    <p:sldId id="719" r:id="rId75"/>
    <p:sldId id="720" r:id="rId76"/>
    <p:sldId id="721" r:id="rId77"/>
    <p:sldId id="722" r:id="rId78"/>
    <p:sldId id="723" r:id="rId7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683"/>
            <p14:sldId id="314"/>
            <p14:sldId id="315"/>
            <p14:sldId id="316"/>
            <p14:sldId id="684"/>
            <p14:sldId id="318"/>
            <p14:sldId id="685"/>
            <p14:sldId id="320"/>
            <p14:sldId id="686"/>
            <p14:sldId id="322"/>
            <p14:sldId id="687"/>
            <p14:sldId id="324"/>
            <p14:sldId id="688"/>
            <p14:sldId id="689"/>
            <p14:sldId id="327"/>
            <p14:sldId id="328"/>
            <p14:sldId id="690"/>
            <p14:sldId id="330"/>
            <p14:sldId id="331"/>
            <p14:sldId id="691"/>
            <p14:sldId id="333"/>
            <p14:sldId id="692"/>
            <p14:sldId id="335"/>
            <p14:sldId id="693"/>
            <p14:sldId id="337"/>
            <p14:sldId id="338"/>
            <p14:sldId id="694"/>
            <p14:sldId id="340"/>
            <p14:sldId id="695"/>
            <p14:sldId id="342"/>
            <p14:sldId id="696"/>
            <p14:sldId id="344"/>
            <p14:sldId id="697"/>
            <p14:sldId id="346"/>
            <p14:sldId id="698"/>
            <p14:sldId id="348"/>
            <p14:sldId id="349"/>
            <p14:sldId id="700"/>
            <p14:sldId id="351"/>
            <p14:sldId id="701"/>
            <p14:sldId id="353"/>
            <p14:sldId id="702"/>
            <p14:sldId id="355"/>
            <p14:sldId id="703"/>
            <p14:sldId id="704"/>
            <p14:sldId id="358"/>
            <p14:sldId id="303"/>
          </p14:sldIdLst>
        </p14:section>
        <p14:section name="Appendix: Image Descriptions for Unsighted Students" id="{07080632-B756-45AF-BBF3-52DB3854CA65}">
          <p14:sldIdLst>
            <p14:sldId id="289"/>
            <p14:sldId id="264"/>
            <p14:sldId id="705"/>
            <p14:sldId id="706"/>
            <p14:sldId id="707"/>
            <p14:sldId id="708"/>
            <p14:sldId id="709"/>
            <p14:sldId id="710"/>
            <p14:sldId id="711"/>
            <p14:sldId id="712"/>
            <p14:sldId id="713"/>
            <p14:sldId id="714"/>
            <p14:sldId id="715"/>
            <p14:sldId id="716"/>
            <p14:sldId id="717"/>
            <p14:sldId id="718"/>
            <p14:sldId id="719"/>
            <p14:sldId id="720"/>
            <p14:sldId id="721"/>
            <p14:sldId id="722"/>
            <p14:sldId id="72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037" autoAdjust="0"/>
  </p:normalViewPr>
  <p:slideViewPr>
    <p:cSldViewPr snapToGrid="0" showGuides="1">
      <p:cViewPr varScale="1">
        <p:scale>
          <a:sx n="86" d="100"/>
          <a:sy n="86" d="100"/>
        </p:scale>
        <p:origin x="84" y="384"/>
      </p:cViewPr>
      <p:guideLst>
        <p:guide pos="3264"/>
        <p:guide orient="horz" pos="2256"/>
        <p:guide pos="5640"/>
      </p:guideLst>
    </p:cSldViewPr>
  </p:slideViewPr>
  <p:outlineViewPr>
    <p:cViewPr>
      <p:scale>
        <a:sx n="33" d="100"/>
        <a:sy n="33" d="100"/>
      </p:scale>
      <p:origin x="0" y="-6440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theme" Target="theme/theme1.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61" Type="http://schemas.openxmlformats.org/officeDocument/2006/relationships/slide" Target="slides/slide55.xml"/><Relationship Id="rId8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4/5/2022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14.wmf"/></Relationships>
</file>

<file path=ppt/slides/_rels/slide1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17.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18.wmf"/></Relationships>
</file>

<file path=ppt/slides/_rels/slide2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22.wmf"/></Relationships>
</file>

<file path=ppt/slides/_rels/slide29.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25.wmf"/></Relationships>
</file>

<file path=ppt/slides/_rels/slide34.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1.xml"/><Relationship Id="rId1" Type="http://schemas.openxmlformats.org/officeDocument/2006/relationships/vmlDrawing" Target="../drawings/vmlDrawing9.vml"/><Relationship Id="rId6" Type="http://schemas.openxmlformats.org/officeDocument/2006/relationships/image" Target="../media/image32.wmf"/><Relationship Id="rId5" Type="http://schemas.openxmlformats.org/officeDocument/2006/relationships/oleObject" Target="../embeddings/oleObject11.bin"/><Relationship Id="rId4" Type="http://schemas.openxmlformats.org/officeDocument/2006/relationships/image" Target="../media/image31.wmf"/></Relationships>
</file>

<file path=ppt/slides/_rels/slide45.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6.wmf"/><Relationship Id="rId5" Type="http://schemas.openxmlformats.org/officeDocument/2006/relationships/oleObject" Target="../embeddings/oleObject2.bin"/><Relationship Id="rId4" Type="http://schemas.openxmlformats.org/officeDocument/2006/relationships/image" Target="../media/image5.wmf"/></Relationships>
</file>

<file path=ppt/slides/_rels/slide50.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8.wmf"/></Relationships>
</file>

<file path=ppt/slides/_rels/slide70.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07</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How Cells Harvest Energy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Electron Transport</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7.2</a:t>
            </a:r>
          </a:p>
        </p:txBody>
      </p:sp>
      <p:pic>
        <p:nvPicPr>
          <p:cNvPr id="8" name="Picture 3" descr="An illustration shows how electron transport work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4044"/>
          <a:stretch/>
        </p:blipFill>
        <p:spPr>
          <a:xfrm>
            <a:off x="1831058" y="1136936"/>
            <a:ext cx="5481884" cy="493776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65466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F2497-32C4-4F32-BFC8-8C57A14EC60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 Carriers</a:t>
            </a:r>
          </a:p>
        </p:txBody>
      </p:sp>
      <p:sp>
        <p:nvSpPr>
          <p:cNvPr id="3" name="Content Placeholder 2">
            <a:extLst>
              <a:ext uri="{FF2B5EF4-FFF2-40B4-BE49-F238E27FC236}">
                <a16:creationId xmlns:a16="http://schemas.microsoft.com/office/drawing/2014/main" id="{B2E32082-C996-4087-B2B2-A012B348269E}"/>
              </a:ext>
            </a:extLst>
          </p:cNvPr>
          <p:cNvSpPr>
            <a:spLocks noGrp="1"/>
          </p:cNvSpPr>
          <p:nvPr>
            <p:ph sz="quarter" idx="11"/>
          </p:nvPr>
        </p:nvSpPr>
        <p:spPr>
          <a:xfrm>
            <a:off x="342900" y="1276710"/>
            <a:ext cx="8458200" cy="2266590"/>
          </a:xfrm>
        </p:spPr>
        <p:txBody>
          <a:bodyPr/>
          <a:lstStyle/>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Many types of carriers used</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Soluble, membrane-bound, move within membrane.</a:t>
            </a:r>
          </a:p>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All carriers can be reversibly oxidized and reduced</a:t>
            </a:r>
          </a:p>
          <a:p>
            <a:pPr lvl="0">
              <a:spcBef>
                <a:spcPts val="624"/>
              </a:spcBef>
              <a:spcAft>
                <a:spcPts val="1200"/>
              </a:spcAft>
              <a:buClr>
                <a:srgbClr val="00403E"/>
              </a:buClr>
            </a:pPr>
            <a:r>
              <a:rPr lang="en-US" altLang="en-US" dirty="0">
                <a:solidFill>
                  <a:srgbClr val="000000"/>
                </a:solidFill>
                <a:latin typeface="Arial" panose="020B0604020202020204" pitchFamily="34" charset="0"/>
                <a:ea typeface="Microsoft YaHei" panose="020B0503020204020204" pitchFamily="34" charset="-122"/>
              </a:rPr>
              <a:t>Some carry just electrons, some electrons and protons</a:t>
            </a:r>
          </a:p>
        </p:txBody>
      </p:sp>
      <p:graphicFrame>
        <p:nvGraphicFramePr>
          <p:cNvPr id="8" name="Object 3">
            <a:extLst>
              <a:ext uri="{FF2B5EF4-FFF2-40B4-BE49-F238E27FC236}">
                <a16:creationId xmlns:a16="http://schemas.microsoft.com/office/drawing/2014/main" id="{2C19B1C7-F871-409F-9730-2079828BF3E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944212302"/>
              </p:ext>
            </p:extLst>
          </p:nvPr>
        </p:nvGraphicFramePr>
        <p:xfrm>
          <a:off x="7877810" y="3110411"/>
          <a:ext cx="774700" cy="330200"/>
        </p:xfrm>
        <a:graphic>
          <a:graphicData uri="http://schemas.openxmlformats.org/presentationml/2006/ole">
            <mc:AlternateContent xmlns:mc="http://schemas.openxmlformats.org/markup-compatibility/2006">
              <mc:Choice xmlns:v="urn:schemas-microsoft-com:vml" Requires="v">
                <p:oleObj spid="_x0000_s3163" name="Equation" r:id="rId3" imgW="774360" imgH="330120" progId="Equation.DSMT4">
                  <p:embed/>
                </p:oleObj>
              </mc:Choice>
              <mc:Fallback>
                <p:oleObj name="Equation" r:id="rId3" imgW="774360" imgH="330120" progId="Equation.DSMT4">
                  <p:embed/>
                  <p:pic>
                    <p:nvPicPr>
                      <p:cNvPr id="0" name=""/>
                      <p:cNvPicPr/>
                      <p:nvPr/>
                    </p:nvPicPr>
                    <p:blipFill>
                      <a:blip r:embed="rId4"/>
                      <a:stretch>
                        <a:fillRect/>
                      </a:stretch>
                    </p:blipFill>
                    <p:spPr>
                      <a:xfrm>
                        <a:off x="7877810" y="3110411"/>
                        <a:ext cx="7747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CF8C4C4A-7CA1-4DB1-A591-9BC1F36671B0}"/>
              </a:ext>
            </a:extLst>
          </p:cNvPr>
          <p:cNvSpPr>
            <a:spLocks noGrp="1"/>
          </p:cNvSpPr>
          <p:nvPr>
            <p:ph sz="quarter" idx="15"/>
          </p:nvPr>
        </p:nvSpPr>
        <p:spPr>
          <a:xfrm>
            <a:off x="342900" y="3530706"/>
            <a:ext cx="8458200" cy="446934"/>
          </a:xfrm>
        </p:spPr>
        <p:txBody>
          <a:bodyPr/>
          <a:lstStyle/>
          <a:p>
            <a:r>
              <a:rPr lang="en-US" altLang="en-US" dirty="0">
                <a:latin typeface="Arial" panose="020B0604020202020204" pitchFamily="34" charset="0"/>
                <a:ea typeface="Microsoft YaHei" panose="020B0503020204020204" pitchFamily="34" charset="-122"/>
              </a:rPr>
              <a:t>acquires two electrons and a proton to become N</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A</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D</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H</a:t>
            </a:r>
            <a:endParaRPr lang="en-US" dirty="0"/>
          </a:p>
        </p:txBody>
      </p:sp>
      <p:sp>
        <p:nvSpPr>
          <p:cNvPr id="6" name="Slide Number Placeholder 5">
            <a:extLst>
              <a:ext uri="{FF2B5EF4-FFF2-40B4-BE49-F238E27FC236}">
                <a16:creationId xmlns:a16="http://schemas.microsoft.com/office/drawing/2014/main" id="{1C7D5676-DDF6-4902-8E5B-545382E34166}"/>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932620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Structure of NAD</a:t>
            </a:r>
            <a:r>
              <a:rPr lang="en-US" altLang="en-US" baseline="30000" dirty="0">
                <a:ea typeface="Microsoft YaHei" panose="020B0503020204020204" pitchFamily="34" charset="-122"/>
              </a:rPr>
              <a:t>+</a:t>
            </a:r>
            <a:r>
              <a:rPr lang="en-US" altLang="en-US" dirty="0">
                <a:ea typeface="Microsoft YaHei" panose="020B0503020204020204" pitchFamily="34" charset="-122"/>
              </a:rPr>
              <a:t> and NADH</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7.3</a:t>
            </a:r>
          </a:p>
        </p:txBody>
      </p:sp>
      <p:pic>
        <p:nvPicPr>
          <p:cNvPr id="8" name="Picture 3" descr="2 illustrations show the structural formula of NAD plus and NADH.">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88760" y="1296453"/>
            <a:ext cx="8366481" cy="45720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953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B751BB-810A-4539-B8FD-77F952924DC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p>
        </p:txBody>
      </p:sp>
      <p:sp>
        <p:nvSpPr>
          <p:cNvPr id="3" name="Content Placeholder 2">
            <a:extLst>
              <a:ext uri="{FF2B5EF4-FFF2-40B4-BE49-F238E27FC236}">
                <a16:creationId xmlns:a16="http://schemas.microsoft.com/office/drawing/2014/main" id="{3133DB5D-1143-442D-A6DE-1223710D0A9F}"/>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use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to drive endergonic reactions</a:t>
            </a:r>
          </a:p>
          <a:p>
            <a:pPr marL="342900" indent="-342900">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ΔG</a:t>
            </a:r>
            <a:r>
              <a:rPr lang="en-US" dirty="0">
                <a:solidFill>
                  <a:srgbClr val="000000"/>
                </a:solidFill>
                <a:latin typeface="Arial" panose="020B0604020202020204" pitchFamily="34" charset="0"/>
                <a:ea typeface="Verdana" panose="020B0604030504040204" pitchFamily="34" charset="0"/>
              </a:rPr>
              <a:t> (free energy) of hydrolyzing terminal phosphate = −7.3 kcal/mol.</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mechanisms for synthesis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 Substrate-level phosphorylation</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Transfer phosphate group directly to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During glycolysis.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 Oxidative phosphorylation</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synthase uses energy from a proton gradient.</a:t>
            </a:r>
          </a:p>
        </p:txBody>
      </p:sp>
      <p:sp>
        <p:nvSpPr>
          <p:cNvPr id="6" name="Slide Number Placeholder 3">
            <a:extLst>
              <a:ext uri="{FF2B5EF4-FFF2-40B4-BE49-F238E27FC236}">
                <a16:creationId xmlns:a16="http://schemas.microsoft.com/office/drawing/2014/main" id="{6A0C8012-629A-474F-AA82-AB1379D2828E}"/>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198499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Substrate-Level Phosphorylation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7.4</a:t>
            </a:r>
          </a:p>
        </p:txBody>
      </p:sp>
      <p:pic>
        <p:nvPicPr>
          <p:cNvPr id="8" name="Picture 3" descr="An illustration shows substrate-level phosphorylation.">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12894"/>
          <a:stretch/>
        </p:blipFill>
        <p:spPr>
          <a:xfrm>
            <a:off x="250890" y="1956450"/>
            <a:ext cx="8642221" cy="29260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30958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A9BBE-CACC-4FD2-BA66-63AF9FC7A52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Oxidation of Glucose</a:t>
            </a:r>
          </a:p>
        </p:txBody>
      </p:sp>
      <p:sp>
        <p:nvSpPr>
          <p:cNvPr id="3" name="Content Placeholder 2">
            <a:extLst>
              <a:ext uri="{FF2B5EF4-FFF2-40B4-BE49-F238E27FC236}">
                <a16:creationId xmlns:a16="http://schemas.microsoft.com/office/drawing/2014/main" id="{166392A5-2A0E-4AB1-80B5-B84E3655D6D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complete oxidation of glucose proceeds in stages: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Glycolysis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Pyruvate oxidation</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Citric acid cycle</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Electron transport chain &amp; chemiosmosis</a:t>
            </a:r>
          </a:p>
        </p:txBody>
      </p:sp>
      <p:sp>
        <p:nvSpPr>
          <p:cNvPr id="6" name="Slide Number Placeholder 3">
            <a:extLst>
              <a:ext uri="{FF2B5EF4-FFF2-40B4-BE49-F238E27FC236}">
                <a16:creationId xmlns:a16="http://schemas.microsoft.com/office/drawing/2014/main" id="{E7749A26-4F9F-4E19-A096-7084A333FC83}"/>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9760868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Aerobic Respiration Overview</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7.5</a:t>
            </a:r>
          </a:p>
        </p:txBody>
      </p:sp>
      <p:pic>
        <p:nvPicPr>
          <p:cNvPr id="8" name="Picture 3" descr="An illustration of the vertical section of mitochondria shows an overview of aerobic respir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536055" y="1247790"/>
            <a:ext cx="6071890" cy="48463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155529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94081-2D63-4D2C-B3F6-A3FC04E2B3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Glycolysis</a:t>
            </a:r>
          </a:p>
        </p:txBody>
      </p:sp>
      <p:sp>
        <p:nvSpPr>
          <p:cNvPr id="3" name="Content Placeholder 2">
            <a:extLst>
              <a:ext uri="{FF2B5EF4-FFF2-40B4-BE49-F238E27FC236}">
                <a16:creationId xmlns:a16="http://schemas.microsoft.com/office/drawing/2014/main" id="{30DE9E31-30AE-4A10-8C8D-61D7A906F8E1}"/>
              </a:ext>
            </a:extLst>
          </p:cNvPr>
          <p:cNvSpPr>
            <a:spLocks noGrp="1"/>
          </p:cNvSpPr>
          <p:nvPr>
            <p:ph sz="quarter" idx="11"/>
          </p:nvPr>
        </p:nvSpPr>
        <p:spPr/>
        <p:txBody>
          <a:bodyPr/>
          <a:lstStyle/>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Converts 1 glucose (6 carbons) to 2 pyruvate (3 carbons)</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10-step biochemical pathway</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in the cytoplasm</a:t>
            </a:r>
          </a:p>
          <a:p>
            <a:pPr marL="342900" lvl="0" indent="-342900">
              <a:spcBef>
                <a:spcPts val="600"/>
              </a:spcBef>
              <a:spcAft>
                <a:spcPts val="1200"/>
              </a:spcAft>
              <a:buClr>
                <a:srgbClr val="003B48"/>
              </a:buClr>
              <a:buFont typeface="Arial" panose="020B0604020202020204" pitchFamily="34" charset="0"/>
              <a:buChar char="•"/>
            </a:pPr>
            <a:r>
              <a:rPr lang="en-US" u="sng" dirty="0">
                <a:solidFill>
                  <a:srgbClr val="000000"/>
                </a:solidFill>
                <a:latin typeface="Arial" panose="020B0604020202020204" pitchFamily="34" charset="0"/>
                <a:ea typeface="Verdana" panose="020B0604030504040204" pitchFamily="34" charset="0"/>
              </a:rPr>
              <a:t>Net</a:t>
            </a:r>
            <a:r>
              <a:rPr lang="en-US" dirty="0">
                <a:solidFill>
                  <a:srgbClr val="000000"/>
                </a:solidFill>
                <a:latin typeface="Arial" panose="020B0604020202020204" pitchFamily="34" charset="0"/>
                <a:ea typeface="Verdana" panose="020B0604030504040204" pitchFamily="34" charset="0"/>
              </a:rPr>
              <a:t> production of 2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molecules by substrate-level phosphorylation</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produced by the reduction of</a:t>
            </a:r>
          </a:p>
        </p:txBody>
      </p:sp>
      <p:graphicFrame>
        <p:nvGraphicFramePr>
          <p:cNvPr id="4" name="Object 3">
            <a:extLst>
              <a:ext uri="{FF2B5EF4-FFF2-40B4-BE49-F238E27FC236}">
                <a16:creationId xmlns:a16="http://schemas.microsoft.com/office/drawing/2014/main" id="{C27E94B2-9054-4661-AA29-664C3494C9E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83940656"/>
              </p:ext>
            </p:extLst>
          </p:nvPr>
        </p:nvGraphicFramePr>
        <p:xfrm>
          <a:off x="5984240" y="4074795"/>
          <a:ext cx="774700" cy="330200"/>
        </p:xfrm>
        <a:graphic>
          <a:graphicData uri="http://schemas.openxmlformats.org/presentationml/2006/ole">
            <mc:AlternateContent xmlns:mc="http://schemas.openxmlformats.org/markup-compatibility/2006">
              <mc:Choice xmlns:v="urn:schemas-microsoft-com:vml" Requires="v">
                <p:oleObj spid="_x0000_s4182" name="Equation" r:id="rId3" imgW="774360" imgH="330120" progId="Equation.DSMT4">
                  <p:embed/>
                </p:oleObj>
              </mc:Choice>
              <mc:Fallback>
                <p:oleObj name="Equation" r:id="rId3" imgW="774360" imgH="330120" progId="Equation.DSMT4">
                  <p:embed/>
                  <p:pic>
                    <p:nvPicPr>
                      <p:cNvPr id="0" name=""/>
                      <p:cNvPicPr/>
                      <p:nvPr/>
                    </p:nvPicPr>
                    <p:blipFill>
                      <a:blip r:embed="rId4"/>
                      <a:stretch>
                        <a:fillRect/>
                      </a:stretch>
                    </p:blipFill>
                    <p:spPr>
                      <a:xfrm>
                        <a:off x="5984240" y="4074795"/>
                        <a:ext cx="774700" cy="330200"/>
                      </a:xfrm>
                      <a:prstGeom prst="rect">
                        <a:avLst/>
                      </a:prstGeom>
                    </p:spPr>
                  </p:pic>
                </p:oleObj>
              </mc:Fallback>
            </mc:AlternateContent>
          </a:graphicData>
        </a:graphic>
      </p:graphicFrame>
      <p:sp>
        <p:nvSpPr>
          <p:cNvPr id="6" name="Slide Number Placeholder 4">
            <a:extLst>
              <a:ext uri="{FF2B5EF4-FFF2-40B4-BE49-F238E27FC236}">
                <a16:creationId xmlns:a16="http://schemas.microsoft.com/office/drawing/2014/main" id="{CF8F1766-FA32-468D-AD41-196570D160AF}"/>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376735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222436" cy="678611"/>
          </a:xfrm>
        </p:spPr>
        <p:txBody>
          <a:bodyPr/>
          <a:lstStyle/>
          <a:p>
            <a:r>
              <a:rPr lang="en-US" altLang="en-US" dirty="0">
                <a:ea typeface="Microsoft YaHei" panose="020B0503020204020204" pitchFamily="34" charset="-122"/>
              </a:rPr>
              <a:t>Glycolysis Overview</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7.6</a:t>
            </a:r>
          </a:p>
        </p:txBody>
      </p:sp>
      <p:pic>
        <p:nvPicPr>
          <p:cNvPr id="8" name="Picture 3" descr="An illustration shows an overview of glycolysi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33909" y="137160"/>
            <a:ext cx="2545146" cy="61264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071214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222436" cy="678611"/>
          </a:xfrm>
        </p:spPr>
        <p:txBody>
          <a:bodyPr/>
          <a:lstStyle/>
          <a:p>
            <a:r>
              <a:rPr lang="en-US" altLang="en-US" dirty="0">
                <a:ea typeface="Microsoft YaHei" panose="020B0503020204020204" pitchFamily="34" charset="-122"/>
              </a:rPr>
              <a:t>Glycolytic Pathway</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7.7</a:t>
            </a:r>
          </a:p>
        </p:txBody>
      </p:sp>
      <p:pic>
        <p:nvPicPr>
          <p:cNvPr id="8" name="Picture 3" descr="An illustration shows the glycolytic pathway.">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805343" y="124079"/>
            <a:ext cx="4937572" cy="61264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72224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E9FD1-AFA2-4492-952B-B92D9B7DF38B}"/>
              </a:ext>
            </a:extLst>
          </p:cNvPr>
          <p:cNvSpPr>
            <a:spLocks noGrp="1"/>
          </p:cNvSpPr>
          <p:nvPr>
            <p:ph type="title"/>
          </p:nvPr>
        </p:nvSpPr>
        <p:spPr/>
        <p:txBody>
          <a:bodyPr/>
          <a:lstStyle/>
          <a:p>
            <a:pPr lvl="0"/>
            <a:r>
              <a:rPr lang="en-US" dirty="0"/>
              <a:t>Lecture Outline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5842690-EE62-4628-8A54-28B92E8B126D}"/>
              </a:ext>
            </a:extLst>
          </p:cNvPr>
          <p:cNvSpPr>
            <a:spLocks noGrp="1"/>
          </p:cNvSpPr>
          <p:nvPr>
            <p:ph sz="quarter" idx="11"/>
          </p:nvPr>
        </p:nvSpPr>
        <p:spPr>
          <a:xfrm>
            <a:off x="342900" y="1276710"/>
            <a:ext cx="4846320" cy="4974336"/>
          </a:xfrm>
        </p:spPr>
        <p:txBody>
          <a:bodyPr/>
          <a:lstStyle/>
          <a:p>
            <a:pPr marL="548640" indent="-548640">
              <a:spcBef>
                <a:spcPts val="400"/>
              </a:spcBef>
              <a:spcAft>
                <a:spcPts val="600"/>
              </a:spcAft>
            </a:pPr>
            <a:r>
              <a:rPr lang="en-US" sz="2000" b="1" dirty="0"/>
              <a:t>7.1	</a:t>
            </a:r>
            <a:r>
              <a:rPr lang="en-US" sz="2000" dirty="0"/>
              <a:t>Overview of Cellular Respiration </a:t>
            </a:r>
          </a:p>
          <a:p>
            <a:pPr marL="548640" indent="-548640">
              <a:spcBef>
                <a:spcPts val="400"/>
              </a:spcBef>
              <a:spcAft>
                <a:spcPts val="600"/>
              </a:spcAft>
            </a:pPr>
            <a:r>
              <a:rPr lang="en-US" sz="2000" b="1" dirty="0"/>
              <a:t>7.2	</a:t>
            </a:r>
            <a:r>
              <a:rPr lang="en-US" sz="2000" dirty="0"/>
              <a:t>Glycolysis: Splitting Glucose </a:t>
            </a:r>
          </a:p>
          <a:p>
            <a:pPr marL="548640" indent="-548640">
              <a:spcBef>
                <a:spcPts val="400"/>
              </a:spcBef>
              <a:spcAft>
                <a:spcPts val="600"/>
              </a:spcAft>
            </a:pPr>
            <a:r>
              <a:rPr lang="en-US" sz="2000" b="1" dirty="0"/>
              <a:t>7.3	</a:t>
            </a:r>
            <a:r>
              <a:rPr lang="en-US" sz="2000" dirty="0"/>
              <a:t>The Oxidation of Pyruvate Produces Acetyl-CoA </a:t>
            </a:r>
          </a:p>
          <a:p>
            <a:pPr marL="548640" indent="-548640">
              <a:spcBef>
                <a:spcPts val="400"/>
              </a:spcBef>
              <a:spcAft>
                <a:spcPts val="600"/>
              </a:spcAft>
            </a:pPr>
            <a:r>
              <a:rPr lang="en-US" sz="2000" b="1" dirty="0"/>
              <a:t>7.4	</a:t>
            </a:r>
            <a:r>
              <a:rPr lang="en-US" sz="2000" dirty="0"/>
              <a:t>The Citric Acid Cycle </a:t>
            </a:r>
          </a:p>
          <a:p>
            <a:pPr marL="548640" indent="-548640">
              <a:spcBef>
                <a:spcPts val="400"/>
              </a:spcBef>
              <a:spcAft>
                <a:spcPts val="600"/>
              </a:spcAft>
            </a:pPr>
            <a:r>
              <a:rPr lang="en-US" sz="2000" b="1" dirty="0"/>
              <a:t>7.5	</a:t>
            </a:r>
            <a:r>
              <a:rPr lang="en-US" sz="2000" dirty="0"/>
              <a:t>The Electron Transport Chain and Chemiosmosis </a:t>
            </a:r>
          </a:p>
          <a:p>
            <a:pPr marL="548640" indent="-548640">
              <a:spcBef>
                <a:spcPts val="400"/>
              </a:spcBef>
              <a:spcAft>
                <a:spcPts val="600"/>
              </a:spcAft>
            </a:pPr>
            <a:r>
              <a:rPr lang="en-US" sz="2000" b="1" dirty="0"/>
              <a:t>7.6	</a:t>
            </a:r>
            <a:r>
              <a:rPr lang="en-US" sz="2000" dirty="0"/>
              <a:t>Energy Yield of Aerobic Respiration </a:t>
            </a:r>
          </a:p>
          <a:p>
            <a:pPr marL="548640" indent="-548640">
              <a:spcBef>
                <a:spcPts val="400"/>
              </a:spcBef>
              <a:spcAft>
                <a:spcPts val="600"/>
              </a:spcAft>
            </a:pPr>
            <a:r>
              <a:rPr lang="en-US" sz="2000" b="1" dirty="0"/>
              <a:t>7.7	</a:t>
            </a:r>
            <a:r>
              <a:rPr lang="en-US" sz="2000" dirty="0"/>
              <a:t>Regulation of Aerobic Respiration </a:t>
            </a:r>
          </a:p>
          <a:p>
            <a:pPr marL="548640" indent="-548640">
              <a:spcBef>
                <a:spcPts val="400"/>
              </a:spcBef>
              <a:spcAft>
                <a:spcPts val="600"/>
              </a:spcAft>
            </a:pPr>
            <a:r>
              <a:rPr lang="en-US" sz="2000" b="1" dirty="0"/>
              <a:t>7.8	</a:t>
            </a:r>
            <a:r>
              <a:rPr lang="en-US" sz="2000" dirty="0"/>
              <a:t>Oxidation Without O</a:t>
            </a:r>
            <a:r>
              <a:rPr lang="en-US" sz="2000" baseline="-25000" dirty="0"/>
              <a:t>2</a:t>
            </a:r>
            <a:r>
              <a:rPr lang="en-US" sz="2000" baseline="30000" dirty="0"/>
              <a:t> </a:t>
            </a:r>
            <a:endParaRPr lang="en-US" sz="2000" dirty="0"/>
          </a:p>
          <a:p>
            <a:pPr marL="548640" indent="-548640">
              <a:spcBef>
                <a:spcPts val="400"/>
              </a:spcBef>
              <a:spcAft>
                <a:spcPts val="600"/>
              </a:spcAft>
            </a:pPr>
            <a:r>
              <a:rPr lang="en-US" sz="2000" b="1" dirty="0"/>
              <a:t>7.9	</a:t>
            </a:r>
            <a:r>
              <a:rPr lang="en-US" sz="2000" dirty="0"/>
              <a:t>Catabolism of Proteins and Fats </a:t>
            </a:r>
          </a:p>
          <a:p>
            <a:pPr marL="548640" indent="-548640">
              <a:spcBef>
                <a:spcPts val="400"/>
              </a:spcBef>
              <a:spcAft>
                <a:spcPts val="600"/>
              </a:spcAft>
            </a:pPr>
            <a:r>
              <a:rPr lang="en-US" sz="2000" b="1" dirty="0"/>
              <a:t>7.10	</a:t>
            </a:r>
            <a:r>
              <a:rPr lang="en-US" sz="2000" dirty="0"/>
              <a:t>Evolution of Metabolism </a:t>
            </a:r>
          </a:p>
        </p:txBody>
      </p:sp>
      <p:pic>
        <p:nvPicPr>
          <p:cNvPr id="8" name="Picture 3" descr="A centipede stuck onto the surface of a leaf. The top portion of the leaf appears to be eaten by the insect.">
            <a:extLst>
              <a:ext uri="{FF2B5EF4-FFF2-40B4-BE49-F238E27FC236}">
                <a16:creationId xmlns:a16="http://schemas.microsoft.com/office/drawing/2014/main" id="{C5F8E2C5-246C-41DF-83EE-B673ABFBC214}"/>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449499" y="997496"/>
            <a:ext cx="3431229" cy="51206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4">
            <a:extLst>
              <a:ext uri="{FF2B5EF4-FFF2-40B4-BE49-F238E27FC236}">
                <a16:creationId xmlns:a16="http://schemas.microsoft.com/office/drawing/2014/main" id="{091CCA26-7E30-491B-BB6C-A95E4EEE1486}"/>
              </a:ext>
            </a:extLst>
          </p:cNvPr>
          <p:cNvSpPr>
            <a:spLocks noGrp="1"/>
          </p:cNvSpPr>
          <p:nvPr>
            <p:ph type="body" sz="quarter" idx="39"/>
          </p:nvPr>
        </p:nvSpPr>
        <p:spPr>
          <a:xfrm>
            <a:off x="5930673" y="6245529"/>
            <a:ext cx="2468880" cy="181356"/>
          </a:xfrm>
        </p:spPr>
        <p:txBody>
          <a:bodyPr/>
          <a:lstStyle/>
          <a:p>
            <a:pPr algn="ctr"/>
            <a:r>
              <a:rPr lang="en-US" dirty="0">
                <a:solidFill>
                  <a:schemeClr val="tx1"/>
                </a:solidFill>
              </a:rPr>
              <a:t> Ed Reschke/</a:t>
            </a:r>
            <a:r>
              <a:rPr lang="en-US" dirty="0" err="1">
                <a:solidFill>
                  <a:schemeClr val="tx1"/>
                </a:solidFill>
              </a:rPr>
              <a:t>Stockbyte</a:t>
            </a:r>
            <a:r>
              <a:rPr lang="en-US" dirty="0">
                <a:solidFill>
                  <a:schemeClr val="tx1"/>
                </a:solidFill>
              </a:rPr>
              <a:t>/Getty Images </a:t>
            </a:r>
          </a:p>
        </p:txBody>
      </p:sp>
      <p:sp>
        <p:nvSpPr>
          <p:cNvPr id="7" name="Slide Number Placeholder 5">
            <a:extLst>
              <a:ext uri="{FF2B5EF4-FFF2-40B4-BE49-F238E27FC236}">
                <a16:creationId xmlns:a16="http://schemas.microsoft.com/office/drawing/2014/main" id="{4393A06F-CD20-4FD9-9BE1-CF0A245FE39B}"/>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8034359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96A62-0817-4DD7-975E-5BC1F68B45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NAD</a:t>
            </a:r>
            <a:r>
              <a:rPr lang="en-US" baseline="30000" dirty="0">
                <a:solidFill>
                  <a:srgbClr val="000000"/>
                </a:solidFill>
                <a:latin typeface="Arial" panose="020B0604020202020204" pitchFamily="34" charset="0"/>
                <a:ea typeface="Verdana" panose="020B0604030504040204" pitchFamily="34" charset="0"/>
                <a:cs typeface="Arial" pitchFamily="34" charset="0"/>
              </a:rPr>
              <a:t>+</a:t>
            </a:r>
            <a:r>
              <a:rPr lang="en-US" dirty="0">
                <a:solidFill>
                  <a:srgbClr val="000000"/>
                </a:solidFill>
                <a:latin typeface="Arial" panose="020B0604020202020204" pitchFamily="34" charset="0"/>
                <a:ea typeface="Verdana" panose="020B0604030504040204" pitchFamily="34" charset="0"/>
                <a:cs typeface="Arial" pitchFamily="34" charset="0"/>
              </a:rPr>
              <a:t> Must Be Regenerated</a:t>
            </a:r>
          </a:p>
        </p:txBody>
      </p:sp>
      <p:sp>
        <p:nvSpPr>
          <p:cNvPr id="3" name="Content Placeholder 2">
            <a:extLst>
              <a:ext uri="{FF2B5EF4-FFF2-40B4-BE49-F238E27FC236}">
                <a16:creationId xmlns:a16="http://schemas.microsoft.com/office/drawing/2014/main" id="{F2E593A2-6790-46AD-A610-B97C727D549C}"/>
              </a:ext>
            </a:extLst>
          </p:cNvPr>
          <p:cNvSpPr>
            <a:spLocks noGrp="1"/>
          </p:cNvSpPr>
          <p:nvPr>
            <p:ph sz="quarter" idx="11"/>
          </p:nvPr>
        </p:nvSpPr>
        <p:spPr>
          <a:xfrm>
            <a:off x="342900" y="1276710"/>
            <a:ext cx="8458200" cy="449220"/>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 glycolysis to continue,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must be recycled to</a:t>
            </a:r>
          </a:p>
        </p:txBody>
      </p:sp>
      <p:graphicFrame>
        <p:nvGraphicFramePr>
          <p:cNvPr id="8" name="Object 3">
            <a:extLst>
              <a:ext uri="{FF2B5EF4-FFF2-40B4-BE49-F238E27FC236}">
                <a16:creationId xmlns:a16="http://schemas.microsoft.com/office/drawing/2014/main" id="{54AE8D19-E3E2-4169-98EF-CC29FF5C014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13529489"/>
              </p:ext>
            </p:extLst>
          </p:nvPr>
        </p:nvGraphicFramePr>
        <p:xfrm>
          <a:off x="7744460" y="1336220"/>
          <a:ext cx="774700" cy="330200"/>
        </p:xfrm>
        <a:graphic>
          <a:graphicData uri="http://schemas.openxmlformats.org/presentationml/2006/ole">
            <mc:AlternateContent xmlns:mc="http://schemas.openxmlformats.org/markup-compatibility/2006">
              <mc:Choice xmlns:v="urn:schemas-microsoft-com:vml" Requires="v">
                <p:oleObj spid="_x0000_s5206" name="Equation" r:id="rId3" imgW="774360" imgH="330120" progId="Equation.DSMT4">
                  <p:embed/>
                </p:oleObj>
              </mc:Choice>
              <mc:Fallback>
                <p:oleObj name="Equation" r:id="rId3" imgW="774360" imgH="330120" progId="Equation.DSMT4">
                  <p:embed/>
                  <p:pic>
                    <p:nvPicPr>
                      <p:cNvPr id="0" name=""/>
                      <p:cNvPicPr/>
                      <p:nvPr/>
                    </p:nvPicPr>
                    <p:blipFill>
                      <a:blip r:embed="rId4"/>
                      <a:stretch>
                        <a:fillRect/>
                      </a:stretch>
                    </p:blipFill>
                    <p:spPr>
                      <a:xfrm>
                        <a:off x="7744460" y="1336220"/>
                        <a:ext cx="7747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FE1E5665-5D7E-4A41-A127-6BCB3442454C}"/>
              </a:ext>
            </a:extLst>
          </p:cNvPr>
          <p:cNvSpPr>
            <a:spLocks noGrp="1"/>
          </p:cNvSpPr>
          <p:nvPr>
            <p:ph sz="quarter" idx="15"/>
          </p:nvPr>
        </p:nvSpPr>
        <p:spPr>
          <a:xfrm>
            <a:off x="342900" y="1682050"/>
            <a:ext cx="8458200" cy="4344564"/>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by either:</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 Aerobic respiration</a:t>
            </a:r>
          </a:p>
          <a:p>
            <a:pPr marL="822960" lvl="0" indent="-283464">
              <a:spcBef>
                <a:spcPct val="200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Oxygen is available as the final electron acceptor.</a:t>
            </a:r>
          </a:p>
          <a:p>
            <a:pPr marL="822960" lvl="0" indent="-283464">
              <a:spcBef>
                <a:spcPct val="20000"/>
              </a:spcBef>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Produces significant amount of A</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P.</a:t>
            </a:r>
          </a:p>
          <a:p>
            <a:pPr marL="457200" lvl="0" indent="-457200">
              <a:spcBef>
                <a:spcPct val="200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 Fermentation</a:t>
            </a:r>
          </a:p>
          <a:p>
            <a:pPr marL="822960" lvl="0" indent="-283464">
              <a:spcBef>
                <a:spcPct val="200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Occurs when oxygen is not available.</a:t>
            </a:r>
          </a:p>
          <a:p>
            <a:pPr marL="822960" lvl="0" indent="-283464">
              <a:spcBef>
                <a:spcPct val="20000"/>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Organic molecule is the final electron acceptor.</a:t>
            </a:r>
          </a:p>
        </p:txBody>
      </p:sp>
      <p:sp>
        <p:nvSpPr>
          <p:cNvPr id="6" name="Slide Number Placeholder 5">
            <a:extLst>
              <a:ext uri="{FF2B5EF4-FFF2-40B4-BE49-F238E27FC236}">
                <a16:creationId xmlns:a16="http://schemas.microsoft.com/office/drawing/2014/main" id="{20DC7924-A8B0-4973-A98F-5B151ED0CF36}"/>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57495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65B357-EB93-4D74-B204-850C4F3462F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Fate of Pyruvate</a:t>
            </a:r>
          </a:p>
        </p:txBody>
      </p:sp>
      <p:sp>
        <p:nvSpPr>
          <p:cNvPr id="3" name="Content Placeholder 2">
            <a:extLst>
              <a:ext uri="{FF2B5EF4-FFF2-40B4-BE49-F238E27FC236}">
                <a16:creationId xmlns:a16="http://schemas.microsoft.com/office/drawing/2014/main" id="{E0ECBAF6-0BFF-49BC-B825-1D31BFAE1241}"/>
              </a:ext>
            </a:extLst>
          </p:cNvPr>
          <p:cNvSpPr>
            <a:spLocks noGrp="1"/>
          </p:cNvSpPr>
          <p:nvPr>
            <p:ph sz="quarter" idx="11"/>
          </p:nvPr>
        </p:nvSpPr>
        <p:spPr>
          <a:xfrm>
            <a:off x="342900" y="1276710"/>
            <a:ext cx="8206740" cy="3294126"/>
          </a:xfrm>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Depends on oxygen availability</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oxygen is present, pyruvate is oxidized to acetyl coenzyme A (acetyl-CoA) which enters the citric acid cycle.</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Aerobic respiration.</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Without oxygen, pyruvate is reduced in order to oxidize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back to</a:t>
            </a:r>
            <a:endParaRPr lang="en-US" sz="2400" dirty="0">
              <a:solidFill>
                <a:srgbClr val="000000"/>
              </a:solidFill>
              <a:latin typeface="Arial" panose="020B0604020202020204" pitchFamily="34" charset="0"/>
              <a:ea typeface="Verdana" panose="020B0604030504040204" pitchFamily="34" charset="0"/>
            </a:endParaRPr>
          </a:p>
        </p:txBody>
      </p:sp>
      <p:graphicFrame>
        <p:nvGraphicFramePr>
          <p:cNvPr id="8" name="Object 3">
            <a:extLst>
              <a:ext uri="{FF2B5EF4-FFF2-40B4-BE49-F238E27FC236}">
                <a16:creationId xmlns:a16="http://schemas.microsoft.com/office/drawing/2014/main" id="{9336FD65-E2F1-4BF8-B1DF-B973B363A02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029923124"/>
              </p:ext>
            </p:extLst>
          </p:nvPr>
        </p:nvGraphicFramePr>
        <p:xfrm>
          <a:off x="2842260" y="4132686"/>
          <a:ext cx="863600" cy="330200"/>
        </p:xfrm>
        <a:graphic>
          <a:graphicData uri="http://schemas.openxmlformats.org/presentationml/2006/ole">
            <mc:AlternateContent xmlns:mc="http://schemas.openxmlformats.org/markup-compatibility/2006">
              <mc:Choice xmlns:v="urn:schemas-microsoft-com:vml" Requires="v">
                <p:oleObj spid="_x0000_s6226" name="Equation" r:id="rId3" imgW="863280" imgH="330120" progId="Equation.DSMT4">
                  <p:embed/>
                </p:oleObj>
              </mc:Choice>
              <mc:Fallback>
                <p:oleObj name="Equation" r:id="rId3" imgW="863280" imgH="330120" progId="Equation.DSMT4">
                  <p:embed/>
                  <p:pic>
                    <p:nvPicPr>
                      <p:cNvPr id="0" name=""/>
                      <p:cNvPicPr/>
                      <p:nvPr/>
                    </p:nvPicPr>
                    <p:blipFill>
                      <a:blip r:embed="rId4"/>
                      <a:stretch>
                        <a:fillRect/>
                      </a:stretch>
                    </p:blipFill>
                    <p:spPr>
                      <a:xfrm>
                        <a:off x="2842260" y="4132686"/>
                        <a:ext cx="863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95A5E1E-5CD8-4A0F-BAF6-2F5B906F8C73}"/>
              </a:ext>
            </a:extLst>
          </p:cNvPr>
          <p:cNvSpPr>
            <a:spLocks noGrp="1"/>
          </p:cNvSpPr>
          <p:nvPr>
            <p:ph sz="quarter" idx="15"/>
          </p:nvPr>
        </p:nvSpPr>
        <p:spPr>
          <a:xfrm>
            <a:off x="342900" y="4570836"/>
            <a:ext cx="8458200" cy="549804"/>
          </a:xfrm>
        </p:spPr>
        <p:txBody>
          <a:bodyPr/>
          <a:lstStyle/>
          <a:p>
            <a:pPr marL="731520" lvl="2" indent="-283464"/>
            <a:r>
              <a:rPr lang="en-US" dirty="0"/>
              <a:t>Fermentation.</a:t>
            </a:r>
          </a:p>
        </p:txBody>
      </p:sp>
      <p:sp>
        <p:nvSpPr>
          <p:cNvPr id="6" name="Slide Number Placeholder 5">
            <a:extLst>
              <a:ext uri="{FF2B5EF4-FFF2-40B4-BE49-F238E27FC236}">
                <a16:creationId xmlns:a16="http://schemas.microsoft.com/office/drawing/2014/main" id="{C495666F-46CD-49B5-B24F-BCB950FD5C73}"/>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3675083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304532" cy="678611"/>
          </a:xfrm>
        </p:spPr>
        <p:txBody>
          <a:bodyPr/>
          <a:lstStyle/>
          <a:p>
            <a:r>
              <a:rPr lang="en-US" altLang="en-US" dirty="0">
                <a:ea typeface="Microsoft YaHei" panose="020B0503020204020204" pitchFamily="34" charset="-122"/>
              </a:rPr>
              <a:t>Regeneration of NAD</a:t>
            </a:r>
            <a:r>
              <a:rPr lang="en-US" altLang="en-US" baseline="30000" dirty="0">
                <a:ea typeface="Microsoft YaHei" panose="020B0503020204020204" pitchFamily="34" charset="-122"/>
              </a:rPr>
              <a:t>+</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7.8</a:t>
            </a:r>
          </a:p>
        </p:txBody>
      </p:sp>
      <p:pic>
        <p:nvPicPr>
          <p:cNvPr id="8" name="Picture 3" descr="An illustration shows the fate of pyruvate and NADH produced by glycolysi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908889" y="1192926"/>
            <a:ext cx="7326223" cy="466344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401817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138B1-5132-4637-8E20-6C7086AA0E8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Pyruvate Oxidation </a:t>
            </a:r>
          </a:p>
        </p:txBody>
      </p:sp>
      <p:sp>
        <p:nvSpPr>
          <p:cNvPr id="3" name="Content Placeholder 2">
            <a:extLst>
              <a:ext uri="{FF2B5EF4-FFF2-40B4-BE49-F238E27FC236}">
                <a16:creationId xmlns:a16="http://schemas.microsoft.com/office/drawing/2014/main" id="{718EEDE8-77C5-4218-A02C-1007DD330A79}"/>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the presence of oxygen, pyruvate is oxidized</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in mitochondria in eukaryotes.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Multienzyme complex called pyruvate dehydrogenase catalyzes the reaction.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Occurs at the plasma membrane in prokaryotes.</a:t>
            </a:r>
          </a:p>
        </p:txBody>
      </p:sp>
      <p:sp>
        <p:nvSpPr>
          <p:cNvPr id="6" name="Slide Number Placeholder 3">
            <a:extLst>
              <a:ext uri="{FF2B5EF4-FFF2-40B4-BE49-F238E27FC236}">
                <a16:creationId xmlns:a16="http://schemas.microsoft.com/office/drawing/2014/main" id="{7E9C0E80-1FF1-4A70-8776-30177D9895BC}"/>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064693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75B43-5451-43B5-BB5F-04EF69158F5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Products of Pyruvate Oxidation</a:t>
            </a:r>
          </a:p>
        </p:txBody>
      </p:sp>
      <p:sp>
        <p:nvSpPr>
          <p:cNvPr id="3" name="Content Placeholder 2">
            <a:extLst>
              <a:ext uri="{FF2B5EF4-FFF2-40B4-BE49-F238E27FC236}">
                <a16:creationId xmlns:a16="http://schemas.microsoft.com/office/drawing/2014/main" id="{FAEC58BE-E51D-4932-A238-44BE1BAC1BEF}"/>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From each 3-carbon pyruvate molecule: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Decarboxylation by pyruvate dehydrogenase.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NADH.</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acetyl-CoA which consists of 2 carbons from pyruvate attached to coenzyme A.</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Acetyl-CoA proceeds to the citric acid cycle.</a:t>
            </a:r>
          </a:p>
        </p:txBody>
      </p:sp>
      <p:sp>
        <p:nvSpPr>
          <p:cNvPr id="6" name="Slide Number Placeholder 3">
            <a:extLst>
              <a:ext uri="{FF2B5EF4-FFF2-40B4-BE49-F238E27FC236}">
                <a16:creationId xmlns:a16="http://schemas.microsoft.com/office/drawing/2014/main" id="{1879BDD9-36DA-43BE-9BBC-1F9263371775}"/>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521093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3977640" cy="678611"/>
          </a:xfrm>
        </p:spPr>
        <p:txBody>
          <a:bodyPr/>
          <a:lstStyle/>
          <a:p>
            <a:r>
              <a:rPr lang="en-US" altLang="en-US" dirty="0">
                <a:ea typeface="Microsoft YaHei" panose="020B0503020204020204" pitchFamily="34" charset="-122"/>
              </a:rPr>
              <a:t>The Oxidation of Pyruvate </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7.9</a:t>
            </a:r>
          </a:p>
        </p:txBody>
      </p:sp>
      <p:pic>
        <p:nvPicPr>
          <p:cNvPr id="8" name="Picture 3" descr="An illustration shows the oxidation of pyruvate and the structural formula of pyruvate and Acetyl Coenzyme 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465937" y="118506"/>
            <a:ext cx="4152746" cy="61264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61663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374874-20C6-479D-8169-C7FD081A85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Citric Acid Cycle </a:t>
            </a:r>
          </a:p>
        </p:txBody>
      </p:sp>
      <p:sp>
        <p:nvSpPr>
          <p:cNvPr id="3" name="Content Placeholder 2">
            <a:extLst>
              <a:ext uri="{FF2B5EF4-FFF2-40B4-BE49-F238E27FC236}">
                <a16:creationId xmlns:a16="http://schemas.microsoft.com/office/drawing/2014/main" id="{93ADA92B-F484-4C63-8AAE-9EAAF409E23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Oxidizes the acetyl group from pyruvate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Occurs in the matrix of the mitochondria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Biochemical pathway of nine steps in three segments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Acetyl-CoA + oxaloacetate → citrate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Citrate rearrangement and decarboxylation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Regeneration of oxaloacetate</a:t>
            </a:r>
          </a:p>
        </p:txBody>
      </p:sp>
      <p:sp>
        <p:nvSpPr>
          <p:cNvPr id="6" name="Slide Number Placeholder 3">
            <a:extLst>
              <a:ext uri="{FF2B5EF4-FFF2-40B4-BE49-F238E27FC236}">
                <a16:creationId xmlns:a16="http://schemas.microsoft.com/office/drawing/2014/main" id="{23306DE1-20F0-478A-84CB-6B3AFFB76A76}"/>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8810048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Citric Acid Cycle Overview</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7.10</a:t>
            </a:r>
          </a:p>
        </p:txBody>
      </p:sp>
      <p:pic>
        <p:nvPicPr>
          <p:cNvPr id="8" name="Picture 3" descr="2 diagrams explain the overview of the citric acid life cycl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336002" y="1154981"/>
            <a:ext cx="6471997"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34280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B567C-83DC-4734-82FB-24883E84D69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Citric Acid Cycle Yield</a:t>
            </a:r>
          </a:p>
        </p:txBody>
      </p:sp>
      <p:sp>
        <p:nvSpPr>
          <p:cNvPr id="3" name="Content Placeholder 2">
            <a:extLst>
              <a:ext uri="{FF2B5EF4-FFF2-40B4-BE49-F238E27FC236}">
                <a16:creationId xmlns:a16="http://schemas.microsoft.com/office/drawing/2014/main" id="{98A0A722-D51D-43F8-A975-E2234DDD379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Acetyl-CoA entering the citric acid cycle: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Releases 2 molecules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Reduces </a:t>
            </a:r>
          </a:p>
        </p:txBody>
      </p:sp>
      <p:graphicFrame>
        <p:nvGraphicFramePr>
          <p:cNvPr id="8" name="Object 3">
            <a:extLst>
              <a:ext uri="{FF2B5EF4-FFF2-40B4-BE49-F238E27FC236}">
                <a16:creationId xmlns:a16="http://schemas.microsoft.com/office/drawing/2014/main" id="{A68DD5E8-353F-4D1E-8E69-5A40776FB87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24177425"/>
              </p:ext>
            </p:extLst>
          </p:nvPr>
        </p:nvGraphicFramePr>
        <p:xfrm>
          <a:off x="2076450" y="2352306"/>
          <a:ext cx="977900" cy="406400"/>
        </p:xfrm>
        <a:graphic>
          <a:graphicData uri="http://schemas.openxmlformats.org/presentationml/2006/ole">
            <mc:AlternateContent xmlns:mc="http://schemas.openxmlformats.org/markup-compatibility/2006">
              <mc:Choice xmlns:v="urn:schemas-microsoft-com:vml" Requires="v">
                <p:oleObj spid="_x0000_s7241" name="Equation" r:id="rId3" imgW="977760" imgH="406080" progId="Equation.DSMT4">
                  <p:embed/>
                </p:oleObj>
              </mc:Choice>
              <mc:Fallback>
                <p:oleObj name="Equation" r:id="rId3" imgW="977760" imgH="406080" progId="Equation.DSMT4">
                  <p:embed/>
                  <p:pic>
                    <p:nvPicPr>
                      <p:cNvPr id="0" name=""/>
                      <p:cNvPicPr/>
                      <p:nvPr/>
                    </p:nvPicPr>
                    <p:blipFill>
                      <a:blip r:embed="rId4"/>
                      <a:stretch>
                        <a:fillRect/>
                      </a:stretch>
                    </p:blipFill>
                    <p:spPr>
                      <a:xfrm>
                        <a:off x="2076450" y="2352306"/>
                        <a:ext cx="977900" cy="4064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6ADE75D5-2374-4B40-A30E-1CD52BCEEAF3}"/>
              </a:ext>
            </a:extLst>
          </p:cNvPr>
          <p:cNvSpPr>
            <a:spLocks noGrp="1"/>
          </p:cNvSpPr>
          <p:nvPr>
            <p:ph sz="quarter" idx="15"/>
          </p:nvPr>
        </p:nvSpPr>
        <p:spPr>
          <a:xfrm>
            <a:off x="342900" y="2341986"/>
            <a:ext cx="8458200" cy="2377440"/>
          </a:xfrm>
        </p:spPr>
        <p:txBody>
          <a:bodyPr/>
          <a:lstStyle/>
          <a:p>
            <a:pPr lvl="0" indent="2651760">
              <a:spcBef>
                <a:spcPct val="200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to 3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Reduces 1 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 (electron carrier) to 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Produces 1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Regenerates oxaloacetate.</a:t>
            </a:r>
          </a:p>
        </p:txBody>
      </p:sp>
      <p:sp>
        <p:nvSpPr>
          <p:cNvPr id="6" name="Slide Number Placeholder 5">
            <a:extLst>
              <a:ext uri="{FF2B5EF4-FFF2-40B4-BE49-F238E27FC236}">
                <a16:creationId xmlns:a16="http://schemas.microsoft.com/office/drawing/2014/main" id="{E27FD68E-9522-4546-B715-3B985B7FDDC0}"/>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11654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The Citric Acid Cycle </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7.11</a:t>
            </a:r>
          </a:p>
        </p:txBody>
      </p:sp>
      <p:pic>
        <p:nvPicPr>
          <p:cNvPr id="8" name="Picture 3" descr="In the citric acid cycle, acetyl coenzyme A binds oxaloacetate that is decarboxylated twice to regenerate oxaloacetate yielding energetic molecul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546183" y="1120140"/>
            <a:ext cx="4051634"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79720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CD2FC-D080-4217-A320-E7F110604A1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Respiration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0FC77D1-F31C-4871-8916-8AE9641F8EEA}"/>
              </a:ext>
            </a:extLst>
          </p:cNvPr>
          <p:cNvSpPr>
            <a:spLocks noGrp="1"/>
          </p:cNvSpPr>
          <p:nvPr>
            <p:ph sz="quarter" idx="11"/>
          </p:nvPr>
        </p:nvSpPr>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Organisms can be classified based on how they obtain energy:</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Autotrophs</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Able to produce their own organic molecules through photosynthesis.</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Heterotrophs</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Live on organic compounds produced by other organisms.</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All organisms use cellular respiration to extract energy from organic molecules</a:t>
            </a:r>
          </a:p>
        </p:txBody>
      </p:sp>
      <p:sp>
        <p:nvSpPr>
          <p:cNvPr id="6" name="Slide Number Placeholder 3">
            <a:extLst>
              <a:ext uri="{FF2B5EF4-FFF2-40B4-BE49-F238E27FC236}">
                <a16:creationId xmlns:a16="http://schemas.microsoft.com/office/drawing/2014/main" id="{C98FF0DB-721B-4460-9D79-C6F0B17837FA}"/>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412104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682EB-E145-46E0-9586-FDC6ADE4B8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Glucose Yield After Citric Acid Cycle</a:t>
            </a:r>
          </a:p>
        </p:txBody>
      </p:sp>
      <p:sp>
        <p:nvSpPr>
          <p:cNvPr id="3" name="Content Placeholder 2">
            <a:extLst>
              <a:ext uri="{FF2B5EF4-FFF2-40B4-BE49-F238E27FC236}">
                <a16:creationId xmlns:a16="http://schemas.microsoft.com/office/drawing/2014/main" id="{689611B7-C6A9-4539-972C-5E275F24C2C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mj-lt"/>
                <a:ea typeface="Verdana" panose="020B0604030504040204" pitchFamily="34" charset="0"/>
              </a:rPr>
              <a:t>Glucose has been oxidized to:</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mj-lt"/>
                <a:ea typeface="Verdana" panose="020B0604030504040204" pitchFamily="34" charset="0"/>
              </a:rPr>
              <a:t>6 CO</a:t>
            </a:r>
            <a:r>
              <a:rPr lang="en-US" baseline="-25000" dirty="0">
                <a:solidFill>
                  <a:srgbClr val="000000"/>
                </a:solidFill>
                <a:latin typeface="+mj-lt"/>
                <a:ea typeface="Verdana" panose="020B0604030504040204" pitchFamily="34" charset="0"/>
              </a:rPr>
              <a:t>2</a:t>
            </a:r>
            <a:r>
              <a:rPr lang="en-US" dirty="0">
                <a:solidFill>
                  <a:srgbClr val="000000"/>
                </a:solidFill>
                <a:latin typeface="+mj-lt"/>
                <a:ea typeface="Verdana" panose="020B0604030504040204" pitchFamily="34" charset="0"/>
              </a:rPr>
              <a: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mj-lt"/>
                <a:ea typeface="Verdana" panose="020B0604030504040204" pitchFamily="34" charset="0"/>
              </a:rPr>
              <a:t>4 A</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T</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P.</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mj-lt"/>
                <a:ea typeface="Verdana" panose="020B0604030504040204" pitchFamily="34" charset="0"/>
              </a:rPr>
              <a:t>10 N</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A</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D</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H</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mj-lt"/>
                <a:ea typeface="Verdana" panose="020B0604030504040204" pitchFamily="34" charset="0"/>
              </a:rPr>
              <a:t>2 F</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A</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D</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H</a:t>
            </a:r>
            <a:r>
              <a:rPr lang="en-US" baseline="-25000" dirty="0">
                <a:solidFill>
                  <a:srgbClr val="000000"/>
                </a:solidFill>
                <a:latin typeface="+mj-lt"/>
                <a:ea typeface="Verdana" panose="020B0604030504040204" pitchFamily="34" charset="0"/>
              </a:rPr>
              <a:t>2</a:t>
            </a:r>
          </a:p>
          <a:p>
            <a:pPr lvl="0">
              <a:spcBef>
                <a:spcPct val="20000"/>
              </a:spcBef>
              <a:spcAft>
                <a:spcPts val="2800"/>
              </a:spcAft>
              <a:buClr>
                <a:srgbClr val="003B48"/>
              </a:buClr>
            </a:pPr>
            <a:r>
              <a:rPr lang="en-US" dirty="0">
                <a:solidFill>
                  <a:srgbClr val="000000"/>
                </a:solidFill>
                <a:latin typeface="+mj-lt"/>
                <a:ea typeface="Verdana" panose="020B0604030504040204" pitchFamily="34" charset="0"/>
              </a:rPr>
              <a:t>N</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A</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D</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H and F</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A</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D</a:t>
            </a:r>
            <a:r>
              <a:rPr lang="en-US" sz="100" dirty="0">
                <a:solidFill>
                  <a:srgbClr val="000000"/>
                </a:solidFill>
                <a:latin typeface="+mj-lt"/>
                <a:ea typeface="Verdana" panose="020B0604030504040204" pitchFamily="34" charset="0"/>
              </a:rPr>
              <a:t> </a:t>
            </a:r>
            <a:r>
              <a:rPr lang="en-US" dirty="0">
                <a:solidFill>
                  <a:srgbClr val="000000"/>
                </a:solidFill>
                <a:latin typeface="+mj-lt"/>
                <a:ea typeface="Verdana" panose="020B0604030504040204" pitchFamily="34" charset="0"/>
              </a:rPr>
              <a:t>H</a:t>
            </a:r>
            <a:r>
              <a:rPr lang="en-US" baseline="-25000" dirty="0">
                <a:solidFill>
                  <a:srgbClr val="000000"/>
                </a:solidFill>
                <a:latin typeface="+mj-lt"/>
                <a:ea typeface="Verdana" panose="020B0604030504040204" pitchFamily="34" charset="0"/>
              </a:rPr>
              <a:t>2</a:t>
            </a:r>
            <a:r>
              <a:rPr lang="en-US" dirty="0">
                <a:solidFill>
                  <a:srgbClr val="000000"/>
                </a:solidFill>
                <a:latin typeface="+mj-lt"/>
                <a:ea typeface="Verdana" panose="020B0604030504040204" pitchFamily="34" charset="0"/>
              </a:rPr>
              <a:t> proceed to the electron transport chain </a:t>
            </a:r>
          </a:p>
          <a:p>
            <a:pPr>
              <a:spcAft>
                <a:spcPts val="1200"/>
              </a:spcAft>
            </a:pPr>
            <a:r>
              <a:rPr lang="en-US" dirty="0">
                <a:latin typeface="+mj-lt"/>
              </a:rPr>
              <a:t>Electron transfer has released 53 kcal/mol of energy by gradual energy extraction</a:t>
            </a:r>
          </a:p>
          <a:p>
            <a:r>
              <a:rPr lang="en-US" dirty="0">
                <a:latin typeface="+mj-lt"/>
              </a:rPr>
              <a:t>Energy will be put to use to manufacture A</a:t>
            </a:r>
            <a:r>
              <a:rPr lang="en-US" sz="100" dirty="0">
                <a:latin typeface="+mj-lt"/>
              </a:rPr>
              <a:t> </a:t>
            </a:r>
            <a:r>
              <a:rPr lang="en-US" dirty="0">
                <a:latin typeface="+mj-lt"/>
              </a:rPr>
              <a:t>T</a:t>
            </a:r>
            <a:r>
              <a:rPr lang="en-US" sz="100" dirty="0">
                <a:latin typeface="+mj-lt"/>
              </a:rPr>
              <a:t> </a:t>
            </a:r>
            <a:r>
              <a:rPr lang="en-US" dirty="0">
                <a:latin typeface="+mj-lt"/>
              </a:rPr>
              <a:t>P</a:t>
            </a:r>
          </a:p>
        </p:txBody>
      </p:sp>
      <p:sp>
        <p:nvSpPr>
          <p:cNvPr id="7" name="Slide Number Placeholder 3">
            <a:extLst>
              <a:ext uri="{FF2B5EF4-FFF2-40B4-BE49-F238E27FC236}">
                <a16:creationId xmlns:a16="http://schemas.microsoft.com/office/drawing/2014/main" id="{036DF4C4-4158-4E54-B1CD-98D7C2E6BC89}"/>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2969311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4FDB-3591-4BF7-AE90-48BA772787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 Transport Chain </a:t>
            </a:r>
          </a:p>
        </p:txBody>
      </p:sp>
      <p:sp>
        <p:nvSpPr>
          <p:cNvPr id="3" name="Content Placeholder 2">
            <a:extLst>
              <a:ext uri="{FF2B5EF4-FFF2-40B4-BE49-F238E27FC236}">
                <a16:creationId xmlns:a16="http://schemas.microsoft.com/office/drawing/2014/main" id="{5306FBAA-F3A3-4B95-8087-E18854F0A171}"/>
              </a:ext>
            </a:extLst>
          </p:cNvPr>
          <p:cNvSpPr>
            <a:spLocks noGrp="1"/>
          </p:cNvSpPr>
          <p:nvPr>
            <p:ph sz="quarter" idx="11"/>
          </p:nvPr>
        </p:nvSpPr>
        <p:spPr/>
        <p:txBody>
          <a:bodyPr/>
          <a:lstStyle/>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Electron transport chain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is a series of membrane-bound electron carriers</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Embedded in the inner mitochondrial membrane</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Electrons from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and 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are transferred to complexes of the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complex in the chain operates as a proton pump, driving protons to the intermembrane space</a:t>
            </a:r>
          </a:p>
          <a:p>
            <a:pPr marL="342900" lvl="0" indent="-342900">
              <a:spcBef>
                <a:spcPts val="600"/>
              </a:spcBef>
              <a:spcAft>
                <a:spcPts val="1200"/>
              </a:spcAft>
              <a:buClr>
                <a:srgbClr val="003B48"/>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Electrons move from protein complex to protein complex</a:t>
            </a:r>
          </a:p>
        </p:txBody>
      </p:sp>
      <p:sp>
        <p:nvSpPr>
          <p:cNvPr id="6" name="Slide Number Placeholder 3">
            <a:extLst>
              <a:ext uri="{FF2B5EF4-FFF2-40B4-BE49-F238E27FC236}">
                <a16:creationId xmlns:a16="http://schemas.microsoft.com/office/drawing/2014/main" id="{E0C28ACA-866A-44DF-9BDC-639DF716C538}"/>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90942580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The Electron Transport Chain </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7.12</a:t>
            </a:r>
          </a:p>
        </p:txBody>
      </p:sp>
      <p:pic>
        <p:nvPicPr>
          <p:cNvPr id="8" name="Picture 3" descr="2 illustrations A and B show the electron transport chain and chemiosmosi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001268" y="1178814"/>
            <a:ext cx="7141464" cy="479755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705692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C995E-605A-47D8-A0AC-B8D977155F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Chemiosmosis</a:t>
            </a:r>
          </a:p>
        </p:txBody>
      </p:sp>
      <p:sp>
        <p:nvSpPr>
          <p:cNvPr id="3" name="Content Placeholder 2">
            <a:extLst>
              <a:ext uri="{FF2B5EF4-FFF2-40B4-BE49-F238E27FC236}">
                <a16:creationId xmlns:a16="http://schemas.microsoft.com/office/drawing/2014/main" id="{F7BFF0D2-2D2A-4C3E-97F1-5D2E79F2D55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Accumulation of protons in the intermembrane space drives protons into the matrix via diffusion, but this occurs slowly since the membrane is relatively impermeable to 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protons can only reenter matrix through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synthase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energy of gradient to make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from</a:t>
            </a:r>
          </a:p>
        </p:txBody>
      </p:sp>
      <p:graphicFrame>
        <p:nvGraphicFramePr>
          <p:cNvPr id="8" name="Object 3">
            <a:extLst>
              <a:ext uri="{FF2B5EF4-FFF2-40B4-BE49-F238E27FC236}">
                <a16:creationId xmlns:a16="http://schemas.microsoft.com/office/drawing/2014/main" id="{3DBAA2AA-1C70-4F11-B1C7-92B3C866A30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23530854"/>
              </p:ext>
            </p:extLst>
          </p:nvPr>
        </p:nvGraphicFramePr>
        <p:xfrm>
          <a:off x="6582251" y="3266007"/>
          <a:ext cx="1231900" cy="381000"/>
        </p:xfrm>
        <a:graphic>
          <a:graphicData uri="http://schemas.openxmlformats.org/presentationml/2006/ole">
            <mc:AlternateContent xmlns:mc="http://schemas.openxmlformats.org/markup-compatibility/2006">
              <mc:Choice xmlns:v="urn:schemas-microsoft-com:vml" Requires="v">
                <p:oleObj spid="_x0000_s9222" name="Equation" r:id="rId3" imgW="1231560" imgH="380880" progId="Equation.DSMT4">
                  <p:embed/>
                </p:oleObj>
              </mc:Choice>
              <mc:Fallback>
                <p:oleObj name="Equation" r:id="rId3" imgW="1231560" imgH="380880" progId="Equation.DSMT4">
                  <p:embed/>
                  <p:pic>
                    <p:nvPicPr>
                      <p:cNvPr id="0" name=""/>
                      <p:cNvPicPr/>
                      <p:nvPr/>
                    </p:nvPicPr>
                    <p:blipFill>
                      <a:blip r:embed="rId4"/>
                      <a:stretch>
                        <a:fillRect/>
                      </a:stretch>
                    </p:blipFill>
                    <p:spPr>
                      <a:xfrm>
                        <a:off x="6582251" y="3266007"/>
                        <a:ext cx="12319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677D013-62EA-4AED-B546-BB3AD42DFBFD}"/>
              </a:ext>
            </a:extLst>
          </p:cNvPr>
          <p:cNvSpPr>
            <a:spLocks noGrp="1"/>
          </p:cNvSpPr>
          <p:nvPr>
            <p:ph sz="quarter" idx="15"/>
          </p:nvPr>
        </p:nvSpPr>
        <p:spPr>
          <a:xfrm>
            <a:off x="342900" y="3782166"/>
            <a:ext cx="8458200" cy="492654"/>
          </a:xfrm>
        </p:spPr>
        <p:txBody>
          <a:bodyPr/>
          <a:lstStyle/>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Process called chemiosmosis.</a:t>
            </a:r>
          </a:p>
        </p:txBody>
      </p:sp>
      <p:sp>
        <p:nvSpPr>
          <p:cNvPr id="6" name="Slide Number Placeholder 5">
            <a:extLst>
              <a:ext uri="{FF2B5EF4-FFF2-40B4-BE49-F238E27FC236}">
                <a16:creationId xmlns:a16="http://schemas.microsoft.com/office/drawing/2014/main" id="{B87A6FA7-2902-490C-AB92-82F25DC60C5C}"/>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9914410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Aerobic Respiration in Mitochondria</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7.14</a:t>
            </a:r>
          </a:p>
        </p:txBody>
      </p:sp>
      <p:pic>
        <p:nvPicPr>
          <p:cNvPr id="8" name="Picture 3" descr="An illustration shows aerobic respiration in the mitochondri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183446" y="1178814"/>
            <a:ext cx="6777109" cy="4797552"/>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6753569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AE5C7B-F78C-42D4-BBD6-FBD5114C54A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 Synthase</a:t>
            </a:r>
          </a:p>
        </p:txBody>
      </p:sp>
      <p:sp>
        <p:nvSpPr>
          <p:cNvPr id="3" name="Content Placeholder 2">
            <a:extLst>
              <a:ext uri="{FF2B5EF4-FFF2-40B4-BE49-F238E27FC236}">
                <a16:creationId xmlns:a16="http://schemas.microsoft.com/office/drawing/2014/main" id="{277C4FB9-7CDE-4136-A8CE-BDC78EE8E93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synthesis carried out by a tiny rotary motor driven by proton gradient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a:t>
            </a:r>
            <a:r>
              <a:rPr lang="en-US" dirty="0" err="1">
                <a:solidFill>
                  <a:srgbClr val="000000"/>
                </a:solidFill>
                <a:latin typeface="Arial" panose="020B0604020202020204" pitchFamily="34" charset="0"/>
                <a:ea typeface="Verdana" panose="020B0604030504040204" pitchFamily="34" charset="0"/>
              </a:rPr>
              <a:t>subportions</a:t>
            </a:r>
            <a:r>
              <a:rPr lang="en-US" dirty="0">
                <a:solidFill>
                  <a:srgbClr val="000000"/>
                </a:solidFill>
                <a:latin typeface="Arial" panose="020B0604020202020204" pitchFamily="34" charset="0"/>
                <a:ea typeface="Verdana" panose="020B0604030504040204" pitchFamily="34" charset="0"/>
              </a:rPr>
              <a:t> of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synthase complex:</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 membrane-bound complex.</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t>
            </a:r>
            <a:r>
              <a:rPr lang="en-US" baseline="-25000" dirty="0">
                <a:solidFill>
                  <a:srgbClr val="000000"/>
                </a:solidFill>
                <a:latin typeface="Arial" panose="020B0604020202020204" pitchFamily="34" charset="0"/>
                <a:ea typeface="Verdana" panose="020B0604030504040204" pitchFamily="34" charset="0"/>
              </a:rPr>
              <a:t>1</a:t>
            </a:r>
            <a:r>
              <a:rPr lang="en-US" dirty="0">
                <a:solidFill>
                  <a:srgbClr val="000000"/>
                </a:solidFill>
                <a:latin typeface="Arial" panose="020B0604020202020204" pitchFamily="34" charset="0"/>
                <a:ea typeface="Verdana" panose="020B0604030504040204" pitchFamily="34" charset="0"/>
              </a:rPr>
              <a:t> complex (stalk and knob) has enzymatic activity.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Protons travel through F</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 channel, which causes F</a:t>
            </a:r>
            <a:r>
              <a:rPr lang="en-US" baseline="-25000" dirty="0">
                <a:solidFill>
                  <a:srgbClr val="000000"/>
                </a:solidFill>
                <a:latin typeface="Arial" panose="020B0604020202020204" pitchFamily="34" charset="0"/>
                <a:ea typeface="Verdana" panose="020B0604030504040204" pitchFamily="34" charset="0"/>
              </a:rPr>
              <a:t>0</a:t>
            </a:r>
            <a:r>
              <a:rPr lang="en-US" dirty="0">
                <a:solidFill>
                  <a:srgbClr val="000000"/>
                </a:solidFill>
                <a:latin typeface="Arial" panose="020B0604020202020204" pitchFamily="34" charset="0"/>
                <a:ea typeface="Verdana" panose="020B0604030504040204" pitchFamily="34" charset="0"/>
              </a:rPr>
              <a:t> to rotate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Mechanical energy changes confirmation of catalytic domain in F</a:t>
            </a:r>
            <a:r>
              <a:rPr lang="en-US" baseline="-25000" dirty="0">
                <a:solidFill>
                  <a:srgbClr val="000000"/>
                </a:solidFill>
                <a:latin typeface="Arial" panose="020B0604020202020204" pitchFamily="34" charset="0"/>
                <a:ea typeface="Verdana" panose="020B0604030504040204" pitchFamily="34" charset="0"/>
              </a:rPr>
              <a:t>1</a:t>
            </a:r>
          </a:p>
        </p:txBody>
      </p:sp>
      <p:sp>
        <p:nvSpPr>
          <p:cNvPr id="6" name="Slide Number Placeholder 3">
            <a:extLst>
              <a:ext uri="{FF2B5EF4-FFF2-40B4-BE49-F238E27FC236}">
                <a16:creationId xmlns:a16="http://schemas.microsoft.com/office/drawing/2014/main" id="{172D58BF-99A7-4B3B-975D-1F1DFB23F952}"/>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0324273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A</a:t>
            </a:r>
            <a:r>
              <a:rPr lang="en-US" altLang="en-US" sz="100" dirty="0">
                <a:ea typeface="Microsoft YaHei" panose="020B0503020204020204" pitchFamily="34" charset="-122"/>
              </a:rPr>
              <a:t> </a:t>
            </a:r>
            <a:r>
              <a:rPr lang="en-US" altLang="en-US" dirty="0">
                <a:ea typeface="Microsoft YaHei" panose="020B0503020204020204" pitchFamily="34" charset="-122"/>
              </a:rPr>
              <a:t>T</a:t>
            </a:r>
            <a:r>
              <a:rPr lang="en-US" altLang="en-US" sz="100" dirty="0">
                <a:ea typeface="Microsoft YaHei" panose="020B0503020204020204" pitchFamily="34" charset="-122"/>
              </a:rPr>
              <a:t> </a:t>
            </a:r>
            <a:r>
              <a:rPr lang="en-US" altLang="en-US" dirty="0">
                <a:ea typeface="Microsoft YaHei" panose="020B0503020204020204" pitchFamily="34" charset="-122"/>
              </a:rPr>
              <a:t>P Synthase Structure</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7.15</a:t>
            </a:r>
          </a:p>
        </p:txBody>
      </p:sp>
      <p:pic>
        <p:nvPicPr>
          <p:cNvPr id="8" name="Picture 3" descr="An illustration shows the ATP rotary engin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72846" y="1178814"/>
            <a:ext cx="4998309" cy="484632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131011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D3233-603C-44B0-AB0A-D0BE5C2754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 Yield of Respiration</a:t>
            </a:r>
          </a:p>
        </p:txBody>
      </p:sp>
      <p:sp>
        <p:nvSpPr>
          <p:cNvPr id="3" name="Content Placeholder 2">
            <a:extLst>
              <a:ext uri="{FF2B5EF4-FFF2-40B4-BE49-F238E27FC236}">
                <a16:creationId xmlns:a16="http://schemas.microsoft.com/office/drawing/2014/main" id="{2C8A6EEE-3040-4CE9-B3CC-BBE0C30421E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Theoretical energy yield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32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per glucose for bacteria.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30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per glucose for eukaryotes.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 ratio (phosphate-to-oxygen ratio) is the amount of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synthesized per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molecule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Theoretical and direct calculation of P/O has been contentious and has changed over time</a:t>
            </a:r>
          </a:p>
        </p:txBody>
      </p:sp>
      <p:sp>
        <p:nvSpPr>
          <p:cNvPr id="6" name="Slide Number Placeholder 3">
            <a:extLst>
              <a:ext uri="{FF2B5EF4-FFF2-40B4-BE49-F238E27FC236}">
                <a16:creationId xmlns:a16="http://schemas.microsoft.com/office/drawing/2014/main" id="{CAB75F8D-B9D8-4F46-B0AC-90EA6A2F963C}"/>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797718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Theoretical Yield of Respiration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7.16</a:t>
            </a:r>
          </a:p>
        </p:txBody>
      </p:sp>
      <p:pic>
        <p:nvPicPr>
          <p:cNvPr id="8" name="Picture 3" descr="An illustration shows theoretical ATP yield.">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87743" y="1315041"/>
            <a:ext cx="7568514" cy="45720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2628741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76DBE2-90DE-4AAA-BC1C-FE2624F2415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Regulation of Respiration</a:t>
            </a:r>
          </a:p>
        </p:txBody>
      </p:sp>
      <p:sp>
        <p:nvSpPr>
          <p:cNvPr id="3" name="Content Placeholder 2">
            <a:extLst>
              <a:ext uri="{FF2B5EF4-FFF2-40B4-BE49-F238E27FC236}">
                <a16:creationId xmlns:a16="http://schemas.microsoft.com/office/drawing/2014/main" id="{DD753CC4-A01B-438B-A597-5C538F8CE9DE}"/>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Example of feedback inhibition</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Two key control points: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 glycolysis</a:t>
            </a:r>
          </a:p>
          <a:p>
            <a:pPr marL="82296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Phosphofructokinase is allosterically inhibited by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and/or citrate.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 pyruvate oxidation/citric acid cycle</a:t>
            </a:r>
          </a:p>
          <a:p>
            <a:pPr marL="82296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Pyruvate dehydrogenase inhibited by high levels of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82296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Citrate synthetase inhibited by high levels of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p:txBody>
      </p:sp>
      <p:sp>
        <p:nvSpPr>
          <p:cNvPr id="6" name="Slide Number Placeholder 3">
            <a:extLst>
              <a:ext uri="{FF2B5EF4-FFF2-40B4-BE49-F238E27FC236}">
                <a16:creationId xmlns:a16="http://schemas.microsoft.com/office/drawing/2014/main" id="{3A3F7A3C-94CC-4E41-B013-EF116FEDEB7E}"/>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22708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5B303-007A-42A9-B161-A3C600A20D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Cellular Respiration</a:t>
            </a:r>
          </a:p>
        </p:txBody>
      </p:sp>
      <p:sp>
        <p:nvSpPr>
          <p:cNvPr id="3" name="Content Placeholder 2">
            <a:extLst>
              <a:ext uri="{FF2B5EF4-FFF2-40B4-BE49-F238E27FC236}">
                <a16:creationId xmlns:a16="http://schemas.microsoft.com/office/drawing/2014/main" id="{C55C0673-EF7C-43E2-849A-0A74CAD63EF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Cellular respiration is a series of reactions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Oxidized − loss of electrons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Reduced − gain of electron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Dehydrogenation − lost electrons are accompanied by protons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hydrogen atom is lost (1 electron, 1 proton).</a:t>
            </a:r>
          </a:p>
        </p:txBody>
      </p:sp>
      <p:sp>
        <p:nvSpPr>
          <p:cNvPr id="6" name="Slide Number Placeholder 3">
            <a:extLst>
              <a:ext uri="{FF2B5EF4-FFF2-40B4-BE49-F238E27FC236}">
                <a16:creationId xmlns:a16="http://schemas.microsoft.com/office/drawing/2014/main" id="{3E89F071-51B3-4482-AEF0-DAE53B3EA9D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7793585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Control of Glucose Catabolism</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7.17</a:t>
            </a:r>
          </a:p>
        </p:txBody>
      </p:sp>
      <p:pic>
        <p:nvPicPr>
          <p:cNvPr id="8" name="Picture 3" descr="An illustration shows control of glucose catabolism.">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978193" y="1143591"/>
            <a:ext cx="3187615" cy="50292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526969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B6877-B910-40EB-AA6C-AA961B4B2A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Oxidation without O</a:t>
            </a:r>
            <a:r>
              <a:rPr lang="en-US" baseline="-25000" dirty="0">
                <a:solidFill>
                  <a:srgbClr val="000000"/>
                </a:solidFill>
                <a:latin typeface="Arial" panose="020B0604020202020204" pitchFamily="34" charset="0"/>
                <a:ea typeface="Verdana" panose="020B0604030504040204" pitchFamily="34" charset="0"/>
                <a:cs typeface="Arial" pitchFamily="34" charset="0"/>
              </a:rPr>
              <a:t>2</a:t>
            </a:r>
          </a:p>
        </p:txBody>
      </p:sp>
      <p:sp>
        <p:nvSpPr>
          <p:cNvPr id="3" name="Content Placeholder 2">
            <a:extLst>
              <a:ext uri="{FF2B5EF4-FFF2-40B4-BE49-F238E27FC236}">
                <a16:creationId xmlns:a16="http://schemas.microsoft.com/office/drawing/2014/main" id="{BD03C8E0-23BE-4A6C-879A-A3726DA0333D}"/>
              </a:ext>
            </a:extLst>
          </p:cNvPr>
          <p:cNvSpPr>
            <a:spLocks noGrp="1"/>
          </p:cNvSpPr>
          <p:nvPr>
            <p:ph sz="quarter" idx="11"/>
          </p:nvPr>
        </p:nvSpPr>
        <p:spPr/>
        <p:txBody>
          <a:bodyPr/>
          <a:lstStyle/>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Anaerobic respiration</a:t>
            </a:r>
          </a:p>
          <a:p>
            <a:pPr marL="822960" lvl="0" indent="-283464">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of inorganic molecules (other than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as final electron acceptor.</a:t>
            </a:r>
          </a:p>
          <a:p>
            <a:pPr marL="822960" lvl="0" indent="-283464">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prokaryotes use sulfur, nitrate, carbon dioxide or even inorganic metals.</a:t>
            </a:r>
          </a:p>
          <a:p>
            <a:pPr marL="457200" lvl="0" indent="-457200">
              <a:spcBef>
                <a:spcPct val="200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Fermentation</a:t>
            </a:r>
          </a:p>
          <a:p>
            <a:pPr marL="822960" lvl="0" indent="-283464">
              <a:spcBef>
                <a:spcPct val="20000"/>
              </a:spcBef>
              <a:spcAft>
                <a:spcPts val="1200"/>
              </a:spcAft>
              <a:buClr>
                <a:srgbClr val="000000"/>
              </a:buClr>
              <a:buFont typeface="Arial" panose="020B0604020202020204" pitchFamily="34" charset="0"/>
              <a:buChar char="•"/>
              <a:tabLst>
                <a:tab pos="6805613" algn="l"/>
              </a:tabLst>
            </a:pPr>
            <a:r>
              <a:rPr lang="en-US" dirty="0">
                <a:solidFill>
                  <a:srgbClr val="000000"/>
                </a:solidFill>
                <a:latin typeface="Arial" panose="020B0604020202020204" pitchFamily="34" charset="0"/>
                <a:ea typeface="Verdana" panose="020B0604030504040204" pitchFamily="34" charset="0"/>
              </a:rPr>
              <a:t>Use of organic molecules as final electron acceptor.</a:t>
            </a:r>
          </a:p>
        </p:txBody>
      </p:sp>
      <p:sp>
        <p:nvSpPr>
          <p:cNvPr id="6" name="Slide Number Placeholder 3">
            <a:extLst>
              <a:ext uri="{FF2B5EF4-FFF2-40B4-BE49-F238E27FC236}">
                <a16:creationId xmlns:a16="http://schemas.microsoft.com/office/drawing/2014/main" id="{21311583-CD8E-450B-B7A5-24BD5E6FF9A7}"/>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854775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85104D-4B66-4459-A0F1-1F4E91BD0DA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Anaerobic Respiration</a:t>
            </a:r>
          </a:p>
        </p:txBody>
      </p:sp>
      <p:sp>
        <p:nvSpPr>
          <p:cNvPr id="3" name="Content Placeholder 2">
            <a:extLst>
              <a:ext uri="{FF2B5EF4-FFF2-40B4-BE49-F238E27FC236}">
                <a16:creationId xmlns:a16="http://schemas.microsoft.com/office/drawing/2014/main" id="{3E6C0D90-3F13-4CD6-9B01-A1A84D0E62D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Methanogens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is reduced to CH</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(methane).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diverse organisms including cows.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Sulfur prokaryotes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Inorganic sulfate (SO</a:t>
            </a:r>
            <a:r>
              <a:rPr lang="en-US" baseline="-25000" dirty="0">
                <a:solidFill>
                  <a:srgbClr val="000000"/>
                </a:solidFill>
                <a:latin typeface="Arial" panose="020B0604020202020204" pitchFamily="34" charset="0"/>
                <a:ea typeface="Verdana" panose="020B0604030504040204" pitchFamily="34" charset="0"/>
              </a:rPr>
              <a:t>4</a:t>
            </a:r>
            <a:r>
              <a:rPr lang="en-US" dirty="0">
                <a:solidFill>
                  <a:srgbClr val="000000"/>
                </a:solidFill>
                <a:latin typeface="Arial" panose="020B0604020202020204" pitchFamily="34" charset="0"/>
                <a:ea typeface="Verdana" panose="020B0604030504040204" pitchFamily="34" charset="0"/>
              </a:rPr>
              <a:t>) is reduced to hydrogen sulfide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sulfate reducers set the stage for evolution of photosynthesis.</a:t>
            </a:r>
          </a:p>
        </p:txBody>
      </p:sp>
      <p:sp>
        <p:nvSpPr>
          <p:cNvPr id="6" name="Slide Number Placeholder 3">
            <a:extLst>
              <a:ext uri="{FF2B5EF4-FFF2-40B4-BE49-F238E27FC236}">
                <a16:creationId xmlns:a16="http://schemas.microsoft.com/office/drawing/2014/main" id="{BF30A804-D5C0-47D4-85A7-2C7F1F084642}"/>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2229838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Sulfur-Respiring Organisms</a:t>
            </a:r>
            <a:endParaRPr lang="en-US" dirty="0"/>
          </a:p>
        </p:txBody>
      </p:sp>
      <p:sp>
        <p:nvSpPr>
          <p:cNvPr id="9" name="Content Placeholder 2">
            <a:extLst>
              <a:ext uri="{FF2B5EF4-FFF2-40B4-BE49-F238E27FC236}">
                <a16:creationId xmlns:a16="http://schemas.microsoft.com/office/drawing/2014/main" id="{8534D5E7-84A8-4675-82DB-0F16FAE45649}"/>
              </a:ext>
            </a:extLst>
          </p:cNvPr>
          <p:cNvSpPr>
            <a:spLocks noGrp="1"/>
          </p:cNvSpPr>
          <p:nvPr>
            <p:ph sz="quarter" idx="15"/>
          </p:nvPr>
        </p:nvSpPr>
        <p:spPr>
          <a:xfrm>
            <a:off x="0" y="6143096"/>
            <a:ext cx="1737360" cy="457200"/>
          </a:xfrm>
        </p:spPr>
        <p:txBody>
          <a:bodyPr/>
          <a:lstStyle/>
          <a:p>
            <a:r>
              <a:rPr lang="en-US" dirty="0"/>
              <a:t>Figure 7.18</a:t>
            </a:r>
          </a:p>
        </p:txBody>
      </p:sp>
      <p:pic>
        <p:nvPicPr>
          <p:cNvPr id="8" name="Picture 3" descr="Thermoproteus tenax is shaped like a long rod. It is found in hot springs ringed in alkaline material inhospitable to most lif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18282" y="1787063"/>
            <a:ext cx="7707436" cy="365760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39"/>
          </p:nvPr>
        </p:nvSpPr>
        <p:spPr>
          <a:xfrm>
            <a:off x="2286000" y="5500561"/>
            <a:ext cx="4572000" cy="181356"/>
          </a:xfrm>
        </p:spPr>
        <p:txBody>
          <a:bodyPr/>
          <a:lstStyle/>
          <a:p>
            <a:pPr algn="ctr"/>
            <a:r>
              <a:rPr lang="en-US" dirty="0">
                <a:solidFill>
                  <a:schemeClr val="tx1"/>
                </a:solidFill>
              </a:rPr>
              <a:t>(a) Wolfgang Baumeister/Science Source; (b) National Park Service, photo by Jim </a:t>
            </a:r>
            <a:r>
              <a:rPr lang="en-US" dirty="0" err="1">
                <a:solidFill>
                  <a:schemeClr val="tx1"/>
                </a:solidFill>
              </a:rPr>
              <a:t>Peaco</a:t>
            </a:r>
            <a:r>
              <a:rPr lang="en-US" dirty="0">
                <a:solidFill>
                  <a:schemeClr val="tx1"/>
                </a:solidFill>
              </a:rPr>
              <a:t> </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444365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5E62A-14DF-45EB-B524-ADD4B605DC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Fermentation</a:t>
            </a:r>
          </a:p>
        </p:txBody>
      </p:sp>
      <p:sp>
        <p:nvSpPr>
          <p:cNvPr id="3" name="Content Placeholder 2">
            <a:extLst>
              <a:ext uri="{FF2B5EF4-FFF2-40B4-BE49-F238E27FC236}">
                <a16:creationId xmlns:a16="http://schemas.microsoft.com/office/drawing/2014/main" id="{5A47CB43-C762-4FEF-8603-D7EFCD22A035}"/>
              </a:ext>
            </a:extLst>
          </p:cNvPr>
          <p:cNvSpPr>
            <a:spLocks noGrp="1"/>
          </p:cNvSpPr>
          <p:nvPr>
            <p:ph sz="quarter" idx="11"/>
          </p:nvPr>
        </p:nvSpPr>
        <p:spPr>
          <a:xfrm>
            <a:off x="342900" y="1276710"/>
            <a:ext cx="8458200" cy="483510"/>
          </a:xfrm>
        </p:spPr>
        <p:txBody>
          <a:bodyPr/>
          <a:lstStyle/>
          <a:p>
            <a:pPr lvl="0">
              <a:spcBef>
                <a:spcPct val="20000"/>
              </a:spcBef>
              <a:spcAft>
                <a:spcPts val="1200"/>
              </a:spcAft>
              <a:buClr>
                <a:srgbClr val="003B48"/>
              </a:buClr>
            </a:pPr>
            <a:r>
              <a:rPr lang="en-US" dirty="0"/>
              <a:t>Reduces organic molecules in order to regenerate </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0" name="Object 3">
            <a:extLst>
              <a:ext uri="{FF2B5EF4-FFF2-40B4-BE49-F238E27FC236}">
                <a16:creationId xmlns:a16="http://schemas.microsoft.com/office/drawing/2014/main" id="{13E1BDA0-C775-4DCA-A713-8EB30AF3706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94069102"/>
              </p:ext>
            </p:extLst>
          </p:nvPr>
        </p:nvGraphicFramePr>
        <p:xfrm>
          <a:off x="7287260" y="1339354"/>
          <a:ext cx="774700" cy="330200"/>
        </p:xfrm>
        <a:graphic>
          <a:graphicData uri="http://schemas.openxmlformats.org/presentationml/2006/ole">
            <mc:AlternateContent xmlns:mc="http://schemas.openxmlformats.org/markup-compatibility/2006">
              <mc:Choice xmlns:v="urn:schemas-microsoft-com:vml" Requires="v">
                <p:oleObj spid="_x0000_s8286" name="Equation" r:id="rId3" imgW="774360" imgH="330120" progId="Equation.DSMT4">
                  <p:embed/>
                </p:oleObj>
              </mc:Choice>
              <mc:Fallback>
                <p:oleObj name="Equation" r:id="rId3" imgW="774360" imgH="330120" progId="Equation.DSMT4">
                  <p:embed/>
                  <p:pic>
                    <p:nvPicPr>
                      <p:cNvPr id="0" name=""/>
                      <p:cNvPicPr/>
                      <p:nvPr/>
                    </p:nvPicPr>
                    <p:blipFill>
                      <a:blip r:embed="rId4"/>
                      <a:stretch>
                        <a:fillRect/>
                      </a:stretch>
                    </p:blipFill>
                    <p:spPr>
                      <a:xfrm>
                        <a:off x="7287260" y="1339354"/>
                        <a:ext cx="7747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CCA4449-5E6F-4DD2-8A9F-22D796BAF024}"/>
              </a:ext>
            </a:extLst>
          </p:cNvPr>
          <p:cNvSpPr>
            <a:spLocks noGrp="1"/>
          </p:cNvSpPr>
          <p:nvPr>
            <p:ph sz="quarter" idx="15"/>
          </p:nvPr>
        </p:nvSpPr>
        <p:spPr>
          <a:xfrm>
            <a:off x="342900" y="1848972"/>
            <a:ext cx="8458200" cy="859786"/>
          </a:xfrm>
        </p:spPr>
        <p:txBody>
          <a:bodyPr/>
          <a:lstStyle/>
          <a:p>
            <a:pPr marL="457200" indent="-457200">
              <a:buFont typeface="+mj-lt"/>
              <a:buAutoNum type="arabicPeriod"/>
            </a:pPr>
            <a:r>
              <a:rPr lang="en-US" dirty="0"/>
              <a:t>Ethanol fermentation occurs in yeast</a:t>
            </a:r>
          </a:p>
          <a:p>
            <a:pPr marL="822960" indent="-283464">
              <a:buFont typeface="Arial" panose="020B0604020202020204" pitchFamily="34" charset="0"/>
              <a:buChar char="•"/>
            </a:pPr>
            <a:r>
              <a:rPr lang="en-US" sz="2000" dirty="0"/>
              <a:t>CO</a:t>
            </a:r>
            <a:r>
              <a:rPr lang="en-US" sz="2000" baseline="-25000" dirty="0"/>
              <a:t>2</a:t>
            </a:r>
            <a:r>
              <a:rPr lang="en-US" sz="2000" dirty="0"/>
              <a:t>, ethanol, and</a:t>
            </a:r>
            <a:endParaRPr lang="en-US" dirty="0"/>
          </a:p>
        </p:txBody>
      </p:sp>
      <p:graphicFrame>
        <p:nvGraphicFramePr>
          <p:cNvPr id="11" name="Object 5">
            <a:extLst>
              <a:ext uri="{FF2B5EF4-FFF2-40B4-BE49-F238E27FC236}">
                <a16:creationId xmlns:a16="http://schemas.microsoft.com/office/drawing/2014/main" id="{F9E367E2-A4B9-4F74-86EB-3AE9F715E89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856920922"/>
              </p:ext>
            </p:extLst>
          </p:nvPr>
        </p:nvGraphicFramePr>
        <p:xfrm>
          <a:off x="3347720" y="2340928"/>
          <a:ext cx="660400" cy="292100"/>
        </p:xfrm>
        <a:graphic>
          <a:graphicData uri="http://schemas.openxmlformats.org/presentationml/2006/ole">
            <mc:AlternateContent xmlns:mc="http://schemas.openxmlformats.org/markup-compatibility/2006">
              <mc:Choice xmlns:v="urn:schemas-microsoft-com:vml" Requires="v">
                <p:oleObj spid="_x0000_s8287" name="Equation" r:id="rId5" imgW="660240" imgH="291960" progId="Equation.DSMT4">
                  <p:embed/>
                </p:oleObj>
              </mc:Choice>
              <mc:Fallback>
                <p:oleObj name="Equation" r:id="rId5" imgW="660240" imgH="291960" progId="Equation.DSMT4">
                  <p:embed/>
                  <p:pic>
                    <p:nvPicPr>
                      <p:cNvPr id="10" name="Object 9">
                        <a:extLst>
                          <a:ext uri="{FF2B5EF4-FFF2-40B4-BE49-F238E27FC236}">
                            <a16:creationId xmlns:a16="http://schemas.microsoft.com/office/drawing/2014/main" id="{13E1BDA0-C775-4DCA-A713-8EB30AF37062}"/>
                          </a:ext>
                        </a:extLst>
                      </p:cNvPr>
                      <p:cNvPicPr/>
                      <p:nvPr/>
                    </p:nvPicPr>
                    <p:blipFill>
                      <a:blip r:embed="rId6"/>
                      <a:stretch>
                        <a:fillRect/>
                      </a:stretch>
                    </p:blipFill>
                    <p:spPr>
                      <a:xfrm>
                        <a:off x="3347720" y="2340928"/>
                        <a:ext cx="660400" cy="2921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0E92FB7E-6B18-4D0C-9BDD-3F9190E7D219}"/>
              </a:ext>
            </a:extLst>
          </p:cNvPr>
          <p:cNvSpPr>
            <a:spLocks noGrp="1"/>
          </p:cNvSpPr>
          <p:nvPr>
            <p:ph sz="quarter" idx="17"/>
          </p:nvPr>
        </p:nvSpPr>
        <p:spPr>
          <a:xfrm>
            <a:off x="342900" y="2329794"/>
            <a:ext cx="8458200" cy="2628900"/>
          </a:xfrm>
        </p:spPr>
        <p:txBody>
          <a:bodyPr/>
          <a:lstStyle/>
          <a:p>
            <a:pPr indent="3657600"/>
            <a:r>
              <a:rPr lang="en-US" sz="2000" dirty="0"/>
              <a:t>are produced.</a:t>
            </a:r>
          </a:p>
          <a:p>
            <a:pPr marL="457200" indent="-457200">
              <a:buFont typeface="+mj-lt"/>
              <a:buAutoNum type="arabicPeriod" startAt="2"/>
            </a:pPr>
            <a:r>
              <a:rPr lang="en-US" dirty="0"/>
              <a:t>Lactic acid fermentation</a:t>
            </a:r>
          </a:p>
          <a:p>
            <a:pPr marL="822960" indent="-283464">
              <a:buFont typeface="Arial" panose="020B0604020202020204" pitchFamily="34" charset="0"/>
              <a:buChar char="•"/>
            </a:pPr>
            <a:r>
              <a:rPr lang="en-US" sz="2000" dirty="0"/>
              <a:t>Occurs in animal cells (especially muscles).</a:t>
            </a:r>
          </a:p>
          <a:p>
            <a:pPr marL="822960" indent="-283464">
              <a:buFont typeface="Arial" panose="020B0604020202020204" pitchFamily="34" charset="0"/>
              <a:buChar char="•"/>
            </a:pPr>
            <a:r>
              <a:rPr lang="en-US" sz="2000" dirty="0"/>
              <a:t>Electrons are transferred from N</a:t>
            </a:r>
            <a:r>
              <a:rPr lang="en-US" sz="100" dirty="0"/>
              <a:t> </a:t>
            </a:r>
            <a:r>
              <a:rPr lang="en-US" sz="2000" dirty="0"/>
              <a:t>A</a:t>
            </a:r>
            <a:r>
              <a:rPr lang="en-US" sz="100" dirty="0"/>
              <a:t> </a:t>
            </a:r>
            <a:r>
              <a:rPr lang="en-US" sz="2000" dirty="0"/>
              <a:t>D</a:t>
            </a:r>
            <a:r>
              <a:rPr lang="en-US" sz="100" dirty="0"/>
              <a:t> </a:t>
            </a:r>
            <a:r>
              <a:rPr lang="en-US" sz="2000" dirty="0"/>
              <a:t>H to pyruvate to produce lactic acid.</a:t>
            </a:r>
          </a:p>
        </p:txBody>
      </p:sp>
      <p:sp>
        <p:nvSpPr>
          <p:cNvPr id="6" name="Slide Number Placeholder 7">
            <a:extLst>
              <a:ext uri="{FF2B5EF4-FFF2-40B4-BE49-F238E27FC236}">
                <a16:creationId xmlns:a16="http://schemas.microsoft.com/office/drawing/2014/main" id="{C4BDAA02-6C7F-491F-B7BB-8B93DF1EF04A}"/>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8483898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Alcohol Fermentation and Lactic Acid Fermentation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7.19</a:t>
            </a:r>
          </a:p>
        </p:txBody>
      </p:sp>
      <p:pic>
        <p:nvPicPr>
          <p:cNvPr id="8" name="Picture 3" descr="2 illustrations show 2 types of ferment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959727" y="1160437"/>
            <a:ext cx="3224546" cy="493776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7580309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FECB1-F933-4042-873A-37C4AB5379A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Catabolism of Protein</a:t>
            </a:r>
          </a:p>
        </p:txBody>
      </p:sp>
      <p:sp>
        <p:nvSpPr>
          <p:cNvPr id="3" name="Content Placeholder 2">
            <a:extLst>
              <a:ext uri="{FF2B5EF4-FFF2-40B4-BE49-F238E27FC236}">
                <a16:creationId xmlns:a16="http://schemas.microsoft.com/office/drawing/2014/main" id="{2C3F473F-05A3-47E0-A71E-7E205B82F34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Amino acids undergo deamination to remove the amino group</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Remainder of the amino acid is converted to a molecule that enters glycolysis or the citric acid cycle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Alanine is converted to pyruvate.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Aspartate is converted to oxaloacetate.</a:t>
            </a:r>
          </a:p>
        </p:txBody>
      </p:sp>
      <p:sp>
        <p:nvSpPr>
          <p:cNvPr id="6" name="Slide Number Placeholder 3">
            <a:extLst>
              <a:ext uri="{FF2B5EF4-FFF2-40B4-BE49-F238E27FC236}">
                <a16:creationId xmlns:a16="http://schemas.microsoft.com/office/drawing/2014/main" id="{94597D60-2B7C-45B3-B921-EDE8FA00FA09}"/>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223110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8401050" cy="678611"/>
          </a:xfrm>
        </p:spPr>
        <p:txBody>
          <a:bodyPr/>
          <a:lstStyle/>
          <a:p>
            <a:r>
              <a:rPr lang="en-US" altLang="en-US" dirty="0">
                <a:ea typeface="Microsoft YaHei" panose="020B0503020204020204" pitchFamily="34" charset="-122"/>
              </a:rPr>
              <a:t>Deamination</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7.21</a:t>
            </a:r>
          </a:p>
        </p:txBody>
      </p:sp>
      <p:pic>
        <p:nvPicPr>
          <p:cNvPr id="8" name="Picture 3" descr="An illustration shows deamin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91029" y="1225061"/>
            <a:ext cx="7561942" cy="457200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478967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79AA1-1E11-4265-88B3-CCFFFC0B9ED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Catabolism of Fat</a:t>
            </a:r>
          </a:p>
        </p:txBody>
      </p:sp>
      <p:sp>
        <p:nvSpPr>
          <p:cNvPr id="3" name="Content Placeholder 2">
            <a:extLst>
              <a:ext uri="{FF2B5EF4-FFF2-40B4-BE49-F238E27FC236}">
                <a16:creationId xmlns:a16="http://schemas.microsoft.com/office/drawing/2014/main" id="{ECFC92EE-81A0-4392-8A74-E3E6BA42650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Fats are broken down to fatty acids and glycerol</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Fatty acids are converted to acetyl groups by β-oxidation .</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Oxygen-dependent process.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respiration of a 6-carbon fatty acid yields 20% more energy than 6-carbon glucose.</a:t>
            </a:r>
          </a:p>
        </p:txBody>
      </p:sp>
      <p:sp>
        <p:nvSpPr>
          <p:cNvPr id="6" name="Slide Number Placeholder 3">
            <a:extLst>
              <a:ext uri="{FF2B5EF4-FFF2-40B4-BE49-F238E27FC236}">
                <a16:creationId xmlns:a16="http://schemas.microsoft.com/office/drawing/2014/main" id="{8DDF15B0-AD72-46D6-B256-D0F291DEDD8B}"/>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8252234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2171700" cy="678611"/>
          </a:xfrm>
        </p:spPr>
        <p:txBody>
          <a:bodyPr/>
          <a:lstStyle/>
          <a:p>
            <a:r>
              <a:rPr lang="en-US" altLang="en-US" dirty="0">
                <a:ea typeface="Microsoft YaHei" panose="020B0503020204020204" pitchFamily="34" charset="-122"/>
              </a:rPr>
              <a:t>β-oxidation </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7.22</a:t>
            </a:r>
          </a:p>
        </p:txBody>
      </p:sp>
      <p:pic>
        <p:nvPicPr>
          <p:cNvPr id="8" name="Picture 3" descr="An illustration shows beta-oxid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558868" y="191262"/>
            <a:ext cx="2026264" cy="603504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872399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97F7C4-908F-401E-8E8A-BE45B209590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Redox Reactions </a:t>
            </a:r>
          </a:p>
        </p:txBody>
      </p:sp>
      <p:sp>
        <p:nvSpPr>
          <p:cNvPr id="3" name="Content Placeholder 2">
            <a:extLst>
              <a:ext uri="{FF2B5EF4-FFF2-40B4-BE49-F238E27FC236}">
                <a16:creationId xmlns:a16="http://schemas.microsoft.com/office/drawing/2014/main" id="{D0D0EE2B-8D7A-4CF9-AF9E-1BF708937893}"/>
              </a:ext>
            </a:extLst>
          </p:cNvPr>
          <p:cNvSpPr>
            <a:spLocks noGrp="1"/>
          </p:cNvSpPr>
          <p:nvPr>
            <p:ph sz="quarter" idx="11"/>
          </p:nvPr>
        </p:nvSpPr>
        <p:spPr>
          <a:xfrm>
            <a:off x="342900" y="1276710"/>
            <a:ext cx="8458200" cy="1352190"/>
          </a:xfrm>
        </p:spPr>
        <p:txBody>
          <a:bodyPr/>
          <a:lstStyle/>
          <a:p>
            <a:pPr>
              <a:spcAft>
                <a:spcPts val="1200"/>
              </a:spcAft>
            </a:pPr>
            <a:r>
              <a:rPr lang="en-US" dirty="0"/>
              <a:t>During redox reactions, electrons carry energy from one molecule to another</a:t>
            </a:r>
          </a:p>
          <a:p>
            <a:pPr>
              <a:spcAft>
                <a:spcPts val="1200"/>
              </a:spcAft>
            </a:pPr>
            <a:r>
              <a:rPr lang="en-US" dirty="0"/>
              <a:t>Nicotinamide adenosine dinucleotide</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14" name="Object 3">
            <a:extLst>
              <a:ext uri="{FF2B5EF4-FFF2-40B4-BE49-F238E27FC236}">
                <a16:creationId xmlns:a16="http://schemas.microsoft.com/office/drawing/2014/main" id="{BE69D775-5C48-49DA-896F-1464AF388D8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214137375"/>
              </p:ext>
            </p:extLst>
          </p:nvPr>
        </p:nvGraphicFramePr>
        <p:xfrm>
          <a:off x="5440680" y="2189480"/>
          <a:ext cx="1016000" cy="393700"/>
        </p:xfrm>
        <a:graphic>
          <a:graphicData uri="http://schemas.openxmlformats.org/presentationml/2006/ole">
            <mc:AlternateContent xmlns:mc="http://schemas.openxmlformats.org/markup-compatibility/2006">
              <mc:Choice xmlns:v="urn:schemas-microsoft-com:vml" Requires="v">
                <p:oleObj spid="_x0000_s1238" name="Equation" r:id="rId3" imgW="1015920" imgH="393480" progId="Equation.DSMT4">
                  <p:embed/>
                </p:oleObj>
              </mc:Choice>
              <mc:Fallback>
                <p:oleObj name="Equation" r:id="rId3" imgW="1015920" imgH="393480" progId="Equation.DSMT4">
                  <p:embed/>
                  <p:pic>
                    <p:nvPicPr>
                      <p:cNvPr id="0" name=""/>
                      <p:cNvPicPr/>
                      <p:nvPr/>
                    </p:nvPicPr>
                    <p:blipFill>
                      <a:blip r:embed="rId4"/>
                      <a:stretch>
                        <a:fillRect/>
                      </a:stretch>
                    </p:blipFill>
                    <p:spPr>
                      <a:xfrm>
                        <a:off x="5440680" y="2189480"/>
                        <a:ext cx="1016000" cy="393700"/>
                      </a:xfrm>
                      <a:prstGeom prst="rect">
                        <a:avLst/>
                      </a:prstGeom>
                    </p:spPr>
                  </p:pic>
                </p:oleObj>
              </mc:Fallback>
            </mc:AlternateContent>
          </a:graphicData>
        </a:graphic>
      </p:graphicFrame>
      <p:sp>
        <p:nvSpPr>
          <p:cNvPr id="9" name="Content Placeholder 4">
            <a:extLst>
              <a:ext uri="{FF2B5EF4-FFF2-40B4-BE49-F238E27FC236}">
                <a16:creationId xmlns:a16="http://schemas.microsoft.com/office/drawing/2014/main" id="{D3AB0DB7-2FE7-4631-BB8D-76EEA67E41AC}"/>
              </a:ext>
            </a:extLst>
          </p:cNvPr>
          <p:cNvSpPr>
            <a:spLocks noGrp="1"/>
          </p:cNvSpPr>
          <p:nvPr>
            <p:ph sz="quarter" idx="15"/>
          </p:nvPr>
        </p:nvSpPr>
        <p:spPr>
          <a:xfrm>
            <a:off x="342900" y="2626212"/>
            <a:ext cx="8458200" cy="915458"/>
          </a:xfrm>
        </p:spPr>
        <p:txBody>
          <a:bodyPr/>
          <a:lstStyle/>
          <a:p>
            <a:pPr marL="342900" indent="-342900">
              <a:buFont typeface="Arial" panose="020B0604020202020204" pitchFamily="34" charset="0"/>
              <a:buChar char="•"/>
            </a:pPr>
            <a:r>
              <a:rPr lang="en-US" dirty="0"/>
              <a:t>An electron carrier and enzymatic cofactor.</a:t>
            </a:r>
          </a:p>
          <a:p>
            <a:r>
              <a:rPr lang="en-US" dirty="0"/>
              <a:t>•</a:t>
            </a:r>
          </a:p>
        </p:txBody>
      </p:sp>
      <p:graphicFrame>
        <p:nvGraphicFramePr>
          <p:cNvPr id="15" name="Object 5">
            <a:extLst>
              <a:ext uri="{FF2B5EF4-FFF2-40B4-BE49-F238E27FC236}">
                <a16:creationId xmlns:a16="http://schemas.microsoft.com/office/drawing/2014/main" id="{ECB41198-E00C-4C9D-A518-450B81B4D10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93075150"/>
              </p:ext>
            </p:extLst>
          </p:nvPr>
        </p:nvGraphicFramePr>
        <p:xfrm>
          <a:off x="763905" y="3146425"/>
          <a:ext cx="774700" cy="330200"/>
        </p:xfrm>
        <a:graphic>
          <a:graphicData uri="http://schemas.openxmlformats.org/presentationml/2006/ole">
            <mc:AlternateContent xmlns:mc="http://schemas.openxmlformats.org/markup-compatibility/2006">
              <mc:Choice xmlns:v="urn:schemas-microsoft-com:vml" Requires="v">
                <p:oleObj spid="_x0000_s1239" name="Equation" r:id="rId5" imgW="774360" imgH="330120" progId="Equation.DSMT4">
                  <p:embed/>
                </p:oleObj>
              </mc:Choice>
              <mc:Fallback>
                <p:oleObj name="Equation" r:id="rId5" imgW="774360" imgH="330120" progId="Equation.DSMT4">
                  <p:embed/>
                  <p:pic>
                    <p:nvPicPr>
                      <p:cNvPr id="14" name="Object 13">
                        <a:extLst>
                          <a:ext uri="{FF2B5EF4-FFF2-40B4-BE49-F238E27FC236}">
                            <a16:creationId xmlns:a16="http://schemas.microsoft.com/office/drawing/2014/main" id="{BE69D775-5C48-49DA-896F-1464AF388D8F}"/>
                          </a:ext>
                        </a:extLst>
                      </p:cNvPr>
                      <p:cNvPicPr/>
                      <p:nvPr/>
                    </p:nvPicPr>
                    <p:blipFill>
                      <a:blip r:embed="rId6"/>
                      <a:stretch>
                        <a:fillRect/>
                      </a:stretch>
                    </p:blipFill>
                    <p:spPr>
                      <a:xfrm>
                        <a:off x="763905" y="3146425"/>
                        <a:ext cx="774700" cy="330200"/>
                      </a:xfrm>
                      <a:prstGeom prst="rect">
                        <a:avLst/>
                      </a:prstGeom>
                    </p:spPr>
                  </p:pic>
                </p:oleObj>
              </mc:Fallback>
            </mc:AlternateContent>
          </a:graphicData>
        </a:graphic>
      </p:graphicFrame>
      <p:sp>
        <p:nvSpPr>
          <p:cNvPr id="10" name="Content Placeholder 6">
            <a:extLst>
              <a:ext uri="{FF2B5EF4-FFF2-40B4-BE49-F238E27FC236}">
                <a16:creationId xmlns:a16="http://schemas.microsoft.com/office/drawing/2014/main" id="{0E7EDD97-A483-4599-80A7-293716EBA515}"/>
              </a:ext>
            </a:extLst>
          </p:cNvPr>
          <p:cNvSpPr>
            <a:spLocks noGrp="1"/>
          </p:cNvSpPr>
          <p:nvPr>
            <p:ph sz="quarter" idx="17"/>
          </p:nvPr>
        </p:nvSpPr>
        <p:spPr>
          <a:xfrm>
            <a:off x="342900" y="3097996"/>
            <a:ext cx="8458200" cy="1097280"/>
          </a:xfrm>
        </p:spPr>
        <p:txBody>
          <a:bodyPr/>
          <a:lstStyle/>
          <a:p>
            <a:pPr indent="1188720"/>
            <a:r>
              <a:rPr lang="en-US" dirty="0"/>
              <a:t>accepts 2 electrons and 1 proton to become N</a:t>
            </a:r>
            <a:r>
              <a:rPr lang="en-US" sz="100" dirty="0"/>
              <a:t> </a:t>
            </a:r>
            <a:r>
              <a:rPr lang="en-US" dirty="0"/>
              <a:t>A</a:t>
            </a:r>
            <a:r>
              <a:rPr lang="en-US" sz="100" dirty="0"/>
              <a:t> </a:t>
            </a:r>
            <a:r>
              <a:rPr lang="en-US" dirty="0"/>
              <a:t>D</a:t>
            </a:r>
            <a:r>
              <a:rPr lang="en-US" sz="100" dirty="0"/>
              <a:t> </a:t>
            </a:r>
            <a:r>
              <a:rPr lang="en-US" dirty="0"/>
              <a:t>H.</a:t>
            </a:r>
          </a:p>
          <a:p>
            <a:pPr marL="342900" indent="-342900">
              <a:buFont typeface="Arial" panose="020B0604020202020204" pitchFamily="34" charset="0"/>
              <a:buChar char="•"/>
            </a:pPr>
            <a:r>
              <a:rPr lang="en-US" dirty="0"/>
              <a:t>Reaction is reversible.</a:t>
            </a:r>
          </a:p>
        </p:txBody>
      </p:sp>
      <p:sp>
        <p:nvSpPr>
          <p:cNvPr id="6" name="Slide Number Placeholder 7">
            <a:extLst>
              <a:ext uri="{FF2B5EF4-FFF2-40B4-BE49-F238E27FC236}">
                <a16:creationId xmlns:a16="http://schemas.microsoft.com/office/drawing/2014/main" id="{4B40DB49-AD10-4388-A487-60434EFB36A7}"/>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66518458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4331970" cy="678611"/>
          </a:xfrm>
        </p:spPr>
        <p:txBody>
          <a:bodyPr/>
          <a:lstStyle/>
          <a:p>
            <a:r>
              <a:rPr lang="en-US" altLang="en-US" dirty="0">
                <a:ea typeface="Microsoft YaHei" panose="020B0503020204020204" pitchFamily="34" charset="-122"/>
              </a:rPr>
              <a:t>Energy Extraction in Cells</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7.20</a:t>
            </a:r>
          </a:p>
        </p:txBody>
      </p:sp>
      <p:pic>
        <p:nvPicPr>
          <p:cNvPr id="8" name="Picture 3" descr="Metabolism breaks down large macromolecules into constituent parts that are further degraded to extract energy or for use as building block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054420" y="1211580"/>
            <a:ext cx="7035161"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107214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B17C0-3252-4C89-AFA3-9DD183AE0A2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Evolution of Metabolism</a:t>
            </a:r>
          </a:p>
        </p:txBody>
      </p:sp>
      <p:sp>
        <p:nvSpPr>
          <p:cNvPr id="3" name="Content Placeholder 2">
            <a:extLst>
              <a:ext uri="{FF2B5EF4-FFF2-40B4-BE49-F238E27FC236}">
                <a16:creationId xmlns:a16="http://schemas.microsoft.com/office/drawing/2014/main" id="{CD3C6D30-F054-4FB3-86B7-392AE3643638}"/>
              </a:ext>
            </a:extLst>
          </p:cNvPr>
          <p:cNvSpPr>
            <a:spLocks noGrp="1"/>
          </p:cNvSpPr>
          <p:nvPr>
            <p:ph sz="quarter" idx="11"/>
          </p:nvPr>
        </p:nvSpPr>
        <p:spPr>
          <a:xfrm>
            <a:off x="342900" y="1276710"/>
            <a:ext cx="8458200" cy="5146950"/>
          </a:xfrm>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Hypothetical timeline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Ability to store chemical energy in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Evolution of glycolysis</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Pathway found in all living organisms.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Anoxygenic photosynthesis (using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S) </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Use of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O in photosynthesis (not 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S)</a:t>
            </a:r>
          </a:p>
          <a:p>
            <a:pPr marL="731520"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Begins permanent change in Earth’s atmosphere.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Evolution of nitrogen fixation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Aerobic respiration evolved most recently</a:t>
            </a:r>
          </a:p>
        </p:txBody>
      </p:sp>
      <p:sp>
        <p:nvSpPr>
          <p:cNvPr id="6" name="Slide Number Placeholder 3">
            <a:extLst>
              <a:ext uri="{FF2B5EF4-FFF2-40B4-BE49-F238E27FC236}">
                <a16:creationId xmlns:a16="http://schemas.microsoft.com/office/drawing/2014/main" id="{86102355-6BB5-4221-AAA5-139956A41267}"/>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896874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Redox Reactions and Cofactors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Enzymes that use NAD plus as a cofactor for oxidation reactions bind NAD plus and the energy-rich molecule. In an oxidation-reduction reaction, 2 electrons and a proton are transferred to NAD+, forming NADH. A second proton is donated to the solution. NADH diffuses away and can then donate electrons to other molecules. The product also diffuses.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Electron Transport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fleet of 5 steps is shown to represent the electron transfer. The steps are labeled as the energy released for ATP synthesis and energy level decreases from the upper step to the lower step. An electron from food, a molecule with 2e minus rolls from the top step toward the bottom step. At the bottom of the step is the H2O resulted by adding 2H plus and half O2.</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31854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Structure of NAD</a:t>
            </a:r>
            <a:r>
              <a:rPr lang="en-US" altLang="en-US" baseline="30000" dirty="0">
                <a:ea typeface="Microsoft YaHei" panose="020B0503020204020204" pitchFamily="34" charset="-122"/>
              </a:rPr>
              <a:t>+</a:t>
            </a:r>
            <a:r>
              <a:rPr lang="en-US" altLang="en-US" dirty="0">
                <a:ea typeface="Microsoft YaHei" panose="020B0503020204020204" pitchFamily="34" charset="-122"/>
              </a:rPr>
              <a:t> and NADH</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NAD plus: An oxidized form of nicotinamide: The NDA is made up of 5 elements: 2 ribose sugars, adenine, 2 phosphate groups, and nicotinamide. Ribose: The carbon at positions 1, 2, 3, and 4 are bonded with the hydroxyl group. At the fifth position, carbon is bonded with the aldehyde group CH2OH. Phosphate groups consist of phosphorus attached to four oxygen, and with a net negative charge for oxygen atoms. Adenine has an amine group attached to the carbon at position 6. Nicotinamide is pyridine-3-carboxylic acid with the pyridine having a structure like benzene, with one methine group replaced by a nitrogen atom. The carbon of the first position of sugar is bonded with the nitrogen of the ninth position of the nitrogenous base. The CH2 of fifth position sugar is bonded with the oxygen of the first phosphate group. The oxygen of the second phosphate group is attached to the CH2 of the second ribose. The carbon of the first position of sugar in the second ribose is bonded with the nitrogen of the first position of pyridine. NDAH: A reduced form of nicotinamide: The NDA is made up of 5 elements: 2 ribose sugars, adenine, 2 phosphate groups, and nicotinamide. Ribose: The carbon at positions 1, 2, 3, and 4 are bonded with the hydroxyl group. At the fifth position, carbon is bonded with the aldehyde group CH2OH. Phosphate groups consist of phosphorus attached to four oxygen, and with a net negative charge for oxygen atoms. Adenine has an amine group attached to the carbon at position 6. Nicotinamide is pyridine-3-carboxylic acid with the pyridine having a structure like benzene, with one methine group replaced by a nitrogen atom. One H is added to the benzene-like structure. The carbon of the first position of sugar is bonded with the nitrogen of the ninth position of the nitrogenous base. The CH2 of fifth position sugar is bonded with the oxygen of the first phosphate group. The oxygen of the second phosphate group is attached to the CH2 of the second ribose. The carbon of the first position of sugar in the second ribose is bonded with the nitrogen of the first position of pyridine.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085060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Substrate-Level Phosphorylation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enzyme with PEP and Adenosine is attached to its active site. 1 phosphate from PEP is transferred to the ADP to form ATP. The end products Pyruvate and ATP get released from the enzyme.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693893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Aerobic Respiration Overview</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illustration shows a data flow diagram of 3 stages of cellular respiration. In the glycolysis stage, glucose reacts to yield pyruvate and releases ATP and NADH. Pyruvate is further moved to pyruvate oxidation. Pyruvate oxidation converts to Acetyl-CoA and releases CO2 and NADH. Further, there happens a cyclic reaction, citric acid cycle, and releases ATP, CO2 and yields electrons carried by NADH and FADH2 and further moves to the last stage of electron transport chain to form chemiosmosis ATP synthase and releases ATP.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2898092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Glycolysis Overview</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vertical section of mitochondria with the stages of cellular respiration. The illustration is followed by a table. The data from the table follows. Priming Reactions: Glycolysis begins with the addition of energy. Two high-energy phosphates (P) from two molecules of ATP are added to the 6-carbon molecule glucose, producing a 6-carbon molecule with two phosphates. Cleavage: Then, the 6-carbon molecule with two phosphates is split in two, forming two 3-carbon sugar phosphates. Oxidation and ATP Formation: An additional inorganic phosphate (Pi) is incorporated into each 3-carbon sugar-phosphate. An oxidation reaction converts the two sugar phosphates into intermediates that can transfer a phosphate to ADP to form ATP. The oxidation reactions also yield NADH, giving a net energy yield of 2 ATP and 2 NADH.</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65633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Redox Reactions and Cofactors</a:t>
            </a:r>
            <a:endParaRPr lang="en-US" dirty="0"/>
          </a:p>
        </p:txBody>
      </p:sp>
      <p:sp>
        <p:nvSpPr>
          <p:cNvPr id="3" name="Content Placeholder 2">
            <a:extLst>
              <a:ext uri="{FF2B5EF4-FFF2-40B4-BE49-F238E27FC236}">
                <a16:creationId xmlns:a16="http://schemas.microsoft.com/office/drawing/2014/main" id="{4EDC0E17-8AA8-4FAD-9D0F-7A2E47FB5DAF}"/>
              </a:ext>
            </a:extLst>
          </p:cNvPr>
          <p:cNvSpPr>
            <a:spLocks noGrp="1"/>
          </p:cNvSpPr>
          <p:nvPr>
            <p:ph sz="quarter" idx="11"/>
          </p:nvPr>
        </p:nvSpPr>
        <p:spPr>
          <a:xfrm>
            <a:off x="0" y="6137910"/>
            <a:ext cx="1737360" cy="457200"/>
          </a:xfrm>
        </p:spPr>
        <p:txBody>
          <a:bodyPr/>
          <a:lstStyle/>
          <a:p>
            <a:r>
              <a:rPr lang="en-US" dirty="0"/>
              <a:t>Figure 7.1</a:t>
            </a:r>
          </a:p>
        </p:txBody>
      </p:sp>
      <p:pic>
        <p:nvPicPr>
          <p:cNvPr id="8" name="Picture 3" descr="An illustration shows Oxidation-reduction reactio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779132" y="1274096"/>
            <a:ext cx="7585736" cy="4754880"/>
          </a:xfrm>
          <a:prstGeom prst="rect">
            <a:avLst/>
          </a:prstGeom>
        </p:spPr>
      </p:pic>
      <p:sp>
        <p:nvSpPr>
          <p:cNvPr id="9" name="Text Placeholder 4">
            <a:extLst>
              <a:ext uri="{FF2B5EF4-FFF2-40B4-BE49-F238E27FC236}">
                <a16:creationId xmlns:a16="http://schemas.microsoft.com/office/drawing/2014/main" id="{C7353C1C-D46F-49A5-9348-9B76A07BE3C4}"/>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Glycolytic Pathway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200" dirty="0"/>
              <a:t>It shows 10 reactions. The first reactions convert a molecule of glucose into two molecules of G3P. The second five reactions convert G3P into pyruvate. Glucose with the help of the enzyme Hexokinase gets converted to Glucose 6-phosphate Fructose. The reaction is the phosphorylation of glucose by ATP. </a:t>
            </a:r>
            <a:r>
              <a:rPr lang="en-US" sz="1200" dirty="0" err="1"/>
              <a:t>Phosphoglucose</a:t>
            </a:r>
            <a:r>
              <a:rPr lang="en-US" sz="1200" dirty="0"/>
              <a:t> isomerase converts glucose 6-phosphate fructose into fructose 6-phosphate. Phosphofructokinase converts fructose 6-phosphate into fructose 1,6 biphosphate. Rearrangement, followed by a second ATP phosphorylation. The 6-carbon molecule of fructose 1,6 biphosphate is split into a Dihydroxyacetone phosphate and a glyceraldehyde 3-phosphate. Oxidation of glyceraldehyde 3-phosphate followed by phosphorylation produces two NADH molecules and two molecules of 1,3-Bisphosphoglycerate (BPG), each with one high-energy phosphate bond. Removal of high-energy phosphate from 1,3-Bisphosphoglycerate by two ADP molecules produces two ATP molecules and leaves two 3-Phosphoglycerate (3PG) molecules. </a:t>
            </a:r>
            <a:r>
              <a:rPr lang="en-US" sz="1200" dirty="0" err="1"/>
              <a:t>Phosphoglyceromutase</a:t>
            </a:r>
            <a:r>
              <a:rPr lang="en-US" sz="1200" dirty="0"/>
              <a:t> converts 3-Phosphoglycerate to 2-Phosphoglycerate (2PG). Removal of water from 2-Phosphoglycerate with the help of enolase yields two phosphoenolpyruvate (PEP) molecules, each with a high-energy phosphate bond. Removal of high-energy phosphate from phosphoenolpyruvate by two ADP molecules with the help of pyruvate kinase produces two ATP molecules and two pyruvate molecules. Structural formulas for all the products are given. They follow. Glucose: The carbon at positions 1, 2, 3, and 4 are bonded with the hydroxyl group. At the fifth position, carbon is bonded with the aldehyde group CH2OH. Glucose 6-phosphate: Glucose phosphorylated at the hydroxy group on carbon 6. Fructose 6-phosphate: Fructose phosphorylated at the 6-hydroxy group. Fructose 1,6-bisphosphate: Fructose phosphorylated on carbons 1 and 6. Dihydroxyacetone phosphate: It has ketone that is 2nd carbon contains keto functional group and 1st carbon contains alcohol functional group. Glyceraldehyde 3-phosphate: It has aldehydic carbon at C-1 and C-2 and C-3 has hydroxyl groups. 1,3-Bisphospho-glycerate: Two phosphate groups are bonded to 1 and 3 oxygen of carboxylic group. 3-Phospho-glycerate: One phosphate group is bonded to the oxygen of the carboxylic group. 2-Phospho-glycerate: Mono-</a:t>
            </a:r>
            <a:r>
              <a:rPr lang="en-US" sz="1200" dirty="0" err="1"/>
              <a:t>phosphoglyceric</a:t>
            </a:r>
            <a:r>
              <a:rPr lang="en-US" sz="1200" dirty="0"/>
              <a:t> acid having the </a:t>
            </a:r>
            <a:r>
              <a:rPr lang="en-US" sz="1200" dirty="0" err="1"/>
              <a:t>phospho</a:t>
            </a:r>
            <a:r>
              <a:rPr lang="en-US" sz="1200" dirty="0"/>
              <a:t> group at the 2-position. </a:t>
            </a:r>
            <a:r>
              <a:rPr lang="en-US" sz="1200" dirty="0" err="1"/>
              <a:t>Phosphoenol</a:t>
            </a:r>
            <a:r>
              <a:rPr lang="en-US" sz="1200" dirty="0"/>
              <a:t>-pyruvate: One phosphate group is bonded to the oxygen of 2-oxo monocarboxylic acid. Pyruvate: 2-oxo monocarboxylic acid.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851530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Regeneration of NAD</a:t>
            </a:r>
            <a:r>
              <a:rPr lang="en-US" altLang="en-US" baseline="30000" dirty="0">
                <a:ea typeface="Microsoft YaHei" panose="020B0503020204020204" pitchFamily="34" charset="-122"/>
              </a:rPr>
              <a: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During the oxidization of NADH in mitochondria, H2O is released. During the reduction of Acetaldehyde to Ethanol NADH is oxidized and NAD plus is regenerated, thus allowing glycolysis to continue.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839327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The Oxidation of Pyruvate </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Pyruvate: 2-oxo monocarboxylic acid. Acetyl Coenzyme A: Acetyl group is linked to the sulfhydryl substituent of the beta-</a:t>
            </a:r>
            <a:r>
              <a:rPr lang="en-US" dirty="0" err="1"/>
              <a:t>mercaptoethylamine</a:t>
            </a:r>
            <a:r>
              <a:rPr lang="en-US" dirty="0"/>
              <a:t> group (contains both an amine and a thiol functional group).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31779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Citric Acid Cycle Overview</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First diagram: The life cycle starts with glycolysis followed by pyruvate oxidation. The formation of N A D H and F A D H subscript 2 undergoes electron transport chain chemiosmosis and finally releases A T P. Second diagram: A 4 carbon molecule of oxaloacetate combines with two molecules of C o A, Acetyl - C o A, to form 6 carbon molecules of citrate. 6 carbon molecules combine with N A D positive and N A D H with the release of carbon dioxide to form 5 carbon molecules. 5 carbon molecules combine with N A D positive and N A D H with the release of carbon dioxide to form 4 carbon molecules. 4 carbon molecules combine with A D P plus P and A T P to form 4 carbon molecules of succinate. 4 carbon molecules again combine with F A D H subscript 2 and F A D to form 4 carbon molecules. The same process continues as a cycle. A text to the left of the diagram reads, Pyruvate from glycolysis is oxidized into an acetyl group that feeds into the citric acid cycle. The 2-C acetyl group combines with 4-C oxaloacetate to produce the 6-C compound citrate, thus this is called the citric acid cycle. Oxidation reactions are combined with two </a:t>
            </a:r>
            <a:r>
              <a:rPr lang="en-US" sz="1800" dirty="0" err="1"/>
              <a:t>decarboxylations</a:t>
            </a:r>
            <a:r>
              <a:rPr lang="en-US" sz="1800" dirty="0"/>
              <a:t> to produce N A D H, C O 2, and a new 4 carbon molecule. Two additional oxidations generate another N A D H and an F A D H subscript 2 and regenerate the original 4 C oxaloacetate.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7440390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The Citric Acid Cycle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The citric acid cycle oxidizes acetyl coenzyme A completely. It is first bound to oxaloacetate which is then decarboxylated twice to regenerate oxaloacetate and yield energetic molecules. In the first step, citrate synthase binds oxaloacetate to the incoming acetyl coenzyme A and cleaves the coenzyme A molecule off in the process to yield the 6 carbon molecule citrate. In the second and third steps, citrate is isomerized by aconitase to isocitrate. In the fourth step, isocitrate dehydrogenase performs the first decarboxylation reaction producing the 5 carbon molecule alpha-ketoglutarate and in process 1, NAD plus is reduced to N A D H. In the fifth step, alpha-ketoglutarate dehydrogenase performs the second decarboxylation and adds a coenzyme A molecule to yield the 4 carbon molecule succinyl coenzyme A and in the process reduces a second N A D plus to N A D H. In the sixth step, succinyl coenzyme A synthetase removes the coenzyme A and converts an A D P to A T P through the intermediate G T P and yields the 4 carbon molecule succinate. In the seventh step, succinate dehydrogenase converts succinate to the 4 carbon molecule fumarate and reduces an F A D molecule to F A D H 2. In the eighth step, in a hydration reaction, fumarase converts fumarate to the 4 carbon molecules malate with the addition of water. In the ninth and final step, malate dehydrogenase converts malate to the 4 carbon molecule that started the citric acid cycle, oxaloacetate, and in the process reduces a third NAD plus to NADH.</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30290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The Electron Transport Chain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shows the electron transport chain. The parts labeled are the Mitochondrial matrix, Inner Mitochondrial membrane, and Intermembrane space. There are 3 complexes of membrane proteins. They are NADH dehydrogenase, bc1 complex, and cytochrome oxidase complex. In between, they are electron carriers labeled Q and C. NADH plus </a:t>
            </a:r>
            <a:r>
              <a:rPr lang="en-US" dirty="0" err="1"/>
              <a:t>Hplus</a:t>
            </a:r>
            <a:r>
              <a:rPr lang="en-US" dirty="0"/>
              <a:t> gives NAD plus and releases 2 electrons into NADH dehydrogenase, which is carried by ubiquinone (Q) into bc1 complex, and the electrons from bc1 complex are carried by cytochrome c to cytochrome oxidase complex. These electrons are used to reduce oxygen, forming water. Illustration B shows Chemiosmosis. A concentration gradient of protons across the inner membrane is created, which results in the generation of an electrochemical gradient that can be used to drive ATP synthesis.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40660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Aerobic Respiration in Mitochondria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shows a data flow diagram of the 3 stages of cellular respiration. The energetic electrons produced by oxidations in the cellular respiration process are transferred by NADH and FADH2 to the electron transport chain. This chain helps to pump protons across the inner membrane using the energy released during electron transport. Thus, creating an electrochemical gradient that contains potential energy. The enzyme ATP synthase uses this gradient to phosphorylate ADP to form 28 ATP.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305278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a:t>
            </a:r>
            <a:r>
              <a:rPr lang="en-US" altLang="en-US" sz="100" dirty="0">
                <a:ea typeface="Microsoft YaHei" panose="020B0503020204020204" pitchFamily="34" charset="-122"/>
              </a:rPr>
              <a:t> </a:t>
            </a:r>
            <a:r>
              <a:rPr lang="en-US" altLang="en-US" dirty="0">
                <a:ea typeface="Microsoft YaHei" panose="020B0503020204020204" pitchFamily="34" charset="-122"/>
              </a:rPr>
              <a:t>T</a:t>
            </a:r>
            <a:r>
              <a:rPr lang="en-US" altLang="en-US" sz="100" dirty="0">
                <a:ea typeface="Microsoft YaHei" panose="020B0503020204020204" pitchFamily="34" charset="-122"/>
              </a:rPr>
              <a:t> </a:t>
            </a:r>
            <a:r>
              <a:rPr lang="en-US" altLang="en-US" dirty="0">
                <a:ea typeface="Microsoft YaHei" panose="020B0503020204020204" pitchFamily="34" charset="-122"/>
              </a:rPr>
              <a:t>P Synthase Structure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rotor is placed in the membrane. The protons in the intermembrane space go into the rotor. The rotor is attached by the stalk to the catalytic head. The catalytic head is in the mitochondrial.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494656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Theoretical Yield of Respiration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Oxidizing glucose to pyruvate via glycolysis yields 2 ATP directly, and 5 ATP from NADH (chemiosmosis). The oxidation of pyruvate to acetyl-CoA yields another 5 ATP from NADH (chemiosmosis). Lastly, the citric acid cycle produces 2 ATP directly, 15 ATP from NADH (chemiosmosis), and 3 ATP from FADH2 (chemiosmosis). The total net ATP yield is 32 (30 in eukaryotes).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947447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Control of Glucose Catabolism</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glycolysis stage shows glucose reacts to yield fructose-6-phosphate. Fructose-6-phosphate reacts to yield fructose-1, 6-bisphosphate. Fructose-1, 6-bisphosphate reacts to yield pyruvate. In the pyruvate oxidation stage, pyruvate is oxidation to form Acetyl-CoA, which enters the citric acid cycle, which gets oxidized to the electron transport chain and chemiosmosis. ADP activates Phosphofructokinase in glycolysis which is inhibited ATP and Citrate. The NADH from the citric acid cycle inhibits pyruvate dehydrogenase in Pyruvate Oxidation.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13815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4A656B-1224-485C-A42C-E7A11DBD36C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Energy Harvest and Redox Reactions</a:t>
            </a:r>
          </a:p>
        </p:txBody>
      </p:sp>
      <p:sp>
        <p:nvSpPr>
          <p:cNvPr id="3" name="Content Placeholder 2">
            <a:extLst>
              <a:ext uri="{FF2B5EF4-FFF2-40B4-BE49-F238E27FC236}">
                <a16:creationId xmlns:a16="http://schemas.microsoft.com/office/drawing/2014/main" id="{A2B1366C-9557-41D2-A3CC-7F4C0E4295BD}"/>
              </a:ext>
            </a:extLst>
          </p:cNvPr>
          <p:cNvSpPr>
            <a:spLocks noGrp="1"/>
          </p:cNvSpPr>
          <p:nvPr>
            <p:ph sz="quarter" idx="11"/>
          </p:nvPr>
        </p:nvSpPr>
        <p:spPr>
          <a:xfrm>
            <a:off x="342900" y="1276710"/>
            <a:ext cx="8458200" cy="1455060"/>
          </a:xfrm>
        </p:spPr>
        <p:txBody>
          <a:bodyPr/>
          <a:lstStyle/>
          <a:p>
            <a:pPr>
              <a:spcAft>
                <a:spcPts val="1200"/>
              </a:spcAft>
            </a:pPr>
            <a:r>
              <a:rPr lang="en-US" dirty="0"/>
              <a:t>In overall cellular energy harvest</a:t>
            </a:r>
          </a:p>
          <a:p>
            <a:pPr marL="342900" indent="-342900">
              <a:buFont typeface="Arial" panose="020B0604020202020204" pitchFamily="34" charset="0"/>
              <a:buChar char="•"/>
            </a:pPr>
            <a:r>
              <a:rPr lang="en-US" dirty="0"/>
              <a:t>Dozens of redox reactions take place.</a:t>
            </a:r>
          </a:p>
          <a:p>
            <a:pPr marL="342900" indent="-342900">
              <a:spcAft>
                <a:spcPts val="1200"/>
              </a:spcAft>
              <a:buFont typeface="Arial" panose="020B0604020202020204" pitchFamily="34" charset="0"/>
              <a:buChar char="•"/>
            </a:pPr>
            <a:r>
              <a:rPr lang="en-US" dirty="0"/>
              <a:t>Number of electron acceptors including</a:t>
            </a:r>
            <a:endParaRPr lang="en-US" dirty="0">
              <a:solidFill>
                <a:srgbClr val="000000"/>
              </a:solidFill>
              <a:latin typeface="Arial" panose="020B0604020202020204" pitchFamily="34" charset="0"/>
              <a:ea typeface="Verdana" panose="020B0604030504040204" pitchFamily="34" charset="0"/>
            </a:endParaRPr>
          </a:p>
        </p:txBody>
      </p:sp>
      <p:graphicFrame>
        <p:nvGraphicFramePr>
          <p:cNvPr id="8" name="Object 3">
            <a:extLst>
              <a:ext uri="{FF2B5EF4-FFF2-40B4-BE49-F238E27FC236}">
                <a16:creationId xmlns:a16="http://schemas.microsoft.com/office/drawing/2014/main" id="{8674B56B-B5DF-4A13-9267-5BD7E549DC2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2899712"/>
              </p:ext>
            </p:extLst>
          </p:nvPr>
        </p:nvGraphicFramePr>
        <p:xfrm>
          <a:off x="6134100" y="2314575"/>
          <a:ext cx="863600" cy="330200"/>
        </p:xfrm>
        <a:graphic>
          <a:graphicData uri="http://schemas.openxmlformats.org/presentationml/2006/ole">
            <mc:AlternateContent xmlns:mc="http://schemas.openxmlformats.org/markup-compatibility/2006">
              <mc:Choice xmlns:v="urn:schemas-microsoft-com:vml" Requires="v">
                <p:oleObj spid="_x0000_s2150" name="Equation" r:id="rId3" imgW="863280" imgH="330120" progId="Equation.DSMT4">
                  <p:embed/>
                </p:oleObj>
              </mc:Choice>
              <mc:Fallback>
                <p:oleObj name="Equation" r:id="rId3" imgW="863280" imgH="330120" progId="Equation.DSMT4">
                  <p:embed/>
                  <p:pic>
                    <p:nvPicPr>
                      <p:cNvPr id="0" name=""/>
                      <p:cNvPicPr/>
                      <p:nvPr/>
                    </p:nvPicPr>
                    <p:blipFill>
                      <a:blip r:embed="rId4"/>
                      <a:stretch>
                        <a:fillRect/>
                      </a:stretch>
                    </p:blipFill>
                    <p:spPr>
                      <a:xfrm>
                        <a:off x="6134100" y="2314575"/>
                        <a:ext cx="863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CB72987C-C49A-41CC-AD57-4A01B3ECBA1F}"/>
              </a:ext>
            </a:extLst>
          </p:cNvPr>
          <p:cNvSpPr>
            <a:spLocks noGrp="1"/>
          </p:cNvSpPr>
          <p:nvPr>
            <p:ph sz="quarter" idx="15"/>
          </p:nvPr>
        </p:nvSpPr>
        <p:spPr>
          <a:xfrm>
            <a:off x="342900" y="2776326"/>
            <a:ext cx="8458200" cy="1455060"/>
          </a:xfrm>
        </p:spPr>
        <p:txBody>
          <a:bodyPr/>
          <a:lstStyle/>
          <a:p>
            <a:pPr>
              <a:spcAft>
                <a:spcPts val="1200"/>
              </a:spcAft>
            </a:pPr>
            <a:r>
              <a:rPr lang="en-US" dirty="0"/>
              <a:t>In the end, high-energy electrons from initial chemical bonds have lost much of their energy</a:t>
            </a:r>
          </a:p>
          <a:p>
            <a:r>
              <a:rPr lang="en-US" dirty="0"/>
              <a:t>Transferred to a final electron acceptor</a:t>
            </a:r>
          </a:p>
        </p:txBody>
      </p:sp>
      <p:sp>
        <p:nvSpPr>
          <p:cNvPr id="6" name="Slide Number Placeholder 5">
            <a:extLst>
              <a:ext uri="{FF2B5EF4-FFF2-40B4-BE49-F238E27FC236}">
                <a16:creationId xmlns:a16="http://schemas.microsoft.com/office/drawing/2014/main" id="{B75B7742-D5CF-426A-AAB4-69DD8F9B705E}"/>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90059086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Alcohol Fermentation and Lactic Acid Fermentation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Alcohol fermentation in yeast: Glucose undergoes glycolysis to form 2 pyruvate. The yeast enzymes remove the CO2 group from pyruvate, producing a 2-carbon molecule called acetaldehyde. The acetaldehyde accepts a pair of electrons from 2 NADH, producing 2 NAD plus and ethanol ethyl alcohol. Lactic acid fermentation in muscle cells: Glucose undergoes glycolysis to form 2 pyruvate. The lactic acid acts on 2 pyruvates, producing 2 lactate. In both the fermentations, the metabolite of glucose oxidized NADH back to NAD plus to allow glycolysis to continue under anaerobic conditions.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6204971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Deamination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Glutamic has an amine group, central carbon, carboxylic group, and an R group. The amine group is attached to a central carbon. From glutamic NH3 is removed to form alpha Ketoglutarate. After its removal, the central carbon forms a double bond with an oxygen atom.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879876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β-oxidation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Coenzyme A catalyzes the reaction between a long-chain fatty acid with ATP to give a fatty acyl adenylate, which then reacts with free coenzyme A to give a fatty acyl-CoA.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6239574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Energy Extraction in Cells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Nucleic acids are degraded to nucleotides, proteins to amino acids, polysaccharides to sugars, and lipids or fats to fatty acids. These building blocks are further degraded or used to rebuild new nucleic acids, proteins, polysaccharides, lipids, and fats. Further, nucleotides and some amino acids are interconvertible. To extract energy, nucleotides, and amino acids are fed into the citric acid cycle. Some amino acids can be converted to pyruvate, and sugars are broken down into pyruvate. Fatty acids are broken down by beta-oxidation to acetyl coenzyme A. Ammonia is an ultimate metabolic product of nucleotide and amino acid degradation. Water and carbon dioxide are common metabolic products of degradation.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28" y="6337511"/>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24641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BBF70-44B7-4831-8CFD-C3E998CFEE8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Electron Acceptors</a:t>
            </a:r>
          </a:p>
        </p:txBody>
      </p:sp>
      <p:sp>
        <p:nvSpPr>
          <p:cNvPr id="3" name="Content Placeholder 2">
            <a:extLst>
              <a:ext uri="{FF2B5EF4-FFF2-40B4-BE49-F238E27FC236}">
                <a16:creationId xmlns:a16="http://schemas.microsoft.com/office/drawing/2014/main" id="{3E4E7CF4-B6CD-48B3-AE1A-C576F57ACFA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Aerobic respiration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Final electron receptor is oxygen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Anaerobic respiration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Final electron acceptor is an inorganic molecule (not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Fermentation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Final electron acceptor is an organic molecule.</a:t>
            </a:r>
          </a:p>
        </p:txBody>
      </p:sp>
      <p:sp>
        <p:nvSpPr>
          <p:cNvPr id="6" name="Slide Number Placeholder 3">
            <a:extLst>
              <a:ext uri="{FF2B5EF4-FFF2-40B4-BE49-F238E27FC236}">
                <a16:creationId xmlns:a16="http://schemas.microsoft.com/office/drawing/2014/main" id="{C4BADE3A-16A6-4024-ABF2-1E652E66FACC}"/>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012243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95AE6-21C4-43B7-BA87-2249D28B93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“Burning” Carbohydrates</a:t>
            </a:r>
          </a:p>
        </p:txBody>
      </p:sp>
      <p:sp>
        <p:nvSpPr>
          <p:cNvPr id="3" name="Content Placeholder 2">
            <a:extLst>
              <a:ext uri="{FF2B5EF4-FFF2-40B4-BE49-F238E27FC236}">
                <a16:creationId xmlns:a16="http://schemas.microsoft.com/office/drawing/2014/main" id="{E6CF2175-E3A8-44FA-B406-125951FE8C5B}"/>
              </a:ext>
            </a:extLst>
          </p:cNvPr>
          <p:cNvSpPr>
            <a:spLocks noGrp="1"/>
          </p:cNvSpPr>
          <p:nvPr>
            <p:ph sz="quarter" idx="11"/>
          </p:nvPr>
        </p:nvSpPr>
        <p:spPr/>
        <p:txBody>
          <a:bodyPr/>
          <a:lstStyle/>
          <a:p>
            <a:pPr lvl="0">
              <a:spcBef>
                <a:spcPts val="12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C</a:t>
            </a:r>
            <a:r>
              <a:rPr lang="en-US" altLang="en-US" baseline="-25000" dirty="0">
                <a:solidFill>
                  <a:srgbClr val="000000"/>
                </a:solidFill>
                <a:latin typeface="Arial" panose="020B0604020202020204" pitchFamily="34" charset="0"/>
                <a:ea typeface="Verdana" panose="020B0604030504040204" pitchFamily="34" charset="0"/>
              </a:rPr>
              <a:t>6</a:t>
            </a:r>
            <a:r>
              <a:rPr lang="en-US" altLang="en-US" dirty="0">
                <a:solidFill>
                  <a:srgbClr val="000000"/>
                </a:solidFill>
                <a:latin typeface="Arial" panose="020B0604020202020204" pitchFamily="34" charset="0"/>
                <a:ea typeface="Verdana" panose="020B0604030504040204" pitchFamily="34" charset="0"/>
              </a:rPr>
              <a:t>H</a:t>
            </a:r>
            <a:r>
              <a:rPr lang="en-US" altLang="en-US" baseline="-25000" dirty="0">
                <a:solidFill>
                  <a:srgbClr val="000000"/>
                </a:solidFill>
                <a:latin typeface="Arial" panose="020B0604020202020204" pitchFamily="34" charset="0"/>
                <a:ea typeface="Verdana" panose="020B0604030504040204" pitchFamily="34" charset="0"/>
              </a:rPr>
              <a:t>12</a:t>
            </a:r>
            <a:r>
              <a:rPr lang="en-US" altLang="en-US" dirty="0">
                <a:solidFill>
                  <a:srgbClr val="000000"/>
                </a:solidFill>
                <a:latin typeface="Arial" panose="020B0604020202020204" pitchFamily="34" charset="0"/>
                <a:ea typeface="Verdana" panose="020B0604030504040204" pitchFamily="34" charset="0"/>
              </a:rPr>
              <a:t>O</a:t>
            </a:r>
            <a:r>
              <a:rPr lang="en-US" altLang="en-US" baseline="-25000" dirty="0">
                <a:solidFill>
                  <a:srgbClr val="000000"/>
                </a:solidFill>
                <a:latin typeface="Arial" panose="020B0604020202020204" pitchFamily="34" charset="0"/>
                <a:ea typeface="Verdana" panose="020B0604030504040204" pitchFamily="34" charset="0"/>
              </a:rPr>
              <a:t>6</a:t>
            </a:r>
            <a:r>
              <a:rPr lang="en-US" altLang="en-US" dirty="0">
                <a:solidFill>
                  <a:srgbClr val="000000"/>
                </a:solidFill>
                <a:latin typeface="Arial" panose="020B0604020202020204" pitchFamily="34" charset="0"/>
                <a:ea typeface="Verdana" panose="020B0604030504040204" pitchFamily="34" charset="0"/>
              </a:rPr>
              <a:t> + 6O</a:t>
            </a:r>
            <a:r>
              <a:rPr lang="en-US" altLang="en-US" baseline="-25000" dirty="0">
                <a:solidFill>
                  <a:srgbClr val="000000"/>
                </a:solidFill>
                <a:latin typeface="Arial" panose="020B0604020202020204" pitchFamily="34" charset="0"/>
                <a:ea typeface="Verdana" panose="020B0604030504040204" pitchFamily="34" charset="0"/>
              </a:rPr>
              <a:t>2</a:t>
            </a:r>
            <a:r>
              <a:rPr lang="en-US" altLang="en-US" dirty="0">
                <a:solidFill>
                  <a:srgbClr val="000000"/>
                </a:solidFill>
                <a:latin typeface="Arial" panose="020B0604020202020204" pitchFamily="34" charset="0"/>
                <a:ea typeface="Verdana" panose="020B0604030504040204" pitchFamily="34" charset="0"/>
              </a:rPr>
              <a:t> </a:t>
            </a:r>
            <a:r>
              <a:rPr lang="en-US" altLang="en-US" dirty="0">
                <a:solidFill>
                  <a:srgbClr val="000000"/>
                </a:solidFill>
                <a:latin typeface="Arial" panose="020B0604020202020204" pitchFamily="34" charset="0"/>
                <a:ea typeface="Verdana" panose="020B0604030504040204" pitchFamily="34" charset="0"/>
                <a:cs typeface="Arial" panose="020B0604020202020204" pitchFamily="34" charset="0"/>
                <a:sym typeface="Wingdings"/>
              </a:rPr>
              <a:t>→</a:t>
            </a:r>
            <a:r>
              <a:rPr lang="en-US" altLang="en-US" dirty="0">
                <a:solidFill>
                  <a:srgbClr val="000000"/>
                </a:solidFill>
                <a:latin typeface="Arial" panose="020B0604020202020204" pitchFamily="34" charset="0"/>
                <a:ea typeface="Verdana" panose="020B0604030504040204" pitchFamily="34" charset="0"/>
                <a:sym typeface="Wingdings"/>
              </a:rPr>
              <a:t> 6CO</a:t>
            </a:r>
            <a:r>
              <a:rPr lang="en-US" altLang="en-US" baseline="-25000" dirty="0">
                <a:solidFill>
                  <a:srgbClr val="000000"/>
                </a:solidFill>
                <a:latin typeface="Arial" panose="020B0604020202020204" pitchFamily="34" charset="0"/>
                <a:ea typeface="Verdana" panose="020B0604030504040204" pitchFamily="34" charset="0"/>
                <a:sym typeface="Wingdings"/>
              </a:rPr>
              <a:t>2</a:t>
            </a:r>
            <a:r>
              <a:rPr lang="en-US" altLang="en-US" dirty="0">
                <a:solidFill>
                  <a:srgbClr val="000000"/>
                </a:solidFill>
                <a:latin typeface="Arial" panose="020B0604020202020204" pitchFamily="34" charset="0"/>
                <a:ea typeface="Verdana" panose="020B0604030504040204" pitchFamily="34" charset="0"/>
                <a:sym typeface="Wingdings"/>
              </a:rPr>
              <a:t> + 6H</a:t>
            </a:r>
            <a:r>
              <a:rPr lang="en-US" altLang="en-US" baseline="-25000" dirty="0">
                <a:solidFill>
                  <a:srgbClr val="000000"/>
                </a:solidFill>
                <a:latin typeface="Arial" panose="020B0604020202020204" pitchFamily="34" charset="0"/>
                <a:ea typeface="Verdana" panose="020B0604030504040204" pitchFamily="34" charset="0"/>
                <a:sym typeface="Wingdings"/>
              </a:rPr>
              <a:t>2</a:t>
            </a:r>
            <a:r>
              <a:rPr lang="en-US" altLang="en-US" dirty="0">
                <a:solidFill>
                  <a:srgbClr val="000000"/>
                </a:solidFill>
                <a:latin typeface="Arial" panose="020B0604020202020204" pitchFamily="34" charset="0"/>
                <a:ea typeface="Verdana" panose="020B0604030504040204" pitchFamily="34" charset="0"/>
                <a:sym typeface="Wingdings"/>
              </a:rPr>
              <a:t>O + Energy</a:t>
            </a:r>
            <a:endParaRPr lang="en-US" altLang="en-US" dirty="0">
              <a:solidFill>
                <a:srgbClr val="000000"/>
              </a:solidFill>
              <a:latin typeface="Arial" panose="020B0604020202020204" pitchFamily="34" charset="0"/>
              <a:ea typeface="Verdana" panose="020B0604030504040204" pitchFamily="34" charset="0"/>
            </a:endParaRP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Free energy = − 686 kcal/mol of glucose</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Free energy can be even higher than this in a cell</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large amount of energy must be released in small steps rather than all at once.</a:t>
            </a:r>
          </a:p>
        </p:txBody>
      </p:sp>
      <p:sp>
        <p:nvSpPr>
          <p:cNvPr id="6" name="Slide Number Placeholder 3">
            <a:extLst>
              <a:ext uri="{FF2B5EF4-FFF2-40B4-BE49-F238E27FC236}">
                <a16:creationId xmlns:a16="http://schemas.microsoft.com/office/drawing/2014/main" id="{C8AEA44A-8DF9-4200-A261-6BD8B90A1F96}"/>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94170461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5157</TotalTime>
  <Words>4828</Words>
  <Application>Microsoft Office PowerPoint</Application>
  <PresentationFormat>On-screen Show (4:3)</PresentationFormat>
  <Paragraphs>425</Paragraphs>
  <Slides>73</Slides>
  <Notes>0</Notes>
  <HiddenSlides>21</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73</vt:i4>
      </vt:variant>
    </vt:vector>
  </HeadingPairs>
  <TitlesOfParts>
    <vt:vector size="86" baseType="lpstr">
      <vt:lpstr>Microsoft YaHei</vt:lpstr>
      <vt:lpstr>Arial</vt:lpstr>
      <vt:lpstr>Calibri</vt:lpstr>
      <vt:lpstr>Helvetica</vt:lpstr>
      <vt:lpstr>Verdana</vt:lpstr>
      <vt:lpstr>Wingdings</vt:lpstr>
      <vt:lpstr>Title Slides Master</vt:lpstr>
      <vt:lpstr>MainContentSlideMaster</vt:lpstr>
      <vt:lpstr>ClosingMaster</vt:lpstr>
      <vt:lpstr>DividerSlideMaster</vt:lpstr>
      <vt:lpstr>ImageDescriptionAppendixSlideMaster</vt:lpstr>
      <vt:lpstr>Custom Design</vt:lpstr>
      <vt:lpstr>Equation</vt:lpstr>
      <vt:lpstr>Chapter 07</vt:lpstr>
      <vt:lpstr>Lecture Outline</vt:lpstr>
      <vt:lpstr>Respiration</vt:lpstr>
      <vt:lpstr>Cellular Respiration</vt:lpstr>
      <vt:lpstr>Redox Reactions </vt:lpstr>
      <vt:lpstr>Redox Reactions and Cofactors</vt:lpstr>
      <vt:lpstr>Energy Harvest and Redox Reactions</vt:lpstr>
      <vt:lpstr>Electron Acceptors</vt:lpstr>
      <vt:lpstr>“Burning” Carbohydrates</vt:lpstr>
      <vt:lpstr>Electron Transport</vt:lpstr>
      <vt:lpstr>Electron Carriers</vt:lpstr>
      <vt:lpstr>Structure of NAD+ and NADH</vt:lpstr>
      <vt:lpstr>A T P</vt:lpstr>
      <vt:lpstr>Substrate-Level Phosphorylation</vt:lpstr>
      <vt:lpstr>Oxidation of Glucose</vt:lpstr>
      <vt:lpstr>Aerobic Respiration Overview</vt:lpstr>
      <vt:lpstr>Glycolysis</vt:lpstr>
      <vt:lpstr>Glycolysis Overview</vt:lpstr>
      <vt:lpstr>Glycolytic Pathway</vt:lpstr>
      <vt:lpstr>NAD+ Must Be Regenerated</vt:lpstr>
      <vt:lpstr>Fate of Pyruvate</vt:lpstr>
      <vt:lpstr>Regeneration of NAD+</vt:lpstr>
      <vt:lpstr>Pyruvate Oxidation </vt:lpstr>
      <vt:lpstr>Products of Pyruvate Oxidation</vt:lpstr>
      <vt:lpstr>The Oxidation of Pyruvate </vt:lpstr>
      <vt:lpstr>Citric Acid Cycle </vt:lpstr>
      <vt:lpstr>Citric Acid Cycle Overview</vt:lpstr>
      <vt:lpstr>Citric Acid Cycle Yield</vt:lpstr>
      <vt:lpstr>The Citric Acid Cycle </vt:lpstr>
      <vt:lpstr>Glucose Yield After Citric Acid Cycle</vt:lpstr>
      <vt:lpstr>Electron Transport Chain </vt:lpstr>
      <vt:lpstr>The Electron Transport Chain </vt:lpstr>
      <vt:lpstr>Chemiosmosis</vt:lpstr>
      <vt:lpstr>Aerobic Respiration in Mitochondria</vt:lpstr>
      <vt:lpstr>A T P Synthase</vt:lpstr>
      <vt:lpstr>A T P Synthase Structure</vt:lpstr>
      <vt:lpstr>Energy Yield of Respiration</vt:lpstr>
      <vt:lpstr>Theoretical Yield of Respiration</vt:lpstr>
      <vt:lpstr>Regulation of Respiration</vt:lpstr>
      <vt:lpstr>Control of Glucose Catabolism</vt:lpstr>
      <vt:lpstr>Oxidation without O2</vt:lpstr>
      <vt:lpstr>Anaerobic Respiration</vt:lpstr>
      <vt:lpstr>Sulfur-Respiring Organisms</vt:lpstr>
      <vt:lpstr>Fermentation</vt:lpstr>
      <vt:lpstr>Alcohol Fermentation and Lactic Acid Fermentation</vt:lpstr>
      <vt:lpstr>Catabolism of Protein</vt:lpstr>
      <vt:lpstr>Deamination</vt:lpstr>
      <vt:lpstr>Catabolism of Fat</vt:lpstr>
      <vt:lpstr>β-oxidation </vt:lpstr>
      <vt:lpstr>Energy Extraction in Cells</vt:lpstr>
      <vt:lpstr>Evolution of Metabolism</vt:lpstr>
      <vt:lpstr>End of Main Content</vt:lpstr>
      <vt:lpstr>Accessibility Content: Text Alternatives for Images</vt:lpstr>
      <vt:lpstr>Redox Reactions and Cofactors - Text Alternative</vt:lpstr>
      <vt:lpstr>Electron Transport - Text Alternative</vt:lpstr>
      <vt:lpstr>Structure of NAD+ and NADH - Text Alternative</vt:lpstr>
      <vt:lpstr>Substrate-Level Phosphorylation - Text Alternative</vt:lpstr>
      <vt:lpstr>Aerobic Respiration Overview - Text Alternative</vt:lpstr>
      <vt:lpstr>Glycolysis Overview - Text Alternative</vt:lpstr>
      <vt:lpstr>Glycolytic Pathway - Text Alternative</vt:lpstr>
      <vt:lpstr>Regeneration of NAD+ - Text Alternative</vt:lpstr>
      <vt:lpstr>The Oxidation of Pyruvate  - Text Alternative</vt:lpstr>
      <vt:lpstr>Citric Acid Cycle Overview - Text Alternative</vt:lpstr>
      <vt:lpstr>The Citric Acid Cycle - Text Alternative</vt:lpstr>
      <vt:lpstr>The Electron Transport Chain - Text Alternative</vt:lpstr>
      <vt:lpstr>Aerobic Respiration in Mitochondria - Text Alternative</vt:lpstr>
      <vt:lpstr>A T P Synthase Structure - Text Alternative</vt:lpstr>
      <vt:lpstr>Theoretical Yield of Respiration - Text Alternative</vt:lpstr>
      <vt:lpstr>Control of Glucose Catabolism - Text Alternative</vt:lpstr>
      <vt:lpstr>Alcohol Fermentation and Lactic Acid Fermentation - Text Alternative</vt:lpstr>
      <vt:lpstr>Deamination - Text Alternative</vt:lpstr>
      <vt:lpstr>β-oxidation - Text Alternative</vt:lpstr>
      <vt:lpstr>Energy Extraction in Cells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07: How Cells Harvest Energy</dc:subject>
  <dc:creator>Raven, Johnson, Mason, Losos, Duncan</dc:creator>
  <cp:keywords>Accessible PPT</cp:keywords>
  <cp:lastModifiedBy>Kiran</cp:lastModifiedBy>
  <cp:revision>1005</cp:revision>
  <dcterms:created xsi:type="dcterms:W3CDTF">2019-07-27T05:34:11Z</dcterms:created>
  <dcterms:modified xsi:type="dcterms:W3CDTF">2022-04-05T04:35:04Z</dcterms:modified>
</cp:coreProperties>
</file>