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5"/>
  </p:notesMasterIdLst>
  <p:sldIdLst>
    <p:sldId id="406" r:id="rId7"/>
    <p:sldId id="658" r:id="rId8"/>
    <p:sldId id="310" r:id="rId9"/>
    <p:sldId id="311" r:id="rId10"/>
    <p:sldId id="312" r:id="rId11"/>
    <p:sldId id="683" r:id="rId12"/>
    <p:sldId id="684" r:id="rId13"/>
    <p:sldId id="685" r:id="rId14"/>
    <p:sldId id="688" r:id="rId15"/>
    <p:sldId id="316" r:id="rId16"/>
    <p:sldId id="317" r:id="rId17"/>
    <p:sldId id="689" r:id="rId18"/>
    <p:sldId id="319" r:id="rId19"/>
    <p:sldId id="690" r:id="rId20"/>
    <p:sldId id="321" r:id="rId21"/>
    <p:sldId id="322" r:id="rId22"/>
    <p:sldId id="323" r:id="rId23"/>
    <p:sldId id="691" r:id="rId24"/>
    <p:sldId id="692" r:id="rId25"/>
    <p:sldId id="325" r:id="rId26"/>
    <p:sldId id="694" r:id="rId27"/>
    <p:sldId id="327" r:id="rId28"/>
    <p:sldId id="328" r:id="rId29"/>
    <p:sldId id="695" r:id="rId30"/>
    <p:sldId id="330" r:id="rId31"/>
    <p:sldId id="696" r:id="rId32"/>
    <p:sldId id="332" r:id="rId33"/>
    <p:sldId id="333" r:id="rId34"/>
    <p:sldId id="697" r:id="rId35"/>
    <p:sldId id="335" r:id="rId36"/>
    <p:sldId id="698" r:id="rId37"/>
    <p:sldId id="337" r:id="rId38"/>
    <p:sldId id="338" r:id="rId39"/>
    <p:sldId id="699" r:id="rId40"/>
    <p:sldId id="340" r:id="rId41"/>
    <p:sldId id="724" r:id="rId42"/>
    <p:sldId id="700" r:id="rId43"/>
    <p:sldId id="343" r:id="rId44"/>
    <p:sldId id="344" r:id="rId45"/>
    <p:sldId id="345" r:id="rId46"/>
    <p:sldId id="346" r:id="rId47"/>
    <p:sldId id="347" r:id="rId48"/>
    <p:sldId id="701" r:id="rId49"/>
    <p:sldId id="349" r:id="rId50"/>
    <p:sldId id="350" r:id="rId51"/>
    <p:sldId id="702" r:id="rId52"/>
    <p:sldId id="352" r:id="rId53"/>
    <p:sldId id="703" r:id="rId54"/>
    <p:sldId id="354" r:id="rId55"/>
    <p:sldId id="704" r:id="rId56"/>
    <p:sldId id="356" r:id="rId57"/>
    <p:sldId id="725" r:id="rId58"/>
    <p:sldId id="358" r:id="rId59"/>
    <p:sldId id="359" r:id="rId60"/>
    <p:sldId id="360" r:id="rId61"/>
    <p:sldId id="706" r:id="rId62"/>
    <p:sldId id="362" r:id="rId63"/>
    <p:sldId id="303" r:id="rId64"/>
    <p:sldId id="289" r:id="rId65"/>
    <p:sldId id="264" r:id="rId66"/>
    <p:sldId id="707" r:id="rId67"/>
    <p:sldId id="708" r:id="rId68"/>
    <p:sldId id="709" r:id="rId69"/>
    <p:sldId id="710" r:id="rId70"/>
    <p:sldId id="711" r:id="rId71"/>
    <p:sldId id="712" r:id="rId72"/>
    <p:sldId id="713" r:id="rId73"/>
    <p:sldId id="714" r:id="rId74"/>
    <p:sldId id="715" r:id="rId75"/>
    <p:sldId id="716" r:id="rId76"/>
    <p:sldId id="717" r:id="rId77"/>
    <p:sldId id="718" r:id="rId78"/>
    <p:sldId id="719" r:id="rId79"/>
    <p:sldId id="720" r:id="rId80"/>
    <p:sldId id="721" r:id="rId81"/>
    <p:sldId id="722" r:id="rId82"/>
    <p:sldId id="726" r:id="rId83"/>
    <p:sldId id="723"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310"/>
            <p14:sldId id="311"/>
            <p14:sldId id="312"/>
            <p14:sldId id="683"/>
            <p14:sldId id="684"/>
            <p14:sldId id="685"/>
            <p14:sldId id="688"/>
            <p14:sldId id="316"/>
            <p14:sldId id="317"/>
            <p14:sldId id="689"/>
            <p14:sldId id="319"/>
            <p14:sldId id="690"/>
            <p14:sldId id="321"/>
            <p14:sldId id="322"/>
            <p14:sldId id="323"/>
            <p14:sldId id="691"/>
            <p14:sldId id="692"/>
            <p14:sldId id="325"/>
            <p14:sldId id="694"/>
            <p14:sldId id="327"/>
            <p14:sldId id="328"/>
            <p14:sldId id="695"/>
            <p14:sldId id="330"/>
            <p14:sldId id="696"/>
            <p14:sldId id="332"/>
            <p14:sldId id="333"/>
            <p14:sldId id="697"/>
            <p14:sldId id="335"/>
            <p14:sldId id="698"/>
            <p14:sldId id="337"/>
            <p14:sldId id="338"/>
            <p14:sldId id="699"/>
            <p14:sldId id="340"/>
            <p14:sldId id="724"/>
            <p14:sldId id="700"/>
            <p14:sldId id="343"/>
            <p14:sldId id="344"/>
            <p14:sldId id="345"/>
            <p14:sldId id="346"/>
            <p14:sldId id="347"/>
            <p14:sldId id="701"/>
            <p14:sldId id="349"/>
            <p14:sldId id="350"/>
            <p14:sldId id="702"/>
            <p14:sldId id="352"/>
            <p14:sldId id="703"/>
            <p14:sldId id="354"/>
            <p14:sldId id="704"/>
            <p14:sldId id="356"/>
            <p14:sldId id="725"/>
            <p14:sldId id="358"/>
            <p14:sldId id="359"/>
            <p14:sldId id="360"/>
            <p14:sldId id="706"/>
            <p14:sldId id="362"/>
            <p14:sldId id="303"/>
          </p14:sldIdLst>
        </p14:section>
        <p14:section name="Appendix: Image Descriptions for Unsighted Students" id="{07080632-B756-45AF-BBF3-52DB3854CA65}">
          <p14:sldIdLst>
            <p14:sldId id="289"/>
            <p14:sldId id="264"/>
            <p14:sldId id="707"/>
            <p14:sldId id="708"/>
            <p14:sldId id="709"/>
            <p14:sldId id="710"/>
            <p14:sldId id="711"/>
            <p14:sldId id="712"/>
            <p14:sldId id="713"/>
            <p14:sldId id="714"/>
            <p14:sldId id="715"/>
            <p14:sldId id="716"/>
            <p14:sldId id="717"/>
            <p14:sldId id="718"/>
            <p14:sldId id="719"/>
            <p14:sldId id="720"/>
            <p14:sldId id="721"/>
            <p14:sldId id="722"/>
            <p14:sldId id="726"/>
            <p14:sldId id="72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185" autoAdjust="0"/>
  </p:normalViewPr>
  <p:slideViewPr>
    <p:cSldViewPr snapToGrid="0" showGuides="1">
      <p:cViewPr varScale="1">
        <p:scale>
          <a:sx n="87" d="100"/>
          <a:sy n="87" d="100"/>
        </p:scale>
        <p:origin x="102" y="366"/>
      </p:cViewPr>
      <p:guideLst>
        <p:guide pos="3264"/>
        <p:guide orient="horz" pos="2256"/>
        <p:guide pos="5640"/>
      </p:guideLst>
    </p:cSldViewPr>
  </p:slideViewPr>
  <p:outlineViewPr>
    <p:cViewPr>
      <p:scale>
        <a:sx n="33" d="100"/>
        <a:sy n="33" d="100"/>
      </p:scale>
      <p:origin x="0" y="-645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tableStyles" Target="tableStyles.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presProps" Target="pres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56</a:t>
            </a:fld>
            <a:endParaRPr lang="en-US"/>
          </a:p>
        </p:txBody>
      </p:sp>
    </p:spTree>
    <p:extLst>
      <p:ext uri="{BB962C8B-B14F-4D97-AF65-F5344CB8AC3E}">
        <p14:creationId xmlns:p14="http://schemas.microsoft.com/office/powerpoint/2010/main" val="2720125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7.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0.w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27.jpg"/><Relationship Id="rId1" Type="http://schemas.openxmlformats.org/officeDocument/2006/relationships/slideLayout" Target="../slideLayouts/slideLayout7.xml"/><Relationship Id="rId4" Type="http://schemas.openxmlformats.org/officeDocument/2006/relationships/slide" Target="slide7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slide" Target="slide7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08</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Photosynthesis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DCF34-753D-4451-902A-DD53FCBA13C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C.B. van </a:t>
            </a:r>
            <a:r>
              <a:rPr lang="en-US" dirty="0" err="1">
                <a:solidFill>
                  <a:srgbClr val="000000"/>
                </a:solidFill>
                <a:latin typeface="Arial" panose="020B0604020202020204" pitchFamily="34" charset="0"/>
                <a:ea typeface="Verdana" panose="020B0604030504040204" pitchFamily="34" charset="0"/>
                <a:cs typeface="Arial" pitchFamily="34" charset="0"/>
              </a:rPr>
              <a:t>Niel</a:t>
            </a:r>
            <a:r>
              <a:rPr lang="en-US" dirty="0">
                <a:solidFill>
                  <a:srgbClr val="000000"/>
                </a:solidFill>
                <a:latin typeface="Arial" panose="020B0604020202020204" pitchFamily="34" charset="0"/>
                <a:ea typeface="Verdana" panose="020B0604030504040204" pitchFamily="34" charset="0"/>
                <a:cs typeface="Arial" pitchFamily="34" charset="0"/>
              </a:rPr>
              <a:t> and Robin Hill</a:t>
            </a:r>
          </a:p>
        </p:txBody>
      </p:sp>
      <p:sp>
        <p:nvSpPr>
          <p:cNvPr id="3" name="Content Placeholder 2">
            <a:extLst>
              <a:ext uri="{FF2B5EF4-FFF2-40B4-BE49-F238E27FC236}">
                <a16:creationId xmlns:a16="http://schemas.microsoft.com/office/drawing/2014/main" id="{7B3BC135-66C3-415B-BC1A-8BCDFA320520}"/>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 B. van </a:t>
            </a:r>
            <a:r>
              <a:rPr lang="en-US" dirty="0" err="1">
                <a:solidFill>
                  <a:srgbClr val="000000"/>
                </a:solidFill>
                <a:latin typeface="Arial" panose="020B0604020202020204" pitchFamily="34" charset="0"/>
                <a:ea typeface="Verdana" panose="020B0604030504040204" pitchFamily="34" charset="0"/>
              </a:rPr>
              <a:t>Niel</a:t>
            </a:r>
            <a:r>
              <a:rPr lang="en-US" dirty="0">
                <a:solidFill>
                  <a:srgbClr val="000000"/>
                </a:solidFill>
                <a:latin typeface="Arial" panose="020B0604020202020204" pitchFamily="34" charset="0"/>
                <a:ea typeface="Verdana" panose="020B0604030504040204" pitchFamily="34" charset="0"/>
              </a:rPr>
              <a:t> (1897 to 1985)</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purple sulfur bacteria do not release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but accumulate sulfur.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Proposed general formula for photosynthesis: CO</a:t>
            </a:r>
            <a:r>
              <a:rPr lang="en-US" baseline="-25000" dirty="0">
                <a:solidFill>
                  <a:srgbClr val="000000"/>
                </a:solidFill>
                <a:latin typeface="Arial" panose="020B0604020202020204" pitchFamily="34" charset="0"/>
                <a:ea typeface="Verdana" panose="020B0604030504040204" pitchFamily="34" charset="0"/>
              </a:rPr>
              <a:t>2 </a:t>
            </a:r>
            <a:r>
              <a:rPr lang="en-US" dirty="0">
                <a:solidFill>
                  <a:srgbClr val="000000"/>
                </a:solidFill>
                <a:latin typeface="Arial" panose="020B0604020202020204" pitchFamily="34" charset="0"/>
                <a:ea typeface="Verdana" panose="020B0604030504040204" pitchFamily="34" charset="0"/>
              </a:rPr>
              <a:t>+ 2H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 + light energy </a:t>
            </a:r>
            <a:r>
              <a:rPr lang="en-US" dirty="0">
                <a:solidFill>
                  <a:srgbClr val="000000"/>
                </a:solidFill>
                <a:latin typeface="Arial" panose="020B0604020202020204" pitchFamily="34" charset="0"/>
                <a:ea typeface="Verdana" panose="020B0604030504040204" pitchFamily="34" charset="0"/>
                <a:cs typeface="Times New Roman" panose="02020603050405020304" pitchFamily="18" charset="0"/>
              </a:rPr>
              <a:t>→</a:t>
            </a:r>
            <a:r>
              <a:rPr lang="en-US" dirty="0">
                <a:solidFill>
                  <a:srgbClr val="000000"/>
                </a:solidFill>
                <a:latin typeface="Arial" panose="020B0604020202020204" pitchFamily="34" charset="0"/>
                <a:ea typeface="Verdana" panose="020B0604030504040204" pitchFamily="34" charset="0"/>
              </a:rPr>
              <a:t> (CH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O) +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O + 2A.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Later researchers found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produced comes from water.</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Robin Hill (1899 to 1991)</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Demonstrated </a:t>
            </a:r>
            <a:r>
              <a:rPr lang="en-US" dirty="0" err="1">
                <a:solidFill>
                  <a:srgbClr val="000000"/>
                </a:solidFill>
                <a:latin typeface="Arial" panose="020B0604020202020204" pitchFamily="34" charset="0"/>
                <a:ea typeface="Verdana" panose="020B0604030504040204" pitchFamily="34" charset="0"/>
              </a:rPr>
              <a:t>Niel</a:t>
            </a:r>
            <a:r>
              <a:rPr lang="en-US" dirty="0">
                <a:solidFill>
                  <a:srgbClr val="000000"/>
                </a:solidFill>
                <a:latin typeface="Arial" panose="020B0604020202020204" pitchFamily="34" charset="0"/>
                <a:ea typeface="Verdana" panose="020B0604030504040204" pitchFamily="34" charset="0"/>
              </a:rPr>
              <a:t> was right that light energy could be harvested and used in a reduction reaction.</a:t>
            </a:r>
          </a:p>
        </p:txBody>
      </p:sp>
      <p:sp>
        <p:nvSpPr>
          <p:cNvPr id="6" name="Slide Number Placeholder 3">
            <a:extLst>
              <a:ext uri="{FF2B5EF4-FFF2-40B4-BE49-F238E27FC236}">
                <a16:creationId xmlns:a16="http://schemas.microsoft.com/office/drawing/2014/main" id="{BCD19B59-0324-460E-9CBB-F74DDEA92540}"/>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8759688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94CD1-C70E-4CBC-BDC6-9FA2A78E506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Pigments</a:t>
            </a:r>
          </a:p>
        </p:txBody>
      </p:sp>
      <p:sp>
        <p:nvSpPr>
          <p:cNvPr id="3" name="Content Placeholder 2">
            <a:extLst>
              <a:ext uri="{FF2B5EF4-FFF2-40B4-BE49-F238E27FC236}">
                <a16:creationId xmlns:a16="http://schemas.microsoft.com/office/drawing/2014/main" id="{AD118172-59F6-48B1-AB1C-BE0D06FE1B33}"/>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Molecules that absorb light energy in the visible range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Light is a form of energy</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Photon – particle of light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Acts as a discrete bundle of energy.</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Energy content of a photon is inversely proportional to the wavelength of the light.</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Photoelectric effect – removal of an electron from a molecule by light</a:t>
            </a:r>
          </a:p>
        </p:txBody>
      </p:sp>
      <p:sp>
        <p:nvSpPr>
          <p:cNvPr id="6" name="Slide Number Placeholder 3">
            <a:extLst>
              <a:ext uri="{FF2B5EF4-FFF2-40B4-BE49-F238E27FC236}">
                <a16:creationId xmlns:a16="http://schemas.microsoft.com/office/drawing/2014/main" id="{1057FC8C-2831-4C9F-BBC3-41174533870D}"/>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962632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Electromagnetic Spectrum</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8.4</a:t>
            </a:r>
          </a:p>
        </p:txBody>
      </p:sp>
      <p:pic>
        <p:nvPicPr>
          <p:cNvPr id="8" name="Picture 3" descr="An illustration shows the electromagnetic spectrum.">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807623"/>
            <a:ext cx="8412480" cy="3187621"/>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0337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8F094-F67B-44BE-8F02-164629D8A2C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Absorption Spectrum</a:t>
            </a:r>
          </a:p>
        </p:txBody>
      </p:sp>
      <p:sp>
        <p:nvSpPr>
          <p:cNvPr id="3" name="Content Placeholder 2">
            <a:extLst>
              <a:ext uri="{FF2B5EF4-FFF2-40B4-BE49-F238E27FC236}">
                <a16:creationId xmlns:a16="http://schemas.microsoft.com/office/drawing/2014/main" id="{82CF45D9-92BA-4C3A-A6B3-95ECDBFC9CC6}"/>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When a photon strikes a molecule, its energy is either: </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Lost as heat.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Absorbed by the electrons of the molecule.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Boosts electrons into higher energy level.</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Absorption spectrum – range and efficiency of photons a molecule is capable of absorbing</a:t>
            </a:r>
          </a:p>
        </p:txBody>
      </p:sp>
      <p:sp>
        <p:nvSpPr>
          <p:cNvPr id="6" name="Slide Number Placeholder 3">
            <a:extLst>
              <a:ext uri="{FF2B5EF4-FFF2-40B4-BE49-F238E27FC236}">
                <a16:creationId xmlns:a16="http://schemas.microsoft.com/office/drawing/2014/main" id="{33D534A2-5FAD-403A-9D8D-D755A0501111}"/>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70939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Photosynthetic Pigment Absorption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8.5</a:t>
            </a:r>
          </a:p>
        </p:txBody>
      </p:sp>
      <p:pic>
        <p:nvPicPr>
          <p:cNvPr id="8" name="Picture 3" descr="A line graph shows absorption spectra for chlorophyll and carotenoid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914400" y="1216525"/>
            <a:ext cx="7315200" cy="4777142"/>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38398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FF8F1-E64F-4B48-9742-9E28883CDE6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Pigments in Photosynthesis</a:t>
            </a:r>
          </a:p>
        </p:txBody>
      </p:sp>
      <p:sp>
        <p:nvSpPr>
          <p:cNvPr id="3" name="Content Placeholder 2">
            <a:extLst>
              <a:ext uri="{FF2B5EF4-FFF2-40B4-BE49-F238E27FC236}">
                <a16:creationId xmlns:a16="http://schemas.microsoft.com/office/drawing/2014/main" id="{AF34B2B7-B9C8-4026-8B11-420AA5BA3AB8}"/>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Organisms have evolved a variety of different pigments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Only two general types are used in green plant photosynthesis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Chlorophylls.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Carotenoids.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some organisms, other molecules also absorb light energy</a:t>
            </a:r>
          </a:p>
        </p:txBody>
      </p:sp>
      <p:sp>
        <p:nvSpPr>
          <p:cNvPr id="6" name="Slide Number Placeholder 3">
            <a:extLst>
              <a:ext uri="{FF2B5EF4-FFF2-40B4-BE49-F238E27FC236}">
                <a16:creationId xmlns:a16="http://schemas.microsoft.com/office/drawing/2014/main" id="{0F7548BF-9915-43E7-BA7F-A6BB2DDD51D7}"/>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929801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86A5AC-E2F3-42A5-BD6E-C52945A819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Chlorophylls</a:t>
            </a:r>
          </a:p>
        </p:txBody>
      </p:sp>
      <p:sp>
        <p:nvSpPr>
          <p:cNvPr id="3" name="Content Placeholder 2">
            <a:extLst>
              <a:ext uri="{FF2B5EF4-FFF2-40B4-BE49-F238E27FC236}">
                <a16:creationId xmlns:a16="http://schemas.microsoft.com/office/drawing/2014/main" id="{D9F4ABEE-AC0B-43F4-8A0E-A132ED522D3F}"/>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Chlorophyll </a:t>
            </a:r>
            <a:r>
              <a:rPr lang="en-US" i="1" dirty="0">
                <a:solidFill>
                  <a:srgbClr val="000000"/>
                </a:solidFill>
                <a:latin typeface="Arial" panose="020B0604020202020204" pitchFamily="34" charset="0"/>
                <a:ea typeface="Verdana" panose="020B0604030504040204" pitchFamily="34" charset="0"/>
              </a:rPr>
              <a:t>a</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Main pigment in plants and cyanobacteria.</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pigment that can act directly to convert light energy to chemical energy.</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Absorbs violet-blue and red light.</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Chlorophyll </a:t>
            </a:r>
            <a:r>
              <a:rPr lang="en-US" i="1" dirty="0">
                <a:solidFill>
                  <a:srgbClr val="000000"/>
                </a:solidFill>
                <a:latin typeface="Arial" panose="020B0604020202020204" pitchFamily="34" charset="0"/>
                <a:ea typeface="Verdana" panose="020B0604030504040204" pitchFamily="34" charset="0"/>
              </a:rPr>
              <a:t>b</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Accessory pigment or secondary pigment absorbing light wavelengths that chlorophyll a does not absorb.</a:t>
            </a:r>
          </a:p>
        </p:txBody>
      </p:sp>
      <p:sp>
        <p:nvSpPr>
          <p:cNvPr id="6" name="Slide Number Placeholder 3">
            <a:extLst>
              <a:ext uri="{FF2B5EF4-FFF2-40B4-BE49-F238E27FC236}">
                <a16:creationId xmlns:a16="http://schemas.microsoft.com/office/drawing/2014/main" id="{DD041EBA-A502-476C-949D-7B5882968BC2}"/>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3831380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8D1F2-8CC3-4179-91B9-367CA777309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Structure of Chlorophyll</a:t>
            </a:r>
          </a:p>
        </p:txBody>
      </p:sp>
      <p:sp>
        <p:nvSpPr>
          <p:cNvPr id="3" name="Content Placeholder 2">
            <a:extLst>
              <a:ext uri="{FF2B5EF4-FFF2-40B4-BE49-F238E27FC236}">
                <a16:creationId xmlns:a16="http://schemas.microsoft.com/office/drawing/2014/main" id="{07D26802-61FC-438B-B0ED-7476625EC3FB}"/>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Porphyrin ring</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Complex ring structure with alternating double and single bonds.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Magnesium ion at the center of the ring.</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Photons excite electrons in the ring</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Electrons are shuttled away from the ring</a:t>
            </a:r>
          </a:p>
        </p:txBody>
      </p:sp>
      <p:sp>
        <p:nvSpPr>
          <p:cNvPr id="6" name="Slide Number Placeholder 3">
            <a:extLst>
              <a:ext uri="{FF2B5EF4-FFF2-40B4-BE49-F238E27FC236}">
                <a16:creationId xmlns:a16="http://schemas.microsoft.com/office/drawing/2014/main" id="{1E72743A-8051-41BD-BB46-9A73A4AD2BBA}"/>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41195494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Molecular Structure of Chlorophyll</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8.6</a:t>
            </a:r>
          </a:p>
        </p:txBody>
      </p:sp>
      <p:pic>
        <p:nvPicPr>
          <p:cNvPr id="8" name="Picture 3" descr="Chlorophyll has a porphyrin head consisting of ten carbon and nitrogen rings and a hydrocarbon tail. A magnesium atom sits in the center of the ring.">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423160" y="1067935"/>
            <a:ext cx="4297680" cy="5130711"/>
          </a:xfrm>
          <a:prstGeom prst="rect">
            <a:avLst/>
          </a:prstGeom>
        </p:spPr>
      </p:pic>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61063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Action Spectrum</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3703320" cy="4701180"/>
          </a:xfrm>
        </p:spPr>
        <p:txBody>
          <a:bodyPr/>
          <a:lstStyle/>
          <a:p>
            <a:pPr marL="342900" indent="-342900">
              <a:spcBef>
                <a:spcPts val="1200"/>
              </a:spcBef>
              <a:spcAft>
                <a:spcPts val="1200"/>
              </a:spcAft>
              <a:buFont typeface="Arial" panose="020B0604020202020204" pitchFamily="34" charset="0"/>
              <a:buChar char="•"/>
            </a:pPr>
            <a:r>
              <a:rPr lang="en-US" dirty="0"/>
              <a:t>Relative effectiveness of different wavelengths of light in promoting photosynthesis</a:t>
            </a:r>
          </a:p>
          <a:p>
            <a:pPr marL="342900" indent="-342900">
              <a:spcBef>
                <a:spcPts val="1200"/>
              </a:spcBef>
              <a:spcAft>
                <a:spcPts val="1200"/>
              </a:spcAft>
              <a:buFont typeface="Arial" panose="020B0604020202020204" pitchFamily="34" charset="0"/>
              <a:buChar char="•"/>
            </a:pPr>
            <a:r>
              <a:rPr lang="en-US" dirty="0"/>
              <a:t>Corresponds to the absorption spectrum for chlorophylls</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8.7</a:t>
            </a:r>
          </a:p>
        </p:txBody>
      </p:sp>
      <p:pic>
        <p:nvPicPr>
          <p:cNvPr id="8" name="Picture 4" descr="Scientists determined that photosynthesis does not respond equally to all wavelengths of light.">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491813" y="1276710"/>
            <a:ext cx="4206240" cy="4893273"/>
          </a:xfrm>
          <a:prstGeom prst="rect">
            <a:avLst/>
          </a:prstGeom>
        </p:spPr>
      </p:pic>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56746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2A466206-80C3-47F3-A21A-107FBA4B2071}"/>
              </a:ext>
            </a:extLst>
          </p:cNvPr>
          <p:cNvSpPr>
            <a:spLocks noGrp="1"/>
          </p:cNvSpPr>
          <p:nvPr>
            <p:ph sz="quarter" idx="11"/>
          </p:nvPr>
        </p:nvSpPr>
        <p:spPr>
          <a:xfrm>
            <a:off x="342900" y="1276710"/>
            <a:ext cx="4691808" cy="5212080"/>
          </a:xfrm>
        </p:spPr>
        <p:txBody>
          <a:bodyPr/>
          <a:lstStyle/>
          <a:p>
            <a:pPr marL="548640" indent="-548640">
              <a:spcBef>
                <a:spcPts val="600"/>
              </a:spcBef>
              <a:spcAft>
                <a:spcPts val="1200"/>
              </a:spcAft>
            </a:pPr>
            <a:r>
              <a:rPr lang="en-US" b="1" dirty="0"/>
              <a:t>8.1	</a:t>
            </a:r>
            <a:r>
              <a:rPr lang="en-US" dirty="0"/>
              <a:t>Overview of Photosynthesis </a:t>
            </a:r>
          </a:p>
          <a:p>
            <a:pPr marL="548640" indent="-548640">
              <a:spcBef>
                <a:spcPts val="600"/>
              </a:spcBef>
              <a:spcAft>
                <a:spcPts val="1200"/>
              </a:spcAft>
            </a:pPr>
            <a:r>
              <a:rPr lang="en-US" b="1" dirty="0"/>
              <a:t>8.2	</a:t>
            </a:r>
            <a:r>
              <a:rPr lang="en-US" dirty="0"/>
              <a:t>The Discovery of Photosynthetic Processes </a:t>
            </a:r>
          </a:p>
          <a:p>
            <a:pPr marL="548640" indent="-548640">
              <a:spcBef>
                <a:spcPts val="600"/>
              </a:spcBef>
              <a:spcAft>
                <a:spcPts val="1200"/>
              </a:spcAft>
            </a:pPr>
            <a:r>
              <a:rPr lang="en-US" b="1" dirty="0"/>
              <a:t>8.3	</a:t>
            </a:r>
            <a:r>
              <a:rPr lang="en-US" dirty="0"/>
              <a:t>Pigments </a:t>
            </a:r>
          </a:p>
          <a:p>
            <a:pPr marL="548640" indent="-548640">
              <a:spcBef>
                <a:spcPts val="600"/>
              </a:spcBef>
              <a:spcAft>
                <a:spcPts val="1200"/>
              </a:spcAft>
            </a:pPr>
            <a:r>
              <a:rPr lang="en-US" b="1" dirty="0"/>
              <a:t>8.4	</a:t>
            </a:r>
            <a:r>
              <a:rPr lang="en-US" dirty="0"/>
              <a:t>Photosystem Organization </a:t>
            </a:r>
          </a:p>
          <a:p>
            <a:pPr marL="548640" indent="-548640">
              <a:spcBef>
                <a:spcPts val="600"/>
              </a:spcBef>
              <a:spcAft>
                <a:spcPts val="1200"/>
              </a:spcAft>
            </a:pPr>
            <a:r>
              <a:rPr lang="en-US" b="1" dirty="0"/>
              <a:t>8.5	</a:t>
            </a:r>
            <a:r>
              <a:rPr lang="en-US" dirty="0"/>
              <a:t>The Light-Dependent Reactions </a:t>
            </a:r>
          </a:p>
          <a:p>
            <a:pPr marL="548640" indent="-548640">
              <a:spcBef>
                <a:spcPts val="600"/>
              </a:spcBef>
              <a:spcAft>
                <a:spcPts val="1200"/>
              </a:spcAft>
            </a:pPr>
            <a:r>
              <a:rPr lang="en-US" b="1" dirty="0"/>
              <a:t>8.6	</a:t>
            </a:r>
            <a:r>
              <a:rPr lang="en-US" dirty="0"/>
              <a:t>Carbon Fixation: The Calvin Cycle </a:t>
            </a:r>
          </a:p>
          <a:p>
            <a:pPr marL="548640" indent="-548640">
              <a:spcBef>
                <a:spcPts val="600"/>
              </a:spcBef>
              <a:spcAft>
                <a:spcPts val="1200"/>
              </a:spcAft>
            </a:pPr>
            <a:r>
              <a:rPr lang="en-US" b="1" dirty="0"/>
              <a:t>8.7	</a:t>
            </a:r>
            <a:r>
              <a:rPr lang="en-US" dirty="0"/>
              <a:t>Photorespiration </a:t>
            </a:r>
          </a:p>
        </p:txBody>
      </p:sp>
      <p:pic>
        <p:nvPicPr>
          <p:cNvPr id="8" name="Picture 3" descr="A fully-bloomed sunflower facing the camera while two fully-bloomed sunflowers facing the same way in the background are shown.">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337351" y="1018390"/>
            <a:ext cx="3608564" cy="521208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5907193" y="6327680"/>
            <a:ext cx="2468880" cy="181356"/>
          </a:xfrm>
        </p:spPr>
        <p:txBody>
          <a:bodyPr/>
          <a:lstStyle/>
          <a:p>
            <a:pPr algn="ctr"/>
            <a:r>
              <a:rPr lang="en-US" dirty="0" err="1">
                <a:solidFill>
                  <a:schemeClr val="tx1"/>
                </a:solidFill>
              </a:rPr>
              <a:t>MedioImages</a:t>
            </a:r>
            <a:r>
              <a:rPr lang="en-US" dirty="0">
                <a:solidFill>
                  <a:schemeClr val="tx1"/>
                </a:solidFill>
              </a:rPr>
              <a:t>/</a:t>
            </a:r>
            <a:r>
              <a:rPr lang="en-US" dirty="0" err="1">
                <a:solidFill>
                  <a:schemeClr val="tx1"/>
                </a:solidFill>
              </a:rPr>
              <a:t>PunchStock</a:t>
            </a:r>
            <a:r>
              <a:rPr lang="en-US" dirty="0">
                <a:solidFill>
                  <a:schemeClr val="tx1"/>
                </a:solidFill>
              </a:rPr>
              <a:t>/Getty Images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44610-8026-4DB1-8A43-D52065D9218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Carotenoids and Other Accessory Pigments</a:t>
            </a:r>
          </a:p>
        </p:txBody>
      </p:sp>
      <p:sp>
        <p:nvSpPr>
          <p:cNvPr id="3" name="Content Placeholder 2">
            <a:extLst>
              <a:ext uri="{FF2B5EF4-FFF2-40B4-BE49-F238E27FC236}">
                <a16:creationId xmlns:a16="http://schemas.microsoft.com/office/drawing/2014/main" id="{12B5D12F-11B3-425B-B250-784D2CCF8E4F}"/>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Carotenoids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Carbon rings linked to chains with alternating single and double bonds.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absorb photons with a wide range of energies.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scavenge free radicals – antioxidant.</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Protective role.</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Phycobiliproteins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in low-light ocean areas.</a:t>
            </a:r>
          </a:p>
        </p:txBody>
      </p:sp>
      <p:sp>
        <p:nvSpPr>
          <p:cNvPr id="6" name="Slide Number Placeholder 3">
            <a:extLst>
              <a:ext uri="{FF2B5EF4-FFF2-40B4-BE49-F238E27FC236}">
                <a16:creationId xmlns:a16="http://schemas.microsoft.com/office/drawing/2014/main" id="{1CB088F1-291D-419E-ADFB-19925962C0B4}"/>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9246623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Fall Leaf Pigments</a:t>
            </a:r>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8.8</a:t>
            </a:r>
          </a:p>
        </p:txBody>
      </p:sp>
      <p:pic>
        <p:nvPicPr>
          <p:cNvPr id="8" name="Picture 3" descr="2 photos show maple trees and leaves in summer and autum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778474" y="1031881"/>
            <a:ext cx="3587051" cy="4923177"/>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3657600" y="6014911"/>
            <a:ext cx="1828800" cy="181356"/>
          </a:xfrm>
        </p:spPr>
        <p:txBody>
          <a:bodyPr/>
          <a:lstStyle/>
          <a:p>
            <a:pPr algn="ctr"/>
            <a:r>
              <a:rPr lang="en-US" dirty="0">
                <a:solidFill>
                  <a:schemeClr val="tx1"/>
                </a:solidFill>
              </a:rPr>
              <a:t>GH Photos/</a:t>
            </a:r>
            <a:r>
              <a:rPr lang="en-US" dirty="0" err="1">
                <a:solidFill>
                  <a:schemeClr val="tx1"/>
                </a:solidFill>
              </a:rPr>
              <a:t>Alamy</a:t>
            </a:r>
            <a:r>
              <a:rPr lang="en-US" dirty="0">
                <a:solidFill>
                  <a:schemeClr val="tx1"/>
                </a:solidFill>
              </a:rPr>
              <a:t> Stock Photo </a:t>
            </a:r>
          </a:p>
        </p:txBody>
      </p:sp>
      <p:sp>
        <p:nvSpPr>
          <p:cNvPr id="11" name="Text Placeholder 5">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444365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95130-674C-4B1A-AA1D-E24E1A16170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Photosystem Organization</a:t>
            </a:r>
          </a:p>
        </p:txBody>
      </p:sp>
      <p:sp>
        <p:nvSpPr>
          <p:cNvPr id="3" name="Content Placeholder 2">
            <a:extLst>
              <a:ext uri="{FF2B5EF4-FFF2-40B4-BE49-F238E27FC236}">
                <a16:creationId xmlns:a16="http://schemas.microsoft.com/office/drawing/2014/main" id="{0967F0E5-21D2-427F-A030-A24D376A50D5}"/>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Light is captured by photosystems, each of which consists of two components: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Antenna complex</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Hundreds of accessory pigment molecules.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Gather photons and feed the captured light energy to the reaction center.</a:t>
            </a:r>
          </a:p>
          <a:p>
            <a:pPr marL="457200" lvl="0" indent="-457200">
              <a:spcBef>
                <a:spcPts val="12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Reaction center</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1 or more chlorophyll a molecules.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Passes excited electrons out of the photosystem.</a:t>
            </a:r>
          </a:p>
        </p:txBody>
      </p:sp>
      <p:sp>
        <p:nvSpPr>
          <p:cNvPr id="6" name="Slide Number Placeholder 3">
            <a:extLst>
              <a:ext uri="{FF2B5EF4-FFF2-40B4-BE49-F238E27FC236}">
                <a16:creationId xmlns:a16="http://schemas.microsoft.com/office/drawing/2014/main" id="{382888CB-933F-4C1B-B13A-7C01D4F41964}"/>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22858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4B3AC-2B1E-4FF0-8EFF-C393675321A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Antenna Complex</a:t>
            </a:r>
          </a:p>
        </p:txBody>
      </p:sp>
      <p:sp>
        <p:nvSpPr>
          <p:cNvPr id="3" name="Content Placeholder 2">
            <a:extLst>
              <a:ext uri="{FF2B5EF4-FFF2-40B4-BE49-F238E27FC236}">
                <a16:creationId xmlns:a16="http://schemas.microsoft.com/office/drawing/2014/main" id="{07F6D0C2-8327-43F1-9E72-C4D62BABDC4B}"/>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called light-harvesting complex</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Captures photons from sunlight and channels them to the reaction center chlorophylls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chloroplasts, light-harvesting complexes consist of a web of chlorophyll molecules linked together and held tightly in the thylakoid membrane by a matrix of proteins</a:t>
            </a:r>
          </a:p>
        </p:txBody>
      </p:sp>
      <p:sp>
        <p:nvSpPr>
          <p:cNvPr id="6" name="Slide Number Placeholder 3">
            <a:extLst>
              <a:ext uri="{FF2B5EF4-FFF2-40B4-BE49-F238E27FC236}">
                <a16:creationId xmlns:a16="http://schemas.microsoft.com/office/drawing/2014/main" id="{29363564-7EBC-4728-8410-D71AB64F7E1E}"/>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618070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Photosystem Structure</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8.10</a:t>
            </a:r>
          </a:p>
        </p:txBody>
      </p:sp>
      <p:pic>
        <p:nvPicPr>
          <p:cNvPr id="8" name="Picture 3" descr="An illustration explains the working process of an antenna on a thylakoid membrane.">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3843" t="15276" r="6920" b="18506"/>
          <a:stretch/>
        </p:blipFill>
        <p:spPr>
          <a:xfrm>
            <a:off x="822960" y="1057561"/>
            <a:ext cx="7498080" cy="4949471"/>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94181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D0057-2166-47AB-A059-F97A1804299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Reaction Center</a:t>
            </a:r>
          </a:p>
        </p:txBody>
      </p:sp>
      <p:sp>
        <p:nvSpPr>
          <p:cNvPr id="3" name="Content Placeholder 2">
            <a:extLst>
              <a:ext uri="{FF2B5EF4-FFF2-40B4-BE49-F238E27FC236}">
                <a16:creationId xmlns:a16="http://schemas.microsoft.com/office/drawing/2014/main" id="{23D715AB-3336-44B1-A323-3C6A72DD125D}"/>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Transmembrane protein–pigment complex</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a chlorophyll in the reaction center absorbs a photon of light, an electron is excited to a higher energy level</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Light-energized electron can be transferred to the primary electron acceptor, reducing it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Oxidized chlorophyll then fills its electron “hole” by oxidizing a donor molecule</a:t>
            </a:r>
          </a:p>
        </p:txBody>
      </p:sp>
      <p:sp>
        <p:nvSpPr>
          <p:cNvPr id="6" name="Slide Number Placeholder 3">
            <a:extLst>
              <a:ext uri="{FF2B5EF4-FFF2-40B4-BE49-F238E27FC236}">
                <a16:creationId xmlns:a16="http://schemas.microsoft.com/office/drawing/2014/main" id="{0A75B9CF-EC9A-40DF-A3FF-8CCD18248E43}"/>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9409463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Energy Conversion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8.11</a:t>
            </a:r>
          </a:p>
        </p:txBody>
      </p:sp>
      <p:pic>
        <p:nvPicPr>
          <p:cNvPr id="8" name="Picture 3" descr="An illustration shows light getting converted to chemical energy.">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5992" b="2557"/>
          <a:stretch/>
        </p:blipFill>
        <p:spPr>
          <a:xfrm>
            <a:off x="2057400" y="1083564"/>
            <a:ext cx="5029200" cy="5079492"/>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8365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25C49-B530-4C64-A5E1-46DF0A0D62D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Light-Dependent Reactions</a:t>
            </a:r>
          </a:p>
        </p:txBody>
      </p:sp>
      <p:sp>
        <p:nvSpPr>
          <p:cNvPr id="3" name="Content Placeholder 2">
            <a:extLst>
              <a:ext uri="{FF2B5EF4-FFF2-40B4-BE49-F238E27FC236}">
                <a16:creationId xmlns:a16="http://schemas.microsoft.com/office/drawing/2014/main" id="{3730351C-8356-4CCB-9198-1D5B179D5A1E}"/>
              </a:ext>
            </a:extLst>
          </p:cNvPr>
          <p:cNvSpPr>
            <a:spLocks noGrp="1"/>
          </p:cNvSpPr>
          <p:nvPr>
            <p:ph sz="quarter" idx="11"/>
          </p:nvPr>
        </p:nvSpPr>
        <p:spPr>
          <a:xfrm>
            <a:off x="342900" y="1276709"/>
            <a:ext cx="8458200" cy="3636281"/>
          </a:xfrm>
        </p:spPr>
        <p:txBody>
          <a:bodyPr/>
          <a:lstStyle/>
          <a:p>
            <a:pPr>
              <a:lnSpc>
                <a:spcPct val="110000"/>
              </a:lnSpc>
              <a:spcBef>
                <a:spcPts val="624"/>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Capture of light energy</a:t>
            </a:r>
          </a:p>
          <a:p>
            <a:pPr marL="457200" lvl="0" indent="-457200">
              <a:lnSpc>
                <a:spcPct val="110000"/>
              </a:lnSpc>
              <a:spcBef>
                <a:spcPts val="624"/>
              </a:spcBef>
              <a:spcAft>
                <a:spcPts val="0"/>
              </a:spcAft>
              <a:buClr>
                <a:srgbClr val="000000"/>
              </a:buClr>
              <a:buFontTx/>
              <a:buAutoNum type="arabicPeriod"/>
            </a:pPr>
            <a:r>
              <a:rPr lang="en-US" altLang="en-US" dirty="0">
                <a:solidFill>
                  <a:srgbClr val="000000"/>
                </a:solidFill>
                <a:latin typeface="Arial" panose="020B0604020202020204" pitchFamily="34" charset="0"/>
                <a:ea typeface="Verdana" panose="020B0604030504040204" pitchFamily="34" charset="0"/>
              </a:rPr>
              <a:t>Primary photo event</a:t>
            </a:r>
          </a:p>
          <a:p>
            <a:pPr marL="731520" lvl="1" indent="-283464">
              <a:lnSpc>
                <a:spcPct val="110000"/>
              </a:lnSpc>
              <a:spcBef>
                <a:spcPts val="624"/>
              </a:spcBef>
              <a:spcAft>
                <a:spcPts val="0"/>
              </a:spcAft>
              <a:buClr>
                <a:srgbClr val="000000"/>
              </a:buClr>
            </a:pPr>
            <a:r>
              <a:rPr lang="en-US" altLang="en-US" sz="2000" dirty="0">
                <a:solidFill>
                  <a:srgbClr val="000000"/>
                </a:solidFill>
                <a:latin typeface="Arial" panose="020B0604020202020204" pitchFamily="34" charset="0"/>
                <a:ea typeface="Verdana" panose="020B0604030504040204" pitchFamily="34" charset="0"/>
              </a:rPr>
              <a:t>Photon of light is captured by a pigment molecule</a:t>
            </a:r>
            <a:endParaRPr lang="en-US" altLang="en-US" dirty="0">
              <a:solidFill>
                <a:srgbClr val="000000"/>
              </a:solidFill>
              <a:latin typeface="Arial" panose="020B0604020202020204" pitchFamily="34" charset="0"/>
              <a:ea typeface="Verdana" panose="020B0604030504040204" pitchFamily="34" charset="0"/>
            </a:endParaRPr>
          </a:p>
          <a:p>
            <a:pPr marL="457200" lvl="0" indent="-457200">
              <a:lnSpc>
                <a:spcPct val="110000"/>
              </a:lnSpc>
              <a:spcBef>
                <a:spcPts val="624"/>
              </a:spcBef>
              <a:spcAft>
                <a:spcPts val="0"/>
              </a:spcAft>
              <a:buClr>
                <a:srgbClr val="000000"/>
              </a:buClr>
              <a:buFontTx/>
              <a:buAutoNum type="arabicPeriod"/>
            </a:pPr>
            <a:r>
              <a:rPr lang="en-US" altLang="en-US" dirty="0">
                <a:solidFill>
                  <a:srgbClr val="000000"/>
                </a:solidFill>
                <a:latin typeface="Arial" panose="020B0604020202020204" pitchFamily="34" charset="0"/>
                <a:ea typeface="Verdana" panose="020B0604030504040204" pitchFamily="34" charset="0"/>
              </a:rPr>
              <a:t>Charge separation </a:t>
            </a:r>
          </a:p>
          <a:p>
            <a:pPr marL="731520" lvl="1" indent="-283464">
              <a:lnSpc>
                <a:spcPct val="110000"/>
              </a:lnSpc>
              <a:spcBef>
                <a:spcPts val="624"/>
              </a:spcBef>
              <a:spcAft>
                <a:spcPts val="0"/>
              </a:spcAft>
              <a:buClr>
                <a:srgbClr val="000000"/>
              </a:buClr>
            </a:pPr>
            <a:r>
              <a:rPr lang="en-US" altLang="en-US" sz="2000" dirty="0">
                <a:solidFill>
                  <a:srgbClr val="000000"/>
                </a:solidFill>
                <a:latin typeface="Arial" panose="020B0604020202020204" pitchFamily="34" charset="0"/>
                <a:ea typeface="Verdana" panose="020B0604030504040204" pitchFamily="34" charset="0"/>
              </a:rPr>
              <a:t>Energy is transferred to the reaction center; an excited electron is transferred to an acceptor molecule</a:t>
            </a:r>
          </a:p>
          <a:p>
            <a:pPr marL="457200" lvl="0" indent="-457200">
              <a:lnSpc>
                <a:spcPct val="110000"/>
              </a:lnSpc>
              <a:spcBef>
                <a:spcPts val="624"/>
              </a:spcBef>
              <a:spcAft>
                <a:spcPts val="0"/>
              </a:spcAft>
              <a:buClr>
                <a:srgbClr val="000000"/>
              </a:buClr>
              <a:buFontTx/>
              <a:buAutoNum type="arabicPeriod"/>
            </a:pPr>
            <a:r>
              <a:rPr lang="en-US" altLang="en-US" dirty="0">
                <a:solidFill>
                  <a:srgbClr val="000000"/>
                </a:solidFill>
                <a:latin typeface="Arial" panose="020B0604020202020204" pitchFamily="34" charset="0"/>
                <a:ea typeface="Verdana" panose="020B0604030504040204" pitchFamily="34" charset="0"/>
              </a:rPr>
              <a:t>Electron transport</a:t>
            </a:r>
          </a:p>
          <a:p>
            <a:pPr marL="731520" lvl="1" indent="-283464">
              <a:lnSpc>
                <a:spcPct val="110000"/>
              </a:lnSpc>
              <a:spcBef>
                <a:spcPts val="624"/>
              </a:spcBef>
              <a:spcAft>
                <a:spcPts val="0"/>
              </a:spcAft>
              <a:buClr>
                <a:srgbClr val="000000"/>
              </a:buClr>
            </a:pPr>
            <a:r>
              <a:rPr lang="en-US" altLang="en-US" sz="2000" dirty="0">
                <a:solidFill>
                  <a:srgbClr val="000000"/>
                </a:solidFill>
                <a:latin typeface="Arial" panose="020B0604020202020204" pitchFamily="34" charset="0"/>
                <a:ea typeface="Verdana" panose="020B0604030504040204" pitchFamily="34" charset="0"/>
              </a:rPr>
              <a:t>Electrons move through carriers to reduce</a:t>
            </a:r>
            <a:endParaRPr lang="en-US" altLang="en-US" baseline="30000" dirty="0">
              <a:solidFill>
                <a:srgbClr val="000000"/>
              </a:solidFill>
              <a:latin typeface="Arial" panose="020B0604020202020204" pitchFamily="34" charset="0"/>
              <a:ea typeface="Verdana" panose="020B0604030504040204" pitchFamily="34" charset="0"/>
            </a:endParaRPr>
          </a:p>
        </p:txBody>
      </p:sp>
      <p:graphicFrame>
        <p:nvGraphicFramePr>
          <p:cNvPr id="8" name="Object 3">
            <a:extLst>
              <a:ext uri="{FF2B5EF4-FFF2-40B4-BE49-F238E27FC236}">
                <a16:creationId xmlns:a16="http://schemas.microsoft.com/office/drawing/2014/main" id="{E6AFF128-9B47-4564-9232-2294941CEBB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54385273"/>
              </p:ext>
            </p:extLst>
          </p:nvPr>
        </p:nvGraphicFramePr>
        <p:xfrm>
          <a:off x="5953058" y="4531470"/>
          <a:ext cx="825500" cy="292100"/>
        </p:xfrm>
        <a:graphic>
          <a:graphicData uri="http://schemas.openxmlformats.org/presentationml/2006/ole">
            <mc:AlternateContent xmlns:mc="http://schemas.openxmlformats.org/markup-compatibility/2006">
              <mc:Choice xmlns:v="urn:schemas-microsoft-com:vml" Requires="v">
                <p:oleObj spid="_x0000_s2121" name="Equation" r:id="rId3" imgW="825480" imgH="291960" progId="Equation.DSMT4">
                  <p:embed/>
                </p:oleObj>
              </mc:Choice>
              <mc:Fallback>
                <p:oleObj name="Equation" r:id="rId3" imgW="825480" imgH="291960" progId="Equation.DSMT4">
                  <p:embed/>
                  <p:pic>
                    <p:nvPicPr>
                      <p:cNvPr id="0" name=""/>
                      <p:cNvPicPr/>
                      <p:nvPr/>
                    </p:nvPicPr>
                    <p:blipFill>
                      <a:blip r:embed="rId4"/>
                      <a:stretch>
                        <a:fillRect/>
                      </a:stretch>
                    </p:blipFill>
                    <p:spPr>
                      <a:xfrm>
                        <a:off x="5953058" y="4531470"/>
                        <a:ext cx="825500" cy="2921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14818BA4-EB8A-45FC-BC4A-A0F985B9738A}"/>
              </a:ext>
            </a:extLst>
          </p:cNvPr>
          <p:cNvSpPr>
            <a:spLocks noGrp="1"/>
          </p:cNvSpPr>
          <p:nvPr>
            <p:ph sz="quarter" idx="15"/>
          </p:nvPr>
        </p:nvSpPr>
        <p:spPr>
          <a:xfrm>
            <a:off x="342900" y="4912991"/>
            <a:ext cx="8458200" cy="1176126"/>
          </a:xfrm>
        </p:spPr>
        <p:txBody>
          <a:bodyPr/>
          <a:lstStyle/>
          <a:p>
            <a:pPr marL="457200" lvl="0" indent="-457200">
              <a:lnSpc>
                <a:spcPct val="110000"/>
              </a:lnSpc>
              <a:spcBef>
                <a:spcPts val="624"/>
              </a:spcBef>
              <a:spcAft>
                <a:spcPts val="0"/>
              </a:spcAft>
              <a:buClr>
                <a:srgbClr val="000000"/>
              </a:buClr>
              <a:buFont typeface="+mj-lt"/>
              <a:buAutoNum type="arabicPeriod" startAt="4"/>
            </a:pPr>
            <a:r>
              <a:rPr lang="en-US" altLang="en-US" dirty="0">
                <a:solidFill>
                  <a:srgbClr val="000000"/>
                </a:solidFill>
                <a:latin typeface="Arial" panose="020B0604020202020204" pitchFamily="34" charset="0"/>
                <a:ea typeface="Verdana" panose="020B0604030504040204" pitchFamily="34" charset="0"/>
              </a:rPr>
              <a:t>Chemiosmosis</a:t>
            </a:r>
          </a:p>
          <a:p>
            <a:pPr marL="731520" lvl="1" indent="-283464">
              <a:lnSpc>
                <a:spcPct val="110000"/>
              </a:lnSpc>
              <a:spcBef>
                <a:spcPts val="624"/>
              </a:spcBef>
              <a:spcAft>
                <a:spcPts val="0"/>
              </a:spcAft>
              <a:buClr>
                <a:srgbClr val="000000"/>
              </a:buClr>
            </a:pPr>
            <a:r>
              <a:rPr lang="en-US" altLang="en-US" sz="2000" dirty="0">
                <a:solidFill>
                  <a:srgbClr val="000000"/>
                </a:solidFill>
                <a:latin typeface="Arial" panose="020B0604020202020204" pitchFamily="34" charset="0"/>
                <a:ea typeface="Verdana" panose="020B0604030504040204" pitchFamily="34" charset="0"/>
              </a:rPr>
              <a:t>Produces A</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T</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P</a:t>
            </a:r>
          </a:p>
        </p:txBody>
      </p:sp>
      <p:sp>
        <p:nvSpPr>
          <p:cNvPr id="6" name="Slide Number Placeholder 5">
            <a:extLst>
              <a:ext uri="{FF2B5EF4-FFF2-40B4-BE49-F238E27FC236}">
                <a16:creationId xmlns:a16="http://schemas.microsoft.com/office/drawing/2014/main" id="{E4955C8C-9C57-4537-A102-5DFB88A86A86}"/>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989110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DE73F-1212-4A34-A8E6-F8C7C2B194A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Cyclic Photophosphorylation</a:t>
            </a:r>
          </a:p>
        </p:txBody>
      </p:sp>
      <p:sp>
        <p:nvSpPr>
          <p:cNvPr id="3" name="Content Placeholder 2">
            <a:extLst>
              <a:ext uri="{FF2B5EF4-FFF2-40B4-BE49-F238E27FC236}">
                <a16:creationId xmlns:a16="http://schemas.microsoft.com/office/drawing/2014/main" id="{516FF842-1884-465A-8075-499A79E9BB6A}"/>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sulfur bacteria, only one photosystem is used</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Generates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via electron transport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Anoxygenic photosynthesis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Excited electron passed to electron transport chain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Generates a proton gradient for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synthesis</a:t>
            </a:r>
          </a:p>
        </p:txBody>
      </p:sp>
      <p:sp>
        <p:nvSpPr>
          <p:cNvPr id="6" name="Slide Number Placeholder 3">
            <a:extLst>
              <a:ext uri="{FF2B5EF4-FFF2-40B4-BE49-F238E27FC236}">
                <a16:creationId xmlns:a16="http://schemas.microsoft.com/office/drawing/2014/main" id="{D4DB0F93-FA5A-41F7-ACEF-FB397EAC2871}"/>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272709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Purple Nonsulfur Bacteria Photosystem</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8.12</a:t>
            </a:r>
          </a:p>
        </p:txBody>
      </p:sp>
      <p:pic>
        <p:nvPicPr>
          <p:cNvPr id="8" name="Picture 3" descr="The electron path in a purple nonsulfur bacteria is a loop. An electron is excited and transferred down an acceptor chain back to the photosystem.">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3500" t="15007" b="9559"/>
          <a:stretch/>
        </p:blipFill>
        <p:spPr>
          <a:xfrm>
            <a:off x="1463040" y="1122329"/>
            <a:ext cx="6217920" cy="4945341"/>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30993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94C47-F606-4AF1-A8D4-929352E0F8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Photosynthesis Overview</a:t>
            </a:r>
          </a:p>
        </p:txBody>
      </p:sp>
      <p:sp>
        <p:nvSpPr>
          <p:cNvPr id="3" name="Content Placeholder 2">
            <a:extLst>
              <a:ext uri="{FF2B5EF4-FFF2-40B4-BE49-F238E27FC236}">
                <a16:creationId xmlns:a16="http://schemas.microsoft.com/office/drawing/2014/main" id="{F49473F0-37E1-4DBF-95B2-2D8AB18F7840}"/>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Energy from the Sun is captured through the process of photosynthesis: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6CO</a:t>
            </a:r>
            <a:r>
              <a:rPr lang="en-US" baseline="-25000" dirty="0">
                <a:solidFill>
                  <a:srgbClr val="000000"/>
                </a:solidFill>
                <a:latin typeface="Arial" panose="020B0604020202020204" pitchFamily="34" charset="0"/>
                <a:ea typeface="Verdana" panose="020B0604030504040204" pitchFamily="34" charset="0"/>
              </a:rPr>
              <a:t>2 </a:t>
            </a:r>
            <a:r>
              <a:rPr lang="en-US" dirty="0">
                <a:solidFill>
                  <a:srgbClr val="000000"/>
                </a:solidFill>
                <a:latin typeface="Arial" panose="020B0604020202020204" pitchFamily="34" charset="0"/>
                <a:ea typeface="Verdana" panose="020B0604030504040204" pitchFamily="34" charset="0"/>
              </a:rPr>
              <a:t>+ 12H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O + Light </a:t>
            </a:r>
            <a:r>
              <a:rPr lang="en-US" dirty="0">
                <a:solidFill>
                  <a:srgbClr val="000000"/>
                </a:solidFill>
                <a:latin typeface="Arial" panose="020B0604020202020204" pitchFamily="34" charset="0"/>
                <a:ea typeface="Verdana" panose="020B0604030504040204" pitchFamily="34" charset="0"/>
                <a:cs typeface="Arial" panose="020B0604020202020204" pitchFamily="34" charset="0"/>
                <a:sym typeface="Wingdings"/>
              </a:rPr>
              <a:t>→</a:t>
            </a:r>
            <a:r>
              <a:rPr lang="en-US" dirty="0">
                <a:solidFill>
                  <a:srgbClr val="000000"/>
                </a:solidFill>
                <a:latin typeface="Arial" panose="020B0604020202020204" pitchFamily="34" charset="0"/>
                <a:ea typeface="Verdana" panose="020B0604030504040204" pitchFamily="34" charset="0"/>
                <a:sym typeface="Wingdings"/>
              </a:rPr>
              <a:t> C</a:t>
            </a:r>
            <a:r>
              <a:rPr lang="en-US" baseline="-25000" dirty="0">
                <a:solidFill>
                  <a:srgbClr val="000000"/>
                </a:solidFill>
                <a:latin typeface="Arial" panose="020B0604020202020204" pitchFamily="34" charset="0"/>
                <a:ea typeface="Verdana" panose="020B0604030504040204" pitchFamily="34" charset="0"/>
                <a:sym typeface="Wingdings"/>
              </a:rPr>
              <a:t>6</a:t>
            </a:r>
            <a:r>
              <a:rPr lang="en-US" dirty="0">
                <a:solidFill>
                  <a:srgbClr val="000000"/>
                </a:solidFill>
                <a:latin typeface="Arial" panose="020B0604020202020204" pitchFamily="34" charset="0"/>
                <a:ea typeface="Verdana" panose="020B0604030504040204" pitchFamily="34" charset="0"/>
                <a:sym typeface="Wingdings"/>
              </a:rPr>
              <a:t>H</a:t>
            </a:r>
            <a:r>
              <a:rPr lang="en-US" baseline="-25000" dirty="0">
                <a:solidFill>
                  <a:srgbClr val="000000"/>
                </a:solidFill>
                <a:latin typeface="Arial" panose="020B0604020202020204" pitchFamily="34" charset="0"/>
                <a:ea typeface="Verdana" panose="020B0604030504040204" pitchFamily="34" charset="0"/>
                <a:sym typeface="Wingdings"/>
              </a:rPr>
              <a:t>12</a:t>
            </a:r>
            <a:r>
              <a:rPr lang="en-US" dirty="0">
                <a:solidFill>
                  <a:srgbClr val="000000"/>
                </a:solidFill>
                <a:latin typeface="Arial" panose="020B0604020202020204" pitchFamily="34" charset="0"/>
                <a:ea typeface="Verdana" panose="020B0604030504040204" pitchFamily="34" charset="0"/>
                <a:sym typeface="Wingdings"/>
              </a:rPr>
              <a:t>O</a:t>
            </a:r>
            <a:r>
              <a:rPr lang="en-US" baseline="-25000" dirty="0">
                <a:solidFill>
                  <a:srgbClr val="000000"/>
                </a:solidFill>
                <a:latin typeface="Arial" panose="020B0604020202020204" pitchFamily="34" charset="0"/>
                <a:ea typeface="Verdana" panose="020B0604030504040204" pitchFamily="34" charset="0"/>
                <a:sym typeface="Wingdings"/>
              </a:rPr>
              <a:t>6 </a:t>
            </a:r>
            <a:r>
              <a:rPr lang="en-US" dirty="0">
                <a:solidFill>
                  <a:srgbClr val="000000"/>
                </a:solidFill>
                <a:latin typeface="Arial" panose="020B0604020202020204" pitchFamily="34" charset="0"/>
                <a:ea typeface="Verdana" panose="020B0604030504040204" pitchFamily="34" charset="0"/>
                <a:sym typeface="Wingdings"/>
              </a:rPr>
              <a:t>+ 6H</a:t>
            </a:r>
            <a:r>
              <a:rPr lang="en-US" baseline="-25000" dirty="0">
                <a:solidFill>
                  <a:srgbClr val="000000"/>
                </a:solidFill>
                <a:latin typeface="Arial" panose="020B0604020202020204" pitchFamily="34" charset="0"/>
                <a:ea typeface="Verdana" panose="020B0604030504040204" pitchFamily="34" charset="0"/>
                <a:sym typeface="Wingdings"/>
              </a:rPr>
              <a:t>2</a:t>
            </a:r>
            <a:r>
              <a:rPr lang="en-US" dirty="0">
                <a:solidFill>
                  <a:srgbClr val="000000"/>
                </a:solidFill>
                <a:latin typeface="Arial" panose="020B0604020202020204" pitchFamily="34" charset="0"/>
                <a:ea typeface="Verdana" panose="020B0604030504040204" pitchFamily="34" charset="0"/>
                <a:sym typeface="Wingdings"/>
              </a:rPr>
              <a:t>O + 6O</a:t>
            </a:r>
            <a:r>
              <a:rPr lang="en-US" baseline="-25000" dirty="0">
                <a:solidFill>
                  <a:srgbClr val="000000"/>
                </a:solidFill>
                <a:latin typeface="Arial" panose="020B0604020202020204" pitchFamily="34" charset="0"/>
                <a:ea typeface="Verdana" panose="020B0604030504040204" pitchFamily="34" charset="0"/>
                <a:sym typeface="Wingdings"/>
              </a:rPr>
              <a:t>2</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Oxygenic photosynthesis is carried out by: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Cyanobacteria.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Seven groups of algae.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land plants – inside chloroplasts.</a:t>
            </a:r>
          </a:p>
        </p:txBody>
      </p:sp>
      <p:sp>
        <p:nvSpPr>
          <p:cNvPr id="7" name="Slide Number Placeholder 3">
            <a:extLst>
              <a:ext uri="{FF2B5EF4-FFF2-40B4-BE49-F238E27FC236}">
                <a16:creationId xmlns:a16="http://schemas.microsoft.com/office/drawing/2014/main" id="{4ADD476F-B015-4E41-9B5A-05591783BA5E}"/>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7407113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EF5C0-AB1B-46B3-A5DC-8587741FF7A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Chloroplasts Have Two Connected Photosystems</a:t>
            </a:r>
          </a:p>
        </p:txBody>
      </p:sp>
      <p:sp>
        <p:nvSpPr>
          <p:cNvPr id="3" name="Content Placeholder 2">
            <a:extLst>
              <a:ext uri="{FF2B5EF4-FFF2-40B4-BE49-F238E27FC236}">
                <a16:creationId xmlns:a16="http://schemas.microsoft.com/office/drawing/2014/main" id="{87C46E44-2501-4DFE-86FA-C0A16F12AD04}"/>
              </a:ext>
            </a:extLst>
          </p:cNvPr>
          <p:cNvSpPr>
            <a:spLocks noGrp="1"/>
          </p:cNvSpPr>
          <p:nvPr>
            <p:ph sz="quarter" idx="11"/>
          </p:nvPr>
        </p:nvSpPr>
        <p:spPr>
          <a:xfrm>
            <a:off x="342900" y="1276710"/>
            <a:ext cx="8304532"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Oxygenic photosynthesis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Photosystem I (P</a:t>
            </a:r>
            <a:r>
              <a:rPr lang="en-US" baseline="-25000" dirty="0">
                <a:solidFill>
                  <a:srgbClr val="000000"/>
                </a:solidFill>
                <a:latin typeface="Arial" panose="020B0604020202020204" pitchFamily="34" charset="0"/>
                <a:ea typeface="Verdana" panose="020B0604030504040204" pitchFamily="34" charset="0"/>
              </a:rPr>
              <a:t>700</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Functions like sulfur bacteria.</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Photosystem II (P</a:t>
            </a:r>
            <a:r>
              <a:rPr lang="en-US" baseline="-25000" dirty="0">
                <a:solidFill>
                  <a:srgbClr val="000000"/>
                </a:solidFill>
                <a:latin typeface="Arial" panose="020B0604020202020204" pitchFamily="34" charset="0"/>
                <a:ea typeface="Verdana" panose="020B0604030504040204" pitchFamily="34" charset="0"/>
              </a:rPr>
              <a:t>680</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generate an oxidation potential high enough to oxidize water.</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Working together, the two photosystems carry out a noncyclic transfer of electrons that is used to generate both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and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p:txBody>
      </p:sp>
      <p:sp>
        <p:nvSpPr>
          <p:cNvPr id="6" name="Slide Number Placeholder 3">
            <a:extLst>
              <a:ext uri="{FF2B5EF4-FFF2-40B4-BE49-F238E27FC236}">
                <a16:creationId xmlns:a16="http://schemas.microsoft.com/office/drawing/2014/main" id="{10934458-7DAA-48F5-9B32-A4B1C73EEC32}"/>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7785198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Evidence for Two Photosystems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8.13</a:t>
            </a:r>
          </a:p>
        </p:txBody>
      </p:sp>
      <p:pic>
        <p:nvPicPr>
          <p:cNvPr id="8" name="Picture 3" descr="A line graph shows the enhancement effect.">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48640" y="1098427"/>
            <a:ext cx="8046720" cy="4877012"/>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13707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539EF-8497-4908-81F8-ABD32EFCF5A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Photosystems I and II</a:t>
            </a:r>
          </a:p>
        </p:txBody>
      </p:sp>
      <p:sp>
        <p:nvSpPr>
          <p:cNvPr id="3" name="Content Placeholder 2">
            <a:extLst>
              <a:ext uri="{FF2B5EF4-FFF2-40B4-BE49-F238E27FC236}">
                <a16:creationId xmlns:a16="http://schemas.microsoft.com/office/drawing/2014/main" id="{22F2E11F-D459-4923-A22D-524AECD8CC2B}"/>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Photosystem I transfers electrons ultimately to</a:t>
            </a:r>
          </a:p>
        </p:txBody>
      </p:sp>
      <p:graphicFrame>
        <p:nvGraphicFramePr>
          <p:cNvPr id="8" name="Object 3">
            <a:extLst>
              <a:ext uri="{FF2B5EF4-FFF2-40B4-BE49-F238E27FC236}">
                <a16:creationId xmlns:a16="http://schemas.microsoft.com/office/drawing/2014/main" id="{C3F06D8B-7171-4F33-8172-A955C9B9662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87092691"/>
              </p:ext>
            </p:extLst>
          </p:nvPr>
        </p:nvGraphicFramePr>
        <p:xfrm>
          <a:off x="7095333" y="1312069"/>
          <a:ext cx="1066800" cy="381000"/>
        </p:xfrm>
        <a:graphic>
          <a:graphicData uri="http://schemas.openxmlformats.org/presentationml/2006/ole">
            <mc:AlternateContent xmlns:mc="http://schemas.openxmlformats.org/markup-compatibility/2006">
              <mc:Choice xmlns:v="urn:schemas-microsoft-com:vml" Requires="v">
                <p:oleObj spid="_x0000_s3138" name="Equation" r:id="rId3" imgW="1066680" imgH="380880" progId="Equation.DSMT4">
                  <p:embed/>
                </p:oleObj>
              </mc:Choice>
              <mc:Fallback>
                <p:oleObj name="Equation" r:id="rId3" imgW="1066680" imgH="380880" progId="Equation.DSMT4">
                  <p:embed/>
                  <p:pic>
                    <p:nvPicPr>
                      <p:cNvPr id="0" name=""/>
                      <p:cNvPicPr/>
                      <p:nvPr/>
                    </p:nvPicPr>
                    <p:blipFill>
                      <a:blip r:embed="rId4"/>
                      <a:stretch>
                        <a:fillRect/>
                      </a:stretch>
                    </p:blipFill>
                    <p:spPr>
                      <a:xfrm>
                        <a:off x="7095333" y="1312069"/>
                        <a:ext cx="10668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933CBEA6-0331-4292-9BE8-6105280DF1D2}"/>
              </a:ext>
            </a:extLst>
          </p:cNvPr>
          <p:cNvSpPr>
            <a:spLocks noGrp="1"/>
          </p:cNvSpPr>
          <p:nvPr>
            <p:ph sz="quarter" idx="15"/>
          </p:nvPr>
        </p:nvSpPr>
        <p:spPr>
          <a:xfrm>
            <a:off x="342900" y="1643064"/>
            <a:ext cx="8458200" cy="3477576"/>
          </a:xfrm>
        </p:spPr>
        <p:txBody>
          <a:bodyPr/>
          <a:lstStyle/>
          <a:p>
            <a:pPr marL="347472"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producing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Electrons lost from photosystem I are replaced by electrons from photosystem II</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Photosystem II oxidizes water to replace the electrons transferred to photosystem I</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photosystems connected by cytochrome/ b6−f complex</a:t>
            </a:r>
          </a:p>
        </p:txBody>
      </p:sp>
      <p:sp>
        <p:nvSpPr>
          <p:cNvPr id="6" name="Slide Number Placeholder 5">
            <a:extLst>
              <a:ext uri="{FF2B5EF4-FFF2-40B4-BE49-F238E27FC236}">
                <a16:creationId xmlns:a16="http://schemas.microsoft.com/office/drawing/2014/main" id="{D350B2E4-A978-44B8-949F-CB12731FB2AD}"/>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42396783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142DE-D823-4CA5-B837-0577D20849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Noncyclic Photophosphorylation</a:t>
            </a:r>
          </a:p>
        </p:txBody>
      </p:sp>
      <p:sp>
        <p:nvSpPr>
          <p:cNvPr id="3" name="Content Placeholder 2">
            <a:extLst>
              <a:ext uri="{FF2B5EF4-FFF2-40B4-BE49-F238E27FC236}">
                <a16:creationId xmlns:a16="http://schemas.microsoft.com/office/drawing/2014/main" id="{2870A3D9-BFF8-4A7A-9F3F-CE42A50F7525}"/>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Plants use photosystems II and I in series to produce both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and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Path of electrons not a circle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Photosystems replenished with electrons obtained by splitting water</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Z diagram</a:t>
            </a:r>
          </a:p>
        </p:txBody>
      </p:sp>
      <p:sp>
        <p:nvSpPr>
          <p:cNvPr id="6" name="Slide Number Placeholder 3">
            <a:extLst>
              <a:ext uri="{FF2B5EF4-FFF2-40B4-BE49-F238E27FC236}">
                <a16:creationId xmlns:a16="http://schemas.microsoft.com/office/drawing/2014/main" id="{FB759534-8E0B-4A82-BCAC-85A5471AB77A}"/>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583373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Z Diagram of Photosystems I and II</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8.14</a:t>
            </a:r>
          </a:p>
        </p:txBody>
      </p:sp>
      <p:pic>
        <p:nvPicPr>
          <p:cNvPr id="8" name="Picture 3" descr="Plants have 2 photosystems and their electron transport chain is described as the Z diagram.">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849986" y="1098427"/>
            <a:ext cx="7444027" cy="4877012"/>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311314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1E589-BD1A-408B-84EE-EC77CD5D932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Photosystem II</a:t>
            </a:r>
          </a:p>
        </p:txBody>
      </p:sp>
      <p:sp>
        <p:nvSpPr>
          <p:cNvPr id="3" name="Content Placeholder 2">
            <a:extLst>
              <a:ext uri="{FF2B5EF4-FFF2-40B4-BE49-F238E27FC236}">
                <a16:creationId xmlns:a16="http://schemas.microsoft.com/office/drawing/2014/main" id="{E4A68072-C9C7-40F9-BA76-61255CBB1AFA}"/>
              </a:ext>
            </a:extLst>
          </p:cNvPr>
          <p:cNvSpPr>
            <a:spLocks noGrp="1"/>
          </p:cNvSpPr>
          <p:nvPr>
            <p:ph sz="quarter" idx="11"/>
          </p:nvPr>
        </p:nvSpPr>
        <p:spPr/>
        <p:txBody>
          <a:bodyPr/>
          <a:lstStyle/>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Resembles the reaction center of purple bacteria</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Core of 10 transmembrane protein subunits with electron transfer components and two P</a:t>
            </a:r>
            <a:r>
              <a:rPr lang="en-US" baseline="-25000" dirty="0">
                <a:solidFill>
                  <a:srgbClr val="000000"/>
                </a:solidFill>
                <a:latin typeface="Arial" panose="020B0604020202020204" pitchFamily="34" charset="0"/>
                <a:ea typeface="Verdana" panose="020B0604030504040204" pitchFamily="34" charset="0"/>
              </a:rPr>
              <a:t>680</a:t>
            </a:r>
            <a:r>
              <a:rPr lang="en-US" dirty="0">
                <a:solidFill>
                  <a:srgbClr val="000000"/>
                </a:solidFill>
                <a:latin typeface="Arial" panose="020B0604020202020204" pitchFamily="34" charset="0"/>
                <a:ea typeface="Verdana" panose="020B0604030504040204" pitchFamily="34" charset="0"/>
              </a:rPr>
              <a:t> chlorophyll molecules</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Reaction center differs from purple bacteria in that it also contains four manganese atoms</a:t>
            </a:r>
          </a:p>
          <a:p>
            <a:pPr marL="347472" lvl="0" indent="-347472">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Essential for the oxidation of water.</a:t>
            </a:r>
          </a:p>
          <a:p>
            <a:pPr lvl="0">
              <a:spcBef>
                <a:spcPts val="8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b</a:t>
            </a:r>
            <a:r>
              <a:rPr lang="en-US" baseline="-25000" dirty="0">
                <a:solidFill>
                  <a:srgbClr val="000000"/>
                </a:solidFill>
                <a:latin typeface="Arial" panose="020B0604020202020204" pitchFamily="34" charset="0"/>
                <a:ea typeface="Verdana" panose="020B0604030504040204" pitchFamily="34" charset="0"/>
              </a:rPr>
              <a:t>6</a:t>
            </a:r>
            <a:r>
              <a:rPr lang="en-US" i="1" dirty="0">
                <a:solidFill>
                  <a:srgbClr val="000000"/>
                </a:solidFill>
                <a:latin typeface="Arial" panose="020B0604020202020204" pitchFamily="34" charset="0"/>
                <a:ea typeface="Verdana" panose="020B0604030504040204" pitchFamily="34" charset="0"/>
              </a:rPr>
              <a:t>−f</a:t>
            </a:r>
            <a:r>
              <a:rPr lang="en-US" dirty="0">
                <a:solidFill>
                  <a:srgbClr val="000000"/>
                </a:solidFill>
                <a:latin typeface="Arial" panose="020B0604020202020204" pitchFamily="34" charset="0"/>
                <a:ea typeface="Verdana" panose="020B0604030504040204" pitchFamily="34" charset="0"/>
              </a:rPr>
              <a:t> complex</a:t>
            </a:r>
          </a:p>
          <a:p>
            <a:pPr marL="347472" lvl="0" indent="-347472">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Proton pump embedded in thylakoid membrane.</a:t>
            </a:r>
          </a:p>
          <a:p>
            <a:pPr marL="347472" lvl="0" indent="-347472">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Passes electrons to plastocyanin.</a:t>
            </a:r>
          </a:p>
        </p:txBody>
      </p:sp>
      <p:sp>
        <p:nvSpPr>
          <p:cNvPr id="6" name="Slide Number Placeholder 3">
            <a:extLst>
              <a:ext uri="{FF2B5EF4-FFF2-40B4-BE49-F238E27FC236}">
                <a16:creationId xmlns:a16="http://schemas.microsoft.com/office/drawing/2014/main" id="{9E3B38D9-F6DD-4A0C-85AC-BDD671085105}"/>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5161587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F6B7F-E96C-4544-A7A2-32AEC4C12DF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Photosystem I</a:t>
            </a:r>
          </a:p>
        </p:txBody>
      </p:sp>
      <p:sp>
        <p:nvSpPr>
          <p:cNvPr id="3" name="Content Placeholder 2">
            <a:extLst>
              <a:ext uri="{FF2B5EF4-FFF2-40B4-BE49-F238E27FC236}">
                <a16:creationId xmlns:a16="http://schemas.microsoft.com/office/drawing/2014/main" id="{E9967749-75F9-414A-8BA0-86084339BCA1}"/>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Reaction center consists of a core transmembrane complex consisting of 12 to 14 protein subunits with two bound P700 chlorophyll molecules</a:t>
            </a:r>
          </a:p>
          <a:p>
            <a:pPr marL="342900" indent="-342900">
              <a:spcBef>
                <a:spcPts val="1200"/>
              </a:spcBef>
              <a:spcAft>
                <a:spcPts val="1200"/>
              </a:spcAft>
              <a:buFont typeface="Arial" panose="020B0604020202020204" pitchFamily="34" charset="0"/>
              <a:buChar char="•"/>
            </a:pPr>
            <a:r>
              <a:rPr lang="en-US" dirty="0"/>
              <a:t>Photosystem I accepts an electron from plastocyanin into the “hole” created by the exit of a light-energized electron</a:t>
            </a:r>
          </a:p>
          <a:p>
            <a:pPr marL="342900" indent="-342900">
              <a:spcBef>
                <a:spcPts val="1200"/>
              </a:spcBef>
              <a:spcAft>
                <a:spcPts val="1200"/>
              </a:spcAft>
              <a:buFont typeface="Arial" panose="020B0604020202020204" pitchFamily="34" charset="0"/>
              <a:buChar char="•"/>
            </a:pPr>
            <a:r>
              <a:rPr lang="en-US" dirty="0"/>
              <a:t>Passes electrons to N</a:t>
            </a:r>
            <a:r>
              <a:rPr lang="en-US" sz="100" dirty="0"/>
              <a:t> </a:t>
            </a:r>
            <a:r>
              <a:rPr lang="en-US" dirty="0"/>
              <a:t>A</a:t>
            </a:r>
            <a:r>
              <a:rPr lang="en-US" sz="100" dirty="0"/>
              <a:t> </a:t>
            </a:r>
            <a:r>
              <a:rPr lang="en-US" dirty="0"/>
              <a:t>D</a:t>
            </a:r>
            <a:r>
              <a:rPr lang="en-US" sz="100" dirty="0"/>
              <a:t> </a:t>
            </a:r>
            <a:r>
              <a:rPr lang="en-US" dirty="0"/>
              <a:t>P+ to form N</a:t>
            </a:r>
            <a:r>
              <a:rPr lang="en-US" sz="100" dirty="0"/>
              <a:t> </a:t>
            </a:r>
            <a:r>
              <a:rPr lang="en-US" dirty="0"/>
              <a:t>A</a:t>
            </a:r>
            <a:r>
              <a:rPr lang="en-US" sz="100" dirty="0"/>
              <a:t> </a:t>
            </a:r>
            <a:r>
              <a:rPr lang="en-US" dirty="0"/>
              <a:t>D</a:t>
            </a:r>
            <a:r>
              <a:rPr lang="en-US" sz="100" dirty="0"/>
              <a:t> </a:t>
            </a:r>
            <a:r>
              <a:rPr lang="en-US" dirty="0"/>
              <a:t>P</a:t>
            </a:r>
            <a:r>
              <a:rPr lang="en-US" sz="100" dirty="0"/>
              <a:t> </a:t>
            </a:r>
            <a:r>
              <a:rPr lang="en-US" dirty="0"/>
              <a:t>H</a:t>
            </a:r>
          </a:p>
        </p:txBody>
      </p:sp>
      <p:sp>
        <p:nvSpPr>
          <p:cNvPr id="6" name="Slide Number Placeholder 3">
            <a:extLst>
              <a:ext uri="{FF2B5EF4-FFF2-40B4-BE49-F238E27FC236}">
                <a16:creationId xmlns:a16="http://schemas.microsoft.com/office/drawing/2014/main" id="{4D3FBA5B-3702-4232-ADD5-B01D20D468A4}"/>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4523436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Photosynthetic Electron Transport</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8.15</a:t>
            </a:r>
          </a:p>
        </p:txBody>
      </p:sp>
      <p:pic>
        <p:nvPicPr>
          <p:cNvPr id="8" name="Picture 3" descr="An illustration shows the photosynthetic electron transport system and ATP synthase in thylakoid.">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57200" y="1114271"/>
            <a:ext cx="8229600" cy="492702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541824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8722B-55F6-4C2F-A8ED-A38A3E6ECF8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Chemiosmosis</a:t>
            </a:r>
          </a:p>
        </p:txBody>
      </p:sp>
      <p:sp>
        <p:nvSpPr>
          <p:cNvPr id="3" name="Content Placeholder 2">
            <a:extLst>
              <a:ext uri="{FF2B5EF4-FFF2-40B4-BE49-F238E27FC236}">
                <a16:creationId xmlns:a16="http://schemas.microsoft.com/office/drawing/2014/main" id="{B848766A-E398-4FB2-89C6-4E064ACB4B49}"/>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Electrochemical gradient can be used to synthesize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Chloroplast has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synthase enzymes in the thylakoid membrane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Allows protons back into stroma.</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Stroma also contains enzymes that catalyze the reactions of carbon fixation – the Calvin cycle reactions</a:t>
            </a:r>
          </a:p>
        </p:txBody>
      </p:sp>
      <p:sp>
        <p:nvSpPr>
          <p:cNvPr id="6" name="Slide Number Placeholder 3">
            <a:extLst>
              <a:ext uri="{FF2B5EF4-FFF2-40B4-BE49-F238E27FC236}">
                <a16:creationId xmlns:a16="http://schemas.microsoft.com/office/drawing/2014/main" id="{D4555F7D-AAB1-4F62-ACC5-D62A652BAA11}"/>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4971648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98F19B-7466-474F-8ED4-D5E18B6C871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Production of Additional 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p>
        </p:txBody>
      </p:sp>
      <p:sp>
        <p:nvSpPr>
          <p:cNvPr id="3" name="Content Placeholder 2">
            <a:extLst>
              <a:ext uri="{FF2B5EF4-FFF2-40B4-BE49-F238E27FC236}">
                <a16:creationId xmlns:a16="http://schemas.microsoft.com/office/drawing/2014/main" id="{01167BD1-94E4-4BEC-BDF9-4D103345E62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Noncyclic photophosphorylation generates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Building organic molecules takes more energy than that alone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Cyclic photophosphorylation used to produce additional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Short-circuit photosystem I to make a larger proton gradient to make more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p:txBody>
      </p:sp>
      <p:sp>
        <p:nvSpPr>
          <p:cNvPr id="6" name="Slide Number Placeholder 3">
            <a:extLst>
              <a:ext uri="{FF2B5EF4-FFF2-40B4-BE49-F238E27FC236}">
                <a16:creationId xmlns:a16="http://schemas.microsoft.com/office/drawing/2014/main" id="{2BAAA97D-2216-4B23-8313-DCF48BDE9BEC}"/>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935453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0457A-595E-4505-A1CF-A72FD18974E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Stages of Photosynthesis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9A6EA95-8055-457A-A0ED-015CF72A0A64}"/>
              </a:ext>
            </a:extLst>
          </p:cNvPr>
          <p:cNvSpPr>
            <a:spLocks noGrp="1"/>
          </p:cNvSpPr>
          <p:nvPr>
            <p:ph sz="quarter" idx="11"/>
          </p:nvPr>
        </p:nvSpPr>
        <p:spPr>
          <a:xfrm>
            <a:off x="342900" y="1276710"/>
            <a:ext cx="8458200" cy="2558690"/>
          </a:xfrm>
        </p:spPr>
        <p:txBody>
          <a:bodyPr/>
          <a:lstStyle/>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Light-dependent reactions</a:t>
            </a:r>
          </a:p>
          <a:p>
            <a:pPr marL="457200" lvl="0" indent="-457200">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Require light.</a:t>
            </a:r>
          </a:p>
          <a:p>
            <a:pPr marL="457200" lvl="0" indent="-457200">
              <a:spcBef>
                <a:spcPct val="20000"/>
              </a:spcBef>
              <a:spcAft>
                <a:spcPts val="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Capture energy from sunlight</a:t>
            </a:r>
          </a:p>
          <a:p>
            <a:pPr marL="457200" lvl="0" indent="-457200">
              <a:spcBef>
                <a:spcPct val="20000"/>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Make ATP and reduce</a:t>
            </a:r>
          </a:p>
        </p:txBody>
      </p:sp>
      <p:graphicFrame>
        <p:nvGraphicFramePr>
          <p:cNvPr id="10" name="Object 3">
            <a:extLst>
              <a:ext uri="{FF2B5EF4-FFF2-40B4-BE49-F238E27FC236}">
                <a16:creationId xmlns:a16="http://schemas.microsoft.com/office/drawing/2014/main" id="{4EE5B998-F029-4A06-A2DC-E0C1116C60C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48688297"/>
              </p:ext>
            </p:extLst>
          </p:nvPr>
        </p:nvGraphicFramePr>
        <p:xfrm>
          <a:off x="3962401" y="2781301"/>
          <a:ext cx="977900" cy="330200"/>
        </p:xfrm>
        <a:graphic>
          <a:graphicData uri="http://schemas.openxmlformats.org/presentationml/2006/ole">
            <mc:AlternateContent xmlns:mc="http://schemas.openxmlformats.org/markup-compatibility/2006">
              <mc:Choice xmlns:v="urn:schemas-microsoft-com:vml" Requires="v">
                <p:oleObj spid="_x0000_s1214" name="Equation" r:id="rId3" imgW="977760" imgH="330120" progId="Equation.DSMT4">
                  <p:embed/>
                </p:oleObj>
              </mc:Choice>
              <mc:Fallback>
                <p:oleObj name="Equation" r:id="rId3" imgW="977760" imgH="330120" progId="Equation.DSMT4">
                  <p:embed/>
                  <p:pic>
                    <p:nvPicPr>
                      <p:cNvPr id="0" name=""/>
                      <p:cNvPicPr/>
                      <p:nvPr/>
                    </p:nvPicPr>
                    <p:blipFill>
                      <a:blip r:embed="rId4"/>
                      <a:stretch>
                        <a:fillRect/>
                      </a:stretch>
                    </p:blipFill>
                    <p:spPr>
                      <a:xfrm>
                        <a:off x="3962401" y="2781301"/>
                        <a:ext cx="9779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DF10726C-40F0-4E0E-B662-1DDCA04C8008}"/>
              </a:ext>
            </a:extLst>
          </p:cNvPr>
          <p:cNvSpPr>
            <a:spLocks noGrp="1"/>
          </p:cNvSpPr>
          <p:nvPr>
            <p:ph sz="quarter" idx="15"/>
          </p:nvPr>
        </p:nvSpPr>
        <p:spPr>
          <a:xfrm>
            <a:off x="342900" y="2745373"/>
            <a:ext cx="8458200" cy="2377440"/>
          </a:xfrm>
        </p:spPr>
        <p:txBody>
          <a:bodyPr/>
          <a:lstStyle/>
          <a:p>
            <a:pPr marL="4581144" lvl="0">
              <a:spcBef>
                <a:spcPct val="200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to N</a:t>
            </a:r>
            <a:r>
              <a:rPr lang="en-US" altLang="en-US" spc="-7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a:t>
            </a:r>
            <a:r>
              <a:rPr lang="en-US" altLang="en-US" spc="-5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D</a:t>
            </a:r>
            <a:r>
              <a:rPr lang="en-US" altLang="en-US" spc="-7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P</a:t>
            </a:r>
            <a:r>
              <a:rPr lang="en-US" altLang="en-US" spc="-7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H</a:t>
            </a:r>
          </a:p>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Carbon fixation reactions or light-independent reactions</a:t>
            </a:r>
          </a:p>
          <a:p>
            <a:pPr marL="457200" lvl="0" indent="-457200">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Does not require light.</a:t>
            </a:r>
          </a:p>
          <a:p>
            <a:pPr marL="457200" lvl="0" indent="-457200">
              <a:spcBef>
                <a:spcPct val="20000"/>
              </a:spcBef>
              <a:spcAft>
                <a:spcPts val="0"/>
              </a:spcAft>
              <a:buClr>
                <a:srgbClr val="000000"/>
              </a:buClr>
              <a:buFont typeface="+mj-lt"/>
              <a:buAutoNum type="arabicPeriod" startAt="3"/>
            </a:pPr>
            <a:r>
              <a:rPr lang="en-US" altLang="en-US" dirty="0">
                <a:solidFill>
                  <a:srgbClr val="000000"/>
                </a:solidFill>
                <a:latin typeface="Arial" panose="020B0604020202020204" pitchFamily="34" charset="0"/>
                <a:ea typeface="Verdana" panose="020B0604030504040204" pitchFamily="34" charset="0"/>
              </a:rPr>
              <a:t>Use ATP and N</a:t>
            </a:r>
            <a:r>
              <a:rPr lang="en-US" altLang="en-US" spc="-7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a:t>
            </a:r>
            <a:r>
              <a:rPr lang="en-US" altLang="en-US" spc="-700" dirty="0">
                <a:solidFill>
                  <a:srgbClr val="000000"/>
                </a:solidFill>
                <a:latin typeface="Arial" panose="020B0604020202020204" pitchFamily="34" charset="0"/>
                <a:ea typeface="Verdana" panose="020B0604030504040204" pitchFamily="34" charset="0"/>
              </a:rPr>
              <a:t> </a:t>
            </a:r>
            <a:r>
              <a:rPr lang="en-US" altLang="en-US" spc="-5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D</a:t>
            </a:r>
            <a:r>
              <a:rPr lang="en-US" altLang="en-US" spc="-7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P</a:t>
            </a:r>
            <a:r>
              <a:rPr lang="en-US" altLang="en-US" spc="-7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H to synthesize organic molecules from</a:t>
            </a:r>
            <a:endParaRPr lang="en-US" dirty="0"/>
          </a:p>
        </p:txBody>
      </p:sp>
      <p:graphicFrame>
        <p:nvGraphicFramePr>
          <p:cNvPr id="11" name="Object 5">
            <a:extLst>
              <a:ext uri="{FF2B5EF4-FFF2-40B4-BE49-F238E27FC236}">
                <a16:creationId xmlns:a16="http://schemas.microsoft.com/office/drawing/2014/main" id="{5D5B98F3-C31F-430A-A617-5B2A66DC086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165604553"/>
              </p:ext>
            </p:extLst>
          </p:nvPr>
        </p:nvGraphicFramePr>
        <p:xfrm>
          <a:off x="1578769" y="4770109"/>
          <a:ext cx="596900" cy="342900"/>
        </p:xfrm>
        <a:graphic>
          <a:graphicData uri="http://schemas.openxmlformats.org/presentationml/2006/ole">
            <mc:AlternateContent xmlns:mc="http://schemas.openxmlformats.org/markup-compatibility/2006">
              <mc:Choice xmlns:v="urn:schemas-microsoft-com:vml" Requires="v">
                <p:oleObj spid="_x0000_s1215" name="Equation" r:id="rId5" imgW="596880" imgH="342720" progId="Equation.DSMT4">
                  <p:embed/>
                </p:oleObj>
              </mc:Choice>
              <mc:Fallback>
                <p:oleObj name="Equation" r:id="rId5" imgW="596880" imgH="342720" progId="Equation.DSMT4">
                  <p:embed/>
                  <p:pic>
                    <p:nvPicPr>
                      <p:cNvPr id="0" name=""/>
                      <p:cNvPicPr/>
                      <p:nvPr/>
                    </p:nvPicPr>
                    <p:blipFill>
                      <a:blip r:embed="rId6"/>
                      <a:stretch>
                        <a:fillRect/>
                      </a:stretch>
                    </p:blipFill>
                    <p:spPr>
                      <a:xfrm>
                        <a:off x="1578769" y="4770109"/>
                        <a:ext cx="596900" cy="342900"/>
                      </a:xfrm>
                      <a:prstGeom prst="rect">
                        <a:avLst/>
                      </a:prstGeom>
                    </p:spPr>
                  </p:pic>
                </p:oleObj>
              </mc:Fallback>
            </mc:AlternateContent>
          </a:graphicData>
        </a:graphic>
      </p:graphicFrame>
      <p:sp>
        <p:nvSpPr>
          <p:cNvPr id="6" name="Slide Number Placeholder 6">
            <a:extLst>
              <a:ext uri="{FF2B5EF4-FFF2-40B4-BE49-F238E27FC236}">
                <a16:creationId xmlns:a16="http://schemas.microsoft.com/office/drawing/2014/main" id="{4041D64C-18DD-4986-AFBB-2510473EA001}"/>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0284023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DC5B1-E31C-4DFF-ACA3-A2AEBB1D7C6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Carbon Fixation – The Calvin cycle</a:t>
            </a:r>
          </a:p>
        </p:txBody>
      </p:sp>
      <p:sp>
        <p:nvSpPr>
          <p:cNvPr id="3" name="Content Placeholder 2">
            <a:extLst>
              <a:ext uri="{FF2B5EF4-FFF2-40B4-BE49-F238E27FC236}">
                <a16:creationId xmlns:a16="http://schemas.microsoft.com/office/drawing/2014/main" id="{8068AE1C-9D81-421C-95D1-C988393AED4A}"/>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 build carbohydrates cells use:</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Energy =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from light-dependent reactions.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Cyclic and noncyclic photophosphorylation.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Drives endergonic reaction.</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Reduction potential =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from photosystem I.</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Source of protons and energetic electrons.</a:t>
            </a:r>
          </a:p>
        </p:txBody>
      </p:sp>
      <p:sp>
        <p:nvSpPr>
          <p:cNvPr id="6" name="Slide Number Placeholder 3">
            <a:extLst>
              <a:ext uri="{FF2B5EF4-FFF2-40B4-BE49-F238E27FC236}">
                <a16:creationId xmlns:a16="http://schemas.microsoft.com/office/drawing/2014/main" id="{68B2BD33-622A-4409-9789-7EBFEBFC8B90}"/>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0666170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BC1FD-97F8-4780-B649-867D5D64A60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Calvin Cycle</a:t>
            </a:r>
          </a:p>
        </p:txBody>
      </p:sp>
      <p:sp>
        <p:nvSpPr>
          <p:cNvPr id="3" name="Content Placeholder 2">
            <a:extLst>
              <a:ext uri="{FF2B5EF4-FFF2-40B4-BE49-F238E27FC236}">
                <a16:creationId xmlns:a16="http://schemas.microsoft.com/office/drawing/2014/main" id="{BA155E31-0D85-4DAC-A7E0-9BFABE1339A7}"/>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Named after Melvin Calvin (1911 to 1997)</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Also called C</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photosynthesis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intermediate molecule has three carbons.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Key step is attachment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to the 5-carbon sugar, ribulose 1,5-bisphosphate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to form 3-phosphoglycerate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Uses enzyme ribulose bisphosphate carboxylase/oxygenase or rubisco</a:t>
            </a:r>
          </a:p>
        </p:txBody>
      </p:sp>
      <p:sp>
        <p:nvSpPr>
          <p:cNvPr id="6" name="Slide Number Placeholder 3">
            <a:extLst>
              <a:ext uri="{FF2B5EF4-FFF2-40B4-BE49-F238E27FC236}">
                <a16:creationId xmlns:a16="http://schemas.microsoft.com/office/drawing/2014/main" id="{67EEF03C-406B-4ED0-8056-8FFCC4BEAF6F}"/>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2271258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5A3B3-C76F-4978-8712-37322C5AF74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Three Phases of Calvin Cycle</a:t>
            </a:r>
          </a:p>
        </p:txBody>
      </p:sp>
      <p:sp>
        <p:nvSpPr>
          <p:cNvPr id="3" name="Content Placeholder 2">
            <a:extLst>
              <a:ext uri="{FF2B5EF4-FFF2-40B4-BE49-F238E27FC236}">
                <a16:creationId xmlns:a16="http://schemas.microsoft.com/office/drawing/2014/main" id="{27886404-6AA6-435E-B948-AC557A313F28}"/>
              </a:ext>
            </a:extLst>
          </p:cNvPr>
          <p:cNvSpPr>
            <a:spLocks noGrp="1"/>
          </p:cNvSpPr>
          <p:nvPr>
            <p:ph sz="quarter" idx="11"/>
          </p:nvPr>
        </p:nvSpPr>
        <p:spPr/>
        <p:txBody>
          <a:bodyPr/>
          <a:lstStyle/>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Carbon fixation</a:t>
            </a:r>
          </a:p>
          <a:p>
            <a:pPr marL="914400"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 CO</a:t>
            </a:r>
            <a:r>
              <a:rPr lang="en-US" baseline="-25000" dirty="0">
                <a:solidFill>
                  <a:srgbClr val="000000"/>
                </a:solidFill>
                <a:latin typeface="Arial" panose="020B0604020202020204" pitchFamily="34" charset="0"/>
                <a:ea typeface="Verdana" panose="020B0604030504040204" pitchFamily="34" charset="0"/>
              </a:rPr>
              <a:t>2</a:t>
            </a:r>
            <a:r>
              <a:rPr lang="en-US" altLang="en-US" dirty="0">
                <a:solidFill>
                  <a:srgbClr val="000000"/>
                </a:solidFill>
                <a:latin typeface="Arial" panose="020B0604020202020204" pitchFamily="34" charset="0"/>
                <a:ea typeface="Verdana" panose="020B0604030504040204" pitchFamily="34" charset="0"/>
                <a:sym typeface="Wingdings"/>
              </a:rPr>
              <a:t> </a:t>
            </a:r>
            <a:r>
              <a:rPr lang="en-US" altLang="en-US" dirty="0">
                <a:solidFill>
                  <a:srgbClr val="000000"/>
                </a:solidFill>
                <a:latin typeface="Arial" panose="020B0604020202020204" pitchFamily="34" charset="0"/>
                <a:ea typeface="Verdana" panose="020B0604030504040204" pitchFamily="34" charset="0"/>
                <a:cs typeface="Arial" panose="020B0604020202020204" pitchFamily="34" charset="0"/>
                <a:sym typeface="Wingdings"/>
              </a:rPr>
              <a:t>→</a:t>
            </a:r>
            <a:r>
              <a:rPr lang="en-US" altLang="en-US" dirty="0">
                <a:solidFill>
                  <a:srgbClr val="000000"/>
                </a:solidFill>
                <a:latin typeface="Arial" panose="020B0604020202020204" pitchFamily="34" charset="0"/>
                <a:ea typeface="Verdana" panose="020B0604030504040204" pitchFamily="34" charset="0"/>
                <a:sym typeface="Wingdings"/>
              </a:rPr>
              <a:t> P</a:t>
            </a:r>
            <a:r>
              <a:rPr lang="en-US" altLang="en-US" sz="100" dirty="0">
                <a:solidFill>
                  <a:srgbClr val="000000"/>
                </a:solidFill>
                <a:latin typeface="Arial" panose="020B0604020202020204" pitchFamily="34" charset="0"/>
                <a:ea typeface="Verdana" panose="020B0604030504040204" pitchFamily="34" charset="0"/>
                <a:sym typeface="Wingdings"/>
              </a:rPr>
              <a:t> </a:t>
            </a:r>
            <a:r>
              <a:rPr lang="en-US" altLang="en-US" dirty="0">
                <a:solidFill>
                  <a:srgbClr val="000000"/>
                </a:solidFill>
                <a:latin typeface="Arial" panose="020B0604020202020204" pitchFamily="34" charset="0"/>
                <a:ea typeface="Verdana" panose="020B0604030504040204" pitchFamily="34" charset="0"/>
                <a:sym typeface="Wingdings"/>
              </a:rPr>
              <a:t>G</a:t>
            </a:r>
            <a:r>
              <a:rPr lang="en-US" altLang="en-US" sz="100" dirty="0">
                <a:solidFill>
                  <a:srgbClr val="000000"/>
                </a:solidFill>
                <a:latin typeface="Arial" panose="020B0604020202020204" pitchFamily="34" charset="0"/>
                <a:ea typeface="Verdana" panose="020B0604030504040204" pitchFamily="34" charset="0"/>
                <a:sym typeface="Wingdings"/>
              </a:rPr>
              <a:t> </a:t>
            </a:r>
            <a:r>
              <a:rPr lang="en-US" altLang="en-US" dirty="0">
                <a:solidFill>
                  <a:srgbClr val="000000"/>
                </a:solidFill>
                <a:latin typeface="Arial" panose="020B0604020202020204" pitchFamily="34" charset="0"/>
                <a:ea typeface="Verdana" panose="020B0604030504040204" pitchFamily="34" charset="0"/>
                <a:sym typeface="Wingdings"/>
              </a:rPr>
              <a:t>A</a:t>
            </a:r>
            <a:endParaRPr lang="en-US" dirty="0">
              <a:solidFill>
                <a:srgbClr val="000000"/>
              </a:solidFill>
              <a:latin typeface="Arial" panose="020B0604020202020204" pitchFamily="34" charset="0"/>
              <a:ea typeface="Verdana" panose="020B0604030504040204" pitchFamily="34" charset="0"/>
            </a:endParaRPr>
          </a:p>
          <a:p>
            <a:pPr marL="457200" lvl="0" indent="-457200">
              <a:spcBef>
                <a:spcPts val="6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Reduction</a:t>
            </a:r>
          </a:p>
          <a:p>
            <a:pPr marL="731520" lvl="0" indent="-283464">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 is reduced to glyceraldehyde 3-phosphate (G3P).</a:t>
            </a:r>
          </a:p>
          <a:p>
            <a:pPr marL="457200" lvl="0" indent="-457200">
              <a:spcBef>
                <a:spcPts val="600"/>
              </a:spcBef>
              <a:spcAft>
                <a:spcPts val="12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Regeneration of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731520" lvl="0" indent="-283464">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G3P is used to regenerate R</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P.</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Three turns incorporate enough carbon to produce a new G3P</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Six turns incorporate enough carbon for 1 glucose</a:t>
            </a:r>
          </a:p>
        </p:txBody>
      </p:sp>
      <p:sp>
        <p:nvSpPr>
          <p:cNvPr id="6" name="Slide Number Placeholder 3">
            <a:extLst>
              <a:ext uri="{FF2B5EF4-FFF2-40B4-BE49-F238E27FC236}">
                <a16:creationId xmlns:a16="http://schemas.microsoft.com/office/drawing/2014/main" id="{0E52F9F7-3DFF-4565-9AFB-B893306B4E19}"/>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6959017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Calvin Cycle Schematic</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8.18</a:t>
            </a:r>
          </a:p>
        </p:txBody>
      </p:sp>
      <p:pic>
        <p:nvPicPr>
          <p:cNvPr id="8" name="Picture 3" descr="An illustration shows the Calvin cycle with three phases in three sectio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819010" y="1114271"/>
            <a:ext cx="5505980" cy="492702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5625008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74B8C-6F06-4E56-8D99-C30A510AB2E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Output of Calvin Cycle</a:t>
            </a:r>
          </a:p>
        </p:txBody>
      </p:sp>
      <p:sp>
        <p:nvSpPr>
          <p:cNvPr id="3" name="Content Placeholder 2">
            <a:extLst>
              <a:ext uri="{FF2B5EF4-FFF2-40B4-BE49-F238E27FC236}">
                <a16:creationId xmlns:a16="http://schemas.microsoft.com/office/drawing/2014/main" id="{24229930-5411-4244-A9E0-86D1DEBFA301}"/>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Glucose is not a direct product of the Calvin cycle</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G3P is a 3 carbon sugar</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to form sucrose.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Major transport sugar in plants.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Disaccharide made of fructose and glucose.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to make starch.</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Insoluble glucose polymer.</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Stored for later use.</a:t>
            </a:r>
          </a:p>
        </p:txBody>
      </p:sp>
      <p:sp>
        <p:nvSpPr>
          <p:cNvPr id="6" name="Slide Number Placeholder 3">
            <a:extLst>
              <a:ext uri="{FF2B5EF4-FFF2-40B4-BE49-F238E27FC236}">
                <a16:creationId xmlns:a16="http://schemas.microsoft.com/office/drawing/2014/main" id="{65673FFE-D135-4AB8-B437-CAC47F4FA721}"/>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4177561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AF767-A47C-4A3F-AC8D-4FBD5CC18E2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Energy Cycle</a:t>
            </a:r>
          </a:p>
        </p:txBody>
      </p:sp>
      <p:sp>
        <p:nvSpPr>
          <p:cNvPr id="3" name="Content Placeholder 2">
            <a:extLst>
              <a:ext uri="{FF2B5EF4-FFF2-40B4-BE49-F238E27FC236}">
                <a16:creationId xmlns:a16="http://schemas.microsoft.com/office/drawing/2014/main" id="{5F160974-78E2-4912-89C9-3B3E52E13D83}"/>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Photosynthesis uses the products of respiration as starting substrates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Respiration uses the products of photosynthesis as starting substrates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Production of glucose from G3P even uses part of the ancient glycolytic pathway, run in reverse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Principal proteins involved in electron transport and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production in plants are evolutionarily related to those in mitochondria</a:t>
            </a:r>
          </a:p>
        </p:txBody>
      </p:sp>
      <p:sp>
        <p:nvSpPr>
          <p:cNvPr id="6" name="Slide Number Placeholder 3">
            <a:extLst>
              <a:ext uri="{FF2B5EF4-FFF2-40B4-BE49-F238E27FC236}">
                <a16:creationId xmlns:a16="http://schemas.microsoft.com/office/drawing/2014/main" id="{1B35B66E-0326-46BD-84FF-9EAF076CC9DB}"/>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686892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Chloroplasts and Mitochondria</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8.19</a:t>
            </a:r>
          </a:p>
        </p:txBody>
      </p:sp>
      <p:pic>
        <p:nvPicPr>
          <p:cNvPr id="8" name="Picture 3" descr="An illustration shows chloroplasts and mitochondria: completing an energy cycl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889266" y="1114271"/>
            <a:ext cx="5365468" cy="492702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418725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200D1-8F91-4DE0-B035-6462747F650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Photorespiration</a:t>
            </a:r>
          </a:p>
        </p:txBody>
      </p:sp>
      <p:sp>
        <p:nvSpPr>
          <p:cNvPr id="3" name="Content Placeholder 2">
            <a:extLst>
              <a:ext uri="{FF2B5EF4-FFF2-40B4-BE49-F238E27FC236}">
                <a16:creationId xmlns:a16="http://schemas.microsoft.com/office/drawing/2014/main" id="{D26CA0A1-FC9B-4EA1-8308-4B91A88C9F04}"/>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Rubisco has two enzymatic activities: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Carboxylation </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Addition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to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Favored under normal conditions.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Photorespiration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Oxidation of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by the addition of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Favored when stoma are closed in hot conditions.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Creates low-CO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and high-O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and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compete for the active site on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p:txBody>
      </p:sp>
      <p:sp>
        <p:nvSpPr>
          <p:cNvPr id="6" name="Slide Number Placeholder 3">
            <a:extLst>
              <a:ext uri="{FF2B5EF4-FFF2-40B4-BE49-F238E27FC236}">
                <a16:creationId xmlns:a16="http://schemas.microsoft.com/office/drawing/2014/main" id="{B5DA008B-5CDF-4E4E-8E86-AD3642FC8EC8}"/>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4475325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Photorespiration Conditions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8.21</a:t>
            </a:r>
          </a:p>
        </p:txBody>
      </p:sp>
      <p:pic>
        <p:nvPicPr>
          <p:cNvPr id="8" name="Picture 3" descr="2 illustrations show a cross-section of a leaf depicting conditions favoring photorespir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599198"/>
            <a:ext cx="8412480" cy="3767153"/>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036514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89910-DF3C-4E76-982D-025232AF57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Types of Photosynthesis</a:t>
            </a:r>
          </a:p>
        </p:txBody>
      </p:sp>
      <p:sp>
        <p:nvSpPr>
          <p:cNvPr id="3" name="Content Placeholder 2">
            <a:extLst>
              <a:ext uri="{FF2B5EF4-FFF2-40B4-BE49-F238E27FC236}">
                <a16:creationId xmlns:a16="http://schemas.microsoft.com/office/drawing/2014/main" id="{86F5A2D5-5CD0-47F2-B00C-F9D2EEBFC706}"/>
              </a:ext>
            </a:extLst>
          </p:cNvPr>
          <p:cNvSpPr>
            <a:spLocks noGrp="1"/>
          </p:cNvSpPr>
          <p:nvPr>
            <p:ph sz="quarter" idx="11"/>
          </p:nvPr>
        </p:nvSpPr>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t>
            </a:r>
            <a:r>
              <a:rPr lang="en-US" baseline="-25000" dirty="0">
                <a:solidFill>
                  <a:srgbClr val="000000"/>
                </a:solidFill>
                <a:latin typeface="Arial" panose="020B0604020202020204" pitchFamily="34" charset="0"/>
                <a:ea typeface="Verdana" panose="020B0604030504040204" pitchFamily="34" charset="0"/>
              </a:rPr>
              <a:t>3</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Plants that fix carbon using only C</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photosynthesis (the Calvin cycle).</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C4 and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to phosphoenolpyruvate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to form 4 carbon molecule.</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carboxylase.</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Greater affinity for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no oxidase activity.</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spatial solution to photorespiration .</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 temporal solution to photorespiration.</a:t>
            </a:r>
          </a:p>
        </p:txBody>
      </p:sp>
      <p:sp>
        <p:nvSpPr>
          <p:cNvPr id="6" name="Slide Number Placeholder 3">
            <a:extLst>
              <a:ext uri="{FF2B5EF4-FFF2-40B4-BE49-F238E27FC236}">
                <a16:creationId xmlns:a16="http://schemas.microsoft.com/office/drawing/2014/main" id="{9B55C4ED-D805-4AFD-91B2-8997CA82AE9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89278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16900-B466-40FB-8BD2-FE85F70BAC1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Chloroplasts</a:t>
            </a:r>
          </a:p>
        </p:txBody>
      </p:sp>
      <p:sp>
        <p:nvSpPr>
          <p:cNvPr id="3" name="Content Placeholder 2">
            <a:extLst>
              <a:ext uri="{FF2B5EF4-FFF2-40B4-BE49-F238E27FC236}">
                <a16:creationId xmlns:a16="http://schemas.microsoft.com/office/drawing/2014/main" id="{B53E35F5-EF7D-424B-BFA6-957C3775EC6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Thylakoid membrane – internal membrane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Contains chlorophyll and other photosynthetic pigments.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Pigments clustered into photosystems.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Grana – stacks of flattened sacs of thylakoid membrane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Stroma lamella – connect grana</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Stroma – semiliquid surrounding thylakoid membranes</a:t>
            </a:r>
          </a:p>
        </p:txBody>
      </p:sp>
      <p:sp>
        <p:nvSpPr>
          <p:cNvPr id="6" name="Slide Number Placeholder 3">
            <a:extLst>
              <a:ext uri="{FF2B5EF4-FFF2-40B4-BE49-F238E27FC236}">
                <a16:creationId xmlns:a16="http://schemas.microsoft.com/office/drawing/2014/main" id="{BC581185-3124-45F5-B307-E6213604321B}"/>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8409841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a:t>
            </a:r>
            <a:r>
              <a:rPr lang="en-US" baseline="-25000" dirty="0"/>
              <a:t>3</a:t>
            </a:r>
            <a:r>
              <a:rPr lang="en-US" dirty="0"/>
              <a:t> and C</a:t>
            </a:r>
            <a:r>
              <a:rPr lang="en-US" baseline="-25000" dirty="0"/>
              <a:t>4</a:t>
            </a:r>
            <a:r>
              <a:rPr lang="en-US" dirty="0"/>
              <a:t> Photosynthesis</a:t>
            </a:r>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8.22</a:t>
            </a:r>
          </a:p>
        </p:txBody>
      </p:sp>
      <p:pic>
        <p:nvPicPr>
          <p:cNvPr id="8" name="Picture 3" descr="2 illustrations a and b show comparison of C3 and C4 pathways of carbon fix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463040" y="1068765"/>
            <a:ext cx="6217920" cy="4856885"/>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2297430" y="5992051"/>
            <a:ext cx="4549140" cy="192087"/>
          </a:xfrm>
        </p:spPr>
        <p:txBody>
          <a:bodyPr/>
          <a:lstStyle/>
          <a:p>
            <a:pPr algn="ctr"/>
            <a:r>
              <a:rPr lang="en-US" dirty="0">
                <a:solidFill>
                  <a:schemeClr val="tx1"/>
                </a:solidFill>
              </a:rPr>
              <a:t>(a) ©Steven P. Lynch; (b) Joseph </a:t>
            </a:r>
            <a:r>
              <a:rPr lang="en-US" dirty="0" err="1">
                <a:solidFill>
                  <a:schemeClr val="tx1"/>
                </a:solidFill>
              </a:rPr>
              <a:t>Nettis</a:t>
            </a:r>
            <a:r>
              <a:rPr lang="en-US" dirty="0">
                <a:solidFill>
                  <a:schemeClr val="tx1"/>
                </a:solidFill>
              </a:rPr>
              <a:t>/National Audubon Society Collection/Science Source</a:t>
            </a:r>
          </a:p>
        </p:txBody>
      </p:sp>
      <p:sp>
        <p:nvSpPr>
          <p:cNvPr id="11" name="Text Placeholder 5">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5732712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8C839-4D50-4D97-BEEC-7FA6C928C4B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baseline="-25000" dirty="0">
                <a:solidFill>
                  <a:srgbClr val="000000"/>
                </a:solidFill>
                <a:latin typeface="Arial" panose="020B0604020202020204" pitchFamily="34" charset="0"/>
                <a:ea typeface="Verdana" panose="020B0604030504040204" pitchFamily="34" charset="0"/>
                <a:cs typeface="Arial" pitchFamily="34" charset="0"/>
              </a:rPr>
              <a:t>4</a:t>
            </a:r>
            <a:r>
              <a:rPr lang="en-US" dirty="0">
                <a:solidFill>
                  <a:srgbClr val="000000"/>
                </a:solidFill>
                <a:latin typeface="Arial" panose="020B0604020202020204" pitchFamily="34" charset="0"/>
                <a:ea typeface="Verdana" panose="020B0604030504040204" pitchFamily="34" charset="0"/>
                <a:cs typeface="Arial" pitchFamily="34" charset="0"/>
              </a:rPr>
              <a:t> Plants</a:t>
            </a:r>
          </a:p>
        </p:txBody>
      </p:sp>
      <p:sp>
        <p:nvSpPr>
          <p:cNvPr id="3" name="Content Placeholder 2">
            <a:extLst>
              <a:ext uri="{FF2B5EF4-FFF2-40B4-BE49-F238E27FC236}">
                <a16:creationId xmlns:a16="http://schemas.microsoft.com/office/drawing/2014/main" id="{5B2E406A-6154-4C63-929F-E13C6177DC2D}"/>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Corn, sugarcane, sorghum, and a number of other grasses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Initially fix carbon using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carboxylase in mesophyll cells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Produces oxaloacetate that is converted to malate, transported to bundle-sheath cells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Within the bundle-sheath cells, malate is decarboxylated to produce pyruvate and CO2</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Carbon fixation using CO2 by rubisco via the Calvin cycle</a:t>
            </a:r>
          </a:p>
        </p:txBody>
      </p:sp>
      <p:sp>
        <p:nvSpPr>
          <p:cNvPr id="6" name="Slide Number Placeholder 3">
            <a:extLst>
              <a:ext uri="{FF2B5EF4-FFF2-40B4-BE49-F238E27FC236}">
                <a16:creationId xmlns:a16="http://schemas.microsoft.com/office/drawing/2014/main" id="{D09E7244-FE7D-4E6B-BBC3-17C0656CC3C5}"/>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8068068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a:t>
            </a:r>
            <a:r>
              <a:rPr lang="en-US" baseline="-25000" dirty="0"/>
              <a:t>4</a:t>
            </a:r>
            <a:r>
              <a:rPr lang="en-US" dirty="0"/>
              <a:t> Plant Carbon Fixation</a:t>
            </a:r>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8.23</a:t>
            </a:r>
          </a:p>
        </p:txBody>
      </p:sp>
      <p:pic>
        <p:nvPicPr>
          <p:cNvPr id="10" name="Picture 3" descr="An illustration shows carbon fixation taking place in mesophyll cells and bundle sheath cells in C4 plants.">
            <a:extLst>
              <a:ext uri="{FF2B5EF4-FFF2-40B4-BE49-F238E27FC236}">
                <a16:creationId xmlns:a16="http://schemas.microsoft.com/office/drawing/2014/main" id="{A311441A-5770-4235-9123-E9308A25A723}"/>
              </a:ext>
            </a:extLst>
          </p:cNvPr>
          <p:cNvPicPr>
            <a:picLocks noChangeAspect="1"/>
          </p:cNvPicPr>
          <p:nvPr/>
        </p:nvPicPr>
        <p:blipFill rotWithShape="1">
          <a:blip r:embed="rId2"/>
          <a:srcRect l="6131" r="5399" b="4379"/>
          <a:stretch/>
        </p:blipFill>
        <p:spPr>
          <a:xfrm>
            <a:off x="2743200" y="1067173"/>
            <a:ext cx="3657600" cy="5071879"/>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920240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5577C-0B7C-4C7D-91BC-3ECAE722CD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baseline="-25000" dirty="0">
                <a:solidFill>
                  <a:srgbClr val="000000"/>
                </a:solidFill>
                <a:latin typeface="Arial" panose="020B0604020202020204" pitchFamily="34" charset="0"/>
                <a:ea typeface="Verdana" panose="020B0604030504040204" pitchFamily="34" charset="0"/>
                <a:cs typeface="Arial" pitchFamily="34" charset="0"/>
              </a:rPr>
              <a:t>4</a:t>
            </a:r>
            <a:r>
              <a:rPr lang="en-US" dirty="0">
                <a:solidFill>
                  <a:srgbClr val="000000"/>
                </a:solidFill>
                <a:latin typeface="Arial" panose="020B0604020202020204" pitchFamily="34" charset="0"/>
                <a:ea typeface="Verdana" panose="020B0604030504040204" pitchFamily="34" charset="0"/>
                <a:cs typeface="Arial" pitchFamily="34" charset="0"/>
              </a:rPr>
              <a:t> Pathway</a:t>
            </a:r>
          </a:p>
        </p:txBody>
      </p:sp>
      <p:sp>
        <p:nvSpPr>
          <p:cNvPr id="3" name="Content Placeholder 2">
            <a:extLst>
              <a:ext uri="{FF2B5EF4-FFF2-40B4-BE49-F238E27FC236}">
                <a16:creationId xmlns:a16="http://schemas.microsoft.com/office/drawing/2014/main" id="{2FC9313F-CDA3-4B39-A746-76E72D43E4D3}"/>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pathway, although it overcomes the problems of photorespiration, does have a cost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 produce a single glucose requires 12 additional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compared with the Calvin cycle alone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photosynthesis is advantageous in hot dry climates where photorespiration would remove more than half of the carbon fixed by the usual C</a:t>
            </a:r>
            <a:r>
              <a:rPr lang="en-US" baseline="-25000" dirty="0">
                <a:solidFill>
                  <a:srgbClr val="000000"/>
                </a:solidFill>
                <a:latin typeface="Arial" panose="020B0604020202020204" pitchFamily="34" charset="0"/>
                <a:ea typeface="Verdana" panose="020B0604030504040204" pitchFamily="34" charset="0"/>
              </a:rPr>
              <a:t>3 </a:t>
            </a:r>
            <a:r>
              <a:rPr lang="en-US" dirty="0">
                <a:solidFill>
                  <a:srgbClr val="000000"/>
                </a:solidFill>
                <a:latin typeface="Arial" panose="020B0604020202020204" pitchFamily="34" charset="0"/>
                <a:ea typeface="Verdana" panose="020B0604030504040204" pitchFamily="34" charset="0"/>
              </a:rPr>
              <a:t>pathway alone</a:t>
            </a:r>
          </a:p>
        </p:txBody>
      </p:sp>
      <p:sp>
        <p:nvSpPr>
          <p:cNvPr id="6" name="Slide Number Placeholder 3">
            <a:extLst>
              <a:ext uri="{FF2B5EF4-FFF2-40B4-BE49-F238E27FC236}">
                <a16:creationId xmlns:a16="http://schemas.microsoft.com/office/drawing/2014/main" id="{8CCD6981-D332-4E52-8C77-D5E8C739BAE8}"/>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96359668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B4EDCD-25DC-4E2D-9F9B-1A953E702EB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M Plants</a:t>
            </a:r>
          </a:p>
        </p:txBody>
      </p:sp>
      <p:sp>
        <p:nvSpPr>
          <p:cNvPr id="3" name="Content Placeholder 2">
            <a:extLst>
              <a:ext uri="{FF2B5EF4-FFF2-40B4-BE49-F238E27FC236}">
                <a16:creationId xmlns:a16="http://schemas.microsoft.com/office/drawing/2014/main" id="{AFDB89D3-30FD-49BA-BF23-39CC914A870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succulent (water-storing) plants, such as cacti, pineapples, and some members of about two dozen other plant groups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Stomata open during the night and close during the day</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Opposite of most plants.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Fix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using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carboxylase during the night and store in vacuole</a:t>
            </a:r>
          </a:p>
        </p:txBody>
      </p:sp>
      <p:sp>
        <p:nvSpPr>
          <p:cNvPr id="6" name="Slide Number Placeholder 3">
            <a:extLst>
              <a:ext uri="{FF2B5EF4-FFF2-40B4-BE49-F238E27FC236}">
                <a16:creationId xmlns:a16="http://schemas.microsoft.com/office/drawing/2014/main" id="{F896C376-3A3A-4756-AF41-875F7D878962}"/>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0255032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664D7-EBF3-4937-AE0E-43B9DD66D87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M</a:t>
            </a:r>
          </a:p>
        </p:txBody>
      </p:sp>
      <p:sp>
        <p:nvSpPr>
          <p:cNvPr id="3" name="Content Placeholder 2">
            <a:extLst>
              <a:ext uri="{FF2B5EF4-FFF2-40B4-BE49-F238E27FC236}">
                <a16:creationId xmlns:a16="http://schemas.microsoft.com/office/drawing/2014/main" id="{F4265908-6365-415E-9115-079514634280}"/>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stomata closed during the day, organic acids are decarboxylated to yield high levels of CO2</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 levels of CO2 drive the Calvin cycle and minimize photorespiration</a:t>
            </a:r>
          </a:p>
        </p:txBody>
      </p:sp>
      <p:sp>
        <p:nvSpPr>
          <p:cNvPr id="6" name="Slide Number Placeholder 3">
            <a:extLst>
              <a:ext uri="{FF2B5EF4-FFF2-40B4-BE49-F238E27FC236}">
                <a16:creationId xmlns:a16="http://schemas.microsoft.com/office/drawing/2014/main" id="{38940C97-6441-4F71-9707-ACB1FB3B0BB3}"/>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8106915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a:t>
            </a:r>
            <a:r>
              <a:rPr lang="en-US" sz="100" dirty="0"/>
              <a:t> </a:t>
            </a:r>
            <a:r>
              <a:rPr lang="en-US" dirty="0"/>
              <a:t>A</a:t>
            </a:r>
            <a:r>
              <a:rPr lang="en-US" sz="100" dirty="0"/>
              <a:t> </a:t>
            </a:r>
            <a:r>
              <a:rPr lang="en-US" dirty="0"/>
              <a:t>M Plant Carbon Fixation</a:t>
            </a:r>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8.24</a:t>
            </a:r>
          </a:p>
        </p:txBody>
      </p:sp>
      <p:pic>
        <p:nvPicPr>
          <p:cNvPr id="8" name="Picture 3" descr="2 illustrations for carbon fixation in C A M plants.">
            <a:extLst>
              <a:ext uri="{FF2B5EF4-FFF2-40B4-BE49-F238E27FC236}">
                <a16:creationId xmlns:a16="http://schemas.microsoft.com/office/drawing/2014/main" id="{B95E1621-0510-4E98-BA94-ECCC9023A932}"/>
              </a:ext>
            </a:extLst>
          </p:cNvPr>
          <p:cNvPicPr>
            <a:picLocks noChangeAspect="1"/>
          </p:cNvPicPr>
          <p:nvPr/>
        </p:nvPicPr>
        <p:blipFill>
          <a:blip r:embed="rId3"/>
          <a:stretch>
            <a:fillRect/>
          </a:stretch>
        </p:blipFill>
        <p:spPr>
          <a:xfrm>
            <a:off x="810159" y="1057829"/>
            <a:ext cx="7523683" cy="4855896"/>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2297430" y="5992051"/>
            <a:ext cx="4549140" cy="192087"/>
          </a:xfrm>
        </p:spPr>
        <p:txBody>
          <a:bodyPr/>
          <a:lstStyle/>
          <a:p>
            <a:pPr algn="ctr"/>
            <a:r>
              <a:rPr lang="en-US" dirty="0">
                <a:solidFill>
                  <a:schemeClr val="tx1"/>
                </a:solidFill>
              </a:rPr>
              <a:t>Jessica </a:t>
            </a:r>
            <a:r>
              <a:rPr lang="en-US" dirty="0" err="1">
                <a:solidFill>
                  <a:schemeClr val="tx1"/>
                </a:solidFill>
              </a:rPr>
              <a:t>solomatenko</a:t>
            </a:r>
            <a:r>
              <a:rPr lang="en-US" dirty="0">
                <a:solidFill>
                  <a:schemeClr val="tx1"/>
                </a:solidFill>
              </a:rPr>
              <a:t>/Getty Images</a:t>
            </a:r>
          </a:p>
        </p:txBody>
      </p:sp>
      <p:sp>
        <p:nvSpPr>
          <p:cNvPr id="11" name="Text Placeholder 5">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4"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630915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6EB10-81B8-4A94-A0B1-4AAF8B0D3D1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Compare C</a:t>
            </a:r>
            <a:r>
              <a:rPr lang="en-US" baseline="-25000" dirty="0">
                <a:solidFill>
                  <a:srgbClr val="000000"/>
                </a:solidFill>
                <a:latin typeface="Arial" panose="020B0604020202020204" pitchFamily="34" charset="0"/>
                <a:ea typeface="Verdana" panose="020B0604030504040204" pitchFamily="34" charset="0"/>
                <a:cs typeface="Arial" pitchFamily="34" charset="0"/>
              </a:rPr>
              <a:t>4</a:t>
            </a:r>
            <a:r>
              <a:rPr lang="en-US" dirty="0">
                <a:solidFill>
                  <a:srgbClr val="000000"/>
                </a:solidFill>
                <a:latin typeface="Arial" panose="020B0604020202020204" pitchFamily="34" charset="0"/>
                <a:ea typeface="Verdana" panose="020B0604030504040204" pitchFamily="34" charset="0"/>
                <a:cs typeface="Arial" pitchFamily="34" charset="0"/>
              </a:rPr>
              <a:t> and 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M</a:t>
            </a:r>
          </a:p>
        </p:txBody>
      </p:sp>
      <p:sp>
        <p:nvSpPr>
          <p:cNvPr id="3" name="Content Placeholder 2">
            <a:extLst>
              <a:ext uri="{FF2B5EF4-FFF2-40B4-BE49-F238E27FC236}">
                <a16:creationId xmlns:a16="http://schemas.microsoft.com/office/drawing/2014/main" id="{9E545D99-D38B-40EE-809A-5B517B92E5F0}"/>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Both use both C3 and C4 pathways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C4 – two pathways occur in different cells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 C4 pathway at night and the C3 pathway during the day</a:t>
            </a:r>
          </a:p>
        </p:txBody>
      </p:sp>
      <p:sp>
        <p:nvSpPr>
          <p:cNvPr id="6" name="Slide Number Placeholder 3">
            <a:extLst>
              <a:ext uri="{FF2B5EF4-FFF2-40B4-BE49-F238E27FC236}">
                <a16:creationId xmlns:a16="http://schemas.microsoft.com/office/drawing/2014/main" id="{A302D0B7-86EF-4F80-B93E-49016394A52B}"/>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14595686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Leaf and Chloroplast Structure</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8.1</a:t>
            </a:r>
          </a:p>
        </p:txBody>
      </p:sp>
      <p:pic>
        <p:nvPicPr>
          <p:cNvPr id="8" name="Picture 3" descr="A journey into a leaf to the photosynthetic centers inside cell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746079" y="1125928"/>
            <a:ext cx="3651843" cy="50292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Leaf and Chloroplast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Leaves are covered by a layer of epidermal cells that are protected on the outside by a cuticle. The lower surface of leaves has openings for a gas exchange called stomata. Inside the leaf are mesophyll and vascular tissue. The vascular bundles form cylindrical tubes that run through leaves and connect them to the larger plant vascular system. The mesophyll is arranged as a layer of dense columnar cells just under the upper epidermis and a looser layer of more spherical-shaped cells that fill the remaining space. Numerous chloroplasts are found in each mesophyll cell. The double membrane-bound chloroplasts have an inner membrane system folded into thylakoid disks where the photosynthetic reactions take place.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Overview of Photosynthesis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magnified view of Thylakoid. The photosystem lies on the Thylakoid and it absorbs the light from the sun. Light-dependent reactions happen in the photosystems and carbon fixation reactions (Calvin cycle) takes place in the stroma.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784187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F.F. Blackman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is labeled, light intensity (foot-candles) and ranges from 0 to 2500, in increments of 500. The vertical axis is labeled, increased rate of photosynthesis and an upward arrow along the vertical axis denotes the increase. At 35 degrees Celsius, with excess CO2 and limited light, the rate of photosynthesis is at its maximum. At a limited temperature of 25 degrees Celsius, with excess CO2, the rate of photosynthesis is at its medium. At 20 degrees Celsius, with insufficient CO2, the rate of photosynthesis is at its low.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167664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Electromagnetic Spectrum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band ranging from 0.001 mm to 100 m. The wavelength increases as the values on the band increase from 0.001 mm to 100 m and the energy increase as the values on the band decrease from 100 m to 0.001mm. Gamma rays range between 0.001 mm to 1 nm. X-ray, 1 nm to 10 nm. UV light 10 nm to 1000 nm. Infrared, 1000nm to 0.01 cm, and radio waves 0.01 cm to 100 m. The visible light ranges from 400 nm to 740 nm. The range of the colors in the visible light are as follows: Violet, 400 nm to 430 nm, Indio and blue, 430 nm to 500 nm, green, 500 nm to 560 nm, yellow, 560 nm to 600 nm, orange, 600 nm to 650 nm, and red, 650 nm to 740 nm.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6374875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Photosynthetic Pigment Absorption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is labeled, Wavelength (nm) and ranges from 400 to 700, in increments of 50. The vertical axis is labeled, light absorption and ranges from low to high. The line for carotenoids rises steeply and falls slightly and rises and falls steeply. Its highest peaks at 450 and 500 during which the light absorption is high. The line for chlorophyll rises and falls steeply and is stable at low light absorption. It again rises steeply and falls steeply. Its highest peaks are at 420 and 660. The line for chlorophyll brises and falls steeply and is stable at low light absorption. It again rises steeply and falls steeply. Its highest peak is at 420.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592028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Action Spectrum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They hypothesized that all wavelengths of light are equally effective in promoting photosynthesis and predicted that illuminating plant cells with light broken into different wavelengths by a prism will produce the same amount of oxygen for all wavelengths. To test this a filament of algae immobilized on a slide was illuminated by light that had passed through a prism and motile bacteria that require oxygen for growth are added to the slide that is the bacteria can move to the regions of high oxygen where photosynthesis was most active. The results were that the bacteria moved to regions on the slide that received lower and higher wavelengths of visible light. The bacteria mostly avoided the regions of the slide hit with the middle wavelengths. Researchers concluded that all wavelengths are not equally effective at promoting photosynthesis. The most effective constitute the action spectrum of photosynthesis.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61149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Fall Leaf Pigments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summer, the tree is green with green leaves. In autumn, the tree is orange with green orange.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596150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Photosystem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When a photon strikes the pigment molecules of a photosystem of the thylakoid membrane, the energy is transferred to the other pigment molecules also within the system. Once the energy is transferred, it finally encounters a reaction center chlorophyll. When the electron donor reaches the chlorophyll, the energy transfer is initiated and an electron acceptor is formed.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177463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Energy Conversion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3 molecules, electron donor, chlorophyll molecule, and electron acceptor. The photon of light from the sun is absorbed by the chlorophyll molecule, during which its electron is excited to a higher energy level. The electron acceptor does not have an electron. During chlorophyll oxidized electron from chlorophyll molecule moves to electron acceptor and the acceptor gets reduced. During chlorophyll reduction, the electron from the electron donor moves to the chlorophyll molecule. The donor gets oxidized.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83837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Purple Nonsulfur Bacteria Photosystem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excited electron in the reaction center chlorophyll has high energy. At each pass of the electron, some energy is lost. It is passed to electron acceptors that each successively accepts electrons with slightly less energy. In the middle of the electron transport chain, the electron passes through a b c 1 complex that generates A T P. The terminal destination for the electron is back to the reaction center chlorophyll in an unexcited, low energy state.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01494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Overview of Photosynthesis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8.2</a:t>
            </a:r>
          </a:p>
        </p:txBody>
      </p:sp>
      <p:pic>
        <p:nvPicPr>
          <p:cNvPr id="8" name="Picture 3" descr="An illustration shows an overview of photosynthesi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7738"/>
          <a:stretch/>
        </p:blipFill>
        <p:spPr>
          <a:xfrm>
            <a:off x="2743200" y="1053664"/>
            <a:ext cx="3657600" cy="5083342"/>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412186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Evidence for Two Photosystems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is labeled time. The vertical axis is labeled, rate of photosynthesis and ranges from low to high. Along the horizontal axis upward arrow and down arrow denote switching on and off of far-red light and red lights. The rate of photosynthesis is equal when the far-red light and red lights are switched on individually. When both the lights are switched on together, the rate of photosynthesis is highest.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587373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Z Diagram of Photosystems I and II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Z diagram has a y-axis that describes the energy of the electron along the transport chain. The x-axis of the diagram is the physical path of the electron from initial light absorption through to N A D P H reduction. The shape of the curve is a Z that has been tipped on its side. A photon excites chlorophyll in photosystem 2 and an electron in the reaction center is raised to a high energy state – moving from the tip of the Z to the first angle in the letter. The electron is passed to the carrier plastoquinone then to the b 6 f complex than to plastocyanin and then at a low energy state to the reaction center of photosystem 1. From the excited state in photosystem 2 to the unexcited state in photosystem 1 the electron traveled down the long axis of the letter Z. When the electron is again excited in the reaction center of photosystem 1 by absorbing a photon, it is again raised to a high energy state and completes the shape of the Z. From the excited state in the reaction center of photosystem 1 the electron is passed through ferredoxin to the enzyme N A D P reductase that reduces N A D P to N A D P H.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220181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Photosynthetic Electron Transport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stroma, thylakoid space, and thylakoid membrane. Photosystem II absorbs photons, exciting electrons that are passed to plastoquinone (PQ). Electrons lost are replaced by oxidizing water, producing O2. The b6-f complex receives electrons from PQ and passes them to plastocyanin (PC). This provides energy for the b6-complex to pump protons into the thylakoid. Photosystem I absorbs photons, exciting electrons that are passed to a carrier then to NADPH. Electrons lost are replaced by electron transport from photosystem II. ATP synthase catalyzes the phosphorylation of ADP to ATP using energy from the proton gradient. Protons diffuse through the enzyme back to the stroma.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668423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2" name="Title 2">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Calvin Cycle Schematic </a:t>
            </a:r>
            <a:r>
              <a:rPr lang="en-US" noProof="0" dirty="0">
                <a:latin typeface="+mj-lt"/>
              </a:rPr>
              <a:t>- Text Alternative</a:t>
            </a:r>
          </a:p>
        </p:txBody>
      </p:sp>
      <p:sp>
        <p:nvSpPr>
          <p:cNvPr id="3" name="Text Placeholder 3">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4">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Calvin cycle is divided into three phases. Phase 1, labeled, carbon fixation shows rubisco reacting to yield 3-phospho-glycerate (3C) (PGA). The Rubisco absorbs 6 molecules of carbon dioxide. Phase 2, labeled, Reduction, shows 3-phospho-glycerate reacting to yield 1, 3-bisphosphate-glycerate (3C) with sub reaction of 12 molecules of ATP to 12 molecules of ADP. 1, 3-bisphosphate-glycerate (3C) that releases 12 molecules of inorganic phosphate, reacts to yield glyceraldehyde-3-phosphate (3C) (G3P). The 1, 3-bisphosphate-glycerate has a sub reaction of 12 molecules of NADPH to 12 molecules of NADP (positively charged ion). G3P releases 2 molecules of Glyceraldehyde 3-phosphate (3C) (G3P) out of the cycle. An arrow emerges from this reaction and points to Glucose and other sugars. It converts to 10 molecules of G3P. Phase 3, labeled, Regeneration shows G3P reacting to yield ribulose 1,5-bisphosphate (5C) (RuBP) with complex reactions that regenerate ribulose of phase 1. The ribulose 1, 5-bisphosphate (RuBP) has a sub reaction of 6 molecules of ATP to 6 molecules of ADP. </a:t>
            </a:r>
            <a:endParaRPr lang="en-US" sz="160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345610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2" name="Title 2">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Chloroplasts and Mitochondria </a:t>
            </a:r>
            <a:r>
              <a:rPr lang="en-US" noProof="0" dirty="0">
                <a:latin typeface="+mj-lt"/>
              </a:rPr>
              <a:t>- Text Alternative</a:t>
            </a:r>
          </a:p>
        </p:txBody>
      </p:sp>
      <p:sp>
        <p:nvSpPr>
          <p:cNvPr id="3" name="Text Placeholder 3">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4">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Light-dependent reactions in photosystems II and I and Calvin cycle take place in the chloroplasts. Chlorophyll molecules in photosystems absorb photons of light and use this energy to generate ATP and NADPH. The electron lost from chlorophyll is replaced by oxidizing water, which produces O2. ATP and NADPH are used in the Calvin cycle to reduce CO2 and produce glucose. Glucose produces pyruvate and releases ATP. Pyruvate from glycolysis feeds into the citric acid cycle and gives CO2 and NADH. The NADH enters the electron transport system and gives NAD plus and H2O.</a:t>
            </a:r>
            <a:r>
              <a:rPr lang="en-US" sz="1800" dirty="0"/>
              <a:t> </a:t>
            </a:r>
            <a:endParaRPr lang="en-US" sz="160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195144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2" name="Title 2">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Photorespiration Conditions </a:t>
            </a:r>
            <a:r>
              <a:rPr lang="en-US" noProof="0" dirty="0">
                <a:latin typeface="+mj-lt"/>
              </a:rPr>
              <a:t>- Text Alternative</a:t>
            </a:r>
          </a:p>
        </p:txBody>
      </p:sp>
      <p:sp>
        <p:nvSpPr>
          <p:cNvPr id="3" name="Text Placeholder 3">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4">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illustration shows the heat hitting epidermis of a leaf. Below the leaf are 2 openings labeled, stomata, through which H2O gets emitted. Under hot, arid conditions, leaves lose water by evaporation through openings in the leaves called stomata. The second illustration shows closed stomata under the leaf. The O2 is trapped inside the leaf and the CO2 cannot enter the leaf. The stomata are close to conserve water but as a result, O2 builds up inside the leaves, and CO2 cannot enter the leaves. </a:t>
            </a:r>
            <a:endParaRPr lang="en-US" sz="160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4008516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2" name="Title 2">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a:t>
            </a:r>
            <a:r>
              <a:rPr lang="en-US" baseline="-25000" dirty="0"/>
              <a:t>3</a:t>
            </a:r>
            <a:r>
              <a:rPr lang="en-US" dirty="0"/>
              <a:t> and C</a:t>
            </a:r>
            <a:r>
              <a:rPr lang="en-US" baseline="-25000" dirty="0"/>
              <a:t>4</a:t>
            </a:r>
            <a:r>
              <a:rPr lang="en-US" dirty="0"/>
              <a:t> Photosynthesis </a:t>
            </a:r>
            <a:r>
              <a:rPr lang="en-US" noProof="0" dirty="0">
                <a:latin typeface="+mj-lt"/>
              </a:rPr>
              <a:t>- Text Alternative</a:t>
            </a:r>
          </a:p>
        </p:txBody>
      </p:sp>
      <p:sp>
        <p:nvSpPr>
          <p:cNvPr id="3" name="Text Placeholder 3">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4">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Both the illustrations have a pathway, a photo, and a cross-section. Illustration a shows the C3 pathway. CO2 enters the Calvin cycle in the mesophyll cell to yield, G3P. It is accompanied by a photo of a flower. The cross-section of a leaf shows stoma, vein, mesophyll cell, and bundle-sheath cell. Illustration B shows the C4 pathway. CO2 enters the mesophyll cell, where it gets incorporated into the C4 molecule. C4 molecule enters the bundle-sheath cell where it gets converted to CO2, and the CO2 enters the Calvin cycle. An accompanying photo shows a cornfield. Cross-section of mesophyll cell shows bundle-sheath cell, stoma, and vein. </a:t>
            </a:r>
            <a:endParaRPr lang="en-US" sz="160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7943200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2" name="Title 2">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a:t>
            </a:r>
            <a:r>
              <a:rPr lang="en-US" baseline="-25000" dirty="0"/>
              <a:t>4</a:t>
            </a:r>
            <a:r>
              <a:rPr lang="en-US" dirty="0"/>
              <a:t> Plant Carbon Fixation </a:t>
            </a:r>
            <a:r>
              <a:rPr lang="en-US" noProof="0" dirty="0">
                <a:latin typeface="+mj-lt"/>
              </a:rPr>
              <a:t>- Text Alternative</a:t>
            </a:r>
          </a:p>
        </p:txBody>
      </p:sp>
      <p:sp>
        <p:nvSpPr>
          <p:cNvPr id="3" name="Text Placeholder 3">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4">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Inside the mesophyll cell, phosphoenolpyruvate (PEP) produces oxaloacetate with the help of carbon dioxide. Oxaloacetate produces malate which, in turn, produces pyruvate and carbon dioxide. Pyruvate, in turn, produces phosphoenolpyruvate (PEP) where ATP and P subscript </a:t>
            </a:r>
            <a:r>
              <a:rPr lang="en-IN" dirty="0" err="1"/>
              <a:t>i</a:t>
            </a:r>
            <a:r>
              <a:rPr lang="en-IN" dirty="0"/>
              <a:t> are converted into AMP and PP subscript </a:t>
            </a:r>
            <a:r>
              <a:rPr lang="en-IN" dirty="0" err="1"/>
              <a:t>i</a:t>
            </a:r>
            <a:r>
              <a:rPr lang="en-IN" dirty="0"/>
              <a:t>, thus forming a cycle. The carbon dioxide which was produced along with pyruvate enters the Calvin cycle inside the bundle-sheath cell. Glucose is produced by the Calvin cycle. </a:t>
            </a:r>
            <a:endParaRPr lang="en-US" sz="160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537427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2" name="Title 2">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a:t>
            </a:r>
            <a:r>
              <a:rPr lang="en-US" sz="100" dirty="0"/>
              <a:t> </a:t>
            </a:r>
            <a:r>
              <a:rPr lang="en-US" dirty="0"/>
              <a:t>A</a:t>
            </a:r>
            <a:r>
              <a:rPr lang="en-US" sz="100" dirty="0"/>
              <a:t> </a:t>
            </a:r>
            <a:r>
              <a:rPr lang="en-US" dirty="0"/>
              <a:t>M Plant Carbon Fixation </a:t>
            </a:r>
            <a:r>
              <a:rPr lang="en-US" noProof="0" dirty="0">
                <a:latin typeface="+mj-lt"/>
              </a:rPr>
              <a:t>- Text Alternative</a:t>
            </a:r>
          </a:p>
        </p:txBody>
      </p:sp>
      <p:sp>
        <p:nvSpPr>
          <p:cNvPr id="3" name="Text Placeholder 3">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4">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 A M plants use C 4 pathway at night as they inhale carbon dioxide. During the day, again the plants intake carbon dioxide and release G 3 P. This process occurs as a cyclic process and is called as Calvin cycle. A photo of the pineapple is shown. </a:t>
            </a:r>
            <a:endParaRPr lang="en-US" sz="1600" dirty="0"/>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9037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16900-B466-40FB-8BD2-FE85F70BAC1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Discovery of Photosynthesis</a:t>
            </a:r>
          </a:p>
        </p:txBody>
      </p:sp>
      <p:sp>
        <p:nvSpPr>
          <p:cNvPr id="3" name="Content Placeholder 2">
            <a:extLst>
              <a:ext uri="{FF2B5EF4-FFF2-40B4-BE49-F238E27FC236}">
                <a16:creationId xmlns:a16="http://schemas.microsoft.com/office/drawing/2014/main" id="{B53E35F5-EF7D-424B-BFA6-957C3775EC6A}"/>
              </a:ext>
            </a:extLst>
          </p:cNvPr>
          <p:cNvSpPr>
            <a:spLocks noGrp="1"/>
          </p:cNvSpPr>
          <p:nvPr>
            <p:ph sz="quarter" idx="11"/>
          </p:nvPr>
        </p:nvSpPr>
        <p:spPr/>
        <p:txBody>
          <a:bodyPr/>
          <a:lstStyle/>
          <a:p>
            <a:pPr>
              <a:spcBef>
                <a:spcPts val="1200"/>
              </a:spcBef>
              <a:spcAft>
                <a:spcPts val="1200"/>
              </a:spcAft>
              <a:buClr>
                <a:srgbClr val="00403E"/>
              </a:buClr>
            </a:pPr>
            <a:r>
              <a:rPr lang="en-US" altLang="en-US" dirty="0">
                <a:latin typeface="Arial" panose="020B0604020202020204" pitchFamily="34" charset="0"/>
                <a:ea typeface="Microsoft YaHei" panose="020B0503020204020204" pitchFamily="34" charset="-122"/>
              </a:rPr>
              <a:t>Jan Baptista van </a:t>
            </a:r>
            <a:r>
              <a:rPr lang="en-US" altLang="en-US" dirty="0" err="1">
                <a:latin typeface="Arial" panose="020B0604020202020204" pitchFamily="34" charset="0"/>
                <a:ea typeface="Microsoft YaHei" panose="020B0503020204020204" pitchFamily="34" charset="-122"/>
              </a:rPr>
              <a:t>Helmont</a:t>
            </a:r>
            <a:r>
              <a:rPr lang="en-US" altLang="en-US" dirty="0">
                <a:latin typeface="Arial" panose="020B0604020202020204" pitchFamily="34" charset="0"/>
                <a:ea typeface="Microsoft YaHei" panose="020B0503020204020204" pitchFamily="34" charset="-122"/>
              </a:rPr>
              <a:t> (1580 to 1644)</a:t>
            </a:r>
          </a:p>
          <a:p>
            <a:pPr marL="342900" indent="-342900">
              <a:spcBef>
                <a:spcPts val="1200"/>
              </a:spcBef>
              <a:spcAft>
                <a:spcPts val="1200"/>
              </a:spcAft>
              <a:buClr>
                <a:schemeClr val="tx1"/>
              </a:buClr>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Demonstrated that the substance of the plant was not produced only from the soil.</a:t>
            </a:r>
          </a:p>
          <a:p>
            <a:pPr>
              <a:spcBef>
                <a:spcPts val="1200"/>
              </a:spcBef>
              <a:spcAft>
                <a:spcPts val="1200"/>
              </a:spcAft>
              <a:buClr>
                <a:srgbClr val="00403E"/>
              </a:buClr>
            </a:pPr>
            <a:r>
              <a:rPr lang="en-US" altLang="en-US" dirty="0">
                <a:latin typeface="Arial" panose="020B0604020202020204" pitchFamily="34" charset="0"/>
                <a:ea typeface="Microsoft YaHei" panose="020B0503020204020204" pitchFamily="34" charset="-122"/>
              </a:rPr>
              <a:t>Joseph Priestly (1733 to 1804)</a:t>
            </a:r>
          </a:p>
          <a:p>
            <a:pPr marL="342900" indent="-342900">
              <a:spcBef>
                <a:spcPts val="1200"/>
              </a:spcBef>
              <a:spcAft>
                <a:spcPts val="1200"/>
              </a:spcAft>
              <a:buClr>
                <a:schemeClr val="tx1"/>
              </a:buClr>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Living vegetation adds something to the air.</a:t>
            </a:r>
          </a:p>
          <a:p>
            <a:pPr>
              <a:spcBef>
                <a:spcPts val="1200"/>
              </a:spcBef>
              <a:spcAft>
                <a:spcPts val="1200"/>
              </a:spcAft>
              <a:buClr>
                <a:srgbClr val="00403E"/>
              </a:buClr>
            </a:pPr>
            <a:r>
              <a:rPr lang="en-US" altLang="en-US" dirty="0">
                <a:latin typeface="Arial" panose="020B0604020202020204" pitchFamily="34" charset="0"/>
                <a:ea typeface="Microsoft YaHei" panose="020B0503020204020204" pitchFamily="34" charset="-122"/>
              </a:rPr>
              <a:t>Jan </a:t>
            </a:r>
            <a:r>
              <a:rPr lang="en-US" altLang="en-US" dirty="0" err="1">
                <a:latin typeface="Arial" panose="020B0604020202020204" pitchFamily="34" charset="0"/>
                <a:ea typeface="Microsoft YaHei" panose="020B0503020204020204" pitchFamily="34" charset="-122"/>
              </a:rPr>
              <a:t>Ingenhousz</a:t>
            </a:r>
            <a:r>
              <a:rPr lang="en-US" altLang="en-US" dirty="0">
                <a:latin typeface="Arial" panose="020B0604020202020204" pitchFamily="34" charset="0"/>
                <a:ea typeface="Microsoft YaHei" panose="020B0503020204020204" pitchFamily="34" charset="-122"/>
              </a:rPr>
              <a:t> (1730 to 1799)</a:t>
            </a:r>
          </a:p>
          <a:p>
            <a:pPr marL="342900" indent="-342900">
              <a:spcBef>
                <a:spcPts val="1200"/>
              </a:spcBef>
              <a:spcAft>
                <a:spcPts val="1200"/>
              </a:spcAft>
              <a:buClr>
                <a:schemeClr val="tx1"/>
              </a:buClr>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Proposed plants carry out a process that uses sunlight to split carbon dioxide into carbon and oxygen (O</a:t>
            </a:r>
            <a:r>
              <a:rPr lang="en-US" altLang="en-US" baseline="-25000" dirty="0">
                <a:latin typeface="Arial" panose="020B0604020202020204" pitchFamily="34" charset="0"/>
                <a:ea typeface="Microsoft YaHei" panose="020B0503020204020204" pitchFamily="34" charset="-122"/>
              </a:rPr>
              <a:t>2</a:t>
            </a:r>
            <a:r>
              <a:rPr lang="en-US" altLang="en-US" dirty="0">
                <a:latin typeface="Arial" panose="020B0604020202020204" pitchFamily="34" charset="0"/>
                <a:ea typeface="Microsoft YaHei" panose="020B0503020204020204" pitchFamily="34" charset="-122"/>
              </a:rPr>
              <a:t> gas).</a:t>
            </a:r>
          </a:p>
        </p:txBody>
      </p:sp>
      <p:sp>
        <p:nvSpPr>
          <p:cNvPr id="6" name="Slide Number Placeholder 3">
            <a:extLst>
              <a:ext uri="{FF2B5EF4-FFF2-40B4-BE49-F238E27FC236}">
                <a16:creationId xmlns:a16="http://schemas.microsoft.com/office/drawing/2014/main" id="{BC581185-3124-45F5-B307-E6213604321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081779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F.F. Blackman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3851910" cy="4701180"/>
          </a:xfrm>
        </p:spPr>
        <p:txBody>
          <a:bodyPr/>
          <a:lstStyle/>
          <a:p>
            <a:pPr>
              <a:spcBef>
                <a:spcPts val="624"/>
              </a:spcBef>
              <a:spcAft>
                <a:spcPts val="600"/>
              </a:spcAft>
            </a:pPr>
            <a:r>
              <a:rPr lang="en-US" dirty="0"/>
              <a:t>F.F. Blackman (1866 to 1947)</a:t>
            </a:r>
          </a:p>
          <a:p>
            <a:pPr marL="342900" indent="-342900">
              <a:spcBef>
                <a:spcPts val="624"/>
              </a:spcBef>
              <a:buFont typeface="Arial" panose="020B0604020202020204" pitchFamily="34" charset="0"/>
              <a:buChar char="•"/>
            </a:pPr>
            <a:r>
              <a:rPr lang="en-US" dirty="0"/>
              <a:t>Came to the startling conclusion that photosynthesis is in fact a multistage process, only one portion of which uses light directly.</a:t>
            </a:r>
          </a:p>
          <a:p>
            <a:pPr marL="342900" indent="-342900">
              <a:spcBef>
                <a:spcPts val="624"/>
              </a:spcBef>
              <a:buFont typeface="Arial" panose="020B0604020202020204" pitchFamily="34" charset="0"/>
              <a:buChar char="•"/>
            </a:pPr>
            <a:r>
              <a:rPr lang="en-US" dirty="0"/>
              <a:t>Light versus dark reactions.</a:t>
            </a:r>
          </a:p>
          <a:p>
            <a:pPr marL="342900" indent="-342900">
              <a:spcBef>
                <a:spcPts val="624"/>
              </a:spcBef>
              <a:buFont typeface="Arial" panose="020B0604020202020204" pitchFamily="34" charset="0"/>
              <a:buChar char="•"/>
            </a:pPr>
            <a:r>
              <a:rPr lang="en-US" dirty="0"/>
              <a:t>Enzymes involved.</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8.3</a:t>
            </a:r>
          </a:p>
        </p:txBody>
      </p:sp>
      <p:pic>
        <p:nvPicPr>
          <p:cNvPr id="8" name="Picture 4" descr="A line graph depicts the discovery of the light-independent reactio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366415" y="1276710"/>
            <a:ext cx="4572000" cy="4154558"/>
          </a:xfrm>
          <a:prstGeom prst="rect">
            <a:avLst/>
          </a:prstGeom>
        </p:spPr>
      </p:pic>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0540410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5551</TotalTime>
  <Words>4806</Words>
  <Application>Microsoft Office PowerPoint</Application>
  <PresentationFormat>On-screen Show (4:3)</PresentationFormat>
  <Paragraphs>469</Paragraphs>
  <Slides>78</Slides>
  <Notes>1</Notes>
  <HiddenSlides>20</HiddenSlides>
  <MMClips>0</MMClips>
  <ScaleCrop>false</ScaleCrop>
  <HeadingPairs>
    <vt:vector size="8" baseType="variant">
      <vt:variant>
        <vt:lpstr>Fonts Used</vt:lpstr>
      </vt:variant>
      <vt:variant>
        <vt:i4>7</vt:i4>
      </vt:variant>
      <vt:variant>
        <vt:lpstr>Theme</vt:lpstr>
      </vt:variant>
      <vt:variant>
        <vt:i4>6</vt:i4>
      </vt:variant>
      <vt:variant>
        <vt:lpstr>Embedded OLE Servers</vt:lpstr>
      </vt:variant>
      <vt:variant>
        <vt:i4>1</vt:i4>
      </vt:variant>
      <vt:variant>
        <vt:lpstr>Slide Titles</vt:lpstr>
      </vt:variant>
      <vt:variant>
        <vt:i4>78</vt:i4>
      </vt:variant>
    </vt:vector>
  </HeadingPairs>
  <TitlesOfParts>
    <vt:vector size="92" baseType="lpstr">
      <vt:lpstr>Microsoft YaHei</vt:lpstr>
      <vt:lpstr>Arial</vt:lpstr>
      <vt:lpstr>Calibri</vt:lpstr>
      <vt:lpstr>Helvetica</vt:lpstr>
      <vt:lpstr>Times New Roman</vt:lpstr>
      <vt:lpstr>Verdana</vt:lpstr>
      <vt:lpstr>Wingdings</vt:lpstr>
      <vt:lpstr>Title Slides Master</vt:lpstr>
      <vt:lpstr>MainContentSlideMaster</vt:lpstr>
      <vt:lpstr>ClosingMaster</vt:lpstr>
      <vt:lpstr>DividerSlideMaster</vt:lpstr>
      <vt:lpstr>ImageDescriptionAppendixSlideMaster</vt:lpstr>
      <vt:lpstr>Custom Design</vt:lpstr>
      <vt:lpstr>Equation</vt:lpstr>
      <vt:lpstr>Chapter 08</vt:lpstr>
      <vt:lpstr>Lecture Outline</vt:lpstr>
      <vt:lpstr>Photosynthesis Overview</vt:lpstr>
      <vt:lpstr>Stages of Photosynthesis</vt:lpstr>
      <vt:lpstr>Chloroplasts</vt:lpstr>
      <vt:lpstr>Leaf and Chloroplast Structure</vt:lpstr>
      <vt:lpstr>Overview of Photosynthesis</vt:lpstr>
      <vt:lpstr>Discovery of Photosynthesis</vt:lpstr>
      <vt:lpstr>F.F. Blackman</vt:lpstr>
      <vt:lpstr>C.B. van Niel and Robin Hill</vt:lpstr>
      <vt:lpstr>Pigments</vt:lpstr>
      <vt:lpstr>Electromagnetic Spectrum</vt:lpstr>
      <vt:lpstr>Absorption Spectrum</vt:lpstr>
      <vt:lpstr>Photosynthetic Pigment Absorption</vt:lpstr>
      <vt:lpstr>Pigments in Photosynthesis</vt:lpstr>
      <vt:lpstr>Chlorophylls</vt:lpstr>
      <vt:lpstr>Structure of Chlorophyll</vt:lpstr>
      <vt:lpstr>Molecular Structure of Chlorophyll</vt:lpstr>
      <vt:lpstr>Action Spectrum</vt:lpstr>
      <vt:lpstr>Carotenoids and Other Accessory Pigments</vt:lpstr>
      <vt:lpstr>Fall Leaf Pigments</vt:lpstr>
      <vt:lpstr>Photosystem Organization</vt:lpstr>
      <vt:lpstr>Antenna Complex</vt:lpstr>
      <vt:lpstr>Photosystem Structure</vt:lpstr>
      <vt:lpstr>Reaction Center</vt:lpstr>
      <vt:lpstr>Energy Conversion</vt:lpstr>
      <vt:lpstr>Light-Dependent Reactions</vt:lpstr>
      <vt:lpstr>Cyclic Photophosphorylation</vt:lpstr>
      <vt:lpstr>Purple Nonsulfur Bacteria Photosystem</vt:lpstr>
      <vt:lpstr>Chloroplasts Have Two Connected Photosystems</vt:lpstr>
      <vt:lpstr>Evidence for Two Photosystems</vt:lpstr>
      <vt:lpstr>Photosystems I and II</vt:lpstr>
      <vt:lpstr>Noncyclic Photophosphorylation</vt:lpstr>
      <vt:lpstr>Z Diagram of Photosystems I and II</vt:lpstr>
      <vt:lpstr>Photosystem II</vt:lpstr>
      <vt:lpstr>Photosystem I</vt:lpstr>
      <vt:lpstr>Photosynthetic Electron Transport</vt:lpstr>
      <vt:lpstr>Chemiosmosis</vt:lpstr>
      <vt:lpstr>Production of Additional A T P</vt:lpstr>
      <vt:lpstr>Carbon Fixation – The Calvin cycle</vt:lpstr>
      <vt:lpstr>Calvin Cycle</vt:lpstr>
      <vt:lpstr>Three Phases of Calvin Cycle</vt:lpstr>
      <vt:lpstr>Calvin Cycle Schematic</vt:lpstr>
      <vt:lpstr>Output of Calvin Cycle</vt:lpstr>
      <vt:lpstr>Energy Cycle</vt:lpstr>
      <vt:lpstr>Chloroplasts and Mitochondria</vt:lpstr>
      <vt:lpstr>Photorespiration</vt:lpstr>
      <vt:lpstr>Photorespiration Conditions</vt:lpstr>
      <vt:lpstr>Types of Photosynthesis</vt:lpstr>
      <vt:lpstr>C3 and C4 Photosynthesis</vt:lpstr>
      <vt:lpstr>C4 Plants</vt:lpstr>
      <vt:lpstr>C4 Plant Carbon Fixation</vt:lpstr>
      <vt:lpstr>C4 Pathway</vt:lpstr>
      <vt:lpstr>C A M Plants</vt:lpstr>
      <vt:lpstr>C A M</vt:lpstr>
      <vt:lpstr>C A M Plant Carbon Fixation</vt:lpstr>
      <vt:lpstr>Compare C4 and C A M</vt:lpstr>
      <vt:lpstr>End of Main Content</vt:lpstr>
      <vt:lpstr>Accessibility Content: Text Alternatives for Images</vt:lpstr>
      <vt:lpstr>Leaf and Chloroplast Structure - Text Alternative</vt:lpstr>
      <vt:lpstr>Overview of Photosynthesis - Text Alternative</vt:lpstr>
      <vt:lpstr>F.F. Blackman - Text Alternative</vt:lpstr>
      <vt:lpstr>Electromagnetic Spectrum - Text Alternative</vt:lpstr>
      <vt:lpstr>Photosynthetic Pigment Absorption - Text Alternative</vt:lpstr>
      <vt:lpstr>Action Spectrum - Text Alternative</vt:lpstr>
      <vt:lpstr>Fall Leaf Pigments - Text Alternative</vt:lpstr>
      <vt:lpstr>Photosystem Structure - Text Alternative</vt:lpstr>
      <vt:lpstr>Energy Conversion - Text Alternative</vt:lpstr>
      <vt:lpstr>Purple Nonsulfur Bacteria Photosystem - Text Alternative</vt:lpstr>
      <vt:lpstr>Evidence for Two Photosystems - Text Alternative</vt:lpstr>
      <vt:lpstr>Z Diagram of Photosystems I and II - Text Alternative</vt:lpstr>
      <vt:lpstr>Photosynthetic Electron Transport - Text Alternative</vt:lpstr>
      <vt:lpstr>Calvin Cycle Schematic - Text Alternative</vt:lpstr>
      <vt:lpstr>Chloroplasts and Mitochondria - Text Alternative</vt:lpstr>
      <vt:lpstr>Photorespiration Conditions - Text Alternative</vt:lpstr>
      <vt:lpstr>C3 and C4 Photosynthesis - Text Alternative</vt:lpstr>
      <vt:lpstr>C4 Plant Carbon Fixation - Text Alternative</vt:lpstr>
      <vt:lpstr>C A M Plant Carbon Fixation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08: Photosynthesis</dc:subject>
  <dc:creator>Raven, Johnson, Mason, Losos, Duncan</dc:creator>
  <cp:keywords>Accessible PPT</cp:keywords>
  <cp:lastModifiedBy>Kiran</cp:lastModifiedBy>
  <cp:revision>1007</cp:revision>
  <dcterms:created xsi:type="dcterms:W3CDTF">2019-07-27T05:34:11Z</dcterms:created>
  <dcterms:modified xsi:type="dcterms:W3CDTF">2022-04-05T04:38:50Z</dcterms:modified>
</cp:coreProperties>
</file>