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1"/>
  </p:notesMasterIdLst>
  <p:sldIdLst>
    <p:sldId id="406" r:id="rId7"/>
    <p:sldId id="658" r:id="rId8"/>
    <p:sldId id="310" r:id="rId9"/>
    <p:sldId id="683" r:id="rId10"/>
    <p:sldId id="312" r:id="rId11"/>
    <p:sldId id="688" r:id="rId12"/>
    <p:sldId id="689" r:id="rId13"/>
    <p:sldId id="690" r:id="rId14"/>
    <p:sldId id="691" r:id="rId15"/>
    <p:sldId id="317" r:id="rId16"/>
    <p:sldId id="318" r:id="rId17"/>
    <p:sldId id="692" r:id="rId18"/>
    <p:sldId id="320" r:id="rId19"/>
    <p:sldId id="321" r:id="rId20"/>
    <p:sldId id="693" r:id="rId21"/>
    <p:sldId id="323" r:id="rId22"/>
    <p:sldId id="694" r:id="rId23"/>
    <p:sldId id="325" r:id="rId24"/>
    <p:sldId id="326" r:id="rId25"/>
    <p:sldId id="327" r:id="rId26"/>
    <p:sldId id="328" r:id="rId27"/>
    <p:sldId id="329" r:id="rId28"/>
    <p:sldId id="695" r:id="rId29"/>
    <p:sldId id="331" r:id="rId30"/>
    <p:sldId id="696" r:id="rId31"/>
    <p:sldId id="333" r:id="rId32"/>
    <p:sldId id="697" r:id="rId33"/>
    <p:sldId id="698" r:id="rId34"/>
    <p:sldId id="336" r:id="rId35"/>
    <p:sldId id="699" r:id="rId36"/>
    <p:sldId id="338" r:id="rId37"/>
    <p:sldId id="339" r:id="rId38"/>
    <p:sldId id="700" r:id="rId39"/>
    <p:sldId id="341" r:id="rId40"/>
    <p:sldId id="701" r:id="rId41"/>
    <p:sldId id="343" r:id="rId42"/>
    <p:sldId id="702" r:id="rId43"/>
    <p:sldId id="703" r:id="rId44"/>
    <p:sldId id="346" r:id="rId45"/>
    <p:sldId id="704" r:id="rId46"/>
    <p:sldId id="348" r:id="rId47"/>
    <p:sldId id="705" r:id="rId48"/>
    <p:sldId id="350" r:id="rId49"/>
    <p:sldId id="351" r:id="rId50"/>
    <p:sldId id="303" r:id="rId51"/>
    <p:sldId id="289" r:id="rId52"/>
    <p:sldId id="264" r:id="rId53"/>
    <p:sldId id="706" r:id="rId54"/>
    <p:sldId id="707" r:id="rId55"/>
    <p:sldId id="708" r:id="rId56"/>
    <p:sldId id="709" r:id="rId57"/>
    <p:sldId id="710" r:id="rId58"/>
    <p:sldId id="711" r:id="rId59"/>
    <p:sldId id="712" r:id="rId60"/>
    <p:sldId id="713" r:id="rId61"/>
    <p:sldId id="714" r:id="rId62"/>
    <p:sldId id="715" r:id="rId63"/>
    <p:sldId id="716" r:id="rId64"/>
    <p:sldId id="717" r:id="rId65"/>
    <p:sldId id="718" r:id="rId66"/>
    <p:sldId id="719" r:id="rId67"/>
    <p:sldId id="720" r:id="rId68"/>
    <p:sldId id="721" r:id="rId69"/>
    <p:sldId id="722"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310"/>
            <p14:sldId id="683"/>
            <p14:sldId id="312"/>
            <p14:sldId id="688"/>
            <p14:sldId id="689"/>
            <p14:sldId id="690"/>
            <p14:sldId id="691"/>
            <p14:sldId id="317"/>
            <p14:sldId id="318"/>
            <p14:sldId id="692"/>
            <p14:sldId id="320"/>
            <p14:sldId id="321"/>
            <p14:sldId id="693"/>
            <p14:sldId id="323"/>
            <p14:sldId id="694"/>
            <p14:sldId id="325"/>
            <p14:sldId id="326"/>
            <p14:sldId id="327"/>
            <p14:sldId id="328"/>
            <p14:sldId id="329"/>
            <p14:sldId id="695"/>
            <p14:sldId id="331"/>
            <p14:sldId id="696"/>
            <p14:sldId id="333"/>
            <p14:sldId id="697"/>
            <p14:sldId id="698"/>
            <p14:sldId id="336"/>
            <p14:sldId id="699"/>
            <p14:sldId id="338"/>
            <p14:sldId id="339"/>
            <p14:sldId id="700"/>
            <p14:sldId id="341"/>
            <p14:sldId id="701"/>
            <p14:sldId id="343"/>
            <p14:sldId id="702"/>
            <p14:sldId id="703"/>
            <p14:sldId id="346"/>
            <p14:sldId id="704"/>
            <p14:sldId id="348"/>
            <p14:sldId id="705"/>
            <p14:sldId id="350"/>
            <p14:sldId id="351"/>
            <p14:sldId id="303"/>
          </p14:sldIdLst>
        </p14:section>
        <p14:section name="Appendix: Image Descriptions for Unsighted Students" id="{07080632-B756-45AF-BBF3-52DB3854CA65}">
          <p14:sldIdLst>
            <p14:sldId id="289"/>
            <p14:sldId id="264"/>
            <p14:sldId id="706"/>
            <p14:sldId id="707"/>
            <p14:sldId id="708"/>
            <p14:sldId id="709"/>
            <p14:sldId id="710"/>
            <p14:sldId id="711"/>
            <p14:sldId id="712"/>
            <p14:sldId id="713"/>
            <p14:sldId id="714"/>
            <p14:sldId id="715"/>
            <p14:sldId id="716"/>
            <p14:sldId id="717"/>
            <p14:sldId id="718"/>
            <p14:sldId id="719"/>
            <p14:sldId id="720"/>
            <p14:sldId id="721"/>
            <p14:sldId id="72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86" d="100"/>
          <a:sy n="86" d="100"/>
        </p:scale>
        <p:origin x="84" y="390"/>
      </p:cViewPr>
      <p:guideLst>
        <p:guide pos="3264"/>
        <p:guide orient="horz" pos="2256"/>
        <p:guide pos="5640"/>
      </p:guideLst>
    </p:cSldViewPr>
  </p:slideViewPr>
  <p:outlineViewPr>
    <p:cViewPr>
      <p:scale>
        <a:sx n="33" d="100"/>
        <a:sy n="33" d="100"/>
      </p:scale>
      <p:origin x="0" y="-4624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commentAuthors" Target="commentAuthor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image" Target="../media/image18.wmf"/></Relationships>
</file>

<file path=ppt/slides/_rels/slide4.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image" Target="../media/image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09</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400" dirty="0">
                <a:latin typeface="+mj-lt"/>
                <a:cs typeface="Helvetica" pitchFamily="34" charset="0"/>
              </a:rPr>
              <a:t>Cell Communication</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8A4112-F437-4F37-BCBC-29262E803E7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Signal Transduction</a:t>
            </a:r>
          </a:p>
        </p:txBody>
      </p:sp>
      <p:sp>
        <p:nvSpPr>
          <p:cNvPr id="3" name="Content Placeholder 2">
            <a:extLst>
              <a:ext uri="{FF2B5EF4-FFF2-40B4-BE49-F238E27FC236}">
                <a16:creationId xmlns:a16="http://schemas.microsoft.com/office/drawing/2014/main" id="{ABBAC2F4-C17F-4ABE-8F3B-7F87AF215D3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Events within the cell that occur in response to a signal</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a ligand binds to a receptor protein, the cell has a response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Different cell types can have similar response to the same signal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Glucagon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Different cell types can respond differently to the same signal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Epinephrine</a:t>
            </a:r>
          </a:p>
        </p:txBody>
      </p:sp>
      <p:sp>
        <p:nvSpPr>
          <p:cNvPr id="6" name="Slide Number Placeholder 3">
            <a:extLst>
              <a:ext uri="{FF2B5EF4-FFF2-40B4-BE49-F238E27FC236}">
                <a16:creationId xmlns:a16="http://schemas.microsoft.com/office/drawing/2014/main" id="{54182815-A0A2-4413-9574-277707821E9E}"/>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4088303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0182-3E5B-4008-BEDD-0163234DFC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Phosphorylation</a:t>
            </a:r>
          </a:p>
        </p:txBody>
      </p:sp>
      <p:sp>
        <p:nvSpPr>
          <p:cNvPr id="3" name="Content Placeholder 2">
            <a:extLst>
              <a:ext uri="{FF2B5EF4-FFF2-40B4-BE49-F238E27FC236}">
                <a16:creationId xmlns:a16="http://schemas.microsoft.com/office/drawing/2014/main" id="{ED6D9C72-5E9A-4155-B2CD-0EE4FEA30D40}"/>
              </a:ext>
            </a:extLst>
          </p:cNvPr>
          <p:cNvSpPr>
            <a:spLocks noGrp="1"/>
          </p:cNvSpPr>
          <p:nvPr>
            <p:ph sz="quarter" idx="11"/>
          </p:nvPr>
        </p:nvSpPr>
        <p:spPr/>
        <p:txBody>
          <a:bodyPr/>
          <a:lstStyle/>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Addition of phosphate group</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cell’s response to a signal often involves activating or inactivating proteins</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Phosphorylation is a common way to change the activity of a protein</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 kinase – an enzyme that adds a phosphate to a protein</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Phosphatase – an enzyme that removes a phosphate from a protein</a:t>
            </a:r>
          </a:p>
        </p:txBody>
      </p:sp>
      <p:sp>
        <p:nvSpPr>
          <p:cNvPr id="6" name="Slide Number Placeholder 3">
            <a:extLst>
              <a:ext uri="{FF2B5EF4-FFF2-40B4-BE49-F238E27FC236}">
                <a16:creationId xmlns:a16="http://schemas.microsoft.com/office/drawing/2014/main" id="{7D5D3DCA-4635-4FDB-A512-3F7410798D41}"/>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222496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 Phosphorylation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9.3</a:t>
            </a:r>
          </a:p>
        </p:txBody>
      </p:sp>
      <p:pic>
        <p:nvPicPr>
          <p:cNvPr id="8" name="Picture 3" descr="2 illustrations show the phosphorylation of protei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340420" y="1211580"/>
            <a:ext cx="6463160" cy="48463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235680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CAE7-3569-4044-8A52-4DDDC444092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Receptor Types</a:t>
            </a:r>
          </a:p>
        </p:txBody>
      </p:sp>
      <p:sp>
        <p:nvSpPr>
          <p:cNvPr id="3" name="Content Placeholder 2">
            <a:extLst>
              <a:ext uri="{FF2B5EF4-FFF2-40B4-BE49-F238E27FC236}">
                <a16:creationId xmlns:a16="http://schemas.microsoft.com/office/drawing/2014/main" id="{67324BF2-B4FB-4BA5-A465-2992B3A63E2B}"/>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Receptors can be defined by their location:</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Intracellular receptor – located within the cell</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Cell surface receptor or membrane receptor – located on the plasma membrane to bind a ligand outside the cell</a:t>
            </a:r>
          </a:p>
          <a:p>
            <a:pPr marL="822960" lvl="0" indent="-283464">
              <a:spcBef>
                <a:spcPts val="624"/>
              </a:spcBef>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Transmembrane protein in contact with both the cytoplasm and the extracellular environment.</a:t>
            </a:r>
          </a:p>
        </p:txBody>
      </p:sp>
      <p:sp>
        <p:nvSpPr>
          <p:cNvPr id="6" name="Slide Number Placeholder 3">
            <a:extLst>
              <a:ext uri="{FF2B5EF4-FFF2-40B4-BE49-F238E27FC236}">
                <a16:creationId xmlns:a16="http://schemas.microsoft.com/office/drawing/2014/main" id="{AACDB812-AD4E-4758-BCDA-9C32E3F7980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0434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F9582-67EE-45C8-8AF3-9247C39C840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Subclasses of Membrane Receptors</a:t>
            </a:r>
          </a:p>
        </p:txBody>
      </p:sp>
      <p:sp>
        <p:nvSpPr>
          <p:cNvPr id="3" name="Content Placeholder 2">
            <a:extLst>
              <a:ext uri="{FF2B5EF4-FFF2-40B4-BE49-F238E27FC236}">
                <a16:creationId xmlns:a16="http://schemas.microsoft.com/office/drawing/2014/main" id="{1B35BAED-0C32-4911-B59D-520CDFC3D88B}"/>
              </a:ext>
            </a:extLst>
          </p:cNvPr>
          <p:cNvSpPr>
            <a:spLocks noGrp="1"/>
          </p:cNvSpPr>
          <p:nvPr>
            <p:ph sz="quarter" idx="11"/>
          </p:nvPr>
        </p:nvSpPr>
        <p:spPr/>
        <p:txBody>
          <a:bodyPr/>
          <a:lstStyle/>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Chemically gated ion channels – channel-linked receptors that open to let a specific ion pass in response to a ligand</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Enzymatic receptors – receptor is an enzyme that is activated by the ligand</a:t>
            </a:r>
          </a:p>
          <a:p>
            <a:pPr marL="822960" lvl="1"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Almost all are protein kinases.</a:t>
            </a:r>
          </a:p>
          <a:p>
            <a:pPr marL="457200" lvl="0" indent="-457200">
              <a:spcBef>
                <a:spcPts val="600"/>
              </a:spcBef>
              <a:spcAft>
                <a:spcPts val="12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G protein-coupled receptor – a G-protein (bound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assists in transmitting the signal from receptor to enzyme (effector)</a:t>
            </a:r>
          </a:p>
        </p:txBody>
      </p:sp>
      <p:sp>
        <p:nvSpPr>
          <p:cNvPr id="6" name="Slide Number Placeholder 3">
            <a:extLst>
              <a:ext uri="{FF2B5EF4-FFF2-40B4-BE49-F238E27FC236}">
                <a16:creationId xmlns:a16="http://schemas.microsoft.com/office/drawing/2014/main" id="{968E3FE6-337A-43D8-BACA-73BD705076C7}"/>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7042259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Cell-Surface Receptors</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9.4</a:t>
            </a:r>
          </a:p>
        </p:txBody>
      </p:sp>
      <p:pic>
        <p:nvPicPr>
          <p:cNvPr id="8" name="Picture 3" descr="3 illustrations A, B, C show cell-surface receptor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56121" y="1183918"/>
            <a:ext cx="7231758"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159453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8ADB8-1CE0-4942-803D-D04F4E88492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Intracellular Receptors</a:t>
            </a:r>
          </a:p>
        </p:txBody>
      </p:sp>
      <p:sp>
        <p:nvSpPr>
          <p:cNvPr id="3" name="Content Placeholder 2">
            <a:extLst>
              <a:ext uri="{FF2B5EF4-FFF2-40B4-BE49-F238E27FC236}">
                <a16:creationId xmlns:a16="http://schemas.microsoft.com/office/drawing/2014/main" id="{D2068002-EB05-4B4D-9538-D4E84E06840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Steroid hormones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 nonpolar, lipid-soluble structure.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cross the plasma membrane to an intracellular steroid receptor.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Binding of the hormone to the receptor causes the complex to shift from the cytoplasm to the nucleus.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 as regulators of gene expression.</a:t>
            </a:r>
          </a:p>
        </p:txBody>
      </p:sp>
      <p:sp>
        <p:nvSpPr>
          <p:cNvPr id="6" name="Slide Number Placeholder 3">
            <a:extLst>
              <a:ext uri="{FF2B5EF4-FFF2-40B4-BE49-F238E27FC236}">
                <a16:creationId xmlns:a16="http://schemas.microsoft.com/office/drawing/2014/main" id="{CD79550B-3683-4791-A8B2-8EBBE1748332}"/>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3586215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Intracellular Receptor Function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9.5</a:t>
            </a:r>
          </a:p>
        </p:txBody>
      </p:sp>
      <p:pic>
        <p:nvPicPr>
          <p:cNvPr id="8" name="Picture 3" descr="An illustration shows intracellular receptors regulate gene transcrip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13662" y="1491842"/>
            <a:ext cx="8116676" cy="41148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645753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E74BF9-7CD6-4B49-94BF-85B5DCF61AE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Steroid Hormone Receptors</a:t>
            </a:r>
          </a:p>
        </p:txBody>
      </p:sp>
      <p:sp>
        <p:nvSpPr>
          <p:cNvPr id="3" name="Content Placeholder 2">
            <a:extLst>
              <a:ext uri="{FF2B5EF4-FFF2-40B4-BE49-F238E27FC236}">
                <a16:creationId xmlns:a16="http://schemas.microsoft.com/office/drawing/2014/main" id="{3B0C718C-784D-4230-B6AA-4ADBBA9044DE}"/>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steroid receptor has 3 functional domains:</a:t>
            </a:r>
          </a:p>
          <a:p>
            <a:pPr marL="457200" lvl="0" indent="-457200">
              <a:spcBef>
                <a:spcPts val="1200"/>
              </a:spcBef>
              <a:spcAft>
                <a:spcPts val="0"/>
              </a:spcAft>
              <a:buClr>
                <a:srgbClr val="000000"/>
              </a:buClr>
              <a:buFont typeface="+mj-lt"/>
              <a:buAutoNum type="arabicPeriod"/>
              <a:tabLst>
                <a:tab pos="396875" algn="l"/>
                <a:tab pos="457200" algn="l"/>
              </a:tabLst>
            </a:pPr>
            <a:r>
              <a:rPr lang="en-US" dirty="0">
                <a:solidFill>
                  <a:srgbClr val="000000"/>
                </a:solidFill>
                <a:latin typeface="Arial" panose="020B0604020202020204" pitchFamily="34" charset="0"/>
                <a:ea typeface="Verdana" panose="020B0604030504040204" pitchFamily="34" charset="0"/>
              </a:rPr>
              <a:t>Hormone-binding domain</a:t>
            </a:r>
          </a:p>
          <a:p>
            <a:pPr marL="457200" lvl="0" indent="-457200">
              <a:spcBef>
                <a:spcPts val="1200"/>
              </a:spcBef>
              <a:spcAft>
                <a:spcPts val="0"/>
              </a:spcAft>
              <a:buClr>
                <a:srgbClr val="000000"/>
              </a:buClr>
              <a:buFont typeface="+mj-lt"/>
              <a:buAutoNum type="arabicPeriod"/>
              <a:tabLst>
                <a:tab pos="396875" algn="l"/>
                <a:tab pos="625475" algn="l"/>
              </a:tabLst>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A-binding domain</a:t>
            </a:r>
          </a:p>
          <a:p>
            <a:pPr marL="457200" lvl="0" indent="-457200">
              <a:spcBef>
                <a:spcPts val="1200"/>
              </a:spcBef>
              <a:spcAft>
                <a:spcPts val="1200"/>
              </a:spcAft>
              <a:buClr>
                <a:srgbClr val="000000"/>
              </a:buClr>
              <a:buFont typeface="+mj-lt"/>
              <a:buAutoNum type="arabicPeriod"/>
              <a:tabLst>
                <a:tab pos="396875" algn="l"/>
                <a:tab pos="625475" algn="l"/>
              </a:tabLst>
            </a:pPr>
            <a:r>
              <a:rPr lang="en-US" dirty="0">
                <a:solidFill>
                  <a:srgbClr val="000000"/>
                </a:solidFill>
                <a:latin typeface="Arial" panose="020B0604020202020204" pitchFamily="34" charset="0"/>
                <a:ea typeface="Verdana" panose="020B0604030504040204" pitchFamily="34" charset="0"/>
              </a:rPr>
              <a:t>Domain that interacts with coactivators to affect level of gene transcription</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its inactive state, the receptor typically cannot bind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because an inhibitor protein occupies the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binding site</a:t>
            </a:r>
          </a:p>
          <a:p>
            <a:pPr lvl="0">
              <a:spcBef>
                <a:spcPts val="12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Binding of ligand changes conformation</a:t>
            </a:r>
          </a:p>
        </p:txBody>
      </p:sp>
      <p:sp>
        <p:nvSpPr>
          <p:cNvPr id="6" name="Slide Number Placeholder 3">
            <a:extLst>
              <a:ext uri="{FF2B5EF4-FFF2-40B4-BE49-F238E27FC236}">
                <a16:creationId xmlns:a16="http://schemas.microsoft.com/office/drawing/2014/main" id="{C6F4CAB5-6CE1-49D3-BDFE-6727EE1AB7D2}"/>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499440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2FB12-CD11-4C08-92AD-2880BFE5E4F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Coactivators</a:t>
            </a:r>
          </a:p>
        </p:txBody>
      </p:sp>
      <p:sp>
        <p:nvSpPr>
          <p:cNvPr id="3" name="Content Placeholder 2">
            <a:extLst>
              <a:ext uri="{FF2B5EF4-FFF2-40B4-BE49-F238E27FC236}">
                <a16:creationId xmlns:a16="http://schemas.microsoft.com/office/drawing/2014/main" id="{EFF2A84C-1046-4607-82CA-1D14BEB3790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Target cell’s response to a lipid-soluble cell signal can vary enormously, depending on the nature of the cell</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Even the same type of cell may have different responses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Depends on coactivators present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Estrogen has different effects in uterine tissue than mammary tissue</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Regulation is not by presence or absence of receptor.</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Instead presence or absence of coactivator.</a:t>
            </a:r>
          </a:p>
        </p:txBody>
      </p:sp>
      <p:sp>
        <p:nvSpPr>
          <p:cNvPr id="6" name="Slide Number Placeholder 3">
            <a:extLst>
              <a:ext uri="{FF2B5EF4-FFF2-40B4-BE49-F238E27FC236}">
                <a16:creationId xmlns:a16="http://schemas.microsoft.com/office/drawing/2014/main" id="{8A87982A-14B4-472D-A77E-D7B9A86ADABF}"/>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0651581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20F247F5-05C9-4F61-B661-DBD13D69A157}"/>
              </a:ext>
            </a:extLst>
          </p:cNvPr>
          <p:cNvSpPr>
            <a:spLocks noGrp="1"/>
          </p:cNvSpPr>
          <p:nvPr>
            <p:ph sz="quarter" idx="11"/>
          </p:nvPr>
        </p:nvSpPr>
        <p:spPr>
          <a:xfrm>
            <a:off x="342900" y="1276710"/>
            <a:ext cx="4606290" cy="4974336"/>
          </a:xfrm>
        </p:spPr>
        <p:txBody>
          <a:bodyPr/>
          <a:lstStyle/>
          <a:p>
            <a:pPr marL="640080" indent="-640080">
              <a:spcBef>
                <a:spcPts val="800"/>
              </a:spcBef>
            </a:pPr>
            <a:r>
              <a:rPr lang="en-US" b="1" dirty="0"/>
              <a:t>9.1	</a:t>
            </a:r>
            <a:r>
              <a:rPr lang="en-US" dirty="0"/>
              <a:t>Overview of Cell Communication </a:t>
            </a:r>
          </a:p>
          <a:p>
            <a:pPr marL="640080" indent="-640080">
              <a:spcBef>
                <a:spcPts val="800"/>
              </a:spcBef>
            </a:pPr>
            <a:r>
              <a:rPr lang="en-US" b="1" dirty="0"/>
              <a:t>9.2	</a:t>
            </a:r>
            <a:r>
              <a:rPr lang="en-US" dirty="0"/>
              <a:t>Receptor Types </a:t>
            </a:r>
          </a:p>
          <a:p>
            <a:pPr marL="640080" indent="-640080">
              <a:spcBef>
                <a:spcPts val="800"/>
              </a:spcBef>
            </a:pPr>
            <a:r>
              <a:rPr lang="en-US" b="1" dirty="0"/>
              <a:t>9.3	</a:t>
            </a:r>
            <a:r>
              <a:rPr lang="en-US" dirty="0"/>
              <a:t>Intracellular Receptors </a:t>
            </a:r>
          </a:p>
          <a:p>
            <a:pPr marL="640080" indent="-640080">
              <a:spcBef>
                <a:spcPts val="800"/>
              </a:spcBef>
            </a:pPr>
            <a:r>
              <a:rPr lang="en-US" b="1" dirty="0"/>
              <a:t>9.4	</a:t>
            </a:r>
            <a:r>
              <a:rPr lang="en-US" dirty="0"/>
              <a:t>Signal Transduction Through Receptor Kinases </a:t>
            </a:r>
          </a:p>
          <a:p>
            <a:pPr marL="640080" indent="-640080">
              <a:spcBef>
                <a:spcPts val="800"/>
              </a:spcBef>
            </a:pPr>
            <a:r>
              <a:rPr lang="en-US" b="1" dirty="0"/>
              <a:t>9.5	</a:t>
            </a:r>
            <a:r>
              <a:rPr lang="en-US" dirty="0"/>
              <a:t>Signal Transduction Through G Protein–Coupled Receptors </a:t>
            </a:r>
          </a:p>
        </p:txBody>
      </p:sp>
      <p:pic>
        <p:nvPicPr>
          <p:cNvPr id="8" name="Picture 3" descr="Several small, yellow, oval-shaped, sponge-like microorganisms are located on the surface of two long green structures. ">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223122" y="1167015"/>
            <a:ext cx="3522608" cy="475488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5475666" y="6039210"/>
            <a:ext cx="3017520" cy="181356"/>
          </a:xfrm>
        </p:spPr>
        <p:txBody>
          <a:bodyPr/>
          <a:lstStyle/>
          <a:p>
            <a:pPr algn="ctr"/>
            <a:r>
              <a:rPr lang="en-US" dirty="0">
                <a:solidFill>
                  <a:schemeClr val="tx1"/>
                </a:solidFill>
              </a:rPr>
              <a:t> Steve </a:t>
            </a:r>
            <a:r>
              <a:rPr lang="en-US" dirty="0" err="1">
                <a:solidFill>
                  <a:schemeClr val="tx1"/>
                </a:solidFill>
              </a:rPr>
              <a:t>Gschmeissner</a:t>
            </a:r>
            <a:r>
              <a:rPr lang="en-US" dirty="0">
                <a:solidFill>
                  <a:schemeClr val="tx1"/>
                </a:solidFill>
              </a:rPr>
              <a:t>/Science Photo Library/Getty Images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D95BB-E230-4CBC-90EF-66E3ECC244A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Intracellular Receptors as Enzymes</a:t>
            </a:r>
          </a:p>
        </p:txBody>
      </p:sp>
      <p:sp>
        <p:nvSpPr>
          <p:cNvPr id="3" name="Content Placeholder 2">
            <a:extLst>
              <a:ext uri="{FF2B5EF4-FFF2-40B4-BE49-F238E27FC236}">
                <a16:creationId xmlns:a16="http://schemas.microsoft.com/office/drawing/2014/main" id="{01AEADAA-8899-4B69-A3E9-0770B04858AA}"/>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Intracellular receptors can act as enzymes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Nitric oxide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 is a small gas molecule that can diffuse in and out of cells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binds to guanylyl cyclase, enabling it to catalyze the synthesis of cyclic guanosine monophosphate (</a:t>
            </a:r>
            <a:r>
              <a:rPr lang="en-US" dirty="0" err="1">
                <a:solidFill>
                  <a:srgbClr val="000000"/>
                </a:solidFill>
                <a:latin typeface="Arial" panose="020B0604020202020204" pitchFamily="34" charset="0"/>
                <a:ea typeface="Verdana" panose="020B0604030504040204" pitchFamily="34" charset="0"/>
              </a:rPr>
              <a:t>cG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2900" lvl="0" indent="-342900">
              <a:spcBef>
                <a:spcPts val="6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is an intracellular messenger molecule that relaxes smooth muscle cells</a:t>
            </a:r>
          </a:p>
        </p:txBody>
      </p:sp>
      <p:sp>
        <p:nvSpPr>
          <p:cNvPr id="6" name="Slide Number Placeholder 3">
            <a:extLst>
              <a:ext uri="{FF2B5EF4-FFF2-40B4-BE49-F238E27FC236}">
                <a16:creationId xmlns:a16="http://schemas.microsoft.com/office/drawing/2014/main" id="{E38D3915-874B-4E59-B3DB-E5CD42CB4BF5}"/>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144922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C1C7BA-0600-4B18-AAC0-6ADF342BE9E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Signal Transduction Through Receptor Kinases</a:t>
            </a:r>
          </a:p>
        </p:txBody>
      </p:sp>
      <p:sp>
        <p:nvSpPr>
          <p:cNvPr id="3" name="Content Placeholder 2">
            <a:extLst>
              <a:ext uri="{FF2B5EF4-FFF2-40B4-BE49-F238E27FC236}">
                <a16:creationId xmlns:a16="http://schemas.microsoft.com/office/drawing/2014/main" id="{6FD079FC-6AC6-41D9-88D3-07E5F2CF0D3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Protein kinases phosphorylate proteins to alter protein function</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Receptor tyrosine kinases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a:t>
            </a:r>
          </a:p>
          <a:p>
            <a:pPr marL="342900" indent="-342900">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Influence cell cycle, cell migration, cell metabolism, and cell proliferation.</a:t>
            </a:r>
          </a:p>
          <a:p>
            <a:pPr lvl="2" indent="-283464">
              <a:spcBef>
                <a:spcPts val="6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Alteration to function can lead to cancer.</a:t>
            </a:r>
          </a:p>
          <a:p>
            <a:pPr marL="342900" indent="-342900">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Membrane receptor.</a:t>
            </a:r>
          </a:p>
          <a:p>
            <a:pPr marL="342900" indent="-342900">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possess receptors with a similar overall structure and function.</a:t>
            </a:r>
          </a:p>
        </p:txBody>
      </p:sp>
      <p:sp>
        <p:nvSpPr>
          <p:cNvPr id="6" name="Slide Number Placeholder 3">
            <a:extLst>
              <a:ext uri="{FF2B5EF4-FFF2-40B4-BE49-F238E27FC236}">
                <a16:creationId xmlns:a16="http://schemas.microsoft.com/office/drawing/2014/main" id="{19C12DFE-4C46-47B7-A0B8-04FE87D94CCC}"/>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6987676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28595-F82A-4E05-A51E-F74B3FCB3F5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Receptor Kinases</a:t>
            </a:r>
          </a:p>
        </p:txBody>
      </p:sp>
      <p:sp>
        <p:nvSpPr>
          <p:cNvPr id="3" name="Content Placeholder 2">
            <a:extLst>
              <a:ext uri="{FF2B5EF4-FFF2-40B4-BE49-F238E27FC236}">
                <a16:creationId xmlns:a16="http://schemas.microsoft.com/office/drawing/2014/main" id="{B10A7161-CE52-4EE7-A790-4D1170BA00E7}"/>
              </a:ext>
            </a:extLst>
          </p:cNvPr>
          <p:cNvSpPr>
            <a:spLocks noGrp="1"/>
          </p:cNvSpPr>
          <p:nvPr>
            <p:ph sz="quarter" idx="11"/>
          </p:nvPr>
        </p:nvSpPr>
        <p:spPr/>
        <p:txBody>
          <a:bodyPr/>
          <a:lstStyle/>
          <a:p>
            <a:pPr>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Ks have:</a:t>
            </a:r>
          </a:p>
          <a:p>
            <a:pPr marL="342900" indent="-342900">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single transmembrane domain.</a:t>
            </a:r>
          </a:p>
          <a:p>
            <a:pPr marL="731520" lvl="2" indent="-283464">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Anchors them in membrane.</a:t>
            </a:r>
          </a:p>
          <a:p>
            <a:pPr marL="342900" indent="-342900">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Extracellular ligand-binding domain.</a:t>
            </a:r>
          </a:p>
          <a:p>
            <a:pPr marL="342900" indent="-342900">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Intracellular kinase domain.</a:t>
            </a:r>
          </a:p>
          <a:p>
            <a:pPr marL="731520" lvl="2" indent="-283464">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Catalytic site of receptor acts as protein kinase.</a:t>
            </a:r>
          </a:p>
          <a:p>
            <a:pPr>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a ligand binds, dimerization and autophosphorylation occur</a:t>
            </a:r>
          </a:p>
          <a:p>
            <a:pPr>
              <a:spcBef>
                <a:spcPts val="8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Cellular response follows – depends on cellular response proteins</a:t>
            </a:r>
          </a:p>
        </p:txBody>
      </p:sp>
      <p:sp>
        <p:nvSpPr>
          <p:cNvPr id="6" name="Slide Number Placeholder 3">
            <a:extLst>
              <a:ext uri="{FF2B5EF4-FFF2-40B4-BE49-F238E27FC236}">
                <a16:creationId xmlns:a16="http://schemas.microsoft.com/office/drawing/2014/main" id="{04B2A818-D18C-4ECD-8917-38505B08066E}"/>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7800986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Receptor Kinase Function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9.6</a:t>
            </a:r>
          </a:p>
        </p:txBody>
      </p:sp>
      <p:pic>
        <p:nvPicPr>
          <p:cNvPr id="8" name="Picture 3" descr="Receptor tyrosine kinases function by binding ligand, then 2 receptors dimerize phosphorylating each other, and the receptors phosphorylate protei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54770" y="1159240"/>
            <a:ext cx="7634460"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53621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70BEF-603A-4EDB-BF9C-580DADEC8A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Insulin Receptor</a:t>
            </a:r>
          </a:p>
        </p:txBody>
      </p:sp>
      <p:sp>
        <p:nvSpPr>
          <p:cNvPr id="3" name="Content Placeholder 2">
            <a:extLst>
              <a:ext uri="{FF2B5EF4-FFF2-40B4-BE49-F238E27FC236}">
                <a16:creationId xmlns:a16="http://schemas.microsoft.com/office/drawing/2014/main" id="{1F03E007-9789-4041-AE38-20A406217B7B}"/>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Activated receptor has phosphorylated sites that allow docking</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Insulin is a hormone that helps to maintain a constant blood glucose level</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Insulin binds to an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insulin response protein binds to the phosphorylated receptor and is itself phosphorylated; signal is transmitted downstream to lower blood sugar</a:t>
            </a:r>
          </a:p>
        </p:txBody>
      </p:sp>
      <p:sp>
        <p:nvSpPr>
          <p:cNvPr id="6" name="Slide Number Placeholder 3">
            <a:extLst>
              <a:ext uri="{FF2B5EF4-FFF2-40B4-BE49-F238E27FC236}">
                <a16:creationId xmlns:a16="http://schemas.microsoft.com/office/drawing/2014/main" id="{71803015-5E32-483B-969F-94791DE5011B}"/>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2939627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Insulin Receptor Function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9.7</a:t>
            </a:r>
          </a:p>
        </p:txBody>
      </p:sp>
      <p:pic>
        <p:nvPicPr>
          <p:cNvPr id="8" name="Picture 3" descr="An illustration shows the insulin receptor.">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969399" y="1110516"/>
            <a:ext cx="3205202"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471295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5A183C-DD7B-4F6E-866F-5C30544F82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Kinase Cascade</a:t>
            </a:r>
          </a:p>
        </p:txBody>
      </p:sp>
      <p:sp>
        <p:nvSpPr>
          <p:cNvPr id="3" name="Content Placeholder 2">
            <a:extLst>
              <a:ext uri="{FF2B5EF4-FFF2-40B4-BE49-F238E27FC236}">
                <a16:creationId xmlns:a16="http://schemas.microsoft.com/office/drawing/2014/main" id="{2CFE941A-0219-4AE0-8AEE-F9BEDE3F0A5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Mitogen-activated protein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kinases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class of cytoplasmic kinases.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Mitogens stimulate cell division.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Activated by a signaling module called a phosphorylation cascade or kinase cascade.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Series of protein kinases that phosphorylate each other in succession.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Amplifies the signal because kinases at each step can affect multiple substrates.</a:t>
            </a:r>
          </a:p>
        </p:txBody>
      </p:sp>
      <p:sp>
        <p:nvSpPr>
          <p:cNvPr id="6" name="Slide Number Placeholder 3">
            <a:extLst>
              <a:ext uri="{FF2B5EF4-FFF2-40B4-BE49-F238E27FC236}">
                <a16:creationId xmlns:a16="http://schemas.microsoft.com/office/drawing/2014/main" id="{77419A0C-2BC4-47B1-AB0D-E633CA3D25BE}"/>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5408942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M</a:t>
            </a:r>
            <a:r>
              <a:rPr lang="en-US" altLang="en-US" sz="100" dirty="0">
                <a:ea typeface="Microsoft YaHei" panose="020B0503020204020204" pitchFamily="34" charset="-122"/>
              </a:rPr>
              <a:t> </a:t>
            </a:r>
            <a:r>
              <a:rPr lang="en-US" altLang="en-US" dirty="0">
                <a:ea typeface="Microsoft YaHei" panose="020B0503020204020204" pitchFamily="34" charset="-122"/>
              </a:rPr>
              <a:t>A</a:t>
            </a:r>
            <a:r>
              <a:rPr lang="en-US" altLang="en-US" sz="100" dirty="0">
                <a:ea typeface="Microsoft YaHei" panose="020B0503020204020204" pitchFamily="34" charset="-122"/>
              </a:rPr>
              <a:t> </a:t>
            </a:r>
            <a:r>
              <a:rPr lang="en-US" altLang="en-US" dirty="0">
                <a:ea typeface="Microsoft YaHei" panose="020B0503020204020204" pitchFamily="34" charset="-122"/>
              </a:rPr>
              <a:t>P Kinase Cascade</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9.8a</a:t>
            </a:r>
          </a:p>
        </p:txBody>
      </p:sp>
      <p:pic>
        <p:nvPicPr>
          <p:cNvPr id="8" name="Picture 3" descr="Illustration A shows MAP kinase cascade.">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50000"/>
          <a:stretch/>
        </p:blipFill>
        <p:spPr>
          <a:xfrm>
            <a:off x="2675089" y="1085850"/>
            <a:ext cx="3793823" cy="512064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161477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Signal Amplification</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9.8b</a:t>
            </a:r>
          </a:p>
        </p:txBody>
      </p:sp>
      <p:pic>
        <p:nvPicPr>
          <p:cNvPr id="8" name="Picture 3" descr=" Illustration b shows Signal amplification.">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49861" r="4165" b="27261"/>
          <a:stretch/>
        </p:blipFill>
        <p:spPr>
          <a:xfrm>
            <a:off x="2216969" y="1124546"/>
            <a:ext cx="4710062"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22959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5411DB-DA31-4AEA-B84A-6F652988A9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Scaffold Proteins</a:t>
            </a:r>
          </a:p>
        </p:txBody>
      </p:sp>
      <p:sp>
        <p:nvSpPr>
          <p:cNvPr id="3" name="Content Placeholder 2">
            <a:extLst>
              <a:ext uri="{FF2B5EF4-FFF2-40B4-BE49-F238E27FC236}">
                <a16:creationId xmlns:a16="http://schemas.microsoft.com/office/drawing/2014/main" id="{E0AD833A-CBE2-4A0A-B152-A407BAB7F07E}"/>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Thought to organize the components of a kinase cascade into a single protein complex</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to each individual kinase such that they are spatially organized for optimal function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Benefit in efficiency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Disadvantage in reducing amplification effect as each kinase can only affect the downstream molecule also bound</a:t>
            </a:r>
          </a:p>
        </p:txBody>
      </p:sp>
      <p:sp>
        <p:nvSpPr>
          <p:cNvPr id="6" name="Slide Number Placeholder 3">
            <a:extLst>
              <a:ext uri="{FF2B5EF4-FFF2-40B4-BE49-F238E27FC236}">
                <a16:creationId xmlns:a16="http://schemas.microsoft.com/office/drawing/2014/main" id="{5A27DB02-6DC0-4C06-9DBA-83D31AFAC283}"/>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1061306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EF4FE0-7571-4178-A5FB-E66C9BC6E3A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Overview</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FAC69E3-744F-4C53-80FD-FA452AE23404}"/>
              </a:ext>
            </a:extLst>
          </p:cNvPr>
          <p:cNvSpPr>
            <a:spLocks noGrp="1"/>
          </p:cNvSpPr>
          <p:nvPr>
            <p:ph sz="quarter" idx="11"/>
          </p:nvPr>
        </p:nvSpPr>
        <p:spPr/>
        <p:txBody>
          <a:bodyPr/>
          <a:lstStyle/>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Communication between cells requires:</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Ligand – signaling molecule</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Receptor protein – molecule to which the receptor binds</a:t>
            </a:r>
          </a:p>
          <a:p>
            <a:pPr marL="347472" lvl="0" indent="-347472">
              <a:spcBef>
                <a:spcPct val="200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Interaction of these two components initiates the process of signal transduction which converts the information in the signal into a cellular response</a:t>
            </a:r>
          </a:p>
        </p:txBody>
      </p:sp>
      <p:sp>
        <p:nvSpPr>
          <p:cNvPr id="6" name="Slide Number Placeholder 3">
            <a:extLst>
              <a:ext uri="{FF2B5EF4-FFF2-40B4-BE49-F238E27FC236}">
                <a16:creationId xmlns:a16="http://schemas.microsoft.com/office/drawing/2014/main" id="{7E7D9B7F-1903-4EB0-B213-283EBFCC3D8F}"/>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032144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Scaffold Proteins and Kinase Cascade</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9.9</a:t>
            </a:r>
          </a:p>
        </p:txBody>
      </p:sp>
      <p:pic>
        <p:nvPicPr>
          <p:cNvPr id="8" name="Picture 3" descr="An illustration shows a scaffold protein with 3 active sit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11055"/>
          <a:stretch/>
        </p:blipFill>
        <p:spPr>
          <a:xfrm>
            <a:off x="2404427" y="1069909"/>
            <a:ext cx="4335147" cy="512064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43705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7F3C7-F0FD-40F1-A516-1782B7A32F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Ras Proteins</a:t>
            </a:r>
          </a:p>
        </p:txBody>
      </p:sp>
      <p:sp>
        <p:nvSpPr>
          <p:cNvPr id="3" name="Content Placeholder 2">
            <a:extLst>
              <a:ext uri="{FF2B5EF4-FFF2-40B4-BE49-F238E27FC236}">
                <a16:creationId xmlns:a16="http://schemas.microsoft.com/office/drawing/2014/main" id="{7950EC8D-0545-49D4-A5B0-5F4EB94C5ED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P-binding protein (G protein)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Link between the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 and the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kinase cascade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Ras protein is mutated in many human tumors, indicative of its central role in linking growth factor receptors to their cellular response</a:t>
            </a:r>
          </a:p>
        </p:txBody>
      </p:sp>
      <p:sp>
        <p:nvSpPr>
          <p:cNvPr id="6" name="Slide Number Placeholder 3">
            <a:extLst>
              <a:ext uri="{FF2B5EF4-FFF2-40B4-BE49-F238E27FC236}">
                <a16:creationId xmlns:a16="http://schemas.microsoft.com/office/drawing/2014/main" id="{DFFC4D87-F037-4669-AFF5-B4680576D2F2}"/>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3238462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B3036-0B2A-46BD-8090-4BC6083AD3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Ras Proteins</a:t>
            </a:r>
          </a:p>
        </p:txBody>
      </p:sp>
      <p:sp>
        <p:nvSpPr>
          <p:cNvPr id="3" name="Content Placeholder 2">
            <a:extLst>
              <a:ext uri="{FF2B5EF4-FFF2-40B4-BE49-F238E27FC236}">
                <a16:creationId xmlns:a16="http://schemas.microsoft.com/office/drawing/2014/main" id="{4310B337-2D02-4FB2-900B-A0309D98B41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Ras is active when bound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inactive when bound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Ras switch is flipped by exchanging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for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via guanine nucleotide exchange factors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Fs) and by Ras hydrolyzing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Activated Ras activates the first kinase in the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kinase cascade</a:t>
            </a:r>
          </a:p>
        </p:txBody>
      </p:sp>
      <p:sp>
        <p:nvSpPr>
          <p:cNvPr id="6" name="Slide Number Placeholder 3">
            <a:extLst>
              <a:ext uri="{FF2B5EF4-FFF2-40B4-BE49-F238E27FC236}">
                <a16:creationId xmlns:a16="http://schemas.microsoft.com/office/drawing/2014/main" id="{0B054727-564C-4DDC-BE44-6E034DC716B4}"/>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11326298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Small G Protein Function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9.10</a:t>
            </a:r>
          </a:p>
        </p:txBody>
      </p:sp>
      <p:pic>
        <p:nvPicPr>
          <p:cNvPr id="8" name="Picture 3" descr="An illustration shows small G-proteins acting as molecular switch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599582" y="1092434"/>
            <a:ext cx="5944837" cy="493776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93120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0877E-46ED-4D74-86BB-813DE5EC0A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 Protein-Coupled Receptors</a:t>
            </a:r>
          </a:p>
        </p:txBody>
      </p:sp>
      <p:sp>
        <p:nvSpPr>
          <p:cNvPr id="3" name="Content Placeholder 2">
            <a:extLst>
              <a:ext uri="{FF2B5EF4-FFF2-40B4-BE49-F238E27FC236}">
                <a16:creationId xmlns:a16="http://schemas.microsoft.com/office/drawing/2014/main" id="{8676C763-2394-45AD-9780-9B2B887C8E5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Single largest category of receptor type in animal cells is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Receptors act by coupling with a G protein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 protein provides link between receptor that receives signal and effector protein that produces cellular response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G proteins are active when bound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and inactive when bound to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Effector proteins are usually enzymes</a:t>
            </a:r>
          </a:p>
        </p:txBody>
      </p:sp>
      <p:sp>
        <p:nvSpPr>
          <p:cNvPr id="6" name="Slide Number Placeholder 3">
            <a:extLst>
              <a:ext uri="{FF2B5EF4-FFF2-40B4-BE49-F238E27FC236}">
                <a16:creationId xmlns:a16="http://schemas.microsoft.com/office/drawing/2014/main" id="{4A5C4640-59FB-4BDA-A0B9-8D93590FF0BA}"/>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898038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G Protein-Coupled Receptor Function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9.11</a:t>
            </a:r>
          </a:p>
        </p:txBody>
      </p:sp>
      <p:pic>
        <p:nvPicPr>
          <p:cNvPr id="8" name="Picture 3" descr="An illustration shows the action of G-protein coupled receptors. It shows 2 GPCR and effector protein on the membran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688194" y="1034717"/>
            <a:ext cx="7767613" cy="5029200"/>
          </a:xfrm>
          <a:prstGeom prst="rect">
            <a:avLst/>
          </a:prstGeom>
        </p:spPr>
      </p:pic>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228084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8A7C80-EE6F-4209-8C4A-8A8D2676ACF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Second Messengers</a:t>
            </a:r>
          </a:p>
        </p:txBody>
      </p:sp>
      <p:sp>
        <p:nvSpPr>
          <p:cNvPr id="3" name="Content Placeholder 2">
            <a:extLst>
              <a:ext uri="{FF2B5EF4-FFF2-40B4-BE49-F238E27FC236}">
                <a16:creationId xmlns:a16="http://schemas.microsoft.com/office/drawing/2014/main" id="{378C453F-167B-4079-9725-2982343420E6}"/>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Often, the effector proteins activated by G proteins produce a second messenger</a:t>
            </a:r>
          </a:p>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Two common effectors:</a:t>
            </a:r>
          </a:p>
          <a:p>
            <a:pPr marL="457200" lvl="0" indent="-457200">
              <a:spcBef>
                <a:spcPts val="624"/>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 Adenylyl cyclase</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Produces </a:t>
            </a:r>
            <a:r>
              <a:rPr lang="en-US" dirty="0" err="1">
                <a:solidFill>
                  <a:srgbClr val="000000"/>
                </a:solidFill>
                <a:latin typeface="Arial" panose="020B0604020202020204" pitchFamily="34" charset="0"/>
                <a:ea typeface="Verdana" panose="020B0604030504040204" pitchFamily="34" charset="0"/>
              </a:rPr>
              <a:t>cA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731520" lvl="2" indent="-283464">
              <a:spcBef>
                <a:spcPts val="624"/>
              </a:spcBef>
              <a:spcAft>
                <a:spcPts val="0"/>
              </a:spcAft>
              <a:buClr>
                <a:srgbClr val="000000"/>
              </a:buClr>
            </a:pPr>
            <a:r>
              <a:rPr lang="en-US" dirty="0" err="1">
                <a:solidFill>
                  <a:srgbClr val="000000"/>
                </a:solidFill>
                <a:latin typeface="Arial" panose="020B0604020202020204" pitchFamily="34" charset="0"/>
                <a:ea typeface="Verdana" panose="020B0604030504040204" pitchFamily="34" charset="0"/>
              </a:rPr>
              <a:t>cA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binds to and activates the enzyme protein kinase A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731520" lvl="2" indent="-283464">
              <a:spcBef>
                <a:spcPts val="624"/>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adds phosphates to specific proteins.</a:t>
            </a:r>
          </a:p>
          <a:p>
            <a:pPr marL="457200" lvl="0" indent="-457200">
              <a:spcBef>
                <a:spcPts val="624"/>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 Phospholipase C</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is acted on by effector protein phospholipase C.</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Cleaves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into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baseline="-25000" dirty="0">
                <a:solidFill>
                  <a:srgbClr val="000000"/>
                </a:solidFill>
                <a:latin typeface="Arial" panose="020B0604020202020204" pitchFamily="34" charset="0"/>
                <a:ea typeface="Verdana" panose="020B0604030504040204" pitchFamily="34" charset="0"/>
              </a:rPr>
              <a:t>3</a:t>
            </a:r>
            <a:r>
              <a:rPr lang="en-US" dirty="0">
                <a:solidFill>
                  <a:srgbClr val="000000"/>
                </a:solidFill>
                <a:latin typeface="Arial" panose="020B0604020202020204" pitchFamily="34" charset="0"/>
                <a:ea typeface="Verdana" panose="020B0604030504040204" pitchFamily="34" charset="0"/>
              </a:rPr>
              <a:t> plus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p>
          <a:p>
            <a:pPr marL="731520"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Both act as second messengers.</a:t>
            </a:r>
          </a:p>
        </p:txBody>
      </p:sp>
      <p:sp>
        <p:nvSpPr>
          <p:cNvPr id="6" name="Slide Number Placeholder 3">
            <a:extLst>
              <a:ext uri="{FF2B5EF4-FFF2-40B4-BE49-F238E27FC236}">
                <a16:creationId xmlns:a16="http://schemas.microsoft.com/office/drawing/2014/main" id="{1FB84099-86AF-4438-8088-B7AB6ADD7692}"/>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1121065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Second Messenger Production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9.12</a:t>
            </a:r>
          </a:p>
        </p:txBody>
      </p:sp>
      <p:pic>
        <p:nvPicPr>
          <p:cNvPr id="8" name="Picture 3" descr="ATP and PIP 2 are turned into secondary messengers through enzymatic ac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288869" y="1194130"/>
            <a:ext cx="6566262"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750548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err="1">
                <a:ea typeface="Microsoft YaHei" panose="020B0503020204020204" pitchFamily="34" charset="-122"/>
              </a:rPr>
              <a:t>cA</a:t>
            </a:r>
            <a:r>
              <a:rPr lang="en-US" altLang="en-US" sz="100" dirty="0">
                <a:ea typeface="Microsoft YaHei" panose="020B0503020204020204" pitchFamily="34" charset="-122"/>
              </a:rPr>
              <a:t> </a:t>
            </a:r>
            <a:r>
              <a:rPr lang="en-US" altLang="en-US" dirty="0">
                <a:ea typeface="Microsoft YaHei" panose="020B0503020204020204" pitchFamily="34" charset="-122"/>
              </a:rPr>
              <a:t>M</a:t>
            </a:r>
            <a:r>
              <a:rPr lang="en-US" altLang="en-US" sz="100" dirty="0">
                <a:ea typeface="Microsoft YaHei" panose="020B0503020204020204" pitchFamily="34" charset="-122"/>
              </a:rPr>
              <a:t> </a:t>
            </a:r>
            <a:r>
              <a:rPr lang="en-US" altLang="en-US" dirty="0">
                <a:ea typeface="Microsoft YaHei" panose="020B0503020204020204" pitchFamily="34" charset="-122"/>
              </a:rPr>
              <a:t>P Signaling Pathway</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9.13</a:t>
            </a:r>
          </a:p>
        </p:txBody>
      </p:sp>
      <p:pic>
        <p:nvPicPr>
          <p:cNvPr id="8" name="Picture 3" descr="An illustration shows the c AMP signaling pathway.">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4667" r="3505" b="7452"/>
          <a:stretch/>
        </p:blipFill>
        <p:spPr>
          <a:xfrm>
            <a:off x="1644970" y="1197742"/>
            <a:ext cx="5854060"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002776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E6C15-D7E7-4550-9A19-487EC31999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Inositol Phosphates and Calcium </a:t>
            </a:r>
          </a:p>
        </p:txBody>
      </p:sp>
      <p:graphicFrame>
        <p:nvGraphicFramePr>
          <p:cNvPr id="10" name="Object 2">
            <a:extLst>
              <a:ext uri="{FF2B5EF4-FFF2-40B4-BE49-F238E27FC236}">
                <a16:creationId xmlns:a16="http://schemas.microsoft.com/office/drawing/2014/main" id="{60C6DC9F-9808-482A-B113-DB05BC1E954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43905274"/>
              </p:ext>
            </p:extLst>
          </p:nvPr>
        </p:nvGraphicFramePr>
        <p:xfrm>
          <a:off x="411480" y="1333860"/>
          <a:ext cx="635000" cy="342900"/>
        </p:xfrm>
        <a:graphic>
          <a:graphicData uri="http://schemas.openxmlformats.org/presentationml/2006/ole">
            <mc:AlternateContent xmlns:mc="http://schemas.openxmlformats.org/markup-compatibility/2006">
              <mc:Choice xmlns:v="urn:schemas-microsoft-com:vml" Requires="v">
                <p:oleObj spid="_x0000_s1167" name="Equation" r:id="rId3" imgW="634680" imgH="342720" progId="Equation.DSMT4">
                  <p:embed/>
                </p:oleObj>
              </mc:Choice>
              <mc:Fallback>
                <p:oleObj name="Equation" r:id="rId3" imgW="634680" imgH="342720" progId="Equation.DSMT4">
                  <p:embed/>
                  <p:pic>
                    <p:nvPicPr>
                      <p:cNvPr id="0" name=""/>
                      <p:cNvPicPr/>
                      <p:nvPr/>
                    </p:nvPicPr>
                    <p:blipFill>
                      <a:blip r:embed="rId4"/>
                      <a:stretch>
                        <a:fillRect/>
                      </a:stretch>
                    </p:blipFill>
                    <p:spPr>
                      <a:xfrm>
                        <a:off x="411480" y="1333860"/>
                        <a:ext cx="635000" cy="342900"/>
                      </a:xfrm>
                      <a:prstGeom prst="rect">
                        <a:avLst/>
                      </a:prstGeom>
                    </p:spPr>
                  </p:pic>
                </p:oleObj>
              </mc:Fallback>
            </mc:AlternateContent>
          </a:graphicData>
        </a:graphic>
      </p:graphicFrame>
      <p:sp>
        <p:nvSpPr>
          <p:cNvPr id="3" name="Content Placeholder 3">
            <a:extLst>
              <a:ext uri="{FF2B5EF4-FFF2-40B4-BE49-F238E27FC236}">
                <a16:creationId xmlns:a16="http://schemas.microsoft.com/office/drawing/2014/main" id="{84E575E9-1291-46E6-B970-F2C1C6E3EFE3}"/>
              </a:ext>
            </a:extLst>
          </p:cNvPr>
          <p:cNvSpPr>
            <a:spLocks noGrp="1"/>
          </p:cNvSpPr>
          <p:nvPr>
            <p:ph sz="quarter" idx="11"/>
          </p:nvPr>
        </p:nvSpPr>
        <p:spPr>
          <a:xfrm>
            <a:off x="342900" y="1276710"/>
            <a:ext cx="8458200" cy="2415180"/>
          </a:xfrm>
        </p:spPr>
        <p:txBody>
          <a:bodyPr/>
          <a:lstStyle/>
          <a:p>
            <a:pPr indent="640080">
              <a:spcBef>
                <a:spcPts val="624"/>
              </a:spcBef>
              <a:spcAft>
                <a:spcPts val="1200"/>
              </a:spcAft>
            </a:pPr>
            <a:r>
              <a:rPr lang="en-US" dirty="0"/>
              <a:t>serves widely as second messenger</a:t>
            </a:r>
          </a:p>
          <a:p>
            <a:pPr>
              <a:spcBef>
                <a:spcPts val="624"/>
              </a:spcBef>
              <a:spcAft>
                <a:spcPts val="1200"/>
              </a:spcAft>
            </a:pPr>
            <a:r>
              <a:rPr lang="en-US" dirty="0"/>
              <a:t>Intracellular levels normally low</a:t>
            </a:r>
          </a:p>
          <a:p>
            <a:pPr>
              <a:spcBef>
                <a:spcPts val="624"/>
              </a:spcBef>
              <a:spcAft>
                <a:spcPts val="1200"/>
              </a:spcAft>
            </a:pPr>
            <a:r>
              <a:rPr lang="en-US" dirty="0"/>
              <a:t>Extracellular levels quite high</a:t>
            </a:r>
          </a:p>
          <a:p>
            <a:pPr>
              <a:spcBef>
                <a:spcPts val="624"/>
              </a:spcBef>
              <a:spcAft>
                <a:spcPts val="1200"/>
              </a:spcAft>
            </a:pPr>
            <a:r>
              <a:rPr lang="en-US" dirty="0"/>
              <a:t>I</a:t>
            </a:r>
            <a:r>
              <a:rPr lang="en-US" sz="100" dirty="0"/>
              <a:t> </a:t>
            </a:r>
            <a:r>
              <a:rPr lang="en-US" dirty="0"/>
              <a:t>P</a:t>
            </a:r>
            <a:r>
              <a:rPr lang="en-US" baseline="-25000" dirty="0"/>
              <a:t>3</a:t>
            </a:r>
            <a:r>
              <a:rPr lang="en-US" dirty="0"/>
              <a:t> binds to receptors on the E</a:t>
            </a:r>
            <a:r>
              <a:rPr lang="en-US" sz="100" dirty="0"/>
              <a:t> </a:t>
            </a:r>
            <a:r>
              <a:rPr lang="en-US" dirty="0"/>
              <a:t>R, signals the release of</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1" name="Object 4">
            <a:extLst>
              <a:ext uri="{FF2B5EF4-FFF2-40B4-BE49-F238E27FC236}">
                <a16:creationId xmlns:a16="http://schemas.microsoft.com/office/drawing/2014/main" id="{68B326AF-AA97-47D3-8B95-BB6B7A574F5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52519724"/>
              </p:ext>
            </p:extLst>
          </p:nvPr>
        </p:nvGraphicFramePr>
        <p:xfrm>
          <a:off x="7936230" y="3097530"/>
          <a:ext cx="635000" cy="342900"/>
        </p:xfrm>
        <a:graphic>
          <a:graphicData uri="http://schemas.openxmlformats.org/presentationml/2006/ole">
            <mc:AlternateContent xmlns:mc="http://schemas.openxmlformats.org/markup-compatibility/2006">
              <mc:Choice xmlns:v="urn:schemas-microsoft-com:vml" Requires="v">
                <p:oleObj spid="_x0000_s1168" name="Equation" r:id="rId5" imgW="634680" imgH="342720" progId="Equation.DSMT4">
                  <p:embed/>
                </p:oleObj>
              </mc:Choice>
              <mc:Fallback>
                <p:oleObj name="Equation" r:id="rId5" imgW="634680" imgH="342720" progId="Equation.DSMT4">
                  <p:embed/>
                  <p:pic>
                    <p:nvPicPr>
                      <p:cNvPr id="10" name="Object 9">
                        <a:extLst>
                          <a:ext uri="{FF2B5EF4-FFF2-40B4-BE49-F238E27FC236}">
                            <a16:creationId xmlns:a16="http://schemas.microsoft.com/office/drawing/2014/main" id="{60C6DC9F-9808-482A-B113-DB05BC1E9540}"/>
                          </a:ext>
                        </a:extLst>
                      </p:cNvPr>
                      <p:cNvPicPr/>
                      <p:nvPr/>
                    </p:nvPicPr>
                    <p:blipFill>
                      <a:blip r:embed="rId4"/>
                      <a:stretch>
                        <a:fillRect/>
                      </a:stretch>
                    </p:blipFill>
                    <p:spPr>
                      <a:xfrm>
                        <a:off x="7936230" y="3097530"/>
                        <a:ext cx="635000" cy="342900"/>
                      </a:xfrm>
                      <a:prstGeom prst="rect">
                        <a:avLst/>
                      </a:prstGeom>
                    </p:spPr>
                  </p:pic>
                </p:oleObj>
              </mc:Fallback>
            </mc:AlternateContent>
          </a:graphicData>
        </a:graphic>
      </p:graphicFrame>
      <p:graphicFrame>
        <p:nvGraphicFramePr>
          <p:cNvPr id="12" name="Object 5">
            <a:extLst>
              <a:ext uri="{FF2B5EF4-FFF2-40B4-BE49-F238E27FC236}">
                <a16:creationId xmlns:a16="http://schemas.microsoft.com/office/drawing/2014/main" id="{6694E5C0-1E04-46D8-9238-03AD0BD7CDF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19983428"/>
              </p:ext>
            </p:extLst>
          </p:nvPr>
        </p:nvGraphicFramePr>
        <p:xfrm>
          <a:off x="411480" y="3642289"/>
          <a:ext cx="635000" cy="342900"/>
        </p:xfrm>
        <a:graphic>
          <a:graphicData uri="http://schemas.openxmlformats.org/presentationml/2006/ole">
            <mc:AlternateContent xmlns:mc="http://schemas.openxmlformats.org/markup-compatibility/2006">
              <mc:Choice xmlns:v="urn:schemas-microsoft-com:vml" Requires="v">
                <p:oleObj spid="_x0000_s1169" name="Equation" r:id="rId6" imgW="634680" imgH="342720" progId="Equation.DSMT4">
                  <p:embed/>
                </p:oleObj>
              </mc:Choice>
              <mc:Fallback>
                <p:oleObj name="Equation" r:id="rId6" imgW="634680" imgH="342720" progId="Equation.DSMT4">
                  <p:embed/>
                  <p:pic>
                    <p:nvPicPr>
                      <p:cNvPr id="11" name="Object 10">
                        <a:extLst>
                          <a:ext uri="{FF2B5EF4-FFF2-40B4-BE49-F238E27FC236}">
                            <a16:creationId xmlns:a16="http://schemas.microsoft.com/office/drawing/2014/main" id="{68B326AF-AA97-47D3-8B95-BB6B7A574F58}"/>
                          </a:ext>
                        </a:extLst>
                      </p:cNvPr>
                      <p:cNvPicPr/>
                      <p:nvPr/>
                    </p:nvPicPr>
                    <p:blipFill>
                      <a:blip r:embed="rId4"/>
                      <a:stretch>
                        <a:fillRect/>
                      </a:stretch>
                    </p:blipFill>
                    <p:spPr>
                      <a:xfrm>
                        <a:off x="411480" y="3642289"/>
                        <a:ext cx="635000" cy="342900"/>
                      </a:xfrm>
                      <a:prstGeom prst="rect">
                        <a:avLst/>
                      </a:prstGeom>
                    </p:spPr>
                  </p:pic>
                </p:oleObj>
              </mc:Fallback>
            </mc:AlternateContent>
          </a:graphicData>
        </a:graphic>
      </p:graphicFrame>
      <p:sp>
        <p:nvSpPr>
          <p:cNvPr id="4" name="Content Placeholder 6">
            <a:extLst>
              <a:ext uri="{FF2B5EF4-FFF2-40B4-BE49-F238E27FC236}">
                <a16:creationId xmlns:a16="http://schemas.microsoft.com/office/drawing/2014/main" id="{196BD9F6-7D7F-4F53-91A1-C0AB63C7E7A0}"/>
              </a:ext>
            </a:extLst>
          </p:cNvPr>
          <p:cNvSpPr>
            <a:spLocks noGrp="1"/>
          </p:cNvSpPr>
          <p:nvPr>
            <p:ph sz="quarter" idx="15"/>
          </p:nvPr>
        </p:nvSpPr>
        <p:spPr>
          <a:xfrm>
            <a:off x="342900" y="3574902"/>
            <a:ext cx="8458200" cy="1949238"/>
          </a:xfrm>
        </p:spPr>
        <p:txBody>
          <a:bodyPr/>
          <a:lstStyle/>
          <a:p>
            <a:pPr indent="685800">
              <a:spcBef>
                <a:spcPts val="624"/>
              </a:spcBef>
              <a:spcAft>
                <a:spcPts val="1200"/>
              </a:spcAft>
            </a:pPr>
            <a:r>
              <a:rPr lang="en-US" dirty="0"/>
              <a:t>initiates some cellular responses by binding to the versatile cytoplasmic protein calmodulin</a:t>
            </a:r>
          </a:p>
          <a:p>
            <a:pPr marL="342900" indent="-342900">
              <a:spcBef>
                <a:spcPts val="624"/>
              </a:spcBef>
              <a:spcAft>
                <a:spcPts val="1200"/>
              </a:spcAft>
              <a:buFont typeface="Arial" panose="020B0604020202020204" pitchFamily="34" charset="0"/>
              <a:buChar char="•"/>
            </a:pPr>
            <a:r>
              <a:rPr lang="en-US" dirty="0"/>
              <a:t>Calmodulin can bind to a range of proteins including kinases, ion channels, and receptor proteins.</a:t>
            </a:r>
          </a:p>
        </p:txBody>
      </p:sp>
      <p:sp>
        <p:nvSpPr>
          <p:cNvPr id="6" name="Slide Number Placeholder 7">
            <a:extLst>
              <a:ext uri="{FF2B5EF4-FFF2-40B4-BE49-F238E27FC236}">
                <a16:creationId xmlns:a16="http://schemas.microsoft.com/office/drawing/2014/main" id="{66EF2892-26D9-4158-A45A-24788B3AF919}"/>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266155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Cell Signaling Overview</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a:t>
            </a:r>
          </a:p>
        </p:txBody>
      </p:sp>
      <p:pic>
        <p:nvPicPr>
          <p:cNvPr id="8" name="Picture 3" descr="An illustration shows an overview of cell signa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r="13782"/>
          <a:stretch/>
        </p:blipFill>
        <p:spPr>
          <a:xfrm>
            <a:off x="533035" y="1348740"/>
            <a:ext cx="8077931" cy="45720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Signaling Via Inositol Phosphates and Ca</a:t>
            </a:r>
            <a:r>
              <a:rPr lang="en-US" altLang="en-US" baseline="30000" dirty="0">
                <a:ea typeface="Microsoft YaHei" panose="020B0503020204020204" pitchFamily="34" charset="-122"/>
              </a:rPr>
              <a:t>2+</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9.15</a:t>
            </a:r>
          </a:p>
        </p:txBody>
      </p:sp>
      <p:pic>
        <p:nvPicPr>
          <p:cNvPr id="8" name="Picture 3" descr="An illustration shows inositol phospholipid and Ca 2 plus signaling. ">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5540" r="3508" b="4282"/>
          <a:stretch/>
        </p:blipFill>
        <p:spPr>
          <a:xfrm>
            <a:off x="2321997" y="1093667"/>
            <a:ext cx="4500006"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5522974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FA612-59DD-4956-A3BD-CCB1108E60B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Response to Second Messengers</a:t>
            </a:r>
          </a:p>
        </p:txBody>
      </p:sp>
      <p:sp>
        <p:nvSpPr>
          <p:cNvPr id="3" name="Content Placeholder 2">
            <a:extLst>
              <a:ext uri="{FF2B5EF4-FFF2-40B4-BE49-F238E27FC236}">
                <a16:creationId xmlns:a16="http://schemas.microsoft.com/office/drawing/2014/main" id="{2F2C12F0-4FA7-432B-A1F1-9B2D1AAA5D56}"/>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Different receptors can produce the same second messengers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Hormones glucagon and epinephrine can both stimulate liver cells to mobilize glucose</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Different signals, same effect.</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Both act by same signal transduction pathway.</a:t>
            </a:r>
          </a:p>
        </p:txBody>
      </p:sp>
      <p:sp>
        <p:nvSpPr>
          <p:cNvPr id="6" name="Slide Number Placeholder 3">
            <a:extLst>
              <a:ext uri="{FF2B5EF4-FFF2-40B4-BE49-F238E27FC236}">
                <a16:creationId xmlns:a16="http://schemas.microsoft.com/office/drawing/2014/main" id="{DDFB7589-3913-4E89-9F51-C77EC1319F6A}"/>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8454219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Receptors and Signaling Pathways</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9.17</a:t>
            </a:r>
          </a:p>
        </p:txBody>
      </p:sp>
      <p:pic>
        <p:nvPicPr>
          <p:cNvPr id="8" name="Picture 3" descr="An illustration shows different receptors activating the same signaling pathway.">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457095" y="1117732"/>
            <a:ext cx="4229810"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157491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41199-B295-4F71-9858-93A0A5BC9C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Receptor Subtypes</a:t>
            </a:r>
          </a:p>
        </p:txBody>
      </p:sp>
      <p:sp>
        <p:nvSpPr>
          <p:cNvPr id="3" name="Content Placeholder 2">
            <a:extLst>
              <a:ext uri="{FF2B5EF4-FFF2-40B4-BE49-F238E27FC236}">
                <a16:creationId xmlns:a16="http://schemas.microsoft.com/office/drawing/2014/main" id="{05A9B487-B454-4686-A8CD-4C86DF854694}"/>
              </a:ext>
            </a:extLst>
          </p:cNvPr>
          <p:cNvSpPr>
            <a:spLocks noGrp="1"/>
          </p:cNvSpPr>
          <p:nvPr>
            <p:ph sz="quarter" idx="11"/>
          </p:nvPr>
        </p:nvSpPr>
        <p:spPr/>
        <p:txBody>
          <a:bodyPr/>
          <a:lstStyle/>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Single signaling molecule can have different effects in different cells</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Existence of multiple forms of the same receptor (subtypes or isoforms)</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Receptor for epinephrine has 9 isoforms</a:t>
            </a:r>
          </a:p>
          <a:p>
            <a:pPr marL="347472" lvl="0" indent="-347472">
              <a:spcBef>
                <a:spcPts val="8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Encoded by different genes.</a:t>
            </a:r>
          </a:p>
          <a:p>
            <a:pPr marL="347472" lvl="0" indent="-347472">
              <a:spcBef>
                <a:spcPts val="8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Sequences are similar but differ in their cytoplasmic domains.</a:t>
            </a:r>
          </a:p>
          <a:p>
            <a:pPr lvl="0">
              <a:spcBef>
                <a:spcPts val="8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Different isoforms activate different G proteins leading to different signal transduction pathways</a:t>
            </a:r>
          </a:p>
        </p:txBody>
      </p:sp>
      <p:sp>
        <p:nvSpPr>
          <p:cNvPr id="6" name="Slide Number Placeholder 3">
            <a:extLst>
              <a:ext uri="{FF2B5EF4-FFF2-40B4-BE49-F238E27FC236}">
                <a16:creationId xmlns:a16="http://schemas.microsoft.com/office/drawing/2014/main" id="{EF21B875-C283-4119-837D-2F3C9E4DE877}"/>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0155847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73CDA-A6A2-4B93-85B0-7B7B920213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Rs and R</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Ks Can Activate the Same Pathways</a:t>
            </a:r>
          </a:p>
        </p:txBody>
      </p:sp>
      <p:sp>
        <p:nvSpPr>
          <p:cNvPr id="3" name="Content Placeholder 2">
            <a:extLst>
              <a:ext uri="{FF2B5EF4-FFF2-40B4-BE49-F238E27FC236}">
                <a16:creationId xmlns:a16="http://schemas.microsoft.com/office/drawing/2014/main" id="{147F1653-3A34-4D38-A48A-7D8174F8303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Ks and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Rs can both activate the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kinase cascade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Ks and G</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Rs can both activate phospholipase C</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Cross-reactivity provides cells with flexibility</a:t>
            </a:r>
          </a:p>
        </p:txBody>
      </p:sp>
      <p:sp>
        <p:nvSpPr>
          <p:cNvPr id="6" name="Slide Number Placeholder 3">
            <a:extLst>
              <a:ext uri="{FF2B5EF4-FFF2-40B4-BE49-F238E27FC236}">
                <a16:creationId xmlns:a16="http://schemas.microsoft.com/office/drawing/2014/main" id="{D2DDED47-2F05-408E-8F6A-1B5D48812480}"/>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2759023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Cell Signaling Overview</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hydrophilic ligand and hydrophobic ligand in the external environment. The membrane receptor is on the plasma membrane and the intracellular receptor is in the cytoplasm. The signal is transferred by the signal transduction pathway to the cellular response by both receptors.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Direct Contact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Direct contact: It shows two adjacent connexons forming an open channel between the plasma membranes of the adjacent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112940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Paracrine Signaling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B, Paracrine signaling: It shows secretions from secretory cells reaching the adjacent target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5641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F381E4-363E-4229-A1B4-27B5BE8DBF0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Cell Signaling</a:t>
            </a:r>
          </a:p>
        </p:txBody>
      </p:sp>
      <p:sp>
        <p:nvSpPr>
          <p:cNvPr id="3" name="Content Placeholder 2">
            <a:extLst>
              <a:ext uri="{FF2B5EF4-FFF2-40B4-BE49-F238E27FC236}">
                <a16:creationId xmlns:a16="http://schemas.microsoft.com/office/drawing/2014/main" id="{451B7E35-5939-4BE6-A60E-3E5F98A20234}"/>
              </a:ext>
            </a:extLst>
          </p:cNvPr>
          <p:cNvSpPr>
            <a:spLocks noGrp="1"/>
          </p:cNvSpPr>
          <p:nvPr>
            <p:ph sz="quarter" idx="11"/>
          </p:nvPr>
        </p:nvSpPr>
        <p:spPr/>
        <p:txBody>
          <a:bodyPr/>
          <a:lstStyle/>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There are four basic mechanisms for cellular communication:</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 Direct contact</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 Paracrine signaling</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 Endocrine signaling</a:t>
            </a:r>
          </a:p>
          <a:p>
            <a:pPr marL="457200" lvl="0" indent="-457200">
              <a:spcBef>
                <a:spcPts val="624"/>
              </a:spcBef>
              <a:spcAft>
                <a:spcPts val="1200"/>
              </a:spcAft>
              <a:buClr>
                <a:srgbClr val="000000"/>
              </a:buClr>
              <a:buFont typeface="+mj-lt"/>
              <a:buAutoNum type="arabicPeriod"/>
            </a:pPr>
            <a:r>
              <a:rPr lang="en-US" altLang="en-US" dirty="0">
                <a:solidFill>
                  <a:srgbClr val="000000"/>
                </a:solidFill>
                <a:latin typeface="Arial" panose="020B0604020202020204" pitchFamily="34" charset="0"/>
                <a:ea typeface="Microsoft YaHei" panose="020B0503020204020204" pitchFamily="34" charset="-122"/>
              </a:rPr>
              <a:t> Synaptic signaling</a:t>
            </a:r>
          </a:p>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Some cells send signals to themselves (autocrine signaling)</a:t>
            </a:r>
          </a:p>
        </p:txBody>
      </p:sp>
      <p:sp>
        <p:nvSpPr>
          <p:cNvPr id="6" name="Slide Number Placeholder 3">
            <a:extLst>
              <a:ext uri="{FF2B5EF4-FFF2-40B4-BE49-F238E27FC236}">
                <a16:creationId xmlns:a16="http://schemas.microsoft.com/office/drawing/2014/main" id="{D97EB127-FC1C-42BE-B29D-B8B1D72D2732}"/>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2454762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Endocrine Signaling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 Endocrine signaling: It shows a blood vessel. Hormones are secreted into the blood and carried by the endocrine gland to the distant target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468132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Synaptic Signaling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 Synapse signaling: it shows a nerve cell and a target cell. Neurotransmitters lie between them in the synaptic gap.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9991281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 Phosphorylation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illustration shows a Kinase added to free OH of serine or threonine protein structure to give serine or threonine free phosphate. During this process, ATP gets converted into ADP. In the reverse reaction, serine or threonine protein structure with free phosphate reacts with phosphatase to give serine or threonine protein with OH removing phosphate. The second illustration shows a Kinase added to free OH of tyrosine protein structure to give tyrosine with free phosphate. During this process, ATP gets converted into ADP. In the reverse reaction, tyrosine-protein structure free phosphate reacts with phosphatase to give tyrosine-protein with OH removing phosphate.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115761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Cell-Surface Receptors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attached ligand on the ion channels opening the channels for the ions to enter the cell. Illustration B shows ligand is attached to the enzyme on the extracellular surface, activating the catalytic region on its cytoplasmic portion to transmit the signal through cellular response. Illustration C shows ligand getting attached to the G P C R, bound with G-protein inside the cell. The G-protein activates either the enzyme or the ion channel.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0786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Intracellular Receptor Function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Hydrophobic hormones cross the plasma membrane and bind to the cytoplasmic receptors. The receptors contain an inhibitor bound to DNA, blocking its binding site and signal molecule-binding domain. The DNA is attached to a transcription-activating domain. Hormone binding alters receptor conformation, so it no longer binds the inhibitor. After the hormone gets attached to the signal molecule-binding domain, the inhibitor gets detached, exposing the DNA binding site. Hormone–receptor complex </a:t>
            </a:r>
            <a:r>
              <a:rPr lang="en-US" dirty="0" err="1"/>
              <a:t>translocates</a:t>
            </a:r>
            <a:r>
              <a:rPr lang="en-US" dirty="0"/>
              <a:t> to the nucleus through the nuclear pore. Hormone–receptor complex binds to DNA. This usually turns on transcription but can also turn it off. The cellular response is a change in gene expression.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054709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Receptor Kinase Function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Receptor tyrosine kinases function in three steps. The first ligand binds to the extracellular portion of the receptor. Then two receptors associate, or dimerize, and phosphorylate each other’s intracellular extensions. Finally, response proteins bind to the </a:t>
            </a:r>
            <a:r>
              <a:rPr lang="en-US" dirty="0" err="1"/>
              <a:t>phosphotyrosine</a:t>
            </a:r>
            <a:r>
              <a:rPr lang="en-US" dirty="0"/>
              <a:t> on the receptor intracellular extensions. The receptor can also phosphorylate other response proteins to initiate a cellular response.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235395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Insulin Receptor Function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Insulin molecules bind to the extracellular domain of the alpha subunit of the insulin receptor in the extracellular surface. The alpha insulin receptor is attached to the receptor by a disulfide bridge. The beta subunit of one insulin receptor phosphorylates the other, allowing the insulin response proteins to be activated. Phosphorylated insulin response proteins activate glycogen synthase. Glycogen synthase converts glucose into glycogen.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631546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M</a:t>
            </a:r>
            <a:r>
              <a:rPr lang="en-US" altLang="en-US" sz="100" dirty="0">
                <a:ea typeface="Microsoft YaHei" panose="020B0503020204020204" pitchFamily="34" charset="-122"/>
              </a:rPr>
              <a:t> </a:t>
            </a:r>
            <a:r>
              <a:rPr lang="en-US" altLang="en-US" dirty="0">
                <a:ea typeface="Microsoft YaHei" panose="020B0503020204020204" pitchFamily="34" charset="-122"/>
              </a:rPr>
              <a:t>A</a:t>
            </a:r>
            <a:r>
              <a:rPr lang="en-US" altLang="en-US" sz="100" dirty="0">
                <a:ea typeface="Microsoft YaHei" panose="020B0503020204020204" pitchFamily="34" charset="-122"/>
              </a:rPr>
              <a:t> </a:t>
            </a:r>
            <a:r>
              <a:rPr lang="en-US" altLang="en-US" dirty="0">
                <a:ea typeface="Microsoft YaHei" panose="020B0503020204020204" pitchFamily="34" charset="-122"/>
              </a:rPr>
              <a:t>P Kinase Cascade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phosphorylation cascade is shown as a flowchart on the left. It flows in the following sequence: Signal, receptor, activator, first kinase, second kinase, MAP kinase, response proteins, and response. The corresponding cellular events follow. The signal molecule is attached to the alpha subunit of the receptor. The beta subunit is attached to the RAS protein. The RAS converts the inactive MKKK to active MKKK, the MKKK converts inactive MKK to active MKK with 3-phosphate. The active MKK converts inactive MK to active MK with 3-phosphate. The active MK is transferred to response proteins and gets passed to cellular response.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142439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Signal Amplification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receptor receives the signal and passes it to the activator. The activator converts it to MKKK and MKKK. Each MKKK is split into 2 MKK. Each MKK is split into 2 MK, which is taken by the response proteins and passed to cellular responses.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327895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Scaffold Proteins and Kinase Cascade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Kinase cascade is arranged one below the other in the protein, MKKK, MKK, and MK. The signal is transferred from MK to response proteins.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0035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Direct Contact</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5041900" cy="3612789"/>
          </a:xfrm>
        </p:spPr>
        <p:txBody>
          <a:bodyPr/>
          <a:lstStyle/>
          <a:p>
            <a:pPr marL="342900" indent="-342900">
              <a:spcBef>
                <a:spcPts val="600"/>
              </a:spcBef>
              <a:spcAft>
                <a:spcPts val="600"/>
              </a:spcAft>
              <a:buFont typeface="Arial" panose="020B0604020202020204" pitchFamily="34" charset="0"/>
              <a:buChar char="•"/>
            </a:pPr>
            <a:r>
              <a:rPr lang="en-US" dirty="0"/>
              <a:t>Molecules on the surface of one cell are recognized by receptors on the adjacent cell</a:t>
            </a:r>
          </a:p>
          <a:p>
            <a:pPr marL="342900" indent="-342900">
              <a:spcBef>
                <a:spcPts val="600"/>
              </a:spcBef>
              <a:spcAft>
                <a:spcPts val="600"/>
              </a:spcAft>
              <a:buFont typeface="Arial" panose="020B0604020202020204" pitchFamily="34" charset="0"/>
              <a:buChar char="•"/>
            </a:pPr>
            <a:r>
              <a:rPr lang="en-US" dirty="0"/>
              <a:t>Important in early development</a:t>
            </a:r>
          </a:p>
          <a:p>
            <a:pPr marL="342900" indent="-342900">
              <a:spcBef>
                <a:spcPts val="600"/>
              </a:spcBef>
              <a:spcAft>
                <a:spcPts val="600"/>
              </a:spcAft>
              <a:buFont typeface="Arial" panose="020B0604020202020204" pitchFamily="34" charset="0"/>
              <a:buChar char="•"/>
            </a:pPr>
            <a:r>
              <a:rPr lang="en-US" dirty="0"/>
              <a:t>Gap junctions</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9.2a</a:t>
            </a:r>
          </a:p>
        </p:txBody>
      </p:sp>
      <p:pic>
        <p:nvPicPr>
          <p:cNvPr id="8" name="Picture 4" descr="Illustration a shows cell signa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4503" r="75812"/>
          <a:stretch/>
        </p:blipFill>
        <p:spPr>
          <a:xfrm>
            <a:off x="5585595" y="983411"/>
            <a:ext cx="3270712" cy="5212080"/>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6</a:t>
            </a:fld>
            <a:endParaRPr lang="en-US" noProof="0"/>
          </a:p>
        </p:txBody>
      </p:sp>
    </p:spTree>
    <p:extLst>
      <p:ext uri="{BB962C8B-B14F-4D97-AF65-F5344CB8AC3E}">
        <p14:creationId xmlns:p14="http://schemas.microsoft.com/office/powerpoint/2010/main" val="33054041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Small G Protein Function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external signal activates the GEF, thus activating the inactive G-protein. GTP is converted to GDP. The active G-protein can get inactivated by GAP which removes Pi. The active G-protein links the effectors, which are linked to the cytoskeleton, cell division, and membrane traffic.</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312570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Second Messenger Production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ATP is converted to cyclic AMP by adenylyl cyclase. Where ATP has three phosphate groups linearly bond to each other and to the ribose sugar of the adenosine nucleotide, cyclic AMP only has one phosphate group and two oxygen atoms of the phosphate group are bound to two different carbons of the ribose sugar ring. P I P 2 has two lipids attached to the plasma membrane, each bound to carbon on glycerol whose third carbon is bound to a phosphate group attached to the sugar inositol. The phospholipase C enzyme cleaves PIP 2 where the phosphate on inositol attaches to the glycerol producing the mobile inositol triphosphate (IP 3) messenger and the diacylglycerol (DAG) messenger still bound by the lipid molecules to the plasma membrane.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563700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ea typeface="Microsoft YaHei" panose="020B0503020204020204" pitchFamily="34" charset="-122"/>
              </a:rPr>
              <a:t>cA</a:t>
            </a:r>
            <a:r>
              <a:rPr lang="en-US" altLang="en-US" sz="100" dirty="0">
                <a:ea typeface="Microsoft YaHei" panose="020B0503020204020204" pitchFamily="34" charset="-122"/>
              </a:rPr>
              <a:t> </a:t>
            </a:r>
            <a:r>
              <a:rPr lang="en-US" altLang="en-US" dirty="0">
                <a:ea typeface="Microsoft YaHei" panose="020B0503020204020204" pitchFamily="34" charset="-122"/>
              </a:rPr>
              <a:t>M</a:t>
            </a:r>
            <a:r>
              <a:rPr lang="en-US" altLang="en-US" sz="100" dirty="0">
                <a:ea typeface="Microsoft YaHei" panose="020B0503020204020204" pitchFamily="34" charset="-122"/>
              </a:rPr>
              <a:t> </a:t>
            </a:r>
            <a:r>
              <a:rPr lang="en-US" altLang="en-US" dirty="0">
                <a:ea typeface="Microsoft YaHei" panose="020B0503020204020204" pitchFamily="34" charset="-122"/>
              </a:rPr>
              <a:t>P Signaling Pathway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the ligands getting attached to G P C R in the extracellular domain and the reactions taking place in the cytoplasm.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525875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Signaling Via Inositol Phosphates and Ca</a:t>
            </a:r>
            <a:r>
              <a:rPr lang="en-US" altLang="en-US" baseline="30000" dirty="0">
                <a:ea typeface="Microsoft YaHei" panose="020B0503020204020204" pitchFamily="34" charset="-122"/>
              </a:rPr>
              <a:t>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the ligands getting attached to the GPCR in the extracellular domain and the reactions taking place in the cytoplasm and endoplasmic reticulum.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635013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Receptors and Signaling Pathways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epinephrine hormone and glucagon acting through GPC Rs. Each GPC Rs activates adenylyl cyclase by G-protein and produces cAMP. The PKA attached to the cAMP activates phosphorylase kinase. Activated phosphorylase kinase activates glycogen phosphorylase, which cuts the glucose 6-phosphate from the glycogen.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76182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Paracrine Signaling</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389120" cy="3889650"/>
          </a:xfrm>
        </p:spPr>
        <p:txBody>
          <a:bodyPr/>
          <a:lstStyle/>
          <a:p>
            <a:pPr marL="342900" indent="-342900">
              <a:spcBef>
                <a:spcPts val="624"/>
              </a:spcBef>
              <a:spcAft>
                <a:spcPts val="600"/>
              </a:spcAft>
              <a:buFont typeface="Arial" panose="020B0604020202020204" pitchFamily="34" charset="0"/>
              <a:buChar char="•"/>
            </a:pPr>
            <a:r>
              <a:rPr lang="en-US" dirty="0"/>
              <a:t>Signal released from a cell has an effect on neighboring cells</a:t>
            </a:r>
          </a:p>
          <a:p>
            <a:pPr marL="342900" indent="-342900">
              <a:spcBef>
                <a:spcPts val="624"/>
              </a:spcBef>
              <a:spcAft>
                <a:spcPts val="600"/>
              </a:spcAft>
              <a:buFont typeface="Arial" panose="020B0604020202020204" pitchFamily="34" charset="0"/>
              <a:buChar char="•"/>
            </a:pPr>
            <a:r>
              <a:rPr lang="en-US" dirty="0"/>
              <a:t>Important in early development</a:t>
            </a:r>
          </a:p>
          <a:p>
            <a:pPr marL="342900" indent="-342900">
              <a:spcBef>
                <a:spcPts val="624"/>
              </a:spcBef>
              <a:spcAft>
                <a:spcPts val="600"/>
              </a:spcAft>
              <a:buFont typeface="Arial" panose="020B0604020202020204" pitchFamily="34" charset="0"/>
              <a:buChar char="•"/>
            </a:pPr>
            <a:r>
              <a:rPr lang="en-US" dirty="0"/>
              <a:t>Coordinates clusters of neighboring cells</a:t>
            </a:r>
          </a:p>
          <a:p>
            <a:pPr marL="342900" indent="-342900">
              <a:spcBef>
                <a:spcPts val="624"/>
              </a:spcBef>
              <a:buFont typeface="Arial" panose="020B0604020202020204" pitchFamily="34" charset="0"/>
              <a:buChar char="•"/>
            </a:pPr>
            <a:r>
              <a:rPr lang="en-US" dirty="0"/>
              <a:t>Signaling between immune cells</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9.2b</a:t>
            </a:r>
          </a:p>
        </p:txBody>
      </p:sp>
      <p:pic>
        <p:nvPicPr>
          <p:cNvPr id="8" name="Picture 4" descr="Illustration b shows cell signa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24464" r="51111"/>
          <a:stretch/>
        </p:blipFill>
        <p:spPr>
          <a:xfrm>
            <a:off x="4767040" y="1036173"/>
            <a:ext cx="4058312" cy="5212080"/>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7</a:t>
            </a:fld>
            <a:endParaRPr lang="en-US" noProof="0"/>
          </a:p>
        </p:txBody>
      </p:sp>
    </p:spTree>
    <p:extLst>
      <p:ext uri="{BB962C8B-B14F-4D97-AF65-F5344CB8AC3E}">
        <p14:creationId xmlns:p14="http://schemas.microsoft.com/office/powerpoint/2010/main" val="1534204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Endocrine Signaling </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229100" cy="3889650"/>
          </a:xfrm>
        </p:spPr>
        <p:txBody>
          <a:bodyPr/>
          <a:lstStyle/>
          <a:p>
            <a:pPr marL="342900" indent="-342900">
              <a:spcBef>
                <a:spcPts val="1200"/>
              </a:spcBef>
              <a:spcAft>
                <a:spcPts val="1200"/>
              </a:spcAft>
              <a:buFont typeface="Arial" panose="020B0604020202020204" pitchFamily="34" charset="0"/>
              <a:buChar char="•"/>
            </a:pPr>
            <a:r>
              <a:rPr lang="en-US" dirty="0"/>
              <a:t>Hormones released from a cell travel through circulatory system to affect other cells throughout the body</a:t>
            </a:r>
          </a:p>
          <a:p>
            <a:pPr marL="342900" indent="-342900">
              <a:spcBef>
                <a:spcPts val="1200"/>
              </a:spcBef>
              <a:spcAft>
                <a:spcPts val="1200"/>
              </a:spcAft>
              <a:buFont typeface="Arial" panose="020B0604020202020204" pitchFamily="34" charset="0"/>
              <a:buChar char="•"/>
            </a:pPr>
            <a:r>
              <a:rPr lang="en-US" dirty="0"/>
              <a:t>Both animals and plants use this mechanism extensively</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9.2c</a:t>
            </a:r>
          </a:p>
        </p:txBody>
      </p:sp>
      <p:pic>
        <p:nvPicPr>
          <p:cNvPr id="8" name="Picture 4" descr="Illustration c shows cell signa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49051" r="25515"/>
          <a:stretch/>
        </p:blipFill>
        <p:spPr>
          <a:xfrm>
            <a:off x="4743447" y="1093108"/>
            <a:ext cx="4151873" cy="5120640"/>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8</a:t>
            </a:fld>
            <a:endParaRPr lang="en-US" noProof="0"/>
          </a:p>
        </p:txBody>
      </p:sp>
    </p:spTree>
    <p:extLst>
      <p:ext uri="{BB962C8B-B14F-4D97-AF65-F5344CB8AC3E}">
        <p14:creationId xmlns:p14="http://schemas.microsoft.com/office/powerpoint/2010/main" val="28374079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Synaptic Signaling</a:t>
            </a:r>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342900" y="1276710"/>
            <a:ext cx="4091940" cy="3889650"/>
          </a:xfrm>
        </p:spPr>
        <p:txBody>
          <a:bodyPr/>
          <a:lstStyle/>
          <a:p>
            <a:pPr marL="342900" indent="-342900">
              <a:spcBef>
                <a:spcPts val="1200"/>
              </a:spcBef>
              <a:spcAft>
                <a:spcPts val="1200"/>
              </a:spcAft>
              <a:buFont typeface="Arial" panose="020B0604020202020204" pitchFamily="34" charset="0"/>
              <a:buChar char="•"/>
            </a:pPr>
            <a:r>
              <a:rPr lang="en-US" dirty="0"/>
              <a:t>Occurs in animals</a:t>
            </a:r>
          </a:p>
          <a:p>
            <a:pPr marL="342900" indent="-342900">
              <a:spcBef>
                <a:spcPts val="1200"/>
              </a:spcBef>
              <a:spcAft>
                <a:spcPts val="1200"/>
              </a:spcAft>
              <a:buFont typeface="Arial" panose="020B0604020202020204" pitchFamily="34" charset="0"/>
              <a:buChar char="•"/>
            </a:pPr>
            <a:r>
              <a:rPr lang="en-US" dirty="0"/>
              <a:t>Nerve cells release the signal (neurotransmitter) which binds to receptors on nearby cells</a:t>
            </a:r>
          </a:p>
          <a:p>
            <a:pPr marL="342900" indent="-342900">
              <a:spcBef>
                <a:spcPts val="1200"/>
              </a:spcBef>
              <a:spcAft>
                <a:spcPts val="1200"/>
              </a:spcAft>
              <a:buFont typeface="Arial" panose="020B0604020202020204" pitchFamily="34" charset="0"/>
              <a:buChar char="•"/>
            </a:pPr>
            <a:r>
              <a:rPr lang="en-US" dirty="0"/>
              <a:t>Association of neuron and target cell is a chemical synapse</a:t>
            </a:r>
          </a:p>
        </p:txBody>
      </p:sp>
      <p:sp>
        <p:nvSpPr>
          <p:cNvPr id="9" name="Content Placeholder 3">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9.2d</a:t>
            </a:r>
          </a:p>
        </p:txBody>
      </p:sp>
      <p:pic>
        <p:nvPicPr>
          <p:cNvPr id="8" name="Picture 4" descr="Illustration d shows cell signaling.">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74636" b="4664"/>
          <a:stretch/>
        </p:blipFill>
        <p:spPr>
          <a:xfrm>
            <a:off x="4572000" y="1088936"/>
            <a:ext cx="4214312" cy="4968964"/>
          </a:xfrm>
          <a:prstGeom prst="rect">
            <a:avLst/>
          </a:prstGeom>
        </p:spPr>
      </p:pic>
      <p:sp>
        <p:nvSpPr>
          <p:cNvPr id="12" name="Text Placeholder 5">
            <a:extLst>
              <a:ext uri="{FF2B5EF4-FFF2-40B4-BE49-F238E27FC236}">
                <a16:creationId xmlns:a16="http://schemas.microsoft.com/office/drawing/2014/main" id="{AD0BEB83-F004-4914-8BA1-8129F0BA9AE1}"/>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FBCF8D8-7D32-477C-9B48-1D146E720948}"/>
              </a:ext>
            </a:extLst>
          </p:cNvPr>
          <p:cNvSpPr>
            <a:spLocks noGrp="1"/>
          </p:cNvSpPr>
          <p:nvPr>
            <p:ph type="sldNum" sz="quarter" idx="10"/>
          </p:nvPr>
        </p:nvSpPr>
        <p:spPr>
          <a:xfrm>
            <a:off x="8647432" y="6684041"/>
            <a:ext cx="355840" cy="161396"/>
          </a:xfrm>
        </p:spPr>
        <p:txBody>
          <a:bodyPr/>
          <a:lstStyle/>
          <a:p>
            <a:pPr lvl="0"/>
            <a:fld id="{68151E55-6873-49E2-B8D5-2F265E6F1973}" type="slidenum">
              <a:rPr lang="en-US" noProof="0" smtClean="0"/>
              <a:pPr lvl="0"/>
              <a:t>9</a:t>
            </a:fld>
            <a:endParaRPr lang="en-US" noProof="0"/>
          </a:p>
        </p:txBody>
      </p:sp>
    </p:spTree>
    <p:extLst>
      <p:ext uri="{BB962C8B-B14F-4D97-AF65-F5344CB8AC3E}">
        <p14:creationId xmlns:p14="http://schemas.microsoft.com/office/powerpoint/2010/main" val="2559668269"/>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5079</TotalTime>
  <Words>3205</Words>
  <Application>Microsoft Office PowerPoint</Application>
  <PresentationFormat>On-screen Show (4:3)</PresentationFormat>
  <Paragraphs>359</Paragraphs>
  <Slides>64</Slides>
  <Notes>0</Notes>
  <HiddenSlides>19</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64</vt:i4>
      </vt:variant>
    </vt:vector>
  </HeadingPairs>
  <TitlesOfParts>
    <vt:vector size="76"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09</vt:lpstr>
      <vt:lpstr>Lecture Outline</vt:lpstr>
      <vt:lpstr>Overview</vt:lpstr>
      <vt:lpstr>Cell Signaling Overview</vt:lpstr>
      <vt:lpstr>Types of Cell Signaling</vt:lpstr>
      <vt:lpstr>Direct Contact</vt:lpstr>
      <vt:lpstr>Paracrine Signaling</vt:lpstr>
      <vt:lpstr>Endocrine Signaling </vt:lpstr>
      <vt:lpstr>Synaptic Signaling</vt:lpstr>
      <vt:lpstr>Signal Transduction</vt:lpstr>
      <vt:lpstr>Phosphorylation</vt:lpstr>
      <vt:lpstr>Protein Phosphorylation</vt:lpstr>
      <vt:lpstr>Receptor Types</vt:lpstr>
      <vt:lpstr>Subclasses of Membrane Receptors</vt:lpstr>
      <vt:lpstr>Cell-Surface Receptors</vt:lpstr>
      <vt:lpstr>Intracellular Receptors</vt:lpstr>
      <vt:lpstr>Intracellular Receptor Function</vt:lpstr>
      <vt:lpstr>Steroid Hormone Receptors</vt:lpstr>
      <vt:lpstr>Coactivators</vt:lpstr>
      <vt:lpstr>Intracellular Receptors as Enzymes</vt:lpstr>
      <vt:lpstr>Signal Transduction Through Receptor Kinases</vt:lpstr>
      <vt:lpstr>Receptor Kinases</vt:lpstr>
      <vt:lpstr>Receptor Kinase Function</vt:lpstr>
      <vt:lpstr>Insulin Receptor</vt:lpstr>
      <vt:lpstr>Insulin Receptor Function</vt:lpstr>
      <vt:lpstr>Kinase Cascade</vt:lpstr>
      <vt:lpstr>M A P Kinase Cascade</vt:lpstr>
      <vt:lpstr>Signal Amplification</vt:lpstr>
      <vt:lpstr>Scaffold Proteins</vt:lpstr>
      <vt:lpstr>Scaffold Proteins and Kinase Cascade</vt:lpstr>
      <vt:lpstr>The Ras Proteins</vt:lpstr>
      <vt:lpstr>Ras Proteins</vt:lpstr>
      <vt:lpstr>Small G Protein Function</vt:lpstr>
      <vt:lpstr>G Protein-Coupled Receptors</vt:lpstr>
      <vt:lpstr>G Protein-Coupled Receptor Function</vt:lpstr>
      <vt:lpstr>Second Messengers</vt:lpstr>
      <vt:lpstr>Second Messenger Production</vt:lpstr>
      <vt:lpstr>cA M P Signaling Pathway</vt:lpstr>
      <vt:lpstr>Inositol Phosphates and Calcium </vt:lpstr>
      <vt:lpstr>Signaling Via Inositol Phosphates and Ca2+</vt:lpstr>
      <vt:lpstr>Response to Second Messengers</vt:lpstr>
      <vt:lpstr>Receptors and Signaling Pathways</vt:lpstr>
      <vt:lpstr>Receptor Subtypes</vt:lpstr>
      <vt:lpstr>G P C Rs and R T Ks Can Activate the Same Pathways</vt:lpstr>
      <vt:lpstr>End of Main Content</vt:lpstr>
      <vt:lpstr>Accessibility Content: Text Alternatives for Images</vt:lpstr>
      <vt:lpstr>Cell Signaling Overview - Text Alternative</vt:lpstr>
      <vt:lpstr>Direct Contact - Text Alternative</vt:lpstr>
      <vt:lpstr>Paracrine Signaling - Text Alternative</vt:lpstr>
      <vt:lpstr>Endocrine Signaling - Text Alternative</vt:lpstr>
      <vt:lpstr>Synaptic Signaling - Text Alternative</vt:lpstr>
      <vt:lpstr>Protein Phosphorylation - Text Alternative</vt:lpstr>
      <vt:lpstr>Cell-Surface Receptors - Text Alternative</vt:lpstr>
      <vt:lpstr>Intracellular Receptor Function - Text Alternative</vt:lpstr>
      <vt:lpstr>Receptor Kinase Function - Text Alternative</vt:lpstr>
      <vt:lpstr>Insulin Receptor Function - Text Alternative</vt:lpstr>
      <vt:lpstr>M A P Kinase Cascade - Text Alternative</vt:lpstr>
      <vt:lpstr>Signal Amplification - Text Alternative</vt:lpstr>
      <vt:lpstr>Scaffold Proteins and Kinase Cascade - Text Alternative</vt:lpstr>
      <vt:lpstr>Small G Protein Function - Text Alternative</vt:lpstr>
      <vt:lpstr>Second Messenger Production - Text Alternative</vt:lpstr>
      <vt:lpstr>cA M P Signaling Pathway - Text Alternative</vt:lpstr>
      <vt:lpstr>Signaling Via Inositol Phosphates and Ca2+ - Text Alternative</vt:lpstr>
      <vt:lpstr>Receptors and Signaling Pathways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09: Cell Communication</dc:subject>
  <dc:creator>Raven, Johnson, Mason, Losos, Duncan</dc:creator>
  <cp:keywords>Accessible PPT</cp:keywords>
  <cp:lastModifiedBy>Kiran</cp:lastModifiedBy>
  <cp:revision>967</cp:revision>
  <dcterms:created xsi:type="dcterms:W3CDTF">2019-07-27T05:34:11Z</dcterms:created>
  <dcterms:modified xsi:type="dcterms:W3CDTF">2022-04-05T04:43:18Z</dcterms:modified>
</cp:coreProperties>
</file>