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04"/>
  </p:notesMasterIdLst>
  <p:sldIdLst>
    <p:sldId id="406" r:id="rId7"/>
    <p:sldId id="309" r:id="rId8"/>
    <p:sldId id="310" r:id="rId9"/>
    <p:sldId id="683" r:id="rId10"/>
    <p:sldId id="684" r:id="rId11"/>
    <p:sldId id="688" r:id="rId12"/>
    <p:sldId id="314" r:id="rId13"/>
    <p:sldId id="689" r:id="rId14"/>
    <p:sldId id="740" r:id="rId15"/>
    <p:sldId id="317" r:id="rId16"/>
    <p:sldId id="691" r:id="rId17"/>
    <p:sldId id="319" r:id="rId18"/>
    <p:sldId id="320" r:id="rId19"/>
    <p:sldId id="321" r:id="rId20"/>
    <p:sldId id="322" r:id="rId21"/>
    <p:sldId id="323" r:id="rId22"/>
    <p:sldId id="324" r:id="rId23"/>
    <p:sldId id="325" r:id="rId24"/>
    <p:sldId id="692" r:id="rId25"/>
    <p:sldId id="327" r:id="rId26"/>
    <p:sldId id="328" r:id="rId27"/>
    <p:sldId id="329" r:id="rId28"/>
    <p:sldId id="693" r:id="rId29"/>
    <p:sldId id="694" r:id="rId30"/>
    <p:sldId id="332" r:id="rId31"/>
    <p:sldId id="695" r:id="rId32"/>
    <p:sldId id="334" r:id="rId33"/>
    <p:sldId id="696" r:id="rId34"/>
    <p:sldId id="697" r:id="rId35"/>
    <p:sldId id="698" r:id="rId36"/>
    <p:sldId id="338" r:id="rId37"/>
    <p:sldId id="339" r:id="rId38"/>
    <p:sldId id="699" r:id="rId39"/>
    <p:sldId id="341" r:id="rId40"/>
    <p:sldId id="700" r:id="rId41"/>
    <p:sldId id="741" r:id="rId42"/>
    <p:sldId id="702" r:id="rId43"/>
    <p:sldId id="703" r:id="rId44"/>
    <p:sldId id="704" r:id="rId45"/>
    <p:sldId id="346" r:id="rId46"/>
    <p:sldId id="705" r:id="rId47"/>
    <p:sldId id="348" r:id="rId48"/>
    <p:sldId id="706" r:id="rId49"/>
    <p:sldId id="707" r:id="rId50"/>
    <p:sldId id="351" r:id="rId51"/>
    <p:sldId id="352" r:id="rId52"/>
    <p:sldId id="353" r:id="rId53"/>
    <p:sldId id="354" r:id="rId54"/>
    <p:sldId id="355" r:id="rId55"/>
    <p:sldId id="356" r:id="rId56"/>
    <p:sldId id="708" r:id="rId57"/>
    <p:sldId id="358" r:id="rId58"/>
    <p:sldId id="709" r:id="rId59"/>
    <p:sldId id="360" r:id="rId60"/>
    <p:sldId id="361" r:id="rId61"/>
    <p:sldId id="362" r:id="rId62"/>
    <p:sldId id="710" r:id="rId63"/>
    <p:sldId id="364" r:id="rId64"/>
    <p:sldId id="711" r:id="rId65"/>
    <p:sldId id="366" r:id="rId66"/>
    <p:sldId id="367" r:id="rId67"/>
    <p:sldId id="368" r:id="rId68"/>
    <p:sldId id="369" r:id="rId69"/>
    <p:sldId id="370" r:id="rId70"/>
    <p:sldId id="712" r:id="rId71"/>
    <p:sldId id="372" r:id="rId72"/>
    <p:sldId id="373" r:id="rId73"/>
    <p:sldId id="374" r:id="rId74"/>
    <p:sldId id="375" r:id="rId75"/>
    <p:sldId id="303" r:id="rId76"/>
    <p:sldId id="289" r:id="rId77"/>
    <p:sldId id="264" r:id="rId78"/>
    <p:sldId id="713" r:id="rId79"/>
    <p:sldId id="714" r:id="rId80"/>
    <p:sldId id="715" r:id="rId81"/>
    <p:sldId id="716" r:id="rId82"/>
    <p:sldId id="717" r:id="rId83"/>
    <p:sldId id="718" r:id="rId84"/>
    <p:sldId id="719" r:id="rId85"/>
    <p:sldId id="720" r:id="rId86"/>
    <p:sldId id="721" r:id="rId87"/>
    <p:sldId id="722" r:id="rId88"/>
    <p:sldId id="723" r:id="rId89"/>
    <p:sldId id="724" r:id="rId90"/>
    <p:sldId id="725" r:id="rId91"/>
    <p:sldId id="726" r:id="rId92"/>
    <p:sldId id="728" r:id="rId93"/>
    <p:sldId id="729" r:id="rId94"/>
    <p:sldId id="737" r:id="rId95"/>
    <p:sldId id="730" r:id="rId96"/>
    <p:sldId id="731" r:id="rId97"/>
    <p:sldId id="732" r:id="rId98"/>
    <p:sldId id="738" r:id="rId99"/>
    <p:sldId id="733" r:id="rId100"/>
    <p:sldId id="734" r:id="rId101"/>
    <p:sldId id="739" r:id="rId102"/>
    <p:sldId id="735" r:id="rId10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683"/>
            <p14:sldId id="684"/>
            <p14:sldId id="688"/>
            <p14:sldId id="314"/>
            <p14:sldId id="689"/>
            <p14:sldId id="740"/>
            <p14:sldId id="317"/>
            <p14:sldId id="691"/>
            <p14:sldId id="319"/>
            <p14:sldId id="320"/>
            <p14:sldId id="321"/>
            <p14:sldId id="322"/>
            <p14:sldId id="323"/>
            <p14:sldId id="324"/>
            <p14:sldId id="325"/>
            <p14:sldId id="692"/>
            <p14:sldId id="327"/>
            <p14:sldId id="328"/>
            <p14:sldId id="329"/>
            <p14:sldId id="693"/>
            <p14:sldId id="694"/>
            <p14:sldId id="332"/>
            <p14:sldId id="695"/>
            <p14:sldId id="334"/>
            <p14:sldId id="696"/>
            <p14:sldId id="697"/>
            <p14:sldId id="698"/>
            <p14:sldId id="338"/>
            <p14:sldId id="339"/>
            <p14:sldId id="699"/>
            <p14:sldId id="341"/>
            <p14:sldId id="700"/>
            <p14:sldId id="741"/>
            <p14:sldId id="702"/>
            <p14:sldId id="703"/>
            <p14:sldId id="704"/>
            <p14:sldId id="346"/>
            <p14:sldId id="705"/>
            <p14:sldId id="348"/>
            <p14:sldId id="706"/>
            <p14:sldId id="707"/>
            <p14:sldId id="351"/>
            <p14:sldId id="352"/>
            <p14:sldId id="353"/>
            <p14:sldId id="354"/>
            <p14:sldId id="355"/>
            <p14:sldId id="356"/>
            <p14:sldId id="708"/>
            <p14:sldId id="358"/>
            <p14:sldId id="709"/>
            <p14:sldId id="360"/>
            <p14:sldId id="361"/>
            <p14:sldId id="362"/>
            <p14:sldId id="710"/>
            <p14:sldId id="364"/>
            <p14:sldId id="711"/>
            <p14:sldId id="366"/>
            <p14:sldId id="367"/>
            <p14:sldId id="368"/>
            <p14:sldId id="369"/>
            <p14:sldId id="370"/>
            <p14:sldId id="712"/>
            <p14:sldId id="372"/>
            <p14:sldId id="373"/>
            <p14:sldId id="374"/>
            <p14:sldId id="375"/>
            <p14:sldId id="303"/>
          </p14:sldIdLst>
        </p14:section>
        <p14:section name="Appendix: Image Descriptions for Unsighted Students" id="{07080632-B756-45AF-BBF3-52DB3854CA65}">
          <p14:sldIdLst>
            <p14:sldId id="289"/>
            <p14:sldId id="264"/>
            <p14:sldId id="713"/>
            <p14:sldId id="714"/>
            <p14:sldId id="715"/>
            <p14:sldId id="716"/>
            <p14:sldId id="717"/>
            <p14:sldId id="718"/>
            <p14:sldId id="719"/>
            <p14:sldId id="720"/>
            <p14:sldId id="721"/>
            <p14:sldId id="722"/>
            <p14:sldId id="723"/>
            <p14:sldId id="724"/>
            <p14:sldId id="725"/>
            <p14:sldId id="726"/>
            <p14:sldId id="728"/>
            <p14:sldId id="729"/>
            <p14:sldId id="737"/>
            <p14:sldId id="730"/>
            <p14:sldId id="731"/>
            <p14:sldId id="732"/>
            <p14:sldId id="738"/>
            <p14:sldId id="733"/>
            <p14:sldId id="734"/>
            <p14:sldId id="739"/>
            <p14:sldId id="73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185" autoAdjust="0"/>
  </p:normalViewPr>
  <p:slideViewPr>
    <p:cSldViewPr snapToGrid="0" showGuides="1">
      <p:cViewPr varScale="1">
        <p:scale>
          <a:sx n="86" d="100"/>
          <a:sy n="86" d="100"/>
        </p:scale>
        <p:origin x="108" y="390"/>
      </p:cViewPr>
      <p:guideLst>
        <p:guide pos="3264"/>
        <p:guide orient="horz" pos="2256"/>
        <p:guide pos="5640"/>
      </p:guideLst>
    </p:cSldViewPr>
  </p:slideViewPr>
  <p:outlineViewPr>
    <p:cViewPr>
      <p:scale>
        <a:sx n="33" d="100"/>
        <a:sy n="33" d="100"/>
      </p:scale>
      <p:origin x="0" y="-7506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openxmlformats.org/officeDocument/2006/relationships/viewProps" Target="viewProp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theme" Target="theme/theme1.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presProps" Target="presProp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tableStyles" Target="tableStyles.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16</a:t>
            </a:fld>
            <a:endParaRPr lang="en-US"/>
          </a:p>
        </p:txBody>
      </p:sp>
    </p:spTree>
    <p:extLst>
      <p:ext uri="{BB962C8B-B14F-4D97-AF65-F5344CB8AC3E}">
        <p14:creationId xmlns:p14="http://schemas.microsoft.com/office/powerpoint/2010/main" val="4235518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slide" Target="slide76.xml"/><Relationship Id="rId4" Type="http://schemas.openxmlformats.org/officeDocument/2006/relationships/slide" Target="slide7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11.jp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12.jp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12.jpg"/><Relationship Id="rId1" Type="http://schemas.openxmlformats.org/officeDocument/2006/relationships/slideLayout" Target="../slideLayouts/slideLayout7.xml"/><Relationship Id="rId4" Type="http://schemas.openxmlformats.org/officeDocument/2006/relationships/slide" Target="slide7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16.jpg"/><Relationship Id="rId1" Type="http://schemas.openxmlformats.org/officeDocument/2006/relationships/slideLayout" Target="../slideLayouts/slideLayout11.xml"/><Relationship Id="rId4" Type="http://schemas.openxmlformats.org/officeDocument/2006/relationships/slide" Target="slide6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16.jpg"/><Relationship Id="rId1" Type="http://schemas.openxmlformats.org/officeDocument/2006/relationships/slideLayout" Target="../slideLayouts/slideLayout11.xml"/><Relationship Id="rId4" Type="http://schemas.openxmlformats.org/officeDocument/2006/relationships/slide" Target="slide6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16.jpg"/><Relationship Id="rId1" Type="http://schemas.openxmlformats.org/officeDocument/2006/relationships/slideLayout" Target="../slideLayouts/slideLayout11.xml"/><Relationship Id="rId4" Type="http://schemas.openxmlformats.org/officeDocument/2006/relationships/slide" Target="slide68.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18.jpg"/><Relationship Id="rId1" Type="http://schemas.openxmlformats.org/officeDocument/2006/relationships/slideLayout" Target="../slideLayouts/slideLayout6.xml"/><Relationship Id="rId4" Type="http://schemas.openxmlformats.org/officeDocument/2006/relationships/slide" Target="slide87.xml"/></Relationships>
</file>

<file path=ppt/slides/_rels/slide39.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20.jp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22.jp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23.jp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24.jp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25.jp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1.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3.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9.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65.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10</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How Cells Divide</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9D88A-76C9-4E89-A43D-AC180FAD22E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Karyotype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FCBF627-7226-405E-8FE5-0D9CFD1530D6}"/>
              </a:ext>
            </a:extLst>
          </p:cNvPr>
          <p:cNvSpPr>
            <a:spLocks noGrp="1"/>
          </p:cNvSpPr>
          <p:nvPr>
            <p:ph sz="quarter" idx="11"/>
          </p:nvPr>
        </p:nvSpPr>
        <p:spPr>
          <a:xfrm>
            <a:off x="342900" y="1276709"/>
            <a:ext cx="8458200" cy="5160185"/>
          </a:xfrm>
        </p:spPr>
        <p:txBody>
          <a:bodyPr/>
          <a:lstStyle/>
          <a:p>
            <a:pPr lvl="0">
              <a:spcBef>
                <a:spcPts val="300"/>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Particular array of chromosomes in an individual organism</a:t>
            </a:r>
          </a:p>
          <a:p>
            <a:pPr marL="347472" lvl="0" indent="-347472">
              <a:spcBef>
                <a:spcPts val="3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Arranged according to size, staining properties, location of centromere, etc.</a:t>
            </a:r>
          </a:p>
          <a:p>
            <a:pPr lvl="0">
              <a:spcBef>
                <a:spcPts val="300"/>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Humans are diploid (</a:t>
            </a:r>
            <a:r>
              <a:rPr lang="en-US" altLang="en-US" i="1" dirty="0">
                <a:solidFill>
                  <a:srgbClr val="000000"/>
                </a:solidFill>
                <a:latin typeface="Arial" panose="020B0604020202020204" pitchFamily="34" charset="0"/>
                <a:ea typeface="Microsoft YaHei" panose="020B0503020204020204" pitchFamily="34" charset="-122"/>
              </a:rPr>
              <a:t>2n</a:t>
            </a:r>
            <a:r>
              <a:rPr lang="en-US" altLang="en-US" dirty="0">
                <a:solidFill>
                  <a:srgbClr val="000000"/>
                </a:solidFill>
                <a:latin typeface="Arial" panose="020B0604020202020204" pitchFamily="34" charset="0"/>
                <a:ea typeface="Microsoft YaHei" panose="020B0503020204020204" pitchFamily="34" charset="-122"/>
              </a:rPr>
              <a:t>)</a:t>
            </a:r>
          </a:p>
          <a:p>
            <a:pPr marL="347472" lvl="0" indent="-347472">
              <a:spcBef>
                <a:spcPts val="3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Two complete sets of chromosomes.</a:t>
            </a:r>
          </a:p>
          <a:p>
            <a:pPr marL="347472" lvl="0" indent="-347472">
              <a:spcBef>
                <a:spcPts val="3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46 total chromosomes.</a:t>
            </a:r>
          </a:p>
          <a:p>
            <a:pPr lvl="0">
              <a:spcBef>
                <a:spcPts val="300"/>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Haploid (</a:t>
            </a:r>
            <a:r>
              <a:rPr lang="en-US" altLang="en-US" i="1" dirty="0">
                <a:solidFill>
                  <a:srgbClr val="000000"/>
                </a:solidFill>
                <a:latin typeface="Arial" panose="020B0604020202020204" pitchFamily="34" charset="0"/>
                <a:ea typeface="Microsoft YaHei" panose="020B0503020204020204" pitchFamily="34" charset="-122"/>
              </a:rPr>
              <a:t>n</a:t>
            </a:r>
            <a:r>
              <a:rPr lang="en-US" altLang="en-US" dirty="0">
                <a:solidFill>
                  <a:srgbClr val="000000"/>
                </a:solidFill>
                <a:latin typeface="Arial" panose="020B0604020202020204" pitchFamily="34" charset="0"/>
                <a:ea typeface="Microsoft YaHei" panose="020B0503020204020204" pitchFamily="34" charset="-122"/>
              </a:rPr>
              <a:t>) </a:t>
            </a:r>
          </a:p>
          <a:p>
            <a:pPr marL="347472" lvl="0" indent="-347472">
              <a:spcBef>
                <a:spcPts val="3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One set of chromosomes.</a:t>
            </a:r>
          </a:p>
          <a:p>
            <a:pPr marL="347472" lvl="0" indent="-347472">
              <a:spcBef>
                <a:spcPts val="3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23 in humans.</a:t>
            </a:r>
          </a:p>
          <a:p>
            <a:pPr lvl="0">
              <a:spcBef>
                <a:spcPts val="300"/>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Pair of chromosomes are homologous</a:t>
            </a:r>
          </a:p>
          <a:p>
            <a:pPr marL="347472" lvl="0" indent="-347472">
              <a:spcBef>
                <a:spcPts val="3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Each one is a homologue.</a:t>
            </a:r>
          </a:p>
        </p:txBody>
      </p:sp>
      <p:sp>
        <p:nvSpPr>
          <p:cNvPr id="6" name="Slide Number Placeholder 3">
            <a:extLst>
              <a:ext uri="{FF2B5EF4-FFF2-40B4-BE49-F238E27FC236}">
                <a16:creationId xmlns:a16="http://schemas.microsoft.com/office/drawing/2014/main" id="{9B1A07B1-20D5-4BD7-BB7F-25C5DA212004}"/>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4615306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Human Karyotype</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786689" cy="457200"/>
          </a:xfrm>
        </p:spPr>
        <p:txBody>
          <a:bodyPr/>
          <a:lstStyle/>
          <a:p>
            <a:r>
              <a:rPr lang="en-US" dirty="0"/>
              <a:t>Figure 10.5</a:t>
            </a:r>
          </a:p>
        </p:txBody>
      </p:sp>
      <p:pic>
        <p:nvPicPr>
          <p:cNvPr id="8" name="Picture 3" descr="An illustration shows digital imaging of human karyotype with pairs of homologous chromosom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200060" y="1000301"/>
            <a:ext cx="4743881" cy="4937760"/>
          </a:xfrm>
          <a:prstGeom prst="rect">
            <a:avLst/>
          </a:prstGeom>
        </p:spPr>
      </p:pic>
      <p:sp>
        <p:nvSpPr>
          <p:cNvPr id="11" name="Content Placeholder 4">
            <a:extLst>
              <a:ext uri="{FF2B5EF4-FFF2-40B4-BE49-F238E27FC236}">
                <a16:creationId xmlns:a16="http://schemas.microsoft.com/office/drawing/2014/main" id="{4A3DE58B-A876-4736-94FF-C4D28D081B38}"/>
              </a:ext>
            </a:extLst>
          </p:cNvPr>
          <p:cNvSpPr>
            <a:spLocks noGrp="1"/>
          </p:cNvSpPr>
          <p:nvPr>
            <p:ph sz="quarter" idx="19"/>
          </p:nvPr>
        </p:nvSpPr>
        <p:spPr>
          <a:xfrm>
            <a:off x="3630529" y="6003756"/>
            <a:ext cx="1882942" cy="199162"/>
          </a:xfrm>
        </p:spPr>
        <p:txBody>
          <a:bodyPr/>
          <a:lstStyle/>
          <a:p>
            <a:pPr algn="ctr"/>
            <a:r>
              <a:rPr lang="en-US" sz="800" dirty="0"/>
              <a:t>CNRI/Science Source </a:t>
            </a: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11</a:t>
            </a:fld>
            <a:endParaRPr lang="en-US" noProof="0"/>
          </a:p>
        </p:txBody>
      </p:sp>
    </p:spTree>
    <p:extLst>
      <p:ext uri="{BB962C8B-B14F-4D97-AF65-F5344CB8AC3E}">
        <p14:creationId xmlns:p14="http://schemas.microsoft.com/office/powerpoint/2010/main" val="28246995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ABBF6-C9AD-4578-8982-C3758A68EE0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Is Organized into Chromatin</a:t>
            </a:r>
          </a:p>
        </p:txBody>
      </p:sp>
      <p:sp>
        <p:nvSpPr>
          <p:cNvPr id="3" name="Content Placeholder 2">
            <a:extLst>
              <a:ext uri="{FF2B5EF4-FFF2-40B4-BE49-F238E27FC236}">
                <a16:creationId xmlns:a16="http://schemas.microsoft.com/office/drawing/2014/main" id="{CAC5047C-3842-484D-8896-FF08A85081C9}"/>
              </a:ext>
            </a:extLst>
          </p:cNvPr>
          <p:cNvSpPr>
            <a:spLocks noGrp="1"/>
          </p:cNvSpPr>
          <p:nvPr>
            <p:ph sz="quarter" idx="11"/>
          </p:nvPr>
        </p:nvSpPr>
        <p:spPr>
          <a:xfrm>
            <a:off x="342900" y="1276710"/>
            <a:ext cx="8304532" cy="4974336"/>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precise structure of chromosomes, and how they change over the cell cycle, is not fully understood.</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Chromosomes are composed of chromatin – a complex of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a:t>
            </a:r>
            <a:r>
              <a:rPr lang="en-US" altLang="en-US" dirty="0">
                <a:solidFill>
                  <a:srgbClr val="000000"/>
                </a:solidFill>
                <a:latin typeface="Arial" panose="020B0604020202020204" pitchFamily="34" charset="0"/>
                <a:ea typeface="Microsoft YaHei" panose="020B0503020204020204" pitchFamily="34" charset="-122"/>
              </a:rPr>
              <a:t>and protein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40%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a:t>
            </a:r>
            <a:endParaRPr lang="en-US" altLang="en-US" dirty="0">
              <a:solidFill>
                <a:srgbClr val="000000"/>
              </a:solidFill>
              <a:latin typeface="Arial" panose="020B0604020202020204" pitchFamily="34" charset="0"/>
              <a:ea typeface="Microsoft YaHei" panose="020B0503020204020204" pitchFamily="34" charset="-122"/>
            </a:endParaRP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60% protein</a:t>
            </a:r>
          </a:p>
        </p:txBody>
      </p:sp>
      <p:sp>
        <p:nvSpPr>
          <p:cNvPr id="6" name="Slide Number Placeholder 3">
            <a:extLst>
              <a:ext uri="{FF2B5EF4-FFF2-40B4-BE49-F238E27FC236}">
                <a16:creationId xmlns:a16="http://schemas.microsoft.com/office/drawing/2014/main" id="{E2B13BE1-3FD6-450E-B0ED-897E413098BF}"/>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722672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D2DBD-F003-458A-82B1-AC3D75941ED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Chromosomes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6C658AB-470B-4397-B233-447D423035FA}"/>
              </a:ext>
            </a:extLst>
          </p:cNvPr>
          <p:cNvSpPr>
            <a:spLocks noGrp="1"/>
          </p:cNvSpPr>
          <p:nvPr>
            <p:ph sz="quarter" idx="11"/>
          </p:nvPr>
        </p:nvSpPr>
        <p:spPr/>
        <p:txBody>
          <a:bodyPr/>
          <a:lstStyle/>
          <a:p>
            <a:pPr lvl="0">
              <a:spcBef>
                <a:spcPts val="6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R</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 is also associated with chromosomes during R</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 synthesis</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 of a single chromosome is one long continuous molecule</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Typical human chromosome 140 million nucleotides long</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Average length is 4.3cm</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Is compacted to varying degrees within a cell</a:t>
            </a:r>
          </a:p>
        </p:txBody>
      </p:sp>
      <p:sp>
        <p:nvSpPr>
          <p:cNvPr id="6" name="Slide Number Placeholder 3">
            <a:extLst>
              <a:ext uri="{FF2B5EF4-FFF2-40B4-BE49-F238E27FC236}">
                <a16:creationId xmlns:a16="http://schemas.microsoft.com/office/drawing/2014/main" id="{E804A409-B495-4C15-BD0A-C7F3DA2C87FA}"/>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779923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2B6BE-E409-42BA-91A2-271C995C742E}"/>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Nucleosomes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64F66CB-7CA1-4788-822A-AE013AD2788C}"/>
              </a:ext>
            </a:extLst>
          </p:cNvPr>
          <p:cNvSpPr>
            <a:spLocks noGrp="1"/>
          </p:cNvSpPr>
          <p:nvPr>
            <p:ph sz="quarter" idx="11"/>
          </p:nvPr>
        </p:nvSpPr>
        <p:spPr>
          <a:xfrm>
            <a:off x="342900" y="1276710"/>
            <a:ext cx="8458200" cy="5172216"/>
          </a:xfrm>
        </p:spPr>
        <p:txBody>
          <a:bodyPr/>
          <a:lstStyle/>
          <a:p>
            <a:pPr>
              <a:spcBef>
                <a:spcPts val="800"/>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A chromosome is a complex of 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 and histone proteins.</a:t>
            </a:r>
          </a:p>
          <a:p>
            <a:pPr marL="347472" lvl="2" indent="-347472">
              <a:spcAft>
                <a:spcPts val="6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Histone is positively charged</a:t>
            </a:r>
          </a:p>
          <a:p>
            <a:pPr marL="347472" lvl="2" indent="-347472">
              <a:spcAft>
                <a:spcPts val="6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sz="2400"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sz="2400" dirty="0">
                <a:solidFill>
                  <a:srgbClr val="000000"/>
                </a:solidFill>
                <a:latin typeface="Arial" panose="020B0604020202020204" pitchFamily="34" charset="0"/>
                <a:ea typeface="Microsoft YaHei" panose="020B0503020204020204" pitchFamily="34" charset="-122"/>
              </a:rPr>
              <a:t>A is negatively charged</a:t>
            </a:r>
          </a:p>
          <a:p>
            <a:pPr>
              <a:spcBef>
                <a:spcPts val="800"/>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Four primary histones:</a:t>
            </a:r>
          </a:p>
          <a:p>
            <a:pPr marL="347472" lvl="2" indent="-347472">
              <a:spcAft>
                <a:spcPts val="6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H2A, H2B, H3, H4</a:t>
            </a:r>
          </a:p>
          <a:p>
            <a:pPr>
              <a:spcBef>
                <a:spcPts val="800"/>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 147 bp long is coiled 1.7 turns around 8 histones</a:t>
            </a:r>
          </a:p>
          <a:p>
            <a:pPr marL="347472" lvl="2" indent="-347472">
              <a:spcAft>
                <a:spcPts val="6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Diameter is 10nm</a:t>
            </a:r>
          </a:p>
          <a:p>
            <a:pPr marL="347472" lvl="1" indent="-347472">
              <a:spcAft>
                <a:spcPts val="600"/>
              </a:spcAft>
              <a:buClr>
                <a:srgbClr val="00403E"/>
              </a:buClr>
              <a:buNone/>
            </a:pPr>
            <a:r>
              <a:rPr lang="en-US" altLang="en-US" dirty="0">
                <a:solidFill>
                  <a:srgbClr val="000000"/>
                </a:solidFill>
                <a:latin typeface="Arial" panose="020B0604020202020204" pitchFamily="34" charset="0"/>
                <a:ea typeface="Microsoft YaHei" panose="020B0503020204020204" pitchFamily="34" charset="-122"/>
              </a:rPr>
              <a:t>Linker 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 of 20 to 80 bp separates nucleosomes</a:t>
            </a:r>
          </a:p>
          <a:p>
            <a:pPr marL="347472" lvl="2" indent="-347472">
              <a:spcAft>
                <a:spcPts val="600"/>
              </a:spcAft>
              <a:buClr>
                <a:srgbClr val="000000"/>
              </a:buClr>
            </a:pPr>
            <a:r>
              <a:rPr lang="en-US" altLang="en-US" sz="2400" dirty="0">
                <a:solidFill>
                  <a:srgbClr val="000000"/>
                </a:solidFill>
                <a:latin typeface="Arial" panose="020B0604020202020204" pitchFamily="34" charset="0"/>
                <a:ea typeface="Microsoft YaHei" panose="020B0503020204020204" pitchFamily="34" charset="-122"/>
              </a:rPr>
              <a:t>“Beads on a string”</a:t>
            </a:r>
          </a:p>
        </p:txBody>
      </p:sp>
      <p:sp>
        <p:nvSpPr>
          <p:cNvPr id="6" name="Slide Number Placeholder 3">
            <a:extLst>
              <a:ext uri="{FF2B5EF4-FFF2-40B4-BE49-F238E27FC236}">
                <a16:creationId xmlns:a16="http://schemas.microsoft.com/office/drawing/2014/main" id="{196559E2-85D3-4A06-AC1D-C55C26EE6C17}"/>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1186843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AE5B58-528E-48F6-A5F1-4FD41CA49F2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H1</a:t>
            </a:r>
          </a:p>
        </p:txBody>
      </p:sp>
      <p:sp>
        <p:nvSpPr>
          <p:cNvPr id="3" name="Content Placeholder 2">
            <a:extLst>
              <a:ext uri="{FF2B5EF4-FFF2-40B4-BE49-F238E27FC236}">
                <a16:creationId xmlns:a16="http://schemas.microsoft.com/office/drawing/2014/main" id="{90BA8C63-BD15-4723-A0DB-E05EE9DA5EAC}"/>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 additional histone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Can interact with linker </a:t>
            </a:r>
            <a:r>
              <a:rPr lang="en-US" altLang="en-US" dirty="0">
                <a:solidFill>
                  <a:srgbClr val="000000"/>
                </a:solidFill>
                <a:latin typeface="Arial" panose="020B0604020202020204" pitchFamily="34" charset="0"/>
                <a:ea typeface="Microsoft YaHei" panose="020B0503020204020204" pitchFamily="34" charset="-122"/>
              </a:rPr>
              <a:t>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 </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Has a role in the formation of 30nm </a:t>
            </a:r>
            <a:r>
              <a:rPr lang="en-US" altLang="en-US" dirty="0">
                <a:solidFill>
                  <a:srgbClr val="000000"/>
                </a:solidFill>
                <a:latin typeface="Arial" panose="020B0604020202020204" pitchFamily="34" charset="0"/>
                <a:ea typeface="Microsoft YaHei" panose="020B0503020204020204" pitchFamily="34" charset="-122"/>
              </a:rPr>
              <a:t>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 </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Forms from </a:t>
            </a:r>
            <a:r>
              <a:rPr lang="en-US" altLang="en-US" dirty="0">
                <a:solidFill>
                  <a:srgbClr val="000000"/>
                </a:solidFill>
                <a:latin typeface="Arial" panose="020B0604020202020204" pitchFamily="34" charset="0"/>
                <a:ea typeface="Microsoft YaHei" panose="020B0503020204020204" pitchFamily="34" charset="-122"/>
              </a:rPr>
              <a:t>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a:t>
            </a:r>
            <a:r>
              <a:rPr lang="en-US" dirty="0">
                <a:solidFill>
                  <a:srgbClr val="000000"/>
                </a:solidFill>
                <a:latin typeface="Arial" panose="020B0604020202020204" pitchFamily="34" charset="0"/>
                <a:ea typeface="Verdana" panose="020B0604030504040204" pitchFamily="34" charset="0"/>
              </a:rPr>
              <a:t> with nucleosomes incubated in low salt conditions with H1</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not exist in cells</a:t>
            </a:r>
          </a:p>
        </p:txBody>
      </p:sp>
      <p:sp>
        <p:nvSpPr>
          <p:cNvPr id="6" name="Slide Number Placeholder 3">
            <a:extLst>
              <a:ext uri="{FF2B5EF4-FFF2-40B4-BE49-F238E27FC236}">
                <a16:creationId xmlns:a16="http://schemas.microsoft.com/office/drawing/2014/main" id="{DBBE7FA2-2401-4CA7-A46B-83F503DF6171}"/>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4840311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2C136-2BF4-400B-B016-7EF381041BD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Chromatin Is Spatially Organized</a:t>
            </a:r>
          </a:p>
        </p:txBody>
      </p:sp>
      <p:sp>
        <p:nvSpPr>
          <p:cNvPr id="3" name="Content Placeholder 2">
            <a:extLst>
              <a:ext uri="{FF2B5EF4-FFF2-40B4-BE49-F238E27FC236}">
                <a16:creationId xmlns:a16="http://schemas.microsoft.com/office/drawing/2014/main" id="{FA6D31FC-CB7A-4FDB-A09B-A5D48E646BDA}"/>
              </a:ext>
            </a:extLst>
          </p:cNvPr>
          <p:cNvSpPr>
            <a:spLocks noGrp="1"/>
          </p:cNvSpPr>
          <p:nvPr>
            <p:ph sz="quarter" idx="11"/>
          </p:nvPr>
        </p:nvSpPr>
        <p:spPr>
          <a:xfrm>
            <a:off x="342900" y="1276710"/>
            <a:ext cx="8458200" cy="1767279"/>
          </a:xfrm>
        </p:spPr>
        <p:txBody>
          <a:bodyPr/>
          <a:lstStyle/>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Chromatin is organized into territories.</a:t>
            </a:r>
          </a:p>
          <a:p>
            <a:pPr marL="347472" lvl="0" indent="-347472">
              <a:spcBef>
                <a:spcPts val="300"/>
              </a:spcBef>
              <a:spcAft>
                <a:spcPts val="3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Territories contain individual chromosomes.</a:t>
            </a:r>
          </a:p>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Compartments exist within each chromosome.</a:t>
            </a:r>
          </a:p>
          <a:p>
            <a:pPr lvl="0">
              <a:spcBef>
                <a:spcPts val="300"/>
              </a:spcBef>
              <a:spcAft>
                <a:spcPts val="300"/>
              </a:spcAft>
              <a:buClr>
                <a:srgbClr val="003B48"/>
              </a:buClr>
            </a:pPr>
            <a:r>
              <a:rPr lang="en-US" dirty="0">
                <a:solidFill>
                  <a:srgbClr val="000000"/>
                </a:solidFill>
                <a:latin typeface="Arial" panose="020B0604020202020204" pitchFamily="34" charset="0"/>
                <a:ea typeface="Verdana" panose="020B0604030504040204" pitchFamily="34" charset="0"/>
              </a:rPr>
              <a:t>Formed by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Ds</a:t>
            </a:r>
          </a:p>
        </p:txBody>
      </p:sp>
      <p:pic>
        <p:nvPicPr>
          <p:cNvPr id="8" name="Picture 3" descr="An illustration shows the organization of chromatin in the nucleus.">
            <a:extLst>
              <a:ext uri="{FF2B5EF4-FFF2-40B4-BE49-F238E27FC236}">
                <a16:creationId xmlns:a16="http://schemas.microsoft.com/office/drawing/2014/main" id="{D529FFB4-1E01-4E90-8829-12B0A839833B}"/>
              </a:ext>
            </a:extLst>
          </p:cNvPr>
          <p:cNvPicPr>
            <a:picLocks noChangeAspect="1"/>
          </p:cNvPicPr>
          <p:nvPr/>
        </p:nvPicPr>
        <p:blipFill rotWithShape="1">
          <a:blip r:embed="rId3"/>
          <a:srcRect t="30266" b="37677"/>
          <a:stretch/>
        </p:blipFill>
        <p:spPr>
          <a:xfrm>
            <a:off x="651411" y="3164894"/>
            <a:ext cx="7841179" cy="2743200"/>
          </a:xfrm>
          <a:prstGeom prst="rect">
            <a:avLst/>
          </a:prstGeom>
        </p:spPr>
      </p:pic>
      <p:sp>
        <p:nvSpPr>
          <p:cNvPr id="9" name="Text Placeholder 4">
            <a:extLst>
              <a:ext uri="{FF2B5EF4-FFF2-40B4-BE49-F238E27FC236}">
                <a16:creationId xmlns:a16="http://schemas.microsoft.com/office/drawing/2014/main" id="{C4F0EBE8-D6C0-4C49-832A-C1856971A6ED}"/>
              </a:ext>
            </a:extLst>
          </p:cNvPr>
          <p:cNvSpPr>
            <a:spLocks noGrp="1"/>
          </p:cNvSpPr>
          <p:nvPr>
            <p:ph type="body" sz="quarter" idx="39"/>
          </p:nvPr>
        </p:nvSpPr>
        <p:spPr>
          <a:xfrm>
            <a:off x="2148840" y="5977781"/>
            <a:ext cx="4846320" cy="181356"/>
          </a:xfrm>
        </p:spPr>
        <p:txBody>
          <a:bodyPr/>
          <a:lstStyle/>
          <a:p>
            <a:pPr algn="ctr"/>
            <a:r>
              <a:rPr lang="en-US" dirty="0">
                <a:solidFill>
                  <a:schemeClr val="tx1"/>
                </a:solidFill>
              </a:rPr>
              <a:t>Don W. Fawcett/Science Source </a:t>
            </a:r>
          </a:p>
        </p:txBody>
      </p:sp>
      <p:sp>
        <p:nvSpPr>
          <p:cNvPr id="10" name="Text Placeholder 5">
            <a:extLst>
              <a:ext uri="{FF2B5EF4-FFF2-40B4-BE49-F238E27FC236}">
                <a16:creationId xmlns:a16="http://schemas.microsoft.com/office/drawing/2014/main" id="{322105F7-27ED-4AFB-8162-5DD34DCD0D87}"/>
              </a:ext>
            </a:extLst>
          </p:cNvPr>
          <p:cNvSpPr>
            <a:spLocks noGrp="1"/>
          </p:cNvSpPr>
          <p:nvPr>
            <p:ph type="body" sz="quarter" idx="40"/>
          </p:nvPr>
        </p:nvSpPr>
        <p:spPr>
          <a:xfrm>
            <a:off x="3200400" y="6300788"/>
            <a:ext cx="2743200" cy="192087"/>
          </a:xfrm>
        </p:spPr>
        <p:txBody>
          <a:bodyPr/>
          <a:lstStyle/>
          <a:p>
            <a:r>
              <a:rPr lang="en-US" noProof="0" dirty="0">
                <a:hlinkClick r:id="rId4" action="ppaction://hlinksldjump"/>
              </a:rPr>
              <a:t>Access the text alternative for slide images.</a:t>
            </a:r>
            <a:endParaRPr lang="en-US" noProof="0" dirty="0">
              <a:hlinkClick r:id="rId5" action="ppaction://hlinksldjump"/>
            </a:endParaRPr>
          </a:p>
        </p:txBody>
      </p:sp>
      <p:sp>
        <p:nvSpPr>
          <p:cNvPr id="12" name="Slide Number Placeholder 6">
            <a:extLst>
              <a:ext uri="{FF2B5EF4-FFF2-40B4-BE49-F238E27FC236}">
                <a16:creationId xmlns:a16="http://schemas.microsoft.com/office/drawing/2014/main" id="{CC32D134-D977-405A-A090-8E9C75BE53F1}"/>
              </a:ext>
            </a:extLst>
          </p:cNvPr>
          <p:cNvSpPr>
            <a:spLocks noGrp="1"/>
          </p:cNvSpPr>
          <p:nvPr>
            <p:ph type="sldNum" sz="quarter" idx="10"/>
          </p:nvPr>
        </p:nvSpPr>
        <p:spPr>
          <a:xfrm>
            <a:off x="8647432" y="6684041"/>
            <a:ext cx="355840" cy="161396"/>
          </a:xfrm>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8443136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41FE9-E25C-460D-B894-66F75F4EE0F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Ds</a:t>
            </a:r>
          </a:p>
        </p:txBody>
      </p:sp>
      <p:sp>
        <p:nvSpPr>
          <p:cNvPr id="3" name="Content Placeholder 2">
            <a:extLst>
              <a:ext uri="{FF2B5EF4-FFF2-40B4-BE49-F238E27FC236}">
                <a16:creationId xmlns:a16="http://schemas.microsoft.com/office/drawing/2014/main" id="{8891B921-89A4-49CC-8C49-BCE6919A9C3C}"/>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Topologically associated domains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Loops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 nucleosomes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Anchored by 2 proteins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a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A-binding protein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Cohesions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Organization may affect the control of gene expression </a:t>
            </a:r>
          </a:p>
        </p:txBody>
      </p:sp>
      <p:sp>
        <p:nvSpPr>
          <p:cNvPr id="6" name="Slide Number Placeholder 3">
            <a:extLst>
              <a:ext uri="{FF2B5EF4-FFF2-40B4-BE49-F238E27FC236}">
                <a16:creationId xmlns:a16="http://schemas.microsoft.com/office/drawing/2014/main" id="{EEF85D9F-A34B-4F34-89EE-4B1461CDD0A6}"/>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5057280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A8E02-1804-48E7-B7DC-7E5AA5CE503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Heterochromatin and Euchromatin</a:t>
            </a:r>
          </a:p>
        </p:txBody>
      </p:sp>
      <p:sp>
        <p:nvSpPr>
          <p:cNvPr id="3" name="Content Placeholder 2">
            <a:extLst>
              <a:ext uri="{FF2B5EF4-FFF2-40B4-BE49-F238E27FC236}">
                <a16:creationId xmlns:a16="http://schemas.microsoft.com/office/drawing/2014/main" id="{C294A3C9-DC29-4464-85FF-C8E537AAD838}"/>
              </a:ext>
            </a:extLst>
          </p:cNvPr>
          <p:cNvSpPr>
            <a:spLocks noGrp="1"/>
          </p:cNvSpPr>
          <p:nvPr>
            <p:ph sz="quarter" idx="11"/>
          </p:nvPr>
        </p:nvSpPr>
        <p:spPr>
          <a:xfrm>
            <a:off x="342900" y="1276710"/>
            <a:ext cx="7862637" cy="4974336"/>
          </a:xfrm>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Domains that differ in organization in compartments and </a:t>
            </a:r>
            <a:r>
              <a:rPr lang="en-US" dirty="0">
                <a:solidFill>
                  <a:srgbClr val="000000"/>
                </a:solidFill>
                <a:latin typeface="Arial" panose="020B0604020202020204" pitchFamily="34" charset="0"/>
                <a:ea typeface="Verdana" panose="020B0604030504040204" pitchFamily="34" charset="0"/>
                <a:cs typeface="Arial" pitchFamily="34" charset="0"/>
              </a:rPr>
              <a:t>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Ds</a:t>
            </a:r>
          </a:p>
          <a:p>
            <a:pPr marL="34290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Heterochromatin</a:t>
            </a:r>
          </a:p>
          <a:p>
            <a:pPr marL="73152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Not active</a:t>
            </a:r>
          </a:p>
          <a:p>
            <a:pPr marL="34290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Euchromatin</a:t>
            </a:r>
          </a:p>
          <a:p>
            <a:pPr marL="73152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Active</a:t>
            </a:r>
          </a:p>
        </p:txBody>
      </p:sp>
      <p:sp>
        <p:nvSpPr>
          <p:cNvPr id="6" name="Slide Number Placeholder 3">
            <a:extLst>
              <a:ext uri="{FF2B5EF4-FFF2-40B4-BE49-F238E27FC236}">
                <a16:creationId xmlns:a16="http://schemas.microsoft.com/office/drawing/2014/main" id="{8618AA11-EF79-4E6B-9534-1F7D78242E61}"/>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690431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Eukaryotic Chromosome Organization</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786689" cy="457200"/>
          </a:xfrm>
        </p:spPr>
        <p:txBody>
          <a:bodyPr/>
          <a:lstStyle/>
          <a:p>
            <a:r>
              <a:rPr lang="en-US" dirty="0"/>
              <a:t>Figure 10.6</a:t>
            </a:r>
          </a:p>
        </p:txBody>
      </p:sp>
      <p:pic>
        <p:nvPicPr>
          <p:cNvPr id="9" name="Picture 3" descr="An illustration shows the organization of chromatin in the nucleus.">
            <a:extLst>
              <a:ext uri="{FF2B5EF4-FFF2-40B4-BE49-F238E27FC236}">
                <a16:creationId xmlns:a16="http://schemas.microsoft.com/office/drawing/2014/main" id="{7AB85D41-496C-4710-97BE-BF75C16CE21C}"/>
              </a:ext>
            </a:extLst>
          </p:cNvPr>
          <p:cNvPicPr>
            <a:picLocks noChangeAspect="1"/>
          </p:cNvPicPr>
          <p:nvPr/>
        </p:nvPicPr>
        <p:blipFill rotWithShape="1">
          <a:blip r:embed="rId2"/>
          <a:srcRect t="31818"/>
          <a:stretch/>
        </p:blipFill>
        <p:spPr>
          <a:xfrm>
            <a:off x="1315421" y="1120563"/>
            <a:ext cx="6513159" cy="4846320"/>
          </a:xfrm>
          <a:prstGeom prst="rect">
            <a:avLst/>
          </a:prstGeom>
        </p:spPr>
      </p:pic>
      <p:sp>
        <p:nvSpPr>
          <p:cNvPr id="11" name="Content Placeholder 4">
            <a:extLst>
              <a:ext uri="{FF2B5EF4-FFF2-40B4-BE49-F238E27FC236}">
                <a16:creationId xmlns:a16="http://schemas.microsoft.com/office/drawing/2014/main" id="{4A3DE58B-A876-4736-94FF-C4D28D081B38}"/>
              </a:ext>
            </a:extLst>
          </p:cNvPr>
          <p:cNvSpPr>
            <a:spLocks noGrp="1"/>
          </p:cNvSpPr>
          <p:nvPr>
            <p:ph sz="quarter" idx="19"/>
          </p:nvPr>
        </p:nvSpPr>
        <p:spPr>
          <a:xfrm>
            <a:off x="3630529" y="5989531"/>
            <a:ext cx="1882942" cy="199162"/>
          </a:xfrm>
        </p:spPr>
        <p:txBody>
          <a:bodyPr/>
          <a:lstStyle/>
          <a:p>
            <a:pPr algn="ctr"/>
            <a:r>
              <a:rPr lang="en-US" sz="800" dirty="0">
                <a:solidFill>
                  <a:schemeClr val="tx1"/>
                </a:solidFill>
              </a:rPr>
              <a:t>Don W. Fawcett/Science Source </a:t>
            </a: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19</a:t>
            </a:fld>
            <a:endParaRPr lang="en-US" noProof="0"/>
          </a:p>
        </p:txBody>
      </p:sp>
    </p:spTree>
    <p:extLst>
      <p:ext uri="{BB962C8B-B14F-4D97-AF65-F5344CB8AC3E}">
        <p14:creationId xmlns:p14="http://schemas.microsoft.com/office/powerpoint/2010/main" val="2879009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BBA68-95D2-4AEA-AB48-B02A163BFF9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ECC64535-6189-4704-862D-CEF0F231ED0C}"/>
              </a:ext>
            </a:extLst>
          </p:cNvPr>
          <p:cNvSpPr>
            <a:spLocks noGrp="1"/>
          </p:cNvSpPr>
          <p:nvPr>
            <p:ph sz="quarter" idx="11"/>
          </p:nvPr>
        </p:nvSpPr>
        <p:spPr>
          <a:xfrm>
            <a:off x="342900" y="1276710"/>
            <a:ext cx="4754880" cy="5120640"/>
          </a:xfrm>
        </p:spPr>
        <p:txBody>
          <a:bodyPr/>
          <a:lstStyle/>
          <a:p>
            <a:pPr marL="731520" indent="-731520">
              <a:spcBef>
                <a:spcPts val="800"/>
              </a:spcBef>
            </a:pPr>
            <a:r>
              <a:rPr lang="en-US" sz="2200" b="1" dirty="0"/>
              <a:t>10.1	</a:t>
            </a:r>
            <a:r>
              <a:rPr lang="en-US" sz="2200" dirty="0"/>
              <a:t>Bacterial Cell Division </a:t>
            </a:r>
          </a:p>
          <a:p>
            <a:pPr marL="731520" indent="-731520">
              <a:spcBef>
                <a:spcPts val="800"/>
              </a:spcBef>
            </a:pPr>
            <a:r>
              <a:rPr lang="en-US" sz="2200" b="1" dirty="0"/>
              <a:t>10.2	</a:t>
            </a:r>
            <a:r>
              <a:rPr lang="en-US" sz="2200" dirty="0"/>
              <a:t>Eukaryotic Chromosomes </a:t>
            </a:r>
          </a:p>
          <a:p>
            <a:pPr marL="731520" indent="-731520">
              <a:spcBef>
                <a:spcPts val="800"/>
              </a:spcBef>
            </a:pPr>
            <a:r>
              <a:rPr lang="en-US" sz="2200" b="1" dirty="0"/>
              <a:t>10.3	</a:t>
            </a:r>
            <a:r>
              <a:rPr lang="en-US" sz="2200" dirty="0"/>
              <a:t>Overview of the Eukaryotic Cell Cycle </a:t>
            </a:r>
          </a:p>
          <a:p>
            <a:pPr marL="731520" indent="-731520">
              <a:spcBef>
                <a:spcPts val="800"/>
              </a:spcBef>
            </a:pPr>
            <a:r>
              <a:rPr lang="en-US" sz="2200" b="1" dirty="0"/>
              <a:t>10.4	</a:t>
            </a:r>
            <a:r>
              <a:rPr lang="en-US" sz="2200" dirty="0"/>
              <a:t>Interphase: Preparation for Mitosis </a:t>
            </a:r>
          </a:p>
          <a:p>
            <a:pPr marL="731520" indent="-731520">
              <a:spcBef>
                <a:spcPts val="800"/>
              </a:spcBef>
            </a:pPr>
            <a:r>
              <a:rPr lang="en-US" sz="2200" b="1" dirty="0"/>
              <a:t>10.5	</a:t>
            </a:r>
            <a:r>
              <a:rPr lang="en-US" sz="2200" dirty="0"/>
              <a:t>M Phase: Chromosome Segregation and the Division of Cytoplasmic Contents </a:t>
            </a:r>
          </a:p>
          <a:p>
            <a:pPr marL="731520" indent="-731520">
              <a:spcBef>
                <a:spcPts val="800"/>
              </a:spcBef>
            </a:pPr>
            <a:r>
              <a:rPr lang="en-US" sz="2200" b="1" dirty="0"/>
              <a:t>10.6	</a:t>
            </a:r>
            <a:r>
              <a:rPr lang="en-US" sz="2200" dirty="0"/>
              <a:t>Control of the Cell Cycle </a:t>
            </a:r>
          </a:p>
          <a:p>
            <a:pPr marL="731520" indent="-731520">
              <a:spcBef>
                <a:spcPts val="800"/>
              </a:spcBef>
            </a:pPr>
            <a:r>
              <a:rPr lang="en-US" sz="2200" b="1" dirty="0"/>
              <a:t>10.7	</a:t>
            </a:r>
            <a:r>
              <a:rPr lang="en-US" sz="2200" dirty="0"/>
              <a:t>Genetics of Cancer </a:t>
            </a:r>
          </a:p>
        </p:txBody>
      </p:sp>
      <p:pic>
        <p:nvPicPr>
          <p:cNvPr id="8" name="Picture 3" descr="A micrograph captured at 10 micrometers shows 2 large globular structures attached by a stalk. The structures have thin fibers outside them.">
            <a:extLst>
              <a:ext uri="{FF2B5EF4-FFF2-40B4-BE49-F238E27FC236}">
                <a16:creationId xmlns:a16="http://schemas.microsoft.com/office/drawing/2014/main" id="{E94E79FC-CC1D-456A-9E88-AC692AA48CF5}"/>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365524" y="1076664"/>
            <a:ext cx="3366996" cy="5120640"/>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 name="Text Placeholder 4">
            <a:extLst>
              <a:ext uri="{FF2B5EF4-FFF2-40B4-BE49-F238E27FC236}">
                <a16:creationId xmlns:a16="http://schemas.microsoft.com/office/drawing/2014/main" id="{BF214795-BA4C-454F-AE5F-DFBFBC9284C0}"/>
              </a:ext>
            </a:extLst>
          </p:cNvPr>
          <p:cNvSpPr>
            <a:spLocks noGrp="1"/>
          </p:cNvSpPr>
          <p:nvPr>
            <p:ph type="body" sz="quarter" idx="39"/>
          </p:nvPr>
        </p:nvSpPr>
        <p:spPr>
          <a:xfrm>
            <a:off x="5677422" y="6285224"/>
            <a:ext cx="2743200" cy="181356"/>
          </a:xfrm>
        </p:spPr>
        <p:txBody>
          <a:bodyPr/>
          <a:lstStyle/>
          <a:p>
            <a:pPr algn="ctr"/>
            <a:r>
              <a:rPr lang="en-US" dirty="0">
                <a:solidFill>
                  <a:schemeClr val="tx1"/>
                </a:solidFill>
              </a:rPr>
              <a:t> Stem </a:t>
            </a:r>
            <a:r>
              <a:rPr lang="en-US" dirty="0" err="1">
                <a:solidFill>
                  <a:schemeClr val="tx1"/>
                </a:solidFill>
              </a:rPr>
              <a:t>Jems</a:t>
            </a:r>
            <a:r>
              <a:rPr lang="en-US" dirty="0">
                <a:solidFill>
                  <a:schemeClr val="tx1"/>
                </a:solidFill>
              </a:rPr>
              <a:t>/Science Source </a:t>
            </a:r>
          </a:p>
        </p:txBody>
      </p:sp>
      <p:sp>
        <p:nvSpPr>
          <p:cNvPr id="7" name="Slide Number Placeholder 5">
            <a:extLst>
              <a:ext uri="{FF2B5EF4-FFF2-40B4-BE49-F238E27FC236}">
                <a16:creationId xmlns:a16="http://schemas.microsoft.com/office/drawing/2014/main" id="{1F4F8905-DC14-42D9-8623-C5CAC8E758B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4387167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DE35D-4223-4860-A634-2120265549E6}"/>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Chromosomal Condensation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E97B0F6-39E7-4E49-9569-134B357C1DF2}"/>
              </a:ext>
            </a:extLst>
          </p:cNvPr>
          <p:cNvSpPr>
            <a:spLocks noGrp="1"/>
          </p:cNvSpPr>
          <p:nvPr>
            <p:ph sz="quarter" idx="11"/>
          </p:nvPr>
        </p:nvSpPr>
        <p:spPr>
          <a:xfrm>
            <a:off x="342900" y="1276710"/>
            <a:ext cx="8458200" cy="4998360"/>
          </a:xfrm>
        </p:spPr>
        <p:txBody>
          <a:bodyPr/>
          <a:lstStyle/>
          <a:p>
            <a:pPr>
              <a:spcBef>
                <a:spcPts val="8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Condensation varies throughout the cell cycle.</a:t>
            </a:r>
          </a:p>
          <a:p>
            <a:pPr>
              <a:spcBef>
                <a:spcPts val="8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Familiar X-shaped mitotic chromosomes are arranged around scaffold of protein to achieve maximum compaction</a:t>
            </a:r>
          </a:p>
          <a:p>
            <a:pPr>
              <a:spcBef>
                <a:spcPts val="8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T</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Ds disappear during prophase</a:t>
            </a:r>
          </a:p>
          <a:p>
            <a:pPr marL="342900" indent="-342900">
              <a:spcBef>
                <a:spcPts val="8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More regular interactions occur</a:t>
            </a:r>
          </a:p>
          <a:p>
            <a:pPr marL="342900" indent="-342900">
              <a:spcBef>
                <a:spcPts val="8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M</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C (Structural maintenance of chromosome) proteins interact with the 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a:t>
            </a:r>
          </a:p>
          <a:p>
            <a:pPr marL="731520" lvl="2" indent="-283464">
              <a:spcAft>
                <a:spcPts val="1200"/>
              </a:spcAft>
              <a:buClr>
                <a:srgbClr val="000000"/>
              </a:buClr>
            </a:pPr>
            <a:r>
              <a:rPr lang="en-US" altLang="en-US" dirty="0" err="1">
                <a:solidFill>
                  <a:srgbClr val="000000"/>
                </a:solidFill>
                <a:latin typeface="Arial" panose="020B0604020202020204" pitchFamily="34" charset="0"/>
                <a:ea typeface="Microsoft YaHei" panose="020B0503020204020204" pitchFamily="34" charset="-122"/>
              </a:rPr>
              <a:t>Condensin</a:t>
            </a:r>
            <a:r>
              <a:rPr lang="en-US" altLang="en-US" dirty="0">
                <a:solidFill>
                  <a:srgbClr val="000000"/>
                </a:solidFill>
                <a:latin typeface="Arial" panose="020B0604020202020204" pitchFamily="34" charset="0"/>
                <a:ea typeface="Microsoft YaHei" panose="020B0503020204020204" pitchFamily="34" charset="-122"/>
              </a:rPr>
              <a:t> replaces cohesion</a:t>
            </a:r>
          </a:p>
          <a:p>
            <a:pPr marL="347472" lvl="1" indent="-347472">
              <a:spcAft>
                <a:spcPts val="1200"/>
              </a:spcAft>
              <a:buClr>
                <a:srgbClr val="00403E"/>
              </a:buClr>
              <a:buNone/>
            </a:pPr>
            <a:r>
              <a:rPr lang="en-US" altLang="en-US" dirty="0">
                <a:solidFill>
                  <a:srgbClr val="000000"/>
                </a:solidFill>
                <a:latin typeface="Arial" panose="020B0604020202020204" pitchFamily="34" charset="0"/>
                <a:ea typeface="Microsoft YaHei" panose="020B0503020204020204" pitchFamily="34" charset="-122"/>
              </a:rPr>
              <a:t>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 appears to be more fluid</a:t>
            </a:r>
          </a:p>
        </p:txBody>
      </p:sp>
      <p:sp>
        <p:nvSpPr>
          <p:cNvPr id="6" name="Slide Number Placeholder 3">
            <a:extLst>
              <a:ext uri="{FF2B5EF4-FFF2-40B4-BE49-F238E27FC236}">
                <a16:creationId xmlns:a16="http://schemas.microsoft.com/office/drawing/2014/main" id="{180CF1E1-B4DE-4EA9-9E1D-E4AD17C268E4}"/>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814565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2B6C0-4578-4385-8018-5EB1D5DD8AA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One New Model</a:t>
            </a:r>
          </a:p>
        </p:txBody>
      </p:sp>
      <p:sp>
        <p:nvSpPr>
          <p:cNvPr id="3" name="Content Placeholder 2">
            <a:extLst>
              <a:ext uri="{FF2B5EF4-FFF2-40B4-BE49-F238E27FC236}">
                <a16:creationId xmlns:a16="http://schemas.microsoft.com/office/drawing/2014/main" id="{E52EBC6C-E453-4FE1-BC21-12F36822CD6A}"/>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Cohesion proteins are organized along the scaffold</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is used to form regular loops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 nucleosomes</a:t>
            </a:r>
          </a:p>
          <a:p>
            <a:pPr marL="347472" lvl="1" indent="-347472">
              <a:spcBef>
                <a:spcPts val="12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Further twisted to compact the loops</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wrapped into nucleosomes</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Interactions of linker histones, and the nucleosomes themselves can change the density of the “liquid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p:txBody>
      </p:sp>
      <p:sp>
        <p:nvSpPr>
          <p:cNvPr id="6" name="Slide Number Placeholder 3">
            <a:extLst>
              <a:ext uri="{FF2B5EF4-FFF2-40B4-BE49-F238E27FC236}">
                <a16:creationId xmlns:a16="http://schemas.microsoft.com/office/drawing/2014/main" id="{7BC42CF4-CFBB-4854-A5A6-8A7954BBC1CA}"/>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2969784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F351D-91A9-40E6-B324-FDE5CCDA954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Replication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22D8182-DF61-42B0-9104-B569CAF223BD}"/>
              </a:ext>
            </a:extLst>
          </p:cNvPr>
          <p:cNvSpPr>
            <a:spLocks noGrp="1"/>
          </p:cNvSpPr>
          <p:nvPr>
            <p:ph sz="quarter" idx="11"/>
          </p:nvPr>
        </p:nvSpPr>
        <p:spPr/>
        <p:txBody>
          <a:bodyPr/>
          <a:lstStyle/>
          <a:p>
            <a:pPr lvl="0">
              <a:spcBef>
                <a:spcPts val="12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Prior to replication, each chromosome composed of a single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altLang="en-US" dirty="0">
                <a:solidFill>
                  <a:srgbClr val="000000"/>
                </a:solidFill>
                <a:latin typeface="Arial" panose="020B0604020202020204" pitchFamily="34" charset="0"/>
                <a:ea typeface="Microsoft YaHei" panose="020B0503020204020204" pitchFamily="34" charset="-122"/>
              </a:rPr>
              <a:t> molecule</a:t>
            </a:r>
          </a:p>
          <a:p>
            <a:pPr lvl="0">
              <a:spcBef>
                <a:spcPts val="12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After replication, each chromosome composed of 2 identical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altLang="en-US" dirty="0">
                <a:solidFill>
                  <a:srgbClr val="000000"/>
                </a:solidFill>
                <a:latin typeface="Arial" panose="020B0604020202020204" pitchFamily="34" charset="0"/>
                <a:ea typeface="Microsoft YaHei" panose="020B0503020204020204" pitchFamily="34" charset="-122"/>
              </a:rPr>
              <a:t> molecules</a:t>
            </a:r>
          </a:p>
          <a:p>
            <a:pPr marL="347472" lvl="0" indent="-347472">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Held together by </a:t>
            </a:r>
            <a:r>
              <a:rPr lang="en-US" altLang="en-US" dirty="0" err="1">
                <a:solidFill>
                  <a:srgbClr val="000000"/>
                </a:solidFill>
                <a:latin typeface="Arial" panose="020B0604020202020204" pitchFamily="34" charset="0"/>
                <a:ea typeface="Microsoft YaHei" panose="020B0503020204020204" pitchFamily="34" charset="-122"/>
              </a:rPr>
              <a:t>cohesin</a:t>
            </a:r>
            <a:r>
              <a:rPr lang="en-US" altLang="en-US" dirty="0">
                <a:solidFill>
                  <a:srgbClr val="000000"/>
                </a:solidFill>
                <a:latin typeface="Arial" panose="020B0604020202020204" pitchFamily="34" charset="0"/>
                <a:ea typeface="Microsoft YaHei" panose="020B0503020204020204" pitchFamily="34" charset="-122"/>
              </a:rPr>
              <a:t> proteins.</a:t>
            </a:r>
          </a:p>
          <a:p>
            <a:pPr lvl="0">
              <a:spcBef>
                <a:spcPts val="1200"/>
              </a:spcBef>
              <a:spcAft>
                <a:spcPts val="12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Visible as 2 strands connected in middle as chromosome is more condensed</a:t>
            </a:r>
          </a:p>
          <a:p>
            <a:pPr marL="347472" lvl="0" indent="-347472">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One chromosome composed of 2 sister chromatids.</a:t>
            </a:r>
          </a:p>
        </p:txBody>
      </p:sp>
      <p:sp>
        <p:nvSpPr>
          <p:cNvPr id="6" name="Slide Number Placeholder 3">
            <a:extLst>
              <a:ext uri="{FF2B5EF4-FFF2-40B4-BE49-F238E27FC236}">
                <a16:creationId xmlns:a16="http://schemas.microsoft.com/office/drawing/2014/main" id="{81ACD5BA-63F7-459B-82DC-F3DEFB4C7588}"/>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6986099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Homologous versus Duplicated Chromosomes </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786689" cy="457200"/>
          </a:xfrm>
        </p:spPr>
        <p:txBody>
          <a:bodyPr/>
          <a:lstStyle/>
          <a:p>
            <a:r>
              <a:rPr lang="en-US" dirty="0"/>
              <a:t>Figure 10.7</a:t>
            </a:r>
          </a:p>
        </p:txBody>
      </p:sp>
      <p:pic>
        <p:nvPicPr>
          <p:cNvPr id="9" name="Picture 3" descr="An illustration shows the difference between homologous chromosomes and sister chromatids.">
            <a:extLst>
              <a:ext uri="{FF2B5EF4-FFF2-40B4-BE49-F238E27FC236}">
                <a16:creationId xmlns:a16="http://schemas.microsoft.com/office/drawing/2014/main" id="{7AB85D41-496C-4710-97BE-BF75C16CE21C}"/>
              </a:ext>
            </a:extLst>
          </p:cNvPr>
          <p:cNvPicPr>
            <a:picLocks noChangeAspect="1"/>
          </p:cNvPicPr>
          <p:nvPr/>
        </p:nvPicPr>
        <p:blipFill>
          <a:blip r:embed="rId2"/>
          <a:stretch>
            <a:fillRect/>
          </a:stretch>
        </p:blipFill>
        <p:spPr>
          <a:xfrm>
            <a:off x="1427671" y="1166939"/>
            <a:ext cx="6288658" cy="4937760"/>
          </a:xfrm>
          <a:prstGeom prst="rect">
            <a:avLst/>
          </a:prstGeom>
        </p:spPr>
      </p:pic>
      <p:sp>
        <p:nvSpPr>
          <p:cNvPr id="12" name="Text Placeholder 4">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23</a:t>
            </a:fld>
            <a:endParaRPr lang="en-US" noProof="0"/>
          </a:p>
        </p:txBody>
      </p:sp>
    </p:spTree>
    <p:extLst>
      <p:ext uri="{BB962C8B-B14F-4D97-AF65-F5344CB8AC3E}">
        <p14:creationId xmlns:p14="http://schemas.microsoft.com/office/powerpoint/2010/main" val="18836636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F351D-91A9-40E6-B324-FDE5CCDA9544}"/>
              </a:ext>
            </a:extLst>
          </p:cNvPr>
          <p:cNvSpPr>
            <a:spLocks noGrp="1"/>
          </p:cNvSpPr>
          <p:nvPr>
            <p:ph type="title"/>
          </p:nvPr>
        </p:nvSpPr>
        <p:spPr/>
        <p:txBody>
          <a:bodyPr/>
          <a:lstStyle/>
          <a:p>
            <a:pPr lvl="0"/>
            <a:r>
              <a:rPr lang="en-US" altLang="en-US" dirty="0">
                <a:ea typeface="Microsoft YaHei" panose="020B0503020204020204" pitchFamily="34" charset="-122"/>
              </a:rPr>
              <a:t>Eukaryotic Cell Cycle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22D8182-DF61-42B0-9104-B569CAF223BD}"/>
              </a:ext>
            </a:extLst>
          </p:cNvPr>
          <p:cNvSpPr>
            <a:spLocks noGrp="1"/>
          </p:cNvSpPr>
          <p:nvPr>
            <p:ph sz="quarter" idx="11"/>
          </p:nvPr>
        </p:nvSpPr>
        <p:spPr>
          <a:xfrm>
            <a:off x="342899" y="1276709"/>
            <a:ext cx="5336005" cy="4931144"/>
          </a:xfrm>
        </p:spPr>
        <p:txBody>
          <a:bodyPr/>
          <a:lstStyle/>
          <a:p>
            <a:pPr marL="457200" lvl="0" indent="-457200">
              <a:spcBef>
                <a:spcPts val="600"/>
              </a:spcBef>
              <a:spcAft>
                <a:spcPts val="600"/>
              </a:spcAft>
              <a:buClr>
                <a:schemeClr val="tx1"/>
              </a:buClr>
              <a:buFont typeface="+mj-lt"/>
              <a:buAutoNum type="arabicPeriod"/>
            </a:pPr>
            <a:r>
              <a:rPr lang="en-US" sz="2000" dirty="0"/>
              <a:t>G</a:t>
            </a:r>
            <a:r>
              <a:rPr lang="en-US" sz="2000" baseline="-25000" dirty="0"/>
              <a:t>1</a:t>
            </a:r>
            <a:r>
              <a:rPr lang="en-US" sz="2000" dirty="0"/>
              <a:t> (gap phase 1)</a:t>
            </a:r>
          </a:p>
          <a:p>
            <a:pPr marL="822960" lvl="0" indent="-283464">
              <a:spcBef>
                <a:spcPts val="600"/>
              </a:spcBef>
              <a:spcAft>
                <a:spcPts val="600"/>
              </a:spcAft>
              <a:buClr>
                <a:srgbClr val="003B48"/>
              </a:buClr>
              <a:buFont typeface="Arial" panose="020B0604020202020204" pitchFamily="34" charset="0"/>
              <a:buChar char="•"/>
            </a:pPr>
            <a:r>
              <a:rPr lang="en-US" sz="2000" dirty="0"/>
              <a:t>Primary growth phase, longest phase</a:t>
            </a:r>
          </a:p>
          <a:p>
            <a:pPr marL="457200" lvl="0" indent="-457200">
              <a:spcBef>
                <a:spcPts val="600"/>
              </a:spcBef>
              <a:spcAft>
                <a:spcPts val="600"/>
              </a:spcAft>
              <a:buClr>
                <a:schemeClr val="tx1"/>
              </a:buClr>
              <a:buFont typeface="+mj-lt"/>
              <a:buAutoNum type="arabicPeriod" startAt="2"/>
            </a:pPr>
            <a:r>
              <a:rPr lang="en-US" sz="2000" dirty="0"/>
              <a:t>S (synthesis)</a:t>
            </a:r>
          </a:p>
          <a:p>
            <a:pPr marL="822960" lvl="0" indent="-283464">
              <a:spcBef>
                <a:spcPts val="600"/>
              </a:spcBef>
              <a:spcAft>
                <a:spcPts val="600"/>
              </a:spcAft>
              <a:buClr>
                <a:srgbClr val="003B48"/>
              </a:buClr>
              <a:buFont typeface="Arial" panose="020B0604020202020204" pitchFamily="34" charset="0"/>
              <a:buChar char="•"/>
            </a:pPr>
            <a:r>
              <a:rPr lang="en-US" sz="2000" dirty="0"/>
              <a:t>Replication of D</a:t>
            </a:r>
            <a:r>
              <a:rPr lang="en-US" sz="100" dirty="0"/>
              <a:t> </a:t>
            </a:r>
            <a:r>
              <a:rPr lang="en-US" sz="2000" dirty="0"/>
              <a:t>N</a:t>
            </a:r>
            <a:r>
              <a:rPr lang="en-US" sz="100" dirty="0"/>
              <a:t> </a:t>
            </a:r>
            <a:r>
              <a:rPr lang="en-US" sz="2000" dirty="0"/>
              <a:t>A</a:t>
            </a:r>
          </a:p>
          <a:p>
            <a:pPr marL="457200" lvl="0" indent="-457200">
              <a:spcBef>
                <a:spcPts val="600"/>
              </a:spcBef>
              <a:spcAft>
                <a:spcPts val="600"/>
              </a:spcAft>
              <a:buClr>
                <a:schemeClr val="tx1"/>
              </a:buClr>
              <a:buFont typeface="+mj-lt"/>
              <a:buAutoNum type="arabicPeriod" startAt="3"/>
            </a:pPr>
            <a:r>
              <a:rPr lang="en-US" sz="2000" dirty="0"/>
              <a:t>G</a:t>
            </a:r>
            <a:r>
              <a:rPr lang="en-US" sz="2000" baseline="-25000" dirty="0"/>
              <a:t>2</a:t>
            </a:r>
            <a:r>
              <a:rPr lang="en-US" sz="2000" dirty="0"/>
              <a:t> (gap phase 2)</a:t>
            </a:r>
          </a:p>
          <a:p>
            <a:pPr marL="822960" indent="-283464">
              <a:spcBef>
                <a:spcPts val="600"/>
              </a:spcBef>
              <a:spcAft>
                <a:spcPts val="600"/>
              </a:spcAft>
              <a:buFont typeface="Arial" panose="020B0604020202020204" pitchFamily="34" charset="0"/>
              <a:buChar char="•"/>
            </a:pPr>
            <a:r>
              <a:rPr lang="en-US" sz="2000" dirty="0"/>
              <a:t>Organelles replicate, microtubules organize</a:t>
            </a:r>
          </a:p>
          <a:p>
            <a:pPr marL="457200" lvl="0" indent="-457200">
              <a:spcBef>
                <a:spcPts val="600"/>
              </a:spcBef>
              <a:spcAft>
                <a:spcPts val="600"/>
              </a:spcAft>
              <a:buFont typeface="+mj-lt"/>
              <a:buAutoNum type="arabicPeriod" startAt="4"/>
              <a:defRPr/>
            </a:pPr>
            <a:r>
              <a:rPr lang="en-US" sz="2000" dirty="0">
                <a:solidFill>
                  <a:srgbClr val="000000"/>
                </a:solidFill>
              </a:rPr>
              <a:t>M (mitosis)</a:t>
            </a:r>
          </a:p>
          <a:p>
            <a:pPr marL="822960" lvl="2" indent="-283464">
              <a:spcBef>
                <a:spcPts val="600"/>
              </a:spcBef>
              <a:spcAft>
                <a:spcPts val="600"/>
              </a:spcAft>
              <a:defRPr/>
            </a:pPr>
            <a:r>
              <a:rPr lang="en-US" dirty="0"/>
              <a:t>Subdivided into 5 phases.</a:t>
            </a:r>
          </a:p>
          <a:p>
            <a:pPr marL="457200" lvl="0" indent="-457200">
              <a:spcBef>
                <a:spcPts val="600"/>
              </a:spcBef>
              <a:spcAft>
                <a:spcPts val="600"/>
              </a:spcAft>
              <a:buFontTx/>
              <a:buAutoNum type="arabicPeriod" startAt="4"/>
              <a:defRPr/>
            </a:pPr>
            <a:r>
              <a:rPr lang="en-US" sz="2000" dirty="0">
                <a:solidFill>
                  <a:srgbClr val="000000"/>
                </a:solidFill>
              </a:rPr>
              <a:t>C (cytokinesis)</a:t>
            </a:r>
          </a:p>
          <a:p>
            <a:pPr marL="822960" lvl="2" indent="-283464">
              <a:spcBef>
                <a:spcPts val="600"/>
              </a:spcBef>
              <a:spcAft>
                <a:spcPts val="600"/>
              </a:spcAft>
              <a:defRPr/>
            </a:pPr>
            <a:r>
              <a:rPr lang="en-US" dirty="0"/>
              <a:t>Separation of 2 new cells.</a:t>
            </a:r>
          </a:p>
        </p:txBody>
      </p:sp>
      <p:sp>
        <p:nvSpPr>
          <p:cNvPr id="11" name="Right Brace 3">
            <a:extLst>
              <a:ext uri="{FF2B5EF4-FFF2-40B4-BE49-F238E27FC236}">
                <a16:creationId xmlns:a16="http://schemas.microsoft.com/office/drawing/2014/main" id="{9EA84C1C-DAE1-4632-A888-0C77491DC512}"/>
              </a:ext>
              <a:ext uri="{C183D7F6-B498-43B3-948B-1728B52AA6E4}">
                <adec:decorative xmlns:adec="http://schemas.microsoft.com/office/drawing/2017/decorative" val="1"/>
              </a:ext>
            </a:extLst>
          </p:cNvPr>
          <p:cNvSpPr/>
          <p:nvPr/>
        </p:nvSpPr>
        <p:spPr>
          <a:xfrm>
            <a:off x="5653445" y="1333433"/>
            <a:ext cx="397042" cy="2468880"/>
          </a:xfrm>
          <a:prstGeom prst="rightBrace">
            <a:avLst>
              <a:gd name="adj1" fmla="val 8333"/>
              <a:gd name="adj2" fmla="val 49362"/>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a:p>
        </p:txBody>
      </p:sp>
      <p:sp>
        <p:nvSpPr>
          <p:cNvPr id="4" name="Content Placeholder 4">
            <a:extLst>
              <a:ext uri="{FF2B5EF4-FFF2-40B4-BE49-F238E27FC236}">
                <a16:creationId xmlns:a16="http://schemas.microsoft.com/office/drawing/2014/main" id="{FCEC566E-6CDB-4921-9FC2-80582FFE9D04}"/>
              </a:ext>
            </a:extLst>
          </p:cNvPr>
          <p:cNvSpPr>
            <a:spLocks noGrp="1"/>
          </p:cNvSpPr>
          <p:nvPr>
            <p:ph sz="quarter" idx="15"/>
          </p:nvPr>
        </p:nvSpPr>
        <p:spPr>
          <a:xfrm>
            <a:off x="6289509" y="2280919"/>
            <a:ext cx="1690437" cy="469794"/>
          </a:xfrm>
        </p:spPr>
        <p:txBody>
          <a:bodyPr/>
          <a:lstStyle/>
          <a:p>
            <a:r>
              <a:rPr lang="en-US" dirty="0"/>
              <a:t>Interphase</a:t>
            </a:r>
          </a:p>
        </p:txBody>
      </p:sp>
      <p:pic>
        <p:nvPicPr>
          <p:cNvPr id="10" name="Picture 5" descr="An illustration shows the difference between homologous chromosomes and sister chromatids.">
            <a:extLst>
              <a:ext uri="{FF2B5EF4-FFF2-40B4-BE49-F238E27FC236}">
                <a16:creationId xmlns:a16="http://schemas.microsoft.com/office/drawing/2014/main" id="{E2521CB9-8273-4C68-8C83-E6F0732FAE87}"/>
              </a:ext>
            </a:extLst>
          </p:cNvPr>
          <p:cNvPicPr>
            <a:picLocks noChangeAspect="1"/>
          </p:cNvPicPr>
          <p:nvPr/>
        </p:nvPicPr>
        <p:blipFill>
          <a:blip r:embed="rId2"/>
          <a:stretch>
            <a:fillRect/>
          </a:stretch>
        </p:blipFill>
        <p:spPr>
          <a:xfrm>
            <a:off x="5818744" y="3959855"/>
            <a:ext cx="3027873" cy="2377440"/>
          </a:xfrm>
          <a:prstGeom prst="rect">
            <a:avLst/>
          </a:prstGeom>
        </p:spPr>
      </p:pic>
      <p:sp>
        <p:nvSpPr>
          <p:cNvPr id="13" name="Text Placeholder 6">
            <a:extLst>
              <a:ext uri="{FF2B5EF4-FFF2-40B4-BE49-F238E27FC236}">
                <a16:creationId xmlns:a16="http://schemas.microsoft.com/office/drawing/2014/main" id="{C9011354-1923-4F4F-8A50-BAF496C17BAA}"/>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7">
            <a:extLst>
              <a:ext uri="{FF2B5EF4-FFF2-40B4-BE49-F238E27FC236}">
                <a16:creationId xmlns:a16="http://schemas.microsoft.com/office/drawing/2014/main" id="{81ACD5BA-63F7-459B-82DC-F3DEFB4C7588}"/>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41016083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D732F-14F2-4BF2-8D46-2D874FDA1A7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Duration</a:t>
            </a:r>
          </a:p>
        </p:txBody>
      </p:sp>
      <p:sp>
        <p:nvSpPr>
          <p:cNvPr id="3" name="Content Placeholder 2">
            <a:extLst>
              <a:ext uri="{FF2B5EF4-FFF2-40B4-BE49-F238E27FC236}">
                <a16:creationId xmlns:a16="http://schemas.microsoft.com/office/drawing/2014/main" id="{0777ECDE-F5E8-4F00-9A78-77F128B88881}"/>
              </a:ext>
            </a:extLst>
          </p:cNvPr>
          <p:cNvSpPr>
            <a:spLocks noGrp="1"/>
          </p:cNvSpPr>
          <p:nvPr>
            <p:ph sz="quarter" idx="11"/>
          </p:nvPr>
        </p:nvSpPr>
        <p:spPr>
          <a:xfrm>
            <a:off x="342900" y="1276710"/>
            <a:ext cx="8458200" cy="5112058"/>
          </a:xfrm>
        </p:spPr>
        <p:txBody>
          <a:bodyPr/>
          <a:lstStyle/>
          <a:p>
            <a:pPr lvl="0">
              <a:spcBef>
                <a:spcPts val="10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Time it takes to complete a cell cycle varies greatly</a:t>
            </a:r>
          </a:p>
          <a:p>
            <a:pPr lvl="0">
              <a:spcBef>
                <a:spcPts val="10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Fruit fly embryos = 8 minutes</a:t>
            </a:r>
          </a:p>
          <a:p>
            <a:pPr lvl="0">
              <a:spcBef>
                <a:spcPts val="10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Mature cells take longer to grow</a:t>
            </a:r>
          </a:p>
          <a:p>
            <a:pPr marL="347472" lvl="0" indent="-347472">
              <a:spcBef>
                <a:spcPts val="10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Typical mammalian cell takes 24 hours.</a:t>
            </a:r>
          </a:p>
          <a:p>
            <a:pPr marL="347472" lvl="0" indent="-347472">
              <a:spcBef>
                <a:spcPts val="10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Liver cell takes more than a year.</a:t>
            </a:r>
          </a:p>
          <a:p>
            <a:pPr lvl="0">
              <a:spcBef>
                <a:spcPts val="10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Growth occurs during G</a:t>
            </a:r>
            <a:r>
              <a:rPr lang="en-US" altLang="en-US" baseline="-25000" dirty="0">
                <a:solidFill>
                  <a:srgbClr val="000000"/>
                </a:solidFill>
                <a:latin typeface="Arial" panose="020B0604020202020204" pitchFamily="34" charset="0"/>
                <a:ea typeface="Microsoft YaHei" panose="020B0503020204020204" pitchFamily="34" charset="-122"/>
              </a:rPr>
              <a:t>1</a:t>
            </a:r>
            <a:r>
              <a:rPr lang="en-US" altLang="en-US" dirty="0">
                <a:solidFill>
                  <a:srgbClr val="000000"/>
                </a:solidFill>
                <a:latin typeface="Arial" panose="020B0604020202020204" pitchFamily="34" charset="0"/>
                <a:ea typeface="Microsoft YaHei" panose="020B0503020204020204" pitchFamily="34" charset="-122"/>
              </a:rPr>
              <a:t>, G</a:t>
            </a:r>
            <a:r>
              <a:rPr lang="en-US" altLang="en-US" baseline="-25000" dirty="0">
                <a:solidFill>
                  <a:srgbClr val="000000"/>
                </a:solidFill>
                <a:latin typeface="Arial" panose="020B0604020202020204" pitchFamily="34" charset="0"/>
                <a:ea typeface="Microsoft YaHei" panose="020B0503020204020204" pitchFamily="34" charset="-122"/>
              </a:rPr>
              <a:t>2</a:t>
            </a:r>
            <a:r>
              <a:rPr lang="en-US" altLang="en-US" dirty="0">
                <a:solidFill>
                  <a:srgbClr val="000000"/>
                </a:solidFill>
                <a:latin typeface="Arial" panose="020B0604020202020204" pitchFamily="34" charset="0"/>
                <a:ea typeface="Microsoft YaHei" panose="020B0503020204020204" pitchFamily="34" charset="-122"/>
              </a:rPr>
              <a:t>, and S phases</a:t>
            </a:r>
          </a:p>
          <a:p>
            <a:pPr marL="347472" lvl="0" indent="-347472">
              <a:spcBef>
                <a:spcPts val="10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M phase takes about an hour.</a:t>
            </a:r>
          </a:p>
          <a:p>
            <a:pPr lvl="0">
              <a:spcBef>
                <a:spcPts val="10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Most variation in length of G</a:t>
            </a:r>
            <a:r>
              <a:rPr lang="en-US" altLang="en-US" baseline="-25000" dirty="0">
                <a:solidFill>
                  <a:srgbClr val="000000"/>
                </a:solidFill>
                <a:latin typeface="Arial" panose="020B0604020202020204" pitchFamily="34" charset="0"/>
                <a:ea typeface="Microsoft YaHei" panose="020B0503020204020204" pitchFamily="34" charset="-122"/>
              </a:rPr>
              <a:t>1</a:t>
            </a:r>
          </a:p>
          <a:p>
            <a:pPr marL="347472" lvl="0" indent="-347472">
              <a:spcBef>
                <a:spcPts val="10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Resting phase G</a:t>
            </a:r>
            <a:r>
              <a:rPr lang="en-US" altLang="en-US" baseline="-25000" dirty="0">
                <a:solidFill>
                  <a:srgbClr val="000000"/>
                </a:solidFill>
                <a:latin typeface="Arial" panose="020B0604020202020204" pitchFamily="34" charset="0"/>
                <a:ea typeface="Microsoft YaHei" panose="020B0503020204020204" pitchFamily="34" charset="-122"/>
              </a:rPr>
              <a:t>0</a:t>
            </a:r>
            <a:r>
              <a:rPr lang="en-US" altLang="en-US" dirty="0">
                <a:solidFill>
                  <a:srgbClr val="000000"/>
                </a:solidFill>
                <a:latin typeface="Arial" panose="020B0604020202020204" pitchFamily="34" charset="0"/>
                <a:ea typeface="Microsoft YaHei" panose="020B0503020204020204" pitchFamily="34" charset="-122"/>
              </a:rPr>
              <a:t> – cells spend more or less time here.</a:t>
            </a:r>
          </a:p>
        </p:txBody>
      </p:sp>
      <p:sp>
        <p:nvSpPr>
          <p:cNvPr id="6" name="Slide Number Placeholder 3">
            <a:extLst>
              <a:ext uri="{FF2B5EF4-FFF2-40B4-BE49-F238E27FC236}">
                <a16:creationId xmlns:a16="http://schemas.microsoft.com/office/drawing/2014/main" id="{772CD5ED-DC5F-4115-BD73-5D49FFE9A3E1}"/>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2293251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Cell Cycle</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786689" cy="457200"/>
          </a:xfrm>
        </p:spPr>
        <p:txBody>
          <a:bodyPr/>
          <a:lstStyle/>
          <a:p>
            <a:r>
              <a:rPr lang="en-US" dirty="0"/>
              <a:t>Figure 10.8</a:t>
            </a:r>
          </a:p>
        </p:txBody>
      </p:sp>
      <p:pic>
        <p:nvPicPr>
          <p:cNvPr id="9" name="Picture 3" descr="An illustration shows the cell cycle depicted as a 5-arrows circle. Each arrow indicates a phase.">
            <a:extLst>
              <a:ext uri="{FF2B5EF4-FFF2-40B4-BE49-F238E27FC236}">
                <a16:creationId xmlns:a16="http://schemas.microsoft.com/office/drawing/2014/main" id="{7AB85D41-496C-4710-97BE-BF75C16CE21C}"/>
              </a:ext>
            </a:extLst>
          </p:cNvPr>
          <p:cNvPicPr>
            <a:picLocks noChangeAspect="1"/>
          </p:cNvPicPr>
          <p:nvPr/>
        </p:nvPicPr>
        <p:blipFill>
          <a:blip r:embed="rId2"/>
          <a:stretch>
            <a:fillRect/>
          </a:stretch>
        </p:blipFill>
        <p:spPr>
          <a:xfrm>
            <a:off x="1803991" y="1033871"/>
            <a:ext cx="5536018" cy="5029200"/>
          </a:xfrm>
          <a:prstGeom prst="rect">
            <a:avLst/>
          </a:prstGeom>
        </p:spPr>
      </p:pic>
      <p:sp>
        <p:nvSpPr>
          <p:cNvPr id="12" name="Text Placeholder 4">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26</a:t>
            </a:fld>
            <a:endParaRPr lang="en-US" noProof="0"/>
          </a:p>
        </p:txBody>
      </p:sp>
    </p:spTree>
    <p:extLst>
      <p:ext uri="{BB962C8B-B14F-4D97-AF65-F5344CB8AC3E}">
        <p14:creationId xmlns:p14="http://schemas.microsoft.com/office/powerpoint/2010/main" val="38042274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61C559-9127-4BEB-BE07-CFC70EAF694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Interphase</a:t>
            </a:r>
          </a:p>
        </p:txBody>
      </p:sp>
      <p:sp>
        <p:nvSpPr>
          <p:cNvPr id="3" name="Content Placeholder 2">
            <a:extLst>
              <a:ext uri="{FF2B5EF4-FFF2-40B4-BE49-F238E27FC236}">
                <a16:creationId xmlns:a16="http://schemas.microsoft.com/office/drawing/2014/main" id="{DD31AF7F-C450-4847-849D-1FE61BD2F777}"/>
              </a:ext>
            </a:extLst>
          </p:cNvPr>
          <p:cNvSpPr>
            <a:spLocks noGrp="1"/>
          </p:cNvSpPr>
          <p:nvPr>
            <p:ph sz="quarter" idx="11"/>
          </p:nvPr>
        </p:nvSpPr>
        <p:spPr>
          <a:xfrm>
            <a:off x="342900" y="1276710"/>
            <a:ext cx="8458200" cy="5212080"/>
          </a:xfrm>
        </p:spPr>
        <p:txBody>
          <a:bodyPr/>
          <a:lstStyle/>
          <a:p>
            <a:pPr lvl="0">
              <a:spcBef>
                <a:spcPts val="8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G</a:t>
            </a:r>
            <a:r>
              <a:rPr lang="en-US" altLang="en-US" baseline="-25000" dirty="0">
                <a:solidFill>
                  <a:srgbClr val="000000"/>
                </a:solidFill>
                <a:latin typeface="Arial" panose="020B0604020202020204" pitchFamily="34" charset="0"/>
                <a:ea typeface="Microsoft YaHei" panose="020B0503020204020204" pitchFamily="34" charset="-122"/>
              </a:rPr>
              <a:t>1</a:t>
            </a:r>
            <a:r>
              <a:rPr lang="en-US" altLang="en-US" dirty="0">
                <a:solidFill>
                  <a:srgbClr val="000000"/>
                </a:solidFill>
                <a:latin typeface="Arial" panose="020B0604020202020204" pitchFamily="34" charset="0"/>
                <a:ea typeface="Microsoft YaHei" panose="020B0503020204020204" pitchFamily="34" charset="-122"/>
              </a:rPr>
              <a:t>, S, and G</a:t>
            </a:r>
            <a:r>
              <a:rPr lang="en-US" altLang="en-US" baseline="-25000" dirty="0">
                <a:solidFill>
                  <a:srgbClr val="000000"/>
                </a:solidFill>
                <a:latin typeface="Arial" panose="020B0604020202020204" pitchFamily="34" charset="0"/>
                <a:ea typeface="Microsoft YaHei" panose="020B0503020204020204" pitchFamily="34" charset="-122"/>
              </a:rPr>
              <a:t>2</a:t>
            </a:r>
            <a:r>
              <a:rPr lang="en-US" altLang="en-US" dirty="0">
                <a:solidFill>
                  <a:srgbClr val="000000"/>
                </a:solidFill>
                <a:latin typeface="Arial" panose="020B0604020202020204" pitchFamily="34" charset="0"/>
                <a:ea typeface="Microsoft YaHei" panose="020B0503020204020204" pitchFamily="34" charset="-122"/>
              </a:rPr>
              <a:t> phases</a:t>
            </a:r>
          </a:p>
          <a:p>
            <a:pPr marL="347472" lvl="0" indent="-347472">
              <a:spcBef>
                <a:spcPts val="8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G</a:t>
            </a:r>
            <a:r>
              <a:rPr lang="en-US" altLang="en-US" baseline="-25000" dirty="0">
                <a:solidFill>
                  <a:srgbClr val="000000"/>
                </a:solidFill>
                <a:latin typeface="Arial" panose="020B0604020202020204" pitchFamily="34" charset="0"/>
                <a:ea typeface="Microsoft YaHei" panose="020B0503020204020204" pitchFamily="34" charset="-122"/>
              </a:rPr>
              <a:t>1</a:t>
            </a:r>
            <a:r>
              <a:rPr lang="en-US" altLang="en-US" dirty="0">
                <a:solidFill>
                  <a:srgbClr val="000000"/>
                </a:solidFill>
                <a:latin typeface="Arial" panose="020B0604020202020204" pitchFamily="34" charset="0"/>
                <a:ea typeface="Microsoft YaHei" panose="020B0503020204020204" pitchFamily="34" charset="-122"/>
              </a:rPr>
              <a:t> – cells undergo major portion of growth.</a:t>
            </a:r>
          </a:p>
          <a:p>
            <a:pPr marL="347472" lvl="0" indent="-347472">
              <a:spcBef>
                <a:spcPts val="8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 – replicate D</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A.</a:t>
            </a:r>
          </a:p>
          <a:p>
            <a:pPr marL="347472" lvl="0" indent="-347472">
              <a:spcBef>
                <a:spcPts val="8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G</a:t>
            </a:r>
            <a:r>
              <a:rPr lang="en-US" altLang="en-US" baseline="-25000" dirty="0">
                <a:solidFill>
                  <a:srgbClr val="000000"/>
                </a:solidFill>
                <a:latin typeface="Arial" panose="020B0604020202020204" pitchFamily="34" charset="0"/>
                <a:ea typeface="Microsoft YaHei" panose="020B0503020204020204" pitchFamily="34" charset="-122"/>
              </a:rPr>
              <a:t>2</a:t>
            </a:r>
            <a:r>
              <a:rPr lang="en-US" altLang="en-US" dirty="0">
                <a:solidFill>
                  <a:srgbClr val="000000"/>
                </a:solidFill>
                <a:latin typeface="Arial" panose="020B0604020202020204" pitchFamily="34" charset="0"/>
                <a:ea typeface="Microsoft YaHei" panose="020B0503020204020204" pitchFamily="34" charset="-122"/>
              </a:rPr>
              <a:t> – chromosomes coil more tightly using motor proteins; centrioles replicate; tubulin synthesis.</a:t>
            </a:r>
          </a:p>
          <a:p>
            <a:pPr lvl="0">
              <a:spcBef>
                <a:spcPts val="8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Centromere – point of constriction</a:t>
            </a:r>
          </a:p>
          <a:p>
            <a:pPr marL="347472" lvl="0" indent="-347472">
              <a:spcBef>
                <a:spcPts val="8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Kinetochore – attachment site for microtubules.</a:t>
            </a:r>
          </a:p>
          <a:p>
            <a:pPr marL="347472" lvl="0" indent="-347472">
              <a:spcBef>
                <a:spcPts val="8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Each sister chromatid has a centromere.</a:t>
            </a:r>
          </a:p>
          <a:p>
            <a:pPr marL="347472" lvl="0" indent="-347472">
              <a:spcBef>
                <a:spcPts val="8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Chromatids stay attached at centromere by </a:t>
            </a:r>
            <a:r>
              <a:rPr lang="en-US" altLang="en-US" dirty="0" err="1">
                <a:solidFill>
                  <a:srgbClr val="000000"/>
                </a:solidFill>
                <a:latin typeface="Arial" panose="020B0604020202020204" pitchFamily="34" charset="0"/>
                <a:ea typeface="Microsoft YaHei" panose="020B0503020204020204" pitchFamily="34" charset="-122"/>
              </a:rPr>
              <a:t>cohesin</a:t>
            </a:r>
            <a:r>
              <a:rPr lang="en-US" altLang="en-US" dirty="0">
                <a:solidFill>
                  <a:srgbClr val="000000"/>
                </a:solidFill>
                <a:latin typeface="Arial" panose="020B0604020202020204" pitchFamily="34" charset="0"/>
                <a:ea typeface="Microsoft YaHei" panose="020B0503020204020204" pitchFamily="34" charset="-122"/>
              </a:rPr>
              <a:t>.</a:t>
            </a:r>
          </a:p>
          <a:p>
            <a:pPr lvl="2" indent="-283464">
              <a:spcAft>
                <a:spcPts val="600"/>
              </a:spcAft>
              <a:buClr>
                <a:srgbClr val="000000"/>
              </a:buClr>
            </a:pPr>
            <a:r>
              <a:rPr lang="en-US" altLang="en-US" dirty="0">
                <a:solidFill>
                  <a:srgbClr val="000000"/>
                </a:solidFill>
                <a:latin typeface="Arial" panose="020B0604020202020204" pitchFamily="34" charset="0"/>
                <a:ea typeface="Microsoft YaHei" panose="020B0503020204020204" pitchFamily="34" charset="-122"/>
              </a:rPr>
              <a:t>Replaced by </a:t>
            </a:r>
            <a:r>
              <a:rPr lang="en-US" altLang="en-US" dirty="0" err="1">
                <a:solidFill>
                  <a:srgbClr val="000000"/>
                </a:solidFill>
                <a:latin typeface="Arial" panose="020B0604020202020204" pitchFamily="34" charset="0"/>
                <a:ea typeface="Microsoft YaHei" panose="020B0503020204020204" pitchFamily="34" charset="-122"/>
              </a:rPr>
              <a:t>condensin</a:t>
            </a:r>
            <a:r>
              <a:rPr lang="en-US" altLang="en-US" dirty="0">
                <a:solidFill>
                  <a:srgbClr val="000000"/>
                </a:solidFill>
                <a:latin typeface="Arial" panose="020B0604020202020204" pitchFamily="34" charset="0"/>
                <a:ea typeface="Microsoft YaHei" panose="020B0503020204020204" pitchFamily="34" charset="-122"/>
              </a:rPr>
              <a:t> in multicellular animals.</a:t>
            </a:r>
          </a:p>
        </p:txBody>
      </p:sp>
      <p:sp>
        <p:nvSpPr>
          <p:cNvPr id="6" name="Slide Number Placeholder 3">
            <a:extLst>
              <a:ext uri="{FF2B5EF4-FFF2-40B4-BE49-F238E27FC236}">
                <a16:creationId xmlns:a16="http://schemas.microsoft.com/office/drawing/2014/main" id="{32C6425F-295A-4FF3-9962-7C81722B976F}"/>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534100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Kinetochores</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786689" cy="457200"/>
          </a:xfrm>
        </p:spPr>
        <p:txBody>
          <a:bodyPr/>
          <a:lstStyle/>
          <a:p>
            <a:r>
              <a:rPr lang="en-US" dirty="0"/>
              <a:t>Figure 10.9</a:t>
            </a:r>
          </a:p>
        </p:txBody>
      </p:sp>
      <p:pic>
        <p:nvPicPr>
          <p:cNvPr id="9" name="Picture 3" descr="The illustration shows sister chromatids formed from the Metaphase chromosome.">
            <a:extLst>
              <a:ext uri="{FF2B5EF4-FFF2-40B4-BE49-F238E27FC236}">
                <a16:creationId xmlns:a16="http://schemas.microsoft.com/office/drawing/2014/main" id="{7AB85D41-496C-4710-97BE-BF75C16CE21C}"/>
              </a:ext>
            </a:extLst>
          </p:cNvPr>
          <p:cNvPicPr>
            <a:picLocks noChangeAspect="1"/>
          </p:cNvPicPr>
          <p:nvPr/>
        </p:nvPicPr>
        <p:blipFill>
          <a:blip r:embed="rId2"/>
          <a:stretch>
            <a:fillRect/>
          </a:stretch>
        </p:blipFill>
        <p:spPr>
          <a:xfrm>
            <a:off x="1755428" y="1087610"/>
            <a:ext cx="5633144" cy="5029200"/>
          </a:xfrm>
          <a:prstGeom prst="rect">
            <a:avLst/>
          </a:prstGeom>
        </p:spPr>
      </p:pic>
      <p:sp>
        <p:nvSpPr>
          <p:cNvPr id="12" name="Text Placeholder 4">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28</a:t>
            </a:fld>
            <a:endParaRPr lang="en-US" noProof="0"/>
          </a:p>
        </p:txBody>
      </p:sp>
    </p:spTree>
    <p:extLst>
      <p:ext uri="{BB962C8B-B14F-4D97-AF65-F5344CB8AC3E}">
        <p14:creationId xmlns:p14="http://schemas.microsoft.com/office/powerpoint/2010/main" val="4850970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Protein Found at the Centromere</a:t>
            </a:r>
          </a:p>
        </p:txBody>
      </p:sp>
      <p:pic>
        <p:nvPicPr>
          <p:cNvPr id="9" name="Picture 2" descr="An illustration shows a microscopic view of a chromosome.">
            <a:extLst>
              <a:ext uri="{FF2B5EF4-FFF2-40B4-BE49-F238E27FC236}">
                <a16:creationId xmlns:a16="http://schemas.microsoft.com/office/drawing/2014/main" id="{7AB85D41-496C-4710-97BE-BF75C16CE21C}"/>
              </a:ext>
            </a:extLst>
          </p:cNvPr>
          <p:cNvPicPr>
            <a:picLocks noChangeAspect="1"/>
          </p:cNvPicPr>
          <p:nvPr/>
        </p:nvPicPr>
        <p:blipFill rotWithShape="1">
          <a:blip r:embed="rId2"/>
          <a:srcRect t="20871" b="4116"/>
          <a:stretch/>
        </p:blipFill>
        <p:spPr>
          <a:xfrm>
            <a:off x="1942332" y="1073214"/>
            <a:ext cx="5259336" cy="4937760"/>
          </a:xfrm>
          <a:prstGeom prst="rect">
            <a:avLst/>
          </a:prstGeom>
        </p:spPr>
      </p:pic>
      <p:sp>
        <p:nvSpPr>
          <p:cNvPr id="11" name="Content Placeholder 3">
            <a:extLst>
              <a:ext uri="{FF2B5EF4-FFF2-40B4-BE49-F238E27FC236}">
                <a16:creationId xmlns:a16="http://schemas.microsoft.com/office/drawing/2014/main" id="{4A3DE58B-A876-4736-94FF-C4D28D081B38}"/>
              </a:ext>
            </a:extLst>
          </p:cNvPr>
          <p:cNvSpPr>
            <a:spLocks noGrp="1"/>
          </p:cNvSpPr>
          <p:nvPr>
            <p:ph sz="quarter" idx="19"/>
          </p:nvPr>
        </p:nvSpPr>
        <p:spPr>
          <a:xfrm>
            <a:off x="3200400" y="6059644"/>
            <a:ext cx="2743200" cy="182880"/>
          </a:xfrm>
        </p:spPr>
        <p:txBody>
          <a:bodyPr/>
          <a:lstStyle/>
          <a:p>
            <a:pPr algn="ctr"/>
            <a:r>
              <a:rPr lang="en-US" sz="800" dirty="0"/>
              <a:t>Courtesy of Peter </a:t>
            </a:r>
            <a:r>
              <a:rPr lang="en-US" sz="800" dirty="0" err="1"/>
              <a:t>Lenart</a:t>
            </a:r>
            <a:r>
              <a:rPr lang="en-US" sz="800" dirty="0"/>
              <a:t> and Jan-Michael Peters </a:t>
            </a:r>
            <a:endParaRPr lang="en-US" sz="800" dirty="0">
              <a:solidFill>
                <a:schemeClr val="tx1"/>
              </a:solidFill>
            </a:endParaRPr>
          </a:p>
        </p:txBody>
      </p:sp>
      <p:sp>
        <p:nvSpPr>
          <p:cNvPr id="12" name="Text Placeholder 4">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29</a:t>
            </a:fld>
            <a:endParaRPr lang="en-US" noProof="0"/>
          </a:p>
        </p:txBody>
      </p:sp>
    </p:spTree>
    <p:extLst>
      <p:ext uri="{BB962C8B-B14F-4D97-AF65-F5344CB8AC3E}">
        <p14:creationId xmlns:p14="http://schemas.microsoft.com/office/powerpoint/2010/main" val="1108824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160AB-B119-42CB-B24E-4E9DBFB2612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Bacterial Cell Division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9BE4E9A-5190-4DBB-B13E-2B187B63AC38}"/>
              </a:ext>
            </a:extLst>
          </p:cNvPr>
          <p:cNvSpPr>
            <a:spLocks noGrp="1"/>
          </p:cNvSpPr>
          <p:nvPr>
            <p:ph sz="quarter" idx="11"/>
          </p:nvPr>
        </p:nvSpPr>
        <p:spPr>
          <a:xfrm>
            <a:off x="342900" y="1276710"/>
            <a:ext cx="8458200" cy="4974336"/>
          </a:xfrm>
        </p:spPr>
        <p:txBody>
          <a:bodyPr/>
          <a:lstStyle/>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Bacteria divide by binary fission</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No sexual life cycle.</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Reproduction is clonal.</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Single, circular bacterial chromosome is replicated</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Replication begins at the origin of replication and proceeds in two directions to site of termination</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New chromosomes are partitioned to opposite ends of the cell</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Septum forms to divide the cell into two cells</a:t>
            </a:r>
          </a:p>
        </p:txBody>
      </p:sp>
      <p:sp>
        <p:nvSpPr>
          <p:cNvPr id="6" name="Slide Number Placeholder 3">
            <a:extLst>
              <a:ext uri="{FF2B5EF4-FFF2-40B4-BE49-F238E27FC236}">
                <a16:creationId xmlns:a16="http://schemas.microsoft.com/office/drawing/2014/main" id="{AABE7AE5-6CF8-4A31-9E6E-07FA870C474F}"/>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984473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Interphase Cellular Organization</a:t>
            </a:r>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97242" cy="457200"/>
          </a:xfrm>
        </p:spPr>
        <p:txBody>
          <a:bodyPr/>
          <a:lstStyle/>
          <a:p>
            <a:r>
              <a:rPr lang="en-US" dirty="0"/>
              <a:t>Figure 10.11</a:t>
            </a:r>
          </a:p>
        </p:txBody>
      </p:sp>
      <p:pic>
        <p:nvPicPr>
          <p:cNvPr id="9" name="Picture 3" descr="The illustration showing cell division in the G 2 interphase.">
            <a:extLst>
              <a:ext uri="{FF2B5EF4-FFF2-40B4-BE49-F238E27FC236}">
                <a16:creationId xmlns:a16="http://schemas.microsoft.com/office/drawing/2014/main" id="{7AB85D41-496C-4710-97BE-BF75C16CE21C}"/>
              </a:ext>
            </a:extLst>
          </p:cNvPr>
          <p:cNvPicPr>
            <a:picLocks noChangeAspect="1"/>
          </p:cNvPicPr>
          <p:nvPr/>
        </p:nvPicPr>
        <p:blipFill rotWithShape="1">
          <a:blip r:embed="rId2"/>
          <a:srcRect t="14692" r="85105" b="13484"/>
          <a:stretch/>
        </p:blipFill>
        <p:spPr>
          <a:xfrm>
            <a:off x="3146512" y="1036935"/>
            <a:ext cx="2850977" cy="4937760"/>
          </a:xfrm>
          <a:prstGeom prst="rect">
            <a:avLst/>
          </a:prstGeom>
        </p:spPr>
      </p:pic>
      <p:sp>
        <p:nvSpPr>
          <p:cNvPr id="11" name="Content Placeholder 4">
            <a:extLst>
              <a:ext uri="{FF2B5EF4-FFF2-40B4-BE49-F238E27FC236}">
                <a16:creationId xmlns:a16="http://schemas.microsoft.com/office/drawing/2014/main" id="{4A3DE58B-A876-4736-94FF-C4D28D081B38}"/>
              </a:ext>
            </a:extLst>
          </p:cNvPr>
          <p:cNvSpPr>
            <a:spLocks noGrp="1"/>
          </p:cNvSpPr>
          <p:nvPr>
            <p:ph sz="quarter" idx="19"/>
          </p:nvPr>
        </p:nvSpPr>
        <p:spPr>
          <a:xfrm>
            <a:off x="3474720" y="6031483"/>
            <a:ext cx="2194560" cy="199162"/>
          </a:xfrm>
        </p:spPr>
        <p:txBody>
          <a:bodyPr/>
          <a:lstStyle/>
          <a:p>
            <a:pPr algn="ctr"/>
            <a:r>
              <a:rPr lang="en-US" sz="800" dirty="0"/>
              <a:t>Andrew S. Bajer, University of Oregon </a:t>
            </a:r>
            <a:endParaRPr lang="en-US" sz="800" dirty="0">
              <a:solidFill>
                <a:schemeClr val="tx1"/>
              </a:solidFill>
            </a:endParaRP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30</a:t>
            </a:fld>
            <a:endParaRPr lang="en-US" noProof="0"/>
          </a:p>
        </p:txBody>
      </p:sp>
    </p:spTree>
    <p:extLst>
      <p:ext uri="{BB962C8B-B14F-4D97-AF65-F5344CB8AC3E}">
        <p14:creationId xmlns:p14="http://schemas.microsoft.com/office/powerpoint/2010/main" val="17954620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BD285-A9BE-415F-8CE6-8C322789A97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 phase</a:t>
            </a:r>
          </a:p>
        </p:txBody>
      </p:sp>
      <p:sp>
        <p:nvSpPr>
          <p:cNvPr id="3" name="Content Placeholder 2">
            <a:extLst>
              <a:ext uri="{FF2B5EF4-FFF2-40B4-BE49-F238E27FC236}">
                <a16:creationId xmlns:a16="http://schemas.microsoft.com/office/drawing/2014/main" id="{B0AD180D-98EE-4597-8548-454CBF66BE2C}"/>
              </a:ext>
            </a:extLst>
          </p:cNvPr>
          <p:cNvSpPr>
            <a:spLocks noGrp="1"/>
          </p:cNvSpPr>
          <p:nvPr>
            <p:ph sz="quarter" idx="11"/>
          </p:nvPr>
        </p:nvSpPr>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Mitosis is divided into five phases:</a:t>
            </a:r>
          </a:p>
          <a:p>
            <a:pPr marL="457200" lvl="0" indent="-457200">
              <a:spcBef>
                <a:spcPts val="30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Prophase</a:t>
            </a:r>
          </a:p>
          <a:p>
            <a:pPr marL="457200" lvl="0" indent="-457200">
              <a:spcBef>
                <a:spcPts val="6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Prometaphase</a:t>
            </a:r>
          </a:p>
          <a:p>
            <a:pPr marL="457200" lvl="0" indent="-457200">
              <a:spcBef>
                <a:spcPts val="6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Metaphase</a:t>
            </a:r>
          </a:p>
          <a:p>
            <a:pPr marL="457200" lvl="0" indent="-457200">
              <a:spcBef>
                <a:spcPts val="6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Anaphase</a:t>
            </a:r>
          </a:p>
          <a:p>
            <a:pPr marL="457200" lvl="0" indent="-457200">
              <a:spcBef>
                <a:spcPts val="6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Telophase</a:t>
            </a:r>
          </a:p>
        </p:txBody>
      </p:sp>
      <p:sp>
        <p:nvSpPr>
          <p:cNvPr id="6" name="Slide Number Placeholder 3">
            <a:extLst>
              <a:ext uri="{FF2B5EF4-FFF2-40B4-BE49-F238E27FC236}">
                <a16:creationId xmlns:a16="http://schemas.microsoft.com/office/drawing/2014/main" id="{0FC6271B-8869-4A57-B976-EBC67850CC66}"/>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142764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BAFCC-AF38-4B11-9760-524E5004A91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Prophase</a:t>
            </a:r>
          </a:p>
        </p:txBody>
      </p:sp>
      <p:sp>
        <p:nvSpPr>
          <p:cNvPr id="3" name="Content Placeholder 2">
            <a:extLst>
              <a:ext uri="{FF2B5EF4-FFF2-40B4-BE49-F238E27FC236}">
                <a16:creationId xmlns:a16="http://schemas.microsoft.com/office/drawing/2014/main" id="{A1D3510B-6100-4DE3-8285-CB92FC1C8F7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Individual condensed chromosomes first become visible with the light microscope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Condensation continues throughout prophase.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Spindle apparatus assembles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centrioles move to opposite poles forming spindle apparatus (no centrioles in plants).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Asters – radial array of microtubules in animals (not plants).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Nuclear envelope breaks down</a:t>
            </a:r>
          </a:p>
        </p:txBody>
      </p:sp>
      <p:sp>
        <p:nvSpPr>
          <p:cNvPr id="6" name="Slide Number Placeholder 3">
            <a:extLst>
              <a:ext uri="{FF2B5EF4-FFF2-40B4-BE49-F238E27FC236}">
                <a16:creationId xmlns:a16="http://schemas.microsoft.com/office/drawing/2014/main" id="{719376DF-8209-4259-A40C-9A9DCF3A061C}"/>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8455794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Prophase Cellular Organization</a:t>
            </a:r>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97242" cy="457200"/>
          </a:xfrm>
        </p:spPr>
        <p:txBody>
          <a:bodyPr/>
          <a:lstStyle/>
          <a:p>
            <a:r>
              <a:rPr lang="en-US" dirty="0"/>
              <a:t>Figure 10.11</a:t>
            </a:r>
          </a:p>
        </p:txBody>
      </p:sp>
      <p:pic>
        <p:nvPicPr>
          <p:cNvPr id="9" name="Picture 3" descr="The illustration showing cell division in the prophase stage of mitosis.">
            <a:extLst>
              <a:ext uri="{FF2B5EF4-FFF2-40B4-BE49-F238E27FC236}">
                <a16:creationId xmlns:a16="http://schemas.microsoft.com/office/drawing/2014/main" id="{7AB85D41-496C-4710-97BE-BF75C16CE21C}"/>
              </a:ext>
            </a:extLst>
          </p:cNvPr>
          <p:cNvPicPr>
            <a:picLocks noChangeAspect="1"/>
          </p:cNvPicPr>
          <p:nvPr/>
        </p:nvPicPr>
        <p:blipFill rotWithShape="1">
          <a:blip r:embed="rId2"/>
          <a:srcRect l="14782" t="17874" r="72042"/>
          <a:stretch/>
        </p:blipFill>
        <p:spPr>
          <a:xfrm>
            <a:off x="3510007" y="1142996"/>
            <a:ext cx="2123986" cy="4754880"/>
          </a:xfrm>
          <a:prstGeom prst="rect">
            <a:avLst/>
          </a:prstGeom>
        </p:spPr>
      </p:pic>
      <p:sp>
        <p:nvSpPr>
          <p:cNvPr id="11" name="Content Placeholder 4">
            <a:extLst>
              <a:ext uri="{FF2B5EF4-FFF2-40B4-BE49-F238E27FC236}">
                <a16:creationId xmlns:a16="http://schemas.microsoft.com/office/drawing/2014/main" id="{4A3DE58B-A876-4736-94FF-C4D28D081B38}"/>
              </a:ext>
            </a:extLst>
          </p:cNvPr>
          <p:cNvSpPr>
            <a:spLocks noGrp="1"/>
          </p:cNvSpPr>
          <p:nvPr>
            <p:ph sz="quarter" idx="19"/>
          </p:nvPr>
        </p:nvSpPr>
        <p:spPr>
          <a:xfrm>
            <a:off x="3474720" y="5983355"/>
            <a:ext cx="2194560" cy="199162"/>
          </a:xfrm>
        </p:spPr>
        <p:txBody>
          <a:bodyPr/>
          <a:lstStyle/>
          <a:p>
            <a:pPr algn="ctr"/>
            <a:r>
              <a:rPr lang="en-US" sz="800" dirty="0"/>
              <a:t>Andrew S. Bajer, University of Oregon </a:t>
            </a:r>
            <a:endParaRPr lang="en-US" sz="800" dirty="0">
              <a:solidFill>
                <a:schemeClr val="tx1"/>
              </a:solidFill>
            </a:endParaRP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33</a:t>
            </a:fld>
            <a:endParaRPr lang="en-US" noProof="0"/>
          </a:p>
        </p:txBody>
      </p:sp>
    </p:spTree>
    <p:extLst>
      <p:ext uri="{BB962C8B-B14F-4D97-AF65-F5344CB8AC3E}">
        <p14:creationId xmlns:p14="http://schemas.microsoft.com/office/powerpoint/2010/main" val="33335576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7618D-90EC-4384-9991-991CE01E379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Prometaphase</a:t>
            </a:r>
          </a:p>
        </p:txBody>
      </p:sp>
      <p:sp>
        <p:nvSpPr>
          <p:cNvPr id="3" name="Content Placeholder 2">
            <a:extLst>
              <a:ext uri="{FF2B5EF4-FFF2-40B4-BE49-F238E27FC236}">
                <a16:creationId xmlns:a16="http://schemas.microsoft.com/office/drawing/2014/main" id="{25C3A962-5578-4E50-A677-F0DD3C802780}"/>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Transition occurs after disassembly of nuclear envelope</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Microtubule attachment</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a:t>
            </a:r>
            <a:r>
              <a:rPr lang="en-US" baseline="30000" dirty="0">
                <a:solidFill>
                  <a:srgbClr val="000000"/>
                </a:solidFill>
                <a:latin typeface="Arial" panose="020B0604020202020204" pitchFamily="34" charset="0"/>
                <a:ea typeface="Verdana" panose="020B0604030504040204" pitchFamily="34" charset="0"/>
              </a:rPr>
              <a:t>nd</a:t>
            </a:r>
            <a:r>
              <a:rPr lang="en-US" dirty="0">
                <a:solidFill>
                  <a:srgbClr val="000000"/>
                </a:solidFill>
                <a:latin typeface="Arial" panose="020B0604020202020204" pitchFamily="34" charset="0"/>
                <a:ea typeface="Verdana" panose="020B0604030504040204" pitchFamily="34" charset="0"/>
              </a:rPr>
              <a:t> group grows from poles and attaches to kinetochores.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sister chromatid connected to opposite poles.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Chromosomes begin to move to center of cell – </a:t>
            </a:r>
            <a:r>
              <a:rPr lang="en-US" dirty="0" err="1">
                <a:solidFill>
                  <a:srgbClr val="000000"/>
                </a:solidFill>
                <a:latin typeface="Arial" panose="020B0604020202020204" pitchFamily="34" charset="0"/>
                <a:ea typeface="Verdana" panose="020B0604030504040204" pitchFamily="34" charset="0"/>
              </a:rPr>
              <a:t>congression</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Assembly and disassembly of microtubules.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Motor proteins at kinetochores.</a:t>
            </a:r>
          </a:p>
        </p:txBody>
      </p:sp>
      <p:sp>
        <p:nvSpPr>
          <p:cNvPr id="6" name="Slide Number Placeholder 3">
            <a:extLst>
              <a:ext uri="{FF2B5EF4-FFF2-40B4-BE49-F238E27FC236}">
                <a16:creationId xmlns:a16="http://schemas.microsoft.com/office/drawing/2014/main" id="{0C33D563-C6C6-4F49-B13E-FA653BF8E1F1}"/>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3802733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Prometaphase Cellular Organization</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97242" cy="457200"/>
          </a:xfrm>
        </p:spPr>
        <p:txBody>
          <a:bodyPr/>
          <a:lstStyle/>
          <a:p>
            <a:r>
              <a:rPr lang="en-US" dirty="0"/>
              <a:t>Figure 10.11</a:t>
            </a:r>
          </a:p>
        </p:txBody>
      </p:sp>
      <p:pic>
        <p:nvPicPr>
          <p:cNvPr id="8" name="Picture 3" descr="The illustration showing cell division in the prometaphase stage of mitosis.">
            <a:extLst>
              <a:ext uri="{FF2B5EF4-FFF2-40B4-BE49-F238E27FC236}">
                <a16:creationId xmlns:a16="http://schemas.microsoft.com/office/drawing/2014/main" id="{874CF684-5F2C-4789-B0B7-4C021B5265AD}"/>
              </a:ext>
            </a:extLst>
          </p:cNvPr>
          <p:cNvPicPr>
            <a:picLocks noChangeAspect="1"/>
          </p:cNvPicPr>
          <p:nvPr/>
        </p:nvPicPr>
        <p:blipFill rotWithShape="1">
          <a:blip r:embed="rId2"/>
          <a:srcRect l="27714" t="18516" r="55265"/>
          <a:stretch/>
        </p:blipFill>
        <p:spPr>
          <a:xfrm>
            <a:off x="3162820" y="1122622"/>
            <a:ext cx="2818361" cy="4846320"/>
          </a:xfrm>
          <a:prstGeom prst="rect">
            <a:avLst/>
          </a:prstGeom>
        </p:spPr>
      </p:pic>
      <p:sp>
        <p:nvSpPr>
          <p:cNvPr id="11" name="Content Placeholder 4">
            <a:extLst>
              <a:ext uri="{FF2B5EF4-FFF2-40B4-BE49-F238E27FC236}">
                <a16:creationId xmlns:a16="http://schemas.microsoft.com/office/drawing/2014/main" id="{4A3DE58B-A876-4736-94FF-C4D28D081B38}"/>
              </a:ext>
            </a:extLst>
          </p:cNvPr>
          <p:cNvSpPr>
            <a:spLocks noGrp="1"/>
          </p:cNvSpPr>
          <p:nvPr>
            <p:ph sz="quarter" idx="19"/>
          </p:nvPr>
        </p:nvSpPr>
        <p:spPr>
          <a:xfrm>
            <a:off x="3474720" y="6031483"/>
            <a:ext cx="2194560" cy="199162"/>
          </a:xfrm>
        </p:spPr>
        <p:txBody>
          <a:bodyPr/>
          <a:lstStyle/>
          <a:p>
            <a:pPr algn="ctr"/>
            <a:r>
              <a:rPr lang="en-US" sz="800" dirty="0"/>
              <a:t>Andrew S. Bajer, University of Oregon </a:t>
            </a:r>
            <a:endParaRPr lang="en-US" sz="800" dirty="0">
              <a:solidFill>
                <a:schemeClr val="tx1"/>
              </a:solidFill>
            </a:endParaRP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35</a:t>
            </a:fld>
            <a:endParaRPr lang="en-US" noProof="0"/>
          </a:p>
        </p:txBody>
      </p:sp>
    </p:spTree>
    <p:extLst>
      <p:ext uri="{BB962C8B-B14F-4D97-AF65-F5344CB8AC3E}">
        <p14:creationId xmlns:p14="http://schemas.microsoft.com/office/powerpoint/2010/main" val="13425025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54B3C-738E-4B8F-B58E-5F661FED4B1C}"/>
              </a:ext>
            </a:extLst>
          </p:cNvPr>
          <p:cNvSpPr>
            <a:spLocks noGrp="1"/>
          </p:cNvSpPr>
          <p:nvPr>
            <p:ph type="title"/>
          </p:nvPr>
        </p:nvSpPr>
        <p:spPr/>
        <p:txBody>
          <a:bodyPr/>
          <a:lstStyle/>
          <a:p>
            <a:r>
              <a:rPr lang="en-US" dirty="0">
                <a:solidFill>
                  <a:srgbClr val="000000"/>
                </a:solidFill>
              </a:rPr>
              <a:t>Metaphase</a:t>
            </a:r>
            <a:endParaRPr lang="en-US" dirty="0"/>
          </a:p>
        </p:txBody>
      </p:sp>
      <p:sp>
        <p:nvSpPr>
          <p:cNvPr id="3" name="Content Placeholder 2">
            <a:extLst>
              <a:ext uri="{FF2B5EF4-FFF2-40B4-BE49-F238E27FC236}">
                <a16:creationId xmlns:a16="http://schemas.microsoft.com/office/drawing/2014/main" id="{19087021-D65F-4262-A8DD-7F5172EE92C8}"/>
              </a:ext>
            </a:extLst>
          </p:cNvPr>
          <p:cNvSpPr>
            <a:spLocks noGrp="1"/>
          </p:cNvSpPr>
          <p:nvPr>
            <p:ph sz="quarter" idx="11"/>
          </p:nvPr>
        </p:nvSpPr>
        <p:spPr>
          <a:xfrm>
            <a:off x="342900" y="1276710"/>
            <a:ext cx="8458200" cy="1409340"/>
          </a:xfrm>
        </p:spPr>
        <p:txBody>
          <a:bodyPr/>
          <a:lstStyle/>
          <a:p>
            <a:pPr lvl="0">
              <a:spcBef>
                <a:spcPts val="300"/>
              </a:spcBef>
              <a:spcAft>
                <a:spcPts val="300"/>
              </a:spcAft>
            </a:pPr>
            <a:r>
              <a:rPr lang="en-US" dirty="0">
                <a:solidFill>
                  <a:srgbClr val="000000"/>
                </a:solidFill>
              </a:rPr>
              <a:t>Alignment of chromosomes along metaphase plate</a:t>
            </a:r>
          </a:p>
          <a:p>
            <a:pPr marL="342900" lvl="0" indent="-342900">
              <a:spcBef>
                <a:spcPts val="300"/>
              </a:spcBef>
              <a:spcAft>
                <a:spcPts val="300"/>
              </a:spcAft>
              <a:buFont typeface="Arial" panose="020B0604020202020204" pitchFamily="34" charset="0"/>
              <a:buChar char="•"/>
            </a:pPr>
            <a:r>
              <a:rPr lang="en-US" dirty="0">
                <a:solidFill>
                  <a:srgbClr val="000000"/>
                </a:solidFill>
              </a:rPr>
              <a:t>Not an actual structure.</a:t>
            </a:r>
          </a:p>
          <a:p>
            <a:pPr marL="342900" lvl="0" indent="-342900">
              <a:spcBef>
                <a:spcPts val="300"/>
              </a:spcBef>
              <a:spcAft>
                <a:spcPts val="300"/>
              </a:spcAft>
              <a:buFont typeface="Arial" panose="020B0604020202020204" pitchFamily="34" charset="0"/>
              <a:buChar char="•"/>
            </a:pPr>
            <a:r>
              <a:rPr lang="en-US" dirty="0">
                <a:solidFill>
                  <a:srgbClr val="000000"/>
                </a:solidFill>
              </a:rPr>
              <a:t>Future axis of cell division.</a:t>
            </a:r>
          </a:p>
        </p:txBody>
      </p:sp>
      <p:sp>
        <p:nvSpPr>
          <p:cNvPr id="4" name="Content Placeholder 3">
            <a:extLst>
              <a:ext uri="{FF2B5EF4-FFF2-40B4-BE49-F238E27FC236}">
                <a16:creationId xmlns:a16="http://schemas.microsoft.com/office/drawing/2014/main" id="{E1E0A603-8CFE-4D43-985B-FEA05170E7A3}"/>
              </a:ext>
            </a:extLst>
          </p:cNvPr>
          <p:cNvSpPr>
            <a:spLocks noGrp="1"/>
          </p:cNvSpPr>
          <p:nvPr>
            <p:ph sz="quarter" idx="15"/>
          </p:nvPr>
        </p:nvSpPr>
        <p:spPr>
          <a:xfrm>
            <a:off x="0" y="6141720"/>
            <a:ext cx="2011680" cy="457200"/>
          </a:xfrm>
        </p:spPr>
        <p:txBody>
          <a:bodyPr/>
          <a:lstStyle/>
          <a:p>
            <a:pPr lvl="0"/>
            <a:r>
              <a:rPr lang="en-US" dirty="0">
                <a:solidFill>
                  <a:srgbClr val="000000"/>
                </a:solidFill>
              </a:rPr>
              <a:t>Figure 10.12</a:t>
            </a:r>
          </a:p>
        </p:txBody>
      </p:sp>
      <p:pic>
        <p:nvPicPr>
          <p:cNvPr id="8" name="Picture 4" descr="Chromosomes lined up on the metaphase form a circle with kinetochore microtubules extending out to opposite poles forming a football shape.">
            <a:extLst>
              <a:ext uri="{FF2B5EF4-FFF2-40B4-BE49-F238E27FC236}">
                <a16:creationId xmlns:a16="http://schemas.microsoft.com/office/drawing/2014/main" id="{B43F4BB2-0D83-4AD7-BD3E-C90433576001}"/>
              </a:ext>
            </a:extLst>
          </p:cNvPr>
          <p:cNvPicPr>
            <a:picLocks noChangeAspect="1"/>
          </p:cNvPicPr>
          <p:nvPr/>
        </p:nvPicPr>
        <p:blipFill>
          <a:blip r:embed="rId2"/>
          <a:stretch>
            <a:fillRect/>
          </a:stretch>
        </p:blipFill>
        <p:spPr>
          <a:xfrm>
            <a:off x="2895828" y="2685477"/>
            <a:ext cx="3352344" cy="3566160"/>
          </a:xfrm>
          <a:prstGeom prst="rect">
            <a:avLst/>
          </a:prstGeom>
        </p:spPr>
      </p:pic>
      <p:sp>
        <p:nvSpPr>
          <p:cNvPr id="5" name="Text Placeholder 5">
            <a:extLst>
              <a:ext uri="{FF2B5EF4-FFF2-40B4-BE49-F238E27FC236}">
                <a16:creationId xmlns:a16="http://schemas.microsoft.com/office/drawing/2014/main" id="{7EE28EEF-1A84-4536-B950-EE248687BBAB}"/>
              </a:ext>
            </a:extLst>
          </p:cNvPr>
          <p:cNvSpPr>
            <a:spLocks noGrp="1"/>
          </p:cNvSpPr>
          <p:nvPr>
            <p:ph type="body" sz="quarter" idx="39"/>
          </p:nvPr>
        </p:nvSpPr>
        <p:spPr>
          <a:xfrm>
            <a:off x="3520440" y="6302502"/>
            <a:ext cx="2103120" cy="181356"/>
          </a:xfrm>
        </p:spPr>
        <p:txBody>
          <a:bodyPr/>
          <a:lstStyle/>
          <a:p>
            <a:pPr lvl="0" algn="ctr"/>
            <a:r>
              <a:rPr lang="en-US" dirty="0">
                <a:solidFill>
                  <a:srgbClr val="000000"/>
                </a:solidFill>
              </a:rPr>
              <a:t>Andrew S. Bajer, University of Oregon </a:t>
            </a:r>
          </a:p>
        </p:txBody>
      </p:sp>
      <p:sp>
        <p:nvSpPr>
          <p:cNvPr id="7" name="Slide Number Placeholder 6">
            <a:extLst>
              <a:ext uri="{FF2B5EF4-FFF2-40B4-BE49-F238E27FC236}">
                <a16:creationId xmlns:a16="http://schemas.microsoft.com/office/drawing/2014/main" id="{115635A8-BBED-4CC5-80AC-5E167A1E4D2E}"/>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4923648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Metaphase cellular organization</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97242" cy="457200"/>
          </a:xfrm>
        </p:spPr>
        <p:txBody>
          <a:bodyPr/>
          <a:lstStyle/>
          <a:p>
            <a:r>
              <a:rPr lang="en-US" dirty="0"/>
              <a:t>Figure 10.11</a:t>
            </a:r>
          </a:p>
        </p:txBody>
      </p:sp>
      <p:pic>
        <p:nvPicPr>
          <p:cNvPr id="8" name="Picture 3" descr="The illustration showing cell division in the metaphase stage of mitosis.">
            <a:extLst>
              <a:ext uri="{FF2B5EF4-FFF2-40B4-BE49-F238E27FC236}">
                <a16:creationId xmlns:a16="http://schemas.microsoft.com/office/drawing/2014/main" id="{874CF684-5F2C-4789-B0B7-4C021B5265AD}"/>
              </a:ext>
            </a:extLst>
          </p:cNvPr>
          <p:cNvPicPr>
            <a:picLocks noChangeAspect="1"/>
          </p:cNvPicPr>
          <p:nvPr/>
        </p:nvPicPr>
        <p:blipFill rotWithShape="1">
          <a:blip r:embed="rId2"/>
          <a:srcRect l="44308" t="17399" r="41980"/>
          <a:stretch/>
        </p:blipFill>
        <p:spPr>
          <a:xfrm>
            <a:off x="3452105" y="1106698"/>
            <a:ext cx="2239791" cy="4846320"/>
          </a:xfrm>
          <a:prstGeom prst="rect">
            <a:avLst/>
          </a:prstGeom>
        </p:spPr>
      </p:pic>
      <p:sp>
        <p:nvSpPr>
          <p:cNvPr id="11" name="Content Placeholder 4">
            <a:extLst>
              <a:ext uri="{FF2B5EF4-FFF2-40B4-BE49-F238E27FC236}">
                <a16:creationId xmlns:a16="http://schemas.microsoft.com/office/drawing/2014/main" id="{4A3DE58B-A876-4736-94FF-C4D28D081B38}"/>
              </a:ext>
            </a:extLst>
          </p:cNvPr>
          <p:cNvSpPr>
            <a:spLocks noGrp="1"/>
          </p:cNvSpPr>
          <p:nvPr>
            <p:ph sz="quarter" idx="19"/>
          </p:nvPr>
        </p:nvSpPr>
        <p:spPr>
          <a:xfrm>
            <a:off x="3474720" y="6039903"/>
            <a:ext cx="2194560" cy="199162"/>
          </a:xfrm>
        </p:spPr>
        <p:txBody>
          <a:bodyPr/>
          <a:lstStyle/>
          <a:p>
            <a:pPr algn="ctr"/>
            <a:r>
              <a:rPr lang="en-US" sz="800" dirty="0"/>
              <a:t>Andrew S. Bajer, University of Oregon </a:t>
            </a:r>
            <a:endParaRPr lang="en-US" sz="800" dirty="0">
              <a:solidFill>
                <a:schemeClr val="tx1"/>
              </a:solidFill>
            </a:endParaRP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37</a:t>
            </a:fld>
            <a:endParaRPr lang="en-US" noProof="0"/>
          </a:p>
        </p:txBody>
      </p:sp>
    </p:spTree>
    <p:extLst>
      <p:ext uri="{BB962C8B-B14F-4D97-AF65-F5344CB8AC3E}">
        <p14:creationId xmlns:p14="http://schemas.microsoft.com/office/powerpoint/2010/main" val="30584002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7618D-90EC-4384-9991-991CE01E3790}"/>
              </a:ext>
            </a:extLst>
          </p:cNvPr>
          <p:cNvSpPr>
            <a:spLocks noGrp="1"/>
          </p:cNvSpPr>
          <p:nvPr>
            <p:ph type="title"/>
          </p:nvPr>
        </p:nvSpPr>
        <p:spPr/>
        <p:txBody>
          <a:bodyPr/>
          <a:lstStyle/>
          <a:p>
            <a:pPr lvl="0"/>
            <a:r>
              <a:rPr lang="en-US" dirty="0"/>
              <a:t>Anaphase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5C3A962-5578-4E50-A677-F0DD3C802780}"/>
              </a:ext>
            </a:extLst>
          </p:cNvPr>
          <p:cNvSpPr>
            <a:spLocks noGrp="1"/>
          </p:cNvSpPr>
          <p:nvPr>
            <p:ph sz="quarter" idx="11"/>
          </p:nvPr>
        </p:nvSpPr>
        <p:spPr>
          <a:xfrm>
            <a:off x="342900" y="1276710"/>
            <a:ext cx="5107405" cy="4974336"/>
          </a:xfrm>
        </p:spPr>
        <p:txBody>
          <a:bodyPr/>
          <a:lstStyle/>
          <a:p>
            <a:pPr>
              <a:spcBef>
                <a:spcPts val="1200"/>
              </a:spcBef>
              <a:spcAft>
                <a:spcPts val="1200"/>
              </a:spcAft>
            </a:pPr>
            <a:r>
              <a:rPr lang="en-US" dirty="0"/>
              <a:t>Begins when centromeres split</a:t>
            </a:r>
          </a:p>
          <a:p>
            <a:pPr>
              <a:spcBef>
                <a:spcPts val="1200"/>
              </a:spcBef>
              <a:spcAft>
                <a:spcPts val="1200"/>
              </a:spcAft>
            </a:pPr>
            <a:r>
              <a:rPr lang="en-US" dirty="0"/>
              <a:t>Key event is removal of </a:t>
            </a:r>
            <a:r>
              <a:rPr lang="en-US" dirty="0" err="1"/>
              <a:t>cohesin</a:t>
            </a:r>
            <a:r>
              <a:rPr lang="en-US" dirty="0"/>
              <a:t> proteins from all chromosomes</a:t>
            </a:r>
          </a:p>
          <a:p>
            <a:pPr>
              <a:spcBef>
                <a:spcPts val="1200"/>
              </a:spcBef>
              <a:spcAft>
                <a:spcPts val="1200"/>
              </a:spcAft>
            </a:pPr>
            <a:r>
              <a:rPr lang="en-US" dirty="0"/>
              <a:t>Sister chromatids pulled to opposite poles</a:t>
            </a:r>
          </a:p>
          <a:p>
            <a:pPr>
              <a:spcBef>
                <a:spcPts val="1200"/>
              </a:spcBef>
              <a:spcAft>
                <a:spcPts val="1200"/>
              </a:spcAft>
            </a:pPr>
            <a:r>
              <a:rPr lang="en-US" dirty="0"/>
              <a:t>Two forms of movements:</a:t>
            </a:r>
          </a:p>
          <a:p>
            <a:pPr marL="457200" indent="-457200">
              <a:spcBef>
                <a:spcPts val="1200"/>
              </a:spcBef>
              <a:buFont typeface="+mj-lt"/>
              <a:buAutoNum type="arabicPeriod"/>
            </a:pPr>
            <a:r>
              <a:rPr lang="en-US" dirty="0"/>
              <a:t>Anaphase A – kinetochores pulled toward poles</a:t>
            </a:r>
          </a:p>
          <a:p>
            <a:pPr marL="457200" indent="-457200">
              <a:spcBef>
                <a:spcPts val="1200"/>
              </a:spcBef>
              <a:buFont typeface="+mj-lt"/>
              <a:buAutoNum type="arabicPeriod"/>
            </a:pPr>
            <a:r>
              <a:rPr lang="en-US" dirty="0"/>
              <a:t>Anaphase B – poles move apart</a:t>
            </a:r>
          </a:p>
        </p:txBody>
      </p:sp>
      <p:pic>
        <p:nvPicPr>
          <p:cNvPr id="5" name="Picture 3" descr="An illustration shows 2 electron micrographs.">
            <a:extLst>
              <a:ext uri="{FF2B5EF4-FFF2-40B4-BE49-F238E27FC236}">
                <a16:creationId xmlns:a16="http://schemas.microsoft.com/office/drawing/2014/main" id="{C3BE270A-F4E4-4C74-A8E7-073E6F99D3C2}"/>
              </a:ext>
            </a:extLst>
          </p:cNvPr>
          <p:cNvPicPr>
            <a:picLocks noChangeAspect="1"/>
          </p:cNvPicPr>
          <p:nvPr/>
        </p:nvPicPr>
        <p:blipFill>
          <a:blip r:embed="rId2"/>
          <a:stretch>
            <a:fillRect/>
          </a:stretch>
        </p:blipFill>
        <p:spPr>
          <a:xfrm>
            <a:off x="6142653" y="861909"/>
            <a:ext cx="2417284" cy="5151526"/>
          </a:xfrm>
          <a:prstGeom prst="rect">
            <a:avLst/>
          </a:prstGeom>
        </p:spPr>
      </p:pic>
      <p:sp>
        <p:nvSpPr>
          <p:cNvPr id="4" name="Text Placeholder 4">
            <a:extLst>
              <a:ext uri="{FF2B5EF4-FFF2-40B4-BE49-F238E27FC236}">
                <a16:creationId xmlns:a16="http://schemas.microsoft.com/office/drawing/2014/main" id="{00D9AD4A-E4FB-4C11-84E8-5A09AEBF67DA}"/>
              </a:ext>
            </a:extLst>
          </p:cNvPr>
          <p:cNvSpPr>
            <a:spLocks noGrp="1"/>
          </p:cNvSpPr>
          <p:nvPr>
            <p:ph type="body" sz="quarter" idx="39"/>
          </p:nvPr>
        </p:nvSpPr>
        <p:spPr>
          <a:xfrm>
            <a:off x="6436895" y="6113177"/>
            <a:ext cx="1828800" cy="181356"/>
          </a:xfrm>
        </p:spPr>
        <p:txBody>
          <a:bodyPr/>
          <a:lstStyle/>
          <a:p>
            <a:pPr algn="ctr"/>
            <a:r>
              <a:rPr lang="en-US" dirty="0">
                <a:solidFill>
                  <a:schemeClr val="tx1"/>
                </a:solidFill>
              </a:rPr>
              <a:t>Dr. Jeremy Pickett-Heaps</a:t>
            </a:r>
          </a:p>
        </p:txBody>
      </p:sp>
      <p:sp>
        <p:nvSpPr>
          <p:cNvPr id="8" name="Text Placeholder 5">
            <a:extLst>
              <a:ext uri="{FF2B5EF4-FFF2-40B4-BE49-F238E27FC236}">
                <a16:creationId xmlns:a16="http://schemas.microsoft.com/office/drawing/2014/main" id="{8C9679DE-B2CD-4A0E-A342-33FE3330F471}"/>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6" name="Slide Number Placeholder 6">
            <a:extLst>
              <a:ext uri="{FF2B5EF4-FFF2-40B4-BE49-F238E27FC236}">
                <a16:creationId xmlns:a16="http://schemas.microsoft.com/office/drawing/2014/main" id="{0C33D563-C6C6-4F49-B13E-FA653BF8E1F1}"/>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9390754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Anaphase Cellular Organization </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97242" cy="457200"/>
          </a:xfrm>
        </p:spPr>
        <p:txBody>
          <a:bodyPr/>
          <a:lstStyle/>
          <a:p>
            <a:r>
              <a:rPr lang="en-US" dirty="0"/>
              <a:t>Figure 10.11</a:t>
            </a:r>
          </a:p>
        </p:txBody>
      </p:sp>
      <p:pic>
        <p:nvPicPr>
          <p:cNvPr id="8" name="Picture 3" descr="The illustration showing cell division in the anaphase stage of mitosis.">
            <a:extLst>
              <a:ext uri="{FF2B5EF4-FFF2-40B4-BE49-F238E27FC236}">
                <a16:creationId xmlns:a16="http://schemas.microsoft.com/office/drawing/2014/main" id="{874CF684-5F2C-4789-B0B7-4C021B5265AD}"/>
              </a:ext>
            </a:extLst>
          </p:cNvPr>
          <p:cNvPicPr>
            <a:picLocks noChangeAspect="1"/>
          </p:cNvPicPr>
          <p:nvPr/>
        </p:nvPicPr>
        <p:blipFill rotWithShape="1">
          <a:blip r:embed="rId2"/>
          <a:srcRect l="57587" t="17383" r="28894"/>
          <a:stretch/>
        </p:blipFill>
        <p:spPr>
          <a:xfrm>
            <a:off x="3488935" y="1116847"/>
            <a:ext cx="2166131" cy="4754880"/>
          </a:xfrm>
          <a:prstGeom prst="rect">
            <a:avLst/>
          </a:prstGeom>
        </p:spPr>
      </p:pic>
      <p:sp>
        <p:nvSpPr>
          <p:cNvPr id="11" name="Content Placeholder 4">
            <a:extLst>
              <a:ext uri="{FF2B5EF4-FFF2-40B4-BE49-F238E27FC236}">
                <a16:creationId xmlns:a16="http://schemas.microsoft.com/office/drawing/2014/main" id="{4A3DE58B-A876-4736-94FF-C4D28D081B38}"/>
              </a:ext>
            </a:extLst>
          </p:cNvPr>
          <p:cNvSpPr>
            <a:spLocks noGrp="1"/>
          </p:cNvSpPr>
          <p:nvPr>
            <p:ph sz="quarter" idx="19"/>
          </p:nvPr>
        </p:nvSpPr>
        <p:spPr>
          <a:xfrm>
            <a:off x="3474720" y="5971323"/>
            <a:ext cx="2194560" cy="199162"/>
          </a:xfrm>
        </p:spPr>
        <p:txBody>
          <a:bodyPr/>
          <a:lstStyle/>
          <a:p>
            <a:pPr algn="ctr"/>
            <a:r>
              <a:rPr lang="en-US" sz="800" dirty="0"/>
              <a:t>Andrew S. Bajer, University of Oregon </a:t>
            </a:r>
            <a:endParaRPr lang="en-US" sz="800" dirty="0">
              <a:solidFill>
                <a:schemeClr val="tx1"/>
              </a:solidFill>
            </a:endParaRP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39</a:t>
            </a:fld>
            <a:endParaRPr lang="en-US" noProof="0"/>
          </a:p>
        </p:txBody>
      </p:sp>
    </p:spTree>
    <p:extLst>
      <p:ext uri="{BB962C8B-B14F-4D97-AF65-F5344CB8AC3E}">
        <p14:creationId xmlns:p14="http://schemas.microsoft.com/office/powerpoint/2010/main" val="4063281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Binary Fission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1" y="6137910"/>
            <a:ext cx="2377440" cy="457200"/>
          </a:xfrm>
        </p:spPr>
        <p:txBody>
          <a:bodyPr/>
          <a:lstStyle/>
          <a:p>
            <a:r>
              <a:rPr lang="en-US" dirty="0"/>
              <a:t>Figure 10.1,1-3</a:t>
            </a:r>
          </a:p>
        </p:txBody>
      </p:sp>
      <p:pic>
        <p:nvPicPr>
          <p:cNvPr id="8" name="Picture 3" descr="An illustration shows part 1 to 3 of binary fiss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821622" y="733239"/>
            <a:ext cx="3500757" cy="54864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688525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8A459-7CDA-4293-AD74-4155CEAA721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Telophase</a:t>
            </a:r>
          </a:p>
        </p:txBody>
      </p:sp>
      <p:sp>
        <p:nvSpPr>
          <p:cNvPr id="3" name="Content Placeholder 2">
            <a:extLst>
              <a:ext uri="{FF2B5EF4-FFF2-40B4-BE49-F238E27FC236}">
                <a16:creationId xmlns:a16="http://schemas.microsoft.com/office/drawing/2014/main" id="{BF06E22E-1C55-454E-93E8-FF60C2D326EA}"/>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Spindle apparatus disassembles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Nuclear envelope forms around each set of sister chromatids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Now called chromosomes.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Chromosomes begin to uncoil</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Nucleolus reappears in each new nucleus</a:t>
            </a:r>
          </a:p>
        </p:txBody>
      </p:sp>
      <p:sp>
        <p:nvSpPr>
          <p:cNvPr id="6" name="Slide Number Placeholder 3">
            <a:extLst>
              <a:ext uri="{FF2B5EF4-FFF2-40B4-BE49-F238E27FC236}">
                <a16:creationId xmlns:a16="http://schemas.microsoft.com/office/drawing/2014/main" id="{53FF24EB-EA2B-4E9E-894B-FB3BFE6C527F}"/>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42720997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Telophase Cellular Organization</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97242" cy="457200"/>
          </a:xfrm>
        </p:spPr>
        <p:txBody>
          <a:bodyPr/>
          <a:lstStyle/>
          <a:p>
            <a:r>
              <a:rPr lang="en-US" dirty="0"/>
              <a:t>Figure 10.11</a:t>
            </a:r>
          </a:p>
        </p:txBody>
      </p:sp>
      <p:pic>
        <p:nvPicPr>
          <p:cNvPr id="8" name="Picture 3" descr="The illustration showing cell division in the telophase stage of mitosis.">
            <a:extLst>
              <a:ext uri="{FF2B5EF4-FFF2-40B4-BE49-F238E27FC236}">
                <a16:creationId xmlns:a16="http://schemas.microsoft.com/office/drawing/2014/main" id="{874CF684-5F2C-4789-B0B7-4C021B5265AD}"/>
              </a:ext>
            </a:extLst>
          </p:cNvPr>
          <p:cNvPicPr>
            <a:picLocks noChangeAspect="1"/>
          </p:cNvPicPr>
          <p:nvPr/>
        </p:nvPicPr>
        <p:blipFill rotWithShape="1">
          <a:blip r:embed="rId2"/>
          <a:srcRect l="70639" t="17817" r="16331"/>
          <a:stretch/>
        </p:blipFill>
        <p:spPr>
          <a:xfrm>
            <a:off x="3522567" y="1105968"/>
            <a:ext cx="2098867" cy="4754880"/>
          </a:xfrm>
          <a:prstGeom prst="rect">
            <a:avLst/>
          </a:prstGeom>
        </p:spPr>
      </p:pic>
      <p:sp>
        <p:nvSpPr>
          <p:cNvPr id="11" name="Content Placeholder 4">
            <a:extLst>
              <a:ext uri="{FF2B5EF4-FFF2-40B4-BE49-F238E27FC236}">
                <a16:creationId xmlns:a16="http://schemas.microsoft.com/office/drawing/2014/main" id="{4A3DE58B-A876-4736-94FF-C4D28D081B38}"/>
              </a:ext>
            </a:extLst>
          </p:cNvPr>
          <p:cNvSpPr>
            <a:spLocks noGrp="1"/>
          </p:cNvSpPr>
          <p:nvPr>
            <p:ph sz="quarter" idx="19"/>
          </p:nvPr>
        </p:nvSpPr>
        <p:spPr>
          <a:xfrm>
            <a:off x="3474720" y="5971323"/>
            <a:ext cx="2194560" cy="199162"/>
          </a:xfrm>
        </p:spPr>
        <p:txBody>
          <a:bodyPr/>
          <a:lstStyle/>
          <a:p>
            <a:pPr algn="ctr"/>
            <a:r>
              <a:rPr lang="en-US" sz="800" dirty="0"/>
              <a:t>Andrew S. Bajer, University of Oregon </a:t>
            </a:r>
            <a:endParaRPr lang="en-US" sz="800" dirty="0">
              <a:solidFill>
                <a:schemeClr val="tx1"/>
              </a:solidFill>
            </a:endParaRP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41</a:t>
            </a:fld>
            <a:endParaRPr lang="en-US" noProof="0"/>
          </a:p>
        </p:txBody>
      </p:sp>
    </p:spTree>
    <p:extLst>
      <p:ext uri="{BB962C8B-B14F-4D97-AF65-F5344CB8AC3E}">
        <p14:creationId xmlns:p14="http://schemas.microsoft.com/office/powerpoint/2010/main" val="9162311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0E167-5BF9-446F-A18C-F3EA5BCA1B8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Cytokinesis</a:t>
            </a:r>
          </a:p>
        </p:txBody>
      </p:sp>
      <p:sp>
        <p:nvSpPr>
          <p:cNvPr id="3" name="Content Placeholder 2">
            <a:extLst>
              <a:ext uri="{FF2B5EF4-FFF2-40B4-BE49-F238E27FC236}">
                <a16:creationId xmlns:a16="http://schemas.microsoft.com/office/drawing/2014/main" id="{EC251800-6763-4522-A42F-289C043A262B}"/>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Cleavage of the cell into equal halves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Animal cells – constriction of actin filaments produces a cleavage furrow</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 cells – cell plate forms between the nuclei</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Fungi and some protists – nuclear membrane does not dissolve; mitosis occurs within the nucleus; division of the nucleus occurs with cytokinesis</a:t>
            </a:r>
          </a:p>
        </p:txBody>
      </p:sp>
      <p:sp>
        <p:nvSpPr>
          <p:cNvPr id="6" name="Slide Number Placeholder 3">
            <a:extLst>
              <a:ext uri="{FF2B5EF4-FFF2-40B4-BE49-F238E27FC236}">
                <a16:creationId xmlns:a16="http://schemas.microsoft.com/office/drawing/2014/main" id="{5A1634DE-DB1A-47B6-ADD3-BD6049DD0CB8}"/>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22949945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Animal Cell Cytokinesis</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97242" cy="457200"/>
          </a:xfrm>
        </p:spPr>
        <p:txBody>
          <a:bodyPr/>
          <a:lstStyle/>
          <a:p>
            <a:r>
              <a:rPr lang="en-US" dirty="0"/>
              <a:t>Figure 10.14</a:t>
            </a:r>
          </a:p>
        </p:txBody>
      </p:sp>
      <p:pic>
        <p:nvPicPr>
          <p:cNvPr id="8" name="Picture 3" descr="Two illustrations show cytokinesis in animal cells.">
            <a:extLst>
              <a:ext uri="{FF2B5EF4-FFF2-40B4-BE49-F238E27FC236}">
                <a16:creationId xmlns:a16="http://schemas.microsoft.com/office/drawing/2014/main" id="{874CF684-5F2C-4789-B0B7-4C021B5265AD}"/>
              </a:ext>
            </a:extLst>
          </p:cNvPr>
          <p:cNvPicPr>
            <a:picLocks noChangeAspect="1"/>
          </p:cNvPicPr>
          <p:nvPr/>
        </p:nvPicPr>
        <p:blipFill rotWithShape="1">
          <a:blip r:embed="rId2"/>
          <a:stretch/>
        </p:blipFill>
        <p:spPr>
          <a:xfrm>
            <a:off x="1595738" y="1198568"/>
            <a:ext cx="5952524" cy="4572000"/>
          </a:xfrm>
          <a:prstGeom prst="rect">
            <a:avLst/>
          </a:prstGeom>
        </p:spPr>
      </p:pic>
      <p:sp>
        <p:nvSpPr>
          <p:cNvPr id="11" name="Content Placeholder 4">
            <a:extLst>
              <a:ext uri="{FF2B5EF4-FFF2-40B4-BE49-F238E27FC236}">
                <a16:creationId xmlns:a16="http://schemas.microsoft.com/office/drawing/2014/main" id="{4A3DE58B-A876-4736-94FF-C4D28D081B38}"/>
              </a:ext>
            </a:extLst>
          </p:cNvPr>
          <p:cNvSpPr>
            <a:spLocks noGrp="1"/>
          </p:cNvSpPr>
          <p:nvPr>
            <p:ph sz="quarter" idx="19"/>
          </p:nvPr>
        </p:nvSpPr>
        <p:spPr>
          <a:xfrm>
            <a:off x="1828800" y="5845593"/>
            <a:ext cx="5486400" cy="199162"/>
          </a:xfrm>
        </p:spPr>
        <p:txBody>
          <a:bodyPr/>
          <a:lstStyle/>
          <a:p>
            <a:r>
              <a:rPr lang="en-US" sz="800" dirty="0"/>
              <a:t>(a) Don W. Fawcett/Science Source; (b) Guenter Albrecht-Buehler, Northwestern University, Chicago </a:t>
            </a:r>
            <a:endParaRPr lang="en-US" sz="800" dirty="0">
              <a:solidFill>
                <a:schemeClr val="tx1"/>
              </a:solidFill>
            </a:endParaRP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43</a:t>
            </a:fld>
            <a:endParaRPr lang="en-US" noProof="0"/>
          </a:p>
        </p:txBody>
      </p:sp>
    </p:spTree>
    <p:extLst>
      <p:ext uri="{BB962C8B-B14F-4D97-AF65-F5344CB8AC3E}">
        <p14:creationId xmlns:p14="http://schemas.microsoft.com/office/powerpoint/2010/main" val="12870783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Plant Cell Cytokinesis</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97242" cy="457200"/>
          </a:xfrm>
        </p:spPr>
        <p:txBody>
          <a:bodyPr/>
          <a:lstStyle/>
          <a:p>
            <a:r>
              <a:rPr lang="en-US" dirty="0"/>
              <a:t>Figure 10.15</a:t>
            </a:r>
          </a:p>
        </p:txBody>
      </p:sp>
      <p:pic>
        <p:nvPicPr>
          <p:cNvPr id="8" name="Picture 3" descr="A photomicrograph and an illustration display cytokinesis in plant cells.">
            <a:extLst>
              <a:ext uri="{FF2B5EF4-FFF2-40B4-BE49-F238E27FC236}">
                <a16:creationId xmlns:a16="http://schemas.microsoft.com/office/drawing/2014/main" id="{874CF684-5F2C-4789-B0B7-4C021B5265AD}"/>
              </a:ext>
            </a:extLst>
          </p:cNvPr>
          <p:cNvPicPr>
            <a:picLocks noChangeAspect="1"/>
          </p:cNvPicPr>
          <p:nvPr/>
        </p:nvPicPr>
        <p:blipFill>
          <a:blip r:embed="rId2"/>
          <a:stretch>
            <a:fillRect/>
          </a:stretch>
        </p:blipFill>
        <p:spPr>
          <a:xfrm>
            <a:off x="2041284" y="1054788"/>
            <a:ext cx="5061432" cy="4846320"/>
          </a:xfrm>
          <a:prstGeom prst="rect">
            <a:avLst/>
          </a:prstGeom>
        </p:spPr>
      </p:pic>
      <p:sp>
        <p:nvSpPr>
          <p:cNvPr id="11" name="Content Placeholder 4">
            <a:extLst>
              <a:ext uri="{FF2B5EF4-FFF2-40B4-BE49-F238E27FC236}">
                <a16:creationId xmlns:a16="http://schemas.microsoft.com/office/drawing/2014/main" id="{4A3DE58B-A876-4736-94FF-C4D28D081B38}"/>
              </a:ext>
            </a:extLst>
          </p:cNvPr>
          <p:cNvSpPr>
            <a:spLocks noGrp="1"/>
          </p:cNvSpPr>
          <p:nvPr>
            <p:ph sz="quarter" idx="19"/>
          </p:nvPr>
        </p:nvSpPr>
        <p:spPr>
          <a:xfrm>
            <a:off x="3429000" y="5959291"/>
            <a:ext cx="2286000" cy="199162"/>
          </a:xfrm>
        </p:spPr>
        <p:txBody>
          <a:bodyPr/>
          <a:lstStyle/>
          <a:p>
            <a:r>
              <a:rPr lang="en-US" sz="800" dirty="0"/>
              <a:t>©</a:t>
            </a:r>
            <a:r>
              <a:rPr lang="en-US" sz="800" dirty="0" err="1"/>
              <a:t>Biophoto</a:t>
            </a:r>
            <a:r>
              <a:rPr lang="en-US" sz="800" dirty="0"/>
              <a:t> Associates/Science Source</a:t>
            </a:r>
            <a:endParaRPr lang="en-US" sz="800" dirty="0">
              <a:solidFill>
                <a:schemeClr val="tx1"/>
              </a:solidFill>
            </a:endParaRP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44</a:t>
            </a:fld>
            <a:endParaRPr lang="en-US" noProof="0"/>
          </a:p>
        </p:txBody>
      </p:sp>
    </p:spTree>
    <p:extLst>
      <p:ext uri="{BB962C8B-B14F-4D97-AF65-F5344CB8AC3E}">
        <p14:creationId xmlns:p14="http://schemas.microsoft.com/office/powerpoint/2010/main" val="22606864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F03DD-15DF-4178-BCE7-3E86CA8D8D7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Control of the Cell Cycle</a:t>
            </a:r>
          </a:p>
        </p:txBody>
      </p:sp>
      <p:sp>
        <p:nvSpPr>
          <p:cNvPr id="3" name="Content Placeholder 2">
            <a:extLst>
              <a:ext uri="{FF2B5EF4-FFF2-40B4-BE49-F238E27FC236}">
                <a16:creationId xmlns:a16="http://schemas.microsoft.com/office/drawing/2014/main" id="{44D08E1B-9EBD-4445-B7CC-ABBC855ABD02}"/>
              </a:ext>
            </a:extLst>
          </p:cNvPr>
          <p:cNvSpPr>
            <a:spLocks noGrp="1"/>
          </p:cNvSpPr>
          <p:nvPr>
            <p:ph sz="quarter" idx="11"/>
          </p:nvPr>
        </p:nvSpPr>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Cell cycle has two irreversible points:</a:t>
            </a:r>
          </a:p>
          <a:p>
            <a:pPr marL="457200" lvl="2" indent="-457200">
              <a:spcBef>
                <a:spcPts val="1800"/>
              </a:spcBef>
              <a:spcAft>
                <a:spcPts val="600"/>
              </a:spcAft>
              <a:buClr>
                <a:srgbClr val="000000"/>
              </a:buClr>
              <a:buFont typeface="+mj-lt"/>
              <a:buAutoNum type="arabicPeriod"/>
            </a:pPr>
            <a:r>
              <a:rPr lang="en-US" sz="2400" dirty="0">
                <a:solidFill>
                  <a:srgbClr val="000000"/>
                </a:solidFill>
                <a:latin typeface="Arial" panose="020B0604020202020204" pitchFamily="34" charset="0"/>
                <a:ea typeface="Verdana" panose="020B0604030504040204" pitchFamily="34" charset="0"/>
              </a:rPr>
              <a:t>Replication of genetic material</a:t>
            </a:r>
          </a:p>
          <a:p>
            <a:pPr marL="457200" lvl="2" indent="-457200">
              <a:spcBef>
                <a:spcPts val="600"/>
              </a:spcBef>
              <a:spcAft>
                <a:spcPts val="600"/>
              </a:spcAft>
              <a:buClr>
                <a:srgbClr val="000000"/>
              </a:buClr>
              <a:buFont typeface="+mj-lt"/>
              <a:buAutoNum type="arabicPeriod"/>
            </a:pPr>
            <a:r>
              <a:rPr lang="en-US" sz="2400" dirty="0">
                <a:solidFill>
                  <a:srgbClr val="000000"/>
                </a:solidFill>
                <a:latin typeface="Arial" panose="020B0604020202020204" pitchFamily="34" charset="0"/>
                <a:ea typeface="Verdana" panose="020B0604030504040204" pitchFamily="34" charset="0"/>
              </a:rPr>
              <a:t>Separation of the sister chromatids</a:t>
            </a:r>
          </a:p>
          <a:p>
            <a:pPr lvl="0">
              <a:spcBef>
                <a:spcPts val="1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Cell cycle can be put on hold at specific points called checkpoints</a:t>
            </a:r>
          </a:p>
          <a:p>
            <a:pPr marL="347472" lvl="0" indent="-347472">
              <a:spcBef>
                <a:spcPts val="1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Process is checked for accuracy and can be halted if there are errors.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Allows cell to respond to internal and external signals.</a:t>
            </a:r>
          </a:p>
        </p:txBody>
      </p:sp>
      <p:sp>
        <p:nvSpPr>
          <p:cNvPr id="6" name="Slide Number Placeholder 3">
            <a:extLst>
              <a:ext uri="{FF2B5EF4-FFF2-40B4-BE49-F238E27FC236}">
                <a16:creationId xmlns:a16="http://schemas.microsoft.com/office/drawing/2014/main" id="{13C23C75-CD2C-4C10-A447-5744298F8EE5}"/>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5794783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06150-7CAB-4D4E-AD76-BEF015A99AE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 Cycle Control Factors – 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F</a:t>
            </a:r>
          </a:p>
        </p:txBody>
      </p:sp>
      <p:sp>
        <p:nvSpPr>
          <p:cNvPr id="3" name="Content Placeholder 2">
            <a:extLst>
              <a:ext uri="{FF2B5EF4-FFF2-40B4-BE49-F238E27FC236}">
                <a16:creationId xmlns:a16="http://schemas.microsoft.com/office/drawing/2014/main" id="{3EC346AB-4AD7-4062-8E3B-FAF296C8C00E}"/>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Maturation-promoting factor (</a:t>
            </a:r>
            <a:r>
              <a:rPr lang="en-US" dirty="0">
                <a:solidFill>
                  <a:srgbClr val="000000"/>
                </a:solidFill>
                <a:latin typeface="Arial" panose="020B0604020202020204" pitchFamily="34" charset="0"/>
                <a:ea typeface="Verdana" panose="020B0604030504040204" pitchFamily="34" charset="0"/>
                <a:cs typeface="Arial" pitchFamily="34" charset="0"/>
              </a:rPr>
              <a:t>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F</a:t>
            </a:r>
            <a:r>
              <a:rPr lang="en-US" dirty="0">
                <a:solidFill>
                  <a:srgbClr val="000000"/>
                </a:solidFill>
                <a:latin typeface="Arial" panose="020B0604020202020204" pitchFamily="34" charset="0"/>
                <a:ea typeface="Verdana" panose="020B0604030504040204" pitchFamily="34" charset="0"/>
              </a:rPr>
              <a:t>) discovered in frog oocytes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Cytoplasm containing </a:t>
            </a:r>
            <a:r>
              <a:rPr lang="en-US" dirty="0">
                <a:solidFill>
                  <a:srgbClr val="000000"/>
                </a:solidFill>
                <a:latin typeface="Arial" panose="020B0604020202020204" pitchFamily="34" charset="0"/>
                <a:ea typeface="Verdana" panose="020B0604030504040204" pitchFamily="34" charset="0"/>
                <a:cs typeface="Arial" pitchFamily="34" charset="0"/>
              </a:rPr>
              <a:t>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F</a:t>
            </a:r>
            <a:r>
              <a:rPr lang="en-US" dirty="0">
                <a:solidFill>
                  <a:srgbClr val="000000"/>
                </a:solidFill>
                <a:latin typeface="Arial" panose="020B0604020202020204" pitchFamily="34" charset="0"/>
                <a:ea typeface="Verdana" panose="020B0604030504040204" pitchFamily="34" charset="0"/>
              </a:rPr>
              <a:t> can induce cell division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cs typeface="Arial" pitchFamily="34" charset="0"/>
              </a:rPr>
              <a:t>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F</a:t>
            </a:r>
            <a:r>
              <a:rPr lang="en-US" dirty="0">
                <a:solidFill>
                  <a:srgbClr val="000000"/>
                </a:solidFill>
                <a:latin typeface="Arial" panose="020B0604020202020204" pitchFamily="34" charset="0"/>
                <a:ea typeface="Verdana" panose="020B0604030504040204" pitchFamily="34" charset="0"/>
              </a:rPr>
              <a:t> activity varies throughout the cell cycle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cs typeface="Arial" pitchFamily="34" charset="0"/>
              </a:rPr>
              <a:t>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F</a:t>
            </a:r>
            <a:r>
              <a:rPr lang="en-US" dirty="0">
                <a:solidFill>
                  <a:srgbClr val="000000"/>
                </a:solidFill>
                <a:latin typeface="Arial" panose="020B0604020202020204" pitchFamily="34" charset="0"/>
                <a:ea typeface="Verdana" panose="020B0604030504040204" pitchFamily="34" charset="0"/>
              </a:rPr>
              <a:t> enzymatic activity involved the phosphorylation of proteins</a:t>
            </a:r>
          </a:p>
        </p:txBody>
      </p:sp>
      <p:sp>
        <p:nvSpPr>
          <p:cNvPr id="6" name="Slide Number Placeholder 3">
            <a:extLst>
              <a:ext uri="{FF2B5EF4-FFF2-40B4-BE49-F238E27FC236}">
                <a16:creationId xmlns:a16="http://schemas.microsoft.com/office/drawing/2014/main" id="{A1F0F01A-23E9-40D7-9D7C-1661539AD7EA}"/>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7030121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363A2-2CFD-4B10-BAAC-98828D04D01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 Cycle Control Factors - Cyclins</a:t>
            </a:r>
          </a:p>
        </p:txBody>
      </p:sp>
      <p:sp>
        <p:nvSpPr>
          <p:cNvPr id="3" name="Content Placeholder 2">
            <a:extLst>
              <a:ext uri="{FF2B5EF4-FFF2-40B4-BE49-F238E27FC236}">
                <a16:creationId xmlns:a16="http://schemas.microsoft.com/office/drawing/2014/main" id="{D296D7C1-0BC1-4EF4-BA39-1912A7A654A7}"/>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Research in sea urchin embryos discovered proteins that are produced in synchrony with the cell cycle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Named cyclin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forms – one that peaks at G</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/S, another that peaks at G</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/M</a:t>
            </a:r>
          </a:p>
        </p:txBody>
      </p:sp>
      <p:sp>
        <p:nvSpPr>
          <p:cNvPr id="6" name="Slide Number Placeholder 3">
            <a:extLst>
              <a:ext uri="{FF2B5EF4-FFF2-40B4-BE49-F238E27FC236}">
                <a16:creationId xmlns:a16="http://schemas.microsoft.com/office/drawing/2014/main" id="{6D8219BB-0309-4283-BDC4-20C31E2A8FD1}"/>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18547841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B84A9-7C50-4454-871C-35510D1692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 Cycle Control Factors – cdc2</a:t>
            </a:r>
          </a:p>
        </p:txBody>
      </p:sp>
      <p:sp>
        <p:nvSpPr>
          <p:cNvPr id="3" name="Content Placeholder 2">
            <a:extLst>
              <a:ext uri="{FF2B5EF4-FFF2-40B4-BE49-F238E27FC236}">
                <a16:creationId xmlns:a16="http://schemas.microsoft.com/office/drawing/2014/main" id="{5F43AA6A-2360-4052-8F23-B34B30841AA2}"/>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Yeast mutants that halted during cell division were used to identify genes necessary for cell cycle progression</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yeast there were two critical control points:</a:t>
            </a:r>
          </a:p>
          <a:p>
            <a:pPr marL="347472" lvl="0" indent="-347472">
              <a:spcBef>
                <a:spcPts val="12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commitment to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synthesis (“START”)</a:t>
            </a:r>
          </a:p>
          <a:p>
            <a:pPr marL="347472" lvl="0" indent="-347472">
              <a:spcBef>
                <a:spcPts val="12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commitment to mitosis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cdc2 gene is critical for passing both boundaries</a:t>
            </a:r>
          </a:p>
        </p:txBody>
      </p:sp>
      <p:sp>
        <p:nvSpPr>
          <p:cNvPr id="6" name="Slide Number Placeholder 3">
            <a:extLst>
              <a:ext uri="{FF2B5EF4-FFF2-40B4-BE49-F238E27FC236}">
                <a16:creationId xmlns:a16="http://schemas.microsoft.com/office/drawing/2014/main" id="{094A45B2-4CF8-444D-8B29-DF5827901F0A}"/>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2346112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EE181-351D-491A-87E7-DDB2D2D3671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F is Cyclin Plus cdc2</a:t>
            </a:r>
          </a:p>
        </p:txBody>
      </p:sp>
      <p:sp>
        <p:nvSpPr>
          <p:cNvPr id="3" name="Content Placeholder 2">
            <a:extLst>
              <a:ext uri="{FF2B5EF4-FFF2-40B4-BE49-F238E27FC236}">
                <a16:creationId xmlns:a16="http://schemas.microsoft.com/office/drawing/2014/main" id="{D91650D0-32B9-46D5-9231-3B816AA5B4BD}"/>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Protein encoded by cdc2 was shown to be a kinase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cs typeface="Arial" pitchFamily="34" charset="0"/>
              </a:rPr>
              <a:t>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F</a:t>
            </a:r>
            <a:r>
              <a:rPr lang="en-US" dirty="0">
                <a:solidFill>
                  <a:srgbClr val="000000"/>
                </a:solidFill>
                <a:latin typeface="Arial" panose="020B0604020202020204" pitchFamily="34" charset="0"/>
                <a:ea typeface="Verdana" panose="020B0604030504040204" pitchFamily="34" charset="0"/>
              </a:rPr>
              <a:t> was shown to be composed of a cyclin and cdc2 kinase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cdc2 was first identified cyclin-dependent kinase (</a:t>
            </a:r>
            <a:r>
              <a:rPr lang="en-US" dirty="0" err="1">
                <a:solidFill>
                  <a:srgbClr val="000000"/>
                </a:solidFill>
                <a:latin typeface="Arial" panose="020B0604020202020204" pitchFamily="34" charset="0"/>
                <a:ea typeface="Verdana" panose="020B0604030504040204" pitchFamily="34" charset="0"/>
              </a:rPr>
              <a:t>cdk</a:t>
            </a:r>
            <a:r>
              <a:rPr lang="en-US" dirty="0">
                <a:solidFill>
                  <a:srgbClr val="000000"/>
                </a:solidFill>
                <a:latin typeface="Arial" panose="020B0604020202020204" pitchFamily="34" charset="0"/>
                <a:ea typeface="Verdana" panose="020B0604030504040204" pitchFamily="34" charset="0"/>
              </a:rPr>
              <a:t>)</a:t>
            </a:r>
          </a:p>
          <a:p>
            <a:pPr marL="342900" lvl="0" indent="-342900">
              <a:spcBef>
                <a:spcPts val="12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Cdks</a:t>
            </a:r>
            <a:r>
              <a:rPr lang="en-US" dirty="0">
                <a:solidFill>
                  <a:srgbClr val="000000"/>
                </a:solidFill>
                <a:latin typeface="Arial" panose="020B0604020202020204" pitchFamily="34" charset="0"/>
                <a:ea typeface="Verdana" panose="020B0604030504040204" pitchFamily="34" charset="0"/>
              </a:rPr>
              <a:t> are the key positive drivers of the cell cycle</a:t>
            </a:r>
          </a:p>
        </p:txBody>
      </p:sp>
      <p:sp>
        <p:nvSpPr>
          <p:cNvPr id="6" name="Slide Number Placeholder 3">
            <a:extLst>
              <a:ext uri="{FF2B5EF4-FFF2-40B4-BE49-F238E27FC236}">
                <a16:creationId xmlns:a16="http://schemas.microsoft.com/office/drawing/2014/main" id="{1AC6DC40-DB7E-44EC-9D65-9D3DADC5B855}"/>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129517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Binary Fission: Septation and Division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1" y="6137910"/>
            <a:ext cx="2423161" cy="457200"/>
          </a:xfrm>
        </p:spPr>
        <p:txBody>
          <a:bodyPr/>
          <a:lstStyle/>
          <a:p>
            <a:r>
              <a:rPr lang="en-US" dirty="0"/>
              <a:t>Figure 10.1,4-5</a:t>
            </a:r>
          </a:p>
        </p:txBody>
      </p:sp>
      <p:pic>
        <p:nvPicPr>
          <p:cNvPr id="8" name="Picture 3" descr="An illustration shows part 4 to 5 of binary fiss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043852" y="1094558"/>
            <a:ext cx="5056296" cy="493776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98742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08322-6910-4148-B394-8C3530AD309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Three Checkpoints</a:t>
            </a:r>
          </a:p>
        </p:txBody>
      </p:sp>
      <p:sp>
        <p:nvSpPr>
          <p:cNvPr id="3" name="Content Placeholder 2">
            <a:extLst>
              <a:ext uri="{FF2B5EF4-FFF2-40B4-BE49-F238E27FC236}">
                <a16:creationId xmlns:a16="http://schemas.microsoft.com/office/drawing/2014/main" id="{585C08B1-A8E5-4624-9464-962E6DA41B55}"/>
              </a:ext>
            </a:extLst>
          </p:cNvPr>
          <p:cNvSpPr>
            <a:spLocks noGrp="1"/>
          </p:cNvSpPr>
          <p:nvPr>
            <p:ph sz="quarter" idx="11"/>
          </p:nvPr>
        </p:nvSpPr>
        <p:spPr/>
        <p:txBody>
          <a:bodyPr/>
          <a:lstStyle/>
          <a:p>
            <a:pPr marL="457200" lvl="0" indent="-457200">
              <a:spcBef>
                <a:spcPts val="624"/>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G</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/S checkpoint</a:t>
            </a:r>
          </a:p>
          <a:p>
            <a:pPr marL="914400" lvl="0" indent="-457200">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“decides” to divide.</a:t>
            </a:r>
          </a:p>
          <a:p>
            <a:pPr marL="914400" lvl="0" indent="-457200">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Primary point for external signal influence.</a:t>
            </a:r>
          </a:p>
          <a:p>
            <a:pPr marL="457200" lvl="0" indent="-457200">
              <a:spcBef>
                <a:spcPts val="624"/>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G</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/M checkpoint</a:t>
            </a:r>
          </a:p>
          <a:p>
            <a:pPr marL="914400" lvl="0" indent="-457200">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makes a commitment to mitosis.</a:t>
            </a:r>
          </a:p>
          <a:p>
            <a:pPr marL="914400" lvl="0" indent="-457200">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Assesses success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replication.</a:t>
            </a:r>
          </a:p>
          <a:p>
            <a:pPr marL="457200" lvl="0" indent="-457200">
              <a:spcBef>
                <a:spcPts val="624"/>
              </a:spcBef>
              <a:spcAft>
                <a:spcPts val="12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Late metaphase (spindle) checkpoint</a:t>
            </a:r>
          </a:p>
          <a:p>
            <a:pPr marL="914400" lvl="0" indent="-457200">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ensures that all chromosomes are attached to the spindle.</a:t>
            </a:r>
          </a:p>
        </p:txBody>
      </p:sp>
      <p:sp>
        <p:nvSpPr>
          <p:cNvPr id="6" name="Slide Number Placeholder 3">
            <a:extLst>
              <a:ext uri="{FF2B5EF4-FFF2-40B4-BE49-F238E27FC236}">
                <a16:creationId xmlns:a16="http://schemas.microsoft.com/office/drawing/2014/main" id="{2995F7A3-AAA7-4424-B2E4-5AE6D1416391}"/>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8493608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Cell Cycle Control</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97242" cy="457200"/>
          </a:xfrm>
        </p:spPr>
        <p:txBody>
          <a:bodyPr/>
          <a:lstStyle/>
          <a:p>
            <a:r>
              <a:rPr lang="en-US" dirty="0"/>
              <a:t>Figure 10.18</a:t>
            </a:r>
          </a:p>
        </p:txBody>
      </p:sp>
      <p:pic>
        <p:nvPicPr>
          <p:cNvPr id="8" name="Picture 3" descr="An illustration shows the cell cycle depicted as a 5-arrows circle. Each arrow indicates a phase.">
            <a:extLst>
              <a:ext uri="{FF2B5EF4-FFF2-40B4-BE49-F238E27FC236}">
                <a16:creationId xmlns:a16="http://schemas.microsoft.com/office/drawing/2014/main" id="{874CF684-5F2C-4789-B0B7-4C021B5265AD}"/>
              </a:ext>
            </a:extLst>
          </p:cNvPr>
          <p:cNvPicPr>
            <a:picLocks noChangeAspect="1"/>
          </p:cNvPicPr>
          <p:nvPr/>
        </p:nvPicPr>
        <p:blipFill>
          <a:blip r:embed="rId2"/>
          <a:stretch>
            <a:fillRect/>
          </a:stretch>
        </p:blipFill>
        <p:spPr>
          <a:xfrm>
            <a:off x="1574405" y="924653"/>
            <a:ext cx="5995190" cy="5120640"/>
          </a:xfrm>
          <a:prstGeom prst="rect">
            <a:avLst/>
          </a:prstGeom>
        </p:spPr>
      </p:pic>
      <p:sp>
        <p:nvSpPr>
          <p:cNvPr id="12" name="Text Placeholder 4">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51</a:t>
            </a:fld>
            <a:endParaRPr lang="en-US" noProof="0"/>
          </a:p>
        </p:txBody>
      </p:sp>
    </p:spTree>
    <p:extLst>
      <p:ext uri="{BB962C8B-B14F-4D97-AF65-F5344CB8AC3E}">
        <p14:creationId xmlns:p14="http://schemas.microsoft.com/office/powerpoint/2010/main" val="2290534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D24454-A4E2-4A7B-873E-91624183D26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Cyclin-Dependent Kinases (</a:t>
            </a:r>
            <a:r>
              <a:rPr lang="en-US" dirty="0" err="1">
                <a:solidFill>
                  <a:srgbClr val="000000"/>
                </a:solidFill>
                <a:latin typeface="Arial" panose="020B0604020202020204" pitchFamily="34" charset="0"/>
                <a:ea typeface="Verdana" panose="020B0604030504040204" pitchFamily="34" charset="0"/>
                <a:cs typeface="Arial" pitchFamily="34" charset="0"/>
              </a:rPr>
              <a:t>Cdks</a:t>
            </a:r>
            <a:r>
              <a:rPr lang="en-US" dirty="0">
                <a:solidFill>
                  <a:srgbClr val="000000"/>
                </a:solidFill>
                <a:latin typeface="Arial" panose="020B0604020202020204" pitchFamily="34" charset="0"/>
                <a:ea typeface="Verdana" panose="020B0604030504040204" pitchFamily="34" charset="0"/>
                <a:cs typeface="Arial" pitchFamily="34" charset="0"/>
              </a:rPr>
              <a:t>)</a:t>
            </a:r>
          </a:p>
        </p:txBody>
      </p:sp>
      <p:sp>
        <p:nvSpPr>
          <p:cNvPr id="3" name="Content Placeholder 2">
            <a:extLst>
              <a:ext uri="{FF2B5EF4-FFF2-40B4-BE49-F238E27FC236}">
                <a16:creationId xmlns:a16="http://schemas.microsoft.com/office/drawing/2014/main" id="{88A030EC-69E0-45EF-AE3E-F8CCECB91E0E}"/>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Enzymes that phosphorylate proteins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Primary mechanism of cell cycle control</a:t>
            </a:r>
          </a:p>
          <a:p>
            <a:pPr marL="342900" lvl="0" indent="-342900">
              <a:spcBef>
                <a:spcPts val="12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Cdks</a:t>
            </a:r>
            <a:r>
              <a:rPr lang="en-US" dirty="0">
                <a:solidFill>
                  <a:srgbClr val="000000"/>
                </a:solidFill>
                <a:latin typeface="Arial" panose="020B0604020202020204" pitchFamily="34" charset="0"/>
                <a:ea typeface="Verdana" panose="020B0604030504040204" pitchFamily="34" charset="0"/>
              </a:rPr>
              <a:t> partner with different cyclins at different points in the cell cycle</a:t>
            </a:r>
          </a:p>
        </p:txBody>
      </p:sp>
      <p:sp>
        <p:nvSpPr>
          <p:cNvPr id="6" name="Slide Number Placeholder 3">
            <a:extLst>
              <a:ext uri="{FF2B5EF4-FFF2-40B4-BE49-F238E27FC236}">
                <a16:creationId xmlns:a16="http://schemas.microsoft.com/office/drawing/2014/main" id="{78B4BAE0-B67E-4C6D-90BE-0F9250CD8E4F}"/>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75229643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err="1"/>
              <a:t>Cdk</a:t>
            </a:r>
            <a:r>
              <a:rPr lang="en-US" dirty="0"/>
              <a:t>-Cyclin Complex</a:t>
            </a:r>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85211" cy="457200"/>
          </a:xfrm>
        </p:spPr>
        <p:txBody>
          <a:bodyPr/>
          <a:lstStyle/>
          <a:p>
            <a:r>
              <a:rPr lang="en-US" dirty="0"/>
              <a:t>Figure 10.19</a:t>
            </a:r>
          </a:p>
        </p:txBody>
      </p:sp>
      <p:pic>
        <p:nvPicPr>
          <p:cNvPr id="8" name="Picture 3" descr="An illustration shows Cyclin-dependent kinase (Cdk) attached to Cycli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010944" y="1073086"/>
            <a:ext cx="5122112" cy="2748865"/>
          </a:xfrm>
          <a:prstGeom prst="rect">
            <a:avLst/>
          </a:prstGeom>
        </p:spPr>
      </p:pic>
      <p:sp>
        <p:nvSpPr>
          <p:cNvPr id="4" name="Content Placeholder 4">
            <a:extLst>
              <a:ext uri="{FF2B5EF4-FFF2-40B4-BE49-F238E27FC236}">
                <a16:creationId xmlns:a16="http://schemas.microsoft.com/office/drawing/2014/main" id="{1C6200DC-B9DA-4E25-B95E-D6EFB564D860}"/>
              </a:ext>
            </a:extLst>
          </p:cNvPr>
          <p:cNvSpPr>
            <a:spLocks noGrp="1"/>
          </p:cNvSpPr>
          <p:nvPr>
            <p:ph sz="quarter" idx="17"/>
          </p:nvPr>
        </p:nvSpPr>
        <p:spPr>
          <a:xfrm>
            <a:off x="342900" y="3971787"/>
            <a:ext cx="8458200" cy="1969279"/>
          </a:xfrm>
        </p:spPr>
        <p:txBody>
          <a:bodyPr/>
          <a:lstStyle/>
          <a:p>
            <a:pPr>
              <a:spcBef>
                <a:spcPts val="300"/>
              </a:spcBef>
              <a:spcAft>
                <a:spcPts val="300"/>
              </a:spcAft>
            </a:pPr>
            <a:r>
              <a:rPr lang="en-US" sz="2000" dirty="0" err="1"/>
              <a:t>Cdk</a:t>
            </a:r>
            <a:r>
              <a:rPr lang="en-US" sz="2000" dirty="0"/>
              <a:t> – cyclin complex</a:t>
            </a:r>
          </a:p>
          <a:p>
            <a:pPr marL="342900" indent="-342900">
              <a:spcBef>
                <a:spcPts val="300"/>
              </a:spcBef>
              <a:spcAft>
                <a:spcPts val="300"/>
              </a:spcAft>
              <a:buFont typeface="Arial" panose="020B0604020202020204" pitchFamily="34" charset="0"/>
              <a:buChar char="•"/>
            </a:pPr>
            <a:r>
              <a:rPr lang="en-US" sz="2000" dirty="0"/>
              <a:t>Also called mitosis-promoting factor (M</a:t>
            </a:r>
            <a:r>
              <a:rPr lang="en-US" sz="100" dirty="0"/>
              <a:t>  </a:t>
            </a:r>
            <a:r>
              <a:rPr lang="en-US" sz="2000" dirty="0"/>
              <a:t>P</a:t>
            </a:r>
            <a:r>
              <a:rPr lang="en-US" sz="100" dirty="0"/>
              <a:t> </a:t>
            </a:r>
            <a:r>
              <a:rPr lang="en-US" sz="2000" dirty="0"/>
              <a:t>F).</a:t>
            </a:r>
          </a:p>
          <a:p>
            <a:pPr>
              <a:spcBef>
                <a:spcPts val="300"/>
              </a:spcBef>
              <a:spcAft>
                <a:spcPts val="300"/>
              </a:spcAft>
            </a:pPr>
            <a:r>
              <a:rPr lang="en-US" sz="2000" dirty="0"/>
              <a:t>Activity of </a:t>
            </a:r>
            <a:r>
              <a:rPr lang="en-US" sz="2000" dirty="0" err="1"/>
              <a:t>Cdk</a:t>
            </a:r>
            <a:r>
              <a:rPr lang="en-US" sz="2000" dirty="0"/>
              <a:t> is also controlled by the pattern of phosphorylation</a:t>
            </a:r>
          </a:p>
          <a:p>
            <a:pPr marL="342900" indent="-342900">
              <a:spcBef>
                <a:spcPts val="300"/>
              </a:spcBef>
              <a:spcAft>
                <a:spcPts val="300"/>
              </a:spcAft>
              <a:buFont typeface="Arial" panose="020B0604020202020204" pitchFamily="34" charset="0"/>
              <a:buChar char="•"/>
            </a:pPr>
            <a:r>
              <a:rPr lang="en-US" sz="2000" dirty="0"/>
              <a:t>Phosphorylation at one site (red) inactivates </a:t>
            </a:r>
            <a:r>
              <a:rPr lang="en-US" sz="2000" dirty="0" err="1"/>
              <a:t>Cdk</a:t>
            </a:r>
            <a:r>
              <a:rPr lang="en-US" sz="2000" dirty="0"/>
              <a:t>.</a:t>
            </a:r>
          </a:p>
          <a:p>
            <a:pPr marL="342900" indent="-342900">
              <a:spcBef>
                <a:spcPts val="300"/>
              </a:spcBef>
              <a:spcAft>
                <a:spcPts val="300"/>
              </a:spcAft>
              <a:buFont typeface="Arial" panose="020B0604020202020204" pitchFamily="34" charset="0"/>
              <a:buChar char="•"/>
            </a:pPr>
            <a:r>
              <a:rPr lang="en-US" sz="2000" dirty="0"/>
              <a:t>Phosphorylation at another site (green) activates </a:t>
            </a:r>
            <a:r>
              <a:rPr lang="en-US" sz="2000" dirty="0" err="1"/>
              <a:t>Cdk</a:t>
            </a:r>
            <a:r>
              <a:rPr lang="en-US" sz="2000" dirty="0"/>
              <a:t>.</a:t>
            </a:r>
          </a:p>
        </p:txBody>
      </p:sp>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53</a:t>
            </a:fld>
            <a:endParaRPr lang="en-US" noProof="0"/>
          </a:p>
        </p:txBody>
      </p:sp>
    </p:spTree>
    <p:extLst>
      <p:ext uri="{BB962C8B-B14F-4D97-AF65-F5344CB8AC3E}">
        <p14:creationId xmlns:p14="http://schemas.microsoft.com/office/powerpoint/2010/main" val="40369561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C8E1B-9799-4076-9285-3D57CA2C94C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F</a:t>
            </a:r>
          </a:p>
        </p:txBody>
      </p:sp>
      <p:sp>
        <p:nvSpPr>
          <p:cNvPr id="3" name="Content Placeholder 2">
            <a:extLst>
              <a:ext uri="{FF2B5EF4-FFF2-40B4-BE49-F238E27FC236}">
                <a16:creationId xmlns:a16="http://schemas.microsoft.com/office/drawing/2014/main" id="{BF566FA3-2BFB-4287-820A-22151FFF11B3}"/>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Once thought that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was controlled solely by the level of the M phase-specific cyclins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Although M phase cyclin is necessary for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function, activity is controlled by inhibitory phosphorylation of the kinase component, Cdc2</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Damage to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acts through a complex pathway to tip the balance toward the inhibitory phosphorylation of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a:t>
            </a:r>
          </a:p>
        </p:txBody>
      </p:sp>
      <p:sp>
        <p:nvSpPr>
          <p:cNvPr id="6" name="Slide Number Placeholder 3">
            <a:extLst>
              <a:ext uri="{FF2B5EF4-FFF2-40B4-BE49-F238E27FC236}">
                <a16:creationId xmlns:a16="http://schemas.microsoft.com/office/drawing/2014/main" id="{533AAA8E-4155-4DED-A167-69AD540B3201}"/>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1736571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7D2F8-61BE-4145-AF8D-8CC570CC3BA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Anaphase-Promoting Complex (A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p>
        </p:txBody>
      </p:sp>
      <p:sp>
        <p:nvSpPr>
          <p:cNvPr id="3" name="Content Placeholder 2">
            <a:extLst>
              <a:ext uri="{FF2B5EF4-FFF2-40B4-BE49-F238E27FC236}">
                <a16:creationId xmlns:a16="http://schemas.microsoft.com/office/drawing/2014/main" id="{F5F90B91-FE34-4726-B54D-8531DBE92C45}"/>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called </a:t>
            </a:r>
            <a:r>
              <a:rPr lang="en-US" dirty="0" err="1">
                <a:solidFill>
                  <a:srgbClr val="000000"/>
                </a:solidFill>
                <a:latin typeface="Arial" panose="020B0604020202020204" pitchFamily="34" charset="0"/>
                <a:ea typeface="Verdana" panose="020B0604030504040204" pitchFamily="34" charset="0"/>
              </a:rPr>
              <a:t>cyclosome</a:t>
            </a:r>
            <a:r>
              <a:rPr lang="en-US"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dirty="0">
                <a:solidFill>
                  <a:srgbClr val="000000"/>
                </a:solidFill>
                <a:latin typeface="Arial" panose="020B0604020202020204" pitchFamily="34" charset="0"/>
                <a:ea typeface="Verdana" panose="020B0604030504040204" pitchFamily="34" charset="0"/>
              </a:rPr>
              <a:t>/C)</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 the spindle checkpoint, presence of all chromosomes at the metaphase plate and the tension on the microtubules between opposite poles are both important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Function of the </a:t>
            </a: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dirty="0">
                <a:solidFill>
                  <a:srgbClr val="000000"/>
                </a:solidFill>
                <a:latin typeface="Arial" panose="020B0604020202020204" pitchFamily="34" charset="0"/>
                <a:ea typeface="Verdana" panose="020B0604030504040204" pitchFamily="34" charset="0"/>
              </a:rPr>
              <a:t>/C is to trigger anaphase itself</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Marks </a:t>
            </a:r>
            <a:r>
              <a:rPr lang="en-US" dirty="0" err="1">
                <a:solidFill>
                  <a:srgbClr val="000000"/>
                </a:solidFill>
                <a:latin typeface="Arial" panose="020B0604020202020204" pitchFamily="34" charset="0"/>
                <a:ea typeface="Verdana" panose="020B0604030504040204" pitchFamily="34" charset="0"/>
              </a:rPr>
              <a:t>securin</a:t>
            </a:r>
            <a:r>
              <a:rPr lang="en-US" dirty="0">
                <a:solidFill>
                  <a:srgbClr val="000000"/>
                </a:solidFill>
                <a:latin typeface="Arial" panose="020B0604020202020204" pitchFamily="34" charset="0"/>
                <a:ea typeface="Verdana" panose="020B0604030504040204" pitchFamily="34" charset="0"/>
              </a:rPr>
              <a:t> for destruction; no inhibition of </a:t>
            </a:r>
            <a:r>
              <a:rPr lang="en-US" dirty="0" err="1">
                <a:solidFill>
                  <a:srgbClr val="000000"/>
                </a:solidFill>
                <a:latin typeface="Arial" panose="020B0604020202020204" pitchFamily="34" charset="0"/>
                <a:ea typeface="Verdana" panose="020B0604030504040204" pitchFamily="34" charset="0"/>
              </a:rPr>
              <a:t>separase</a:t>
            </a:r>
            <a:r>
              <a:rPr lang="en-US"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separase</a:t>
            </a:r>
            <a:r>
              <a:rPr lang="en-US" dirty="0">
                <a:solidFill>
                  <a:srgbClr val="000000"/>
                </a:solidFill>
                <a:latin typeface="Arial" panose="020B0604020202020204" pitchFamily="34" charset="0"/>
                <a:ea typeface="Verdana" panose="020B0604030504040204" pitchFamily="34" charset="0"/>
              </a:rPr>
              <a:t> destroys cohesion</a:t>
            </a:r>
          </a:p>
        </p:txBody>
      </p:sp>
      <p:sp>
        <p:nvSpPr>
          <p:cNvPr id="6" name="Slide Number Placeholder 3">
            <a:extLst>
              <a:ext uri="{FF2B5EF4-FFF2-40B4-BE49-F238E27FC236}">
                <a16:creationId xmlns:a16="http://schemas.microsoft.com/office/drawing/2014/main" id="{3CC786A1-386F-4798-B6A4-70002834076C}"/>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5987846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C2489-972D-40A6-8986-68DD68AEEB2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Control in Multicellular Eukaryotes</a:t>
            </a:r>
          </a:p>
        </p:txBody>
      </p:sp>
      <p:sp>
        <p:nvSpPr>
          <p:cNvPr id="3" name="Content Placeholder 2">
            <a:extLst>
              <a:ext uri="{FF2B5EF4-FFF2-40B4-BE49-F238E27FC236}">
                <a16:creationId xmlns:a16="http://schemas.microsoft.com/office/drawing/2014/main" id="{CEA09541-922D-42A4-900A-631612E19D5E}"/>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Multiple </a:t>
            </a:r>
            <a:r>
              <a:rPr lang="en-US" dirty="0" err="1">
                <a:solidFill>
                  <a:srgbClr val="000000"/>
                </a:solidFill>
                <a:latin typeface="Arial" panose="020B0604020202020204" pitchFamily="34" charset="0"/>
                <a:ea typeface="Verdana" panose="020B0604030504040204" pitchFamily="34" charset="0"/>
              </a:rPr>
              <a:t>Cdks</a:t>
            </a:r>
            <a:r>
              <a:rPr lang="en-US" dirty="0">
                <a:solidFill>
                  <a:srgbClr val="000000"/>
                </a:solidFill>
                <a:latin typeface="Arial" panose="020B0604020202020204" pitchFamily="34" charset="0"/>
                <a:ea typeface="Verdana" panose="020B0604030504040204" pitchFamily="34" charset="0"/>
              </a:rPr>
              <a:t> control the cycle as opposed to the single </a:t>
            </a:r>
            <a:r>
              <a:rPr lang="en-US" dirty="0" err="1">
                <a:solidFill>
                  <a:srgbClr val="000000"/>
                </a:solidFill>
                <a:latin typeface="Arial" panose="020B0604020202020204" pitchFamily="34" charset="0"/>
                <a:ea typeface="Verdana" panose="020B0604030504040204" pitchFamily="34" charset="0"/>
              </a:rPr>
              <a:t>Cdk</a:t>
            </a:r>
            <a:r>
              <a:rPr lang="en-US" dirty="0">
                <a:solidFill>
                  <a:srgbClr val="000000"/>
                </a:solidFill>
                <a:latin typeface="Arial" panose="020B0604020202020204" pitchFamily="34" charset="0"/>
                <a:ea typeface="Verdana" panose="020B0604030504040204" pitchFamily="34" charset="0"/>
              </a:rPr>
              <a:t> in yeasts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Animal cells respond to a greater variety of external signals than do yeasts, which primarily respond to signals necessary for mating</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More complex controls allow the integration of more input into control of the cycle</a:t>
            </a:r>
          </a:p>
        </p:txBody>
      </p:sp>
      <p:sp>
        <p:nvSpPr>
          <p:cNvPr id="6" name="Slide Number Placeholder 3">
            <a:extLst>
              <a:ext uri="{FF2B5EF4-FFF2-40B4-BE49-F238E27FC236}">
                <a16:creationId xmlns:a16="http://schemas.microsoft.com/office/drawing/2014/main" id="{0D72B6A9-9280-4783-9AC5-F46DA9B85354}"/>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10429509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Yeast Cell Cycle Control</a:t>
            </a:r>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85211" cy="457200"/>
          </a:xfrm>
        </p:spPr>
        <p:txBody>
          <a:bodyPr/>
          <a:lstStyle/>
          <a:p>
            <a:r>
              <a:rPr lang="en-US" dirty="0"/>
              <a:t>Figure 10.20</a:t>
            </a:r>
          </a:p>
        </p:txBody>
      </p:sp>
      <p:pic>
        <p:nvPicPr>
          <p:cNvPr id="8" name="Picture 3" descr="An illustration shows the cell cycle depicted as a 5-arrows circle. Each arrow indicates a phase.">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11562"/>
          <a:stretch/>
        </p:blipFill>
        <p:spPr>
          <a:xfrm>
            <a:off x="2375287" y="1079210"/>
            <a:ext cx="4393426" cy="5120640"/>
          </a:xfrm>
          <a:prstGeom prst="rect">
            <a:avLst/>
          </a:prstGeom>
        </p:spPr>
      </p:pic>
      <p:sp>
        <p:nvSpPr>
          <p:cNvPr id="12" name="Text Placeholder 4">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57</a:t>
            </a:fld>
            <a:endParaRPr lang="en-US" noProof="0"/>
          </a:p>
        </p:txBody>
      </p:sp>
    </p:spTree>
    <p:extLst>
      <p:ext uri="{BB962C8B-B14F-4D97-AF65-F5344CB8AC3E}">
        <p14:creationId xmlns:p14="http://schemas.microsoft.com/office/powerpoint/2010/main" val="15096069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409A1-E747-4AC3-A7CD-0CC601C4B27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Growth Factors</a:t>
            </a:r>
          </a:p>
        </p:txBody>
      </p:sp>
      <p:sp>
        <p:nvSpPr>
          <p:cNvPr id="3" name="Content Placeholder 2">
            <a:extLst>
              <a:ext uri="{FF2B5EF4-FFF2-40B4-BE49-F238E27FC236}">
                <a16:creationId xmlns:a16="http://schemas.microsoft.com/office/drawing/2014/main" id="{1C143BED-9B9B-4E0F-873F-72C0EEC6FA97}"/>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 by triggering intracellular signaling systems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Platelet-derived growth factor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one of the first growth factors to be identified</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 receptor is a receptor tyrosine kinase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 that initiates a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kinase cascade to stimulate cell division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Growth factors can override cellular controls that otherwise inhibit cell division</a:t>
            </a:r>
          </a:p>
        </p:txBody>
      </p:sp>
      <p:sp>
        <p:nvSpPr>
          <p:cNvPr id="6" name="Slide Number Placeholder 3">
            <a:extLst>
              <a:ext uri="{FF2B5EF4-FFF2-40B4-BE49-F238E27FC236}">
                <a16:creationId xmlns:a16="http://schemas.microsoft.com/office/drawing/2014/main" id="{F3A4D068-1737-4235-A7E5-86D504C1DA1D}"/>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10261749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Cell Proliferation</a:t>
            </a:r>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85211" cy="457200"/>
          </a:xfrm>
        </p:spPr>
        <p:txBody>
          <a:bodyPr/>
          <a:lstStyle/>
          <a:p>
            <a:r>
              <a:rPr lang="en-US" dirty="0"/>
              <a:t>Figure 10.21</a:t>
            </a:r>
          </a:p>
        </p:txBody>
      </p:sp>
      <p:pic>
        <p:nvPicPr>
          <p:cNvPr id="8" name="Picture 3" descr="An illustration shows the cell proliferation-signaling pathway.">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r="4412" b="3699"/>
          <a:stretch/>
        </p:blipFill>
        <p:spPr>
          <a:xfrm>
            <a:off x="1425732" y="1056076"/>
            <a:ext cx="6292537" cy="5029200"/>
          </a:xfrm>
          <a:prstGeom prst="rect">
            <a:avLst/>
          </a:prstGeom>
        </p:spPr>
      </p:pic>
      <p:sp>
        <p:nvSpPr>
          <p:cNvPr id="12" name="Text Placeholder 4">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59</a:t>
            </a:fld>
            <a:endParaRPr lang="en-US" noProof="0"/>
          </a:p>
        </p:txBody>
      </p:sp>
    </p:spTree>
    <p:extLst>
      <p:ext uri="{BB962C8B-B14F-4D97-AF65-F5344CB8AC3E}">
        <p14:creationId xmlns:p14="http://schemas.microsoft.com/office/powerpoint/2010/main" val="33241195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Septation</a:t>
            </a:r>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786689" cy="457200"/>
          </a:xfrm>
        </p:spPr>
        <p:txBody>
          <a:bodyPr/>
          <a:lstStyle/>
          <a:p>
            <a:r>
              <a:rPr lang="en-US" dirty="0"/>
              <a:t>Figure 10.2</a:t>
            </a:r>
          </a:p>
        </p:txBody>
      </p:sp>
      <p:pic>
        <p:nvPicPr>
          <p:cNvPr id="8" name="Picture 3" descr="2 microscopic views show E. coli bacteria.">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270962" y="1035466"/>
            <a:ext cx="6602077" cy="2743200"/>
          </a:xfrm>
          <a:prstGeom prst="rect">
            <a:avLst/>
          </a:prstGeom>
        </p:spPr>
      </p:pic>
      <p:sp>
        <p:nvSpPr>
          <p:cNvPr id="7" name="Content Placeholder 4">
            <a:extLst>
              <a:ext uri="{FF2B5EF4-FFF2-40B4-BE49-F238E27FC236}">
                <a16:creationId xmlns:a16="http://schemas.microsoft.com/office/drawing/2014/main" id="{1A67638A-10B8-4B64-AF54-5E641ACF0180}"/>
              </a:ext>
            </a:extLst>
          </p:cNvPr>
          <p:cNvSpPr>
            <a:spLocks noGrp="1"/>
          </p:cNvSpPr>
          <p:nvPr>
            <p:ph sz="quarter" idx="17"/>
          </p:nvPr>
        </p:nvSpPr>
        <p:spPr>
          <a:xfrm>
            <a:off x="3708734" y="3837349"/>
            <a:ext cx="1726532" cy="181199"/>
          </a:xfrm>
        </p:spPr>
        <p:txBody>
          <a:bodyPr/>
          <a:lstStyle/>
          <a:p>
            <a:pPr algn="ctr"/>
            <a:r>
              <a:rPr lang="en-US" sz="800" dirty="0"/>
              <a:t>Courtesy of William Margolin</a:t>
            </a:r>
          </a:p>
        </p:txBody>
      </p:sp>
      <p:sp>
        <p:nvSpPr>
          <p:cNvPr id="10" name="Content Placeholder 5">
            <a:extLst>
              <a:ext uri="{FF2B5EF4-FFF2-40B4-BE49-F238E27FC236}">
                <a16:creationId xmlns:a16="http://schemas.microsoft.com/office/drawing/2014/main" id="{0A676E58-361A-4948-9FD9-24976E14BAA3}"/>
              </a:ext>
            </a:extLst>
          </p:cNvPr>
          <p:cNvSpPr>
            <a:spLocks noGrp="1"/>
          </p:cNvSpPr>
          <p:nvPr>
            <p:ph sz="quarter" idx="19"/>
          </p:nvPr>
        </p:nvSpPr>
        <p:spPr>
          <a:xfrm>
            <a:off x="342900" y="4107016"/>
            <a:ext cx="8458200" cy="1912635"/>
          </a:xfrm>
        </p:spPr>
        <p:txBody>
          <a:bodyPr/>
          <a:lstStyle/>
          <a:p>
            <a:pPr marL="342900" indent="-342900">
              <a:spcBef>
                <a:spcPts val="300"/>
              </a:spcBef>
              <a:spcAft>
                <a:spcPts val="300"/>
              </a:spcAft>
              <a:buFont typeface="Arial" panose="020B0604020202020204" pitchFamily="34" charset="0"/>
              <a:buChar char="•"/>
            </a:pPr>
            <a:r>
              <a:rPr lang="en-US" sz="2000" dirty="0"/>
              <a:t>Production of septum separates cell’s other components</a:t>
            </a:r>
          </a:p>
          <a:p>
            <a:pPr marL="342900" indent="-342900">
              <a:spcBef>
                <a:spcPts val="300"/>
              </a:spcBef>
              <a:spcAft>
                <a:spcPts val="300"/>
              </a:spcAft>
              <a:buFont typeface="Arial" panose="020B0604020202020204" pitchFamily="34" charset="0"/>
              <a:buChar char="•"/>
            </a:pPr>
            <a:r>
              <a:rPr lang="en-US" sz="2000" dirty="0"/>
              <a:t>Begins with formation of ring of </a:t>
            </a:r>
            <a:r>
              <a:rPr lang="en-US" sz="2000" dirty="0" err="1"/>
              <a:t>FtsZ</a:t>
            </a:r>
            <a:r>
              <a:rPr lang="en-US" sz="2000" dirty="0"/>
              <a:t> proteins</a:t>
            </a:r>
          </a:p>
          <a:p>
            <a:pPr marL="342900" indent="-342900">
              <a:spcBef>
                <a:spcPts val="300"/>
              </a:spcBef>
              <a:spcAft>
                <a:spcPts val="300"/>
              </a:spcAft>
              <a:buFont typeface="Arial" panose="020B0604020202020204" pitchFamily="34" charset="0"/>
              <a:buChar char="•"/>
            </a:pPr>
            <a:r>
              <a:rPr lang="en-US" sz="2000" dirty="0"/>
              <a:t>Accumulation of other proteins follow</a:t>
            </a:r>
          </a:p>
          <a:p>
            <a:pPr marL="342900" indent="-342900">
              <a:spcBef>
                <a:spcPts val="300"/>
              </a:spcBef>
              <a:spcAft>
                <a:spcPts val="300"/>
              </a:spcAft>
              <a:buFont typeface="Arial" panose="020B0604020202020204" pitchFamily="34" charset="0"/>
              <a:buChar char="•"/>
            </a:pPr>
            <a:r>
              <a:rPr lang="en-US" sz="2000" dirty="0"/>
              <a:t>Structure contracts radially to pinch cell in two</a:t>
            </a:r>
          </a:p>
          <a:p>
            <a:pPr marL="342900" indent="-342900">
              <a:spcBef>
                <a:spcPts val="300"/>
              </a:spcBef>
              <a:spcAft>
                <a:spcPts val="300"/>
              </a:spcAft>
              <a:buFont typeface="Arial" panose="020B0604020202020204" pitchFamily="34" charset="0"/>
              <a:buChar char="•"/>
            </a:pPr>
            <a:r>
              <a:rPr lang="en-US" sz="2000" dirty="0" err="1"/>
              <a:t>FtsZ</a:t>
            </a:r>
            <a:r>
              <a:rPr lang="en-US" sz="2000" dirty="0"/>
              <a:t> protein found in most prokaryotes</a:t>
            </a:r>
          </a:p>
        </p:txBody>
      </p:sp>
      <p:sp>
        <p:nvSpPr>
          <p:cNvPr id="12" name="Text Placeholder 6">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7">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6</a:t>
            </a:fld>
            <a:endParaRPr lang="en-US" noProof="0"/>
          </a:p>
        </p:txBody>
      </p:sp>
    </p:spTree>
    <p:extLst>
      <p:ext uri="{BB962C8B-B14F-4D97-AF65-F5344CB8AC3E}">
        <p14:creationId xmlns:p14="http://schemas.microsoft.com/office/powerpoint/2010/main" val="33054041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FFD87-88BE-4097-AECA-9E166C1DF6E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Cancer</a:t>
            </a:r>
          </a:p>
        </p:txBody>
      </p:sp>
      <p:sp>
        <p:nvSpPr>
          <p:cNvPr id="3" name="Content Placeholder 2">
            <a:extLst>
              <a:ext uri="{FF2B5EF4-FFF2-40B4-BE49-F238E27FC236}">
                <a16:creationId xmlns:a16="http://schemas.microsoft.com/office/drawing/2014/main" id="{4F41DB3E-16A0-4205-983B-96C4A1385905}"/>
              </a:ext>
            </a:extLst>
          </p:cNvPr>
          <p:cNvSpPr>
            <a:spLocks noGrp="1"/>
          </p:cNvSpPr>
          <p:nvPr>
            <p:ph sz="quarter" idx="11"/>
          </p:nvPr>
        </p:nvSpPr>
        <p:spPr/>
        <p:txBody>
          <a:bodyPr/>
          <a:lstStyle/>
          <a:p>
            <a:pPr lvl="0">
              <a:spcBef>
                <a:spcPts val="1200"/>
              </a:spcBef>
              <a:spcAft>
                <a:spcPts val="6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Unrestrained, uncontrolled growth of cells</a:t>
            </a:r>
          </a:p>
          <a:p>
            <a:pPr lvl="0">
              <a:spcBef>
                <a:spcPts val="1200"/>
              </a:spcBef>
              <a:spcAft>
                <a:spcPts val="6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Failure of cell cycle control</a:t>
            </a:r>
          </a:p>
          <a:p>
            <a:pPr lvl="0">
              <a:spcBef>
                <a:spcPts val="1200"/>
              </a:spcBef>
              <a:spcAft>
                <a:spcPts val="6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Two kinds of genes can disturb the cell cycle when they are mutated:</a:t>
            </a:r>
          </a:p>
          <a:p>
            <a:pPr marL="457200" lvl="0" indent="-457200">
              <a:spcBef>
                <a:spcPts val="1800"/>
              </a:spcBef>
              <a:spcAft>
                <a:spcPts val="600"/>
              </a:spcAft>
              <a:buClr>
                <a:srgbClr val="000000"/>
              </a:buClr>
              <a:buFont typeface="+mj-lt"/>
              <a:buAutoNum type="arabicPeriod"/>
              <a:tabLst>
                <a:tab pos="576263" algn="l"/>
              </a:tabLst>
            </a:pPr>
            <a:r>
              <a:rPr lang="en-US" dirty="0">
                <a:solidFill>
                  <a:srgbClr val="000000"/>
                </a:solidFill>
                <a:latin typeface="Arial" panose="020B0604020202020204" pitchFamily="34" charset="0"/>
                <a:ea typeface="Verdana" panose="020B0604030504040204" pitchFamily="34" charset="0"/>
              </a:rPr>
              <a:t>Tumor-suppressor genes</a:t>
            </a:r>
          </a:p>
          <a:p>
            <a:pPr marL="457200" lvl="0" indent="-457200">
              <a:spcBef>
                <a:spcPts val="1200"/>
              </a:spcBef>
              <a:spcAft>
                <a:spcPts val="600"/>
              </a:spcAft>
              <a:buClr>
                <a:srgbClr val="000000"/>
              </a:buClr>
              <a:buFont typeface="+mj-lt"/>
              <a:buAutoNum type="arabicPeriod"/>
              <a:tabLst>
                <a:tab pos="576263" algn="l"/>
              </a:tabLst>
            </a:pPr>
            <a:r>
              <a:rPr lang="en-US" dirty="0">
                <a:solidFill>
                  <a:srgbClr val="000000"/>
                </a:solidFill>
                <a:latin typeface="Arial" panose="020B0604020202020204" pitchFamily="34" charset="0"/>
                <a:ea typeface="Verdana" panose="020B0604030504040204" pitchFamily="34" charset="0"/>
              </a:rPr>
              <a:t>Proto-oncogenes</a:t>
            </a:r>
          </a:p>
        </p:txBody>
      </p:sp>
      <p:sp>
        <p:nvSpPr>
          <p:cNvPr id="6" name="Slide Number Placeholder 3">
            <a:extLst>
              <a:ext uri="{FF2B5EF4-FFF2-40B4-BE49-F238E27FC236}">
                <a16:creationId xmlns:a16="http://schemas.microsoft.com/office/drawing/2014/main" id="{3831157A-EE62-43D3-81B5-5AF491C184E0}"/>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2561560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E172D-6448-4BB7-A822-792233FB29D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Proto-oncogenes</a:t>
            </a:r>
          </a:p>
        </p:txBody>
      </p:sp>
      <p:sp>
        <p:nvSpPr>
          <p:cNvPr id="3" name="Content Placeholder 2">
            <a:extLst>
              <a:ext uri="{FF2B5EF4-FFF2-40B4-BE49-F238E27FC236}">
                <a16:creationId xmlns:a16="http://schemas.microsoft.com/office/drawing/2014/main" id="{5F682CF7-15E4-4255-BEA3-B44BFF3B5D6A}"/>
              </a:ext>
            </a:extLst>
          </p:cNvPr>
          <p:cNvSpPr>
            <a:spLocks noGrp="1"/>
          </p:cNvSpPr>
          <p:nvPr>
            <p:ph sz="quarter" idx="11"/>
          </p:nvPr>
        </p:nvSpPr>
        <p:spPr/>
        <p:txBody>
          <a:bodyPr/>
          <a:lstStyle/>
          <a:p>
            <a:pPr lvl="0">
              <a:spcBef>
                <a:spcPts val="624"/>
              </a:spcBef>
              <a:spcAft>
                <a:spcPts val="12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Normal cellular genes that become oncogenes when mutated</a:t>
            </a:r>
          </a:p>
          <a:p>
            <a:pPr marL="347472" lvl="0" indent="-347472">
              <a:spcBef>
                <a:spcPts val="624"/>
              </a:spcBef>
              <a:spcAft>
                <a:spcPts val="1200"/>
              </a:spcAft>
              <a:buClr>
                <a:srgbClr val="000000"/>
              </a:buClr>
              <a:buFont typeface="Arial" panose="020B0604020202020204" pitchFamily="34" charset="0"/>
              <a:buChar char="•"/>
              <a:tabLst>
                <a:tab pos="576263" algn="l"/>
              </a:tabLst>
            </a:pPr>
            <a:r>
              <a:rPr lang="en-US" dirty="0">
                <a:solidFill>
                  <a:srgbClr val="000000"/>
                </a:solidFill>
                <a:latin typeface="Arial" panose="020B0604020202020204" pitchFamily="34" charset="0"/>
                <a:ea typeface="Verdana" panose="020B0604030504040204" pitchFamily="34" charset="0"/>
              </a:rPr>
              <a:t>Oncogenes can cause cancer.</a:t>
            </a:r>
          </a:p>
          <a:p>
            <a:pPr lvl="0">
              <a:spcBef>
                <a:spcPts val="624"/>
              </a:spcBef>
              <a:spcAft>
                <a:spcPts val="12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Some encode receptors for growth factors</a:t>
            </a:r>
          </a:p>
          <a:p>
            <a:pPr marL="347472" lvl="0" indent="-347472">
              <a:spcBef>
                <a:spcPts val="624"/>
              </a:spcBef>
              <a:spcAft>
                <a:spcPts val="1200"/>
              </a:spcAft>
              <a:buClr>
                <a:srgbClr val="000000"/>
              </a:buClr>
              <a:buFont typeface="Arial" panose="020B0604020202020204" pitchFamily="34" charset="0"/>
              <a:buChar char="•"/>
              <a:tabLst>
                <a:tab pos="576263" algn="l"/>
              </a:tabLst>
            </a:pPr>
            <a:r>
              <a:rPr lang="en-US" dirty="0">
                <a:solidFill>
                  <a:srgbClr val="000000"/>
                </a:solidFill>
                <a:latin typeface="Arial" panose="020B0604020202020204" pitchFamily="34" charset="0"/>
                <a:ea typeface="Verdana" panose="020B0604030504040204" pitchFamily="34" charset="0"/>
              </a:rPr>
              <a:t>If receptor is mutated in “on,” cell no longer depends on growth factors.</a:t>
            </a:r>
          </a:p>
          <a:p>
            <a:pPr lvl="0">
              <a:spcBef>
                <a:spcPts val="624"/>
              </a:spcBef>
              <a:spcAft>
                <a:spcPts val="12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Some encode signal transduction proteins</a:t>
            </a:r>
          </a:p>
          <a:p>
            <a:pPr lvl="0">
              <a:spcBef>
                <a:spcPts val="624"/>
              </a:spcBef>
              <a:spcAft>
                <a:spcPts val="12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Only one copy of a proto-oncogene needs to undergo this mutation for uncontrolled division to take place</a:t>
            </a:r>
          </a:p>
        </p:txBody>
      </p:sp>
      <p:sp>
        <p:nvSpPr>
          <p:cNvPr id="6" name="Slide Number Placeholder 3">
            <a:extLst>
              <a:ext uri="{FF2B5EF4-FFF2-40B4-BE49-F238E27FC236}">
                <a16:creationId xmlns:a16="http://schemas.microsoft.com/office/drawing/2014/main" id="{A66C19FA-A047-4FC7-8A1E-B0728C5750DE}"/>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34326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8F9A1-7408-4B7B-B3E8-07B458BD4A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Tumor-suppressor genes</a:t>
            </a:r>
          </a:p>
        </p:txBody>
      </p:sp>
      <p:sp>
        <p:nvSpPr>
          <p:cNvPr id="3" name="Content Placeholder 2">
            <a:extLst>
              <a:ext uri="{FF2B5EF4-FFF2-40B4-BE49-F238E27FC236}">
                <a16:creationId xmlns:a16="http://schemas.microsoft.com/office/drawing/2014/main" id="{D271484B-50D5-4E3E-829E-4EC726C0B4C7}"/>
              </a:ext>
            </a:extLst>
          </p:cNvPr>
          <p:cNvSpPr>
            <a:spLocks noGrp="1"/>
          </p:cNvSpPr>
          <p:nvPr>
            <p:ph sz="quarter" idx="11"/>
          </p:nvPr>
        </p:nvSpPr>
        <p:spPr/>
        <p:txBody>
          <a:bodyPr/>
          <a:lstStyle/>
          <a:p>
            <a:pPr lvl="0">
              <a:spcBef>
                <a:spcPts val="624"/>
              </a:spcBef>
              <a:spcAft>
                <a:spcPts val="1200"/>
              </a:spcAft>
              <a:buClr>
                <a:srgbClr val="003B48"/>
              </a:buClr>
              <a:tabLst>
                <a:tab pos="576263" algn="l"/>
              </a:tabLst>
            </a:pPr>
            <a:r>
              <a:rPr lang="en-US" i="1" dirty="0">
                <a:solidFill>
                  <a:srgbClr val="000000"/>
                </a:solidFill>
                <a:latin typeface="Arial" panose="020B0604020202020204" pitchFamily="34" charset="0"/>
                <a:ea typeface="Verdana" panose="020B0604030504040204" pitchFamily="34" charset="0"/>
              </a:rPr>
              <a:t>p53</a:t>
            </a:r>
            <a:r>
              <a:rPr lang="en-US" dirty="0">
                <a:solidFill>
                  <a:srgbClr val="000000"/>
                </a:solidFill>
                <a:latin typeface="Arial" panose="020B0604020202020204" pitchFamily="34" charset="0"/>
                <a:ea typeface="Verdana" panose="020B0604030504040204" pitchFamily="34" charset="0"/>
              </a:rPr>
              <a:t> gene and many others</a:t>
            </a:r>
          </a:p>
          <a:p>
            <a:pPr lvl="0">
              <a:spcBef>
                <a:spcPts val="624"/>
              </a:spcBef>
              <a:spcAft>
                <a:spcPts val="12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Both copies of a tumor-suppressor gene must lose function for the cancerous phenotype to develop</a:t>
            </a:r>
          </a:p>
          <a:p>
            <a:pPr lvl="0">
              <a:spcBef>
                <a:spcPts val="624"/>
              </a:spcBef>
              <a:spcAft>
                <a:spcPts val="12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First tumor-suppressor identified was the retinoblastoma susceptibility gene </a:t>
            </a:r>
            <a:r>
              <a:rPr lang="en-US" i="1" dirty="0">
                <a:solidFill>
                  <a:srgbClr val="000000"/>
                </a:solidFill>
                <a:latin typeface="Arial" panose="020B0604020202020204" pitchFamily="34" charset="0"/>
                <a:ea typeface="Verdana" panose="020B0604030504040204" pitchFamily="34" charset="0"/>
              </a:rPr>
              <a:t>(</a:t>
            </a:r>
            <a:r>
              <a:rPr lang="en-US" i="1" dirty="0" err="1">
                <a:solidFill>
                  <a:srgbClr val="000000"/>
                </a:solidFill>
                <a:latin typeface="Arial" panose="020B0604020202020204" pitchFamily="34" charset="0"/>
                <a:ea typeface="Verdana" panose="020B0604030504040204" pitchFamily="34" charset="0"/>
              </a:rPr>
              <a:t>Rb</a:t>
            </a:r>
            <a:r>
              <a:rPr lang="en-US" i="1" dirty="0">
                <a:solidFill>
                  <a:srgbClr val="000000"/>
                </a:solidFill>
                <a:latin typeface="Arial" panose="020B0604020202020204" pitchFamily="34" charset="0"/>
                <a:ea typeface="Verdana" panose="020B0604030504040204" pitchFamily="34" charset="0"/>
              </a:rPr>
              <a:t>)</a:t>
            </a:r>
          </a:p>
          <a:p>
            <a:pPr marL="347472" lvl="0" indent="-347472">
              <a:spcBef>
                <a:spcPts val="624"/>
              </a:spcBef>
              <a:spcAft>
                <a:spcPts val="1200"/>
              </a:spcAft>
              <a:buClr>
                <a:srgbClr val="000000"/>
              </a:buClr>
              <a:buFont typeface="Arial" panose="020B0604020202020204" pitchFamily="34" charset="0"/>
              <a:buChar char="•"/>
              <a:tabLst>
                <a:tab pos="576263" algn="l"/>
              </a:tabLst>
            </a:pPr>
            <a:r>
              <a:rPr lang="en-US" dirty="0">
                <a:solidFill>
                  <a:srgbClr val="000000"/>
                </a:solidFill>
                <a:latin typeface="Arial" panose="020B0604020202020204" pitchFamily="34" charset="0"/>
                <a:ea typeface="Verdana" panose="020B0604030504040204" pitchFamily="34" charset="0"/>
              </a:rPr>
              <a:t>Predisposes individuals for a rare form of cancer that affects the retina of the eye.</a:t>
            </a:r>
          </a:p>
        </p:txBody>
      </p:sp>
      <p:sp>
        <p:nvSpPr>
          <p:cNvPr id="6" name="Slide Number Placeholder 3">
            <a:extLst>
              <a:ext uri="{FF2B5EF4-FFF2-40B4-BE49-F238E27FC236}">
                <a16:creationId xmlns:a16="http://schemas.microsoft.com/office/drawing/2014/main" id="{DE745576-ECF9-42E8-83AA-AE371570079F}"/>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42424531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B0EB1-E926-4136-8CA5-E89A10BCBD7F}"/>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Retino</a:t>
            </a:r>
            <a:r>
              <a:rPr lang="en-US" dirty="0">
                <a:solidFill>
                  <a:srgbClr val="000000"/>
                </a:solidFill>
                <a:latin typeface="Arial" panose="020B0604020202020204" pitchFamily="34" charset="0"/>
                <a:ea typeface="Verdana" panose="020B0604030504040204" pitchFamily="34" charset="0"/>
                <a:cs typeface="Arial" pitchFamily="34" charset="0"/>
              </a:rPr>
              <a:t>-blastoma Susceptibility Gene (</a:t>
            </a:r>
            <a:r>
              <a:rPr lang="en-US" i="1" dirty="0" err="1">
                <a:solidFill>
                  <a:srgbClr val="000000"/>
                </a:solidFill>
                <a:latin typeface="Arial" panose="020B0604020202020204" pitchFamily="34" charset="0"/>
                <a:ea typeface="Verdana" panose="020B0604030504040204" pitchFamily="34" charset="0"/>
                <a:cs typeface="Arial" pitchFamily="34" charset="0"/>
              </a:rPr>
              <a:t>Rb</a:t>
            </a:r>
            <a:r>
              <a:rPr lang="en-US" dirty="0">
                <a:solidFill>
                  <a:srgbClr val="000000"/>
                </a:solidFill>
                <a:latin typeface="Arial" panose="020B0604020202020204" pitchFamily="34" charset="0"/>
                <a:ea typeface="Verdana" panose="020B0604030504040204" pitchFamily="34" charset="0"/>
                <a:cs typeface="Arial" pitchFamily="34" charset="0"/>
              </a:rPr>
              <a:t>)</a:t>
            </a:r>
          </a:p>
        </p:txBody>
      </p:sp>
      <p:sp>
        <p:nvSpPr>
          <p:cNvPr id="3" name="Content Placeholder 2">
            <a:extLst>
              <a:ext uri="{FF2B5EF4-FFF2-40B4-BE49-F238E27FC236}">
                <a16:creationId xmlns:a16="http://schemas.microsoft.com/office/drawing/2014/main" id="{F60809C1-95AB-43C9-AEFE-08EE27652AFC}"/>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Inheriting a single mutant copy of </a:t>
            </a:r>
            <a:r>
              <a:rPr lang="en-US" i="1" dirty="0" err="1">
                <a:solidFill>
                  <a:srgbClr val="000000"/>
                </a:solidFill>
                <a:latin typeface="Arial" panose="020B0604020202020204" pitchFamily="34" charset="0"/>
                <a:ea typeface="Verdana" panose="020B0604030504040204" pitchFamily="34" charset="0"/>
              </a:rPr>
              <a:t>Rb</a:t>
            </a:r>
            <a:r>
              <a:rPr lang="en-US" dirty="0">
                <a:solidFill>
                  <a:srgbClr val="000000"/>
                </a:solidFill>
                <a:latin typeface="Arial" panose="020B0604020202020204" pitchFamily="34" charset="0"/>
                <a:ea typeface="Verdana" panose="020B0604030504040204" pitchFamily="34" charset="0"/>
              </a:rPr>
              <a:t> means the individual has only one “good” copy left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During the hundreds of thousands of divisions that occur to produce the retina, any error that damages the remaining good copy leads to a cancerous cell.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Single cancerous cell in the retina then leads to the formation of a retinoblastoma tumor.</a:t>
            </a:r>
          </a:p>
          <a:p>
            <a:pPr lvl="0">
              <a:spcBef>
                <a:spcPts val="6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Rb</a:t>
            </a:r>
            <a:r>
              <a:rPr lang="en-US" dirty="0">
                <a:solidFill>
                  <a:srgbClr val="000000"/>
                </a:solidFill>
                <a:latin typeface="Arial" panose="020B0604020202020204" pitchFamily="34" charset="0"/>
                <a:ea typeface="Verdana" panose="020B0604030504040204" pitchFamily="34" charset="0"/>
              </a:rPr>
              <a:t> protein integrates signals from growth factors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Role to bind important regulatory proteins and prevent stimulation of cyclin or </a:t>
            </a:r>
            <a:r>
              <a:rPr lang="en-US" dirty="0" err="1">
                <a:solidFill>
                  <a:srgbClr val="000000"/>
                </a:solidFill>
                <a:latin typeface="Arial" panose="020B0604020202020204" pitchFamily="34" charset="0"/>
                <a:ea typeface="Verdana" panose="020B0604030504040204" pitchFamily="34" charset="0"/>
              </a:rPr>
              <a:t>Cdk</a:t>
            </a:r>
            <a:r>
              <a:rPr lang="en-US" dirty="0">
                <a:solidFill>
                  <a:srgbClr val="000000"/>
                </a:solidFill>
                <a:latin typeface="Arial" panose="020B0604020202020204" pitchFamily="34" charset="0"/>
                <a:ea typeface="Verdana" panose="020B0604030504040204" pitchFamily="34" charset="0"/>
              </a:rPr>
              <a:t> production.</a:t>
            </a:r>
          </a:p>
        </p:txBody>
      </p:sp>
      <p:sp>
        <p:nvSpPr>
          <p:cNvPr id="6" name="Slide Number Placeholder 3">
            <a:extLst>
              <a:ext uri="{FF2B5EF4-FFF2-40B4-BE49-F238E27FC236}">
                <a16:creationId xmlns:a16="http://schemas.microsoft.com/office/drawing/2014/main" id="{4E3B1449-5E5E-4B26-AB52-4B6D0CCA0904}"/>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2728648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BCF6A8-DD36-4C4A-AD82-8A47A57A4B68}"/>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p</a:t>
            </a:r>
            <a:r>
              <a:rPr lang="en-US" dirty="0">
                <a:solidFill>
                  <a:srgbClr val="000000"/>
                </a:solidFill>
                <a:latin typeface="Arial" panose="020B0604020202020204" pitchFamily="34" charset="0"/>
                <a:ea typeface="Verdana" panose="020B0604030504040204" pitchFamily="34" charset="0"/>
                <a:cs typeface="Arial" pitchFamily="34" charset="0"/>
              </a:rPr>
              <a:t>53 gene</a:t>
            </a:r>
          </a:p>
        </p:txBody>
      </p:sp>
      <p:sp>
        <p:nvSpPr>
          <p:cNvPr id="3" name="Content Placeholder 2">
            <a:extLst>
              <a:ext uri="{FF2B5EF4-FFF2-40B4-BE49-F238E27FC236}">
                <a16:creationId xmlns:a16="http://schemas.microsoft.com/office/drawing/2014/main" id="{F2691C9E-7916-410F-9DAD-AE273B77AB0D}"/>
              </a:ext>
            </a:extLst>
          </p:cNvPr>
          <p:cNvSpPr>
            <a:spLocks noGrp="1"/>
          </p:cNvSpPr>
          <p:nvPr>
            <p:ph sz="quarter" idx="11"/>
          </p:nvPr>
        </p:nvSpPr>
        <p:spPr/>
        <p:txBody>
          <a:bodyPr/>
          <a:lstStyle/>
          <a:p>
            <a:pPr lvl="0">
              <a:spcBef>
                <a:spcPts val="1200"/>
              </a:spcBef>
              <a:spcAft>
                <a:spcPts val="1200"/>
              </a:spcAft>
              <a:buClr>
                <a:srgbClr val="003B48"/>
              </a:buClr>
              <a:tabLst>
                <a:tab pos="576263" algn="l"/>
              </a:tabLst>
            </a:pPr>
            <a:r>
              <a:rPr lang="en-US" i="1" dirty="0">
                <a:solidFill>
                  <a:srgbClr val="000000"/>
                </a:solidFill>
                <a:latin typeface="Arial" panose="020B0604020202020204" pitchFamily="34" charset="0"/>
                <a:ea typeface="Verdana" panose="020B0604030504040204" pitchFamily="34" charset="0"/>
              </a:rPr>
              <a:t>p53</a:t>
            </a:r>
            <a:r>
              <a:rPr lang="en-US" dirty="0">
                <a:solidFill>
                  <a:srgbClr val="000000"/>
                </a:solidFill>
                <a:latin typeface="Arial" panose="020B0604020202020204" pitchFamily="34" charset="0"/>
                <a:ea typeface="Verdana" panose="020B0604030504040204" pitchFamily="34" charset="0"/>
              </a:rPr>
              <a:t> plays a key role in G</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 checkpoint</a:t>
            </a:r>
          </a:p>
          <a:p>
            <a:pPr lvl="0">
              <a:spcBef>
                <a:spcPts val="1200"/>
              </a:spcBef>
              <a:spcAft>
                <a:spcPts val="12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p53 protein monitors integrity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ts val="1200"/>
              </a:spcBef>
              <a:spcAft>
                <a:spcPts val="1200"/>
              </a:spcAft>
              <a:buClr>
                <a:schemeClr val="tx1"/>
              </a:buClr>
              <a:buFont typeface="Arial" panose="020B0604020202020204" pitchFamily="34" charset="0"/>
              <a:buChar char="•"/>
              <a:tabLst>
                <a:tab pos="576263" algn="l"/>
              </a:tabLst>
            </a:pPr>
            <a:r>
              <a:rPr lang="en-US" dirty="0">
                <a:solidFill>
                  <a:srgbClr val="000000"/>
                </a:solidFill>
                <a:latin typeface="Arial" panose="020B0604020202020204" pitchFamily="34" charset="0"/>
                <a:ea typeface="Verdana" panose="020B0604030504040204" pitchFamily="34" charset="0"/>
              </a:rPr>
              <a:t>If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damaged, cell division halted and repair enzymes stimulated.</a:t>
            </a:r>
          </a:p>
          <a:p>
            <a:pPr marL="347472" indent="-347472">
              <a:spcBef>
                <a:spcPts val="1200"/>
              </a:spcBef>
              <a:spcAft>
                <a:spcPts val="1200"/>
              </a:spcAft>
              <a:buClr>
                <a:schemeClr val="tx1"/>
              </a:buClr>
              <a:buFont typeface="Arial" panose="020B0604020202020204" pitchFamily="34" charset="0"/>
              <a:buChar char="•"/>
              <a:tabLst>
                <a:tab pos="576263" algn="l"/>
              </a:tabLst>
            </a:pPr>
            <a:r>
              <a:rPr lang="en-US" dirty="0">
                <a:solidFill>
                  <a:srgbClr val="000000"/>
                </a:solidFill>
                <a:latin typeface="Arial" panose="020B0604020202020204" pitchFamily="34" charset="0"/>
                <a:ea typeface="Verdana" panose="020B0604030504040204" pitchFamily="34" charset="0"/>
              </a:rPr>
              <a:t>If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damage is irreparable, p53 directs cell to kill itself.</a:t>
            </a:r>
          </a:p>
          <a:p>
            <a:pPr lvl="0">
              <a:spcBef>
                <a:spcPts val="1200"/>
              </a:spcBef>
              <a:spcAft>
                <a:spcPts val="12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Prevent the development of many mutated cells </a:t>
            </a:r>
            <a:r>
              <a:rPr lang="en-US" i="1" dirty="0">
                <a:solidFill>
                  <a:srgbClr val="000000"/>
                </a:solidFill>
                <a:latin typeface="Arial" panose="020B0604020202020204" pitchFamily="34" charset="0"/>
                <a:ea typeface="Verdana" panose="020B0604030504040204" pitchFamily="34" charset="0"/>
              </a:rPr>
              <a:t>p53</a:t>
            </a:r>
            <a:r>
              <a:rPr lang="en-US" dirty="0">
                <a:solidFill>
                  <a:srgbClr val="000000"/>
                </a:solidFill>
                <a:latin typeface="Arial" panose="020B0604020202020204" pitchFamily="34" charset="0"/>
                <a:ea typeface="Verdana" panose="020B0604030504040204" pitchFamily="34" charset="0"/>
              </a:rPr>
              <a:t> is absent or damaged in many cancerous cells</a:t>
            </a:r>
          </a:p>
        </p:txBody>
      </p:sp>
      <p:sp>
        <p:nvSpPr>
          <p:cNvPr id="6" name="Slide Number Placeholder 3">
            <a:extLst>
              <a:ext uri="{FF2B5EF4-FFF2-40B4-BE49-F238E27FC236}">
                <a16:creationId xmlns:a16="http://schemas.microsoft.com/office/drawing/2014/main" id="{3D459AAD-5099-44CE-B801-5AA4856FE014}"/>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5060970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Proteins Associated with Human Cancer </a:t>
            </a:r>
            <a:endParaRPr lang="en-US" dirty="0"/>
          </a:p>
        </p:txBody>
      </p:sp>
      <p:sp>
        <p:nvSpPr>
          <p:cNvPr id="13" name="Content Placeholder 2">
            <a:extLst>
              <a:ext uri="{FF2B5EF4-FFF2-40B4-BE49-F238E27FC236}">
                <a16:creationId xmlns:a16="http://schemas.microsoft.com/office/drawing/2014/main" id="{14A745C8-7140-4304-A167-D9ED500A4F87}"/>
              </a:ext>
            </a:extLst>
          </p:cNvPr>
          <p:cNvSpPr>
            <a:spLocks noGrp="1"/>
          </p:cNvSpPr>
          <p:nvPr>
            <p:ph sz="quarter" idx="11"/>
          </p:nvPr>
        </p:nvSpPr>
        <p:spPr>
          <a:xfrm>
            <a:off x="0" y="6143096"/>
            <a:ext cx="1985211" cy="457200"/>
          </a:xfrm>
        </p:spPr>
        <p:txBody>
          <a:bodyPr/>
          <a:lstStyle/>
          <a:p>
            <a:r>
              <a:rPr lang="en-US" dirty="0"/>
              <a:t>Figure 10.23</a:t>
            </a:r>
          </a:p>
        </p:txBody>
      </p:sp>
      <p:pic>
        <p:nvPicPr>
          <p:cNvPr id="8" name="Picture 3" descr="An illustration shows a mammalian cell.">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178638" y="1052858"/>
            <a:ext cx="6786725" cy="4937760"/>
          </a:xfrm>
          <a:prstGeom prst="rect">
            <a:avLst/>
          </a:prstGeom>
        </p:spPr>
      </p:pic>
      <p:sp>
        <p:nvSpPr>
          <p:cNvPr id="12" name="Text Placeholder 4">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lvl="0"/>
            <a:fld id="{68151E55-6873-49E2-B8D5-2F265E6F1973}" type="slidenum">
              <a:rPr lang="en-US" noProof="0" smtClean="0"/>
              <a:pPr lvl="0"/>
              <a:t>65</a:t>
            </a:fld>
            <a:endParaRPr lang="en-US" noProof="0"/>
          </a:p>
        </p:txBody>
      </p:sp>
    </p:spTree>
    <p:extLst>
      <p:ext uri="{BB962C8B-B14F-4D97-AF65-F5344CB8AC3E}">
        <p14:creationId xmlns:p14="http://schemas.microsoft.com/office/powerpoint/2010/main" val="41284637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B51419-5630-46AC-97D1-CD94C7798C7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Whole-Genome Sequencing</a:t>
            </a:r>
          </a:p>
        </p:txBody>
      </p:sp>
      <p:sp>
        <p:nvSpPr>
          <p:cNvPr id="3" name="Content Placeholder 2">
            <a:extLst>
              <a:ext uri="{FF2B5EF4-FFF2-40B4-BE49-F238E27FC236}">
                <a16:creationId xmlns:a16="http://schemas.microsoft.com/office/drawing/2014/main" id="{CD149DE4-FD7D-4939-A83F-9430CDA021E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This is shedding light on cancer genetics.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Previous model of a linear progression of mutations may be simplistic.</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Cells within tumors are sequenced and compared to normal cells.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Has led to the idea of </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Mountain genes:  mutated in a significant number of tumors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Hill genes:  less frequently mutated</a:t>
            </a:r>
          </a:p>
        </p:txBody>
      </p:sp>
      <p:sp>
        <p:nvSpPr>
          <p:cNvPr id="6" name="Slide Number Placeholder 3">
            <a:extLst>
              <a:ext uri="{FF2B5EF4-FFF2-40B4-BE49-F238E27FC236}">
                <a16:creationId xmlns:a16="http://schemas.microsoft.com/office/drawing/2014/main" id="{C6E92EEF-A342-4F13-96C7-C589D7CB2C65}"/>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1823368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2BE43-F03F-421A-BFD0-FBCA10D1E81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New Categories of Genes in the Cancer Genome</a:t>
            </a:r>
          </a:p>
        </p:txBody>
      </p:sp>
      <p:sp>
        <p:nvSpPr>
          <p:cNvPr id="3" name="Content Placeholder 2">
            <a:extLst>
              <a:ext uri="{FF2B5EF4-FFF2-40B4-BE49-F238E27FC236}">
                <a16:creationId xmlns:a16="http://schemas.microsoft.com/office/drawing/2014/main" id="{0EFF532E-D3E3-4E0C-A177-0353928C8680}"/>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These genes probably act by increasing the number of mutations, or changes in gene expression in a tumor.</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Categories include: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repair</a:t>
            </a:r>
          </a:p>
          <a:p>
            <a:pPr marL="347472" lvl="0" indent="-347472">
              <a:spcBef>
                <a:spcPts val="1200"/>
              </a:spcBef>
              <a:spcAft>
                <a:spcPts val="6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splicing</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Chromosome architecture</a:t>
            </a:r>
          </a:p>
        </p:txBody>
      </p:sp>
      <p:sp>
        <p:nvSpPr>
          <p:cNvPr id="6" name="Slide Number Placeholder 3">
            <a:extLst>
              <a:ext uri="{FF2B5EF4-FFF2-40B4-BE49-F238E27FC236}">
                <a16:creationId xmlns:a16="http://schemas.microsoft.com/office/drawing/2014/main" id="{B4440803-ACA8-4D53-9E43-BB6B4056C464}"/>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392741522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C1C37-8BEE-44FA-8C0E-DE116EE5E8D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Spectra of Mutations</a:t>
            </a:r>
          </a:p>
        </p:txBody>
      </p:sp>
      <p:sp>
        <p:nvSpPr>
          <p:cNvPr id="3" name="Content Placeholder 2">
            <a:extLst>
              <a:ext uri="{FF2B5EF4-FFF2-40B4-BE49-F238E27FC236}">
                <a16:creationId xmlns:a16="http://schemas.microsoft.com/office/drawing/2014/main" id="{84E45DAF-C72D-41C3-8FC0-A43CD427963C}"/>
              </a:ext>
            </a:extLst>
          </p:cNvPr>
          <p:cNvSpPr>
            <a:spLocks noGrp="1"/>
          </p:cNvSpPr>
          <p:nvPr>
            <p:ph sz="quarter" idx="11"/>
          </p:nvPr>
        </p:nvSpPr>
        <p:spPr>
          <a:xfrm>
            <a:off x="342900" y="1276709"/>
            <a:ext cx="8458200" cy="5051901"/>
          </a:xfrm>
        </p:spPr>
        <p:txBody>
          <a:bodyPr/>
          <a:lstStyle/>
          <a:p>
            <a:pPr lvl="0">
              <a:spcBef>
                <a:spcPts val="1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Different cancers have different spectra of mutated genes.</a:t>
            </a:r>
          </a:p>
          <a:p>
            <a:pPr lvl="0">
              <a:spcBef>
                <a:spcPts val="1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Important in</a:t>
            </a:r>
          </a:p>
          <a:p>
            <a:pPr marL="347472" lvl="0" indent="-347472">
              <a:spcBef>
                <a:spcPts val="1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Diagnosis</a:t>
            </a:r>
          </a:p>
          <a:p>
            <a:pPr marL="347472" lvl="0" indent="-347472">
              <a:spcBef>
                <a:spcPts val="1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Specific therapies</a:t>
            </a:r>
          </a:p>
          <a:p>
            <a:pPr lvl="0">
              <a:spcBef>
                <a:spcPts val="1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Gs:  significantly modified genes</a:t>
            </a:r>
          </a:p>
          <a:p>
            <a:pPr lvl="0">
              <a:spcBef>
                <a:spcPts val="1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Associated with specific tumor types</a:t>
            </a:r>
          </a:p>
          <a:p>
            <a:pPr lvl="0">
              <a:spcBef>
                <a:spcPts val="1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Data can be combined with </a:t>
            </a:r>
          </a:p>
          <a:p>
            <a:pPr marL="347472" lvl="0" indent="-347472">
              <a:spcBef>
                <a:spcPts val="1000"/>
              </a:spcBef>
              <a:spcAft>
                <a:spcPts val="6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how a patient’s genotype affects the growth of cancer</a:t>
            </a:r>
          </a:p>
          <a:p>
            <a:pPr marL="347472" lvl="0" indent="-347472">
              <a:spcBef>
                <a:spcPts val="1000"/>
              </a:spcBef>
              <a:spcAft>
                <a:spcPts val="6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the drugs that may be effective in treatment</a:t>
            </a:r>
          </a:p>
        </p:txBody>
      </p:sp>
      <p:sp>
        <p:nvSpPr>
          <p:cNvPr id="6" name="Slide Number Placeholder 3">
            <a:extLst>
              <a:ext uri="{FF2B5EF4-FFF2-40B4-BE49-F238E27FC236}">
                <a16:creationId xmlns:a16="http://schemas.microsoft.com/office/drawing/2014/main" id="{97C0B647-C45E-4B34-839C-787534E6FA17}"/>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27664542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AFF50D-4CEC-4C6E-A169-78FB6BC91AA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Heterogeneity in Tumor Cells</a:t>
            </a:r>
          </a:p>
        </p:txBody>
      </p:sp>
      <p:sp>
        <p:nvSpPr>
          <p:cNvPr id="3" name="Content Placeholder 2">
            <a:extLst>
              <a:ext uri="{FF2B5EF4-FFF2-40B4-BE49-F238E27FC236}">
                <a16:creationId xmlns:a16="http://schemas.microsoft.com/office/drawing/2014/main" id="{D0574276-11FD-4D59-9DA9-C894FE8C2D67}"/>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Revealed via sequencing</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Tumors are NOT clones of a single cell.</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Within a single tumor, there is variation in </a:t>
            </a:r>
          </a:p>
          <a:p>
            <a:pPr marL="347472" lvl="0" indent="-347472">
              <a:spcBef>
                <a:spcPts val="12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Amount of chromosomal alterations</a:t>
            </a:r>
          </a:p>
          <a:p>
            <a:pPr marL="347472" lvl="0" indent="-347472">
              <a:spcBef>
                <a:spcPts val="1200"/>
              </a:spcBef>
              <a:spcAft>
                <a:spcPts val="1200"/>
              </a:spcAft>
              <a:buClr>
                <a:srgbClr val="000000"/>
              </a:buClr>
              <a:buFont typeface="Arial"/>
              <a:buChar char="•"/>
            </a:pPr>
            <a:r>
              <a:rPr lang="en-US" dirty="0">
                <a:solidFill>
                  <a:srgbClr val="000000"/>
                </a:solidFill>
                <a:latin typeface="Arial" panose="020B0604020202020204" pitchFamily="34" charset="0"/>
                <a:ea typeface="Verdana" panose="020B0604030504040204" pitchFamily="34" charset="0"/>
              </a:rPr>
              <a:t>Kind of chromosomal alterations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This has uncovered new mechanisms that damage genes and chromosomes.</a:t>
            </a:r>
          </a:p>
        </p:txBody>
      </p:sp>
      <p:sp>
        <p:nvSpPr>
          <p:cNvPr id="6" name="Slide Number Placeholder 3">
            <a:extLst>
              <a:ext uri="{FF2B5EF4-FFF2-40B4-BE49-F238E27FC236}">
                <a16:creationId xmlns:a16="http://schemas.microsoft.com/office/drawing/2014/main" id="{32AC5C23-CD0E-41C7-8E5D-6203E37BEEE8}"/>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1591991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C3A7D-B093-4DC4-AD4E-80BB1E0A1E74}"/>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FtsZ</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E6576CD-1669-4C0F-B9C4-92D998B63891}"/>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FtsZ</a:t>
            </a:r>
            <a:r>
              <a:rPr lang="en-US" dirty="0">
                <a:solidFill>
                  <a:srgbClr val="000000"/>
                </a:solidFill>
                <a:latin typeface="Arial" panose="020B0604020202020204" pitchFamily="34" charset="0"/>
                <a:ea typeface="Verdana" panose="020B0604030504040204" pitchFamily="34" charset="0"/>
              </a:rPr>
              <a:t> protein has a structure similar to eukaryotic tubulin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Role of </a:t>
            </a:r>
            <a:r>
              <a:rPr lang="en-US" dirty="0" err="1">
                <a:solidFill>
                  <a:srgbClr val="000000"/>
                </a:solidFill>
                <a:latin typeface="Arial" panose="020B0604020202020204" pitchFamily="34" charset="0"/>
                <a:ea typeface="Verdana" panose="020B0604030504040204" pitchFamily="34" charset="0"/>
              </a:rPr>
              <a:t>FtsZ</a:t>
            </a:r>
            <a:r>
              <a:rPr lang="en-US" dirty="0">
                <a:solidFill>
                  <a:srgbClr val="000000"/>
                </a:solidFill>
                <a:latin typeface="Arial" panose="020B0604020202020204" pitchFamily="34" charset="0"/>
                <a:ea typeface="Verdana" panose="020B0604030504040204" pitchFamily="34" charset="0"/>
              </a:rPr>
              <a:t> in bacterial division is very different from the role of tubulin in mitosis in eukaryotes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Different protein assemblies are utilized in cell division by different organisms</a:t>
            </a:r>
          </a:p>
        </p:txBody>
      </p:sp>
      <p:sp>
        <p:nvSpPr>
          <p:cNvPr id="6" name="Slide Number Placeholder 3">
            <a:extLst>
              <a:ext uri="{FF2B5EF4-FFF2-40B4-BE49-F238E27FC236}">
                <a16:creationId xmlns:a16="http://schemas.microsoft.com/office/drawing/2014/main" id="{6F60D53E-162F-448A-BDF6-8676F180A4EE}"/>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1786508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Binary Fission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a bacterial cell with a bacterial chromosome: Double-stranded DNA and the origin of replication on the bacterial chromosome. Before cell division, the bacterial DNA molecule replicates. The replication of the double-stranded, circular DNA molecule that constitutes the genome of a bacterium begins at a specific site, called the origin of replication (green area). The replication enzymes move out in both directions from that site and make copies of each strand in the DNA duplex. The enzymes continue until they meet at another specific site, the terminus of replication (red area). As the DNA is replicated, the cell elongates, and the DNA is partitioned in the cell, such that the origins are at the one-fourth and three-fourth positions in the cell, and the termini are oriented toward the middle of the cell.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Binary Fission: Septation and Division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Septation is the portion that both the cells share. Septation then begins, in which new membrane and cell wall material begin to grow and form a septum at approximately the midpoint of the cell. A protein molecule called F t s Z (orange dots) facilitates this process. Septum acts as a bridge between the two cells and attaches them. When the septum is complete, the cell pinches in two, and two daughter cells are formed, each containing a bacterial DNA molecule. The septum disappears and the cell divides into two.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746649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Septation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first image, a fluorescent line is at the center of the bacteria. In the second image, a fluorescent ring is at the center of the bacteria.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315908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Protein Assemblies Across Organisms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Prokaryotes do not have a nucleus and usually have a single circular chromosome. After DNA is replicated, it is partitioned into the cell. After cell elongation, F t s Z protein assembles into a ring and facilitates septation and cell division. In some protists, their nucleus and nuclear envelope remain intact during cell division. Their chromosomes line up. Microtubule fibers pass through tunnels in the nuclear membrane and set up an axis for the separation of replicated chromosomes and cell division. In other protists, a spindle of microtubules forms between two pairs of centrioles at opposite ends of the cell. The spindle passes through one tunnel in the intact nuclear envelope. Kinetochore microtubules from between kinetochores on the chromosomes and the spindle poles and pull the chromosomes to each pole. In yeasts, the nuclear envelope remains intact; spindle microtubules from inside the nucleus between spindle pole bodies. A single kinetochore-microtubule attaches to each chromosome and pulls each to a pole. In animals, spindle microtubules begin to form between centrioles outside of the nucleus. Centrioles move to the poles and the nuclear envelope breaks down. Kinetochore microtubules attach kinetochores of chromosomes to spindle poles. Polar microtubules extend toward the center of the cell and overlap.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734650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Human Karyotype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has various colors numbered from 1 through 22 and X-Y chromosomes. The pairs are generally vertical, showing slightly different shapes.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0330699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Chromatin Is Spatially Organized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shows 8 territories in the chromatin separating chromosomes. The second figure is the magnified view of the compartments. The third figure shows the magnified view of coiled T A Ds.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344503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Eukaryotic Chromosome Organization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fourth figure shows the magnified view of the T A Ds as beads on a string. The fifth figure shows the magnified view of a bead as a nucleosome with histone core amidst the D N A-coil. The sixth figure shows the D N A as a double helix.</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7749350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Homologous versus Duplicated Chromosomes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homologous chromosomes, single material, and a single paternal chromosome not attached at the centromere with each having a Kinetochore on the adjacent side of the centromere. During its replication, the maternal chromosome replicates to form 2 sister chromatids. The same is done with the paternal chromosome. The sister chromatids for both the chromosomes are attached at the centromere by cohesion proteins.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506827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Protein Assemblies Across Organisms</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864896" cy="457200"/>
          </a:xfrm>
        </p:spPr>
        <p:txBody>
          <a:bodyPr/>
          <a:lstStyle/>
          <a:p>
            <a:r>
              <a:rPr lang="en-US" dirty="0"/>
              <a:t>Figure 10.3</a:t>
            </a:r>
          </a:p>
        </p:txBody>
      </p:sp>
      <p:pic>
        <p:nvPicPr>
          <p:cNvPr id="8" name="Picture 3" descr="Different groups of organisms have variable assemblages of protein that organize the division of cell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46469" y="1310305"/>
            <a:ext cx="8451063" cy="45720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168343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Eukaryotic Cell Cycle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homologous chromosomes, single material, and a single paternal chromosome not attached at the centromere with each having a Kinetochore on the adjacent side of the centromere. During its replication, the maternal chromosome replicates to form 2 sister chromatids. The same is done with the paternal chromosome. The sister chromatids for both the chromosomes are attached at the centromere by cohesion proteins.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889489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Cell Cycle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G 1 is followed by S, G 2, and M-phase. The M-phase contains 2 arrows, one for mitosis and the other for cytokinesis. The arrow for mitosis is divided and ordered in the following phases: Prophase, prometaphase, metaphase, anaphase, and telophase.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718669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Kinetochores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are cohesion proteins, centromere region of a chromosome, kinetochore microtubules, kinetochore, sister chromatids, and metaphase chromosome.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7081124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Protein Found at the Centromere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cohesion is shown at the center vertically along the chromosome and centromere-specific histone C E N P - A is shown at the center horizontally on the chromosome.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6985793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Interphase Cellular Organization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During the G 2 phase, the D N A has been replicated, in animal cells the centrioles replicate, and the cell prepares for division.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7506043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Prophase Cellular Organization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prophase of mitosis, chromosomes condense, chromosomes can be detected as two sister chromatids held together at their centromeres, the cytoskeleton is disassembled and the spindle begins to form, Golgi and endoplasmic reticulum are dispersed, and the nuclear envelope breaks down.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5115131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Prometaphase Cellular Organization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prometaphase of mitosis the chromosomes attach to microtubules at the kinetochores, each chromosome is oriented such that the kinetochores of sister chromatids are attached to microtubules from opposite poles, and chromosomes move to the equator of the cell.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5622146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Metaphase cellular organization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Then in the metaphase of mitosis, all chromosomes are aligned at the equator of the cell called the metaphase plate, and chromosomes are attached to opposite poles of the cell and are under tension.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1168421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Anaphase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image shows metaphase and the second image shows late anaphase. In both micrographs, overlapping microtubules and poles are marked.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9631271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Anaphase Cellular Organization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anaphase of mitosis, proteins holding centromeres of sister chromatids are degraded, thus freeing individual chromosomes that are pulled to opposite poles, and the spindle poles move apart.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06829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60D7DB-25A1-4A2E-B7C6-D0F22437A52B}"/>
              </a:ext>
            </a:extLst>
          </p:cNvPr>
          <p:cNvSpPr>
            <a:spLocks noGrp="1"/>
          </p:cNvSpPr>
          <p:nvPr>
            <p:ph type="title"/>
          </p:nvPr>
        </p:nvSpPr>
        <p:spPr/>
        <p:txBody>
          <a:bodyPr/>
          <a:lstStyle/>
          <a:p>
            <a:r>
              <a:rPr lang="en-US" dirty="0"/>
              <a:t>Eukaryotic Chromosomes</a:t>
            </a:r>
          </a:p>
        </p:txBody>
      </p:sp>
      <p:sp>
        <p:nvSpPr>
          <p:cNvPr id="3" name="Content Placeholder 2">
            <a:extLst>
              <a:ext uri="{FF2B5EF4-FFF2-40B4-BE49-F238E27FC236}">
                <a16:creationId xmlns:a16="http://schemas.microsoft.com/office/drawing/2014/main" id="{FD5F1E2E-ABEE-41E3-BA14-80C20B1BDE22}"/>
              </a:ext>
            </a:extLst>
          </p:cNvPr>
          <p:cNvSpPr>
            <a:spLocks noGrp="1"/>
          </p:cNvSpPr>
          <p:nvPr>
            <p:ph sz="quarter" idx="11"/>
          </p:nvPr>
        </p:nvSpPr>
        <p:spPr>
          <a:xfrm>
            <a:off x="342900" y="1276710"/>
            <a:ext cx="8458200" cy="1707684"/>
          </a:xfrm>
        </p:spPr>
        <p:txBody>
          <a:bodyPr/>
          <a:lstStyle/>
          <a:p>
            <a:pPr lvl="0">
              <a:spcBef>
                <a:spcPts val="300"/>
              </a:spcBef>
              <a:spcAft>
                <a:spcPts val="300"/>
              </a:spcAft>
            </a:pPr>
            <a:r>
              <a:rPr lang="en-US" dirty="0">
                <a:solidFill>
                  <a:srgbClr val="000000"/>
                </a:solidFill>
              </a:rPr>
              <a:t>Eukaryotes typically have 10 to 50 chromosomes in their body (somatic) cells</a:t>
            </a:r>
          </a:p>
          <a:p>
            <a:pPr lvl="0">
              <a:spcBef>
                <a:spcPts val="300"/>
              </a:spcBef>
              <a:spcAft>
                <a:spcPts val="300"/>
              </a:spcAft>
            </a:pPr>
            <a:r>
              <a:rPr lang="en-US" dirty="0">
                <a:solidFill>
                  <a:srgbClr val="000000"/>
                </a:solidFill>
              </a:rPr>
              <a:t>Humans have 46 chromosomes in 23 nearly identical pairs</a:t>
            </a:r>
          </a:p>
          <a:p>
            <a:pPr marL="342900" lvl="0" indent="-342900">
              <a:spcBef>
                <a:spcPts val="300"/>
              </a:spcBef>
              <a:spcAft>
                <a:spcPts val="300"/>
              </a:spcAft>
              <a:buFont typeface="Arial" panose="020B0604020202020204" pitchFamily="34" charset="0"/>
              <a:buChar char="•"/>
            </a:pPr>
            <a:r>
              <a:rPr lang="en-US" dirty="0">
                <a:solidFill>
                  <a:srgbClr val="000000"/>
                </a:solidFill>
              </a:rPr>
              <a:t>Additional/missing chromosomes usually fatal.</a:t>
            </a:r>
          </a:p>
        </p:txBody>
      </p:sp>
      <p:sp>
        <p:nvSpPr>
          <p:cNvPr id="4" name="Content Placeholder 3">
            <a:extLst>
              <a:ext uri="{FF2B5EF4-FFF2-40B4-BE49-F238E27FC236}">
                <a16:creationId xmlns:a16="http://schemas.microsoft.com/office/drawing/2014/main" id="{32B4EAFC-8674-408C-969A-6159E67E67AE}"/>
              </a:ext>
            </a:extLst>
          </p:cNvPr>
          <p:cNvSpPr>
            <a:spLocks noGrp="1"/>
          </p:cNvSpPr>
          <p:nvPr>
            <p:ph sz="quarter" idx="15"/>
          </p:nvPr>
        </p:nvSpPr>
        <p:spPr>
          <a:xfrm>
            <a:off x="0" y="6143096"/>
            <a:ext cx="1908810" cy="457200"/>
          </a:xfrm>
        </p:spPr>
        <p:txBody>
          <a:bodyPr/>
          <a:lstStyle/>
          <a:p>
            <a:pPr lvl="0"/>
            <a:r>
              <a:rPr lang="en-US" dirty="0">
                <a:solidFill>
                  <a:srgbClr val="000000"/>
                </a:solidFill>
              </a:rPr>
              <a:t>Figure 10.4</a:t>
            </a:r>
          </a:p>
        </p:txBody>
      </p:sp>
      <p:pic>
        <p:nvPicPr>
          <p:cNvPr id="9" name="Picture 4" descr="The human chromosomes before division are mostly X-shaped though the arms of many of the X’s are not uniform in length.">
            <a:extLst>
              <a:ext uri="{FF2B5EF4-FFF2-40B4-BE49-F238E27FC236}">
                <a16:creationId xmlns:a16="http://schemas.microsoft.com/office/drawing/2014/main" id="{0015D047-77D7-411C-8EC4-B2B61185F9B2}"/>
              </a:ext>
            </a:extLst>
          </p:cNvPr>
          <p:cNvPicPr>
            <a:picLocks noChangeAspect="1"/>
          </p:cNvPicPr>
          <p:nvPr/>
        </p:nvPicPr>
        <p:blipFill>
          <a:blip r:embed="rId2"/>
          <a:stretch>
            <a:fillRect/>
          </a:stretch>
        </p:blipFill>
        <p:spPr>
          <a:xfrm>
            <a:off x="2581041" y="3058930"/>
            <a:ext cx="3981918" cy="3218688"/>
          </a:xfrm>
          <a:prstGeom prst="rect">
            <a:avLst/>
          </a:prstGeom>
        </p:spPr>
      </p:pic>
      <p:sp>
        <p:nvSpPr>
          <p:cNvPr id="5" name="Text Placeholder 5">
            <a:extLst>
              <a:ext uri="{FF2B5EF4-FFF2-40B4-BE49-F238E27FC236}">
                <a16:creationId xmlns:a16="http://schemas.microsoft.com/office/drawing/2014/main" id="{1687A2B2-D94C-4ED7-8A0C-BB2B471788A7}"/>
              </a:ext>
            </a:extLst>
          </p:cNvPr>
          <p:cNvSpPr>
            <a:spLocks noGrp="1"/>
          </p:cNvSpPr>
          <p:nvPr>
            <p:ph type="body" sz="quarter" idx="39"/>
          </p:nvPr>
        </p:nvSpPr>
        <p:spPr>
          <a:xfrm>
            <a:off x="3566160" y="6315718"/>
            <a:ext cx="2011680" cy="181356"/>
          </a:xfrm>
        </p:spPr>
        <p:txBody>
          <a:bodyPr/>
          <a:lstStyle/>
          <a:p>
            <a:pPr lvl="0" algn="ctr"/>
            <a:r>
              <a:rPr lang="en-US" dirty="0" err="1">
                <a:solidFill>
                  <a:srgbClr val="000000"/>
                </a:solidFill>
              </a:rPr>
              <a:t>Biophoto</a:t>
            </a:r>
            <a:r>
              <a:rPr lang="en-US" dirty="0">
                <a:solidFill>
                  <a:srgbClr val="000000"/>
                </a:solidFill>
              </a:rPr>
              <a:t> Associates/Science Source </a:t>
            </a:r>
          </a:p>
        </p:txBody>
      </p:sp>
      <p:sp>
        <p:nvSpPr>
          <p:cNvPr id="7" name="Slide Number Placeholder 6">
            <a:extLst>
              <a:ext uri="{FF2B5EF4-FFF2-40B4-BE49-F238E27FC236}">
                <a16:creationId xmlns:a16="http://schemas.microsoft.com/office/drawing/2014/main" id="{38DB52FF-C072-464B-9E48-6DF26AF6ACDB}"/>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8539167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Telophase Cellular Organization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telophase of mitosis, the chromosomes are clustered at opposite poles and decondense, nuclear envelopes reform around the chromosomes, Golgi complex and endoplasmic reticulum re-form, and spindles disassemble.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6088591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Animal Cell Cytokinesis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a frog egg having a cleavage furrow horizontally around it. Illustration b shows an electron micrographic view of two daughter cells joined by a thin band of cytoplasm.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5713095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Plant Cell Cytokinesis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Both images show Golgi-derived vesicles of different sizes and shapes aligned in a linear fusion to form the cell plate.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4210752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Cell Cycle Control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Three checkpoints are marked as three stages. They are G 1 - S checkpoint (start or restriction point), G 2 - M checkpoint, and M - Spindle checkpoint.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2372584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err="1"/>
              <a:t>Cdk</a:t>
            </a:r>
            <a:r>
              <a:rPr lang="en-US" dirty="0"/>
              <a:t>-Cyclin Complex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Phosphorylation in one site happens above the C d k and phosphorylation in another site happens below the C d k.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2994280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Yeast Cell Cycle Control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Three checkpoints with their function are marked as three stages. They are G 1 - S checkpoint, C d c 2 / G 1 Cyclin: growth factors, the nutritional state of a cell, size of a cell, G 2 - M checkpoint, C d c 2 / Mitotic: Cyclin, Replication completed, D N A integrity, and M - Spindle checkpoint, A P C: Chromosomes attached at the metaphase plate. Inactive C d c 2 becomes active after the checkpoint at G 1. Inactive C d c 2 becomes active after the checkpoint at G 2. Inactive A P C becomes active after the checkpoint at 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523163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Cell Proliferation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growth factor is attached to the alpha subunit of the receptor. The beta subunit is attached to the R A S protein. The  R A S converts the inactive R a f to active R a f. Proteins bound to receptor activate R a s by exchanging G D P for G T P. The active R a f converts inactive R a f to active R a f. The active R a f converts the inactive M E K to active M E K with 3-phosphate. The active M E K converts inactive E R K to active E R K with 3- phosphate. M A P kinase (E R K) activates proteins to produce cellular responses, including transcription factors that alter gene expression. The active E R K passes through the nuclear pore into the chromosome of the nucleus.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4861451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Proteins Associated with Human Cancer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R a s protein entering the cytoplasm of the cell through the receptor. Both S c r Kinase and R a s protein enter the nucleus. The R b protein and p 53 protein point to cell-cycle checkpoints. Under proto-oncogenes, 1) Growth factor receptor: More per cell in many breast cancers. 2) Ras protein: activated by mutations in 20 to 30 percent of all cancers. 3) </a:t>
            </a:r>
            <a:r>
              <a:rPr lang="en-US" dirty="0" err="1"/>
              <a:t>Src</a:t>
            </a:r>
            <a:r>
              <a:rPr lang="en-US" dirty="0"/>
              <a:t> kinase: activated by mutations in 2 to 5 percent of all cancers are given. Under tumor-suppressor genes, 1) </a:t>
            </a:r>
            <a:r>
              <a:rPr lang="en-US" dirty="0" err="1"/>
              <a:t>Rb</a:t>
            </a:r>
            <a:r>
              <a:rPr lang="en-US" dirty="0"/>
              <a:t> protein: mutated in 40 percent of all cancers. 2) p53 protein: mutated in 50 percent of all cancers.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6849867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5455</TotalTime>
  <Words>5036</Words>
  <Application>Microsoft Office PowerPoint</Application>
  <PresentationFormat>On-screen Show (4:3)</PresentationFormat>
  <Paragraphs>604</Paragraphs>
  <Slides>97</Slides>
  <Notes>1</Notes>
  <HiddenSlides>27</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97</vt:i4>
      </vt:variant>
    </vt:vector>
  </HeadingPairs>
  <TitlesOfParts>
    <vt:vector size="108"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10</vt:lpstr>
      <vt:lpstr>Lecture Outline</vt:lpstr>
      <vt:lpstr>Bacterial Cell Division</vt:lpstr>
      <vt:lpstr>Binary Fission</vt:lpstr>
      <vt:lpstr>Binary Fission: Septation and Division</vt:lpstr>
      <vt:lpstr>Septation</vt:lpstr>
      <vt:lpstr>FtsZ</vt:lpstr>
      <vt:lpstr>Protein Assemblies Across Organisms</vt:lpstr>
      <vt:lpstr>Eukaryotic Chromosomes</vt:lpstr>
      <vt:lpstr>Karyotype</vt:lpstr>
      <vt:lpstr>Human Karyotype</vt:lpstr>
      <vt:lpstr>D N A Is Organized into Chromatin</vt:lpstr>
      <vt:lpstr>Chromosomes</vt:lpstr>
      <vt:lpstr>Nucleosomes</vt:lpstr>
      <vt:lpstr>H1</vt:lpstr>
      <vt:lpstr>Chromatin Is Spatially Organized</vt:lpstr>
      <vt:lpstr>T A Ds</vt:lpstr>
      <vt:lpstr>Heterochromatin and Euchromatin</vt:lpstr>
      <vt:lpstr>Eukaryotic Chromosome Organization</vt:lpstr>
      <vt:lpstr>Chromosomal Condensation</vt:lpstr>
      <vt:lpstr>One New Model</vt:lpstr>
      <vt:lpstr>Replication</vt:lpstr>
      <vt:lpstr>Homologous versus Duplicated Chromosomes </vt:lpstr>
      <vt:lpstr>Eukaryotic Cell Cycle</vt:lpstr>
      <vt:lpstr>Duration</vt:lpstr>
      <vt:lpstr>Cell Cycle</vt:lpstr>
      <vt:lpstr>Interphase</vt:lpstr>
      <vt:lpstr>Kinetochores</vt:lpstr>
      <vt:lpstr>Protein Found at the Centromere</vt:lpstr>
      <vt:lpstr>Interphase Cellular Organization</vt:lpstr>
      <vt:lpstr>M phase</vt:lpstr>
      <vt:lpstr>Prophase</vt:lpstr>
      <vt:lpstr>Prophase Cellular Organization</vt:lpstr>
      <vt:lpstr>Prometaphase</vt:lpstr>
      <vt:lpstr>Prometaphase Cellular Organization</vt:lpstr>
      <vt:lpstr>Metaphase</vt:lpstr>
      <vt:lpstr>Metaphase cellular organization</vt:lpstr>
      <vt:lpstr>Anaphase</vt:lpstr>
      <vt:lpstr>Anaphase Cellular Organization </vt:lpstr>
      <vt:lpstr>Telophase</vt:lpstr>
      <vt:lpstr>Telophase Cellular Organization</vt:lpstr>
      <vt:lpstr>Cytokinesis</vt:lpstr>
      <vt:lpstr>Animal Cell Cytokinesis</vt:lpstr>
      <vt:lpstr>Plant Cell Cytokinesis</vt:lpstr>
      <vt:lpstr>Control of the Cell Cycle</vt:lpstr>
      <vt:lpstr>Cell Cycle Control Factors – M P F</vt:lpstr>
      <vt:lpstr>Cell Cycle Control Factors - Cyclins</vt:lpstr>
      <vt:lpstr>Cell Cycle Control Factors – cdc2</vt:lpstr>
      <vt:lpstr>M P F is Cyclin Plus cdc2</vt:lpstr>
      <vt:lpstr>Three Checkpoints</vt:lpstr>
      <vt:lpstr>Cell Cycle Control</vt:lpstr>
      <vt:lpstr>Cyclin-Dependent Kinases (Cdks)</vt:lpstr>
      <vt:lpstr>Cdk-Cyclin Complex</vt:lpstr>
      <vt:lpstr>M  P  F</vt:lpstr>
      <vt:lpstr>Anaphase-Promoting Complex (A P C)</vt:lpstr>
      <vt:lpstr>Control in Multicellular Eukaryotes</vt:lpstr>
      <vt:lpstr>Yeast Cell Cycle Control</vt:lpstr>
      <vt:lpstr>Growth Factors</vt:lpstr>
      <vt:lpstr>Cell Proliferation</vt:lpstr>
      <vt:lpstr>Cancer</vt:lpstr>
      <vt:lpstr>Proto-oncogenes</vt:lpstr>
      <vt:lpstr>Tumor-suppressor genes</vt:lpstr>
      <vt:lpstr>Retino-blastoma Susceptibility Gene (Rb)</vt:lpstr>
      <vt:lpstr>p53 gene</vt:lpstr>
      <vt:lpstr>Proteins Associated with Human Cancer </vt:lpstr>
      <vt:lpstr>Whole-Genome Sequencing</vt:lpstr>
      <vt:lpstr>New Categories of Genes in the Cancer Genome</vt:lpstr>
      <vt:lpstr>Spectra of Mutations</vt:lpstr>
      <vt:lpstr>Heterogeneity in Tumor Cells</vt:lpstr>
      <vt:lpstr>End of Main Content</vt:lpstr>
      <vt:lpstr>Accessibility Content: Text Alternatives for Images</vt:lpstr>
      <vt:lpstr>Binary Fission - Text Alternative</vt:lpstr>
      <vt:lpstr>Binary Fission: Septation and Division - Text Alternative</vt:lpstr>
      <vt:lpstr>Septation - Text Alternative</vt:lpstr>
      <vt:lpstr>Protein Assemblies Across Organisms - Text Alternative</vt:lpstr>
      <vt:lpstr>Human Karyotype - Text Alternative</vt:lpstr>
      <vt:lpstr>Chromatin Is Spatially Organized - Text Alternative</vt:lpstr>
      <vt:lpstr>Eukaryotic Chromosome Organization - Text Alternative</vt:lpstr>
      <vt:lpstr>Homologous versus Duplicated Chromosomes - Text Alternative</vt:lpstr>
      <vt:lpstr>Eukaryotic Cell Cycle - Text Alternative</vt:lpstr>
      <vt:lpstr>Cell Cycle - Text Alternative</vt:lpstr>
      <vt:lpstr>Kinetochores - Text Alternative</vt:lpstr>
      <vt:lpstr>Protein Found at the Centromere - Text Alternative</vt:lpstr>
      <vt:lpstr>Interphase Cellular Organization - Text Alternative</vt:lpstr>
      <vt:lpstr>Prophase Cellular Organization - Text Alternative</vt:lpstr>
      <vt:lpstr>Prometaphase Cellular Organization - Text Alternative</vt:lpstr>
      <vt:lpstr>Metaphase cellular organization - Text Alternative</vt:lpstr>
      <vt:lpstr>Anaphase - Text Alternative</vt:lpstr>
      <vt:lpstr>Anaphase Cellular Organization - Text Alternative</vt:lpstr>
      <vt:lpstr>Telophase Cellular Organization - Text Alternative</vt:lpstr>
      <vt:lpstr>Animal Cell Cytokinesis - Text Alternative</vt:lpstr>
      <vt:lpstr>Plant Cell Cytokinesis - Text Alternative</vt:lpstr>
      <vt:lpstr>Cell Cycle Control - Text Alternative</vt:lpstr>
      <vt:lpstr>Cdk-Cyclin Complex - Text Alternative</vt:lpstr>
      <vt:lpstr>Yeast Cell Cycle Control - Text Alternative</vt:lpstr>
      <vt:lpstr>Cell Proliferation - Text Alternative</vt:lpstr>
      <vt:lpstr>Proteins Associated with Human Cancer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10: How Cells Divide</dc:subject>
  <dc:creator>Raven, Johnson, Mason, Losos, Duncan</dc:creator>
  <cp:keywords>Accessible PPT</cp:keywords>
  <cp:lastModifiedBy>Kiran</cp:lastModifiedBy>
  <cp:revision>987</cp:revision>
  <dcterms:created xsi:type="dcterms:W3CDTF">2019-07-27T05:34:11Z</dcterms:created>
  <dcterms:modified xsi:type="dcterms:W3CDTF">2022-04-05T04:54:12Z</dcterms:modified>
</cp:coreProperties>
</file>