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64"/>
  </p:notesMasterIdLst>
  <p:sldIdLst>
    <p:sldId id="407" r:id="rId7"/>
    <p:sldId id="658" r:id="rId8"/>
    <p:sldId id="310" r:id="rId9"/>
    <p:sldId id="684" r:id="rId10"/>
    <p:sldId id="312" r:id="rId11"/>
    <p:sldId id="685" r:id="rId12"/>
    <p:sldId id="314" r:id="rId13"/>
    <p:sldId id="686" r:id="rId14"/>
    <p:sldId id="687" r:id="rId15"/>
    <p:sldId id="317" r:id="rId16"/>
    <p:sldId id="318" r:id="rId17"/>
    <p:sldId id="319" r:id="rId18"/>
    <p:sldId id="320" r:id="rId19"/>
    <p:sldId id="321" r:id="rId20"/>
    <p:sldId id="688" r:id="rId21"/>
    <p:sldId id="689" r:id="rId22"/>
    <p:sldId id="690" r:id="rId23"/>
    <p:sldId id="691" r:id="rId24"/>
    <p:sldId id="326" r:id="rId25"/>
    <p:sldId id="692" r:id="rId26"/>
    <p:sldId id="693" r:id="rId27"/>
    <p:sldId id="694" r:id="rId28"/>
    <p:sldId id="695" r:id="rId29"/>
    <p:sldId id="331" r:id="rId30"/>
    <p:sldId id="332" r:id="rId31"/>
    <p:sldId id="333" r:id="rId32"/>
    <p:sldId id="334" r:id="rId33"/>
    <p:sldId id="696" r:id="rId34"/>
    <p:sldId id="697" r:id="rId35"/>
    <p:sldId id="337" r:id="rId36"/>
    <p:sldId id="338" r:id="rId37"/>
    <p:sldId id="339" r:id="rId38"/>
    <p:sldId id="698" r:id="rId39"/>
    <p:sldId id="341" r:id="rId40"/>
    <p:sldId id="342" r:id="rId41"/>
    <p:sldId id="343" r:id="rId42"/>
    <p:sldId id="344" r:id="rId43"/>
    <p:sldId id="303" r:id="rId44"/>
    <p:sldId id="289" r:id="rId45"/>
    <p:sldId id="264" r:id="rId46"/>
    <p:sldId id="699" r:id="rId47"/>
    <p:sldId id="700" r:id="rId48"/>
    <p:sldId id="701" r:id="rId49"/>
    <p:sldId id="702" r:id="rId50"/>
    <p:sldId id="703" r:id="rId51"/>
    <p:sldId id="704" r:id="rId52"/>
    <p:sldId id="705" r:id="rId53"/>
    <p:sldId id="706" r:id="rId54"/>
    <p:sldId id="707" r:id="rId55"/>
    <p:sldId id="708" r:id="rId56"/>
    <p:sldId id="709" r:id="rId57"/>
    <p:sldId id="710" r:id="rId58"/>
    <p:sldId id="711" r:id="rId59"/>
    <p:sldId id="712" r:id="rId60"/>
    <p:sldId id="713" r:id="rId61"/>
    <p:sldId id="714" r:id="rId62"/>
    <p:sldId id="715"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7"/>
            <p14:sldId id="658"/>
            <p14:sldId id="310"/>
            <p14:sldId id="684"/>
            <p14:sldId id="312"/>
            <p14:sldId id="685"/>
            <p14:sldId id="314"/>
            <p14:sldId id="686"/>
            <p14:sldId id="687"/>
            <p14:sldId id="317"/>
            <p14:sldId id="318"/>
            <p14:sldId id="319"/>
            <p14:sldId id="320"/>
            <p14:sldId id="321"/>
            <p14:sldId id="688"/>
            <p14:sldId id="689"/>
            <p14:sldId id="690"/>
            <p14:sldId id="691"/>
            <p14:sldId id="326"/>
            <p14:sldId id="692"/>
            <p14:sldId id="693"/>
            <p14:sldId id="694"/>
            <p14:sldId id="695"/>
            <p14:sldId id="331"/>
            <p14:sldId id="332"/>
            <p14:sldId id="333"/>
            <p14:sldId id="334"/>
            <p14:sldId id="696"/>
            <p14:sldId id="697"/>
            <p14:sldId id="337"/>
            <p14:sldId id="338"/>
            <p14:sldId id="339"/>
            <p14:sldId id="698"/>
            <p14:sldId id="341"/>
            <p14:sldId id="342"/>
            <p14:sldId id="343"/>
            <p14:sldId id="344"/>
            <p14:sldId id="303"/>
          </p14:sldIdLst>
        </p14:section>
        <p14:section name="Appendix: Image Descriptions for Unsighted Students" id="{07080632-B756-45AF-BBF3-52DB3854CA65}">
          <p14:sldIdLst>
            <p14:sldId id="289"/>
            <p14:sldId id="264"/>
            <p14:sldId id="699"/>
            <p14:sldId id="700"/>
            <p14:sldId id="701"/>
            <p14:sldId id="702"/>
            <p14:sldId id="703"/>
            <p14:sldId id="704"/>
            <p14:sldId id="705"/>
            <p14:sldId id="706"/>
            <p14:sldId id="707"/>
            <p14:sldId id="708"/>
            <p14:sldId id="709"/>
            <p14:sldId id="710"/>
            <p14:sldId id="711"/>
            <p14:sldId id="712"/>
            <p14:sldId id="713"/>
            <p14:sldId id="714"/>
            <p14:sldId id="71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2" autoAdjust="0"/>
    <p:restoredTop sz="90667" autoAdjust="0"/>
  </p:normalViewPr>
  <p:slideViewPr>
    <p:cSldViewPr snapToGrid="0" showGuides="1">
      <p:cViewPr varScale="1">
        <p:scale>
          <a:sx n="86" d="100"/>
          <a:sy n="86" d="100"/>
        </p:scale>
        <p:origin x="84" y="330"/>
      </p:cViewPr>
      <p:guideLst>
        <p:guide pos="3264"/>
        <p:guide orient="horz" pos="2256"/>
        <p:guide pos="5640"/>
      </p:guideLst>
    </p:cSldViewPr>
  </p:slideViewPr>
  <p:outlineViewPr>
    <p:cViewPr>
      <p:scale>
        <a:sx n="33" d="100"/>
        <a:sy n="33" d="100"/>
      </p:scale>
      <p:origin x="0" y="-4734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11</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Sexual Reproduction and Meiosis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437719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C7494-599B-44B1-B601-05DF627720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Features of Meiosis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AC20A5DD-A395-4092-8D76-7F36739A713C}"/>
              </a:ext>
            </a:extLst>
          </p:cNvPr>
          <p:cNvSpPr>
            <a:spLocks noGrp="1"/>
          </p:cNvSpPr>
          <p:nvPr>
            <p:ph sz="quarter" idx="11"/>
          </p:nvPr>
        </p:nvSpPr>
        <p:spPr>
          <a:xfrm>
            <a:off x="342900" y="1276710"/>
            <a:ext cx="8458200" cy="5120640"/>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While homologues are paired during prophase I genetic recombination (crossing over) occurs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Sites of crossing over are called </a:t>
            </a:r>
            <a:r>
              <a:rPr lang="en-US" i="1" dirty="0">
                <a:solidFill>
                  <a:srgbClr val="000000"/>
                </a:solidFill>
                <a:latin typeface="Arial" panose="020B0604020202020204" pitchFamily="34" charset="0"/>
                <a:ea typeface="Verdana" panose="020B0604030504040204" pitchFamily="34" charset="0"/>
              </a:rPr>
              <a:t>chiasmata</a:t>
            </a:r>
            <a:endParaRPr lang="en-US" dirty="0">
              <a:solidFill>
                <a:srgbClr val="000000"/>
              </a:solidFill>
              <a:latin typeface="Arial" panose="020B0604020202020204" pitchFamily="34" charset="0"/>
              <a:ea typeface="Verdana" panose="020B0604030504040204" pitchFamily="34" charset="0"/>
            </a:endParaRP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First meiotic division is termed the “reduction division”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daughter cells that contain one homologue from each chromosome pair</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No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 between meiotic divisions</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Second meiotic division does not further reduce the number of chromosomes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Separates the sister chromatids for each homologue</a:t>
            </a:r>
          </a:p>
        </p:txBody>
      </p:sp>
      <p:sp>
        <p:nvSpPr>
          <p:cNvPr id="6" name="Slide Number Placeholder 3">
            <a:extLst>
              <a:ext uri="{FF2B5EF4-FFF2-40B4-BE49-F238E27FC236}">
                <a16:creationId xmlns:a16="http://schemas.microsoft.com/office/drawing/2014/main" id="{40B0A4B0-9299-4A0C-9FC8-5E678CBA9993}"/>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44605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B257D2-2B32-4599-99F4-31D5B1ACA9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Process of Meiosis</a:t>
            </a:r>
          </a:p>
        </p:txBody>
      </p:sp>
      <p:sp>
        <p:nvSpPr>
          <p:cNvPr id="3" name="Content Placeholder 2">
            <a:extLst>
              <a:ext uri="{FF2B5EF4-FFF2-40B4-BE49-F238E27FC236}">
                <a16:creationId xmlns:a16="http://schemas.microsoft.com/office/drawing/2014/main" id="{A3A1EB9A-AEA8-44D3-AC23-0159DCAC81ED}"/>
              </a:ext>
            </a:extLst>
          </p:cNvPr>
          <p:cNvSpPr>
            <a:spLocks noGrp="1"/>
          </p:cNvSpPr>
          <p:nvPr>
            <p:ph sz="quarter" idx="11"/>
          </p:nvPr>
        </p:nvSpPr>
        <p:spPr>
          <a:xfrm>
            <a:off x="342900" y="1276710"/>
            <a:ext cx="5272454"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Meiotic cells have an interphase period that is similar to mitosis with G1, S, and G2 phases</a:t>
            </a:r>
          </a:p>
          <a:p>
            <a:pPr lvl="0">
              <a:spcBef>
                <a:spcPts val="12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After interphase, germ-line cells enter meiosis I</a:t>
            </a:r>
          </a:p>
        </p:txBody>
      </p:sp>
      <p:sp>
        <p:nvSpPr>
          <p:cNvPr id="4" name="Content Placeholder 3">
            <a:extLst>
              <a:ext uri="{FF2B5EF4-FFF2-40B4-BE49-F238E27FC236}">
                <a16:creationId xmlns:a16="http://schemas.microsoft.com/office/drawing/2014/main" id="{46183EC0-A6FD-4425-B07B-F436E29C7413}"/>
              </a:ext>
            </a:extLst>
          </p:cNvPr>
          <p:cNvSpPr>
            <a:spLocks noGrp="1"/>
          </p:cNvSpPr>
          <p:nvPr>
            <p:ph sz="quarter" idx="15"/>
          </p:nvPr>
        </p:nvSpPr>
        <p:spPr>
          <a:xfrm>
            <a:off x="6280637" y="1276710"/>
            <a:ext cx="2394438"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Prophase 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Metaphase 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Anaphase I</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Telophase I</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II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Prophase II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Metaphase II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Anaphase II</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Telophase II</a:t>
            </a:r>
          </a:p>
        </p:txBody>
      </p:sp>
      <p:sp>
        <p:nvSpPr>
          <p:cNvPr id="7" name="Slide Number Placeholder 4">
            <a:extLst>
              <a:ext uri="{FF2B5EF4-FFF2-40B4-BE49-F238E27FC236}">
                <a16:creationId xmlns:a16="http://schemas.microsoft.com/office/drawing/2014/main" id="{DE4AC24D-691A-4146-8F78-804E65BB2418}"/>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15213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193167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Prophase I</a:t>
            </a: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4229100"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Chromosomes coil tighter and become visible, nuclear envelope disappears, spindle forms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chromosome is composed of two sister chromatids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Synapsis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Sites of crossing over form</a:t>
            </a:r>
          </a:p>
        </p:txBody>
      </p:sp>
      <p:pic>
        <p:nvPicPr>
          <p:cNvPr id="9" name="Picture 3" descr="An illustration Prophase I shows the stages of meiosis.">
            <a:extLst>
              <a:ext uri="{FF2B5EF4-FFF2-40B4-BE49-F238E27FC236}">
                <a16:creationId xmlns:a16="http://schemas.microsoft.com/office/drawing/2014/main" id="{748B13BD-F044-45CA-8722-C8FEA4965D39}"/>
              </a:ext>
            </a:extLst>
          </p:cNvPr>
          <p:cNvPicPr>
            <a:picLocks noChangeAspect="1"/>
          </p:cNvPicPr>
          <p:nvPr/>
        </p:nvPicPr>
        <p:blipFill rotWithShape="1">
          <a:blip r:embed="rId2"/>
          <a:srcRect t="277" b="33945"/>
          <a:stretch/>
        </p:blipFill>
        <p:spPr bwMode="auto">
          <a:xfrm>
            <a:off x="6383780" y="114301"/>
            <a:ext cx="2005080"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289040"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688833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1E899-7CF8-4897-9383-BAD02CADEA3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Crossing over</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8C9692DF-4D1D-4E92-B8B8-8C0026EACF23}"/>
              </a:ext>
            </a:extLst>
          </p:cNvPr>
          <p:cNvSpPr>
            <a:spLocks noGrp="1"/>
          </p:cNvSpPr>
          <p:nvPr>
            <p:ph sz="quarter" idx="11"/>
          </p:nvPr>
        </p:nvSpPr>
        <p:spPr/>
        <p:txBody>
          <a:bodyPr/>
          <a:lstStyle/>
          <a:p>
            <a:pPr>
              <a:spcBef>
                <a:spcPts val="6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Genetic recombination between non-sister chromatids</a:t>
            </a:r>
          </a:p>
          <a:p>
            <a:pPr>
              <a:spcBef>
                <a:spcPts val="6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Allows the homologues to exchange chromosomal material</a:t>
            </a:r>
          </a:p>
          <a:p>
            <a:pPr>
              <a:spcBef>
                <a:spcPts val="6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Alleles of genes that were formerly on separate homologues can now be found on the same homologue</a:t>
            </a:r>
          </a:p>
          <a:p>
            <a:pPr>
              <a:spcBef>
                <a:spcPts val="600"/>
              </a:spcBef>
              <a:spcAft>
                <a:spcPts val="1200"/>
              </a:spcAft>
              <a:buClr>
                <a:srgbClr val="003B48"/>
              </a:buClr>
            </a:pPr>
            <a:r>
              <a:rPr lang="en-US" altLang="en-US" i="1" dirty="0">
                <a:solidFill>
                  <a:srgbClr val="000000"/>
                </a:solidFill>
                <a:latin typeface="Arial" panose="020B0604020202020204" pitchFamily="34" charset="0"/>
                <a:ea typeface="ＭＳ Ｐゴシック" panose="020B0600070205080204" pitchFamily="34" charset="-128"/>
              </a:rPr>
              <a:t>Chiasmata</a:t>
            </a:r>
            <a:r>
              <a:rPr lang="en-US" altLang="en-US" dirty="0">
                <a:solidFill>
                  <a:srgbClr val="000000"/>
                </a:solidFill>
                <a:latin typeface="Arial" panose="020B0604020202020204" pitchFamily="34" charset="0"/>
                <a:ea typeface="ＭＳ Ｐゴシック" panose="020B0600070205080204" pitchFamily="34" charset="-128"/>
              </a:rPr>
              <a:t> – site of crossing over</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Contact maintained until anaphase I</a:t>
            </a:r>
          </a:p>
        </p:txBody>
      </p:sp>
      <p:sp>
        <p:nvSpPr>
          <p:cNvPr id="6" name="Slide Number Placeholder 3">
            <a:extLst>
              <a:ext uri="{FF2B5EF4-FFF2-40B4-BE49-F238E27FC236}">
                <a16:creationId xmlns:a16="http://schemas.microsoft.com/office/drawing/2014/main" id="{2475F59B-370E-432D-892B-638DA894B52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890822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C0BAF-D1E2-4903-88AD-312EB5AFB6C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Crossing over</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9" name="Picture 2" descr="An illustration shows sister chromatids at 3 phases.">
            <a:extLst>
              <a:ext uri="{FF2B5EF4-FFF2-40B4-BE49-F238E27FC236}">
                <a16:creationId xmlns:a16="http://schemas.microsoft.com/office/drawing/2014/main" id="{A5040609-E7DF-4DCD-AD6E-4C0819650D14}"/>
              </a:ext>
            </a:extLst>
          </p:cNvPr>
          <p:cNvPicPr>
            <a:picLocks noChangeAspect="1" noChangeArrowheads="1"/>
          </p:cNvPicPr>
          <p:nvPr/>
        </p:nvPicPr>
        <p:blipFill>
          <a:blip r:embed="rId2"/>
          <a:stretch>
            <a:fillRect/>
          </a:stretch>
        </p:blipFill>
        <p:spPr bwMode="auto">
          <a:xfrm>
            <a:off x="351201" y="1864374"/>
            <a:ext cx="8441599" cy="356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2AA5D1D5-4167-4D54-8223-82B1E21046B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998E938-5102-45B5-9D38-722E81E32069}"/>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239628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1931670" cy="678611"/>
          </a:xfrm>
        </p:spPr>
        <p:txBody>
          <a:bodyPr/>
          <a:lstStyle/>
          <a:p>
            <a:pPr lvl="0"/>
            <a:r>
              <a:rPr lang="en-US" dirty="0"/>
              <a:t>Metaphase 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130800" cy="4974336"/>
          </a:xfrm>
        </p:spPr>
        <p:txBody>
          <a:bodyPr/>
          <a:lstStyle/>
          <a:p>
            <a:pPr>
              <a:spcBef>
                <a:spcPts val="600"/>
              </a:spcBef>
              <a:spcAft>
                <a:spcPts val="1200"/>
              </a:spcAft>
            </a:pPr>
            <a:r>
              <a:rPr lang="en-US" dirty="0"/>
              <a:t>Paired homologues locked together following crossing over</a:t>
            </a:r>
          </a:p>
          <a:p>
            <a:pPr>
              <a:spcBef>
                <a:spcPts val="600"/>
              </a:spcBef>
              <a:spcAft>
                <a:spcPts val="1200"/>
              </a:spcAft>
            </a:pPr>
            <a:r>
              <a:rPr lang="en-US" dirty="0"/>
              <a:t>Microtubules from opposite poles attach to each homologue</a:t>
            </a:r>
          </a:p>
          <a:p>
            <a:pPr marL="342900" indent="-342900">
              <a:spcBef>
                <a:spcPts val="600"/>
              </a:spcBef>
              <a:spcAft>
                <a:spcPts val="1200"/>
              </a:spcAft>
              <a:buFont typeface="Arial" panose="020B0604020202020204" pitchFamily="34" charset="0"/>
              <a:buChar char="•"/>
            </a:pPr>
            <a:r>
              <a:rPr lang="en-US" u="sng" dirty="0"/>
              <a:t>Do not</a:t>
            </a:r>
            <a:r>
              <a:rPr lang="en-US" dirty="0"/>
              <a:t> attach to each sister chromatid as in mitosis</a:t>
            </a:r>
          </a:p>
          <a:p>
            <a:pPr>
              <a:spcBef>
                <a:spcPts val="600"/>
              </a:spcBef>
              <a:spcAft>
                <a:spcPts val="1200"/>
              </a:spcAft>
            </a:pPr>
            <a:r>
              <a:rPr lang="en-US" dirty="0"/>
              <a:t>Homologues are aligned at the metaphase plate side-by-side</a:t>
            </a:r>
          </a:p>
          <a:p>
            <a:pPr>
              <a:spcBef>
                <a:spcPts val="600"/>
              </a:spcBef>
              <a:spcAft>
                <a:spcPts val="1200"/>
              </a:spcAft>
            </a:pPr>
            <a:r>
              <a:rPr lang="en-US" dirty="0"/>
              <a:t>Orientation of each pair of homologues on the spindle is random</a:t>
            </a:r>
          </a:p>
        </p:txBody>
      </p:sp>
      <p:pic>
        <p:nvPicPr>
          <p:cNvPr id="9" name="Picture 3" descr="An illustration Metaphase I shows the stages of meiosis.">
            <a:extLst>
              <a:ext uri="{FF2B5EF4-FFF2-40B4-BE49-F238E27FC236}">
                <a16:creationId xmlns:a16="http://schemas.microsoft.com/office/drawing/2014/main" id="{748B13BD-F044-45CA-8722-C8FEA4965D39}"/>
              </a:ext>
            </a:extLst>
          </p:cNvPr>
          <p:cNvPicPr>
            <a:picLocks noChangeAspect="1"/>
          </p:cNvPicPr>
          <p:nvPr/>
        </p:nvPicPr>
        <p:blipFill rotWithShape="1">
          <a:blip r:embed="rId2"/>
          <a:srcRect b="32450"/>
          <a:stretch/>
        </p:blipFill>
        <p:spPr bwMode="auto">
          <a:xfrm>
            <a:off x="6512476" y="114300"/>
            <a:ext cx="1954842" cy="61264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392617"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955128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C0BAF-D1E2-4903-88AD-312EB5AFB6C8}"/>
              </a:ext>
            </a:extLst>
          </p:cNvPr>
          <p:cNvSpPr>
            <a:spLocks noGrp="1"/>
          </p:cNvSpPr>
          <p:nvPr>
            <p:ph type="title"/>
          </p:nvPr>
        </p:nvSpPr>
        <p:spPr/>
        <p:txBody>
          <a:bodyPr/>
          <a:lstStyle/>
          <a:p>
            <a:pPr lvl="0"/>
            <a:r>
              <a:rPr lang="en-US" dirty="0"/>
              <a:t>Random orientation of chromosomes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random orientation of chromosomes on the 8 metaphase plates.">
            <a:extLst>
              <a:ext uri="{FF2B5EF4-FFF2-40B4-BE49-F238E27FC236}">
                <a16:creationId xmlns:a16="http://schemas.microsoft.com/office/drawing/2014/main" id="{A5040609-E7DF-4DCD-AD6E-4C0819650D14}"/>
              </a:ext>
            </a:extLst>
          </p:cNvPr>
          <p:cNvPicPr>
            <a:picLocks noChangeAspect="1" noChangeArrowheads="1"/>
          </p:cNvPicPr>
          <p:nvPr/>
        </p:nvPicPr>
        <p:blipFill rotWithShape="1">
          <a:blip r:embed="rId2"/>
          <a:srcRect l="5948" r="4082" b="5035"/>
          <a:stretch/>
        </p:blipFill>
        <p:spPr bwMode="auto">
          <a:xfrm>
            <a:off x="439959" y="1358900"/>
            <a:ext cx="826408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2AA5D1D5-4167-4D54-8223-82B1E21046B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998E938-5102-45B5-9D38-722E81E32069}"/>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744592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1931670" cy="678611"/>
          </a:xfrm>
        </p:spPr>
        <p:txBody>
          <a:bodyPr/>
          <a:lstStyle/>
          <a:p>
            <a:pPr lvl="0"/>
            <a:r>
              <a:rPr lang="en-US" dirty="0"/>
              <a:t>Anaphase 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974336"/>
          </a:xfrm>
        </p:spPr>
        <p:txBody>
          <a:bodyPr/>
          <a:lstStyle/>
          <a:p>
            <a:pPr>
              <a:spcBef>
                <a:spcPts val="600"/>
              </a:spcBef>
              <a:spcAft>
                <a:spcPts val="1000"/>
              </a:spcAft>
            </a:pPr>
            <a:r>
              <a:rPr lang="en-US" dirty="0"/>
              <a:t>Microtubules of the spindle shorten</a:t>
            </a:r>
          </a:p>
          <a:p>
            <a:pPr marL="342900" indent="-342900">
              <a:spcBef>
                <a:spcPts val="600"/>
              </a:spcBef>
              <a:spcAft>
                <a:spcPts val="1000"/>
              </a:spcAft>
              <a:buFont typeface="Arial" panose="020B0604020202020204" pitchFamily="34" charset="0"/>
              <a:buChar char="•"/>
            </a:pPr>
            <a:r>
              <a:rPr lang="en-US" dirty="0"/>
              <a:t>Chiasmata break</a:t>
            </a:r>
          </a:p>
          <a:p>
            <a:pPr>
              <a:spcBef>
                <a:spcPts val="600"/>
              </a:spcBef>
              <a:spcAft>
                <a:spcPts val="1000"/>
              </a:spcAft>
            </a:pPr>
            <a:r>
              <a:rPr lang="en-US" dirty="0"/>
              <a:t>Homologues are separated from each other and move to opposite poles</a:t>
            </a:r>
          </a:p>
          <a:p>
            <a:pPr marL="342900" indent="-342900">
              <a:spcBef>
                <a:spcPts val="600"/>
              </a:spcBef>
              <a:spcAft>
                <a:spcPts val="1000"/>
              </a:spcAft>
              <a:buFont typeface="Arial" panose="020B0604020202020204" pitchFamily="34" charset="0"/>
              <a:buChar char="•"/>
            </a:pPr>
            <a:r>
              <a:rPr lang="en-US" dirty="0"/>
              <a:t>Sister chromatids remain attached at centromeres</a:t>
            </a:r>
          </a:p>
          <a:p>
            <a:pPr>
              <a:spcBef>
                <a:spcPts val="600"/>
              </a:spcBef>
              <a:spcAft>
                <a:spcPts val="1000"/>
              </a:spcAft>
            </a:pPr>
            <a:r>
              <a:rPr lang="en-US" dirty="0"/>
              <a:t>Each pole has a complete haploid set of chromosomes</a:t>
            </a:r>
          </a:p>
          <a:p>
            <a:pPr>
              <a:spcBef>
                <a:spcPts val="600"/>
              </a:spcBef>
              <a:spcAft>
                <a:spcPts val="1000"/>
              </a:spcAft>
            </a:pPr>
            <a:r>
              <a:rPr lang="en-US" dirty="0"/>
              <a:t>Independent assortment of maternal and paternal chromosomes</a:t>
            </a:r>
          </a:p>
        </p:txBody>
      </p:sp>
      <p:pic>
        <p:nvPicPr>
          <p:cNvPr id="9" name="Picture 3" descr="An illustration Anaphase I shows the stages of meiosis.">
            <a:extLst>
              <a:ext uri="{FF2B5EF4-FFF2-40B4-BE49-F238E27FC236}">
                <a16:creationId xmlns:a16="http://schemas.microsoft.com/office/drawing/2014/main" id="{748B13BD-F044-45CA-8722-C8FEA4965D39}"/>
              </a:ext>
            </a:extLst>
          </p:cNvPr>
          <p:cNvPicPr>
            <a:picLocks noChangeAspect="1"/>
          </p:cNvPicPr>
          <p:nvPr/>
        </p:nvPicPr>
        <p:blipFill rotWithShape="1">
          <a:blip r:embed="rId2"/>
          <a:srcRect l="31868" r="39511" b="31494"/>
          <a:stretch/>
        </p:blipFill>
        <p:spPr bwMode="auto">
          <a:xfrm>
            <a:off x="6546240" y="168842"/>
            <a:ext cx="2276163"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587041"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97899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1931670" cy="678611"/>
          </a:xfrm>
        </p:spPr>
        <p:txBody>
          <a:bodyPr/>
          <a:lstStyle/>
          <a:p>
            <a:pPr lvl="0"/>
            <a:r>
              <a:rPr lang="en-US" dirty="0"/>
              <a:t>Telophase 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974336"/>
          </a:xfrm>
        </p:spPr>
        <p:txBody>
          <a:bodyPr/>
          <a:lstStyle/>
          <a:p>
            <a:pPr marL="0" lvl="1" indent="0">
              <a:spcBef>
                <a:spcPts val="624"/>
              </a:spcBef>
              <a:spcAft>
                <a:spcPts val="1200"/>
              </a:spcAft>
              <a:buNone/>
            </a:pPr>
            <a:r>
              <a:rPr lang="en-US" dirty="0"/>
              <a:t>Nuclear envelope re-forms around each daughter nucleus</a:t>
            </a:r>
          </a:p>
          <a:p>
            <a:pPr lvl="1">
              <a:spcBef>
                <a:spcPts val="624"/>
              </a:spcBef>
              <a:spcAft>
                <a:spcPts val="1200"/>
              </a:spcAft>
            </a:pPr>
            <a:r>
              <a:rPr lang="en-US" dirty="0"/>
              <a:t>Homologous chromosomes are separated</a:t>
            </a:r>
          </a:p>
          <a:p>
            <a:pPr marL="0" lvl="1" indent="0">
              <a:spcBef>
                <a:spcPts val="624"/>
              </a:spcBef>
              <a:spcAft>
                <a:spcPts val="1200"/>
              </a:spcAft>
              <a:buNone/>
            </a:pPr>
            <a:r>
              <a:rPr lang="en-US" dirty="0"/>
              <a:t>Sister chromatids are no longer identical due to crossing over</a:t>
            </a:r>
          </a:p>
          <a:p>
            <a:pPr marL="0" lvl="1" indent="0">
              <a:spcBef>
                <a:spcPts val="624"/>
              </a:spcBef>
              <a:spcAft>
                <a:spcPts val="1200"/>
              </a:spcAft>
              <a:buNone/>
            </a:pPr>
            <a:r>
              <a:rPr lang="en-US" dirty="0"/>
              <a:t>Cytokinesis may or may not occur after telophase I</a:t>
            </a:r>
          </a:p>
          <a:p>
            <a:pPr marL="0" lvl="1" indent="0">
              <a:spcBef>
                <a:spcPts val="624"/>
              </a:spcBef>
              <a:buNone/>
            </a:pPr>
            <a:r>
              <a:rPr lang="en-US" dirty="0"/>
              <a:t>Meiosis II occurs after an interval of variable length</a:t>
            </a:r>
          </a:p>
        </p:txBody>
      </p:sp>
      <p:pic>
        <p:nvPicPr>
          <p:cNvPr id="11" name="Picture 3" descr="An illustration Telophase I shows the stages of meiosis.">
            <a:extLst>
              <a:ext uri="{FF2B5EF4-FFF2-40B4-BE49-F238E27FC236}">
                <a16:creationId xmlns:a16="http://schemas.microsoft.com/office/drawing/2014/main" id="{08D0CC4E-39EE-413F-9D86-B462E2E2F565}"/>
              </a:ext>
            </a:extLst>
          </p:cNvPr>
          <p:cNvPicPr>
            <a:picLocks noChangeAspect="1"/>
          </p:cNvPicPr>
          <p:nvPr/>
        </p:nvPicPr>
        <p:blipFill rotWithShape="1">
          <a:blip r:embed="rId2"/>
          <a:srcRect l="70336" r="2081" b="31274"/>
          <a:stretch/>
        </p:blipFill>
        <p:spPr bwMode="auto">
          <a:xfrm>
            <a:off x="6454972" y="114163"/>
            <a:ext cx="2186604"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450994"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789120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B4A0D-9E86-4898-8660-8C19525715B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Meiosis II</a:t>
            </a:r>
          </a:p>
        </p:txBody>
      </p:sp>
      <p:sp>
        <p:nvSpPr>
          <p:cNvPr id="3" name="Content Placeholder 2">
            <a:extLst>
              <a:ext uri="{FF2B5EF4-FFF2-40B4-BE49-F238E27FC236}">
                <a16:creationId xmlns:a16="http://schemas.microsoft.com/office/drawing/2014/main" id="{FD262146-E7A5-460E-A95C-DADD9AE1054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Resembles a mitotic division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Prophase II: nuclear envelopes dissolve and new spindle apparatus forms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Metaphase II: chromosomes align on metaphase plate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Anaphase II: sister chromatids are separated from each other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Telophase II: nuclear envelope re-forms around 4 sets of daughter chromosomes; cytokinesis follows</a:t>
            </a:r>
          </a:p>
        </p:txBody>
      </p:sp>
      <p:sp>
        <p:nvSpPr>
          <p:cNvPr id="6" name="Slide Number Placeholder 3">
            <a:extLst>
              <a:ext uri="{FF2B5EF4-FFF2-40B4-BE49-F238E27FC236}">
                <a16:creationId xmlns:a16="http://schemas.microsoft.com/office/drawing/2014/main" id="{984EEA29-BA21-477F-9C2D-FD7F2CDD2CC1}"/>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760911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0F0AE058-DBAB-4134-BE3B-7A4A382712F3}"/>
              </a:ext>
            </a:extLst>
          </p:cNvPr>
          <p:cNvSpPr>
            <a:spLocks noGrp="1"/>
          </p:cNvSpPr>
          <p:nvPr>
            <p:ph sz="quarter" idx="11"/>
          </p:nvPr>
        </p:nvSpPr>
        <p:spPr>
          <a:xfrm>
            <a:off x="342900" y="1276710"/>
            <a:ext cx="4111869" cy="4974336"/>
          </a:xfrm>
        </p:spPr>
        <p:txBody>
          <a:bodyPr/>
          <a:lstStyle/>
          <a:p>
            <a:pPr marL="731520" indent="-731520">
              <a:spcBef>
                <a:spcPts val="600"/>
              </a:spcBef>
              <a:spcAft>
                <a:spcPts val="1200"/>
              </a:spcAft>
            </a:pPr>
            <a:r>
              <a:rPr lang="en-US" b="1" dirty="0"/>
              <a:t>11.1	</a:t>
            </a:r>
            <a:r>
              <a:rPr lang="en-US" dirty="0"/>
              <a:t>Sexual Reproduction Requires Meiosis </a:t>
            </a:r>
          </a:p>
          <a:p>
            <a:pPr marL="731520" indent="-731520">
              <a:spcBef>
                <a:spcPts val="600"/>
              </a:spcBef>
              <a:spcAft>
                <a:spcPts val="1200"/>
              </a:spcAft>
            </a:pPr>
            <a:r>
              <a:rPr lang="en-US" b="1" dirty="0"/>
              <a:t>11.2	</a:t>
            </a:r>
            <a:r>
              <a:rPr lang="en-US" dirty="0"/>
              <a:t>Features of Meiosis </a:t>
            </a:r>
          </a:p>
          <a:p>
            <a:pPr marL="731520" indent="-731520">
              <a:spcBef>
                <a:spcPts val="600"/>
              </a:spcBef>
              <a:spcAft>
                <a:spcPts val="1200"/>
              </a:spcAft>
            </a:pPr>
            <a:r>
              <a:rPr lang="en-US" b="1" dirty="0"/>
              <a:t>11.3	</a:t>
            </a:r>
            <a:r>
              <a:rPr lang="en-US" dirty="0"/>
              <a:t>The Process of Meiosis </a:t>
            </a:r>
          </a:p>
          <a:p>
            <a:pPr marL="731520" indent="-731520">
              <a:spcBef>
                <a:spcPts val="600"/>
              </a:spcBef>
              <a:spcAft>
                <a:spcPts val="1200"/>
              </a:spcAft>
            </a:pPr>
            <a:r>
              <a:rPr lang="en-US" b="1" dirty="0"/>
              <a:t>11.4	</a:t>
            </a:r>
            <a:r>
              <a:rPr lang="en-US" dirty="0"/>
              <a:t>Summing Up: Meiosis Versus Mitosis </a:t>
            </a:r>
          </a:p>
        </p:txBody>
      </p:sp>
      <p:pic>
        <p:nvPicPr>
          <p:cNvPr id="8" name="Picture 3" descr="A micrograph shows several round structures of irregular shape. Inside each structure are chromatids.">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560849" y="1276710"/>
            <a:ext cx="4457700" cy="356616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875299" y="5003592"/>
            <a:ext cx="1828800" cy="181356"/>
          </a:xfrm>
        </p:spPr>
        <p:txBody>
          <a:bodyPr/>
          <a:lstStyle/>
          <a:p>
            <a:pPr algn="ctr"/>
            <a:r>
              <a:rPr lang="en-US" dirty="0">
                <a:solidFill>
                  <a:schemeClr val="tx1"/>
                </a:solidFill>
              </a:rPr>
              <a:t> Steven P. Lynch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1931670" cy="678611"/>
          </a:xfrm>
        </p:spPr>
        <p:txBody>
          <a:bodyPr/>
          <a:lstStyle/>
          <a:p>
            <a:pPr lvl="0"/>
            <a:r>
              <a:rPr lang="en-US" dirty="0"/>
              <a:t>Prophase II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629820"/>
          </a:xfrm>
        </p:spPr>
        <p:txBody>
          <a:bodyPr/>
          <a:lstStyle/>
          <a:p>
            <a:pPr marL="342900" indent="-342900">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Brief duration compared to prophase I (true of all meiosis II phases)</a:t>
            </a:r>
          </a:p>
          <a:p>
            <a:pPr marL="342900" indent="-342900">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A new spindle apparatus forms in each cell</a:t>
            </a:r>
          </a:p>
          <a:p>
            <a:pPr marL="342900" indent="-342900">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The nuclear envelope breaks down</a:t>
            </a:r>
            <a:endParaRPr lang="en-US" dirty="0"/>
          </a:p>
        </p:txBody>
      </p:sp>
      <p:pic>
        <p:nvPicPr>
          <p:cNvPr id="9" name="Picture 3" descr="An illustration Prophase II shows the stages of meiosis.">
            <a:extLst>
              <a:ext uri="{FF2B5EF4-FFF2-40B4-BE49-F238E27FC236}">
                <a16:creationId xmlns:a16="http://schemas.microsoft.com/office/drawing/2014/main" id="{748B13BD-F044-45CA-8722-C8FEA4965D39}"/>
              </a:ext>
            </a:extLst>
          </p:cNvPr>
          <p:cNvPicPr>
            <a:picLocks noChangeAspect="1"/>
          </p:cNvPicPr>
          <p:nvPr/>
        </p:nvPicPr>
        <p:blipFill rotWithShape="1">
          <a:blip r:embed="rId2"/>
          <a:srcRect l="-1" r="2414" b="19725"/>
          <a:stretch/>
        </p:blipFill>
        <p:spPr bwMode="auto">
          <a:xfrm>
            <a:off x="6685749" y="404807"/>
            <a:ext cx="1537501" cy="58521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376233"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449746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2115352" cy="678611"/>
          </a:xfrm>
        </p:spPr>
        <p:txBody>
          <a:bodyPr/>
          <a:lstStyle/>
          <a:p>
            <a:pPr lvl="0"/>
            <a:r>
              <a:rPr lang="en-US" altLang="en-US" dirty="0">
                <a:ea typeface="Microsoft YaHei" panose="020B0503020204020204" pitchFamily="34" charset="-122"/>
              </a:rPr>
              <a:t>Metaphase II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679247"/>
          </a:xfrm>
        </p:spPr>
        <p:txBody>
          <a:bodyPr/>
          <a:lstStyle/>
          <a:p>
            <a:pPr marL="342900" indent="-342900">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Chromosomes consisting of sister chromatids joined at the centromere align along the metaphase plate in each cell</a:t>
            </a:r>
          </a:p>
          <a:p>
            <a:pPr marL="342900" indent="-342900">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Kinetochore microtubules from opposite poles attach to kinetochores of sister chromatids</a:t>
            </a:r>
          </a:p>
        </p:txBody>
      </p:sp>
      <p:pic>
        <p:nvPicPr>
          <p:cNvPr id="9" name="Picture 3" descr="An illustration Metaphase II shows the stages of meiosis.">
            <a:extLst>
              <a:ext uri="{FF2B5EF4-FFF2-40B4-BE49-F238E27FC236}">
                <a16:creationId xmlns:a16="http://schemas.microsoft.com/office/drawing/2014/main" id="{748B13BD-F044-45CA-8722-C8FEA4965D39}"/>
              </a:ext>
            </a:extLst>
          </p:cNvPr>
          <p:cNvPicPr>
            <a:picLocks noChangeAspect="1"/>
          </p:cNvPicPr>
          <p:nvPr/>
        </p:nvPicPr>
        <p:blipFill rotWithShape="1">
          <a:blip r:embed="rId2"/>
          <a:srcRect r="3284" b="20111"/>
          <a:stretch/>
        </p:blipFill>
        <p:spPr bwMode="auto">
          <a:xfrm>
            <a:off x="6684661" y="404807"/>
            <a:ext cx="1525890" cy="58521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376233"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698566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2115352" cy="678611"/>
          </a:xfrm>
        </p:spPr>
        <p:txBody>
          <a:bodyPr/>
          <a:lstStyle/>
          <a:p>
            <a:pPr lvl="0"/>
            <a:r>
              <a:rPr lang="en-US" dirty="0"/>
              <a:t>Anaphase II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543322"/>
          </a:xfrm>
        </p:spPr>
        <p:txBody>
          <a:bodyPr/>
          <a:lstStyle/>
          <a:p>
            <a:pPr marL="342900" indent="-342900">
              <a:spcBef>
                <a:spcPts val="600"/>
              </a:spcBef>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Kinetochore microtubules shorten</a:t>
            </a:r>
          </a:p>
          <a:p>
            <a:pPr marL="342900" indent="-342900">
              <a:spcBef>
                <a:spcPts val="600"/>
              </a:spcBef>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Sister chromatids (not homologs) are pulled to opposite poles of the cells</a:t>
            </a:r>
          </a:p>
        </p:txBody>
      </p:sp>
      <p:pic>
        <p:nvPicPr>
          <p:cNvPr id="7" name="Picture 3" descr="An illustration Anaphase II shows the stages of meiosis.">
            <a:extLst>
              <a:ext uri="{FF2B5EF4-FFF2-40B4-BE49-F238E27FC236}">
                <a16:creationId xmlns:a16="http://schemas.microsoft.com/office/drawing/2014/main" id="{83684624-6420-49E4-ACC5-7FE2E3646DB1}"/>
              </a:ext>
            </a:extLst>
          </p:cNvPr>
          <p:cNvPicPr>
            <a:picLocks noChangeAspect="1"/>
          </p:cNvPicPr>
          <p:nvPr/>
        </p:nvPicPr>
        <p:blipFill rotWithShape="1">
          <a:blip r:embed="rId2"/>
          <a:srcRect l="11776" r="53475" b="19903"/>
          <a:stretch/>
        </p:blipFill>
        <p:spPr bwMode="auto">
          <a:xfrm>
            <a:off x="6545253" y="216006"/>
            <a:ext cx="1933158"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414552"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218656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AFBD-7CD9-4DD4-A936-5D8FFFC1F5A7}"/>
              </a:ext>
            </a:extLst>
          </p:cNvPr>
          <p:cNvSpPr>
            <a:spLocks noGrp="1"/>
          </p:cNvSpPr>
          <p:nvPr>
            <p:ph type="title"/>
          </p:nvPr>
        </p:nvSpPr>
        <p:spPr>
          <a:xfrm>
            <a:off x="342900" y="304800"/>
            <a:ext cx="2115352" cy="678611"/>
          </a:xfrm>
        </p:spPr>
        <p:txBody>
          <a:bodyPr/>
          <a:lstStyle/>
          <a:p>
            <a:pPr lvl="0"/>
            <a:r>
              <a:rPr lang="en-US" altLang="en-US" dirty="0">
                <a:ea typeface="Microsoft YaHei" panose="020B0503020204020204" pitchFamily="34" charset="-122"/>
              </a:rPr>
              <a:t>Telophase II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D749521-55BF-4E06-ADA7-F66424B44661}"/>
              </a:ext>
            </a:extLst>
          </p:cNvPr>
          <p:cNvSpPr>
            <a:spLocks noGrp="1"/>
          </p:cNvSpPr>
          <p:nvPr>
            <p:ph sz="quarter" idx="11"/>
          </p:nvPr>
        </p:nvSpPr>
        <p:spPr>
          <a:xfrm>
            <a:off x="342900" y="1276710"/>
            <a:ext cx="5461000" cy="4974336"/>
          </a:xfrm>
        </p:spPr>
        <p:txBody>
          <a:bodyPr/>
          <a:lstStyle/>
          <a:p>
            <a:pPr marL="342900" indent="-342900">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Nuclear membranes re-form around four different clusters of chromosomes</a:t>
            </a:r>
          </a:p>
          <a:p>
            <a:pPr marL="342900" indent="-342900">
              <a:spcAft>
                <a:spcPts val="1200"/>
              </a:spcAft>
              <a:buFont typeface="Arial" panose="020B0604020202020204" pitchFamily="34" charset="0"/>
              <a:buChar char="•"/>
            </a:pPr>
            <a:r>
              <a:rPr lang="en-US" dirty="0">
                <a:latin typeface="Arial" panose="020B0604020202020204" pitchFamily="34" charset="0"/>
                <a:ea typeface="Microsoft YaHei" panose="020B0503020204020204" pitchFamily="34" charset="-122"/>
              </a:rPr>
              <a:t>After cytokinesis, four haploid cells result</a:t>
            </a:r>
          </a:p>
        </p:txBody>
      </p:sp>
      <p:pic>
        <p:nvPicPr>
          <p:cNvPr id="7" name="Picture 3" descr="An illustration Telophase II shows the stages of meiosis.">
            <a:extLst>
              <a:ext uri="{FF2B5EF4-FFF2-40B4-BE49-F238E27FC236}">
                <a16:creationId xmlns:a16="http://schemas.microsoft.com/office/drawing/2014/main" id="{54499FFC-3584-4F76-A2FD-4BAF4E828112}"/>
              </a:ext>
            </a:extLst>
          </p:cNvPr>
          <p:cNvPicPr>
            <a:picLocks noChangeAspect="1"/>
          </p:cNvPicPr>
          <p:nvPr/>
        </p:nvPicPr>
        <p:blipFill rotWithShape="1">
          <a:blip r:embed="rId2"/>
          <a:srcRect l="57813" r="4741" b="19796"/>
          <a:stretch/>
        </p:blipFill>
        <p:spPr bwMode="auto">
          <a:xfrm>
            <a:off x="6530991" y="184013"/>
            <a:ext cx="2080486"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6C8920-0054-4F23-9BCB-43AF07E03411}"/>
              </a:ext>
            </a:extLst>
          </p:cNvPr>
          <p:cNvSpPr>
            <a:spLocks noGrp="1"/>
          </p:cNvSpPr>
          <p:nvPr>
            <p:ph type="body" sz="quarter" idx="39"/>
          </p:nvPr>
        </p:nvSpPr>
        <p:spPr>
          <a:xfrm>
            <a:off x="6473954" y="6292987"/>
            <a:ext cx="2194560" cy="181356"/>
          </a:xfrm>
        </p:spPr>
        <p:txBody>
          <a:bodyPr/>
          <a:lstStyle/>
          <a:p>
            <a:pPr algn="ctr"/>
            <a:r>
              <a:rPr lang="en-US" dirty="0">
                <a:solidFill>
                  <a:schemeClr val="tx1"/>
                </a:solidFill>
              </a:rPr>
              <a:t>Ed Reschke/</a:t>
            </a:r>
            <a:r>
              <a:rPr lang="en-US" dirty="0" err="1">
                <a:solidFill>
                  <a:schemeClr val="tx1"/>
                </a:solidFill>
              </a:rPr>
              <a:t>Photolibrary</a:t>
            </a:r>
            <a:r>
              <a:rPr lang="en-US" dirty="0">
                <a:solidFill>
                  <a:schemeClr val="tx1"/>
                </a:solidFill>
              </a:rPr>
              <a:t>/Getty Images</a:t>
            </a:r>
          </a:p>
        </p:txBody>
      </p:sp>
      <p:sp>
        <p:nvSpPr>
          <p:cNvPr id="10" name="Text Placeholder 5">
            <a:extLst>
              <a:ext uri="{FF2B5EF4-FFF2-40B4-BE49-F238E27FC236}">
                <a16:creationId xmlns:a16="http://schemas.microsoft.com/office/drawing/2014/main" id="{31464F29-27D3-4CDA-ADBC-77D1AEFB75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A8026A20-D5E7-42AD-99C3-D33A73A68EC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241771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42AE-5E27-4B45-AE3E-165D0F7C5D0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Final result of meiosis</a:t>
            </a:r>
          </a:p>
        </p:txBody>
      </p:sp>
      <p:sp>
        <p:nvSpPr>
          <p:cNvPr id="3" name="Content Placeholder 2">
            <a:extLst>
              <a:ext uri="{FF2B5EF4-FFF2-40B4-BE49-F238E27FC236}">
                <a16:creationId xmlns:a16="http://schemas.microsoft.com/office/drawing/2014/main" id="{8DF50EAD-99F8-4490-A38B-A6785CF2185C}"/>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Four cells containing haploid sets of chromosomes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animals, develop directly into gametes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plants, fungi, and many protists, divide mitotically</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 greater number of gametes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Adults with varying numbers of chromosome sets</a:t>
            </a:r>
          </a:p>
        </p:txBody>
      </p:sp>
      <p:sp>
        <p:nvSpPr>
          <p:cNvPr id="6" name="Slide Number Placeholder 3">
            <a:extLst>
              <a:ext uri="{FF2B5EF4-FFF2-40B4-BE49-F238E27FC236}">
                <a16:creationId xmlns:a16="http://schemas.microsoft.com/office/drawing/2014/main" id="{0986546D-D1E3-4984-B8D5-5771DC5A4AA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4171334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9E3F-9FCE-4422-9732-C27E959EE8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Errors in Meiosis</a:t>
            </a:r>
          </a:p>
        </p:txBody>
      </p:sp>
      <p:sp>
        <p:nvSpPr>
          <p:cNvPr id="3" name="Content Placeholder 2">
            <a:extLst>
              <a:ext uri="{FF2B5EF4-FFF2-40B4-BE49-F238E27FC236}">
                <a16:creationId xmlns:a16="http://schemas.microsoft.com/office/drawing/2014/main" id="{D9508DB4-A3B0-43C0-B2E7-E4DD67BAA2AD}"/>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Microsoft YaHei" panose="020B0503020204020204" pitchFamily="34" charset="-122"/>
              </a:rPr>
              <a:t>Nondisjunction</a:t>
            </a:r>
            <a:r>
              <a:rPr lang="en-US" dirty="0">
                <a:solidFill>
                  <a:srgbClr val="000000"/>
                </a:solidFill>
                <a:latin typeface="Arial" panose="020B0604020202020204" pitchFamily="34" charset="0"/>
                <a:ea typeface="Microsoft YaHei" panose="020B0503020204020204" pitchFamily="34" charset="-122"/>
              </a:rPr>
              <a:t> – failure of chromosomes to move to opposite poles during either meiotic division</a:t>
            </a:r>
          </a:p>
          <a:p>
            <a:pPr lvl="0">
              <a:spcBef>
                <a:spcPts val="600"/>
              </a:spcBef>
              <a:spcAft>
                <a:spcPts val="1200"/>
              </a:spcAft>
              <a:buClr>
                <a:srgbClr val="003B48"/>
              </a:buClr>
            </a:pPr>
            <a:r>
              <a:rPr lang="en-US" i="1" dirty="0">
                <a:solidFill>
                  <a:srgbClr val="000000"/>
                </a:solidFill>
                <a:latin typeface="Arial" panose="020B0604020202020204" pitchFamily="34" charset="0"/>
                <a:ea typeface="Microsoft YaHei" panose="020B0503020204020204" pitchFamily="34" charset="-122"/>
              </a:rPr>
              <a:t>Aneuploid</a:t>
            </a:r>
            <a:r>
              <a:rPr lang="en-US" dirty="0">
                <a:solidFill>
                  <a:srgbClr val="000000"/>
                </a:solidFill>
                <a:latin typeface="Arial" panose="020B0604020202020204" pitchFamily="34" charset="0"/>
                <a:ea typeface="Microsoft YaHei" panose="020B0503020204020204" pitchFamily="34" charset="-122"/>
              </a:rPr>
              <a:t> gametes – gametes with missing or extra chromosomes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Result of nondisjunction events</a:t>
            </a:r>
          </a:p>
          <a:p>
            <a:pPr lvl="0">
              <a:spcBef>
                <a:spcPts val="600"/>
              </a:spcBef>
              <a:spcAft>
                <a:spcPts val="1200"/>
              </a:spcAft>
              <a:buClr>
                <a:srgbClr val="003B48"/>
              </a:buClr>
            </a:pPr>
            <a:r>
              <a:rPr lang="en-US" dirty="0">
                <a:solidFill>
                  <a:srgbClr val="000000"/>
                </a:solidFill>
                <a:latin typeface="Arial" panose="020B0604020202020204" pitchFamily="34" charset="0"/>
                <a:ea typeface="Microsoft YaHei" panose="020B0503020204020204" pitchFamily="34" charset="-122"/>
              </a:rPr>
              <a:t>Most common cause of spontaneous abortion in humans</a:t>
            </a:r>
          </a:p>
        </p:txBody>
      </p:sp>
      <p:sp>
        <p:nvSpPr>
          <p:cNvPr id="6" name="Slide Number Placeholder 3">
            <a:extLst>
              <a:ext uri="{FF2B5EF4-FFF2-40B4-BE49-F238E27FC236}">
                <a16:creationId xmlns:a16="http://schemas.microsoft.com/office/drawing/2014/main" id="{D073E29F-BAD4-41F1-8388-5106DDD87342}"/>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642101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E52DC-6B0B-4042-A4C0-844905C945A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Meiosis versus Mitosis</a:t>
            </a:r>
          </a:p>
        </p:txBody>
      </p:sp>
      <p:sp>
        <p:nvSpPr>
          <p:cNvPr id="3" name="Content Placeholder 2">
            <a:extLst>
              <a:ext uri="{FF2B5EF4-FFF2-40B4-BE49-F238E27FC236}">
                <a16:creationId xmlns:a16="http://schemas.microsoft.com/office/drawing/2014/main" id="{3FB1C0B0-1A3C-4FDD-BF54-51F4DBCBC3E6}"/>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is characterized by four distinct features:</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Homologous pairing and crossing over</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Sister chromatids remain joined at their centromeres and segregate together during anaphase I</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Kinetochores of sister chromatids attach to the same pole in meiosis I</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DNA replication is suppressed between meiosis I and meiosis II</a:t>
            </a:r>
          </a:p>
        </p:txBody>
      </p:sp>
      <p:sp>
        <p:nvSpPr>
          <p:cNvPr id="6" name="Slide Number Placeholder 3">
            <a:extLst>
              <a:ext uri="{FF2B5EF4-FFF2-40B4-BE49-F238E27FC236}">
                <a16:creationId xmlns:a16="http://schemas.microsoft.com/office/drawing/2014/main" id="{E3BC5F9F-44F5-49B9-BC70-A2EB6B29904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038424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CEB99-883F-47AC-B4B8-5528E8FF08B9}"/>
              </a:ext>
            </a:extLst>
          </p:cNvPr>
          <p:cNvSpPr>
            <a:spLocks noGrp="1"/>
          </p:cNvSpPr>
          <p:nvPr>
            <p:ph type="title"/>
          </p:nvPr>
        </p:nvSpPr>
        <p:spPr/>
        <p:txBody>
          <a:bodyPr/>
          <a:lstStyle/>
          <a:p>
            <a:pPr lvl="0"/>
            <a:r>
              <a:rPr lang="en-US" dirty="0"/>
              <a:t>Alignment of chromosomes differs between meiosis I and mitosis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 illustrations show Meiosis I and Mitosis.">
            <a:extLst>
              <a:ext uri="{FF2B5EF4-FFF2-40B4-BE49-F238E27FC236}">
                <a16:creationId xmlns:a16="http://schemas.microsoft.com/office/drawing/2014/main" id="{104A4783-BCA0-498B-BF48-627BCC8251D6}"/>
              </a:ext>
            </a:extLst>
          </p:cNvPr>
          <p:cNvPicPr>
            <a:picLocks noChangeAspect="1" noChangeArrowheads="1"/>
          </p:cNvPicPr>
          <p:nvPr/>
        </p:nvPicPr>
        <p:blipFill rotWithShape="1">
          <a:blip r:embed="rId2"/>
          <a:srcRect b="6886"/>
          <a:stretch/>
        </p:blipFill>
        <p:spPr bwMode="auto">
          <a:xfrm>
            <a:off x="910605" y="1137137"/>
            <a:ext cx="7322790" cy="4682895"/>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14" name="Text Placeholder 3">
            <a:extLst>
              <a:ext uri="{FF2B5EF4-FFF2-40B4-BE49-F238E27FC236}">
                <a16:creationId xmlns:a16="http://schemas.microsoft.com/office/drawing/2014/main" id="{F11E2F3C-996D-4784-BB3A-948CAF4C651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944F73-3ECF-4E81-9154-80B250902164}"/>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107153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CEB99-883F-47AC-B4B8-5528E8FF08B9}"/>
              </a:ext>
            </a:extLst>
          </p:cNvPr>
          <p:cNvSpPr>
            <a:spLocks noGrp="1"/>
          </p:cNvSpPr>
          <p:nvPr>
            <p:ph type="title"/>
          </p:nvPr>
        </p:nvSpPr>
        <p:spPr/>
        <p:txBody>
          <a:bodyPr/>
          <a:lstStyle/>
          <a:p>
            <a:pPr lvl="0"/>
            <a:r>
              <a:rPr lang="en-US" altLang="en-US" dirty="0">
                <a:ea typeface="Microsoft YaHei" panose="020B0503020204020204" pitchFamily="34" charset="-122"/>
              </a:rPr>
              <a:t>Comparison of meiosis and mitosis</a:t>
            </a:r>
            <a:r>
              <a:rPr lang="en-US" altLang="en-US" sz="1200" dirty="0">
                <a:ea typeface="Microsoft YaHei" panose="020B0503020204020204" pitchFamily="34" charset="-122"/>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a comparison of meiosis and mitosis.">
            <a:extLst>
              <a:ext uri="{FF2B5EF4-FFF2-40B4-BE49-F238E27FC236}">
                <a16:creationId xmlns:a16="http://schemas.microsoft.com/office/drawing/2014/main" id="{104A4783-BCA0-498B-BF48-627BCC8251D6}"/>
              </a:ext>
            </a:extLst>
          </p:cNvPr>
          <p:cNvPicPr>
            <a:picLocks noChangeAspect="1" noChangeArrowheads="1"/>
          </p:cNvPicPr>
          <p:nvPr/>
        </p:nvPicPr>
        <p:blipFill rotWithShape="1">
          <a:blip r:embed="rId2"/>
          <a:srcRect t="38566" r="21465"/>
          <a:stretch/>
        </p:blipFill>
        <p:spPr bwMode="auto">
          <a:xfrm>
            <a:off x="379481" y="1676398"/>
            <a:ext cx="8385038" cy="3840480"/>
          </a:xfrm>
          <a:prstGeom prst="rect">
            <a:avLst/>
          </a:prstGeom>
        </p:spPr>
      </p:pic>
      <p:sp>
        <p:nvSpPr>
          <p:cNvPr id="14" name="Text Placeholder 3">
            <a:extLst>
              <a:ext uri="{FF2B5EF4-FFF2-40B4-BE49-F238E27FC236}">
                <a16:creationId xmlns:a16="http://schemas.microsoft.com/office/drawing/2014/main" id="{F11E2F3C-996D-4784-BB3A-948CAF4C651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944F73-3ECF-4E81-9154-80B250902164}"/>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339347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CEB99-883F-47AC-B4B8-5528E8FF08B9}"/>
              </a:ext>
            </a:extLst>
          </p:cNvPr>
          <p:cNvSpPr>
            <a:spLocks noGrp="1"/>
          </p:cNvSpPr>
          <p:nvPr>
            <p:ph type="title"/>
          </p:nvPr>
        </p:nvSpPr>
        <p:spPr/>
        <p:txBody>
          <a:bodyPr/>
          <a:lstStyle/>
          <a:p>
            <a:pPr lvl="0"/>
            <a:r>
              <a:rPr lang="en-US" altLang="en-US" dirty="0">
                <a:ea typeface="Microsoft YaHei" panose="020B0503020204020204" pitchFamily="34" charset="-122"/>
              </a:rPr>
              <a:t>Comparison of meiosis and mitosis</a:t>
            </a:r>
            <a:r>
              <a:rPr lang="en-US" altLang="en-US" sz="1200" dirty="0">
                <a:ea typeface="Microsoft YaHei" panose="020B0503020204020204" pitchFamily="34" charset="-122"/>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a comparison of meiosis and mitosis.">
            <a:extLst>
              <a:ext uri="{FF2B5EF4-FFF2-40B4-BE49-F238E27FC236}">
                <a16:creationId xmlns:a16="http://schemas.microsoft.com/office/drawing/2014/main" id="{104A4783-BCA0-498B-BF48-627BCC8251D6}"/>
              </a:ext>
            </a:extLst>
          </p:cNvPr>
          <p:cNvPicPr>
            <a:picLocks noChangeAspect="1" noChangeArrowheads="1"/>
          </p:cNvPicPr>
          <p:nvPr/>
        </p:nvPicPr>
        <p:blipFill>
          <a:blip r:embed="rId2"/>
          <a:stretch>
            <a:fillRect/>
          </a:stretch>
        </p:blipFill>
        <p:spPr bwMode="auto">
          <a:xfrm>
            <a:off x="272768" y="1723807"/>
            <a:ext cx="8598465" cy="3840480"/>
          </a:xfrm>
          <a:prstGeom prst="rect">
            <a:avLst/>
          </a:prstGeom>
        </p:spPr>
      </p:pic>
      <p:sp>
        <p:nvSpPr>
          <p:cNvPr id="14" name="Text Placeholder 3">
            <a:extLst>
              <a:ext uri="{FF2B5EF4-FFF2-40B4-BE49-F238E27FC236}">
                <a16:creationId xmlns:a16="http://schemas.microsoft.com/office/drawing/2014/main" id="{F11E2F3C-996D-4784-BB3A-948CAF4C651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944F73-3ECF-4E81-9154-80B250902164}"/>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227316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B1040-2AFA-43FE-8364-5364080700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Sexual life cycles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1545EBB-E2B2-431E-B9E4-54D96F852675}"/>
              </a:ext>
            </a:extLst>
          </p:cNvPr>
          <p:cNvSpPr>
            <a:spLocks noGrp="1"/>
          </p:cNvSpPr>
          <p:nvPr>
            <p:ph sz="quarter" idx="11"/>
          </p:nvPr>
        </p:nvSpPr>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Composed of meiosis and fertilization</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Diploid cells</a:t>
            </a:r>
          </a:p>
          <a:p>
            <a:pPr marL="347472" lvl="0" indent="-347472">
              <a:spcBef>
                <a:spcPts val="600"/>
              </a:spcBef>
              <a:spcAft>
                <a:spcPts val="1200"/>
              </a:spcAft>
              <a:buClr>
                <a:srgbClr val="000000"/>
              </a:buClr>
              <a:buFont typeface="Arial" panose="020B0604020202020204" pitchFamily="34" charset="0"/>
              <a:buChar char="•"/>
            </a:pPr>
            <a:r>
              <a:rPr lang="en-US" altLang="en-US" i="1" dirty="0">
                <a:solidFill>
                  <a:srgbClr val="000000"/>
                </a:solidFill>
                <a:latin typeface="Arial" panose="020B0604020202020204" pitchFamily="34" charset="0"/>
                <a:ea typeface="Verdana" panose="020B0604030504040204" pitchFamily="34" charset="0"/>
              </a:rPr>
              <a:t>Somatic</a:t>
            </a:r>
            <a:r>
              <a:rPr lang="en-US" altLang="en-US" dirty="0">
                <a:solidFill>
                  <a:srgbClr val="000000"/>
                </a:solidFill>
                <a:latin typeface="Arial" panose="020B0604020202020204" pitchFamily="34" charset="0"/>
                <a:ea typeface="Verdana" panose="020B0604030504040204" pitchFamily="34" charset="0"/>
              </a:rPr>
              <a:t> (nonreproductive) cells of adults have 2 sets of chromosomes.</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Haploid cells</a:t>
            </a:r>
          </a:p>
          <a:p>
            <a:pPr marL="347472" lvl="0" indent="-347472">
              <a:spcBef>
                <a:spcPts val="600"/>
              </a:spcBef>
              <a:spcAft>
                <a:spcPts val="1200"/>
              </a:spcAft>
              <a:buClr>
                <a:srgbClr val="000000"/>
              </a:buClr>
              <a:buFont typeface="Arial" panose="020B0604020202020204" pitchFamily="34" charset="0"/>
              <a:buChar char="•"/>
            </a:pPr>
            <a:r>
              <a:rPr lang="en-US" altLang="en-US" i="1" dirty="0">
                <a:solidFill>
                  <a:srgbClr val="000000"/>
                </a:solidFill>
                <a:latin typeface="Arial" panose="020B0604020202020204" pitchFamily="34" charset="0"/>
                <a:ea typeface="Verdana" panose="020B0604030504040204" pitchFamily="34" charset="0"/>
              </a:rPr>
              <a:t>Gametes</a:t>
            </a:r>
            <a:r>
              <a:rPr lang="en-US" altLang="en-US" dirty="0">
                <a:solidFill>
                  <a:srgbClr val="000000"/>
                </a:solidFill>
                <a:latin typeface="Arial" panose="020B0604020202020204" pitchFamily="34" charset="0"/>
                <a:ea typeface="Verdana" panose="020B0604030504040204" pitchFamily="34" charset="0"/>
              </a:rPr>
              <a:t> (eggs and sperm) have only 1 set of chromosomes.</a:t>
            </a:r>
          </a:p>
          <a:p>
            <a:pPr lvl="0">
              <a:spcBef>
                <a:spcPts val="6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Offspring inherit genetic material from 2 parents</a:t>
            </a:r>
          </a:p>
        </p:txBody>
      </p:sp>
      <p:sp>
        <p:nvSpPr>
          <p:cNvPr id="6" name="Slide Number Placeholder 3">
            <a:extLst>
              <a:ext uri="{FF2B5EF4-FFF2-40B4-BE49-F238E27FC236}">
                <a16:creationId xmlns:a16="http://schemas.microsoft.com/office/drawing/2014/main" id="{A882EE84-9FAD-4F5A-AA16-5AD1820A758D}"/>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410261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01430-EB45-458C-A679-D764A3B7027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ＭＳ Ｐゴシック" panose="020B0600070205080204" pitchFamily="34" charset="-128"/>
                <a:cs typeface="Arial" pitchFamily="34" charset="0"/>
              </a:rPr>
              <a:t>Homologous pairing specific to meiosis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6563E54-DB6F-4DE8-9822-D28866032A1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How homologues find each other and become aligned is not understood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Sister chromatid cohesion is similar to that in mitosis, but involves meiosis-specific </a:t>
            </a:r>
            <a:r>
              <a:rPr lang="en-US" dirty="0" err="1">
                <a:solidFill>
                  <a:srgbClr val="000000"/>
                </a:solidFill>
                <a:latin typeface="Arial" panose="020B0604020202020204" pitchFamily="34" charset="0"/>
                <a:ea typeface="Verdana" panose="020B0604030504040204" pitchFamily="34" charset="0"/>
              </a:rPr>
              <a:t>cohesin</a:t>
            </a:r>
            <a:r>
              <a:rPr lang="en-US" dirty="0">
                <a:solidFill>
                  <a:srgbClr val="000000"/>
                </a:solidFill>
                <a:latin typeface="Arial" panose="020B0604020202020204" pitchFamily="34" charset="0"/>
                <a:ea typeface="Verdana" panose="020B0604030504040204" pitchFamily="34" charset="0"/>
              </a:rPr>
              <a:t> proteins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Replacement of mitotic Scc1 protein as part of the meiosis-specific </a:t>
            </a:r>
            <a:r>
              <a:rPr lang="en-US" dirty="0" err="1">
                <a:solidFill>
                  <a:srgbClr val="000000"/>
                </a:solidFill>
                <a:latin typeface="Arial" panose="020B0604020202020204" pitchFamily="34" charset="0"/>
                <a:ea typeface="Verdana" panose="020B0604030504040204" pitchFamily="34" charset="0"/>
              </a:rPr>
              <a:t>cohesin</a:t>
            </a:r>
            <a:r>
              <a:rPr lang="en-US" dirty="0">
                <a:solidFill>
                  <a:srgbClr val="000000"/>
                </a:solidFill>
                <a:latin typeface="Arial" panose="020B0604020202020204" pitchFamily="34" charset="0"/>
                <a:ea typeface="Verdana" panose="020B0604030504040204" pitchFamily="34" charset="0"/>
              </a:rPr>
              <a:t> complex is common feature of studied meiotic systems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Synaptonemal complex proteins have been identified in diverse species, but proteins show little sequence conservation</a:t>
            </a:r>
          </a:p>
        </p:txBody>
      </p:sp>
      <p:sp>
        <p:nvSpPr>
          <p:cNvPr id="6" name="Slide Number Placeholder 3">
            <a:extLst>
              <a:ext uri="{FF2B5EF4-FFF2-40B4-BE49-F238E27FC236}">
                <a16:creationId xmlns:a16="http://schemas.microsoft.com/office/drawing/2014/main" id="{15EE3DF4-187C-45E3-99A2-DCE6B7384C27}"/>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961329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45FC6-85F5-4E16-9FE8-06FA746433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Centromeres of sister chromatids remain connected</a:t>
            </a:r>
          </a:p>
        </p:txBody>
      </p:sp>
      <p:sp>
        <p:nvSpPr>
          <p:cNvPr id="3" name="Content Placeholder 2">
            <a:extLst>
              <a:ext uri="{FF2B5EF4-FFF2-40B4-BE49-F238E27FC236}">
                <a16:creationId xmlns:a16="http://schemas.microsoft.com/office/drawing/2014/main" id="{F7B81FEE-0AA2-43E5-9D9A-EAEFF91EEC14}"/>
              </a:ext>
            </a:extLst>
          </p:cNvPr>
          <p:cNvSpPr>
            <a:spLocks noGrp="1"/>
          </p:cNvSpPr>
          <p:nvPr>
            <p:ph sz="quarter" idx="11"/>
          </p:nvPr>
        </p:nvSpPr>
        <p:spPr/>
        <p:txBody>
          <a:bodyPr/>
          <a:lstStyle/>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Key distinction between meiosis and mitosis is the:</a:t>
            </a:r>
          </a:p>
          <a:p>
            <a:pPr marL="347472" lvl="0" indent="-347472">
              <a:spcBef>
                <a:spcPts val="624"/>
              </a:spcBef>
              <a:spcAft>
                <a:spcPts val="12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maintenance of sister chromatid cohesion at the centromere during all of meiosis I</a:t>
            </a:r>
          </a:p>
          <a:p>
            <a:pPr marL="347472" lvl="0" indent="-347472">
              <a:spcBef>
                <a:spcPts val="624"/>
              </a:spcBef>
              <a:spcAft>
                <a:spcPts val="12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loss of cohesion from the chromosome arms during anaphase I</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Protein called </a:t>
            </a:r>
            <a:r>
              <a:rPr lang="en-US" dirty="0" err="1">
                <a:solidFill>
                  <a:srgbClr val="000000"/>
                </a:solidFill>
                <a:latin typeface="Arial" panose="020B0604020202020204" pitchFamily="34" charset="0"/>
                <a:ea typeface="Verdana" panose="020B0604030504040204" pitchFamily="34" charset="0"/>
              </a:rPr>
              <a:t>Shugoshin</a:t>
            </a:r>
            <a:r>
              <a:rPr lang="en-US" dirty="0">
                <a:solidFill>
                  <a:srgbClr val="000000"/>
                </a:solidFill>
                <a:latin typeface="Arial" panose="020B0604020202020204" pitchFamily="34" charset="0"/>
                <a:ea typeface="Verdana" panose="020B0604030504040204" pitchFamily="34" charset="0"/>
              </a:rPr>
              <a:t> protects </a:t>
            </a:r>
            <a:r>
              <a:rPr lang="en-US" dirty="0" err="1">
                <a:solidFill>
                  <a:srgbClr val="000000"/>
                </a:solidFill>
                <a:latin typeface="Arial" panose="020B0604020202020204" pitchFamily="34" charset="0"/>
                <a:ea typeface="Verdana" panose="020B0604030504040204" pitchFamily="34" charset="0"/>
              </a:rPr>
              <a:t>cohesin</a:t>
            </a:r>
            <a:r>
              <a:rPr lang="en-US" dirty="0">
                <a:solidFill>
                  <a:srgbClr val="000000"/>
                </a:solidFill>
                <a:latin typeface="Arial" panose="020B0604020202020204" pitchFamily="34" charset="0"/>
                <a:ea typeface="Verdana" panose="020B0604030504040204" pitchFamily="34" charset="0"/>
              </a:rPr>
              <a:t> from </a:t>
            </a:r>
            <a:r>
              <a:rPr lang="en-US" dirty="0" err="1">
                <a:solidFill>
                  <a:srgbClr val="000000"/>
                </a:solidFill>
                <a:latin typeface="Arial" panose="020B0604020202020204" pitchFamily="34" charset="0"/>
                <a:ea typeface="Verdana" panose="020B0604030504040204" pitchFamily="34" charset="0"/>
              </a:rPr>
              <a:t>separase</a:t>
            </a:r>
            <a:r>
              <a:rPr lang="en-US" dirty="0">
                <a:solidFill>
                  <a:srgbClr val="000000"/>
                </a:solidFill>
                <a:latin typeface="Arial" panose="020B0604020202020204" pitchFamily="34" charset="0"/>
                <a:ea typeface="Verdana" panose="020B0604030504040204" pitchFamily="34" charset="0"/>
              </a:rPr>
              <a:t>-mediated cleavage during meiosis I</a:t>
            </a:r>
          </a:p>
        </p:txBody>
      </p:sp>
      <p:sp>
        <p:nvSpPr>
          <p:cNvPr id="6" name="Slide Number Placeholder 3">
            <a:extLst>
              <a:ext uri="{FF2B5EF4-FFF2-40B4-BE49-F238E27FC236}">
                <a16:creationId xmlns:a16="http://schemas.microsoft.com/office/drawing/2014/main" id="{6247C362-D389-4C4D-A741-FDB9B2EFD55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7202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18455-1BC2-43D9-A515-1806E0ADDCE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Scientific thinking</a:t>
            </a:r>
          </a:p>
        </p:txBody>
      </p:sp>
      <p:sp>
        <p:nvSpPr>
          <p:cNvPr id="3" name="Content Placeholder 2">
            <a:extLst>
              <a:ext uri="{FF2B5EF4-FFF2-40B4-BE49-F238E27FC236}">
                <a16:creationId xmlns:a16="http://schemas.microsoft.com/office/drawing/2014/main" id="{A938E3F3-BCBA-46E0-8F10-CA64C304C1F9}"/>
              </a:ext>
            </a:extLst>
          </p:cNvPr>
          <p:cNvSpPr>
            <a:spLocks noGrp="1"/>
          </p:cNvSpPr>
          <p:nvPr>
            <p:ph sz="quarter" idx="11"/>
          </p:nvPr>
        </p:nvSpPr>
        <p:spPr/>
        <p:txBody>
          <a:bodyPr/>
          <a:lstStyle/>
          <a:p>
            <a:pPr lvl="0">
              <a:spcBef>
                <a:spcPts val="624"/>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Question</a:t>
            </a:r>
          </a:p>
          <a:p>
            <a:pPr marL="347472" lvl="0" indent="-347472">
              <a:spcBef>
                <a:spcPts val="624"/>
              </a:spcBef>
              <a:spcAft>
                <a:spcPts val="1200"/>
              </a:spcAft>
              <a:buClr>
                <a:srgbClr val="000000"/>
              </a:buClr>
              <a:buFont typeface="Arial" panose="020B0604020202020204" pitchFamily="34" charset="0"/>
              <a:buChar char="•"/>
            </a:pPr>
            <a:r>
              <a:rPr lang="en-US" altLang="en-US" i="1" dirty="0">
                <a:solidFill>
                  <a:srgbClr val="000000"/>
                </a:solidFill>
                <a:latin typeface="Arial" panose="020B0604020202020204" pitchFamily="34" charset="0"/>
                <a:ea typeface="Microsoft YaHei" panose="020B0503020204020204" pitchFamily="34" charset="-122"/>
              </a:rPr>
              <a:t>Why are </a:t>
            </a:r>
            <a:r>
              <a:rPr lang="en-US" altLang="en-US" i="1" dirty="0" err="1">
                <a:solidFill>
                  <a:srgbClr val="000000"/>
                </a:solidFill>
                <a:latin typeface="Arial" panose="020B0604020202020204" pitchFamily="34" charset="0"/>
                <a:ea typeface="Microsoft YaHei" panose="020B0503020204020204" pitchFamily="34" charset="-122"/>
              </a:rPr>
              <a:t>cohesin</a:t>
            </a:r>
            <a:r>
              <a:rPr lang="en-US" altLang="en-US" i="1" dirty="0">
                <a:solidFill>
                  <a:srgbClr val="000000"/>
                </a:solidFill>
                <a:latin typeface="Arial" panose="020B0604020202020204" pitchFamily="34" charset="0"/>
                <a:ea typeface="Microsoft YaHei" panose="020B0503020204020204" pitchFamily="34" charset="-122"/>
              </a:rPr>
              <a:t> proteins at the centromeres of sister chromatids not destroyed at anaphase I of meiosis?</a:t>
            </a:r>
          </a:p>
          <a:p>
            <a:pPr lvl="0">
              <a:spcBef>
                <a:spcPts val="624"/>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Hypothesis: </a:t>
            </a:r>
          </a:p>
          <a:p>
            <a:pPr marL="347472" lvl="0" indent="-347472">
              <a:spcBef>
                <a:spcPts val="624"/>
              </a:spcBef>
              <a:spcAft>
                <a:spcPts val="0"/>
              </a:spcAft>
              <a:buClr>
                <a:srgbClr val="000000"/>
              </a:buClr>
              <a:buFont typeface="Arial" panose="020B0604020202020204" pitchFamily="34" charset="0"/>
              <a:buChar char="•"/>
            </a:pPr>
            <a:r>
              <a:rPr lang="en-US" altLang="en-US" i="1" dirty="0">
                <a:solidFill>
                  <a:srgbClr val="000000"/>
                </a:solidFill>
                <a:latin typeface="Arial" panose="020B0604020202020204" pitchFamily="34" charset="0"/>
                <a:ea typeface="Microsoft YaHei" panose="020B0503020204020204" pitchFamily="34" charset="-122"/>
              </a:rPr>
              <a:t>Meiosis-specific </a:t>
            </a:r>
            <a:r>
              <a:rPr lang="en-US" altLang="en-US" i="1" dirty="0" err="1">
                <a:solidFill>
                  <a:srgbClr val="000000"/>
                </a:solidFill>
                <a:latin typeface="Arial" panose="020B0604020202020204" pitchFamily="34" charset="0"/>
                <a:ea typeface="Microsoft YaHei" panose="020B0503020204020204" pitchFamily="34" charset="-122"/>
              </a:rPr>
              <a:t>cohesin</a:t>
            </a:r>
            <a:r>
              <a:rPr lang="en-US" altLang="en-US" i="1" dirty="0">
                <a:solidFill>
                  <a:srgbClr val="000000"/>
                </a:solidFill>
                <a:latin typeface="Arial" panose="020B0604020202020204" pitchFamily="34" charset="0"/>
                <a:ea typeface="Microsoft YaHei" panose="020B0503020204020204" pitchFamily="34" charset="-122"/>
              </a:rPr>
              <a:t> component Rec8 is protected by another protein at centromeres</a:t>
            </a:r>
          </a:p>
        </p:txBody>
      </p:sp>
      <p:sp>
        <p:nvSpPr>
          <p:cNvPr id="6" name="Slide Number Placeholder 3">
            <a:extLst>
              <a:ext uri="{FF2B5EF4-FFF2-40B4-BE49-F238E27FC236}">
                <a16:creationId xmlns:a16="http://schemas.microsoft.com/office/drawing/2014/main" id="{A9434ECF-78D2-4D8E-9B9A-DE8A36CF29FF}"/>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872374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Testing the prediction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09"/>
            <a:ext cx="8458200" cy="2521568"/>
          </a:xfrm>
        </p:spPr>
        <p:txBody>
          <a:bodyPr/>
          <a:lstStyle/>
          <a:p>
            <a:pPr>
              <a:spcBef>
                <a:spcPts val="400"/>
              </a:spcBef>
              <a:spcAft>
                <a:spcPts val="300"/>
              </a:spcAft>
            </a:pPr>
            <a:r>
              <a:rPr lang="en-US" sz="2000" dirty="0"/>
              <a:t>Fission yeast strain designed to produce Rec8 instead of normal mitotic cohesion</a:t>
            </a:r>
          </a:p>
          <a:p>
            <a:pPr>
              <a:spcBef>
                <a:spcPts val="400"/>
              </a:spcBef>
              <a:spcAft>
                <a:spcPts val="300"/>
              </a:spcAft>
            </a:pPr>
            <a:r>
              <a:rPr lang="en-US" sz="2000" dirty="0"/>
              <a:t>Transformed with a </a:t>
            </a:r>
            <a:r>
              <a:rPr lang="en-US" sz="2000" dirty="0" err="1"/>
              <a:t>cD</a:t>
            </a:r>
            <a:r>
              <a:rPr lang="en-US" sz="100" dirty="0"/>
              <a:t> </a:t>
            </a:r>
            <a:r>
              <a:rPr lang="en-US" sz="2000" dirty="0"/>
              <a:t>N</a:t>
            </a:r>
            <a:r>
              <a:rPr lang="en-US" sz="100" dirty="0"/>
              <a:t> </a:t>
            </a:r>
            <a:r>
              <a:rPr lang="en-US" sz="2000" dirty="0"/>
              <a:t>A library that expresses all cellular proteins</a:t>
            </a:r>
          </a:p>
          <a:p>
            <a:pPr lvl="1">
              <a:spcBef>
                <a:spcPts val="400"/>
              </a:spcBef>
              <a:spcAft>
                <a:spcPts val="300"/>
              </a:spcAft>
            </a:pPr>
            <a:r>
              <a:rPr lang="en-US" sz="2000" dirty="0"/>
              <a:t>Duplicated onto media containing dye for dead cells and media that will result in loss of plasmid </a:t>
            </a:r>
            <a:r>
              <a:rPr lang="en-US" sz="2000" dirty="0" err="1"/>
              <a:t>cD</a:t>
            </a:r>
            <a:r>
              <a:rPr lang="en-US" sz="100" dirty="0"/>
              <a:t> </a:t>
            </a:r>
            <a:r>
              <a:rPr lang="en-US" sz="2000" dirty="0"/>
              <a:t>N</a:t>
            </a:r>
            <a:r>
              <a:rPr lang="en-US" sz="100" dirty="0"/>
              <a:t> </a:t>
            </a:r>
            <a:r>
              <a:rPr lang="en-US" sz="2000" dirty="0"/>
              <a:t>A</a:t>
            </a:r>
          </a:p>
          <a:p>
            <a:pPr lvl="1">
              <a:spcBef>
                <a:spcPts val="400"/>
              </a:spcBef>
              <a:spcAft>
                <a:spcPts val="300"/>
              </a:spcAft>
            </a:pPr>
            <a:r>
              <a:rPr lang="en-US" sz="2000" dirty="0"/>
              <a:t>Cells containing </a:t>
            </a:r>
            <a:r>
              <a:rPr lang="en-US" sz="2000" dirty="0" err="1"/>
              <a:t>cD</a:t>
            </a:r>
            <a:r>
              <a:rPr lang="en-US" sz="100" dirty="0"/>
              <a:t> </a:t>
            </a:r>
            <a:r>
              <a:rPr lang="en-US" sz="2000" dirty="0"/>
              <a:t>N</a:t>
            </a:r>
            <a:r>
              <a:rPr lang="en-US" sz="100" dirty="0"/>
              <a:t> </a:t>
            </a:r>
            <a:r>
              <a:rPr lang="en-US" sz="2000" dirty="0"/>
              <a:t>A for protecting protein will be dead in presence of Rec8</a:t>
            </a:r>
          </a:p>
        </p:txBody>
      </p:sp>
      <p:pic>
        <p:nvPicPr>
          <p:cNvPr id="8" name="Picture 3" descr="An illustration shows the identification of a meiosis-specific cohesion protector.">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12076" t="36389" r="13702" b="24513"/>
          <a:stretch/>
        </p:blipFill>
        <p:spPr>
          <a:xfrm>
            <a:off x="315767" y="3912784"/>
            <a:ext cx="8512466" cy="2194560"/>
          </a:xfrm>
          <a:prstGeom prst="rect">
            <a:avLst/>
          </a:prstGeom>
        </p:spPr>
      </p:pic>
      <p:sp>
        <p:nvSpPr>
          <p:cNvPr id="13" name="Text Placeholder 4">
            <a:extLst>
              <a:ext uri="{FF2B5EF4-FFF2-40B4-BE49-F238E27FC236}">
                <a16:creationId xmlns:a16="http://schemas.microsoft.com/office/drawing/2014/main" id="{D02C398C-6723-41FB-B172-9DBBD69B927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33</a:t>
            </a:fld>
            <a:endParaRPr lang="en-US" noProof="0"/>
          </a:p>
        </p:txBody>
      </p:sp>
    </p:spTree>
    <p:extLst>
      <p:ext uri="{BB962C8B-B14F-4D97-AF65-F5344CB8AC3E}">
        <p14:creationId xmlns:p14="http://schemas.microsoft.com/office/powerpoint/2010/main" val="33054041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F94A7-AB7F-4609-8C8D-7DB2563E7F7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Result and Conclusion</a:t>
            </a:r>
          </a:p>
        </p:txBody>
      </p:sp>
      <p:sp>
        <p:nvSpPr>
          <p:cNvPr id="3" name="Content Placeholder 2">
            <a:extLst>
              <a:ext uri="{FF2B5EF4-FFF2-40B4-BE49-F238E27FC236}">
                <a16:creationId xmlns:a16="http://schemas.microsoft.com/office/drawing/2014/main" id="{F6D9D373-99FC-4460-A923-BC7DD6A5E74F}"/>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Transformed cells that die on the plates where Rec8 is </a:t>
            </a:r>
            <a:r>
              <a:rPr lang="en-US" dirty="0" err="1">
                <a:solidFill>
                  <a:srgbClr val="000000"/>
                </a:solidFill>
                <a:latin typeface="Arial" panose="020B0604020202020204" pitchFamily="34" charset="0"/>
                <a:ea typeface="Microsoft YaHei" panose="020B0503020204020204" pitchFamily="34" charset="-122"/>
              </a:rPr>
              <a:t>coexpressed</a:t>
            </a:r>
            <a:r>
              <a:rPr lang="en-US" dirty="0">
                <a:solidFill>
                  <a:srgbClr val="000000"/>
                </a:solidFill>
                <a:latin typeface="Arial" panose="020B0604020202020204" pitchFamily="34" charset="0"/>
                <a:ea typeface="Microsoft YaHei" panose="020B0503020204020204" pitchFamily="34" charset="-122"/>
              </a:rPr>
              <a:t> with </a:t>
            </a:r>
            <a:r>
              <a:rPr lang="en-US" dirty="0" err="1">
                <a:solidFill>
                  <a:srgbClr val="000000"/>
                </a:solidFill>
                <a:latin typeface="Arial" panose="020B0604020202020204" pitchFamily="34" charset="0"/>
                <a:ea typeface="Microsoft YaHei" panose="020B0503020204020204" pitchFamily="34" charset="-122"/>
              </a:rPr>
              <a:t>cD</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N</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A identify the protecting protein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 When the </a:t>
            </a:r>
            <a:r>
              <a:rPr lang="en-US" dirty="0" err="1">
                <a:solidFill>
                  <a:srgbClr val="000000"/>
                </a:solidFill>
                <a:latin typeface="Arial" panose="020B0604020202020204" pitchFamily="34" charset="0"/>
                <a:ea typeface="Microsoft YaHei" panose="020B0503020204020204" pitchFamily="34" charset="-122"/>
              </a:rPr>
              <a:t>cD</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N</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A is extracted and analyzed, the encoded protein localizes to the centromeres of meiotic cells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Conclusion: This screen identifies a protein with Rec8-protecting activity</a:t>
            </a:r>
          </a:p>
        </p:txBody>
      </p:sp>
      <p:sp>
        <p:nvSpPr>
          <p:cNvPr id="6" name="Slide Number Placeholder 3">
            <a:extLst>
              <a:ext uri="{FF2B5EF4-FFF2-40B4-BE49-F238E27FC236}">
                <a16:creationId xmlns:a16="http://schemas.microsoft.com/office/drawing/2014/main" id="{7645626F-E81D-4565-BBD4-4DC638AC0D64}"/>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159397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AD4C4-740F-4E00-B645-F65EEF00569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Sister kinetochores attach to the same pole during meiosis I</a:t>
            </a:r>
          </a:p>
        </p:txBody>
      </p:sp>
      <p:sp>
        <p:nvSpPr>
          <p:cNvPr id="3" name="Content Placeholder 2">
            <a:extLst>
              <a:ext uri="{FF2B5EF4-FFF2-40B4-BE49-F238E27FC236}">
                <a16:creationId xmlns:a16="http://schemas.microsoft.com/office/drawing/2014/main" id="{4E6CC411-697D-4188-862F-BAA2CDD53E6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Kinetochores of sister chromatids must be attached to the same pole in meiosis I, in contrast to mitosis and meiosis II</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Basis of monopolar attachment seems to be based on structural differences between centromere-kinetochore complexes in meiosis I and in mitosis</a:t>
            </a:r>
          </a:p>
        </p:txBody>
      </p:sp>
      <p:sp>
        <p:nvSpPr>
          <p:cNvPr id="6" name="Slide Number Placeholder 3">
            <a:extLst>
              <a:ext uri="{FF2B5EF4-FFF2-40B4-BE49-F238E27FC236}">
                <a16:creationId xmlns:a16="http://schemas.microsoft.com/office/drawing/2014/main" id="{C4706705-F9F8-4D47-84B8-93780EB6D356}"/>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3832850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A577A-FF27-4331-9EBB-58789B3E77D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Replication is suppressed between meiotic divisions</a:t>
            </a:r>
          </a:p>
        </p:txBody>
      </p:sp>
      <p:sp>
        <p:nvSpPr>
          <p:cNvPr id="3" name="Content Placeholder 2">
            <a:extLst>
              <a:ext uri="{FF2B5EF4-FFF2-40B4-BE49-F238E27FC236}">
                <a16:creationId xmlns:a16="http://schemas.microsoft.com/office/drawing/2014/main" id="{8E7CCA3F-6927-47AE-B010-B4BAF04E0713}"/>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Detailed mechanisms of suppression of replication between meiotic divisions is not known</a:t>
            </a:r>
          </a:p>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Cyclin B is lost completely between mitotic divisions, but not between meiotic divisions</a:t>
            </a:r>
          </a:p>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Seems to prevent replication initiation complexes from forming</a:t>
            </a:r>
          </a:p>
        </p:txBody>
      </p:sp>
      <p:sp>
        <p:nvSpPr>
          <p:cNvPr id="6" name="Slide Number Placeholder 3">
            <a:extLst>
              <a:ext uri="{FF2B5EF4-FFF2-40B4-BE49-F238E27FC236}">
                <a16:creationId xmlns:a16="http://schemas.microsoft.com/office/drawing/2014/main" id="{2197925E-BE3D-4F48-8283-A8A270BD522A}"/>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268553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8A9D6-8264-4F0D-923D-8344624A3C3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Meiosis produces cells that are not identical</a:t>
            </a:r>
          </a:p>
        </p:txBody>
      </p:sp>
      <p:sp>
        <p:nvSpPr>
          <p:cNvPr id="3" name="Content Placeholder 2">
            <a:extLst>
              <a:ext uri="{FF2B5EF4-FFF2-40B4-BE49-F238E27FC236}">
                <a16:creationId xmlns:a16="http://schemas.microsoft.com/office/drawing/2014/main" id="{15EDD207-E111-4656-8BB6-20CC825668A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Microsoft YaHei" panose="020B0503020204020204" pitchFamily="34" charset="-122"/>
              </a:rPr>
              <a:t>Because of random orientation of chromosomes at first meiotic division, and because of crossing over, meiosis rarely produces cells that are identical</a:t>
            </a:r>
          </a:p>
          <a:p>
            <a:pPr lvl="0">
              <a:spcBef>
                <a:spcPts val="600"/>
              </a:spcBef>
              <a:spcAft>
                <a:spcPts val="1200"/>
              </a:spcAft>
              <a:buClr>
                <a:srgbClr val="003B48"/>
              </a:buClr>
            </a:pPr>
            <a:r>
              <a:rPr lang="en-US" dirty="0">
                <a:solidFill>
                  <a:srgbClr val="000000"/>
                </a:solidFill>
                <a:latin typeface="Arial" panose="020B0604020202020204" pitchFamily="34" charset="0"/>
                <a:ea typeface="Microsoft YaHei" panose="020B0503020204020204" pitchFamily="34" charset="-122"/>
              </a:rPr>
              <a:t>Resulting variation is essential for evolution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Sexually reproducing populations have much greater genetic variation than asexually reproducing ones</a:t>
            </a:r>
          </a:p>
        </p:txBody>
      </p:sp>
      <p:sp>
        <p:nvSpPr>
          <p:cNvPr id="6" name="Slide Number Placeholder 3">
            <a:extLst>
              <a:ext uri="{FF2B5EF4-FFF2-40B4-BE49-F238E27FC236}">
                <a16:creationId xmlns:a16="http://schemas.microsoft.com/office/drawing/2014/main" id="{7495B184-E42C-4708-B44B-5ECB9ACEBBEC}"/>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3917656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Diploid cells carry chromosomes from two parents</a:t>
            </a:r>
          </a:p>
        </p:txBody>
      </p:sp>
      <p:pic>
        <p:nvPicPr>
          <p:cNvPr id="8" name="Picture 2" descr="An illustration shows a haploid sperm and a haploid egg fertilize to form a diploid zygote.">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rotWithShape="1">
          <a:blip r:embed="rId2"/>
          <a:srcRect t="18575" b="20516"/>
          <a:stretch/>
        </p:blipFill>
        <p:spPr>
          <a:xfrm>
            <a:off x="238260" y="1736188"/>
            <a:ext cx="8667481" cy="4114800"/>
          </a:xfrm>
          <a:prstGeom prst="rect">
            <a:avLst/>
          </a:prstGeom>
        </p:spPr>
      </p:pic>
      <p:sp>
        <p:nvSpPr>
          <p:cNvPr id="5" name="Text Placeholder 3">
            <a:extLst>
              <a:ext uri="{FF2B5EF4-FFF2-40B4-BE49-F238E27FC236}">
                <a16:creationId xmlns:a16="http://schemas.microsoft.com/office/drawing/2014/main" id="{EFEAFE46-92CE-4ADF-9B2B-59C89C57DEC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0329454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Diploid cells carry chromosomes from two parents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diploid zygote contains paternal homologue from the sperm and maternal homologue from the egg.</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The sexual life cycle in humans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adult male and female have diploid (2n) germ-line cells. The cell of the adult male undergoes meiosis to form sperm cell (haploid) n and the cell of the adult female undergoes meiosis to form egg cell (haploid) n. The cells undergo fertilization and zygote (diploid) cell 2n is formed. Through mitosis, the zygote develops into a child. The body cells are labeled somatic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71155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Formation of a bivalent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homologous chromosomes pair. The parts labeled are centromere, kinetochore, sister chromatids, homologues, and synaptonemal complex.</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310700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 synaptonemal complex</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b shows the schematic drawing of the synaptonemal complex. The parts labeled are chromatin, L E, T F, and C 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80410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Prophase I</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prophase I, the chromosomes begin to condense, and the spindle of microtubules begins to form. The D N A has been replicated, and each chromosome consists of two sister chromatids attached at the centromere. The cell illustrated here has four chromosomes or two pairs of homologues. Homologous chromosomes pair along their entire length during synapsis. Crossing over occurs, forming chiasmata, which hold homologous chromosomes together. The parts labeled are chromosome (replicated), spindle, sister chromatids, paired homologous chromosomes, and chiasma. The illustration is accompanied by a microscopic view of prophase 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530621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Crossing over</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prophase I, there is a pair of maternal and a pair of paternal chromatids, both held by cohesion proteins. In metaphase, I, crossing over occurs and the site of crossover is labeled. In Anaphase I, the homologues can be pulled apart forming chromatids with portions of both maternal and paternal chromatids.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31870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Metaphase 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metaphase, I, the pairs of homologous chromosomes align at the equator of the cell. Chiasmata keep homologous pairs together and microtubules from opposite poles attach to sister kinetochores of each homologue, producing tension. A kinetochore-microtubule from one pole of the cell attaches to one homologue of a chromosome, while a kinetochore-microtubule from the other cell pole attaches to the other homologue of a pair. The parts labeled are kinetochore-microtubule and homologue pairs on the metaphase plate. The illustration is accompanied by a microscopic view of metaphase 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15006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Random orientation of chromosomes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500" dirty="0"/>
              <a:t>It shows 6 pairs of chromosomes, with 3 arranged vertically one below the other, and next to it are the other 3, arranged vertically. Metaphase plate 1: 3 pairs of maternal chromosomes are arranged on the left and 3 pairs of paternal chromosomes are arranged on the right. Metaphase plate 2: 2 pairs of maternal chromosomes and 1 pair of a paternal chromosome are arranged on the left. 2 pairs of paternal chromosomes and 1 pair of a maternal chromosome are arranged on the right. Metaphase plate 3: 3 pairs of paternal chromosomes are arranged on the left and 3 pairs of maternal chromosomes are arranged on the right. Metaphase plate 4: 2 pairs of paternal chromosomes and 1 pair of the maternal chromosome are arranged on the left. 2 pairs of maternal chromosomes and 1 pair of a paternal chromosomes are arranged on the right. Metaphase plate 5: 1 pair of a maternal chromosome, 1 pair of a paternal chromosome, and 1 pair of a maternal chromosome are arranged on the left. 1 pair of a paternal chromosome, 1 pair of a maternal chromosome, and 1 pair of a paternal chromosome are arranged on the right. Metaphase plate 6: 1 pair of a maternal chromosome and 2 pairs of paternal chromosomes are arranged on the left. 1 pair of paternal chromosomes and 2 pairs of maternal chromosomes are arranged on the right. Metaphase plate 7: 1 pair of a paternal chromosome, 1 pair of a maternal chromosome, and 1 pair of a paternal chromosome are arranged on the left. 1 pair of a maternal chromosome, 1 pair of a paternal chromosome, and 1 pair of a maternal chromosome are arranged on the right. Metaphase plate 8: 1 pair of paternal chromosomes and 2 pairs of maternal chromosomes are arranged on the left. 1 pair of a maternal chromosome and 2 pairs of paternal chromosomes are arranged on the right.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11524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Anaphase 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anaphase I, kinetochore microtubules shorten, and homologous pairs are pulled apart. One duplicated homologue goes to one pole of the cell, and the other duplicated homologue goes to the other pole. Sister chromatids do not separate. This is in contrast to mitosis, in which duplicated homologues line up individually on the metaphase plate, and sister chromatids are pulled apart in anaphase. The parts labeled are sister chromatids and homologue chromosomes. The illustration is accompanied by a microscopic view of anaphase 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68982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Telophase 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telophase I, the separated homologues form a cluster at each pole of the cell, and the nuclear envelope re-forms around each daughter cell nucleus. Cytokinesis may occur. The resulting two cells have half the number of chromosomes of the original cell: in this example, each nucleus contains two chromosomes (versus four in the original cell). Each chromosome consists of two sister chromatids, but sister chromatids are not identical because crossing over has occurred. The parts labeled are nonidentical sister chromatids, chromosomes, and homologue chromosomes. The illustration is accompanied by a microscopic view of anaphase 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2571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FDB6E-9F95-4DDF-8867-0E647F7C25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Sexual reproduction</a:t>
            </a:r>
          </a:p>
        </p:txBody>
      </p:sp>
      <p:sp>
        <p:nvSpPr>
          <p:cNvPr id="3" name="Content Placeholder 2">
            <a:extLst>
              <a:ext uri="{FF2B5EF4-FFF2-40B4-BE49-F238E27FC236}">
                <a16:creationId xmlns:a16="http://schemas.microsoft.com/office/drawing/2014/main" id="{72F36ACC-6A61-4890-B954-E1C929CAD7A4}"/>
              </a:ext>
            </a:extLst>
          </p:cNvPr>
          <p:cNvSpPr>
            <a:spLocks noGrp="1"/>
          </p:cNvSpPr>
          <p:nvPr>
            <p:ph sz="quarter" idx="11"/>
          </p:nvPr>
        </p:nvSpPr>
        <p:spPr>
          <a:xfrm>
            <a:off x="342900" y="1276710"/>
            <a:ext cx="8458200" cy="5120640"/>
          </a:xfrm>
        </p:spPr>
        <p:txBody>
          <a:bodyPr/>
          <a:lstStyle/>
          <a:p>
            <a:pPr lvl="0">
              <a:spcBef>
                <a:spcPts val="600"/>
              </a:spcBef>
              <a:spcAft>
                <a:spcPts val="1200"/>
              </a:spcAft>
              <a:buClr>
                <a:srgbClr val="003B48"/>
              </a:buClr>
              <a:defRPr/>
            </a:pPr>
            <a:r>
              <a:rPr lang="en-US" dirty="0">
                <a:solidFill>
                  <a:srgbClr val="000000"/>
                </a:solidFill>
                <a:latin typeface="Arial" panose="020B0604020202020204" pitchFamily="34" charset="0"/>
                <a:ea typeface="Verdana" panose="020B0604030504040204" pitchFamily="34" charset="0"/>
              </a:rPr>
              <a:t>Reproduction that involves an alternation of meiosis (diploid </a:t>
            </a:r>
            <a:r>
              <a:rPr lang="en-US" dirty="0">
                <a:solidFill>
                  <a:srgbClr val="000000"/>
                </a:solidFill>
                <a:latin typeface="Arial" panose="020B0604020202020204" pitchFamily="34" charset="0"/>
                <a:ea typeface="Verdana" panose="020B0604030504040204" pitchFamily="34" charset="0"/>
                <a:cs typeface="Arial" panose="020B0604020202020204" pitchFamily="34" charset="0"/>
                <a:sym typeface="Wingdings" pitchFamily="2" charset="2"/>
              </a:rPr>
              <a:t>→</a:t>
            </a:r>
            <a:r>
              <a:rPr lang="en-US" dirty="0">
                <a:solidFill>
                  <a:srgbClr val="000000"/>
                </a:solidFill>
                <a:latin typeface="Arial" panose="020B0604020202020204" pitchFamily="34" charset="0"/>
                <a:ea typeface="Verdana" panose="020B0604030504040204" pitchFamily="34" charset="0"/>
                <a:sym typeface="Wingdings" pitchFamily="2" charset="2"/>
              </a:rPr>
              <a:t> haploid) </a:t>
            </a:r>
            <a:r>
              <a:rPr lang="en-US" dirty="0">
                <a:solidFill>
                  <a:srgbClr val="000000"/>
                </a:solidFill>
                <a:latin typeface="Arial" panose="020B0604020202020204" pitchFamily="34" charset="0"/>
                <a:ea typeface="Verdana" panose="020B0604030504040204" pitchFamily="34" charset="0"/>
              </a:rPr>
              <a:t>and fertilization (haploid </a:t>
            </a:r>
            <a:r>
              <a:rPr lang="en-US" dirty="0">
                <a:solidFill>
                  <a:srgbClr val="000000"/>
                </a:solidFill>
                <a:latin typeface="Arial" panose="020B0604020202020204" pitchFamily="34" charset="0"/>
                <a:ea typeface="Verdana" panose="020B0604030504040204" pitchFamily="34" charset="0"/>
                <a:cs typeface="Arial" panose="020B0604020202020204" pitchFamily="34" charset="0"/>
                <a:sym typeface="Wingdings" pitchFamily="2" charset="2"/>
              </a:rPr>
              <a:t>→</a:t>
            </a:r>
            <a:r>
              <a:rPr lang="en-US" dirty="0">
                <a:solidFill>
                  <a:srgbClr val="000000"/>
                </a:solidFill>
                <a:latin typeface="Arial" panose="020B0604020202020204" pitchFamily="34" charset="0"/>
                <a:ea typeface="Verdana" panose="020B0604030504040204" pitchFamily="34" charset="0"/>
                <a:sym typeface="Wingdings" pitchFamily="2" charset="2"/>
              </a:rPr>
              <a:t> diploid) </a:t>
            </a:r>
            <a:r>
              <a:rPr lang="en-US" dirty="0">
                <a:solidFill>
                  <a:srgbClr val="000000"/>
                </a:solidFill>
                <a:latin typeface="Arial" panose="020B0604020202020204" pitchFamily="34" charset="0"/>
                <a:ea typeface="Verdana" panose="020B0604030504040204" pitchFamily="34" charset="0"/>
              </a:rPr>
              <a:t>is called </a:t>
            </a:r>
            <a:r>
              <a:rPr lang="en-US" i="1" dirty="0">
                <a:solidFill>
                  <a:srgbClr val="000000"/>
                </a:solidFill>
                <a:latin typeface="Arial" panose="020B0604020202020204" pitchFamily="34" charset="0"/>
                <a:ea typeface="Verdana" panose="020B0604030504040204" pitchFamily="34" charset="0"/>
              </a:rPr>
              <a:t>sexual reproduction</a:t>
            </a:r>
          </a:p>
          <a:p>
            <a:pPr lvl="0">
              <a:spcBef>
                <a:spcPts val="600"/>
              </a:spcBef>
              <a:spcAft>
                <a:spcPts val="1200"/>
              </a:spcAft>
              <a:buClr>
                <a:srgbClr val="003B48"/>
              </a:buClr>
              <a:defRPr/>
            </a:pPr>
            <a:r>
              <a:rPr lang="en-US" dirty="0">
                <a:solidFill>
                  <a:srgbClr val="000000"/>
                </a:solidFill>
                <a:latin typeface="Arial" panose="020B0604020202020204" pitchFamily="34" charset="0"/>
                <a:ea typeface="Verdana" panose="020B0604030504040204" pitchFamily="34" charset="0"/>
              </a:rPr>
              <a:t>Some life cycles include longer diploid phases (For example mammals), some include longer haploid phases (For example fungi)</a:t>
            </a:r>
          </a:p>
          <a:p>
            <a:pPr lvl="0">
              <a:spcBef>
                <a:spcPts val="600"/>
              </a:spcBef>
              <a:spcAft>
                <a:spcPts val="1200"/>
              </a:spcAft>
              <a:buClr>
                <a:srgbClr val="003B48"/>
              </a:buClr>
              <a:defRPr/>
            </a:pPr>
            <a:r>
              <a:rPr lang="en-US" dirty="0">
                <a:solidFill>
                  <a:srgbClr val="000000"/>
                </a:solidFill>
                <a:latin typeface="Arial" panose="020B0604020202020204" pitchFamily="34" charset="0"/>
                <a:ea typeface="Verdana" panose="020B0604030504040204" pitchFamily="34" charset="0"/>
              </a:rPr>
              <a:t>In most animals, diploid state dominates</a:t>
            </a:r>
          </a:p>
          <a:p>
            <a:pPr marL="347472" lvl="0" indent="-347472">
              <a:spcBef>
                <a:spcPts val="600"/>
              </a:spcBef>
              <a:spcAft>
                <a:spcPts val="0"/>
              </a:spcAft>
              <a:buClr>
                <a:srgbClr val="000000"/>
              </a:buClr>
              <a:buFont typeface="Arial" panose="020B0604020202020204" pitchFamily="34" charset="0"/>
              <a:buChar char="•"/>
              <a:defRPr/>
            </a:pPr>
            <a:r>
              <a:rPr lang="en-US" dirty="0">
                <a:solidFill>
                  <a:srgbClr val="000000"/>
                </a:solidFill>
                <a:latin typeface="Arial" panose="020B0604020202020204" pitchFamily="34" charset="0"/>
                <a:ea typeface="Verdana" panose="020B0604030504040204" pitchFamily="34" charset="0"/>
              </a:rPr>
              <a:t>Single-cell diploid zygote undergoes mitosis to produce diploid somatic cells</a:t>
            </a:r>
          </a:p>
          <a:p>
            <a:pPr marL="347472" lvl="0" indent="-347472">
              <a:spcBef>
                <a:spcPts val="600"/>
              </a:spcBef>
              <a:spcAft>
                <a:spcPts val="0"/>
              </a:spcAft>
              <a:buClr>
                <a:srgbClr val="000000"/>
              </a:buClr>
              <a:buFont typeface="Arial" panose="020B0604020202020204" pitchFamily="34" charset="0"/>
              <a:buChar char="•"/>
              <a:defRPr/>
            </a:pPr>
            <a:r>
              <a:rPr lang="en-US" dirty="0">
                <a:solidFill>
                  <a:srgbClr val="000000"/>
                </a:solidFill>
                <a:latin typeface="Arial" panose="020B0604020202020204" pitchFamily="34" charset="0"/>
                <a:ea typeface="Verdana" panose="020B0604030504040204" pitchFamily="34" charset="0"/>
              </a:rPr>
              <a:t>Some diploid cells undergo meiosis to produce haploid gametes (called germ-line cells) </a:t>
            </a:r>
          </a:p>
        </p:txBody>
      </p:sp>
      <p:sp>
        <p:nvSpPr>
          <p:cNvPr id="6" name="Slide Number Placeholder 3">
            <a:extLst>
              <a:ext uri="{FF2B5EF4-FFF2-40B4-BE49-F238E27FC236}">
                <a16:creationId xmlns:a16="http://schemas.microsoft.com/office/drawing/2014/main" id="{1216DF18-5161-45FD-95AC-711F4B2D5571}"/>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5492105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Prophase II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Prophase II: Following brief interphase, with no S phase, meiosis II begins. During prophase II, a new spindle apparatus forms in each cell, and the nuclear envelope breaks down. In some species the nuclear envelope does not re-form in telophase I, obviating the need for nuclear envelope breakdown. The parts labeled are spindle and nuclear membrane breaking down. The illustration is accompanied by a microscopic view of Prophase II.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51193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Metaphase II</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metaphase II, chromosomes consisting of sister chromatids joined at the centromere align along with the metaphase plate in each cell. Now, kinetochore microtubules from opposite poles attach to kinetochores of sister chromatids, as in mitosis. The parts labeled are sister chromatids and chromosomes. The illustration is accompanied by a microscopic view of metaphase II.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074368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Anaphase II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Anaphase II: When microtubules shorten in anaphase II, sister chromatids are pulled to opposite poles of the cells, as in mitosis. The parts labeled are kinetochore-microtubule and sister chromatids. The illustration is accompanied by a microscopic view of anaphase II.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82212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Telophase II</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telophase II, the nuclear membranes re-form around four different clusters of chromosomes. After cytokinesis, four haploid cells result. No two cells are alike due to the random alignment of homologous pairs at metaphase I and crossing over during prophase I. the parts labeled are nuclear membrane re-forming. The illustration is accompanied by a microscopic view of telophase II.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433635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Alignment of chromosomes differs between meiosis I and mitosis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Meiosis I: Metaphase I: Crossovers and sister chromatid cohesion lock homologues together. Microtubules connect to the kinetochores of sister chromatids so that homologues are pulled toward opposite poles. Metaphase I leads to Anaphase I. Anaphase I: Microtubules pull the homologous chromosomes apart, but sister chromatids are held together at the centromere. Mitosis: Metaphase leads to Anaphase. Metaphase: Homologues do not pair; kinetochores of sister chromatids remain separate; microtubules attach to both kinetochores on opposite sides of the centromere. Anaphase: Microtubules pull sister chromatids apart.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90163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Comparison of meiosis and mitosis</a:t>
            </a:r>
            <a:r>
              <a:rPr lang="en-US" altLang="en-US" sz="1200" dirty="0">
                <a:ea typeface="Microsoft YaHei" panose="020B0503020204020204" pitchFamily="34" charset="-122"/>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Parent cell (2n) has paternal homologue, homologous chromosomes, and maternal homologue. Parent cell undergoes chromosome replication through meiosis I. Meiosis I: Prophase I: Homologous chromosomes pair; synapsis and crossing over occur. Metaphase I: Paired homologous chromosomes align on the metaphase plate. Anaphase I and Telophase I: The homologues are pulled apart and they move apart to opposite ends of the cell. Homologous chromosomes separate; sister chromatids remain together. Parent cell undergoes chromosome replication through mitosis. Mitosis: Prophase: Homologous chromosomes do not pair. Metaphase: Individual homologues align on the metaphase plate. Anaphase and telophase: The homologues are pulled apart and they move apart to opposite ends of the cell. Sister chromatids separate, cytokinesis occurs, and two daughter cells (2n) result, each containing the original number of homologues.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582727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Comparison of meiosis and mitosis</a:t>
            </a:r>
            <a:r>
              <a:rPr lang="en-US" altLang="en-US" sz="1200" dirty="0">
                <a:ea typeface="Microsoft YaHei" panose="020B0503020204020204" pitchFamily="34" charset="-122"/>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Prophase II, Metaphase II, Anaphase II, and Telophase II cells are undergo meiosis II. Chromosomes align, sister chromatids separate, and four daughter haploid cells (n) result, each containing half the original number of homologues.</a:t>
            </a:r>
            <a:r>
              <a:rPr lang="en-US" sz="18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507754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Testing the prediction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the strain that expresses R e c 8 in mitosis on a glass slide. They are transferred with c D N A library that expresses all proteins. A glass slide with expresses c D N A plus R e c 8 has a colony of dead cells. A glass slide with expresses R e c 8 alone has no dead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99905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altLang="en-US" dirty="0">
                <a:ea typeface="Microsoft YaHei" panose="020B0503020204020204" pitchFamily="34" charset="-122"/>
              </a:rPr>
              <a:t>The sexual life cycle in humans</a:t>
            </a:r>
            <a:endParaRPr lang="en-US" dirty="0"/>
          </a:p>
        </p:txBody>
      </p:sp>
      <p:pic>
        <p:nvPicPr>
          <p:cNvPr id="8" name="Picture 2" descr="An illustration shows the sexual life cycle in animals.">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2632166" y="1051560"/>
            <a:ext cx="3879669" cy="5029200"/>
          </a:xfrm>
          <a:prstGeom prst="rect">
            <a:avLst/>
          </a:prstGeom>
        </p:spPr>
      </p:pic>
      <p:sp>
        <p:nvSpPr>
          <p:cNvPr id="5" name="Text Placeholder 3">
            <a:extLst>
              <a:ext uri="{FF2B5EF4-FFF2-40B4-BE49-F238E27FC236}">
                <a16:creationId xmlns:a16="http://schemas.microsoft.com/office/drawing/2014/main" id="{EFEAFE46-92CE-4ADF-9B2B-59C89C57DEC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224659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D2359-32E6-4C02-B916-764856C6582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Features of Meiosis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E2323B89-4528-4463-A786-C081FA806674}"/>
              </a:ext>
            </a:extLst>
          </p:cNvPr>
          <p:cNvSpPr>
            <a:spLocks noGrp="1"/>
          </p:cNvSpPr>
          <p:nvPr>
            <p:ph sz="quarter" idx="11"/>
          </p:nvPr>
        </p:nvSpPr>
        <p:spPr>
          <a:xfrm>
            <a:off x="342900" y="1276710"/>
            <a:ext cx="8458200" cy="5120640"/>
          </a:xfrm>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includes two rounds of division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Meiosis I and meiosis II</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round has prophase, metaphase, anaphase, and telophase stages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Synapsis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early in prophase I</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Homologous chromosomes become closely associated</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Includes formation of synaptonemal complexes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Complexes also called tetrad or bivalents</a:t>
            </a:r>
          </a:p>
        </p:txBody>
      </p:sp>
      <p:sp>
        <p:nvSpPr>
          <p:cNvPr id="6" name="Slide Number Placeholder 3">
            <a:extLst>
              <a:ext uri="{FF2B5EF4-FFF2-40B4-BE49-F238E27FC236}">
                <a16:creationId xmlns:a16="http://schemas.microsoft.com/office/drawing/2014/main" id="{9C02FA11-5834-4E5D-9966-1BFF690E9B5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40717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Formation of a bivalent</a:t>
            </a:r>
          </a:p>
        </p:txBody>
      </p:sp>
      <p:pic>
        <p:nvPicPr>
          <p:cNvPr id="8" name="Picture 2" descr="Illustration a shows the formation of a bivalent.">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rotWithShape="1">
          <a:blip r:embed="rId2"/>
          <a:srcRect b="55108"/>
          <a:stretch/>
        </p:blipFill>
        <p:spPr>
          <a:xfrm>
            <a:off x="349399" y="1868296"/>
            <a:ext cx="8445203" cy="3474720"/>
          </a:xfrm>
          <a:prstGeom prst="rect">
            <a:avLst/>
          </a:prstGeom>
        </p:spPr>
      </p:pic>
      <p:sp>
        <p:nvSpPr>
          <p:cNvPr id="5" name="Text Placeholder 3">
            <a:extLst>
              <a:ext uri="{FF2B5EF4-FFF2-40B4-BE49-F238E27FC236}">
                <a16:creationId xmlns:a16="http://schemas.microsoft.com/office/drawing/2014/main" id="{EFEAFE46-92CE-4ADF-9B2B-59C89C57DEC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689780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DBB3E3B-768D-422F-BF19-5C9B6038B652}"/>
              </a:ext>
            </a:extLst>
          </p:cNvPr>
          <p:cNvSpPr>
            <a:spLocks noGrp="1"/>
          </p:cNvSpPr>
          <p:nvPr>
            <p:ph type="title"/>
          </p:nvPr>
        </p:nvSpPr>
        <p:spPr/>
        <p:txBody>
          <a:bodyPr/>
          <a:lstStyle/>
          <a:p>
            <a:r>
              <a:rPr lang="en-US" altLang="en-US" dirty="0">
                <a:ea typeface="Microsoft YaHei" panose="020B0503020204020204" pitchFamily="34" charset="-122"/>
              </a:rPr>
              <a:t>A synaptonemal complex</a:t>
            </a:r>
            <a:endParaRPr lang="en-US" dirty="0"/>
          </a:p>
        </p:txBody>
      </p:sp>
      <p:pic>
        <p:nvPicPr>
          <p:cNvPr id="11" name="Picture 2" descr="Illustration b shows the formation of a bivalent.">
            <a:extLst>
              <a:ext uri="{FF2B5EF4-FFF2-40B4-BE49-F238E27FC236}">
                <a16:creationId xmlns:a16="http://schemas.microsoft.com/office/drawing/2014/main" id="{37FACFDA-5043-40A2-921E-804349D7BC5A}"/>
              </a:ext>
            </a:extLst>
          </p:cNvPr>
          <p:cNvPicPr>
            <a:picLocks noChangeAspect="1"/>
          </p:cNvPicPr>
          <p:nvPr/>
        </p:nvPicPr>
        <p:blipFill rotWithShape="1">
          <a:blip r:embed="rId2"/>
          <a:srcRect t="45136" r="62093"/>
          <a:stretch/>
        </p:blipFill>
        <p:spPr bwMode="auto">
          <a:xfrm>
            <a:off x="460458" y="1276710"/>
            <a:ext cx="3653491" cy="4846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a:extLst>
              <a:ext uri="{FF2B5EF4-FFF2-40B4-BE49-F238E27FC236}">
                <a16:creationId xmlns:a16="http://schemas.microsoft.com/office/drawing/2014/main" id="{F0F89FA5-3E32-4FC9-AE2A-9F77C9278D95}"/>
              </a:ext>
            </a:extLst>
          </p:cNvPr>
          <p:cNvSpPr>
            <a:spLocks noGrp="1"/>
          </p:cNvSpPr>
          <p:nvPr>
            <p:ph sz="quarter" idx="11"/>
          </p:nvPr>
        </p:nvSpPr>
        <p:spPr>
          <a:xfrm>
            <a:off x="4400550" y="1276710"/>
            <a:ext cx="4377690" cy="4411366"/>
          </a:xfrm>
        </p:spPr>
        <p:txBody>
          <a:bodyPr/>
          <a:lstStyle/>
          <a:p>
            <a:pPr marL="342900" indent="-342900">
              <a:spcBef>
                <a:spcPts val="624"/>
              </a:spcBef>
              <a:spcAft>
                <a:spcPts val="1200"/>
              </a:spcAft>
              <a:buFont typeface="Arial" panose="020B0604020202020204" pitchFamily="34" charset="0"/>
              <a:buChar char="•"/>
            </a:pPr>
            <a:r>
              <a:rPr lang="en-US" dirty="0"/>
              <a:t>Two lateral elements (L</a:t>
            </a:r>
            <a:r>
              <a:rPr lang="en-US" sz="100" dirty="0"/>
              <a:t> </a:t>
            </a:r>
            <a:r>
              <a:rPr lang="en-US" dirty="0"/>
              <a:t>E) are connected to a central element (C</a:t>
            </a:r>
            <a:r>
              <a:rPr lang="en-US" sz="100" dirty="0"/>
              <a:t> </a:t>
            </a:r>
            <a:r>
              <a:rPr lang="en-US" dirty="0"/>
              <a:t>E) by transverse filaments (T</a:t>
            </a:r>
            <a:r>
              <a:rPr lang="en-US" sz="100" dirty="0"/>
              <a:t> </a:t>
            </a:r>
            <a:r>
              <a:rPr lang="en-US" dirty="0"/>
              <a:t>F)</a:t>
            </a:r>
          </a:p>
          <a:p>
            <a:pPr marL="342900" indent="-342900">
              <a:spcBef>
                <a:spcPts val="624"/>
              </a:spcBef>
              <a:buFont typeface="Arial" panose="020B0604020202020204" pitchFamily="34" charset="0"/>
              <a:buChar char="•"/>
            </a:pPr>
            <a:r>
              <a:rPr lang="en-US" dirty="0"/>
              <a:t>Chromatin of each homologue is attached to the lateral elements</a:t>
            </a:r>
          </a:p>
        </p:txBody>
      </p:sp>
      <p:sp>
        <p:nvSpPr>
          <p:cNvPr id="10" name="Text Placeholder 4">
            <a:extLst>
              <a:ext uri="{FF2B5EF4-FFF2-40B4-BE49-F238E27FC236}">
                <a16:creationId xmlns:a16="http://schemas.microsoft.com/office/drawing/2014/main" id="{474FA9A2-47EE-4BAA-8519-4D980610269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9CE98EA1-629A-46EC-AF0E-69ED815EF930}"/>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50958935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5166</TotalTime>
  <Words>3575</Words>
  <Application>Microsoft Office PowerPoint</Application>
  <PresentationFormat>On-screen Show (4:3)</PresentationFormat>
  <Paragraphs>324</Paragraphs>
  <Slides>57</Slides>
  <Notes>0</Notes>
  <HiddenSlides>19</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57</vt:i4>
      </vt:variant>
    </vt:vector>
  </HeadingPairs>
  <TitlesOfParts>
    <vt:vector size="70" baseType="lpstr">
      <vt:lpstr>Microsoft YaHei</vt:lpstr>
      <vt:lpstr>ＭＳ Ｐゴシック</vt:lpstr>
      <vt:lpstr>Arial</vt:lpstr>
      <vt:lpstr>Calibri</vt:lpstr>
      <vt:lpstr>Helvetica</vt:lpstr>
      <vt:lpstr>Verdana</vt:lpstr>
      <vt:lpstr>Wingdings</vt:lpstr>
      <vt:lpstr>Title Slides Master</vt:lpstr>
      <vt:lpstr>MainContentSlideMaster</vt:lpstr>
      <vt:lpstr>ClosingMaster</vt:lpstr>
      <vt:lpstr>DividerSlideMaster</vt:lpstr>
      <vt:lpstr>ImageDescriptionAppendixSlideMaster</vt:lpstr>
      <vt:lpstr>Custom Design</vt:lpstr>
      <vt:lpstr>Chapter 11</vt:lpstr>
      <vt:lpstr>Lecture Outline</vt:lpstr>
      <vt:lpstr>Sexual life cycles</vt:lpstr>
      <vt:lpstr>Diploid cells carry chromosomes from two parents</vt:lpstr>
      <vt:lpstr>Sexual reproduction</vt:lpstr>
      <vt:lpstr>The sexual life cycle in humans</vt:lpstr>
      <vt:lpstr>Features of Meiosis 1</vt:lpstr>
      <vt:lpstr>Formation of a bivalent</vt:lpstr>
      <vt:lpstr>A synaptonemal complex</vt:lpstr>
      <vt:lpstr>Features of Meiosis 2</vt:lpstr>
      <vt:lpstr>The Process of Meiosis</vt:lpstr>
      <vt:lpstr>Prophase I</vt:lpstr>
      <vt:lpstr>Crossing over 1</vt:lpstr>
      <vt:lpstr>Crossing over 2</vt:lpstr>
      <vt:lpstr>Metaphase I</vt:lpstr>
      <vt:lpstr>Random orientation of chromosomes</vt:lpstr>
      <vt:lpstr>Anaphase I</vt:lpstr>
      <vt:lpstr>Telophase I</vt:lpstr>
      <vt:lpstr>Meiosis II</vt:lpstr>
      <vt:lpstr>Prophase II</vt:lpstr>
      <vt:lpstr>Metaphase II</vt:lpstr>
      <vt:lpstr>Anaphase II</vt:lpstr>
      <vt:lpstr>Telophase II</vt:lpstr>
      <vt:lpstr>Final result of meiosis</vt:lpstr>
      <vt:lpstr>Errors in Meiosis</vt:lpstr>
      <vt:lpstr>Meiosis versus Mitosis</vt:lpstr>
      <vt:lpstr>Alignment of chromosomes differs between meiosis I and mitosis</vt:lpstr>
      <vt:lpstr>Comparison of meiosis and mitosis 1</vt:lpstr>
      <vt:lpstr>Comparison of meiosis and mitosis 2</vt:lpstr>
      <vt:lpstr>Homologous pairing specific to meiosis</vt:lpstr>
      <vt:lpstr>Centromeres of sister chromatids remain connected</vt:lpstr>
      <vt:lpstr>Scientific thinking</vt:lpstr>
      <vt:lpstr>Testing the prediction</vt:lpstr>
      <vt:lpstr>Result and Conclusion</vt:lpstr>
      <vt:lpstr>Sister kinetochores attach to the same pole during meiosis I</vt:lpstr>
      <vt:lpstr>Replication is suppressed between meiotic divisions</vt:lpstr>
      <vt:lpstr>Meiosis produces cells that are not identical</vt:lpstr>
      <vt:lpstr>End of Main Content</vt:lpstr>
      <vt:lpstr>Accessibility Content: Text Alternatives for Images</vt:lpstr>
      <vt:lpstr>Diploid cells carry chromosomes from two parents - Text Alternative</vt:lpstr>
      <vt:lpstr>The sexual life cycle in humans - Text Alternative</vt:lpstr>
      <vt:lpstr>Formation of a bivalent - Text Alternative</vt:lpstr>
      <vt:lpstr>A synaptonemal complex - Text Alternative</vt:lpstr>
      <vt:lpstr>Prophase I - Text Alternative</vt:lpstr>
      <vt:lpstr>Crossing over 2 - Text Alternative</vt:lpstr>
      <vt:lpstr>Metaphase I - Text Alternative</vt:lpstr>
      <vt:lpstr>Random orientation of chromosomes - Text Alternative</vt:lpstr>
      <vt:lpstr>Anaphase I - Text Alternative</vt:lpstr>
      <vt:lpstr>Telophase I - Text Alternative</vt:lpstr>
      <vt:lpstr>Prophase II - Text Alternative</vt:lpstr>
      <vt:lpstr>Metaphase II - Text Alternative</vt:lpstr>
      <vt:lpstr>Anaphase II - Text Alternative</vt:lpstr>
      <vt:lpstr>Telophase II - Text Alternative</vt:lpstr>
      <vt:lpstr>Alignment of chromosomes differs between meiosis I and mitosis - Text Alternative</vt:lpstr>
      <vt:lpstr>Comparison of meiosis and mitosis 1 - Text Alternative</vt:lpstr>
      <vt:lpstr>Comparison of meiosis and mitosis 2 - Text Alternative</vt:lpstr>
      <vt:lpstr>Testing the prediction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11: Sexual Reproduction and Meiosis</dc:subject>
  <dc:creator>Raven, Johnson, Mason, Losos, Duncan</dc:creator>
  <cp:keywords>Accessible PPT</cp:keywords>
  <cp:lastModifiedBy>Kiran</cp:lastModifiedBy>
  <cp:revision>962</cp:revision>
  <dcterms:created xsi:type="dcterms:W3CDTF">2019-07-27T05:34:11Z</dcterms:created>
  <dcterms:modified xsi:type="dcterms:W3CDTF">2022-04-05T04:54:52Z</dcterms:modified>
</cp:coreProperties>
</file>