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66"/>
  </p:notesMasterIdLst>
  <p:sldIdLst>
    <p:sldId id="406" r:id="rId7"/>
    <p:sldId id="658" r:id="rId8"/>
    <p:sldId id="310" r:id="rId9"/>
    <p:sldId id="311" r:id="rId10"/>
    <p:sldId id="695" r:id="rId11"/>
    <p:sldId id="696" r:id="rId12"/>
    <p:sldId id="314" r:id="rId13"/>
    <p:sldId id="683" r:id="rId14"/>
    <p:sldId id="316" r:id="rId15"/>
    <p:sldId id="698" r:id="rId16"/>
    <p:sldId id="318" r:id="rId17"/>
    <p:sldId id="319" r:id="rId18"/>
    <p:sldId id="320" r:id="rId19"/>
    <p:sldId id="699" r:id="rId20"/>
    <p:sldId id="322" r:id="rId21"/>
    <p:sldId id="323" r:id="rId22"/>
    <p:sldId id="324" r:id="rId23"/>
    <p:sldId id="325" r:id="rId24"/>
    <p:sldId id="700" r:id="rId25"/>
    <p:sldId id="701" r:id="rId26"/>
    <p:sldId id="328" r:id="rId27"/>
    <p:sldId id="329" r:id="rId28"/>
    <p:sldId id="702" r:id="rId29"/>
    <p:sldId id="703" r:id="rId30"/>
    <p:sldId id="332" r:id="rId31"/>
    <p:sldId id="333" r:id="rId32"/>
    <p:sldId id="704" r:id="rId33"/>
    <p:sldId id="335" r:id="rId34"/>
    <p:sldId id="336" r:id="rId35"/>
    <p:sldId id="337" r:id="rId36"/>
    <p:sldId id="338" r:id="rId37"/>
    <p:sldId id="705" r:id="rId38"/>
    <p:sldId id="340" r:id="rId39"/>
    <p:sldId id="706" r:id="rId40"/>
    <p:sldId id="707" r:id="rId41"/>
    <p:sldId id="343" r:id="rId42"/>
    <p:sldId id="344" r:id="rId43"/>
    <p:sldId id="345" r:id="rId44"/>
    <p:sldId id="708" r:id="rId45"/>
    <p:sldId id="724" r:id="rId46"/>
    <p:sldId id="348" r:id="rId47"/>
    <p:sldId id="710" r:id="rId48"/>
    <p:sldId id="350" r:id="rId49"/>
    <p:sldId id="711" r:id="rId50"/>
    <p:sldId id="303" r:id="rId51"/>
    <p:sldId id="289" r:id="rId52"/>
    <p:sldId id="264" r:id="rId53"/>
    <p:sldId id="712" r:id="rId54"/>
    <p:sldId id="713" r:id="rId55"/>
    <p:sldId id="714" r:id="rId56"/>
    <p:sldId id="715" r:id="rId57"/>
    <p:sldId id="716" r:id="rId58"/>
    <p:sldId id="717" r:id="rId59"/>
    <p:sldId id="718" r:id="rId60"/>
    <p:sldId id="719" r:id="rId61"/>
    <p:sldId id="720" r:id="rId62"/>
    <p:sldId id="721" r:id="rId63"/>
    <p:sldId id="722" r:id="rId64"/>
    <p:sldId id="723" r:id="rId6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658"/>
            <p14:sldId id="310"/>
            <p14:sldId id="311"/>
            <p14:sldId id="695"/>
            <p14:sldId id="696"/>
            <p14:sldId id="314"/>
            <p14:sldId id="683"/>
            <p14:sldId id="316"/>
            <p14:sldId id="698"/>
            <p14:sldId id="318"/>
            <p14:sldId id="319"/>
            <p14:sldId id="320"/>
            <p14:sldId id="699"/>
            <p14:sldId id="322"/>
            <p14:sldId id="323"/>
            <p14:sldId id="324"/>
            <p14:sldId id="325"/>
            <p14:sldId id="700"/>
            <p14:sldId id="701"/>
            <p14:sldId id="328"/>
            <p14:sldId id="329"/>
            <p14:sldId id="702"/>
            <p14:sldId id="703"/>
            <p14:sldId id="332"/>
            <p14:sldId id="333"/>
            <p14:sldId id="704"/>
            <p14:sldId id="335"/>
            <p14:sldId id="336"/>
            <p14:sldId id="337"/>
            <p14:sldId id="338"/>
            <p14:sldId id="705"/>
            <p14:sldId id="340"/>
            <p14:sldId id="706"/>
            <p14:sldId id="707"/>
            <p14:sldId id="343"/>
            <p14:sldId id="344"/>
            <p14:sldId id="345"/>
            <p14:sldId id="708"/>
            <p14:sldId id="724"/>
            <p14:sldId id="348"/>
            <p14:sldId id="710"/>
            <p14:sldId id="350"/>
            <p14:sldId id="711"/>
            <p14:sldId id="303"/>
          </p14:sldIdLst>
        </p14:section>
        <p14:section name="Appendix: Image Descriptions for Unsighted Students" id="{07080632-B756-45AF-BBF3-52DB3854CA65}">
          <p14:sldIdLst>
            <p14:sldId id="289"/>
            <p14:sldId id="264"/>
            <p14:sldId id="712"/>
            <p14:sldId id="713"/>
            <p14:sldId id="714"/>
            <p14:sldId id="715"/>
            <p14:sldId id="716"/>
            <p14:sldId id="717"/>
            <p14:sldId id="718"/>
            <p14:sldId id="719"/>
            <p14:sldId id="720"/>
            <p14:sldId id="721"/>
            <p14:sldId id="722"/>
            <p14:sldId id="72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E9E1"/>
    <a:srgbClr val="804100"/>
    <a:srgbClr val="00648B"/>
    <a:srgbClr val="066568"/>
    <a:srgbClr val="595959"/>
    <a:srgbClr val="714884"/>
    <a:srgbClr val="EFEBF5"/>
    <a:srgbClr val="D6CBE4"/>
    <a:srgbClr val="0057AD"/>
    <a:srgbClr val="6921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8" autoAdjust="0"/>
    <p:restoredTop sz="93037" autoAdjust="0"/>
  </p:normalViewPr>
  <p:slideViewPr>
    <p:cSldViewPr snapToGrid="0" showGuides="1">
      <p:cViewPr varScale="1">
        <p:scale>
          <a:sx n="84" d="100"/>
          <a:sy n="84" d="100"/>
        </p:scale>
        <p:origin x="96" y="432"/>
      </p:cViewPr>
      <p:guideLst>
        <p:guide pos="3264"/>
        <p:guide orient="horz" pos="2256"/>
        <p:guide pos="5640"/>
      </p:guideLst>
    </p:cSldViewPr>
  </p:slideViewPr>
  <p:outlineViewPr>
    <p:cViewPr>
      <p:scale>
        <a:sx n="33" d="100"/>
        <a:sy n="33" d="100"/>
      </p:scale>
      <p:origin x="0" y="-9379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presProps" Target="presProps.xml"/><Relationship Id="rId7" Type="http://schemas.openxmlformats.org/officeDocument/2006/relationships/slide" Target="slides/slide1.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commentAuthors" Target="commentAuthor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4/5/2022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14.wmf"/><Relationship Id="rId5" Type="http://schemas.openxmlformats.org/officeDocument/2006/relationships/oleObject" Target="../embeddings/oleObject2.bin"/><Relationship Id="rId4" Type="http://schemas.openxmlformats.org/officeDocument/2006/relationships/image" Target="../media/image13.w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slide" Target="slide56.xml"/><Relationship Id="rId5" Type="http://schemas.openxmlformats.org/officeDocument/2006/relationships/image" Target="../media/image16.jpg"/><Relationship Id="rId4" Type="http://schemas.openxmlformats.org/officeDocument/2006/relationships/image" Target="../media/image15.w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17.jp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1.xml"/><Relationship Id="rId1" Type="http://schemas.openxmlformats.org/officeDocument/2006/relationships/vmlDrawing" Target="../drawings/vmlDrawing3.vml"/><Relationship Id="rId6" Type="http://schemas.openxmlformats.org/officeDocument/2006/relationships/image" Target="../media/image19.wmf"/><Relationship Id="rId5" Type="http://schemas.openxmlformats.org/officeDocument/2006/relationships/oleObject" Target="../embeddings/oleObject5.bin"/><Relationship Id="rId4" Type="http://schemas.openxmlformats.org/officeDocument/2006/relationships/image" Target="../media/image18.w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9.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12</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Patterns of Inheritance</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3611880" cy="678611"/>
          </a:xfrm>
        </p:spPr>
        <p:txBody>
          <a:bodyPr/>
          <a:lstStyle/>
          <a:p>
            <a:r>
              <a:rPr lang="en-US" dirty="0"/>
              <a:t>Mendel’s seven traits</a:t>
            </a:r>
          </a:p>
        </p:txBody>
      </p:sp>
      <p:pic>
        <p:nvPicPr>
          <p:cNvPr id="8" name="Picture 2" descr="An illustration shows Mendel’s seven traits presented in a table. The column headers are dominant, recessive, and F 2 generat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4397869" y="138810"/>
            <a:ext cx="2743200" cy="6014123"/>
          </a:xfrm>
          <a:prstGeom prst="rect">
            <a:avLst/>
          </a:prstGeom>
        </p:spPr>
      </p:pic>
      <p:sp>
        <p:nvSpPr>
          <p:cNvPr id="9" name="Text Placeholder 3">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2233359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32461-EF6C-42FA-B233-F57C09C3EBA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a:t>
            </a:r>
            <a:r>
              <a:rPr lang="en-US" baseline="-25000" dirty="0">
                <a:solidFill>
                  <a:srgbClr val="000000"/>
                </a:solidFill>
                <a:latin typeface="Arial" panose="020B0604020202020204" pitchFamily="34" charset="0"/>
                <a:ea typeface="Verdana" panose="020B0604030504040204" pitchFamily="34" charset="0"/>
                <a:cs typeface="Arial" pitchFamily="34" charset="0"/>
              </a:rPr>
              <a:t>1</a:t>
            </a:r>
            <a:r>
              <a:rPr lang="en-US" dirty="0">
                <a:solidFill>
                  <a:srgbClr val="000000"/>
                </a:solidFill>
                <a:latin typeface="Arial" panose="020B0604020202020204" pitchFamily="34" charset="0"/>
                <a:ea typeface="Verdana" panose="020B0604030504040204" pitchFamily="34" charset="0"/>
                <a:cs typeface="Arial" pitchFamily="34" charset="0"/>
              </a:rPr>
              <a:t> generation</a:t>
            </a:r>
          </a:p>
        </p:txBody>
      </p:sp>
      <p:sp>
        <p:nvSpPr>
          <p:cNvPr id="3" name="Content Placeholder 2">
            <a:extLst>
              <a:ext uri="{FF2B5EF4-FFF2-40B4-BE49-F238E27FC236}">
                <a16:creationId xmlns:a16="http://schemas.microsoft.com/office/drawing/2014/main" id="{BE46CE0F-A997-40BC-9062-EE8F598C26E2}"/>
              </a:ext>
            </a:extLst>
          </p:cNvPr>
          <p:cNvSpPr>
            <a:spLocks noGrp="1"/>
          </p:cNvSpPr>
          <p:nvPr>
            <p:ph sz="quarter" idx="11"/>
          </p:nvPr>
        </p:nvSpPr>
        <p:spPr/>
        <p:txBody>
          <a:bodyPr/>
          <a:lstStyle/>
          <a:p>
            <a:pPr lvl="0">
              <a:spcBef>
                <a:spcPts val="1200"/>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F</a:t>
            </a:r>
            <a:r>
              <a:rPr lang="en-US" altLang="en-US" baseline="-25000" dirty="0">
                <a:solidFill>
                  <a:srgbClr val="000000"/>
                </a:solidFill>
                <a:latin typeface="Arial" panose="020B0604020202020204" pitchFamily="34" charset="0"/>
                <a:ea typeface="Microsoft YaHei" panose="020B0503020204020204" pitchFamily="34" charset="-122"/>
              </a:rPr>
              <a:t>1</a:t>
            </a:r>
            <a:r>
              <a:rPr lang="en-US" altLang="en-US" dirty="0">
                <a:solidFill>
                  <a:srgbClr val="000000"/>
                </a:solidFill>
                <a:latin typeface="Arial" panose="020B0604020202020204" pitchFamily="34" charset="0"/>
                <a:ea typeface="Microsoft YaHei" panose="020B0503020204020204" pitchFamily="34" charset="-122"/>
              </a:rPr>
              <a:t> = first filial generation</a:t>
            </a:r>
          </a:p>
          <a:p>
            <a:pPr lvl="0">
              <a:spcBef>
                <a:spcPts val="1200"/>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Offspring produced by crossing two true-breeding strains</a:t>
            </a:r>
          </a:p>
          <a:p>
            <a:pPr lvl="0">
              <a:spcBef>
                <a:spcPts val="1200"/>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For every trait Mendel studied, all F</a:t>
            </a:r>
            <a:r>
              <a:rPr lang="en-US" altLang="en-US" baseline="-25000" dirty="0">
                <a:solidFill>
                  <a:srgbClr val="000000"/>
                </a:solidFill>
                <a:latin typeface="Arial" panose="020B0604020202020204" pitchFamily="34" charset="0"/>
                <a:ea typeface="Microsoft YaHei" panose="020B0503020204020204" pitchFamily="34" charset="-122"/>
              </a:rPr>
              <a:t>1</a:t>
            </a:r>
            <a:r>
              <a:rPr lang="en-US" altLang="en-US" dirty="0">
                <a:solidFill>
                  <a:srgbClr val="000000"/>
                </a:solidFill>
                <a:latin typeface="Arial" panose="020B0604020202020204" pitchFamily="34" charset="0"/>
                <a:ea typeface="Microsoft YaHei" panose="020B0503020204020204" pitchFamily="34" charset="-122"/>
              </a:rPr>
              <a:t> plants resembled same parent (for example purple flower)</a:t>
            </a:r>
          </a:p>
          <a:p>
            <a:pPr marL="347472" lvl="0" indent="-347472">
              <a:spcBef>
                <a:spcPts val="12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Referred to visible trait as </a:t>
            </a:r>
            <a:r>
              <a:rPr lang="en-US" altLang="en-US" i="1" dirty="0">
                <a:solidFill>
                  <a:srgbClr val="000000"/>
                </a:solidFill>
                <a:latin typeface="Arial" panose="020B0604020202020204" pitchFamily="34" charset="0"/>
                <a:ea typeface="Microsoft YaHei" panose="020B0503020204020204" pitchFamily="34" charset="-122"/>
              </a:rPr>
              <a:t>dominant</a:t>
            </a:r>
          </a:p>
          <a:p>
            <a:pPr marL="347472" lvl="0" indent="-347472">
              <a:spcBef>
                <a:spcPts val="12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Alternative trait (for example white flower) was </a:t>
            </a:r>
            <a:r>
              <a:rPr lang="en-US" altLang="en-US" i="1" dirty="0">
                <a:solidFill>
                  <a:srgbClr val="000000"/>
                </a:solidFill>
                <a:latin typeface="Arial" panose="020B0604020202020204" pitchFamily="34" charset="0"/>
                <a:ea typeface="Microsoft YaHei" panose="020B0503020204020204" pitchFamily="34" charset="-122"/>
              </a:rPr>
              <a:t>recessive</a:t>
            </a:r>
          </a:p>
          <a:p>
            <a:pPr lvl="0">
              <a:spcBef>
                <a:spcPts val="1200"/>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No plants with intermediate characteristics of parents were produced, meaning no blending inheritance</a:t>
            </a:r>
          </a:p>
        </p:txBody>
      </p:sp>
      <p:sp>
        <p:nvSpPr>
          <p:cNvPr id="6" name="Slide Number Placeholder 3">
            <a:extLst>
              <a:ext uri="{FF2B5EF4-FFF2-40B4-BE49-F238E27FC236}">
                <a16:creationId xmlns:a16="http://schemas.microsoft.com/office/drawing/2014/main" id="{226AFF47-C3BA-43BA-AD61-4FDDBAFE109B}"/>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3695084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F05695-CA48-4750-9A0F-02DC8FD2EF8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a:t>
            </a:r>
            <a:r>
              <a:rPr lang="en-US" baseline="-25000" dirty="0">
                <a:solidFill>
                  <a:srgbClr val="000000"/>
                </a:solidFill>
                <a:latin typeface="Arial" panose="020B0604020202020204" pitchFamily="34" charset="0"/>
                <a:ea typeface="Verdana" panose="020B0604030504040204" pitchFamily="34" charset="0"/>
                <a:cs typeface="Arial" pitchFamily="34" charset="0"/>
              </a:rPr>
              <a:t>2</a:t>
            </a:r>
            <a:r>
              <a:rPr lang="en-US" dirty="0">
                <a:solidFill>
                  <a:srgbClr val="000000"/>
                </a:solidFill>
                <a:latin typeface="Arial" panose="020B0604020202020204" pitchFamily="34" charset="0"/>
                <a:ea typeface="Verdana" panose="020B0604030504040204" pitchFamily="34" charset="0"/>
                <a:cs typeface="Arial" pitchFamily="34" charset="0"/>
              </a:rPr>
              <a:t> generation</a:t>
            </a:r>
          </a:p>
        </p:txBody>
      </p:sp>
      <p:sp>
        <p:nvSpPr>
          <p:cNvPr id="3" name="Content Placeholder 2">
            <a:extLst>
              <a:ext uri="{FF2B5EF4-FFF2-40B4-BE49-F238E27FC236}">
                <a16:creationId xmlns:a16="http://schemas.microsoft.com/office/drawing/2014/main" id="{4A83AEC4-171C-47BF-9EB4-B7F84203FF7A}"/>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 second filial generation</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Produced from the self-fertilization of F</a:t>
            </a:r>
            <a:r>
              <a:rPr lang="en-US" baseline="-25000" dirty="0">
                <a:solidFill>
                  <a:srgbClr val="000000"/>
                </a:solidFill>
                <a:latin typeface="Arial" panose="020B0604020202020204" pitchFamily="34" charset="0"/>
                <a:ea typeface="Verdana" panose="020B0604030504040204" pitchFamily="34" charset="0"/>
              </a:rPr>
              <a:t>1</a:t>
            </a:r>
            <a:r>
              <a:rPr lang="en-US" dirty="0">
                <a:solidFill>
                  <a:srgbClr val="000000"/>
                </a:solidFill>
                <a:latin typeface="Arial" panose="020B0604020202020204" pitchFamily="34" charset="0"/>
                <a:ea typeface="Verdana" panose="020B0604030504040204" pitchFamily="34" charset="0"/>
              </a:rPr>
              <a:t> plants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Although masked in the F</a:t>
            </a:r>
            <a:r>
              <a:rPr lang="en-US" baseline="-25000" dirty="0">
                <a:solidFill>
                  <a:srgbClr val="000000"/>
                </a:solidFill>
                <a:latin typeface="Arial" panose="020B0604020202020204" pitchFamily="34" charset="0"/>
                <a:ea typeface="Verdana" panose="020B0604030504040204" pitchFamily="34" charset="0"/>
              </a:rPr>
              <a:t>1</a:t>
            </a:r>
            <a:r>
              <a:rPr lang="en-US" dirty="0">
                <a:solidFill>
                  <a:srgbClr val="000000"/>
                </a:solidFill>
                <a:latin typeface="Arial" panose="020B0604020202020204" pitchFamily="34" charset="0"/>
                <a:ea typeface="Verdana" panose="020B0604030504040204" pitchFamily="34" charset="0"/>
              </a:rPr>
              <a:t> generation, the recessive trait reappeared among some F</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individuals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Counted proportions of traits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Always found about 3:1 ratio</a:t>
            </a:r>
          </a:p>
        </p:txBody>
      </p:sp>
      <p:sp>
        <p:nvSpPr>
          <p:cNvPr id="6" name="Slide Number Placeholder 3">
            <a:extLst>
              <a:ext uri="{FF2B5EF4-FFF2-40B4-BE49-F238E27FC236}">
                <a16:creationId xmlns:a16="http://schemas.microsoft.com/office/drawing/2014/main" id="{A9EDE84F-46DE-4856-AF05-6E9D57357768}"/>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880850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7CFCA-4766-43D3-89F4-34540B0E34C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3:1 is actually 1:2:1</a:t>
            </a:r>
          </a:p>
        </p:txBody>
      </p:sp>
      <p:sp>
        <p:nvSpPr>
          <p:cNvPr id="3" name="Content Placeholder 2">
            <a:extLst>
              <a:ext uri="{FF2B5EF4-FFF2-40B4-BE49-F238E27FC236}">
                <a16:creationId xmlns:a16="http://schemas.microsoft.com/office/drawing/2014/main" id="{7CD03D7E-C827-48AC-9989-FE6719EBF688}"/>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plants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¾ plants with the dominant form</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¼ plants with the recessive form</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dominant to recessive ratio was 3:1</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Mendel discovered the ratio is actually:</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 true-breeding dominant plant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2 not-true-breeding dominant plants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 true-breeding recessive plant</a:t>
            </a:r>
          </a:p>
        </p:txBody>
      </p:sp>
      <p:sp>
        <p:nvSpPr>
          <p:cNvPr id="6" name="Slide Number Placeholder 3">
            <a:extLst>
              <a:ext uri="{FF2B5EF4-FFF2-40B4-BE49-F238E27FC236}">
                <a16:creationId xmlns:a16="http://schemas.microsoft.com/office/drawing/2014/main" id="{868A2475-A0E2-4E82-B13F-616C003358D5}"/>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8751391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3644900" cy="678611"/>
          </a:xfrm>
        </p:spPr>
        <p:txBody>
          <a:bodyPr/>
          <a:lstStyle/>
          <a:p>
            <a:r>
              <a:rPr lang="en-US" dirty="0"/>
              <a:t>The F2 generation is a disguised 1:2:1 ratio</a:t>
            </a:r>
          </a:p>
        </p:txBody>
      </p:sp>
      <p:pic>
        <p:nvPicPr>
          <p:cNvPr id="8" name="Picture 2" descr="Mendel’s classic experiment with pea flower color is diagramed from the parental generation through to the third filial generat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4222609" y="189959"/>
            <a:ext cx="3108960" cy="5975987"/>
          </a:xfrm>
          <a:prstGeom prst="rect">
            <a:avLst/>
          </a:prstGeom>
        </p:spPr>
      </p:pic>
      <p:sp>
        <p:nvSpPr>
          <p:cNvPr id="9" name="Text Placeholder 3">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2493874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7CC4FC-D14C-4C08-856B-FC78C8C2F9F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Conclusions</a:t>
            </a:r>
          </a:p>
        </p:txBody>
      </p:sp>
      <p:sp>
        <p:nvSpPr>
          <p:cNvPr id="3" name="Content Placeholder 2">
            <a:extLst>
              <a:ext uri="{FF2B5EF4-FFF2-40B4-BE49-F238E27FC236}">
                <a16:creationId xmlns:a16="http://schemas.microsoft.com/office/drawing/2014/main" id="{6908EE16-08E3-4FE1-B015-37E06A27650D}"/>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His plants did not show intermediate traits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trait was intact, discrete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For each pair, one trait was dominant, the other recessive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Pairs of alternative traits examined were segregated among the progeny of a particular cross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Alternative traits were expressed in the F</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generation in the ratio of ¾ dominant to ¼ recessive</a:t>
            </a:r>
          </a:p>
        </p:txBody>
      </p:sp>
      <p:sp>
        <p:nvSpPr>
          <p:cNvPr id="6" name="Slide Number Placeholder 3">
            <a:extLst>
              <a:ext uri="{FF2B5EF4-FFF2-40B4-BE49-F238E27FC236}">
                <a16:creationId xmlns:a16="http://schemas.microsoft.com/office/drawing/2014/main" id="{EB991419-C127-4B25-A2C0-AEF5B3E3448F}"/>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1262615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DA6FF-5301-41F4-8D50-39E4D9E8604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Mendel’s five-element model</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9D82DE6B-F8F6-414D-B545-F58AF29FEB8F}"/>
              </a:ext>
            </a:extLst>
          </p:cNvPr>
          <p:cNvSpPr>
            <a:spLocks noGrp="1"/>
          </p:cNvSpPr>
          <p:nvPr>
            <p:ph sz="quarter" idx="11"/>
          </p:nvPr>
        </p:nvSpPr>
        <p:spPr/>
        <p:txBody>
          <a:bodyPr/>
          <a:lstStyle/>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Parents transmit discrete factors (</a:t>
            </a:r>
            <a:r>
              <a:rPr lang="en-US" i="1" dirty="0">
                <a:solidFill>
                  <a:srgbClr val="000000"/>
                </a:solidFill>
                <a:latin typeface="Arial" panose="020B0604020202020204" pitchFamily="34" charset="0"/>
                <a:ea typeface="Verdana" panose="020B0604030504040204" pitchFamily="34" charset="0"/>
              </a:rPr>
              <a:t>genes</a:t>
            </a:r>
            <a:r>
              <a:rPr lang="en-US" dirty="0">
                <a:solidFill>
                  <a:srgbClr val="000000"/>
                </a:solidFill>
                <a:latin typeface="Arial" panose="020B0604020202020204" pitchFamily="34" charset="0"/>
                <a:ea typeface="Verdana" panose="020B0604030504040204" pitchFamily="34" charset="0"/>
              </a:rPr>
              <a:t>)</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Each individual receives one copy of a gene from each parent</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Not all copies of a gene are identical</a:t>
            </a:r>
          </a:p>
          <a:p>
            <a:pPr marL="822960" lvl="0" indent="-283464">
              <a:spcBef>
                <a:spcPts val="12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Allele</a:t>
            </a:r>
            <a:r>
              <a:rPr lang="en-US" dirty="0">
                <a:solidFill>
                  <a:srgbClr val="000000"/>
                </a:solidFill>
                <a:latin typeface="Arial" panose="020B0604020202020204" pitchFamily="34" charset="0"/>
                <a:ea typeface="Verdana" panose="020B0604030504040204" pitchFamily="34" charset="0"/>
              </a:rPr>
              <a:t> – alternative form of a gene</a:t>
            </a:r>
          </a:p>
          <a:p>
            <a:pPr marL="822960" lvl="0" indent="-283464">
              <a:spcBef>
                <a:spcPts val="12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Homozygous</a:t>
            </a:r>
            <a:r>
              <a:rPr lang="en-US" dirty="0">
                <a:solidFill>
                  <a:srgbClr val="000000"/>
                </a:solidFill>
                <a:latin typeface="Arial" panose="020B0604020202020204" pitchFamily="34" charset="0"/>
                <a:ea typeface="Verdana" panose="020B0604030504040204" pitchFamily="34" charset="0"/>
              </a:rPr>
              <a:t> – two of the same allele</a:t>
            </a:r>
          </a:p>
          <a:p>
            <a:pPr marL="822960" lvl="0" indent="-283464">
              <a:spcBef>
                <a:spcPts val="12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Heterozygous</a:t>
            </a:r>
            <a:r>
              <a:rPr lang="en-US" dirty="0">
                <a:solidFill>
                  <a:srgbClr val="000000"/>
                </a:solidFill>
                <a:latin typeface="Arial" panose="020B0604020202020204" pitchFamily="34" charset="0"/>
                <a:ea typeface="Verdana" panose="020B0604030504040204" pitchFamily="34" charset="0"/>
              </a:rPr>
              <a:t> – different alleles</a:t>
            </a:r>
          </a:p>
        </p:txBody>
      </p:sp>
      <p:sp>
        <p:nvSpPr>
          <p:cNvPr id="6" name="Slide Number Placeholder 3">
            <a:extLst>
              <a:ext uri="{FF2B5EF4-FFF2-40B4-BE49-F238E27FC236}">
                <a16:creationId xmlns:a16="http://schemas.microsoft.com/office/drawing/2014/main" id="{2F21C8B7-361F-41F2-9A1B-A2FBC6F46424}"/>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16842180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BBD7E-BA07-4392-9E4B-39407A1B8D3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Mendel’s five-element model</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8AB6911F-92EE-4E33-9EF4-D19A1CA4F0A3}"/>
              </a:ext>
            </a:extLst>
          </p:cNvPr>
          <p:cNvSpPr>
            <a:spLocks noGrp="1"/>
          </p:cNvSpPr>
          <p:nvPr>
            <p:ph sz="quarter" idx="11"/>
          </p:nvPr>
        </p:nvSpPr>
        <p:spPr/>
        <p:txBody>
          <a:bodyPr/>
          <a:lstStyle/>
          <a:p>
            <a:pPr marL="457200" lvl="0" indent="-457200">
              <a:spcBef>
                <a:spcPts val="1200"/>
              </a:spcBef>
              <a:spcAft>
                <a:spcPts val="1200"/>
              </a:spcAft>
              <a:buClr>
                <a:srgbClr val="000000"/>
              </a:buClr>
              <a:buFont typeface="+mj-lt"/>
              <a:buAutoNum type="arabicPeriod" startAt="4"/>
            </a:pPr>
            <a:r>
              <a:rPr lang="en-US" dirty="0">
                <a:solidFill>
                  <a:srgbClr val="000000"/>
                </a:solidFill>
                <a:latin typeface="Arial" panose="020B0604020202020204" pitchFamily="34" charset="0"/>
                <a:ea typeface="Verdana" panose="020B0604030504040204" pitchFamily="34" charset="0"/>
              </a:rPr>
              <a:t>Alleles remain discrete – no blending</a:t>
            </a:r>
          </a:p>
          <a:p>
            <a:pPr marL="457200" lvl="0" indent="-457200">
              <a:spcBef>
                <a:spcPts val="1200"/>
              </a:spcBef>
              <a:spcAft>
                <a:spcPts val="1200"/>
              </a:spcAft>
              <a:buClr>
                <a:srgbClr val="000000"/>
              </a:buClr>
              <a:buFont typeface="+mj-lt"/>
              <a:buAutoNum type="arabicPeriod" startAt="4"/>
            </a:pPr>
            <a:r>
              <a:rPr lang="en-US" dirty="0">
                <a:solidFill>
                  <a:srgbClr val="000000"/>
                </a:solidFill>
                <a:latin typeface="Arial" panose="020B0604020202020204" pitchFamily="34" charset="0"/>
                <a:ea typeface="Verdana" panose="020B0604030504040204" pitchFamily="34" charset="0"/>
              </a:rPr>
              <a:t>Presence of allele does not guarantee expression</a:t>
            </a:r>
          </a:p>
          <a:p>
            <a:pPr marL="822960" lvl="0" indent="-283464">
              <a:spcBef>
                <a:spcPts val="1200"/>
              </a:spcBef>
              <a:spcAft>
                <a:spcPts val="1200"/>
              </a:spcAft>
              <a:buClr>
                <a:srgbClr val="000000"/>
              </a:buClr>
              <a:buFont typeface="Arial" panose="020B0604020202020204" pitchFamily="34" charset="0"/>
              <a:buChar char="•"/>
              <a:tabLst>
                <a:tab pos="517525" algn="l"/>
              </a:tabLst>
            </a:pPr>
            <a:r>
              <a:rPr lang="en-US" dirty="0">
                <a:solidFill>
                  <a:srgbClr val="000000"/>
                </a:solidFill>
                <a:latin typeface="Arial" panose="020B0604020202020204" pitchFamily="34" charset="0"/>
                <a:ea typeface="Verdana" panose="020B0604030504040204" pitchFamily="34" charset="0"/>
              </a:rPr>
              <a:t>Dominant allele – expressed</a:t>
            </a:r>
          </a:p>
          <a:p>
            <a:pPr marL="822960" lvl="0" indent="-283464">
              <a:spcBef>
                <a:spcPts val="1200"/>
              </a:spcBef>
              <a:spcAft>
                <a:spcPts val="1200"/>
              </a:spcAft>
              <a:buClr>
                <a:srgbClr val="000000"/>
              </a:buClr>
              <a:buFont typeface="Arial" panose="020B0604020202020204" pitchFamily="34" charset="0"/>
              <a:buChar char="•"/>
              <a:tabLst>
                <a:tab pos="517525" algn="l"/>
              </a:tabLst>
            </a:pPr>
            <a:r>
              <a:rPr lang="en-US" dirty="0">
                <a:solidFill>
                  <a:srgbClr val="000000"/>
                </a:solidFill>
                <a:latin typeface="Arial" panose="020B0604020202020204" pitchFamily="34" charset="0"/>
                <a:ea typeface="Verdana" panose="020B0604030504040204" pitchFamily="34" charset="0"/>
              </a:rPr>
              <a:t>Recessive allele – hidden by dominant allele</a:t>
            </a:r>
          </a:p>
          <a:p>
            <a:pPr lvl="0">
              <a:spcBef>
                <a:spcPts val="12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Genotype</a:t>
            </a:r>
            <a:r>
              <a:rPr lang="en-US" dirty="0">
                <a:solidFill>
                  <a:srgbClr val="000000"/>
                </a:solidFill>
                <a:latin typeface="Arial" panose="020B0604020202020204" pitchFamily="34" charset="0"/>
                <a:ea typeface="Verdana" panose="020B0604030504040204" pitchFamily="34" charset="0"/>
              </a:rPr>
              <a:t> – an individual’s complete set of alleles</a:t>
            </a:r>
          </a:p>
          <a:p>
            <a:pPr lvl="0">
              <a:spcBef>
                <a:spcPts val="12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Phenotype</a:t>
            </a:r>
            <a:r>
              <a:rPr lang="en-US" dirty="0">
                <a:solidFill>
                  <a:srgbClr val="000000"/>
                </a:solidFill>
                <a:latin typeface="Arial" panose="020B0604020202020204" pitchFamily="34" charset="0"/>
                <a:ea typeface="Verdana" panose="020B0604030504040204" pitchFamily="34" charset="0"/>
              </a:rPr>
              <a:t> – an individual’s physical appearance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Note: many genetic terms were adopted after Mendel</a:t>
            </a:r>
          </a:p>
        </p:txBody>
      </p:sp>
      <p:sp>
        <p:nvSpPr>
          <p:cNvPr id="6" name="Slide Number Placeholder 3">
            <a:extLst>
              <a:ext uri="{FF2B5EF4-FFF2-40B4-BE49-F238E27FC236}">
                <a16:creationId xmlns:a16="http://schemas.microsoft.com/office/drawing/2014/main" id="{82CB8CE3-1A83-48DC-A4F4-843856DF2D98}"/>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6989574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0132A-30D3-49DC-A20B-C14CB023810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Principle of Segregation</a:t>
            </a:r>
          </a:p>
        </p:txBody>
      </p:sp>
      <p:sp>
        <p:nvSpPr>
          <p:cNvPr id="3" name="Content Placeholder 2">
            <a:extLst>
              <a:ext uri="{FF2B5EF4-FFF2-40B4-BE49-F238E27FC236}">
                <a16:creationId xmlns:a16="http://schemas.microsoft.com/office/drawing/2014/main" id="{A19FA0C6-7A82-4F90-9B43-D021B593FDC2}"/>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alleles for a gene segregate during gamete formation (one from each parent) and are rejoined </a:t>
            </a:r>
            <a:r>
              <a:rPr lang="en-US" u="sng" dirty="0">
                <a:solidFill>
                  <a:srgbClr val="000000"/>
                </a:solidFill>
                <a:latin typeface="Arial" panose="020B0604020202020204" pitchFamily="34" charset="0"/>
                <a:ea typeface="Verdana" panose="020B0604030504040204" pitchFamily="34" charset="0"/>
              </a:rPr>
              <a:t>at random</a:t>
            </a:r>
            <a:r>
              <a:rPr lang="en-US" dirty="0">
                <a:solidFill>
                  <a:srgbClr val="000000"/>
                </a:solidFill>
                <a:latin typeface="Arial" panose="020B0604020202020204" pitchFamily="34" charset="0"/>
                <a:ea typeface="Verdana" panose="020B0604030504040204" pitchFamily="34" charset="0"/>
              </a:rPr>
              <a:t> during fertilization</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Physical basis for allele segregation is the movement of chromosomes during meiosis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Mendel had no knowledge of chromosomes or meiosis – had not yet been described</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Deduced the principle based on trait ratios</a:t>
            </a:r>
          </a:p>
        </p:txBody>
      </p:sp>
      <p:sp>
        <p:nvSpPr>
          <p:cNvPr id="6" name="Slide Number Placeholder 3">
            <a:extLst>
              <a:ext uri="{FF2B5EF4-FFF2-40B4-BE49-F238E27FC236}">
                <a16:creationId xmlns:a16="http://schemas.microsoft.com/office/drawing/2014/main" id="{579EBC5F-5DEC-4652-87D1-95D01A193E55}"/>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12312036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166100" cy="678611"/>
          </a:xfrm>
        </p:spPr>
        <p:txBody>
          <a:bodyPr/>
          <a:lstStyle/>
          <a:p>
            <a:r>
              <a:rPr lang="en-US" dirty="0"/>
              <a:t>Making a Punnett square</a:t>
            </a:r>
          </a:p>
        </p:txBody>
      </p:sp>
      <p:pic>
        <p:nvPicPr>
          <p:cNvPr id="8" name="Picture 2" descr="A Punnett square is a diagram and technique for determining the range of offspring genotypes and phenotypes from the parents’ genotypes.">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r="47554" b="38649"/>
          <a:stretch/>
        </p:blipFill>
        <p:spPr>
          <a:xfrm>
            <a:off x="1476083" y="1054353"/>
            <a:ext cx="6191835" cy="5152661"/>
          </a:xfrm>
          <a:prstGeom prst="rect">
            <a:avLst/>
          </a:prstGeom>
        </p:spPr>
      </p:pic>
      <p:sp>
        <p:nvSpPr>
          <p:cNvPr id="9" name="Text Placeholder 3">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533244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569311CB-8404-4F3B-8665-28FEAA8E42ED}"/>
              </a:ext>
            </a:extLst>
          </p:cNvPr>
          <p:cNvSpPr>
            <a:spLocks noGrp="1"/>
          </p:cNvSpPr>
          <p:nvPr>
            <p:ph sz="quarter" idx="11"/>
          </p:nvPr>
        </p:nvSpPr>
        <p:spPr>
          <a:xfrm>
            <a:off x="342900" y="1276710"/>
            <a:ext cx="3737610" cy="4974336"/>
          </a:xfrm>
        </p:spPr>
        <p:txBody>
          <a:bodyPr/>
          <a:lstStyle/>
          <a:p>
            <a:pPr marL="640080" indent="-640080">
              <a:spcBef>
                <a:spcPts val="600"/>
              </a:spcBef>
              <a:spcAft>
                <a:spcPts val="1200"/>
              </a:spcAft>
            </a:pPr>
            <a:r>
              <a:rPr lang="en-US" sz="2000" b="1" dirty="0"/>
              <a:t>12.1	</a:t>
            </a:r>
            <a:r>
              <a:rPr lang="en-US" sz="2000" dirty="0"/>
              <a:t>The Mystery of Heredity </a:t>
            </a:r>
          </a:p>
          <a:p>
            <a:pPr marL="640080" indent="-640080">
              <a:spcBef>
                <a:spcPts val="600"/>
              </a:spcBef>
              <a:spcAft>
                <a:spcPts val="1200"/>
              </a:spcAft>
            </a:pPr>
            <a:r>
              <a:rPr lang="en-US" sz="2000" b="1" dirty="0"/>
              <a:t>12.2	</a:t>
            </a:r>
            <a:r>
              <a:rPr lang="en-US" sz="2000" dirty="0"/>
              <a:t>Monohybrid Crosses: The Principle of Segregation </a:t>
            </a:r>
          </a:p>
          <a:p>
            <a:pPr marL="640080" indent="-640080">
              <a:spcBef>
                <a:spcPts val="600"/>
              </a:spcBef>
              <a:spcAft>
                <a:spcPts val="1200"/>
              </a:spcAft>
            </a:pPr>
            <a:r>
              <a:rPr lang="en-US" sz="2000" b="1" dirty="0"/>
              <a:t>12.3	</a:t>
            </a:r>
            <a:r>
              <a:rPr lang="en-US" sz="2000" dirty="0"/>
              <a:t>Dihybrid Crosses: The Principle of Independent Assortment </a:t>
            </a:r>
          </a:p>
          <a:p>
            <a:pPr marL="640080" indent="-640080">
              <a:spcBef>
                <a:spcPts val="600"/>
              </a:spcBef>
              <a:spcAft>
                <a:spcPts val="1200"/>
              </a:spcAft>
            </a:pPr>
            <a:r>
              <a:rPr lang="en-US" sz="2000" b="1" dirty="0"/>
              <a:t>12.4	</a:t>
            </a:r>
            <a:r>
              <a:rPr lang="en-US" sz="2000" dirty="0"/>
              <a:t>Probability: Predicting the Results of Crosses </a:t>
            </a:r>
          </a:p>
          <a:p>
            <a:pPr marL="640080" indent="-640080">
              <a:spcBef>
                <a:spcPts val="600"/>
              </a:spcBef>
              <a:spcAft>
                <a:spcPts val="1200"/>
              </a:spcAft>
            </a:pPr>
            <a:r>
              <a:rPr lang="en-US" sz="2000" b="1" dirty="0"/>
              <a:t>12.5	</a:t>
            </a:r>
            <a:r>
              <a:rPr lang="en-US" sz="2000" dirty="0"/>
              <a:t>Extensions to Mendel </a:t>
            </a:r>
          </a:p>
        </p:txBody>
      </p:sp>
      <p:pic>
        <p:nvPicPr>
          <p:cNvPr id="8" name="Picture 2" descr="The top view of a group of children of different age, race, and genders are circled together. The children appear smiling and posing at the camera.">
            <a:extLst>
              <a:ext uri="{FF2B5EF4-FFF2-40B4-BE49-F238E27FC236}">
                <a16:creationId xmlns:a16="http://schemas.microsoft.com/office/drawing/2014/main" id="{8E36D382-1360-41D2-A465-AE861596A61E}"/>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4380558" y="1276710"/>
            <a:ext cx="4472614" cy="4114800"/>
          </a:xfrm>
          <a:prstGeom prst="rect">
            <a:avLst/>
          </a:prstGeom>
        </p:spPr>
      </p:pic>
      <p:sp>
        <p:nvSpPr>
          <p:cNvPr id="4" name="Text Placeholder 3">
            <a:extLst>
              <a:ext uri="{FF2B5EF4-FFF2-40B4-BE49-F238E27FC236}">
                <a16:creationId xmlns:a16="http://schemas.microsoft.com/office/drawing/2014/main" id="{F44A015C-1AA6-4C18-BB9E-19FE38DB969F}"/>
              </a:ext>
            </a:extLst>
          </p:cNvPr>
          <p:cNvSpPr>
            <a:spLocks noGrp="1"/>
          </p:cNvSpPr>
          <p:nvPr>
            <p:ph type="body" sz="quarter" idx="39"/>
          </p:nvPr>
        </p:nvSpPr>
        <p:spPr>
          <a:xfrm>
            <a:off x="4696625" y="5594131"/>
            <a:ext cx="3840480" cy="181356"/>
          </a:xfrm>
        </p:spPr>
        <p:txBody>
          <a:bodyPr/>
          <a:lstStyle/>
          <a:p>
            <a:pPr algn="ctr"/>
            <a:r>
              <a:rPr lang="en-US" dirty="0">
                <a:solidFill>
                  <a:schemeClr val="tx1"/>
                </a:solidFill>
              </a:rPr>
              <a:t> Jasper White/Compassionate Eye Foundation/Digital Vision/Getty Images </a:t>
            </a:r>
          </a:p>
        </p:txBody>
      </p:sp>
      <p:sp>
        <p:nvSpPr>
          <p:cNvPr id="6" name="Slide Number Placeholder 4">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3824768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309E2-4E8A-4BA0-AF64-2B15499255EB}"/>
              </a:ext>
            </a:extLst>
          </p:cNvPr>
          <p:cNvSpPr>
            <a:spLocks noGrp="1"/>
          </p:cNvSpPr>
          <p:nvPr>
            <p:ph type="title"/>
          </p:nvPr>
        </p:nvSpPr>
        <p:spPr/>
        <p:txBody>
          <a:bodyPr/>
          <a:lstStyle/>
          <a:p>
            <a:r>
              <a:rPr lang="en-US" dirty="0"/>
              <a:t>Using a Punnett square to analyze Mendel’s cross</a:t>
            </a:r>
          </a:p>
        </p:txBody>
      </p:sp>
      <p:sp>
        <p:nvSpPr>
          <p:cNvPr id="3" name="Content Placeholder 2">
            <a:extLst>
              <a:ext uri="{FF2B5EF4-FFF2-40B4-BE49-F238E27FC236}">
                <a16:creationId xmlns:a16="http://schemas.microsoft.com/office/drawing/2014/main" id="{2C1469A2-A599-4824-8867-4A2F9F074E96}"/>
              </a:ext>
            </a:extLst>
          </p:cNvPr>
          <p:cNvSpPr>
            <a:spLocks noGrp="1"/>
          </p:cNvSpPr>
          <p:nvPr>
            <p:ph sz="quarter" idx="11"/>
          </p:nvPr>
        </p:nvSpPr>
        <p:spPr>
          <a:xfrm>
            <a:off x="342900" y="1276710"/>
            <a:ext cx="4709160" cy="4974336"/>
          </a:xfrm>
        </p:spPr>
        <p:txBody>
          <a:bodyPr/>
          <a:lstStyle/>
          <a:p>
            <a:pPr>
              <a:spcBef>
                <a:spcPts val="624"/>
              </a:spcBef>
              <a:spcAft>
                <a:spcPts val="1200"/>
              </a:spcAft>
            </a:pPr>
            <a:r>
              <a:rPr lang="en-US" dirty="0"/>
              <a:t>Each true-breeding parent makes only one type of gamete</a:t>
            </a:r>
          </a:p>
          <a:p>
            <a:pPr>
              <a:spcBef>
                <a:spcPts val="624"/>
              </a:spcBef>
              <a:spcAft>
                <a:spcPts val="1200"/>
              </a:spcAft>
            </a:pPr>
            <a:r>
              <a:rPr lang="en-US" dirty="0"/>
              <a:t>F1 are all purple heterozygotes</a:t>
            </a:r>
          </a:p>
          <a:p>
            <a:pPr marL="342900" indent="-342900">
              <a:spcBef>
                <a:spcPts val="624"/>
              </a:spcBef>
              <a:buFont typeface="Arial" panose="020B0604020202020204" pitchFamily="34" charset="0"/>
              <a:buChar char="•"/>
            </a:pPr>
            <a:r>
              <a:rPr lang="en-US" dirty="0"/>
              <a:t>Make two types of gametes and produce three kinds of F</a:t>
            </a:r>
            <a:r>
              <a:rPr lang="en-US" baseline="-25000" dirty="0"/>
              <a:t>2</a:t>
            </a:r>
            <a:r>
              <a:rPr lang="en-US" dirty="0"/>
              <a:t> offspring:</a:t>
            </a:r>
          </a:p>
          <a:p>
            <a:pPr marL="731520" lvl="2">
              <a:spcBef>
                <a:spcPts val="624"/>
              </a:spcBef>
            </a:pPr>
            <a:r>
              <a:rPr lang="en-US" dirty="0"/>
              <a:t>P</a:t>
            </a:r>
            <a:r>
              <a:rPr lang="en-US" sz="100" dirty="0"/>
              <a:t> </a:t>
            </a:r>
            <a:r>
              <a:rPr lang="en-US" dirty="0" err="1"/>
              <a:t>P</a:t>
            </a:r>
            <a:r>
              <a:rPr lang="en-US" dirty="0"/>
              <a:t> homozygous dominant (purple)</a:t>
            </a:r>
          </a:p>
          <a:p>
            <a:pPr marL="731520" lvl="2">
              <a:spcBef>
                <a:spcPts val="624"/>
              </a:spcBef>
            </a:pPr>
            <a:r>
              <a:rPr lang="en-US" dirty="0"/>
              <a:t>P</a:t>
            </a:r>
            <a:r>
              <a:rPr lang="en-US" sz="100" dirty="0"/>
              <a:t> </a:t>
            </a:r>
            <a:r>
              <a:rPr lang="en-US" dirty="0" err="1"/>
              <a:t>p</a:t>
            </a:r>
            <a:r>
              <a:rPr lang="en-US" dirty="0"/>
              <a:t> heterozygous (also purple)</a:t>
            </a:r>
          </a:p>
          <a:p>
            <a:pPr marL="731520" lvl="2">
              <a:spcBef>
                <a:spcPts val="624"/>
              </a:spcBef>
            </a:pPr>
            <a:r>
              <a:rPr lang="en-US" dirty="0"/>
              <a:t>P</a:t>
            </a:r>
            <a:r>
              <a:rPr lang="en-US" sz="100" dirty="0"/>
              <a:t> </a:t>
            </a:r>
            <a:r>
              <a:rPr lang="en-US" dirty="0" err="1"/>
              <a:t>P</a:t>
            </a:r>
            <a:r>
              <a:rPr lang="en-US" dirty="0"/>
              <a:t> homozygous recessive (white)</a:t>
            </a:r>
          </a:p>
        </p:txBody>
      </p:sp>
      <p:pic>
        <p:nvPicPr>
          <p:cNvPr id="7" name="Picture 3" descr="A Punnett square is a diagram and technique for determining the range of offspring genotypes and phenotypes from the parents’ genotypes.">
            <a:extLst>
              <a:ext uri="{FF2B5EF4-FFF2-40B4-BE49-F238E27FC236}">
                <a16:creationId xmlns:a16="http://schemas.microsoft.com/office/drawing/2014/main" id="{ED11D62B-405D-439C-B4F7-B701218B0482}"/>
              </a:ext>
            </a:extLst>
          </p:cNvPr>
          <p:cNvPicPr>
            <a:picLocks noChangeAspect="1"/>
          </p:cNvPicPr>
          <p:nvPr/>
        </p:nvPicPr>
        <p:blipFill rotWithShape="1">
          <a:blip r:embed="rId2"/>
          <a:srcRect l="59743" r="1"/>
          <a:stretch/>
        </p:blipFill>
        <p:spPr>
          <a:xfrm>
            <a:off x="5522429" y="1023244"/>
            <a:ext cx="2926080" cy="5170537"/>
          </a:xfrm>
          <a:prstGeom prst="rect">
            <a:avLst/>
          </a:prstGeom>
        </p:spPr>
      </p:pic>
      <p:sp>
        <p:nvSpPr>
          <p:cNvPr id="5" name="Text Placeholder 4">
            <a:extLst>
              <a:ext uri="{FF2B5EF4-FFF2-40B4-BE49-F238E27FC236}">
                <a16:creationId xmlns:a16="http://schemas.microsoft.com/office/drawing/2014/main" id="{40820A42-C054-470C-BDBA-CD72D4155AA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99810F21-DF8F-4865-9A2A-D021620B384B}"/>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14978033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3560D-CB20-4D62-9C59-30597AE0888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Dihybrid crosses</a:t>
            </a:r>
          </a:p>
        </p:txBody>
      </p:sp>
      <p:sp>
        <p:nvSpPr>
          <p:cNvPr id="3" name="Content Placeholder 2">
            <a:extLst>
              <a:ext uri="{FF2B5EF4-FFF2-40B4-BE49-F238E27FC236}">
                <a16:creationId xmlns:a16="http://schemas.microsoft.com/office/drawing/2014/main" id="{E9639D95-7BC5-49FC-B8AD-12D136EBB304}"/>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Dihybrid cross </a:t>
            </a:r>
            <a:r>
              <a:rPr lang="en-US" dirty="0">
                <a:solidFill>
                  <a:srgbClr val="000000"/>
                </a:solidFill>
                <a:latin typeface="Arial" panose="020B0604020202020204" pitchFamily="34" charset="0"/>
                <a:ea typeface="Verdana" panose="020B0604030504040204" pitchFamily="34" charset="0"/>
              </a:rPr>
              <a:t>used to study two variations of two traits in a single cross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Mendel produced true-breeding lines, each with two traits</a:t>
            </a:r>
          </a:p>
          <a:p>
            <a:pPr marL="342900" lvl="0" indent="-342900">
              <a:spcBef>
                <a:spcPts val="1200"/>
              </a:spcBef>
              <a:spcAft>
                <a:spcPts val="1200"/>
              </a:spcAft>
              <a:buClr>
                <a:schemeClr val="tx1"/>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R</a:t>
            </a:r>
            <a:r>
              <a:rPr lang="en-US" i="1" spc="-600"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R</a:t>
            </a:r>
            <a:r>
              <a:rPr lang="en-US" i="1" dirty="0">
                <a:solidFill>
                  <a:srgbClr val="000000"/>
                </a:solidFill>
                <a:latin typeface="Arial" panose="020B0604020202020204" pitchFamily="34" charset="0"/>
                <a:ea typeface="Verdana" panose="020B0604030504040204" pitchFamily="34" charset="0"/>
              </a:rPr>
              <a:t> Y</a:t>
            </a:r>
            <a:r>
              <a:rPr lang="en-US" i="1" spc="-600"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Y</a:t>
            </a:r>
            <a:r>
              <a:rPr lang="en-US" i="1"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r</a:t>
            </a:r>
            <a:r>
              <a:rPr lang="en-US" i="1" spc="-600"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r</a:t>
            </a:r>
            <a:r>
              <a:rPr lang="en-US" i="1" dirty="0">
                <a:solidFill>
                  <a:srgbClr val="000000"/>
                </a:solidFill>
                <a:latin typeface="Arial" panose="020B0604020202020204" pitchFamily="34" charset="0"/>
                <a:ea typeface="Verdana" panose="020B0604030504040204" pitchFamily="34" charset="0"/>
              </a:rPr>
              <a:t> y</a:t>
            </a:r>
            <a:r>
              <a:rPr lang="en-US" i="1" spc="-600"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y </a:t>
            </a:r>
            <a:r>
              <a:rPr lang="en-US" dirty="0">
                <a:solidFill>
                  <a:srgbClr val="000000"/>
                </a:solidFill>
                <a:latin typeface="Arial" panose="020B0604020202020204" pitchFamily="34" charset="0"/>
                <a:ea typeface="Verdana" panose="020B0604030504040204" pitchFamily="34" charset="0"/>
              </a:rPr>
              <a:t>(Round Yellow × wrinkled green)</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F</a:t>
            </a:r>
            <a:r>
              <a:rPr lang="en-US" baseline="-25000" dirty="0">
                <a:solidFill>
                  <a:srgbClr val="000000"/>
                </a:solidFill>
                <a:latin typeface="Arial" panose="020B0604020202020204" pitchFamily="34" charset="0"/>
                <a:ea typeface="Verdana" panose="020B0604030504040204" pitchFamily="34" charset="0"/>
              </a:rPr>
              <a:t>1</a:t>
            </a:r>
            <a:r>
              <a:rPr lang="en-US" dirty="0">
                <a:solidFill>
                  <a:srgbClr val="000000"/>
                </a:solidFill>
                <a:latin typeface="Arial" panose="020B0604020202020204" pitchFamily="34" charset="0"/>
                <a:ea typeface="Verdana" panose="020B0604030504040204" pitchFamily="34" charset="0"/>
              </a:rPr>
              <a:t> generation of a dihybrid cross (Rr </a:t>
            </a:r>
            <a:r>
              <a:rPr lang="en-US" dirty="0" err="1">
                <a:solidFill>
                  <a:srgbClr val="000000"/>
                </a:solidFill>
                <a:latin typeface="Arial" panose="020B0604020202020204" pitchFamily="34" charset="0"/>
                <a:ea typeface="Verdana" panose="020B0604030504040204" pitchFamily="34" charset="0"/>
              </a:rPr>
              <a:t>Yy</a:t>
            </a:r>
            <a:r>
              <a:rPr lang="en-US" dirty="0">
                <a:solidFill>
                  <a:srgbClr val="000000"/>
                </a:solidFill>
                <a:latin typeface="Arial" panose="020B0604020202020204" pitchFamily="34" charset="0"/>
                <a:ea typeface="Verdana" panose="020B0604030504040204" pitchFamily="34" charset="0"/>
              </a:rPr>
              <a:t>) shows only the dominant phenotypes for each trait</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Allow F</a:t>
            </a:r>
            <a:r>
              <a:rPr lang="en-US" baseline="-25000" dirty="0">
                <a:solidFill>
                  <a:srgbClr val="000000"/>
                </a:solidFill>
                <a:latin typeface="Arial" panose="020B0604020202020204" pitchFamily="34" charset="0"/>
                <a:ea typeface="Verdana" panose="020B0604030504040204" pitchFamily="34" charset="0"/>
              </a:rPr>
              <a:t>1</a:t>
            </a:r>
            <a:r>
              <a:rPr lang="en-US" dirty="0">
                <a:solidFill>
                  <a:srgbClr val="000000"/>
                </a:solidFill>
                <a:latin typeface="Arial" panose="020B0604020202020204" pitchFamily="34" charset="0"/>
                <a:ea typeface="Verdana" panose="020B0604030504040204" pitchFamily="34" charset="0"/>
              </a:rPr>
              <a:t> to self-fertilize to produce F</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a:t>
            </a:r>
          </a:p>
        </p:txBody>
      </p:sp>
      <p:sp>
        <p:nvSpPr>
          <p:cNvPr id="6" name="Slide Number Placeholder 3">
            <a:extLst>
              <a:ext uri="{FF2B5EF4-FFF2-40B4-BE49-F238E27FC236}">
                <a16:creationId xmlns:a16="http://schemas.microsoft.com/office/drawing/2014/main" id="{B7717D25-11FF-4E29-AC02-BA0869BA2E1B}"/>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9086712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4E397-47F0-43E4-9028-D85D39CEBC9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Dihybrid crosses produce a 9:3:3:1 ratio</a:t>
            </a:r>
          </a:p>
        </p:txBody>
      </p:sp>
      <p:sp>
        <p:nvSpPr>
          <p:cNvPr id="3" name="Content Placeholder 2">
            <a:extLst>
              <a:ext uri="{FF2B5EF4-FFF2-40B4-BE49-F238E27FC236}">
                <a16:creationId xmlns:a16="http://schemas.microsoft.com/office/drawing/2014/main" id="{D1FBD727-7FF4-45BD-AD1B-ADB906E6F96F}"/>
              </a:ext>
            </a:extLst>
          </p:cNvPr>
          <p:cNvSpPr>
            <a:spLocks noGrp="1"/>
          </p:cNvSpPr>
          <p:nvPr>
            <p:ph sz="quarter" idx="11"/>
          </p:nvPr>
        </p:nvSpPr>
        <p:spPr/>
        <p:txBody>
          <a:bodyPr/>
          <a:lstStyle/>
          <a:p>
            <a:pPr>
              <a:spcBef>
                <a:spcPts val="600"/>
              </a:spcBef>
              <a:spcAft>
                <a:spcPts val="1200"/>
              </a:spcAft>
            </a:pPr>
            <a:r>
              <a:rPr lang="en-US" dirty="0"/>
              <a:t>F</a:t>
            </a:r>
            <a:r>
              <a:rPr lang="en-US" baseline="-25000" dirty="0"/>
              <a:t>1</a:t>
            </a:r>
            <a:r>
              <a:rPr lang="en-US" dirty="0"/>
              <a:t> self-fertilizes to produce F</a:t>
            </a:r>
            <a:r>
              <a:rPr lang="en-US" baseline="-25000" dirty="0"/>
              <a:t>2</a:t>
            </a:r>
            <a:r>
              <a:rPr lang="en-US" dirty="0"/>
              <a:t> </a:t>
            </a:r>
          </a:p>
          <a:p>
            <a:pPr>
              <a:spcBef>
                <a:spcPts val="600"/>
              </a:spcBef>
              <a:spcAft>
                <a:spcPts val="1200"/>
              </a:spcAft>
            </a:pPr>
            <a:r>
              <a:rPr lang="en-US" i="1" dirty="0">
                <a:solidFill>
                  <a:srgbClr val="000000"/>
                </a:solidFill>
                <a:latin typeface="Arial" panose="020B0604020202020204" pitchFamily="34" charset="0"/>
                <a:ea typeface="Verdana" panose="020B0604030504040204" pitchFamily="34" charset="0"/>
              </a:rPr>
              <a:t>R</a:t>
            </a:r>
            <a:r>
              <a:rPr lang="en-US" i="1" spc="-600"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r</a:t>
            </a:r>
            <a:r>
              <a:rPr lang="en-US" i="1" dirty="0">
                <a:solidFill>
                  <a:srgbClr val="000000"/>
                </a:solidFill>
                <a:latin typeface="Arial" panose="020B0604020202020204" pitchFamily="34" charset="0"/>
                <a:ea typeface="Verdana" panose="020B0604030504040204" pitchFamily="34" charset="0"/>
              </a:rPr>
              <a:t> Y</a:t>
            </a:r>
            <a:r>
              <a:rPr lang="en-US" i="1" spc="-600"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y</a:t>
            </a:r>
            <a:r>
              <a:rPr lang="en-US" i="1"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R</a:t>
            </a:r>
            <a:r>
              <a:rPr lang="en-US" i="1" spc="-600"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r</a:t>
            </a:r>
            <a:r>
              <a:rPr lang="en-US" i="1" dirty="0">
                <a:solidFill>
                  <a:srgbClr val="000000"/>
                </a:solidFill>
                <a:latin typeface="Arial" panose="020B0604020202020204" pitchFamily="34" charset="0"/>
                <a:ea typeface="Verdana" panose="020B0604030504040204" pitchFamily="34" charset="0"/>
              </a:rPr>
              <a:t> Y</a:t>
            </a:r>
            <a:r>
              <a:rPr lang="en-US" i="1" spc="-600"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y</a:t>
            </a:r>
            <a:r>
              <a:rPr lang="en-US" i="1" dirty="0">
                <a:solidFill>
                  <a:srgbClr val="000000"/>
                </a:solidFill>
                <a:latin typeface="Arial" panose="020B0604020202020204" pitchFamily="34" charset="0"/>
                <a:ea typeface="Verdana" panose="020B0604030504040204" pitchFamily="34" charset="0"/>
              </a:rPr>
              <a:t> </a:t>
            </a:r>
          </a:p>
          <a:p>
            <a:pPr>
              <a:spcBef>
                <a:spcPts val="600"/>
              </a:spcBef>
              <a:spcAft>
                <a:spcPts val="1200"/>
              </a:spcAft>
            </a:pPr>
            <a:r>
              <a:rPr lang="en-US" dirty="0"/>
              <a:t>The F</a:t>
            </a:r>
            <a:r>
              <a:rPr lang="en-US" baseline="-25000" dirty="0"/>
              <a:t>2</a:t>
            </a:r>
            <a:r>
              <a:rPr lang="en-US" dirty="0"/>
              <a:t> generation shows all four possible phenotypes in a set ratio</a:t>
            </a:r>
          </a:p>
          <a:p>
            <a:pPr marL="342900" indent="-342900">
              <a:spcBef>
                <a:spcPts val="600"/>
              </a:spcBef>
              <a:spcAft>
                <a:spcPts val="1200"/>
              </a:spcAft>
              <a:buFont typeface="Arial" panose="020B0604020202020204" pitchFamily="34" charset="0"/>
              <a:buChar char="•"/>
            </a:pPr>
            <a:r>
              <a:rPr lang="en-US" dirty="0"/>
              <a:t>9:3:3:1</a:t>
            </a:r>
          </a:p>
          <a:p>
            <a:pPr marL="342900" indent="-342900">
              <a:spcBef>
                <a:spcPts val="600"/>
              </a:spcBef>
              <a:spcAft>
                <a:spcPts val="1200"/>
              </a:spcAft>
              <a:buFont typeface="Arial" panose="020B0604020202020204" pitchFamily="34" charset="0"/>
              <a:buChar char="•"/>
            </a:pPr>
            <a:r>
              <a:rPr lang="en-US" i="1" dirty="0"/>
              <a:t>(R_ Y_):(R_ </a:t>
            </a:r>
            <a:r>
              <a:rPr lang="en-US" i="1" dirty="0" err="1"/>
              <a:t>yy</a:t>
            </a:r>
            <a:r>
              <a:rPr lang="en-US" i="1" dirty="0"/>
              <a:t>):(</a:t>
            </a:r>
            <a:r>
              <a:rPr lang="en-US" i="1" dirty="0" err="1"/>
              <a:t>rr</a:t>
            </a:r>
            <a:r>
              <a:rPr lang="en-US" i="1" dirty="0"/>
              <a:t> Y_):(</a:t>
            </a:r>
            <a:r>
              <a:rPr lang="en-US" i="1" dirty="0" err="1"/>
              <a:t>rr</a:t>
            </a:r>
            <a:r>
              <a:rPr lang="en-US" i="1" dirty="0"/>
              <a:t> </a:t>
            </a:r>
            <a:r>
              <a:rPr lang="en-US" i="1" dirty="0" err="1"/>
              <a:t>yy</a:t>
            </a:r>
            <a:r>
              <a:rPr lang="en-US" i="1" dirty="0"/>
              <a:t>) - </a:t>
            </a:r>
            <a:r>
              <a:rPr lang="en-US" dirty="0"/>
              <a:t>underscore represents dominant or recessive allele</a:t>
            </a:r>
          </a:p>
          <a:p>
            <a:pPr marL="342900" indent="-342900">
              <a:spcBef>
                <a:spcPts val="600"/>
              </a:spcBef>
              <a:spcAft>
                <a:spcPts val="1200"/>
              </a:spcAft>
              <a:buFont typeface="Arial" panose="020B0604020202020204" pitchFamily="34" charset="0"/>
              <a:buChar char="•"/>
            </a:pPr>
            <a:r>
              <a:rPr lang="en-US" dirty="0"/>
              <a:t>(Round yellow):(round green):(wrinkled yellow):(wrinkled green)</a:t>
            </a:r>
          </a:p>
        </p:txBody>
      </p:sp>
      <p:sp>
        <p:nvSpPr>
          <p:cNvPr id="6" name="Slide Number Placeholder 3">
            <a:extLst>
              <a:ext uri="{FF2B5EF4-FFF2-40B4-BE49-F238E27FC236}">
                <a16:creationId xmlns:a16="http://schemas.microsoft.com/office/drawing/2014/main" id="{490EFB54-FA06-4918-B7CC-D824D816F489}"/>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30922296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166100" cy="678611"/>
          </a:xfrm>
        </p:spPr>
        <p:txBody>
          <a:bodyPr/>
          <a:lstStyle/>
          <a:p>
            <a:r>
              <a:rPr lang="en-US" dirty="0"/>
              <a:t>Analyzing a dihybrid cross</a:t>
            </a:r>
            <a:r>
              <a:rPr lang="en-US" sz="1200" dirty="0"/>
              <a:t> 1</a:t>
            </a:r>
          </a:p>
        </p:txBody>
      </p:sp>
      <p:pic>
        <p:nvPicPr>
          <p:cNvPr id="8" name="Picture 2" descr="The Punnett square for a two trait cross is just like that for a single trait, but double the size.">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t="-1" b="44857"/>
          <a:stretch/>
        </p:blipFill>
        <p:spPr>
          <a:xfrm>
            <a:off x="2514600" y="1060758"/>
            <a:ext cx="4114800" cy="5163583"/>
          </a:xfrm>
          <a:prstGeom prst="rect">
            <a:avLst/>
          </a:prstGeom>
        </p:spPr>
      </p:pic>
      <p:sp>
        <p:nvSpPr>
          <p:cNvPr id="9" name="Text Placeholder 3">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0435930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166100" cy="678611"/>
          </a:xfrm>
        </p:spPr>
        <p:txBody>
          <a:bodyPr/>
          <a:lstStyle/>
          <a:p>
            <a:r>
              <a:rPr lang="en-US" dirty="0"/>
              <a:t>Analyzing a dihybrid cross</a:t>
            </a:r>
            <a:r>
              <a:rPr lang="en-US" sz="1200" dirty="0"/>
              <a:t> 2</a:t>
            </a:r>
          </a:p>
        </p:txBody>
      </p:sp>
      <p:pic>
        <p:nvPicPr>
          <p:cNvPr id="8" name="Picture 2" descr="The Punnett square for a two trait cross is just like that for a single trait, but double the size.">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t="55365"/>
          <a:stretch/>
        </p:blipFill>
        <p:spPr>
          <a:xfrm>
            <a:off x="2057400" y="1092904"/>
            <a:ext cx="5029200" cy="5108429"/>
          </a:xfrm>
          <a:prstGeom prst="rect">
            <a:avLst/>
          </a:prstGeom>
        </p:spPr>
      </p:pic>
      <p:sp>
        <p:nvSpPr>
          <p:cNvPr id="9" name="Text Placeholder 3">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052011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E197E-1A4F-4894-B4D1-B361DB06BBF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Principle of Independent Assortment</a:t>
            </a:r>
          </a:p>
        </p:txBody>
      </p:sp>
      <p:sp>
        <p:nvSpPr>
          <p:cNvPr id="3" name="Content Placeholder 2">
            <a:extLst>
              <a:ext uri="{FF2B5EF4-FFF2-40B4-BE49-F238E27FC236}">
                <a16:creationId xmlns:a16="http://schemas.microsoft.com/office/drawing/2014/main" id="{B8B5F28A-B671-4A5D-ABEC-71280DDA902E}"/>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a dihybrid cross, the alleles of each gene assort independently</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segregation of different allele pairs is independent – for example seed shape is independent of seed color </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Independent alignment of different homologous chromosome pairs during metaphase I leads to the independent segregation of the different allele pairs</a:t>
            </a:r>
          </a:p>
        </p:txBody>
      </p:sp>
      <p:sp>
        <p:nvSpPr>
          <p:cNvPr id="6" name="Slide Number Placeholder 3">
            <a:extLst>
              <a:ext uri="{FF2B5EF4-FFF2-40B4-BE49-F238E27FC236}">
                <a16:creationId xmlns:a16="http://schemas.microsoft.com/office/drawing/2014/main" id="{65122DE9-7E4B-4388-9413-214F9AED2E78}"/>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27891620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D483D3-14CE-4794-B11A-C7C203EF1FF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Testcross</a:t>
            </a:r>
          </a:p>
        </p:txBody>
      </p:sp>
      <p:sp>
        <p:nvSpPr>
          <p:cNvPr id="3" name="Content Placeholder 2">
            <a:extLst>
              <a:ext uri="{FF2B5EF4-FFF2-40B4-BE49-F238E27FC236}">
                <a16:creationId xmlns:a16="http://schemas.microsoft.com/office/drawing/2014/main" id="{DDE0C322-5670-44BF-959E-7BBFB924119D}"/>
              </a:ext>
            </a:extLst>
          </p:cNvPr>
          <p:cNvSpPr>
            <a:spLocks noGrp="1"/>
          </p:cNvSpPr>
          <p:nvPr>
            <p:ph sz="quarter" idx="11"/>
          </p:nvPr>
        </p:nvSpPr>
        <p:spPr/>
        <p:txBody>
          <a:bodyPr/>
          <a:lstStyle/>
          <a:p>
            <a:pPr lvl="0">
              <a:spcBef>
                <a:spcPct val="200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Testcross</a:t>
            </a:r>
            <a:r>
              <a:rPr lang="en-US" dirty="0">
                <a:solidFill>
                  <a:srgbClr val="000000"/>
                </a:solidFill>
                <a:latin typeface="Arial" panose="020B0604020202020204" pitchFamily="34" charset="0"/>
                <a:ea typeface="Verdana" panose="020B0604030504040204" pitchFamily="34" charset="0"/>
              </a:rPr>
              <a:t> is used to determine the genotype of an individual with unknown phenotype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Cross the unknown genotype (for example P_) with a homozygous recessive (pp)</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Phenotypic ratios among offspring are different, depending on the genotype of the unknown parent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Ratios will indicate what the genotype of the unknown individual was</a:t>
            </a:r>
          </a:p>
        </p:txBody>
      </p:sp>
      <p:sp>
        <p:nvSpPr>
          <p:cNvPr id="6" name="Slide Number Placeholder 3">
            <a:extLst>
              <a:ext uri="{FF2B5EF4-FFF2-40B4-BE49-F238E27FC236}">
                <a16:creationId xmlns:a16="http://schemas.microsoft.com/office/drawing/2014/main" id="{3FE28AF7-C7E0-4B3C-A38C-63AF1C362C76}"/>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42448493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166100" cy="678611"/>
          </a:xfrm>
        </p:spPr>
        <p:txBody>
          <a:bodyPr/>
          <a:lstStyle/>
          <a:p>
            <a:r>
              <a:rPr lang="en-US" dirty="0"/>
              <a:t>Using a testcross to determine unknown genotypes</a:t>
            </a:r>
          </a:p>
        </p:txBody>
      </p:sp>
      <p:pic>
        <p:nvPicPr>
          <p:cNvPr id="8" name="Picture 2" descr="An illustration shows using a testcross to determine unknown genotype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65760" y="2448504"/>
            <a:ext cx="8412480" cy="2136218"/>
          </a:xfrm>
          <a:prstGeom prst="rect">
            <a:avLst/>
          </a:prstGeom>
        </p:spPr>
      </p:pic>
      <p:sp>
        <p:nvSpPr>
          <p:cNvPr id="9" name="Text Placeholder 3">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994377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A4AF5-E981-4856-A381-CD6F965F740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Probability and the rule of addition</a:t>
            </a:r>
          </a:p>
        </p:txBody>
      </p:sp>
      <p:sp>
        <p:nvSpPr>
          <p:cNvPr id="3" name="Content Placeholder 2">
            <a:extLst>
              <a:ext uri="{FF2B5EF4-FFF2-40B4-BE49-F238E27FC236}">
                <a16:creationId xmlns:a16="http://schemas.microsoft.com/office/drawing/2014/main" id="{C76F5C66-2063-4635-BE7F-A383C8FF05A4}"/>
              </a:ext>
            </a:extLst>
          </p:cNvPr>
          <p:cNvSpPr>
            <a:spLocks noGrp="1"/>
          </p:cNvSpPr>
          <p:nvPr>
            <p:ph sz="quarter" idx="11"/>
          </p:nvPr>
        </p:nvSpPr>
        <p:spPr/>
        <p:txBody>
          <a:bodyPr/>
          <a:lstStyle/>
          <a:p>
            <a:pPr lvl="0">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Probability allows prediction of the likelihoods of random events</a:t>
            </a:r>
          </a:p>
          <a:p>
            <a:pPr lvl="0">
              <a:spcBef>
                <a:spcPts val="800"/>
              </a:spcBef>
              <a:buClr>
                <a:srgbClr val="003B48"/>
              </a:buClr>
            </a:pPr>
            <a:r>
              <a:rPr lang="en-US" i="1" dirty="0">
                <a:solidFill>
                  <a:srgbClr val="000000"/>
                </a:solidFill>
                <a:latin typeface="Arial" panose="020B0604020202020204" pitchFamily="34" charset="0"/>
                <a:ea typeface="Verdana" panose="020B0604030504040204" pitchFamily="34" charset="0"/>
              </a:rPr>
              <a:t>Rule of addition:</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Probability </a:t>
            </a:r>
            <a:r>
              <a:rPr lang="en-US" b="1" dirty="0">
                <a:solidFill>
                  <a:srgbClr val="000000"/>
                </a:solidFill>
                <a:latin typeface="Arial" panose="020B0604020202020204" pitchFamily="34" charset="0"/>
                <a:ea typeface="Verdana" panose="020B0604030504040204" pitchFamily="34" charset="0"/>
              </a:rPr>
              <a:t>either</a:t>
            </a:r>
            <a:r>
              <a:rPr lang="en-US" dirty="0">
                <a:solidFill>
                  <a:srgbClr val="000000"/>
                </a:solidFill>
                <a:latin typeface="Arial" panose="020B0604020202020204" pitchFamily="34" charset="0"/>
                <a:ea typeface="Verdana" panose="020B0604030504040204" pitchFamily="34" charset="0"/>
              </a:rPr>
              <a:t> of two mutually exclusive events occurring is the sum of their individual probabilities</a:t>
            </a:r>
          </a:p>
          <a:p>
            <a:pPr lvl="0">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When crossing </a:t>
            </a:r>
            <a:r>
              <a:rPr lang="en-US" i="1" dirty="0">
                <a:solidFill>
                  <a:srgbClr val="000000"/>
                </a:solidFill>
                <a:latin typeface="Arial" panose="020B0604020202020204" pitchFamily="34" charset="0"/>
                <a:ea typeface="Verdana" panose="020B0604030504040204" pitchFamily="34" charset="0"/>
              </a:rPr>
              <a:t>Pp </a:t>
            </a:r>
            <a:r>
              <a:rPr lang="en-US"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Pp</a:t>
            </a:r>
            <a:r>
              <a:rPr lang="en-US" dirty="0">
                <a:solidFill>
                  <a:srgbClr val="000000"/>
                </a:solidFill>
                <a:latin typeface="Arial" panose="020B0604020202020204" pitchFamily="34" charset="0"/>
                <a:ea typeface="Verdana" panose="020B0604030504040204" pitchFamily="34" charset="0"/>
              </a:rPr>
              <a:t>, the probability of producing </a:t>
            </a:r>
            <a:r>
              <a:rPr lang="en-US" i="1" dirty="0">
                <a:solidFill>
                  <a:srgbClr val="000000"/>
                </a:solidFill>
                <a:latin typeface="Arial" panose="020B0604020202020204" pitchFamily="34" charset="0"/>
                <a:ea typeface="Verdana" panose="020B0604030504040204" pitchFamily="34" charset="0"/>
              </a:rPr>
              <a:t>Pp </a:t>
            </a:r>
            <a:r>
              <a:rPr lang="en-US" dirty="0">
                <a:solidFill>
                  <a:srgbClr val="000000"/>
                </a:solidFill>
                <a:latin typeface="Arial" panose="020B0604020202020204" pitchFamily="34" charset="0"/>
                <a:ea typeface="Verdana" panose="020B0604030504040204" pitchFamily="34" charset="0"/>
              </a:rPr>
              <a:t>offspring is</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Probability of obtaining </a:t>
            </a:r>
            <a:r>
              <a:rPr lang="en-US" i="1" dirty="0">
                <a:solidFill>
                  <a:srgbClr val="000000"/>
                </a:solidFill>
                <a:latin typeface="Arial" panose="020B0604020202020204" pitchFamily="34" charset="0"/>
                <a:ea typeface="Verdana" panose="020B0604030504040204" pitchFamily="34" charset="0"/>
              </a:rPr>
              <a:t>Pp</a:t>
            </a:r>
            <a:r>
              <a:rPr lang="en-US" dirty="0">
                <a:solidFill>
                  <a:srgbClr val="000000"/>
                </a:solidFill>
                <a:latin typeface="Arial" panose="020B0604020202020204" pitchFamily="34" charset="0"/>
                <a:ea typeface="Verdana" panose="020B0604030504040204" pitchFamily="34" charset="0"/>
              </a:rPr>
              <a:t> (1/4), 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L</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probability of obtaining </a:t>
            </a:r>
            <a:r>
              <a:rPr lang="en-US" i="1" dirty="0" err="1">
                <a:solidFill>
                  <a:srgbClr val="000000"/>
                </a:solidFill>
                <a:latin typeface="Arial" panose="020B0604020202020204" pitchFamily="34" charset="0"/>
                <a:ea typeface="Verdana" panose="020B0604030504040204" pitchFamily="34" charset="0"/>
              </a:rPr>
              <a:t>pP</a:t>
            </a:r>
            <a:r>
              <a:rPr lang="en-US" dirty="0">
                <a:solidFill>
                  <a:srgbClr val="000000"/>
                </a:solidFill>
                <a:latin typeface="Arial" panose="020B0604020202020204" pitchFamily="34" charset="0"/>
                <a:ea typeface="Verdana" panose="020B0604030504040204" pitchFamily="34" charset="0"/>
              </a:rPr>
              <a:t> (1/4)</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1/4 + 1/4 = 1/2</a:t>
            </a:r>
          </a:p>
        </p:txBody>
      </p:sp>
      <p:sp>
        <p:nvSpPr>
          <p:cNvPr id="6" name="Slide Number Placeholder 3">
            <a:extLst>
              <a:ext uri="{FF2B5EF4-FFF2-40B4-BE49-F238E27FC236}">
                <a16:creationId xmlns:a16="http://schemas.microsoft.com/office/drawing/2014/main" id="{ECA965AA-D355-4607-A7B9-D1F95DCE352A}"/>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27969347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9B898F-3449-412C-8E81-C248C31E605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Probability and the rule of multiplication</a:t>
            </a:r>
          </a:p>
        </p:txBody>
      </p:sp>
      <p:sp>
        <p:nvSpPr>
          <p:cNvPr id="3" name="Content Placeholder 2">
            <a:extLst>
              <a:ext uri="{FF2B5EF4-FFF2-40B4-BE49-F238E27FC236}">
                <a16:creationId xmlns:a16="http://schemas.microsoft.com/office/drawing/2014/main" id="{D60E6C61-2200-478F-A09E-644801573943}"/>
              </a:ext>
            </a:extLst>
          </p:cNvPr>
          <p:cNvSpPr>
            <a:spLocks noGrp="1"/>
          </p:cNvSpPr>
          <p:nvPr>
            <p:ph sz="quarter" idx="11"/>
          </p:nvPr>
        </p:nvSpPr>
        <p:spPr/>
        <p:txBody>
          <a:bodyPr/>
          <a:lstStyle/>
          <a:p>
            <a:pPr>
              <a:spcBef>
                <a:spcPts val="600"/>
              </a:spcBef>
              <a:spcAft>
                <a:spcPts val="1200"/>
              </a:spcAft>
            </a:pPr>
            <a:r>
              <a:rPr lang="en-US" i="1" dirty="0"/>
              <a:t>Rule of multiplication:</a:t>
            </a:r>
          </a:p>
          <a:p>
            <a:pPr marL="342900" indent="-342900">
              <a:spcBef>
                <a:spcPts val="600"/>
              </a:spcBef>
              <a:spcAft>
                <a:spcPts val="1200"/>
              </a:spcAft>
              <a:buFont typeface="Arial" panose="020B0604020202020204" pitchFamily="34" charset="0"/>
              <a:buChar char="•"/>
            </a:pPr>
            <a:r>
              <a:rPr lang="en-US" dirty="0"/>
              <a:t>Probability two independent events </a:t>
            </a:r>
            <a:r>
              <a:rPr lang="en-US" b="1" dirty="0"/>
              <a:t>both</a:t>
            </a:r>
            <a:r>
              <a:rPr lang="en-US" dirty="0"/>
              <a:t> occurring is the product of their individual probabilities</a:t>
            </a:r>
          </a:p>
          <a:p>
            <a:pPr>
              <a:spcBef>
                <a:spcPts val="600"/>
              </a:spcBef>
              <a:spcAft>
                <a:spcPts val="1200"/>
              </a:spcAft>
            </a:pPr>
            <a:r>
              <a:rPr lang="en-US" dirty="0"/>
              <a:t>When crossing 𝑃𝑝 × 𝑃𝑝, the probability of obtaining </a:t>
            </a:r>
            <a:r>
              <a:rPr lang="en-US" i="1" dirty="0"/>
              <a:t>pp </a:t>
            </a:r>
            <a:r>
              <a:rPr lang="en-US" dirty="0"/>
              <a:t>offspring is</a:t>
            </a:r>
          </a:p>
          <a:p>
            <a:pPr marL="342900" indent="-342900">
              <a:spcBef>
                <a:spcPts val="600"/>
              </a:spcBef>
              <a:spcAft>
                <a:spcPts val="1200"/>
              </a:spcAft>
              <a:buFont typeface="Arial" panose="020B0604020202020204" pitchFamily="34" charset="0"/>
              <a:buChar char="•"/>
            </a:pPr>
            <a:r>
              <a:rPr lang="en-US" dirty="0"/>
              <a:t>Probability of obtaining p from father = 1/2</a:t>
            </a:r>
          </a:p>
          <a:p>
            <a:pPr marL="342900" indent="-342900">
              <a:spcBef>
                <a:spcPts val="600"/>
              </a:spcBef>
              <a:spcAft>
                <a:spcPts val="1200"/>
              </a:spcAft>
              <a:buFont typeface="Arial" panose="020B0604020202020204" pitchFamily="34" charset="0"/>
              <a:buChar char="•"/>
            </a:pPr>
            <a:r>
              <a:rPr lang="en-US" dirty="0"/>
              <a:t>Probability of obtaining p from mother = 1/2</a:t>
            </a:r>
          </a:p>
          <a:p>
            <a:pPr marL="342900" indent="-342900">
              <a:spcBef>
                <a:spcPts val="600"/>
              </a:spcBef>
              <a:spcAft>
                <a:spcPts val="1200"/>
              </a:spcAft>
              <a:buFont typeface="Arial" panose="020B0604020202020204" pitchFamily="34" charset="0"/>
              <a:buChar char="•"/>
            </a:pPr>
            <a:r>
              <a:rPr lang="en-US" dirty="0"/>
              <a:t>Probability of 𝑝𝑝 = 1/2 × 1/2 = 1/4</a:t>
            </a:r>
          </a:p>
        </p:txBody>
      </p:sp>
      <p:sp>
        <p:nvSpPr>
          <p:cNvPr id="6" name="Slide Number Placeholder 3">
            <a:extLst>
              <a:ext uri="{FF2B5EF4-FFF2-40B4-BE49-F238E27FC236}">
                <a16:creationId xmlns:a16="http://schemas.microsoft.com/office/drawing/2014/main" id="{F57F7C7D-4B09-4122-BC11-85521333DCD0}"/>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13498988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13774-0ECE-4F31-890F-3760D0BC57E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Mystery of heredity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E0063BD-487C-410F-847A-E8B397C933D6}"/>
              </a:ext>
            </a:extLst>
          </p:cNvPr>
          <p:cNvSpPr>
            <a:spLocks noGrp="1"/>
          </p:cNvSpPr>
          <p:nvPr>
            <p:ph sz="quarter" idx="11"/>
          </p:nvPr>
        </p:nvSpPr>
        <p:spPr/>
        <p:txBody>
          <a:bodyPr/>
          <a:lstStyle/>
          <a:p>
            <a:pPr lvl="0">
              <a:spcBef>
                <a:spcPts val="12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Before the 20</a:t>
            </a:r>
            <a:r>
              <a:rPr lang="en-US" altLang="en-US" baseline="30000" dirty="0">
                <a:solidFill>
                  <a:srgbClr val="000000"/>
                </a:solidFill>
                <a:latin typeface="Arial" panose="020B0604020202020204" pitchFamily="34" charset="0"/>
                <a:ea typeface="Verdana" panose="020B0604030504040204" pitchFamily="34" charset="0"/>
              </a:rPr>
              <a:t>th</a:t>
            </a:r>
            <a:r>
              <a:rPr lang="en-US" altLang="en-US" dirty="0">
                <a:solidFill>
                  <a:srgbClr val="000000"/>
                </a:solidFill>
                <a:latin typeface="Arial" panose="020B0604020202020204" pitchFamily="34" charset="0"/>
                <a:ea typeface="Verdana" panose="020B0604030504040204" pitchFamily="34" charset="0"/>
              </a:rPr>
              <a:t> century, two concepts were the basis for ideas about heredity</a:t>
            </a:r>
          </a:p>
          <a:p>
            <a:pPr marL="347472" lvl="0" indent="-347472">
              <a:spcBef>
                <a:spcPts val="12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Heredity occurs within species</a:t>
            </a:r>
          </a:p>
          <a:p>
            <a:pPr marL="347472" lvl="0" indent="-347472">
              <a:spcBef>
                <a:spcPts val="12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Traits are transmitted directly from parent to offspring</a:t>
            </a:r>
          </a:p>
          <a:p>
            <a:pPr lvl="0">
              <a:spcBef>
                <a:spcPts val="12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Thought traits were borne through fluid (for example blood) and blended in offspring</a:t>
            </a:r>
          </a:p>
          <a:p>
            <a:pPr lvl="0">
              <a:spcBef>
                <a:spcPts val="12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Paradox – if blending occurs why don’t all individuals look alike?</a:t>
            </a:r>
          </a:p>
        </p:txBody>
      </p:sp>
      <p:sp>
        <p:nvSpPr>
          <p:cNvPr id="6" name="Slide Number Placeholder 3">
            <a:extLst>
              <a:ext uri="{FF2B5EF4-FFF2-40B4-BE49-F238E27FC236}">
                <a16:creationId xmlns:a16="http://schemas.microsoft.com/office/drawing/2014/main" id="{7180D62B-FE06-4188-9B64-C71B433BE217}"/>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8081730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CEF19-78BE-4BB9-A2F7-ED09F06BF82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Dihybrid probabilities are based on monohybrid probabilities</a:t>
            </a:r>
          </a:p>
        </p:txBody>
      </p:sp>
      <p:sp>
        <p:nvSpPr>
          <p:cNvPr id="3" name="Content Placeholder 2">
            <a:extLst>
              <a:ext uri="{FF2B5EF4-FFF2-40B4-BE49-F238E27FC236}">
                <a16:creationId xmlns:a16="http://schemas.microsoft.com/office/drawing/2014/main" id="{1F6480A2-35A6-4E3C-9308-1924CA3D3381}"/>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Principle of independent assortment means one dihybrid cross is equivalent to two independent monohybrid crosses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Probability of wrinkled green seeds (</a:t>
            </a:r>
            <a:r>
              <a:rPr lang="en-US" i="1" dirty="0" err="1">
                <a:solidFill>
                  <a:srgbClr val="000000"/>
                </a:solidFill>
                <a:latin typeface="Arial" panose="020B0604020202020204" pitchFamily="34" charset="0"/>
                <a:ea typeface="Verdana" panose="020B0604030504040204" pitchFamily="34" charset="0"/>
              </a:rPr>
              <a:t>rr</a:t>
            </a:r>
            <a:r>
              <a:rPr lang="en-US" i="1"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yy</a:t>
            </a:r>
            <a:r>
              <a:rPr lang="en-US" dirty="0">
                <a:solidFill>
                  <a:srgbClr val="000000"/>
                </a:solidFill>
                <a:latin typeface="Arial" panose="020B0604020202020204" pitchFamily="34" charset="0"/>
                <a:ea typeface="Verdana" panose="020B0604030504040204" pitchFamily="34" charset="0"/>
              </a:rPr>
              <a:t>) in F2 is equal to the probability of wrinkled seeds times the probability of green seeds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Wrinkled seed (</a:t>
            </a:r>
            <a:r>
              <a:rPr lang="en-US" i="1" dirty="0" err="1">
                <a:solidFill>
                  <a:srgbClr val="000000"/>
                </a:solidFill>
                <a:latin typeface="Arial" panose="020B0604020202020204" pitchFamily="34" charset="0"/>
                <a:ea typeface="Verdana" panose="020B0604030504040204" pitchFamily="34" charset="0"/>
              </a:rPr>
              <a:t>rr</a:t>
            </a:r>
            <a:r>
              <a:rPr lang="en-US" dirty="0">
                <a:solidFill>
                  <a:srgbClr val="000000"/>
                </a:solidFill>
                <a:latin typeface="Arial" panose="020B0604020202020204" pitchFamily="34" charset="0"/>
                <a:ea typeface="Verdana" panose="020B0604030504040204" pitchFamily="34" charset="0"/>
              </a:rPr>
              <a:t>) probability = 1/4</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Green seed (</a:t>
            </a:r>
            <a:r>
              <a:rPr lang="en-US" i="1" dirty="0" err="1">
                <a:solidFill>
                  <a:srgbClr val="000000"/>
                </a:solidFill>
                <a:latin typeface="Arial" panose="020B0604020202020204" pitchFamily="34" charset="0"/>
                <a:ea typeface="Verdana" panose="020B0604030504040204" pitchFamily="34" charset="0"/>
              </a:rPr>
              <a:t>yy</a:t>
            </a:r>
            <a:r>
              <a:rPr lang="en-US" dirty="0">
                <a:solidFill>
                  <a:srgbClr val="000000"/>
                </a:solidFill>
                <a:latin typeface="Arial" panose="020B0604020202020204" pitchFamily="34" charset="0"/>
                <a:ea typeface="Verdana" panose="020B0604030504040204" pitchFamily="34" charset="0"/>
              </a:rPr>
              <a:t>) probability = 1/4</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Wrinkled green seed probability = 1/4 X 1/4 = 1/16</a:t>
            </a:r>
          </a:p>
        </p:txBody>
      </p:sp>
      <p:sp>
        <p:nvSpPr>
          <p:cNvPr id="6" name="Slide Number Placeholder 3">
            <a:extLst>
              <a:ext uri="{FF2B5EF4-FFF2-40B4-BE49-F238E27FC236}">
                <a16:creationId xmlns:a16="http://schemas.microsoft.com/office/drawing/2014/main" id="{C6C1BD3B-F05C-4AF6-AEF7-C15B01C12569}"/>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9105088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685D4-74DC-4A78-9178-4DFABC78A39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Extensions to Mendel</a:t>
            </a:r>
          </a:p>
        </p:txBody>
      </p:sp>
      <p:sp>
        <p:nvSpPr>
          <p:cNvPr id="3" name="Content Placeholder 2">
            <a:extLst>
              <a:ext uri="{FF2B5EF4-FFF2-40B4-BE49-F238E27FC236}">
                <a16:creationId xmlns:a16="http://schemas.microsoft.com/office/drawing/2014/main" id="{18E526B9-131F-421F-B829-D7E6B3831C92}"/>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Mendel’s model of inheritance assumes that</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trait is controlled by a single gene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gene has only two alleles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There is a clear dominant-recessive relationship between the alleles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genes do not meet these criteria</a:t>
            </a:r>
          </a:p>
        </p:txBody>
      </p:sp>
      <p:sp>
        <p:nvSpPr>
          <p:cNvPr id="6" name="Slide Number Placeholder 3">
            <a:extLst>
              <a:ext uri="{FF2B5EF4-FFF2-40B4-BE49-F238E27FC236}">
                <a16:creationId xmlns:a16="http://schemas.microsoft.com/office/drawing/2014/main" id="{BDEF90F2-3A11-4DBB-8F8E-9E177219081A}"/>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35893022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DDCCB-62BC-4B8D-8668-5A89F251B4C8}"/>
              </a:ext>
            </a:extLst>
          </p:cNvPr>
          <p:cNvSpPr>
            <a:spLocks noGrp="1"/>
          </p:cNvSpPr>
          <p:nvPr>
            <p:ph type="title"/>
          </p:nvPr>
        </p:nvSpPr>
        <p:spPr/>
        <p:txBody>
          <a:bodyPr/>
          <a:lstStyle/>
          <a:p>
            <a:r>
              <a:rPr lang="en-US" dirty="0"/>
              <a:t>Environmental influence</a:t>
            </a:r>
          </a:p>
        </p:txBody>
      </p:sp>
      <p:sp>
        <p:nvSpPr>
          <p:cNvPr id="3" name="Content Placeholder 2">
            <a:extLst>
              <a:ext uri="{FF2B5EF4-FFF2-40B4-BE49-F238E27FC236}">
                <a16:creationId xmlns:a16="http://schemas.microsoft.com/office/drawing/2014/main" id="{3EEAA509-FC9F-44C4-A2FD-F8E527B65BB0}"/>
              </a:ext>
            </a:extLst>
          </p:cNvPr>
          <p:cNvSpPr>
            <a:spLocks noGrp="1"/>
          </p:cNvSpPr>
          <p:nvPr>
            <p:ph sz="quarter" idx="11"/>
          </p:nvPr>
        </p:nvSpPr>
        <p:spPr>
          <a:xfrm>
            <a:off x="342899" y="1276710"/>
            <a:ext cx="4158923" cy="4815480"/>
          </a:xfrm>
        </p:spPr>
        <p:txBody>
          <a:bodyPr/>
          <a:lstStyle/>
          <a:p>
            <a:pPr>
              <a:spcBef>
                <a:spcPts val="624"/>
              </a:spcBef>
              <a:spcAft>
                <a:spcPts val="1200"/>
              </a:spcAft>
            </a:pPr>
            <a:r>
              <a:rPr lang="en-US" sz="2200" dirty="0"/>
              <a:t>Environment does effect phenotype</a:t>
            </a:r>
          </a:p>
          <a:p>
            <a:pPr>
              <a:spcBef>
                <a:spcPts val="624"/>
              </a:spcBef>
              <a:spcAft>
                <a:spcPts val="1200"/>
              </a:spcAft>
            </a:pPr>
            <a:r>
              <a:rPr lang="en-US" sz="2200" i="1" dirty="0"/>
              <a:t>Phenotypic plasticity </a:t>
            </a:r>
            <a:r>
              <a:rPr lang="en-US" sz="2200" dirty="0"/>
              <a:t>refers to different phenotypes from same genotype due to environmental conditions </a:t>
            </a:r>
          </a:p>
          <a:p>
            <a:pPr>
              <a:spcBef>
                <a:spcPts val="624"/>
              </a:spcBef>
              <a:spcAft>
                <a:spcPts val="1200"/>
              </a:spcAft>
            </a:pPr>
            <a:r>
              <a:rPr lang="en-US" sz="2200" dirty="0"/>
              <a:t>Coat color in Himalayan rabbits and Siamese cats</a:t>
            </a:r>
          </a:p>
          <a:p>
            <a:pPr marL="342900" indent="-342900">
              <a:spcBef>
                <a:spcPts val="624"/>
              </a:spcBef>
              <a:spcAft>
                <a:spcPts val="1200"/>
              </a:spcAft>
              <a:buFont typeface="Arial" panose="020B0604020202020204" pitchFamily="34" charset="0"/>
              <a:buChar char="•"/>
            </a:pPr>
            <a:r>
              <a:rPr lang="en-US" sz="2200" dirty="0"/>
              <a:t>Allele produces an enzyme that allows pigment production only at temperatures below 30oC</a:t>
            </a:r>
          </a:p>
        </p:txBody>
      </p:sp>
      <p:pic>
        <p:nvPicPr>
          <p:cNvPr id="8" name="Picture 3" descr="A photo shows a Siamese cat.">
            <a:extLst>
              <a:ext uri="{FF2B5EF4-FFF2-40B4-BE49-F238E27FC236}">
                <a16:creationId xmlns:a16="http://schemas.microsoft.com/office/drawing/2014/main" id="{978AF21F-7F54-468A-9946-35A967F4132A}"/>
              </a:ext>
            </a:extLst>
          </p:cNvPr>
          <p:cNvPicPr>
            <a:picLocks noChangeAspect="1"/>
          </p:cNvPicPr>
          <p:nvPr/>
        </p:nvPicPr>
        <p:blipFill>
          <a:blip r:embed="rId2"/>
          <a:stretch>
            <a:fillRect/>
          </a:stretch>
        </p:blipFill>
        <p:spPr>
          <a:xfrm>
            <a:off x="4570403" y="1276710"/>
            <a:ext cx="4389120" cy="4480043"/>
          </a:xfrm>
          <a:prstGeom prst="rect">
            <a:avLst/>
          </a:prstGeom>
        </p:spPr>
      </p:pic>
      <p:sp>
        <p:nvSpPr>
          <p:cNvPr id="4" name="Text Placeholder 4">
            <a:extLst>
              <a:ext uri="{FF2B5EF4-FFF2-40B4-BE49-F238E27FC236}">
                <a16:creationId xmlns:a16="http://schemas.microsoft.com/office/drawing/2014/main" id="{AC8D57D4-7CB5-4A2D-92D9-206D8E145786}"/>
              </a:ext>
            </a:extLst>
          </p:cNvPr>
          <p:cNvSpPr>
            <a:spLocks noGrp="1"/>
          </p:cNvSpPr>
          <p:nvPr>
            <p:ph type="body" sz="quarter" idx="39"/>
          </p:nvPr>
        </p:nvSpPr>
        <p:spPr>
          <a:xfrm>
            <a:off x="5667683" y="5787005"/>
            <a:ext cx="2194560" cy="181356"/>
          </a:xfrm>
        </p:spPr>
        <p:txBody>
          <a:bodyPr/>
          <a:lstStyle/>
          <a:p>
            <a:pPr algn="ctr"/>
            <a:r>
              <a:rPr lang="en-US" dirty="0" err="1">
                <a:solidFill>
                  <a:schemeClr val="tx1"/>
                </a:solidFill>
              </a:rPr>
              <a:t>Evgeny</a:t>
            </a:r>
            <a:r>
              <a:rPr lang="en-US" dirty="0">
                <a:solidFill>
                  <a:schemeClr val="tx1"/>
                </a:solidFill>
              </a:rPr>
              <a:t> </a:t>
            </a:r>
            <a:r>
              <a:rPr lang="en-US" dirty="0" err="1">
                <a:solidFill>
                  <a:schemeClr val="tx1"/>
                </a:solidFill>
              </a:rPr>
              <a:t>Karandaev</a:t>
            </a:r>
            <a:r>
              <a:rPr lang="en-US" dirty="0">
                <a:solidFill>
                  <a:schemeClr val="tx1"/>
                </a:solidFill>
              </a:rPr>
              <a:t>/Shutterstock </a:t>
            </a:r>
          </a:p>
        </p:txBody>
      </p:sp>
      <p:sp>
        <p:nvSpPr>
          <p:cNvPr id="11" name="Text Placeholder 5">
            <a:extLst>
              <a:ext uri="{FF2B5EF4-FFF2-40B4-BE49-F238E27FC236}">
                <a16:creationId xmlns:a16="http://schemas.microsoft.com/office/drawing/2014/main" id="{23034D90-2D66-4162-A3D3-E820E7096D3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5F4A68B0-D3B2-46BC-AD36-21653037CE6C}"/>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31176216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3F10F-870C-495F-8136-61B22E2850F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Continuous variation</a:t>
            </a:r>
          </a:p>
        </p:txBody>
      </p:sp>
      <p:sp>
        <p:nvSpPr>
          <p:cNvPr id="3" name="Content Placeholder 2">
            <a:extLst>
              <a:ext uri="{FF2B5EF4-FFF2-40B4-BE49-F238E27FC236}">
                <a16:creationId xmlns:a16="http://schemas.microsoft.com/office/drawing/2014/main" id="{7F5C9C68-6FB2-4FF3-B98F-AEB21EC7F8A1}"/>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Many traits show </a:t>
            </a:r>
            <a:r>
              <a:rPr lang="en-US" i="1" dirty="0">
                <a:solidFill>
                  <a:srgbClr val="000000"/>
                </a:solidFill>
                <a:latin typeface="Arial" panose="020B0604020202020204" pitchFamily="34" charset="0"/>
                <a:ea typeface="Verdana" panose="020B0604030504040204" pitchFamily="34" charset="0"/>
              </a:rPr>
              <a:t>continuous variation</a:t>
            </a:r>
            <a:r>
              <a:rPr lang="en-US" dirty="0">
                <a:solidFill>
                  <a:srgbClr val="000000"/>
                </a:solidFill>
                <a:latin typeface="Arial" panose="020B0604020202020204" pitchFamily="34" charset="0"/>
                <a:ea typeface="Verdana" panose="020B0604030504040204" pitchFamily="34" charset="0"/>
              </a:rPr>
              <a:t> which refers to a range of possible phenotypes across genotypes </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Often, the phenotype is the result of an accumulation of contributions by multiple genes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These traits show continuous variation and are referred to as </a:t>
            </a:r>
            <a:r>
              <a:rPr lang="en-US" i="1" dirty="0">
                <a:solidFill>
                  <a:srgbClr val="000000"/>
                </a:solidFill>
                <a:latin typeface="Arial" panose="020B0604020202020204" pitchFamily="34" charset="0"/>
                <a:ea typeface="Verdana" panose="020B0604030504040204" pitchFamily="34" charset="0"/>
              </a:rPr>
              <a:t>quantitative traits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More common than traits due to single genes</a:t>
            </a:r>
          </a:p>
        </p:txBody>
      </p:sp>
      <p:sp>
        <p:nvSpPr>
          <p:cNvPr id="6" name="Slide Number Placeholder 3">
            <a:extLst>
              <a:ext uri="{FF2B5EF4-FFF2-40B4-BE49-F238E27FC236}">
                <a16:creationId xmlns:a16="http://schemas.microsoft.com/office/drawing/2014/main" id="{58624274-4205-4F71-AC07-481485621C73}"/>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6024336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FB5E6-FAC0-45A0-93F3-3462F419EC31}"/>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Environment and heritability</a:t>
            </a:r>
            <a:endParaRPr lang="en-US" dirty="0"/>
          </a:p>
        </p:txBody>
      </p:sp>
      <p:sp>
        <p:nvSpPr>
          <p:cNvPr id="3" name="Content Placeholder 2">
            <a:extLst>
              <a:ext uri="{FF2B5EF4-FFF2-40B4-BE49-F238E27FC236}">
                <a16:creationId xmlns:a16="http://schemas.microsoft.com/office/drawing/2014/main" id="{3456A75B-0A68-4E2C-8C21-1A986A6C2113}"/>
              </a:ext>
            </a:extLst>
          </p:cNvPr>
          <p:cNvSpPr>
            <a:spLocks noGrp="1"/>
          </p:cNvSpPr>
          <p:nvPr>
            <p:ph sz="quarter" idx="11"/>
          </p:nvPr>
        </p:nvSpPr>
        <p:spPr>
          <a:xfrm>
            <a:off x="342900" y="1276709"/>
            <a:ext cx="8458200" cy="1468079"/>
          </a:xfrm>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How much of phenotypic variation in quantitative traits is due to genetics and how much due to environment?</a:t>
            </a:r>
          </a:p>
          <a:p>
            <a:pPr marL="347472" lvl="0" indent="-347472">
              <a:spcBef>
                <a:spcPts val="12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Broad sense heritability</a:t>
            </a:r>
            <a:endParaRPr lang="en-US" dirty="0"/>
          </a:p>
        </p:txBody>
      </p:sp>
      <p:graphicFrame>
        <p:nvGraphicFramePr>
          <p:cNvPr id="10" name="Object 3">
            <a:extLst>
              <a:ext uri="{FF2B5EF4-FFF2-40B4-BE49-F238E27FC236}">
                <a16:creationId xmlns:a16="http://schemas.microsoft.com/office/drawing/2014/main" id="{89FD7062-11AE-4AE2-95A3-78F4AA2B0AF3}"/>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238545500"/>
              </p:ext>
            </p:extLst>
          </p:nvPr>
        </p:nvGraphicFramePr>
        <p:xfrm>
          <a:off x="4029075" y="2351088"/>
          <a:ext cx="609600" cy="393700"/>
        </p:xfrm>
        <a:graphic>
          <a:graphicData uri="http://schemas.openxmlformats.org/presentationml/2006/ole">
            <mc:AlternateContent xmlns:mc="http://schemas.openxmlformats.org/markup-compatibility/2006">
              <mc:Choice xmlns:v="urn:schemas-microsoft-com:vml" Requires="v">
                <p:oleObj spid="_x0000_s1238" name="Equation" r:id="rId3" imgW="609480" imgH="393480" progId="Equation.DSMT4">
                  <p:embed/>
                </p:oleObj>
              </mc:Choice>
              <mc:Fallback>
                <p:oleObj name="Equation" r:id="rId3" imgW="609480" imgH="393480" progId="Equation.DSMT4">
                  <p:embed/>
                  <p:pic>
                    <p:nvPicPr>
                      <p:cNvPr id="0" name=""/>
                      <p:cNvPicPr/>
                      <p:nvPr/>
                    </p:nvPicPr>
                    <p:blipFill>
                      <a:blip r:embed="rId4"/>
                      <a:stretch>
                        <a:fillRect/>
                      </a:stretch>
                    </p:blipFill>
                    <p:spPr>
                      <a:xfrm>
                        <a:off x="4029075" y="2351088"/>
                        <a:ext cx="609600" cy="3937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F85E67DE-E353-4ECE-9065-4B01AF400AEB}"/>
              </a:ext>
            </a:extLst>
          </p:cNvPr>
          <p:cNvSpPr>
            <a:spLocks noGrp="1"/>
          </p:cNvSpPr>
          <p:nvPr>
            <p:ph sz="quarter" idx="15"/>
          </p:nvPr>
        </p:nvSpPr>
        <p:spPr>
          <a:xfrm>
            <a:off x="342900" y="2316331"/>
            <a:ext cx="8458200" cy="1315383"/>
          </a:xfrm>
        </p:spPr>
        <p:txBody>
          <a:bodyPr/>
          <a:lstStyle/>
          <a:p>
            <a:pPr marL="347472" indent="3931920">
              <a:spcAft>
                <a:spcPts val="1200"/>
              </a:spcAft>
            </a:pPr>
            <a:r>
              <a:rPr lang="en-US" dirty="0"/>
              <a:t>is the fraction of phenotypic variation due to underlying genetic variation</a:t>
            </a:r>
          </a:p>
          <a:p>
            <a:pPr marL="342900" indent="-342900">
              <a:spcAft>
                <a:spcPts val="1200"/>
              </a:spcAft>
              <a:buFont typeface="Arial" panose="020B0604020202020204" pitchFamily="34" charset="0"/>
              <a:buChar char="•"/>
            </a:pPr>
            <a:r>
              <a:rPr lang="en-US" i="1" dirty="0"/>
              <a:t>Narrow sense heritability</a:t>
            </a:r>
            <a:endParaRPr lang="en-US" dirty="0"/>
          </a:p>
        </p:txBody>
      </p:sp>
      <p:graphicFrame>
        <p:nvGraphicFramePr>
          <p:cNvPr id="13" name="Object 5">
            <a:extLst>
              <a:ext uri="{FF2B5EF4-FFF2-40B4-BE49-F238E27FC236}">
                <a16:creationId xmlns:a16="http://schemas.microsoft.com/office/drawing/2014/main" id="{6E234D08-1B60-4995-964B-3F674AE211F0}"/>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571719747"/>
              </p:ext>
            </p:extLst>
          </p:nvPr>
        </p:nvGraphicFramePr>
        <p:xfrm>
          <a:off x="4187827" y="3238015"/>
          <a:ext cx="546100" cy="393700"/>
        </p:xfrm>
        <a:graphic>
          <a:graphicData uri="http://schemas.openxmlformats.org/presentationml/2006/ole">
            <mc:AlternateContent xmlns:mc="http://schemas.openxmlformats.org/markup-compatibility/2006">
              <mc:Choice xmlns:v="urn:schemas-microsoft-com:vml" Requires="v">
                <p:oleObj spid="_x0000_s1239" name="Equation" r:id="rId5" imgW="545760" imgH="393480" progId="Equation.DSMT4">
                  <p:embed/>
                </p:oleObj>
              </mc:Choice>
              <mc:Fallback>
                <p:oleObj name="Equation" r:id="rId5" imgW="545760" imgH="393480" progId="Equation.DSMT4">
                  <p:embed/>
                  <p:pic>
                    <p:nvPicPr>
                      <p:cNvPr id="10" name="Object 9">
                        <a:extLst>
                          <a:ext uri="{FF2B5EF4-FFF2-40B4-BE49-F238E27FC236}">
                            <a16:creationId xmlns:a16="http://schemas.microsoft.com/office/drawing/2014/main" id="{89FD7062-11AE-4AE2-95A3-78F4AA2B0AF3}"/>
                          </a:ext>
                        </a:extLst>
                      </p:cNvPr>
                      <p:cNvPicPr/>
                      <p:nvPr/>
                    </p:nvPicPr>
                    <p:blipFill>
                      <a:blip r:embed="rId6"/>
                      <a:stretch>
                        <a:fillRect/>
                      </a:stretch>
                    </p:blipFill>
                    <p:spPr>
                      <a:xfrm>
                        <a:off x="4187827" y="3238015"/>
                        <a:ext cx="546100" cy="3937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53363063-53DE-4CB0-9A85-D21CA00FF882}"/>
              </a:ext>
            </a:extLst>
          </p:cNvPr>
          <p:cNvSpPr>
            <a:spLocks noGrp="1"/>
          </p:cNvSpPr>
          <p:nvPr>
            <p:ph sz="quarter" idx="17"/>
          </p:nvPr>
        </p:nvSpPr>
        <p:spPr>
          <a:xfrm>
            <a:off x="342900" y="3201807"/>
            <a:ext cx="8458200" cy="1251428"/>
          </a:xfrm>
        </p:spPr>
        <p:txBody>
          <a:bodyPr/>
          <a:lstStyle/>
          <a:p>
            <a:pPr marL="347472" indent="4023360"/>
            <a:r>
              <a:rPr lang="en-US" dirty="0">
                <a:solidFill>
                  <a:srgbClr val="000000"/>
                </a:solidFill>
                <a:latin typeface="Arial" panose="020B0604020202020204" pitchFamily="34" charset="0"/>
                <a:ea typeface="Verdana" panose="020B0604030504040204" pitchFamily="34" charset="0"/>
              </a:rPr>
              <a:t>is the fraction of phenotypic variation due to additive genetic variance, that is the genetic variance for a specific trait</a:t>
            </a:r>
            <a:endParaRPr lang="en-US" dirty="0"/>
          </a:p>
        </p:txBody>
      </p:sp>
      <p:sp>
        <p:nvSpPr>
          <p:cNvPr id="9" name="Slide Number Placeholder 7">
            <a:extLst>
              <a:ext uri="{FF2B5EF4-FFF2-40B4-BE49-F238E27FC236}">
                <a16:creationId xmlns:a16="http://schemas.microsoft.com/office/drawing/2014/main" id="{C18010F9-8CDE-4FFF-AB60-6D97D08A3F4D}"/>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5159996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DDCCB-62BC-4B8D-8668-5A89F251B4C8}"/>
              </a:ext>
            </a:extLst>
          </p:cNvPr>
          <p:cNvSpPr>
            <a:spLocks noGrp="1"/>
          </p:cNvSpPr>
          <p:nvPr>
            <p:ph type="title"/>
          </p:nvPr>
        </p:nvSpPr>
        <p:spPr/>
        <p:txBody>
          <a:bodyPr/>
          <a:lstStyle/>
          <a:p>
            <a:r>
              <a:rPr lang="en-US" dirty="0"/>
              <a:t>Height is a continuously varying trait</a:t>
            </a:r>
          </a:p>
        </p:txBody>
      </p:sp>
      <p:sp>
        <p:nvSpPr>
          <p:cNvPr id="3" name="Content Placeholder 2">
            <a:extLst>
              <a:ext uri="{FF2B5EF4-FFF2-40B4-BE49-F238E27FC236}">
                <a16:creationId xmlns:a16="http://schemas.microsoft.com/office/drawing/2014/main" id="{3EEAA509-FC9F-44C4-A2FD-F8E527B65BB0}"/>
              </a:ext>
            </a:extLst>
          </p:cNvPr>
          <p:cNvSpPr>
            <a:spLocks noGrp="1"/>
          </p:cNvSpPr>
          <p:nvPr>
            <p:ph sz="quarter" idx="11"/>
          </p:nvPr>
        </p:nvSpPr>
        <p:spPr>
          <a:xfrm>
            <a:off x="342900" y="1276710"/>
            <a:ext cx="4389120" cy="1489350"/>
          </a:xfrm>
        </p:spPr>
        <p:txBody>
          <a:bodyPr/>
          <a:lstStyle/>
          <a:p>
            <a:pPr>
              <a:spcBef>
                <a:spcPts val="1200"/>
              </a:spcBef>
              <a:spcAft>
                <a:spcPts val="1200"/>
              </a:spcAft>
            </a:pPr>
            <a:r>
              <a:rPr lang="en-US" dirty="0"/>
              <a:t>Human height is a quantitative trait</a:t>
            </a:r>
          </a:p>
          <a:p>
            <a:pPr marL="342900" indent="-342900">
              <a:spcBef>
                <a:spcPts val="1200"/>
              </a:spcBef>
              <a:spcAft>
                <a:spcPts val="1200"/>
              </a:spcAft>
              <a:buFont typeface="Arial" panose="020B0604020202020204" pitchFamily="34" charset="0"/>
              <a:buChar char="•"/>
            </a:pPr>
            <a:r>
              <a:rPr lang="en-US" dirty="0"/>
              <a:t>A quantitative estimate of</a:t>
            </a:r>
          </a:p>
        </p:txBody>
      </p:sp>
      <p:graphicFrame>
        <p:nvGraphicFramePr>
          <p:cNvPr id="11" name="Object 3">
            <a:extLst>
              <a:ext uri="{FF2B5EF4-FFF2-40B4-BE49-F238E27FC236}">
                <a16:creationId xmlns:a16="http://schemas.microsoft.com/office/drawing/2014/main" id="{559453A5-988D-4849-AD42-7143E5FDA68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4285261"/>
              </p:ext>
            </p:extLst>
          </p:nvPr>
        </p:nvGraphicFramePr>
        <p:xfrm>
          <a:off x="4262319" y="2349922"/>
          <a:ext cx="292100" cy="330200"/>
        </p:xfrm>
        <a:graphic>
          <a:graphicData uri="http://schemas.openxmlformats.org/presentationml/2006/ole">
            <mc:AlternateContent xmlns:mc="http://schemas.openxmlformats.org/markup-compatibility/2006">
              <mc:Choice xmlns:v="urn:schemas-microsoft-com:vml" Requires="v">
                <p:oleObj spid="_x0000_s2155" name="Equation" r:id="rId3" imgW="291960" imgH="330120" progId="Equation.DSMT4">
                  <p:embed/>
                </p:oleObj>
              </mc:Choice>
              <mc:Fallback>
                <p:oleObj name="Equation" r:id="rId3" imgW="291960" imgH="330120" progId="Equation.DSMT4">
                  <p:embed/>
                  <p:pic>
                    <p:nvPicPr>
                      <p:cNvPr id="0" name=""/>
                      <p:cNvPicPr/>
                      <p:nvPr/>
                    </p:nvPicPr>
                    <p:blipFill>
                      <a:blip r:embed="rId4"/>
                      <a:stretch>
                        <a:fillRect/>
                      </a:stretch>
                    </p:blipFill>
                    <p:spPr>
                      <a:xfrm>
                        <a:off x="4262319" y="2349922"/>
                        <a:ext cx="292100" cy="33020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266F5E8E-2695-4300-951D-3AABB5F636B6}"/>
              </a:ext>
            </a:extLst>
          </p:cNvPr>
          <p:cNvSpPr>
            <a:spLocks noGrp="1"/>
          </p:cNvSpPr>
          <p:nvPr>
            <p:ph sz="quarter" idx="15"/>
          </p:nvPr>
        </p:nvSpPr>
        <p:spPr>
          <a:xfrm>
            <a:off x="342900" y="2675360"/>
            <a:ext cx="4046220" cy="3051070"/>
          </a:xfrm>
        </p:spPr>
        <p:txBody>
          <a:bodyPr/>
          <a:lstStyle/>
          <a:p>
            <a:pPr marL="347472">
              <a:spcBef>
                <a:spcPts val="1200"/>
              </a:spcBef>
              <a:spcAft>
                <a:spcPts val="1200"/>
              </a:spcAft>
            </a:pPr>
            <a:r>
              <a:rPr lang="en-US" dirty="0"/>
              <a:t>for height is the slope of the regression line (blue dots = males, red squared = females)</a:t>
            </a:r>
          </a:p>
          <a:p>
            <a:pPr marL="342900" indent="-342900">
              <a:spcBef>
                <a:spcPts val="1200"/>
              </a:spcBef>
              <a:spcAft>
                <a:spcPts val="1200"/>
              </a:spcAft>
              <a:buFont typeface="Arial" panose="020B0604020202020204" pitchFamily="34" charset="0"/>
              <a:buChar char="•"/>
            </a:pPr>
            <a:r>
              <a:rPr lang="en-US" dirty="0"/>
              <a:t>The greater the h2 for a trait, the more offspring resemble their parents</a:t>
            </a:r>
          </a:p>
        </p:txBody>
      </p:sp>
      <p:pic>
        <p:nvPicPr>
          <p:cNvPr id="8" name="Picture 5" descr="A plot graph plots offspring height versus mean parental height.">
            <a:extLst>
              <a:ext uri="{FF2B5EF4-FFF2-40B4-BE49-F238E27FC236}">
                <a16:creationId xmlns:a16="http://schemas.microsoft.com/office/drawing/2014/main" id="{978AF21F-7F54-468A-9946-35A967F4132A}"/>
              </a:ext>
            </a:extLst>
          </p:cNvPr>
          <p:cNvPicPr>
            <a:picLocks noChangeAspect="1"/>
          </p:cNvPicPr>
          <p:nvPr/>
        </p:nvPicPr>
        <p:blipFill>
          <a:blip r:embed="rId5"/>
          <a:stretch>
            <a:fillRect/>
          </a:stretch>
        </p:blipFill>
        <p:spPr>
          <a:xfrm>
            <a:off x="4856244" y="1276711"/>
            <a:ext cx="4114800" cy="4244429"/>
          </a:xfrm>
          <a:prstGeom prst="rect">
            <a:avLst/>
          </a:prstGeom>
        </p:spPr>
      </p:pic>
      <p:sp>
        <p:nvSpPr>
          <p:cNvPr id="7" name="Text Placeholder 6">
            <a:extLst>
              <a:ext uri="{FF2B5EF4-FFF2-40B4-BE49-F238E27FC236}">
                <a16:creationId xmlns:a16="http://schemas.microsoft.com/office/drawing/2014/main" id="{B7830E3E-FC36-47CA-BD46-B12136274C72}"/>
              </a:ext>
            </a:extLst>
          </p:cNvPr>
          <p:cNvSpPr>
            <a:spLocks noGrp="1"/>
          </p:cNvSpPr>
          <p:nvPr>
            <p:ph type="body" sz="quarter" idx="40"/>
          </p:nvPr>
        </p:nvSpPr>
        <p:spPr/>
        <p:txBody>
          <a:bodyPr/>
          <a:lstStyle/>
          <a:p>
            <a:r>
              <a:rPr lang="en-US" dirty="0">
                <a:hlinkClick r:id="rId6" action="ppaction://hlinksldjump"/>
              </a:rPr>
              <a:t>Access the text alternative for slide images.</a:t>
            </a:r>
          </a:p>
        </p:txBody>
      </p:sp>
      <p:sp>
        <p:nvSpPr>
          <p:cNvPr id="6" name="Slide Number Placeholder 7">
            <a:extLst>
              <a:ext uri="{FF2B5EF4-FFF2-40B4-BE49-F238E27FC236}">
                <a16:creationId xmlns:a16="http://schemas.microsoft.com/office/drawing/2014/main" id="{5F4A68B0-D3B2-46BC-AD36-21653037CE6C}"/>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26527540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0B5AC-F73B-46B0-A2D4-2B72478F762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Pleiotropy</a:t>
            </a:r>
          </a:p>
        </p:txBody>
      </p:sp>
      <p:sp>
        <p:nvSpPr>
          <p:cNvPr id="3" name="Content Placeholder 2">
            <a:extLst>
              <a:ext uri="{FF2B5EF4-FFF2-40B4-BE49-F238E27FC236}">
                <a16:creationId xmlns:a16="http://schemas.microsoft.com/office/drawing/2014/main" id="{1C1A6322-0BC8-45D7-B4E1-8ABB231A48FF}"/>
              </a:ext>
            </a:extLst>
          </p:cNvPr>
          <p:cNvSpPr>
            <a:spLocks noGrp="1"/>
          </p:cNvSpPr>
          <p:nvPr>
            <p:ph sz="quarter" idx="11"/>
          </p:nvPr>
        </p:nvSpPr>
        <p:spPr/>
        <p:txBody>
          <a:bodyPr/>
          <a:lstStyle/>
          <a:p>
            <a:pPr lvl="0">
              <a:spcBef>
                <a:spcPts val="12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Pleiotropy</a:t>
            </a:r>
            <a:r>
              <a:rPr lang="en-US" dirty="0">
                <a:solidFill>
                  <a:srgbClr val="000000"/>
                </a:solidFill>
                <a:latin typeface="Arial" panose="020B0604020202020204" pitchFamily="34" charset="0"/>
                <a:ea typeface="Verdana" panose="020B0604030504040204" pitchFamily="34" charset="0"/>
              </a:rPr>
              <a:t> refers to an allele which has more than one effect on the phenotype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Pleiotropic effects are difficult to predict, because a gene that affects one trait often performs other, unknown functions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This can be seen in human diseases such as cystic fibrosis or sickle cell anemia</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Multiple symptoms can be traced back to one defective allele</a:t>
            </a:r>
          </a:p>
        </p:txBody>
      </p:sp>
      <p:sp>
        <p:nvSpPr>
          <p:cNvPr id="6" name="Slide Number Placeholder 3">
            <a:extLst>
              <a:ext uri="{FF2B5EF4-FFF2-40B4-BE49-F238E27FC236}">
                <a16:creationId xmlns:a16="http://schemas.microsoft.com/office/drawing/2014/main" id="{18B9CA2D-942F-4187-89E4-133A2A0203E2}"/>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19023515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BDF51-8109-46E3-B2C9-AC7806C149D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Multiple alleles</a:t>
            </a:r>
          </a:p>
        </p:txBody>
      </p:sp>
      <p:sp>
        <p:nvSpPr>
          <p:cNvPr id="3" name="Content Placeholder 2">
            <a:extLst>
              <a:ext uri="{FF2B5EF4-FFF2-40B4-BE49-F238E27FC236}">
                <a16:creationId xmlns:a16="http://schemas.microsoft.com/office/drawing/2014/main" id="{2BFF0D9C-5053-4230-B517-5A8460E81CAB}"/>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May be more than two alleles for a gene in a population</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O blood types in humans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Three alleles determine </a:t>
            </a:r>
            <a:r>
              <a:rPr lang="en-US" dirty="0" err="1">
                <a:solidFill>
                  <a:srgbClr val="000000"/>
                </a:solidFill>
                <a:latin typeface="Arial" panose="020B0604020202020204" pitchFamily="34" charset="0"/>
                <a:ea typeface="Verdana" panose="020B0604030504040204" pitchFamily="34" charset="0"/>
              </a:rPr>
              <a:t>bloodtype</a:t>
            </a:r>
            <a:endParaRPr lang="en-US" dirty="0">
              <a:solidFill>
                <a:srgbClr val="000000"/>
              </a:solidFill>
              <a:latin typeface="Arial" panose="020B0604020202020204" pitchFamily="34" charset="0"/>
              <a:ea typeface="Verdana" panose="020B0604030504040204" pitchFamily="34" charset="0"/>
            </a:endParaRP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Each individual can only have two alleles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Number of alleles possible for any gene is constrained, but usually more than two alleles exist for any gene in an outbreeding population</a:t>
            </a:r>
          </a:p>
        </p:txBody>
      </p:sp>
      <p:sp>
        <p:nvSpPr>
          <p:cNvPr id="6" name="Slide Number Placeholder 3">
            <a:extLst>
              <a:ext uri="{FF2B5EF4-FFF2-40B4-BE49-F238E27FC236}">
                <a16:creationId xmlns:a16="http://schemas.microsoft.com/office/drawing/2014/main" id="{A0BEC816-8A12-4C95-8C6B-21BD5B54C850}"/>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40489207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6F282-1E33-4F43-AD25-9A0BC4CA1B7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Dominance is not always complete</a:t>
            </a:r>
          </a:p>
        </p:txBody>
      </p:sp>
      <p:sp>
        <p:nvSpPr>
          <p:cNvPr id="3" name="Content Placeholder 2">
            <a:extLst>
              <a:ext uri="{FF2B5EF4-FFF2-40B4-BE49-F238E27FC236}">
                <a16:creationId xmlns:a16="http://schemas.microsoft.com/office/drawing/2014/main" id="{4FE2AA76-D0FD-4477-BF2F-148BEF8E8CA8}"/>
              </a:ext>
            </a:extLst>
          </p:cNvPr>
          <p:cNvSpPr>
            <a:spLocks noGrp="1"/>
          </p:cNvSpPr>
          <p:nvPr>
            <p:ph sz="quarter" idx="11"/>
          </p:nvPr>
        </p:nvSpPr>
        <p:spPr/>
        <p:txBody>
          <a:bodyPr/>
          <a:lstStyle/>
          <a:p>
            <a:pPr lvl="0">
              <a:spcBef>
                <a:spcPts val="12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Incomplete dominance, </a:t>
            </a:r>
            <a:r>
              <a:rPr lang="en-US" dirty="0">
                <a:solidFill>
                  <a:srgbClr val="000000"/>
                </a:solidFill>
                <a:latin typeface="Arial" panose="020B0604020202020204" pitchFamily="34" charset="0"/>
                <a:ea typeface="Verdana" panose="020B0604030504040204" pitchFamily="34" charset="0"/>
              </a:rPr>
              <a:t>heterozygote is intermediate in phenotype between the two homozygotes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Red flowers × white flowers = pink flowers</a:t>
            </a:r>
          </a:p>
          <a:p>
            <a:pPr lvl="0">
              <a:spcBef>
                <a:spcPts val="12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Codominance</a:t>
            </a:r>
            <a:r>
              <a:rPr lang="en-US" dirty="0">
                <a:solidFill>
                  <a:srgbClr val="000000"/>
                </a:solidFill>
                <a:latin typeface="Arial" panose="020B0604020202020204" pitchFamily="34" charset="0"/>
                <a:ea typeface="Verdana" panose="020B0604030504040204" pitchFamily="34" charset="0"/>
              </a:rPr>
              <a:t>, heterozygote shows some aspect of the phenotypes of both homozygotes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Type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 blood</a:t>
            </a:r>
          </a:p>
        </p:txBody>
      </p:sp>
      <p:sp>
        <p:nvSpPr>
          <p:cNvPr id="6" name="Slide Number Placeholder 3">
            <a:extLst>
              <a:ext uri="{FF2B5EF4-FFF2-40B4-BE49-F238E27FC236}">
                <a16:creationId xmlns:a16="http://schemas.microsoft.com/office/drawing/2014/main" id="{0B7F8EF3-7E1C-4B05-B0FB-4B89C4686380}"/>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29252879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DDCCB-62BC-4B8D-8668-5A89F251B4C8}"/>
              </a:ext>
            </a:extLst>
          </p:cNvPr>
          <p:cNvSpPr>
            <a:spLocks noGrp="1"/>
          </p:cNvSpPr>
          <p:nvPr>
            <p:ph type="title"/>
          </p:nvPr>
        </p:nvSpPr>
        <p:spPr/>
        <p:txBody>
          <a:bodyPr/>
          <a:lstStyle/>
          <a:p>
            <a:r>
              <a:rPr lang="en-US" dirty="0"/>
              <a:t>Incomplete dominance</a:t>
            </a:r>
            <a:r>
              <a:rPr lang="en-US" sz="1200" dirty="0"/>
              <a:t> 1</a:t>
            </a:r>
          </a:p>
        </p:txBody>
      </p:sp>
      <p:sp>
        <p:nvSpPr>
          <p:cNvPr id="3" name="Content Placeholder 2">
            <a:extLst>
              <a:ext uri="{FF2B5EF4-FFF2-40B4-BE49-F238E27FC236}">
                <a16:creationId xmlns:a16="http://schemas.microsoft.com/office/drawing/2014/main" id="{3EEAA509-FC9F-44C4-A2FD-F8E527B65BB0}"/>
              </a:ext>
            </a:extLst>
          </p:cNvPr>
          <p:cNvSpPr>
            <a:spLocks noGrp="1"/>
          </p:cNvSpPr>
          <p:nvPr>
            <p:ph sz="quarter" idx="11"/>
          </p:nvPr>
        </p:nvSpPr>
        <p:spPr>
          <a:xfrm>
            <a:off x="342900" y="1276710"/>
            <a:ext cx="3263900" cy="4974336"/>
          </a:xfrm>
        </p:spPr>
        <p:txBody>
          <a:bodyPr/>
          <a:lstStyle/>
          <a:p>
            <a:pPr>
              <a:spcAft>
                <a:spcPts val="1200"/>
              </a:spcAft>
            </a:pPr>
            <a:r>
              <a:rPr lang="en-US" dirty="0"/>
              <a:t>Hypothesis:</a:t>
            </a:r>
          </a:p>
          <a:p>
            <a:pPr marL="342900" indent="-342900">
              <a:buFont typeface="Arial" panose="020B0604020202020204" pitchFamily="34" charset="0"/>
              <a:buChar char="•"/>
            </a:pPr>
            <a:r>
              <a:rPr lang="en-US" i="1" dirty="0"/>
              <a:t>The pink F</a:t>
            </a:r>
            <a:r>
              <a:rPr lang="en-US" i="1" baseline="-25000" dirty="0"/>
              <a:t>1</a:t>
            </a:r>
            <a:r>
              <a:rPr lang="en-US" i="1" dirty="0"/>
              <a:t> observed in a cross of red and white flowers is due to failure of dominance and is not an example of blending inheritance</a:t>
            </a:r>
          </a:p>
        </p:txBody>
      </p:sp>
      <p:pic>
        <p:nvPicPr>
          <p:cNvPr id="8" name="Picture 3" descr="An illustration shows incomplete dominance.">
            <a:extLst>
              <a:ext uri="{FF2B5EF4-FFF2-40B4-BE49-F238E27FC236}">
                <a16:creationId xmlns:a16="http://schemas.microsoft.com/office/drawing/2014/main" id="{978AF21F-7F54-468A-9946-35A967F4132A}"/>
              </a:ext>
            </a:extLst>
          </p:cNvPr>
          <p:cNvPicPr>
            <a:picLocks noChangeAspect="1"/>
          </p:cNvPicPr>
          <p:nvPr/>
        </p:nvPicPr>
        <p:blipFill rotWithShape="1">
          <a:blip r:embed="rId2"/>
          <a:srcRect l="4893" t="21252" r="1312" b="50825"/>
          <a:stretch/>
        </p:blipFill>
        <p:spPr>
          <a:xfrm>
            <a:off x="3816607" y="1276710"/>
            <a:ext cx="5060864" cy="2949679"/>
          </a:xfrm>
          <a:prstGeom prst="rect">
            <a:avLst/>
          </a:prstGeom>
        </p:spPr>
      </p:pic>
      <p:sp>
        <p:nvSpPr>
          <p:cNvPr id="13" name="Text Placeholder 4">
            <a:extLst>
              <a:ext uri="{FF2B5EF4-FFF2-40B4-BE49-F238E27FC236}">
                <a16:creationId xmlns:a16="http://schemas.microsoft.com/office/drawing/2014/main" id="{1B65612F-1065-4711-9AE1-F9A521DA8BB5}"/>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5F4A68B0-D3B2-46BC-AD36-21653037CE6C}"/>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3822352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62C42-DABC-4D7D-8285-1F2029B3A62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Early plant biologists produced hybrids with puzzling results</a:t>
            </a:r>
          </a:p>
        </p:txBody>
      </p:sp>
      <p:sp>
        <p:nvSpPr>
          <p:cNvPr id="3" name="Content Placeholder 2">
            <a:extLst>
              <a:ext uri="{FF2B5EF4-FFF2-40B4-BE49-F238E27FC236}">
                <a16:creationId xmlns:a16="http://schemas.microsoft.com/office/drawing/2014/main" id="{D0B11C2D-96C4-4177-9B2B-EAAD71D2FA91}"/>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Josef </a:t>
            </a:r>
            <a:r>
              <a:rPr lang="en-US" dirty="0" err="1">
                <a:solidFill>
                  <a:srgbClr val="000000"/>
                </a:solidFill>
                <a:latin typeface="Arial" panose="020B0604020202020204" pitchFamily="34" charset="0"/>
                <a:ea typeface="Verdana" panose="020B0604030504040204" pitchFamily="34" charset="0"/>
              </a:rPr>
              <a:t>Kölreuter</a:t>
            </a:r>
            <a:r>
              <a:rPr lang="en-US" dirty="0">
                <a:solidFill>
                  <a:srgbClr val="000000"/>
                </a:solidFill>
                <a:latin typeface="Arial" panose="020B0604020202020204" pitchFamily="34" charset="0"/>
                <a:ea typeface="Verdana" panose="020B0604030504040204" pitchFamily="34" charset="0"/>
              </a:rPr>
              <a:t> – 1760 – crossed tobacco strains to produce hybrids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Hybrid offspring differed from both parents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Additional variation observed in 2</a:t>
            </a:r>
            <a:r>
              <a:rPr lang="en-US" baseline="30000" dirty="0">
                <a:solidFill>
                  <a:srgbClr val="000000"/>
                </a:solidFill>
                <a:latin typeface="Arial" panose="020B0604020202020204" pitchFamily="34" charset="0"/>
                <a:ea typeface="Verdana" panose="020B0604030504040204" pitchFamily="34" charset="0"/>
              </a:rPr>
              <a:t>nd</a:t>
            </a:r>
            <a:r>
              <a:rPr lang="en-US" dirty="0">
                <a:solidFill>
                  <a:srgbClr val="000000"/>
                </a:solidFill>
                <a:latin typeface="Arial" panose="020B0604020202020204" pitchFamily="34" charset="0"/>
                <a:ea typeface="Verdana" panose="020B0604030504040204" pitchFamily="34" charset="0"/>
              </a:rPr>
              <a:t> generation offspring contradicts direct transmission</a:t>
            </a:r>
          </a:p>
        </p:txBody>
      </p:sp>
      <p:sp>
        <p:nvSpPr>
          <p:cNvPr id="6" name="Slide Number Placeholder 3">
            <a:extLst>
              <a:ext uri="{FF2B5EF4-FFF2-40B4-BE49-F238E27FC236}">
                <a16:creationId xmlns:a16="http://schemas.microsoft.com/office/drawing/2014/main" id="{5F9DF16D-EE56-48B8-B3C6-E249BC391D50}"/>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6337184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94E9F-0B24-4625-BFB3-5AD97330F1C4}"/>
              </a:ext>
            </a:extLst>
          </p:cNvPr>
          <p:cNvSpPr>
            <a:spLocks noGrp="1"/>
          </p:cNvSpPr>
          <p:nvPr>
            <p:ph type="title"/>
          </p:nvPr>
        </p:nvSpPr>
        <p:spPr>
          <a:xfrm>
            <a:off x="342900" y="304800"/>
            <a:ext cx="2297430" cy="678611"/>
          </a:xfrm>
        </p:spPr>
        <p:txBody>
          <a:bodyPr/>
          <a:lstStyle/>
          <a:p>
            <a:r>
              <a:rPr lang="en-US" dirty="0"/>
              <a:t>Incomplete dominance</a:t>
            </a:r>
            <a:r>
              <a:rPr lang="en-US" sz="1200" dirty="0"/>
              <a:t> 2</a:t>
            </a:r>
            <a:endParaRPr lang="en-US" dirty="0"/>
          </a:p>
        </p:txBody>
      </p:sp>
      <p:sp>
        <p:nvSpPr>
          <p:cNvPr id="3" name="Content Placeholder 2">
            <a:extLst>
              <a:ext uri="{FF2B5EF4-FFF2-40B4-BE49-F238E27FC236}">
                <a16:creationId xmlns:a16="http://schemas.microsoft.com/office/drawing/2014/main" id="{1F6A3CDD-C8B5-42F1-8FA6-5FC9829812C5}"/>
              </a:ext>
            </a:extLst>
          </p:cNvPr>
          <p:cNvSpPr>
            <a:spLocks noGrp="1"/>
          </p:cNvSpPr>
          <p:nvPr>
            <p:ph sz="quarter" idx="11"/>
          </p:nvPr>
        </p:nvSpPr>
        <p:spPr>
          <a:xfrm>
            <a:off x="342900" y="1276710"/>
            <a:ext cx="2663190" cy="4425590"/>
          </a:xfrm>
        </p:spPr>
        <p:txBody>
          <a:bodyPr/>
          <a:lstStyle/>
          <a:p>
            <a:pPr>
              <a:spcAft>
                <a:spcPts val="1200"/>
              </a:spcAft>
            </a:pPr>
            <a:r>
              <a:rPr lang="en-US" dirty="0"/>
              <a:t>Prediction:</a:t>
            </a:r>
          </a:p>
          <a:p>
            <a:pPr marL="342900" indent="-342900">
              <a:buFont typeface="Arial" panose="020B0604020202020204" pitchFamily="34" charset="0"/>
              <a:buChar char="•"/>
            </a:pPr>
            <a:r>
              <a:rPr lang="en-US" i="1" dirty="0"/>
              <a:t>If pink F1 are self-crossed, they will yield progeny the same as the Mendelian monohybrid genotypic ratio (1 red: 2 pink: 1 white)</a:t>
            </a:r>
          </a:p>
        </p:txBody>
      </p:sp>
      <p:sp>
        <p:nvSpPr>
          <p:cNvPr id="10" name="Content Placeholder 3">
            <a:extLst>
              <a:ext uri="{FF2B5EF4-FFF2-40B4-BE49-F238E27FC236}">
                <a16:creationId xmlns:a16="http://schemas.microsoft.com/office/drawing/2014/main" id="{E943DE7D-88E6-4048-A789-C8265BFCDA1C}"/>
              </a:ext>
            </a:extLst>
          </p:cNvPr>
          <p:cNvSpPr>
            <a:spLocks noGrp="1"/>
          </p:cNvSpPr>
          <p:nvPr>
            <p:ph sz="quarter" idx="15"/>
          </p:nvPr>
        </p:nvSpPr>
        <p:spPr>
          <a:xfrm>
            <a:off x="3451860" y="211371"/>
            <a:ext cx="5486400" cy="346075"/>
          </a:xfrm>
          <a:solidFill>
            <a:srgbClr val="4A3C5C"/>
          </a:solidFill>
        </p:spPr>
        <p:txBody>
          <a:bodyPr/>
          <a:lstStyle/>
          <a:p>
            <a:r>
              <a:rPr lang="en-US" sz="1400" b="1" dirty="0">
                <a:solidFill>
                  <a:schemeClr val="bg1"/>
                </a:solidFill>
              </a:rPr>
              <a:t>SCIENTIFIC THINKING</a:t>
            </a:r>
            <a:endParaRPr lang="en-US" sz="1400" dirty="0">
              <a:solidFill>
                <a:schemeClr val="bg1"/>
              </a:solidFill>
            </a:endParaRPr>
          </a:p>
        </p:txBody>
      </p:sp>
      <p:sp>
        <p:nvSpPr>
          <p:cNvPr id="5" name="Content Placeholder 4">
            <a:extLst>
              <a:ext uri="{FF2B5EF4-FFF2-40B4-BE49-F238E27FC236}">
                <a16:creationId xmlns:a16="http://schemas.microsoft.com/office/drawing/2014/main" id="{6C1489D2-06FA-4024-914F-D6E136C8B55F}"/>
              </a:ext>
            </a:extLst>
          </p:cNvPr>
          <p:cNvSpPr>
            <a:spLocks noGrp="1"/>
          </p:cNvSpPr>
          <p:nvPr>
            <p:ph sz="quarter" idx="17"/>
          </p:nvPr>
        </p:nvSpPr>
        <p:spPr>
          <a:xfrm>
            <a:off x="3451860" y="575310"/>
            <a:ext cx="5486400" cy="5599536"/>
          </a:xfrm>
          <a:solidFill>
            <a:srgbClr val="F0E9E1"/>
          </a:solidFill>
        </p:spPr>
        <p:txBody>
          <a:bodyPr/>
          <a:lstStyle/>
          <a:p>
            <a:pPr>
              <a:spcAft>
                <a:spcPts val="400"/>
              </a:spcAft>
            </a:pPr>
            <a:r>
              <a:rPr lang="en-US" sz="1200" b="1" dirty="0"/>
              <a:t>Hypothesis: </a:t>
            </a:r>
            <a:r>
              <a:rPr lang="en-US" sz="1200" i="1" dirty="0"/>
              <a:t>The pink F</a:t>
            </a:r>
            <a:r>
              <a:rPr lang="en-US" sz="1200" i="1" baseline="-25000" dirty="0"/>
              <a:t>1</a:t>
            </a:r>
            <a:r>
              <a:rPr lang="en-US" sz="1200" i="1" dirty="0"/>
              <a:t> observed in a cross of red and white Japanese four o’clock flowers is due to failure of dominance and is not an example of blending inheritance.</a:t>
            </a:r>
          </a:p>
          <a:p>
            <a:pPr>
              <a:spcAft>
                <a:spcPts val="400"/>
              </a:spcAft>
            </a:pPr>
            <a:r>
              <a:rPr lang="en-US" sz="1200" b="1" dirty="0"/>
              <a:t>Prediction: </a:t>
            </a:r>
            <a:r>
              <a:rPr lang="en-US" sz="1200" i="1" dirty="0"/>
              <a:t>If pink F</a:t>
            </a:r>
            <a:r>
              <a:rPr lang="en-US" sz="1200" i="1" baseline="-25000" dirty="0"/>
              <a:t>1</a:t>
            </a:r>
            <a:r>
              <a:rPr lang="en-US" sz="1200" i="1" dirty="0"/>
              <a:t> are self-crossed, they will yield progeny the same as the Mendelian monohybrid genotypic ratio. This would be1 red: 2 pink: 1 white.</a:t>
            </a:r>
          </a:p>
          <a:p>
            <a:pPr>
              <a:spcAft>
                <a:spcPts val="400"/>
              </a:spcAft>
            </a:pPr>
            <a:r>
              <a:rPr lang="en-US" sz="1200" b="1" dirty="0"/>
              <a:t>Test: </a:t>
            </a:r>
            <a:r>
              <a:rPr lang="en-US" sz="1200" i="1" dirty="0"/>
              <a:t>Perform the cross and count progeny.</a:t>
            </a:r>
            <a:endParaRPr lang="en-US" sz="1200" dirty="0"/>
          </a:p>
        </p:txBody>
      </p:sp>
      <p:pic>
        <p:nvPicPr>
          <p:cNvPr id="11" name="Picture 5" descr="An illustration shows incomplete dominance.">
            <a:extLst>
              <a:ext uri="{FF2B5EF4-FFF2-40B4-BE49-F238E27FC236}">
                <a16:creationId xmlns:a16="http://schemas.microsoft.com/office/drawing/2014/main" id="{1F17F063-FD2B-4C19-8CC1-318049F24384}"/>
              </a:ext>
            </a:extLst>
          </p:cNvPr>
          <p:cNvPicPr>
            <a:picLocks noChangeAspect="1"/>
          </p:cNvPicPr>
          <p:nvPr/>
        </p:nvPicPr>
        <p:blipFill rotWithShape="1">
          <a:blip r:embed="rId2"/>
          <a:srcRect t="21135" b="17421"/>
          <a:stretch/>
        </p:blipFill>
        <p:spPr>
          <a:xfrm>
            <a:off x="4883909" y="1902695"/>
            <a:ext cx="2622303" cy="3154551"/>
          </a:xfrm>
          <a:prstGeom prst="rect">
            <a:avLst/>
          </a:prstGeom>
        </p:spPr>
      </p:pic>
      <p:sp>
        <p:nvSpPr>
          <p:cNvPr id="6" name="Content Placeholder 6">
            <a:extLst>
              <a:ext uri="{FF2B5EF4-FFF2-40B4-BE49-F238E27FC236}">
                <a16:creationId xmlns:a16="http://schemas.microsoft.com/office/drawing/2014/main" id="{4E242E11-ED5F-455A-82BA-0B045CADDF62}"/>
              </a:ext>
            </a:extLst>
          </p:cNvPr>
          <p:cNvSpPr>
            <a:spLocks noGrp="1"/>
          </p:cNvSpPr>
          <p:nvPr>
            <p:ph sz="quarter" idx="19"/>
          </p:nvPr>
        </p:nvSpPr>
        <p:spPr>
          <a:xfrm>
            <a:off x="3451860" y="5077566"/>
            <a:ext cx="5486400" cy="1097280"/>
          </a:xfrm>
        </p:spPr>
        <p:txBody>
          <a:bodyPr/>
          <a:lstStyle/>
          <a:p>
            <a:pPr>
              <a:spcAft>
                <a:spcPts val="400"/>
              </a:spcAft>
            </a:pPr>
            <a:r>
              <a:rPr lang="en-US" sz="1200" b="1" dirty="0"/>
              <a:t>Result: </a:t>
            </a:r>
            <a:r>
              <a:rPr lang="en-US" sz="1200" i="1" dirty="0"/>
              <a:t>When this cross is performed, the expected outcome is observed.</a:t>
            </a:r>
          </a:p>
          <a:p>
            <a:pPr>
              <a:spcAft>
                <a:spcPts val="400"/>
              </a:spcAft>
            </a:pPr>
            <a:r>
              <a:rPr lang="en-US" sz="1200" b="1" dirty="0"/>
              <a:t>Conclusion: </a:t>
            </a:r>
            <a:r>
              <a:rPr lang="en-US" sz="1200" i="1" dirty="0"/>
              <a:t>Flower color in Japanese four o’clock plants exhibits incomplete dominance.</a:t>
            </a:r>
          </a:p>
          <a:p>
            <a:pPr>
              <a:spcAft>
                <a:spcPts val="400"/>
              </a:spcAft>
            </a:pPr>
            <a:r>
              <a:rPr lang="en-US" sz="1200" b="1" dirty="0"/>
              <a:t>Further Experiments: </a:t>
            </a:r>
            <a:r>
              <a:rPr lang="en-US" sz="1200" i="1" dirty="0"/>
              <a:t>How many offspring would you need to count to be confident in the observed ratio?</a:t>
            </a:r>
            <a:endParaRPr lang="en-US" sz="1200" dirty="0"/>
          </a:p>
        </p:txBody>
      </p:sp>
      <p:sp>
        <p:nvSpPr>
          <p:cNvPr id="12" name="Text Placeholder 7">
            <a:extLst>
              <a:ext uri="{FF2B5EF4-FFF2-40B4-BE49-F238E27FC236}">
                <a16:creationId xmlns:a16="http://schemas.microsoft.com/office/drawing/2014/main" id="{2F7AB896-1770-4E8E-A403-A91F05CAC9EB}"/>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9" name="Slide Number Placeholder 8">
            <a:extLst>
              <a:ext uri="{FF2B5EF4-FFF2-40B4-BE49-F238E27FC236}">
                <a16:creationId xmlns:a16="http://schemas.microsoft.com/office/drawing/2014/main" id="{9824EFAF-28AD-41A6-B376-85D6EB9F678D}"/>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6302374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75FED-51BB-4A3A-BBDD-2BB79999FAF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Human 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B</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O blood group</a:t>
            </a:r>
          </a:p>
        </p:txBody>
      </p:sp>
      <p:sp>
        <p:nvSpPr>
          <p:cNvPr id="3" name="Content Placeholder 2">
            <a:extLst>
              <a:ext uri="{FF2B5EF4-FFF2-40B4-BE49-F238E27FC236}">
                <a16:creationId xmlns:a16="http://schemas.microsoft.com/office/drawing/2014/main" id="{D5EF9370-8A45-4DC7-B229-1F7B5CA95E4E}"/>
              </a:ext>
            </a:extLst>
          </p:cNvPr>
          <p:cNvSpPr>
            <a:spLocks noGrp="1"/>
          </p:cNvSpPr>
          <p:nvPr>
            <p:ph sz="quarter" idx="11"/>
          </p:nvPr>
        </p:nvSpPr>
        <p:spPr>
          <a:xfrm>
            <a:off x="342900" y="1276710"/>
            <a:ext cx="8458200" cy="2749832"/>
          </a:xfrm>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system demonstrates both</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Multiple alleles</a:t>
            </a:r>
          </a:p>
          <a:p>
            <a:pPr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Three alleles of the </a:t>
            </a:r>
            <a:r>
              <a:rPr lang="en-US" i="1" dirty="0">
                <a:solidFill>
                  <a:srgbClr val="000000"/>
                </a:solidFill>
                <a:latin typeface="Arial" panose="020B0604020202020204" pitchFamily="34" charset="0"/>
                <a:ea typeface="Verdana" panose="020B0604030504040204" pitchFamily="34" charset="0"/>
              </a:rPr>
              <a:t>I</a:t>
            </a:r>
            <a:r>
              <a:rPr lang="en-US" dirty="0">
                <a:solidFill>
                  <a:srgbClr val="000000"/>
                </a:solidFill>
                <a:latin typeface="Arial" panose="020B0604020202020204" pitchFamily="34" charset="0"/>
                <a:ea typeface="Verdana" panose="020B0604030504040204" pitchFamily="34" charset="0"/>
              </a:rPr>
              <a:t> gene</a:t>
            </a:r>
          </a:p>
        </p:txBody>
      </p:sp>
      <p:graphicFrame>
        <p:nvGraphicFramePr>
          <p:cNvPr id="10" name="Object 3">
            <a:extLst>
              <a:ext uri="{FF2B5EF4-FFF2-40B4-BE49-F238E27FC236}">
                <a16:creationId xmlns:a16="http://schemas.microsoft.com/office/drawing/2014/main" id="{E126FDE5-24C4-4320-92D2-DD4235863AD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937575549"/>
              </p:ext>
            </p:extLst>
          </p:nvPr>
        </p:nvGraphicFramePr>
        <p:xfrm>
          <a:off x="4067970" y="2642178"/>
          <a:ext cx="1371600" cy="355600"/>
        </p:xfrm>
        <a:graphic>
          <a:graphicData uri="http://schemas.openxmlformats.org/presentationml/2006/ole">
            <mc:AlternateContent xmlns:mc="http://schemas.openxmlformats.org/markup-compatibility/2006">
              <mc:Choice xmlns:v="urn:schemas-microsoft-com:vml" Requires="v">
                <p:oleObj spid="_x0000_s4290" name="Equation" r:id="rId3" imgW="1371600" imgH="355320" progId="Equation.DSMT4">
                  <p:embed/>
                </p:oleObj>
              </mc:Choice>
              <mc:Fallback>
                <p:oleObj name="Equation" r:id="rId3" imgW="1371600" imgH="355320" progId="Equation.DSMT4">
                  <p:embed/>
                  <p:pic>
                    <p:nvPicPr>
                      <p:cNvPr id="0" name=""/>
                      <p:cNvPicPr/>
                      <p:nvPr/>
                    </p:nvPicPr>
                    <p:blipFill>
                      <a:blip r:embed="rId4"/>
                      <a:stretch>
                        <a:fillRect/>
                      </a:stretch>
                    </p:blipFill>
                    <p:spPr>
                      <a:xfrm>
                        <a:off x="4067970" y="2642178"/>
                        <a:ext cx="1371600" cy="3556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4744B29B-5150-4FDC-BCE2-047AB6A92114}"/>
              </a:ext>
            </a:extLst>
          </p:cNvPr>
          <p:cNvSpPr>
            <a:spLocks noGrp="1"/>
          </p:cNvSpPr>
          <p:nvPr>
            <p:ph sz="quarter" idx="15"/>
          </p:nvPr>
        </p:nvSpPr>
        <p:spPr>
          <a:xfrm>
            <a:off x="342900" y="3227870"/>
            <a:ext cx="8458200" cy="1097280"/>
          </a:xfrm>
        </p:spPr>
        <p:txBody>
          <a:bodyPr/>
          <a:lstStyle/>
          <a:p>
            <a:pPr marL="342900" indent="-342900">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Codominance</a:t>
            </a:r>
          </a:p>
          <a:p>
            <a:pPr marL="640080" indent="-283464">
              <a:buFont typeface="Arial" panose="020B0604020202020204" pitchFamily="34" charset="0"/>
              <a:buChar char="•"/>
            </a:pPr>
            <a:r>
              <a:rPr lang="en-US" sz="2000" i="1" dirty="0">
                <a:solidFill>
                  <a:srgbClr val="000000"/>
                </a:solidFill>
                <a:latin typeface="Arial" panose="020B0604020202020204" pitchFamily="34" charset="0"/>
                <a:ea typeface="Verdana" panose="020B0604030504040204" pitchFamily="34" charset="0"/>
              </a:rPr>
              <a:t> </a:t>
            </a:r>
          </a:p>
        </p:txBody>
      </p:sp>
      <p:graphicFrame>
        <p:nvGraphicFramePr>
          <p:cNvPr id="11" name="Object 5">
            <a:extLst>
              <a:ext uri="{FF2B5EF4-FFF2-40B4-BE49-F238E27FC236}">
                <a16:creationId xmlns:a16="http://schemas.microsoft.com/office/drawing/2014/main" id="{E44B2DE3-C0A3-4F96-99BC-9F7EE69488A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35616254"/>
              </p:ext>
            </p:extLst>
          </p:nvPr>
        </p:nvGraphicFramePr>
        <p:xfrm>
          <a:off x="1066007" y="3721742"/>
          <a:ext cx="1041400" cy="304800"/>
        </p:xfrm>
        <a:graphic>
          <a:graphicData uri="http://schemas.openxmlformats.org/presentationml/2006/ole">
            <mc:AlternateContent xmlns:mc="http://schemas.openxmlformats.org/markup-compatibility/2006">
              <mc:Choice xmlns:v="urn:schemas-microsoft-com:vml" Requires="v">
                <p:oleObj spid="_x0000_s4291" name="Equation" r:id="rId5" imgW="1041120" imgH="304560" progId="Equation.DSMT4">
                  <p:embed/>
                </p:oleObj>
              </mc:Choice>
              <mc:Fallback>
                <p:oleObj name="Equation" r:id="rId5" imgW="1041120" imgH="304560" progId="Equation.DSMT4">
                  <p:embed/>
                  <p:pic>
                    <p:nvPicPr>
                      <p:cNvPr id="0" name=""/>
                      <p:cNvPicPr/>
                      <p:nvPr/>
                    </p:nvPicPr>
                    <p:blipFill>
                      <a:blip r:embed="rId6"/>
                      <a:stretch>
                        <a:fillRect/>
                      </a:stretch>
                    </p:blipFill>
                    <p:spPr>
                      <a:xfrm>
                        <a:off x="1066007" y="3721742"/>
                        <a:ext cx="1041400" cy="3048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E5CCD8A0-8860-4FA7-BDA9-8CEFA61E44F6}"/>
              </a:ext>
            </a:extLst>
          </p:cNvPr>
          <p:cNvSpPr>
            <a:spLocks noGrp="1"/>
          </p:cNvSpPr>
          <p:nvPr>
            <p:ph sz="quarter" idx="17"/>
          </p:nvPr>
        </p:nvSpPr>
        <p:spPr>
          <a:xfrm>
            <a:off x="2048352" y="3695921"/>
            <a:ext cx="5726430" cy="441739"/>
          </a:xfrm>
        </p:spPr>
        <p:txBody>
          <a:bodyPr/>
          <a:lstStyle/>
          <a:p>
            <a:r>
              <a:rPr lang="en-US" sz="2000" dirty="0">
                <a:solidFill>
                  <a:srgbClr val="000000"/>
                </a:solidFill>
                <a:latin typeface="Arial" panose="020B0604020202020204" pitchFamily="34" charset="0"/>
                <a:ea typeface="Verdana" panose="020B0604030504040204" pitchFamily="34" charset="0"/>
              </a:rPr>
              <a:t>are dominant to </a:t>
            </a:r>
            <a:r>
              <a:rPr lang="en-US" sz="2000" dirty="0" err="1">
                <a:solidFill>
                  <a:srgbClr val="000000"/>
                </a:solidFill>
                <a:latin typeface="Arial" panose="020B0604020202020204" pitchFamily="34" charset="0"/>
                <a:ea typeface="Verdana" panose="020B0604030504040204" pitchFamily="34" charset="0"/>
              </a:rPr>
              <a:t>i</a:t>
            </a:r>
            <a:r>
              <a:rPr lang="en-US" sz="2000" dirty="0">
                <a:solidFill>
                  <a:srgbClr val="000000"/>
                </a:solidFill>
                <a:latin typeface="Arial" panose="020B0604020202020204" pitchFamily="34" charset="0"/>
                <a:ea typeface="Verdana" panose="020B0604030504040204" pitchFamily="34" charset="0"/>
              </a:rPr>
              <a:t> but codominant to each other</a:t>
            </a:r>
            <a:endParaRPr lang="en-US" sz="2000" dirty="0"/>
          </a:p>
        </p:txBody>
      </p:sp>
      <p:sp>
        <p:nvSpPr>
          <p:cNvPr id="6" name="Slide Number Placeholder 7">
            <a:extLst>
              <a:ext uri="{FF2B5EF4-FFF2-40B4-BE49-F238E27FC236}">
                <a16:creationId xmlns:a16="http://schemas.microsoft.com/office/drawing/2014/main" id="{1AAC2F18-399D-4611-9A15-7156D30B2393}"/>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24087607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A</a:t>
            </a:r>
            <a:r>
              <a:rPr lang="en-US" sz="100" dirty="0"/>
              <a:t> </a:t>
            </a:r>
            <a:r>
              <a:rPr lang="en-US" dirty="0"/>
              <a:t>B</a:t>
            </a:r>
            <a:r>
              <a:rPr lang="en-US" sz="100" dirty="0"/>
              <a:t> </a:t>
            </a:r>
            <a:r>
              <a:rPr lang="en-US" dirty="0"/>
              <a:t>O blood groups illustrate both codominance and multiple alleles</a:t>
            </a:r>
          </a:p>
        </p:txBody>
      </p:sp>
      <p:sp>
        <p:nvSpPr>
          <p:cNvPr id="13" name="Content Placeholder 2">
            <a:extLst>
              <a:ext uri="{FF2B5EF4-FFF2-40B4-BE49-F238E27FC236}">
                <a16:creationId xmlns:a16="http://schemas.microsoft.com/office/drawing/2014/main" id="{618FD419-4B02-4B9B-B4CA-E4CF8ACBBF05}"/>
              </a:ext>
            </a:extLst>
          </p:cNvPr>
          <p:cNvSpPr>
            <a:spLocks noGrp="1"/>
          </p:cNvSpPr>
          <p:nvPr>
            <p:ph sz="quarter" idx="11"/>
          </p:nvPr>
        </p:nvSpPr>
        <p:spPr>
          <a:xfrm>
            <a:off x="779780" y="3028950"/>
            <a:ext cx="7336790" cy="800100"/>
          </a:xfrm>
        </p:spPr>
        <p:txBody>
          <a:bodyPr/>
          <a:lstStyle/>
          <a:p>
            <a:r>
              <a:rPr lang="en-US" sz="1000" dirty="0"/>
              <a:t>In table column 1 row 2, please read </a:t>
            </a:r>
            <a:r>
              <a:rPr lang="en-US" sz="1000" i="1" dirty="0" err="1"/>
              <a:t>I</a:t>
            </a:r>
            <a:r>
              <a:rPr lang="en-US" sz="1000" i="1" baseline="30000" dirty="0" err="1"/>
              <a:t>A</a:t>
            </a:r>
            <a:r>
              <a:rPr lang="en-US" sz="1000" i="1" dirty="0" err="1"/>
              <a:t>I</a:t>
            </a:r>
            <a:r>
              <a:rPr lang="en-US" sz="1000" i="1" baseline="30000" dirty="0" err="1"/>
              <a:t>A</a:t>
            </a:r>
            <a:r>
              <a:rPr lang="en-US" sz="1000" dirty="0"/>
              <a:t>, </a:t>
            </a:r>
            <a:r>
              <a:rPr lang="en-US" sz="1000" i="1" dirty="0" err="1"/>
              <a:t>I</a:t>
            </a:r>
            <a:r>
              <a:rPr lang="en-US" sz="1000" i="1" baseline="30000" dirty="0" err="1"/>
              <a:t>A</a:t>
            </a:r>
            <a:r>
              <a:rPr lang="en-US" sz="1000" i="1" dirty="0" err="1"/>
              <a:t>i</a:t>
            </a:r>
            <a:r>
              <a:rPr lang="en-US" sz="1000" dirty="0"/>
              <a:t> as I superscript A I superscript A comma I superscript A </a:t>
            </a:r>
            <a:r>
              <a:rPr lang="en-US" sz="1000" dirty="0" err="1"/>
              <a:t>i</a:t>
            </a:r>
            <a:r>
              <a:rPr lang="en-US" sz="1000" dirty="0"/>
              <a:t> and </a:t>
            </a:r>
            <a:r>
              <a:rPr lang="en-US" sz="1000" i="1" dirty="0"/>
              <a:t>I</a:t>
            </a:r>
            <a:r>
              <a:rPr lang="en-US" sz="1000" i="1" baseline="30000" dirty="0"/>
              <a:t>A</a:t>
            </a:r>
            <a:r>
              <a:rPr lang="en-US" sz="1000" dirty="0"/>
              <a:t> as I superscript A.</a:t>
            </a:r>
          </a:p>
          <a:p>
            <a:r>
              <a:rPr lang="en-US" sz="1000" dirty="0"/>
              <a:t>In table column 1 row 3, please read </a:t>
            </a:r>
            <a:r>
              <a:rPr lang="en-US" sz="1000" i="1" dirty="0" err="1"/>
              <a:t>I</a:t>
            </a:r>
            <a:r>
              <a:rPr lang="en-US" sz="1000" i="1" baseline="30000" dirty="0" err="1"/>
              <a:t>B</a:t>
            </a:r>
            <a:r>
              <a:rPr lang="en-US" sz="1000" i="1" dirty="0" err="1"/>
              <a:t>I</a:t>
            </a:r>
            <a:r>
              <a:rPr lang="en-US" sz="1000" i="1" baseline="30000" dirty="0" err="1"/>
              <a:t>B</a:t>
            </a:r>
            <a:r>
              <a:rPr lang="en-US" sz="1000" dirty="0"/>
              <a:t>, </a:t>
            </a:r>
            <a:r>
              <a:rPr lang="en-US" sz="1000" i="1" dirty="0" err="1"/>
              <a:t>I</a:t>
            </a:r>
            <a:r>
              <a:rPr lang="en-US" sz="1000" i="1" baseline="30000" dirty="0" err="1"/>
              <a:t>B</a:t>
            </a:r>
            <a:r>
              <a:rPr lang="en-US" sz="1000" i="1" dirty="0" err="1"/>
              <a:t>i</a:t>
            </a:r>
            <a:r>
              <a:rPr lang="en-US" sz="1000" dirty="0"/>
              <a:t> as I superscript B I superscript B comma I superscript B </a:t>
            </a:r>
            <a:r>
              <a:rPr lang="en-US" sz="1000" dirty="0" err="1"/>
              <a:t>i</a:t>
            </a:r>
            <a:r>
              <a:rPr lang="en-US" sz="1000" dirty="0"/>
              <a:t> and </a:t>
            </a:r>
            <a:r>
              <a:rPr lang="en-US" sz="1000" i="1" dirty="0" err="1"/>
              <a:t>I</a:t>
            </a:r>
            <a:r>
              <a:rPr lang="en-US" sz="1000" i="1" baseline="30000" dirty="0" err="1"/>
              <a:t>B</a:t>
            </a:r>
            <a:r>
              <a:rPr lang="en-US" sz="1000" dirty="0"/>
              <a:t> as I superscript B.</a:t>
            </a:r>
          </a:p>
          <a:p>
            <a:r>
              <a:rPr lang="en-US" sz="1000" dirty="0"/>
              <a:t>In table column 1 row 4, please read </a:t>
            </a:r>
            <a:r>
              <a:rPr lang="en-US" sz="1000" i="1" dirty="0" err="1"/>
              <a:t>I</a:t>
            </a:r>
            <a:r>
              <a:rPr lang="en-US" sz="1000" i="1" baseline="30000" dirty="0" err="1"/>
              <a:t>A</a:t>
            </a:r>
            <a:r>
              <a:rPr lang="en-US" sz="1000" i="1" dirty="0" err="1"/>
              <a:t>I</a:t>
            </a:r>
            <a:r>
              <a:rPr lang="en-US" sz="1000" i="1" baseline="30000" dirty="0" err="1"/>
              <a:t>B</a:t>
            </a:r>
            <a:r>
              <a:rPr lang="en-US" sz="1000" dirty="0"/>
              <a:t> as I superscript A I superscript B.</a:t>
            </a:r>
          </a:p>
        </p:txBody>
      </p:sp>
      <p:graphicFrame>
        <p:nvGraphicFramePr>
          <p:cNvPr id="7" name="Table 3">
            <a:extLst>
              <a:ext uri="{FF2B5EF4-FFF2-40B4-BE49-F238E27FC236}">
                <a16:creationId xmlns:a16="http://schemas.microsoft.com/office/drawing/2014/main" id="{09760F2F-EBFB-4521-9155-B627A002D735}"/>
              </a:ext>
            </a:extLst>
          </p:cNvPr>
          <p:cNvGraphicFramePr>
            <a:graphicFrameLocks noGrp="1"/>
          </p:cNvGraphicFramePr>
          <p:nvPr>
            <p:extLst>
              <p:ext uri="{D42A27DB-BD31-4B8C-83A1-F6EECF244321}">
                <p14:modId xmlns:p14="http://schemas.microsoft.com/office/powerpoint/2010/main" val="3093629257"/>
              </p:ext>
            </p:extLst>
          </p:nvPr>
        </p:nvGraphicFramePr>
        <p:xfrm>
          <a:off x="381000" y="1397000"/>
          <a:ext cx="8382000" cy="3823970"/>
        </p:xfrm>
        <a:graphic>
          <a:graphicData uri="http://schemas.openxmlformats.org/drawingml/2006/table">
            <a:tbl>
              <a:tblPr firstRow="1" bandRow="1">
                <a:tableStyleId>{5C22544A-7EE6-4342-B048-85BDC9FD1C3A}</a:tableStyleId>
              </a:tblPr>
              <a:tblGrid>
                <a:gridCol w="2103120">
                  <a:extLst>
                    <a:ext uri="{9D8B030D-6E8A-4147-A177-3AD203B41FA5}">
                      <a16:colId xmlns:a16="http://schemas.microsoft.com/office/drawing/2014/main" val="1485633389"/>
                    </a:ext>
                  </a:extLst>
                </a:gridCol>
                <a:gridCol w="1524000">
                  <a:extLst>
                    <a:ext uri="{9D8B030D-6E8A-4147-A177-3AD203B41FA5}">
                      <a16:colId xmlns:a16="http://schemas.microsoft.com/office/drawing/2014/main" val="1972513140"/>
                    </a:ext>
                  </a:extLst>
                </a:gridCol>
                <a:gridCol w="2194560">
                  <a:extLst>
                    <a:ext uri="{9D8B030D-6E8A-4147-A177-3AD203B41FA5}">
                      <a16:colId xmlns:a16="http://schemas.microsoft.com/office/drawing/2014/main" val="3379173976"/>
                    </a:ext>
                  </a:extLst>
                </a:gridCol>
                <a:gridCol w="2560320">
                  <a:extLst>
                    <a:ext uri="{9D8B030D-6E8A-4147-A177-3AD203B41FA5}">
                      <a16:colId xmlns:a16="http://schemas.microsoft.com/office/drawing/2014/main" val="3817983704"/>
                    </a:ext>
                  </a:extLst>
                </a:gridCol>
              </a:tblGrid>
              <a:tr h="751840">
                <a:tc>
                  <a:txBody>
                    <a:bodyPr/>
                    <a:lstStyle/>
                    <a:p>
                      <a:pPr>
                        <a:lnSpc>
                          <a:spcPct val="100000"/>
                        </a:lnSpc>
                      </a:pPr>
                      <a:r>
                        <a:rPr lang="en-GB" dirty="0">
                          <a:latin typeface="+mj-lt"/>
                        </a:rPr>
                        <a:t>Alleles</a:t>
                      </a:r>
                      <a:endParaRPr lang="en-IN" dirty="0">
                        <a:latin typeface="+mj-lt"/>
                      </a:endParaRPr>
                    </a:p>
                  </a:txBody>
                  <a:tcPr/>
                </a:tc>
                <a:tc>
                  <a:txBody>
                    <a:bodyPr/>
                    <a:lstStyle/>
                    <a:p>
                      <a:pPr>
                        <a:lnSpc>
                          <a:spcPct val="100000"/>
                        </a:lnSpc>
                      </a:pPr>
                      <a:r>
                        <a:rPr lang="en-IN" dirty="0">
                          <a:latin typeface="+mj-lt"/>
                        </a:rPr>
                        <a:t>Blood Type</a:t>
                      </a:r>
                    </a:p>
                  </a:txBody>
                  <a:tcPr/>
                </a:tc>
                <a:tc>
                  <a:txBody>
                    <a:bodyPr/>
                    <a:lstStyle/>
                    <a:p>
                      <a:pPr>
                        <a:lnSpc>
                          <a:spcPct val="100000"/>
                        </a:lnSpc>
                      </a:pPr>
                      <a:r>
                        <a:rPr lang="en-IN" dirty="0">
                          <a:latin typeface="+mj-lt"/>
                        </a:rPr>
                        <a:t>Sugars Exhibited</a:t>
                      </a:r>
                    </a:p>
                  </a:txBody>
                  <a:tcPr/>
                </a:tc>
                <a:tc>
                  <a:txBody>
                    <a:bodyPr/>
                    <a:lstStyle/>
                    <a:p>
                      <a:pPr>
                        <a:lnSpc>
                          <a:spcPct val="100000"/>
                        </a:lnSpc>
                      </a:pPr>
                      <a:r>
                        <a:rPr lang="en-GB" dirty="0">
                          <a:latin typeface="+mj-lt"/>
                        </a:rPr>
                        <a:t>Donates and Receives</a:t>
                      </a:r>
                      <a:endParaRPr lang="en-IN" dirty="0">
                        <a:latin typeface="+mj-lt"/>
                      </a:endParaRPr>
                    </a:p>
                  </a:txBody>
                  <a:tcPr/>
                </a:tc>
                <a:extLst>
                  <a:ext uri="{0D108BD9-81ED-4DB2-BD59-A6C34878D82A}">
                    <a16:rowId xmlns:a16="http://schemas.microsoft.com/office/drawing/2014/main" val="2527458434"/>
                  </a:ext>
                </a:extLst>
              </a:tr>
              <a:tr h="751840">
                <a:tc>
                  <a:txBody>
                    <a:bodyPr/>
                    <a:lstStyle/>
                    <a:p>
                      <a:pPr marL="0" marR="0" algn="ctr">
                        <a:lnSpc>
                          <a:spcPct val="100000"/>
                        </a:lnSpc>
                        <a:spcBef>
                          <a:spcPts val="624"/>
                        </a:spcBef>
                        <a:spcAft>
                          <a:spcPts val="0"/>
                        </a:spcAft>
                      </a:pPr>
                      <a:r>
                        <a:rPr lang="en-US" sz="1800" i="1" dirty="0" err="1">
                          <a:effectLst/>
                          <a:latin typeface="+mj-lt"/>
                        </a:rPr>
                        <a:t>I</a:t>
                      </a:r>
                      <a:r>
                        <a:rPr lang="en-US" sz="1800" i="1" baseline="30000" dirty="0" err="1">
                          <a:effectLst/>
                          <a:latin typeface="+mj-lt"/>
                        </a:rPr>
                        <a:t>A</a:t>
                      </a:r>
                      <a:r>
                        <a:rPr lang="en-US" sz="1800" i="1" dirty="0" err="1">
                          <a:effectLst/>
                          <a:latin typeface="+mj-lt"/>
                        </a:rPr>
                        <a:t>I</a:t>
                      </a:r>
                      <a:r>
                        <a:rPr lang="en-US" sz="1800" i="1" baseline="30000" dirty="0" err="1">
                          <a:effectLst/>
                          <a:latin typeface="+mj-lt"/>
                        </a:rPr>
                        <a:t>A</a:t>
                      </a:r>
                      <a:r>
                        <a:rPr lang="en-US" sz="1800" i="1" baseline="0" dirty="0">
                          <a:effectLst/>
                          <a:latin typeface="+mj-lt"/>
                        </a:rPr>
                        <a:t>, </a:t>
                      </a:r>
                      <a:r>
                        <a:rPr lang="en-US" sz="1800" i="1" baseline="0" dirty="0" err="1">
                          <a:effectLst/>
                          <a:latin typeface="+mj-lt"/>
                        </a:rPr>
                        <a:t>I</a:t>
                      </a:r>
                      <a:r>
                        <a:rPr lang="en-US" sz="1800" i="1" baseline="30000" dirty="0" err="1">
                          <a:effectLst/>
                          <a:latin typeface="+mj-lt"/>
                        </a:rPr>
                        <a:t>A</a:t>
                      </a:r>
                      <a:r>
                        <a:rPr lang="en-US" sz="1800" i="1" baseline="0" dirty="0" err="1">
                          <a:effectLst/>
                          <a:latin typeface="+mj-lt"/>
                        </a:rPr>
                        <a:t>i</a:t>
                      </a:r>
                      <a:endParaRPr lang="en-US" sz="1800" i="1" dirty="0">
                        <a:effectLst/>
                        <a:latin typeface="+mj-lt"/>
                      </a:endParaRPr>
                    </a:p>
                    <a:p>
                      <a:pPr marL="0" marR="0" algn="ctr">
                        <a:lnSpc>
                          <a:spcPct val="100000"/>
                        </a:lnSpc>
                        <a:spcBef>
                          <a:spcPts val="624"/>
                        </a:spcBef>
                        <a:spcAft>
                          <a:spcPts val="0"/>
                        </a:spcAft>
                      </a:pPr>
                      <a:r>
                        <a:rPr lang="en-US" sz="1800" spc="-5" dirty="0">
                          <a:effectLst/>
                          <a:latin typeface="+mj-lt"/>
                        </a:rPr>
                        <a:t>(</a:t>
                      </a:r>
                      <a:r>
                        <a:rPr lang="en-US" sz="1800" i="1" spc="-5" dirty="0">
                          <a:effectLst/>
                          <a:latin typeface="+mj-lt"/>
                        </a:rPr>
                        <a:t>I</a:t>
                      </a:r>
                      <a:r>
                        <a:rPr lang="en-US" sz="1800" i="1" spc="-5" baseline="30000" dirty="0">
                          <a:effectLst/>
                          <a:latin typeface="+mj-lt"/>
                        </a:rPr>
                        <a:t>A</a:t>
                      </a:r>
                      <a:r>
                        <a:rPr lang="en-US" sz="1800" spc="-5" dirty="0">
                          <a:effectLst/>
                          <a:latin typeface="+mj-lt"/>
                        </a:rPr>
                        <a:t> dominant to </a:t>
                      </a:r>
                      <a:r>
                        <a:rPr lang="en-US" sz="1800" i="1" spc="-5" dirty="0" err="1">
                          <a:effectLst/>
                          <a:latin typeface="+mj-lt"/>
                        </a:rPr>
                        <a:t>i</a:t>
                      </a:r>
                      <a:r>
                        <a:rPr lang="en-US" sz="1800" spc="-5" dirty="0">
                          <a:effectLst/>
                          <a:latin typeface="+mj-lt"/>
                        </a:rPr>
                        <a:t>)</a:t>
                      </a:r>
                      <a:endParaRPr lang="en-US" sz="1800" dirty="0">
                        <a:effectLst/>
                        <a:latin typeface="+mj-lt"/>
                        <a:ea typeface="Calibri" panose="020F0502020204030204" pitchFamily="34" charset="0"/>
                        <a:cs typeface="Times New Roman" panose="02020603050405020304" pitchFamily="18" charset="0"/>
                      </a:endParaRPr>
                    </a:p>
                  </a:txBody>
                  <a:tcPr/>
                </a:tc>
                <a:tc>
                  <a:txBody>
                    <a:bodyPr/>
                    <a:lstStyle/>
                    <a:p>
                      <a:pPr>
                        <a:lnSpc>
                          <a:spcPct val="100000"/>
                        </a:lnSpc>
                      </a:pPr>
                      <a:r>
                        <a:rPr lang="en-GB" dirty="0">
                          <a:latin typeface="+mj-lt"/>
                        </a:rPr>
                        <a:t>A</a:t>
                      </a:r>
                      <a:endParaRPr lang="en-IN" dirty="0">
                        <a:latin typeface="+mj-lt"/>
                      </a:endParaRPr>
                    </a:p>
                  </a:txBody>
                  <a:tcPr/>
                </a:tc>
                <a:tc>
                  <a:txBody>
                    <a:bodyPr/>
                    <a:lstStyle/>
                    <a:p>
                      <a:pPr>
                        <a:lnSpc>
                          <a:spcPct val="100000"/>
                        </a:lnSpc>
                      </a:pPr>
                      <a:r>
                        <a:rPr lang="en-IN" sz="1800" b="0" i="0" u="none" strike="noStrike" kern="1200" baseline="0" dirty="0">
                          <a:solidFill>
                            <a:schemeClr val="dk1"/>
                          </a:solidFill>
                          <a:latin typeface="+mj-lt"/>
                          <a:ea typeface="+mn-ea"/>
                          <a:cs typeface="+mn-cs"/>
                        </a:rPr>
                        <a:t>Galactosamine</a:t>
                      </a:r>
                    </a:p>
                  </a:txBody>
                  <a:tcPr/>
                </a:tc>
                <a:tc>
                  <a:txBody>
                    <a:bodyPr/>
                    <a:lstStyle/>
                    <a:p>
                      <a:pPr>
                        <a:lnSpc>
                          <a:spcPct val="100000"/>
                        </a:lnSpc>
                      </a:pPr>
                      <a:r>
                        <a:rPr lang="en-IN" dirty="0">
                          <a:latin typeface="+mj-lt"/>
                        </a:rPr>
                        <a:t>Receives A and O </a:t>
                      </a:r>
                      <a:r>
                        <a:rPr lang="en-GB" dirty="0">
                          <a:latin typeface="+mj-lt"/>
                        </a:rPr>
                        <a:t>Donates to A and AB</a:t>
                      </a:r>
                      <a:endParaRPr lang="en-IN" dirty="0">
                        <a:latin typeface="+mj-lt"/>
                      </a:endParaRPr>
                    </a:p>
                  </a:txBody>
                  <a:tcPr/>
                </a:tc>
                <a:extLst>
                  <a:ext uri="{0D108BD9-81ED-4DB2-BD59-A6C34878D82A}">
                    <a16:rowId xmlns:a16="http://schemas.microsoft.com/office/drawing/2014/main" val="1342889476"/>
                  </a:ext>
                </a:extLst>
              </a:tr>
              <a:tr h="751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i="1" kern="1200" dirty="0">
                          <a:effectLst/>
                          <a:latin typeface="+mj-lt"/>
                        </a:rPr>
                        <a:t>I</a:t>
                      </a:r>
                      <a:r>
                        <a:rPr lang="en-US" sz="1800" i="1" kern="1200" baseline="30000" dirty="0">
                          <a:effectLst/>
                          <a:latin typeface="+mj-lt"/>
                        </a:rPr>
                        <a:t>B</a:t>
                      </a:r>
                      <a:r>
                        <a:rPr lang="en-US" sz="1800" i="1" kern="1200" dirty="0">
                          <a:effectLst/>
                          <a:latin typeface="+mj-lt"/>
                        </a:rPr>
                        <a:t>I</a:t>
                      </a:r>
                      <a:r>
                        <a:rPr lang="en-US" sz="1800" i="1" kern="1200" baseline="30000" dirty="0">
                          <a:effectLst/>
                          <a:latin typeface="+mj-lt"/>
                        </a:rPr>
                        <a:t>B</a:t>
                      </a:r>
                      <a:r>
                        <a:rPr lang="en-US" sz="1800" i="1" kern="1200" baseline="0" dirty="0">
                          <a:effectLst/>
                          <a:latin typeface="+mj-lt"/>
                        </a:rPr>
                        <a:t>,</a:t>
                      </a:r>
                      <a:r>
                        <a:rPr lang="en-US" sz="1800" i="1" kern="1200" dirty="0">
                          <a:effectLst/>
                          <a:latin typeface="+mj-lt"/>
                        </a:rPr>
                        <a:t> </a:t>
                      </a:r>
                      <a:r>
                        <a:rPr lang="en-US" sz="1800" i="1" kern="1200" dirty="0" err="1">
                          <a:effectLst/>
                          <a:latin typeface="+mj-lt"/>
                        </a:rPr>
                        <a:t>I</a:t>
                      </a:r>
                      <a:r>
                        <a:rPr lang="en-US" sz="1800" i="1" kern="1200" baseline="30000" dirty="0" err="1">
                          <a:effectLst/>
                          <a:latin typeface="+mj-lt"/>
                        </a:rPr>
                        <a:t>B</a:t>
                      </a:r>
                      <a:r>
                        <a:rPr lang="en-US" sz="1800" i="1" kern="1200" baseline="0" dirty="0" err="1">
                          <a:effectLst/>
                          <a:latin typeface="+mj-lt"/>
                        </a:rPr>
                        <a:t>i</a:t>
                      </a:r>
                      <a:br>
                        <a:rPr lang="en-US" sz="1800" kern="1200" dirty="0">
                          <a:effectLst/>
                          <a:latin typeface="+mj-lt"/>
                        </a:rPr>
                      </a:br>
                      <a:r>
                        <a:rPr lang="en-US" sz="1800" kern="1200" dirty="0">
                          <a:effectLst/>
                          <a:latin typeface="+mj-lt"/>
                        </a:rPr>
                        <a:t>(</a:t>
                      </a:r>
                      <a:r>
                        <a:rPr lang="en-US" sz="1800" i="1" kern="1200" dirty="0">
                          <a:effectLst/>
                          <a:latin typeface="+mj-lt"/>
                        </a:rPr>
                        <a:t>I</a:t>
                      </a:r>
                      <a:r>
                        <a:rPr lang="en-US" sz="1800" i="1" kern="1200" baseline="30000" dirty="0">
                          <a:effectLst/>
                          <a:latin typeface="+mj-lt"/>
                        </a:rPr>
                        <a:t>B</a:t>
                      </a:r>
                      <a:r>
                        <a:rPr lang="en-US" sz="1800" kern="1200" dirty="0">
                          <a:effectLst/>
                          <a:latin typeface="+mj-lt"/>
                        </a:rPr>
                        <a:t> dominant to </a:t>
                      </a:r>
                      <a:r>
                        <a:rPr lang="en-US" sz="1800" i="1" kern="1200" dirty="0" err="1">
                          <a:effectLst/>
                          <a:latin typeface="+mj-lt"/>
                        </a:rPr>
                        <a:t>i</a:t>
                      </a:r>
                      <a:r>
                        <a:rPr lang="en-US" sz="1800" kern="1200" dirty="0">
                          <a:effectLst/>
                          <a:latin typeface="+mj-lt"/>
                        </a:rPr>
                        <a:t>)</a:t>
                      </a:r>
                      <a:endParaRPr lang="en-US" sz="1800" dirty="0">
                        <a:latin typeface="+mj-lt"/>
                      </a:endParaRPr>
                    </a:p>
                  </a:txBody>
                  <a:tcPr/>
                </a:tc>
                <a:tc>
                  <a:txBody>
                    <a:bodyPr/>
                    <a:lstStyle/>
                    <a:p>
                      <a:pPr>
                        <a:lnSpc>
                          <a:spcPct val="100000"/>
                        </a:lnSpc>
                      </a:pPr>
                      <a:r>
                        <a:rPr lang="en-GB" dirty="0">
                          <a:latin typeface="+mj-lt"/>
                        </a:rPr>
                        <a:t>B</a:t>
                      </a:r>
                      <a:endParaRPr lang="en-IN" dirty="0">
                        <a:latin typeface="+mj-lt"/>
                      </a:endParaRPr>
                    </a:p>
                  </a:txBody>
                  <a:tcPr/>
                </a:tc>
                <a:tc>
                  <a:txBody>
                    <a:bodyPr/>
                    <a:lstStyle/>
                    <a:p>
                      <a:pPr>
                        <a:lnSpc>
                          <a:spcPct val="100000"/>
                        </a:lnSpc>
                      </a:pPr>
                      <a:r>
                        <a:rPr lang="en-IN" dirty="0">
                          <a:latin typeface="+mj-lt"/>
                        </a:rPr>
                        <a:t>Galactose</a:t>
                      </a:r>
                    </a:p>
                  </a:txBody>
                  <a:tcPr/>
                </a:tc>
                <a:tc>
                  <a:txBody>
                    <a:bodyPr/>
                    <a:lstStyle/>
                    <a:p>
                      <a:pPr>
                        <a:lnSpc>
                          <a:spcPct val="100000"/>
                        </a:lnSpc>
                      </a:pPr>
                      <a:r>
                        <a:rPr lang="en-IN" dirty="0">
                          <a:latin typeface="+mj-lt"/>
                        </a:rPr>
                        <a:t>Receives B and O </a:t>
                      </a:r>
                      <a:r>
                        <a:rPr lang="en-GB" dirty="0">
                          <a:latin typeface="+mj-lt"/>
                        </a:rPr>
                        <a:t>Donates to B and AB</a:t>
                      </a:r>
                      <a:endParaRPr lang="en-IN" dirty="0">
                        <a:latin typeface="+mj-lt"/>
                      </a:endParaRPr>
                    </a:p>
                  </a:txBody>
                  <a:tcPr/>
                </a:tc>
                <a:extLst>
                  <a:ext uri="{0D108BD9-81ED-4DB2-BD59-A6C34878D82A}">
                    <a16:rowId xmlns:a16="http://schemas.microsoft.com/office/drawing/2014/main" val="3927831198"/>
                  </a:ext>
                </a:extLst>
              </a:tr>
              <a:tr h="816610">
                <a:tc>
                  <a:txBody>
                    <a:bodyPr/>
                    <a:lstStyle/>
                    <a:p>
                      <a:pPr algn="ctr">
                        <a:lnSpc>
                          <a:spcPct val="100000"/>
                        </a:lnSpc>
                      </a:pPr>
                      <a:r>
                        <a:rPr lang="en-IN" sz="1800" b="0" i="1" u="none" strike="noStrike" kern="1200" baseline="0" dirty="0">
                          <a:solidFill>
                            <a:schemeClr val="dk1"/>
                          </a:solidFill>
                          <a:latin typeface="+mj-lt"/>
                          <a:ea typeface="+mn-ea"/>
                          <a:cs typeface="+mn-cs"/>
                        </a:rPr>
                        <a:t>I</a:t>
                      </a:r>
                      <a:r>
                        <a:rPr lang="en-IN" sz="1800" b="0" i="1" u="none" strike="noStrike" kern="1200" baseline="30000" dirty="0">
                          <a:solidFill>
                            <a:schemeClr val="dk1"/>
                          </a:solidFill>
                          <a:latin typeface="+mj-lt"/>
                          <a:ea typeface="+mn-ea"/>
                          <a:cs typeface="+mn-cs"/>
                        </a:rPr>
                        <a:t>A</a:t>
                      </a:r>
                      <a:r>
                        <a:rPr lang="en-IN" sz="1800" b="0" i="1" u="none" strike="noStrike" kern="1200" baseline="0" dirty="0">
                          <a:solidFill>
                            <a:schemeClr val="dk1"/>
                          </a:solidFill>
                          <a:latin typeface="+mj-lt"/>
                          <a:ea typeface="+mn-ea"/>
                          <a:cs typeface="+mn-cs"/>
                        </a:rPr>
                        <a:t>I</a:t>
                      </a:r>
                      <a:r>
                        <a:rPr lang="en-IN" sz="1800" b="0" i="1" u="none" strike="noStrike" kern="1200" baseline="30000" dirty="0">
                          <a:solidFill>
                            <a:schemeClr val="dk1"/>
                          </a:solidFill>
                          <a:latin typeface="+mj-lt"/>
                          <a:ea typeface="+mn-ea"/>
                          <a:cs typeface="+mn-cs"/>
                        </a:rPr>
                        <a:t>B</a:t>
                      </a:r>
                    </a:p>
                    <a:p>
                      <a:pPr algn="ctr">
                        <a:lnSpc>
                          <a:spcPct val="100000"/>
                        </a:lnSpc>
                      </a:pPr>
                      <a:r>
                        <a:rPr lang="en-IN" sz="1800" b="0" i="0" u="none" strike="noStrike" kern="1200" baseline="0" dirty="0">
                          <a:solidFill>
                            <a:schemeClr val="dk1"/>
                          </a:solidFill>
                          <a:latin typeface="+mj-lt"/>
                          <a:ea typeface="+mn-ea"/>
                          <a:cs typeface="+mn-cs"/>
                        </a:rPr>
                        <a:t>(codominant)</a:t>
                      </a:r>
                    </a:p>
                  </a:txBody>
                  <a:tcPr/>
                </a:tc>
                <a:tc>
                  <a:txBody>
                    <a:bodyPr/>
                    <a:lstStyle/>
                    <a:p>
                      <a:pPr>
                        <a:lnSpc>
                          <a:spcPct val="100000"/>
                        </a:lnSpc>
                      </a:pPr>
                      <a:r>
                        <a:rPr lang="en-GB" dirty="0">
                          <a:latin typeface="+mj-lt"/>
                        </a:rPr>
                        <a:t>A</a:t>
                      </a:r>
                      <a:r>
                        <a:rPr lang="en-GB" sz="100" dirty="0">
                          <a:latin typeface="+mj-lt"/>
                        </a:rPr>
                        <a:t> </a:t>
                      </a:r>
                      <a:r>
                        <a:rPr lang="en-GB" dirty="0">
                          <a:latin typeface="+mj-lt"/>
                        </a:rPr>
                        <a:t>B</a:t>
                      </a:r>
                      <a:endParaRPr lang="en-IN" dirty="0">
                        <a:latin typeface="+mj-lt"/>
                      </a:endParaRPr>
                    </a:p>
                  </a:txBody>
                  <a:tcPr/>
                </a:tc>
                <a:tc>
                  <a:txBody>
                    <a:bodyPr/>
                    <a:lstStyle/>
                    <a:p>
                      <a:pPr>
                        <a:lnSpc>
                          <a:spcPct val="100000"/>
                        </a:lnSpc>
                      </a:pPr>
                      <a:r>
                        <a:rPr lang="en-IN" dirty="0">
                          <a:latin typeface="+mj-lt"/>
                        </a:rPr>
                        <a:t>Both galactose and galactosamine</a:t>
                      </a:r>
                    </a:p>
                  </a:txBody>
                  <a:tcPr/>
                </a:tc>
                <a:tc>
                  <a:txBody>
                    <a:bodyPr/>
                    <a:lstStyle/>
                    <a:p>
                      <a:pPr>
                        <a:lnSpc>
                          <a:spcPct val="100000"/>
                        </a:lnSpc>
                      </a:pPr>
                      <a:r>
                        <a:rPr lang="en-IN" dirty="0">
                          <a:latin typeface="+mj-lt"/>
                        </a:rPr>
                        <a:t>Universal receiver Donates to AB</a:t>
                      </a:r>
                    </a:p>
                  </a:txBody>
                  <a:tcPr/>
                </a:tc>
                <a:extLst>
                  <a:ext uri="{0D108BD9-81ED-4DB2-BD59-A6C34878D82A}">
                    <a16:rowId xmlns:a16="http://schemas.microsoft.com/office/drawing/2014/main" val="3904322566"/>
                  </a:ext>
                </a:extLst>
              </a:tr>
              <a:tr h="751840">
                <a:tc>
                  <a:txBody>
                    <a:bodyPr/>
                    <a:lstStyle/>
                    <a:p>
                      <a:pPr marL="0" marR="0" algn="ctr">
                        <a:lnSpc>
                          <a:spcPct val="100000"/>
                        </a:lnSpc>
                        <a:spcBef>
                          <a:spcPts val="0"/>
                        </a:spcBef>
                        <a:spcAft>
                          <a:spcPts val="0"/>
                        </a:spcAft>
                      </a:pPr>
                      <a:r>
                        <a:rPr lang="en-US" sz="1800" i="1" spc="-50" dirty="0">
                          <a:effectLst/>
                          <a:latin typeface="+mj-lt"/>
                        </a:rPr>
                        <a:t>ii</a:t>
                      </a:r>
                    </a:p>
                    <a:p>
                      <a:pPr marL="0" marR="0" algn="ctr">
                        <a:lnSpc>
                          <a:spcPct val="100000"/>
                        </a:lnSpc>
                        <a:spcBef>
                          <a:spcPts val="0"/>
                        </a:spcBef>
                        <a:spcAft>
                          <a:spcPts val="0"/>
                        </a:spcAft>
                      </a:pPr>
                      <a:r>
                        <a:rPr lang="en-US" sz="1800" spc="-50" dirty="0">
                          <a:effectLst/>
                          <a:latin typeface="+mj-lt"/>
                        </a:rPr>
                        <a:t>(</a:t>
                      </a:r>
                      <a:r>
                        <a:rPr lang="en-US" sz="1800" i="1" spc="-50" dirty="0" err="1">
                          <a:effectLst/>
                          <a:latin typeface="+mj-lt"/>
                        </a:rPr>
                        <a:t>i</a:t>
                      </a:r>
                      <a:r>
                        <a:rPr lang="en-US" sz="1800" i="1" spc="-50" dirty="0">
                          <a:effectLst/>
                          <a:latin typeface="+mj-lt"/>
                        </a:rPr>
                        <a:t> </a:t>
                      </a:r>
                      <a:r>
                        <a:rPr lang="en-US" sz="1800" spc="-50" dirty="0">
                          <a:effectLst/>
                          <a:latin typeface="+mj-lt"/>
                        </a:rPr>
                        <a:t>is recessive)</a:t>
                      </a:r>
                      <a:endParaRPr lang="en-IN" b="1" dirty="0">
                        <a:latin typeface="+mj-lt"/>
                      </a:endParaRPr>
                    </a:p>
                  </a:txBody>
                  <a:tcPr/>
                </a:tc>
                <a:tc>
                  <a:txBody>
                    <a:bodyPr/>
                    <a:lstStyle/>
                    <a:p>
                      <a:pPr>
                        <a:lnSpc>
                          <a:spcPct val="100000"/>
                        </a:lnSpc>
                      </a:pPr>
                      <a:r>
                        <a:rPr lang="en-GB" dirty="0">
                          <a:latin typeface="+mj-lt"/>
                        </a:rPr>
                        <a:t>O</a:t>
                      </a:r>
                      <a:endParaRPr lang="en-IN" dirty="0">
                        <a:latin typeface="+mj-lt"/>
                      </a:endParaRPr>
                    </a:p>
                  </a:txBody>
                  <a:tcPr/>
                </a:tc>
                <a:tc>
                  <a:txBody>
                    <a:bodyPr/>
                    <a:lstStyle/>
                    <a:p>
                      <a:pPr>
                        <a:lnSpc>
                          <a:spcPct val="100000"/>
                        </a:lnSpc>
                      </a:pPr>
                      <a:r>
                        <a:rPr lang="en-IN" dirty="0">
                          <a:latin typeface="+mj-lt"/>
                        </a:rPr>
                        <a:t>None</a:t>
                      </a:r>
                    </a:p>
                  </a:txBody>
                  <a:tcPr/>
                </a:tc>
                <a:tc>
                  <a:txBody>
                    <a:bodyPr/>
                    <a:lstStyle/>
                    <a:p>
                      <a:pPr>
                        <a:lnSpc>
                          <a:spcPct val="100000"/>
                        </a:lnSpc>
                      </a:pPr>
                      <a:r>
                        <a:rPr lang="en-IN" dirty="0">
                          <a:latin typeface="+mj-lt"/>
                        </a:rPr>
                        <a:t>Receives O Universal donor</a:t>
                      </a:r>
                    </a:p>
                  </a:txBody>
                  <a:tcPr/>
                </a:tc>
                <a:extLst>
                  <a:ext uri="{0D108BD9-81ED-4DB2-BD59-A6C34878D82A}">
                    <a16:rowId xmlns:a16="http://schemas.microsoft.com/office/drawing/2014/main" val="2260575772"/>
                  </a:ext>
                </a:extLst>
              </a:tr>
            </a:tbl>
          </a:graphicData>
        </a:graphic>
      </p:graphicFrame>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1207276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16E37-D428-4416-A20A-8B081A60C24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Epistasis</a:t>
            </a:r>
          </a:p>
        </p:txBody>
      </p:sp>
      <p:sp>
        <p:nvSpPr>
          <p:cNvPr id="3" name="Content Placeholder 2">
            <a:extLst>
              <a:ext uri="{FF2B5EF4-FFF2-40B4-BE49-F238E27FC236}">
                <a16:creationId xmlns:a16="http://schemas.microsoft.com/office/drawing/2014/main" id="{191AE771-A5A9-463F-B816-DA7746F777A0}"/>
              </a:ext>
            </a:extLst>
          </p:cNvPr>
          <p:cNvSpPr>
            <a:spLocks noGrp="1"/>
          </p:cNvSpPr>
          <p:nvPr>
            <p:ph sz="quarter" idx="11"/>
          </p:nvPr>
        </p:nvSpPr>
        <p:spPr/>
        <p:txBody>
          <a:bodyPr/>
          <a:lstStyle/>
          <a:p>
            <a:pPr lvl="0">
              <a:spcBef>
                <a:spcPts val="12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Epistasis</a:t>
            </a:r>
            <a:r>
              <a:rPr lang="en-US" dirty="0">
                <a:solidFill>
                  <a:srgbClr val="000000"/>
                </a:solidFill>
                <a:latin typeface="Arial" panose="020B0604020202020204" pitchFamily="34" charset="0"/>
                <a:ea typeface="Verdana" panose="020B0604030504040204" pitchFamily="34" charset="0"/>
              </a:rPr>
              <a:t> is when the action of one gene obscures the effects of another gene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Coat color of Labrador retrievers is one example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Primarily controlled by two genes, </a:t>
            </a:r>
            <a:r>
              <a:rPr lang="en-US" i="1" dirty="0">
                <a:solidFill>
                  <a:srgbClr val="000000"/>
                </a:solidFill>
                <a:latin typeface="Arial" panose="020B0604020202020204" pitchFamily="34" charset="0"/>
                <a:ea typeface="Verdana" panose="020B0604030504040204" pitchFamily="34" charset="0"/>
              </a:rPr>
              <a:t>Brown</a:t>
            </a:r>
            <a:r>
              <a:rPr lang="en-US" dirty="0">
                <a:solidFill>
                  <a:srgbClr val="000000"/>
                </a:solidFill>
                <a:latin typeface="Arial" panose="020B0604020202020204" pitchFamily="34" charset="0"/>
                <a:ea typeface="Verdana" panose="020B0604030504040204" pitchFamily="34" charset="0"/>
              </a:rPr>
              <a:t> and </a:t>
            </a:r>
            <a:r>
              <a:rPr lang="en-US" i="1" dirty="0">
                <a:solidFill>
                  <a:srgbClr val="000000"/>
                </a:solidFill>
                <a:latin typeface="Arial" panose="020B0604020202020204" pitchFamily="34" charset="0"/>
                <a:ea typeface="Verdana" panose="020B0604030504040204" pitchFamily="34" charset="0"/>
              </a:rPr>
              <a:t>Extension</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Would normally expect four phenotypes to result from two genes (remember pea seed phenotypes) but interaction of gene products from </a:t>
            </a:r>
            <a:r>
              <a:rPr lang="en-US" i="1" dirty="0">
                <a:solidFill>
                  <a:srgbClr val="000000"/>
                </a:solidFill>
                <a:latin typeface="Arial" panose="020B0604020202020204" pitchFamily="34" charset="0"/>
                <a:ea typeface="Verdana" panose="020B0604030504040204" pitchFamily="34" charset="0"/>
              </a:rPr>
              <a:t>Brown </a:t>
            </a:r>
            <a:r>
              <a:rPr lang="en-US" dirty="0">
                <a:solidFill>
                  <a:srgbClr val="000000"/>
                </a:solidFill>
                <a:latin typeface="Arial" panose="020B0604020202020204" pitchFamily="34" charset="0"/>
                <a:ea typeface="Verdana" panose="020B0604030504040204" pitchFamily="34" charset="0"/>
              </a:rPr>
              <a:t>and </a:t>
            </a:r>
            <a:r>
              <a:rPr lang="en-US" i="1" dirty="0">
                <a:solidFill>
                  <a:srgbClr val="000000"/>
                </a:solidFill>
                <a:latin typeface="Arial" panose="020B0604020202020204" pitchFamily="34" charset="0"/>
                <a:ea typeface="Verdana" panose="020B0604030504040204" pitchFamily="34" charset="0"/>
              </a:rPr>
              <a:t>Extension</a:t>
            </a:r>
            <a:r>
              <a:rPr lang="en-US" dirty="0">
                <a:solidFill>
                  <a:srgbClr val="000000"/>
                </a:solidFill>
                <a:latin typeface="Arial" panose="020B0604020202020204" pitchFamily="34" charset="0"/>
                <a:ea typeface="Verdana" panose="020B0604030504040204" pitchFamily="34" charset="0"/>
              </a:rPr>
              <a:t> results in only three coat colors observed: black, brown (chocolate), or yellow</a:t>
            </a:r>
          </a:p>
        </p:txBody>
      </p:sp>
      <p:sp>
        <p:nvSpPr>
          <p:cNvPr id="6" name="Slide Number Placeholder 3">
            <a:extLst>
              <a:ext uri="{FF2B5EF4-FFF2-40B4-BE49-F238E27FC236}">
                <a16:creationId xmlns:a16="http://schemas.microsoft.com/office/drawing/2014/main" id="{CFA198D3-F6E5-4EC0-9482-CDDF7912F48B}"/>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17652459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166100" cy="678611"/>
          </a:xfrm>
        </p:spPr>
        <p:txBody>
          <a:bodyPr/>
          <a:lstStyle/>
          <a:p>
            <a:r>
              <a:rPr lang="en-US" dirty="0"/>
              <a:t>How epistasis affects Labrador retriever coat color</a:t>
            </a:r>
          </a:p>
        </p:txBody>
      </p:sp>
      <p:pic>
        <p:nvPicPr>
          <p:cNvPr id="8" name="Picture 2" descr="An illustration shows a Punnett square displaying the results of a cross of two black Lab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926080" y="1124352"/>
            <a:ext cx="3291840" cy="4992057"/>
          </a:xfrm>
          <a:prstGeom prst="rect">
            <a:avLst/>
          </a:prstGeom>
        </p:spPr>
      </p:pic>
      <p:sp>
        <p:nvSpPr>
          <p:cNvPr id="9" name="Text Placeholder 3">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094638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How Mendel conducted his experiments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in the flower are petals with carpels (female), stigma, style, and anthers (male). The anthers are cut away on the purple flower. Pollen is obtained from the white flower. Pollen is transferred to the purple flower. All progeny results in purple flowers.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Mendel’s seven traits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 data is as follows: 1. Flower color: Dominant purple flower is crossed with a recessive white flower to give 705 purple flowers and 224 white flowers and the ratio is 3.15:1. 2. Seed color: Dominant yellow pea is crossed with recessive green pea to give 6022 yellow peas and 2001 green peas and the ratio is 3.01:1. 3. Seed texture: Dominant round pea is crossed with recessive wrinkled pea to give 5474 round peas and 1850 wrinkled peas and the ratio is 2.96:1. 4. Pod color: Dominant green pod is crossed with the recessive yellow pod to give 428 green pods and 1520 yellow pods and the ratio is 2.82:1. 5. Pod Shape: Dominant inflated pod is crossed with the recessive constricted pod to give 882 inflated pods and 299 constricted pods and the ratio is 2.95:1. 6. Flower Position: Dominant axial flower position is crossed with recessive terminal flower position to give 651 axial flower positions and 207 terminal flower positions and the ratio is 3.14:1. 7. Plant Height: Dominant tall plant is crossed with the recessive short plant to give 787 tall plants and 277 short plants and the ratio is 2.84:1.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435988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The F2 generation is a disguised 1:2:1 ratio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In the parental generation, Mendel crossed a true-breeding purple-flowered parent to a true-breeding white-flowered parent. This cross produced a purple flower offspring in the F 1 generation that Mendel allowed to self-fertilize. In the F 2 generation, he observed 3 purple-flowered offspring for every 1 white-flowered offspring, producing the Mendelian ratio of 3 to 1. Then he allowed the F 2 generation to self-fertilize and observed the F 3 generation. In the F 3 generation, one-third of the purple-flowered F 2 plants produced only purple offspring. Two-thirds of the purple-flowered F 2 plants produced offspring with a purple to white flower ratio of 3 to 1. All of the white-flowered F 2 plants produced only white-flowered offspring. In this F 3 generation then, Mendel observed a 1 to 2 to 1 ratio where twenty 5 percent of F 2 plants were true-breeding dominant purple-flowered, twenty 5 percent were true-breeding recessive white-flowered, and half were non-true-breeding purple-flowered producing offspring that were three-quarters purple-flowered and one-quarter white-flowered.</a:t>
            </a:r>
            <a:r>
              <a:rPr lang="en-US" sz="160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689755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Crosses of the garden pea</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4480560" cy="4682782"/>
          </a:xfrm>
        </p:spPr>
        <p:txBody>
          <a:bodyPr/>
          <a:lstStyle/>
          <a:p>
            <a:pPr>
              <a:spcBef>
                <a:spcPts val="624"/>
              </a:spcBef>
              <a:spcAft>
                <a:spcPts val="1200"/>
              </a:spcAft>
            </a:pPr>
            <a:r>
              <a:rPr lang="en-US" dirty="0"/>
              <a:t>T.A. Knight – 1823 – crossed two varieties of garden pea, </a:t>
            </a:r>
            <a:r>
              <a:rPr lang="en-US" i="1" dirty="0"/>
              <a:t>Pisum sativa</a:t>
            </a:r>
          </a:p>
          <a:p>
            <a:pPr marL="342900" indent="-342900">
              <a:spcBef>
                <a:spcPts val="624"/>
              </a:spcBef>
              <a:buFont typeface="Arial" panose="020B0604020202020204" pitchFamily="34" charset="0"/>
              <a:buChar char="•"/>
            </a:pPr>
            <a:r>
              <a:rPr lang="en-US" dirty="0"/>
              <a:t>Crossed two </a:t>
            </a:r>
            <a:r>
              <a:rPr lang="en-US" i="1" dirty="0"/>
              <a:t>true-breeding</a:t>
            </a:r>
            <a:r>
              <a:rPr lang="en-US" dirty="0"/>
              <a:t> strains: self-fertilization produces one type </a:t>
            </a:r>
          </a:p>
          <a:p>
            <a:pPr marL="342900" indent="-342900">
              <a:spcBef>
                <a:spcPts val="624"/>
              </a:spcBef>
              <a:buFont typeface="Arial" panose="020B0604020202020204" pitchFamily="34" charset="0"/>
              <a:buChar char="•"/>
            </a:pPr>
            <a:r>
              <a:rPr lang="en-US" dirty="0"/>
              <a:t>1</a:t>
            </a:r>
            <a:r>
              <a:rPr lang="en-US" baseline="30000" dirty="0"/>
              <a:t>st</a:t>
            </a:r>
            <a:r>
              <a:rPr lang="en-US" dirty="0"/>
              <a:t> generation resembled only 1 parent strain</a:t>
            </a:r>
          </a:p>
          <a:p>
            <a:pPr marL="342900" indent="-342900">
              <a:spcBef>
                <a:spcPts val="624"/>
              </a:spcBef>
              <a:buFont typeface="Arial" panose="020B0604020202020204" pitchFamily="34" charset="0"/>
              <a:buChar char="•"/>
            </a:pPr>
            <a:r>
              <a:rPr lang="en-US" dirty="0"/>
              <a:t>2</a:t>
            </a:r>
            <a:r>
              <a:rPr lang="en-US" baseline="30000" dirty="0"/>
              <a:t>nd</a:t>
            </a:r>
            <a:r>
              <a:rPr lang="en-US" dirty="0"/>
              <a:t> generation resembled both</a:t>
            </a:r>
          </a:p>
        </p:txBody>
      </p:sp>
      <p:pic>
        <p:nvPicPr>
          <p:cNvPr id="8" name="Picture 3" descr="A photo shows pods of a garden green pea.">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5045971" y="954782"/>
            <a:ext cx="3830107" cy="5027015"/>
          </a:xfrm>
          <a:prstGeom prst="rect">
            <a:avLst/>
          </a:prstGeom>
        </p:spPr>
      </p:pic>
      <p:sp>
        <p:nvSpPr>
          <p:cNvPr id="15" name="Text Placeholder 4">
            <a:extLst>
              <a:ext uri="{FF2B5EF4-FFF2-40B4-BE49-F238E27FC236}">
                <a16:creationId xmlns:a16="http://schemas.microsoft.com/office/drawing/2014/main" id="{EFC133C4-3D63-46A4-9188-144F1917CAFD}"/>
              </a:ext>
            </a:extLst>
          </p:cNvPr>
          <p:cNvSpPr>
            <a:spLocks noGrp="1"/>
          </p:cNvSpPr>
          <p:nvPr>
            <p:ph type="body" sz="quarter" idx="39"/>
          </p:nvPr>
        </p:nvSpPr>
        <p:spPr>
          <a:xfrm>
            <a:off x="5726584" y="5981797"/>
            <a:ext cx="2468880" cy="181356"/>
          </a:xfrm>
        </p:spPr>
        <p:txBody>
          <a:bodyPr/>
          <a:lstStyle/>
          <a:p>
            <a:pPr algn="ctr"/>
            <a:r>
              <a:rPr lang="en-US" dirty="0">
                <a:solidFill>
                  <a:schemeClr val="tx1"/>
                </a:solidFill>
              </a:rPr>
              <a:t>Peter </a:t>
            </a:r>
            <a:r>
              <a:rPr lang="en-US" dirty="0" err="1">
                <a:solidFill>
                  <a:schemeClr val="tx1"/>
                </a:solidFill>
              </a:rPr>
              <a:t>Fakler</a:t>
            </a:r>
            <a:r>
              <a:rPr lang="en-US" dirty="0">
                <a:solidFill>
                  <a:schemeClr val="tx1"/>
                </a:solidFill>
              </a:rPr>
              <a:t>/</a:t>
            </a:r>
            <a:r>
              <a:rPr lang="en-US" dirty="0" err="1">
                <a:solidFill>
                  <a:schemeClr val="tx1"/>
                </a:solidFill>
              </a:rPr>
              <a:t>Alamy</a:t>
            </a:r>
            <a:r>
              <a:rPr lang="en-US" dirty="0">
                <a:solidFill>
                  <a:schemeClr val="tx1"/>
                </a:solidFill>
              </a:rPr>
              <a:t> Stock Photo </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5</a:t>
            </a:fld>
            <a:endParaRPr lang="en-US" noProof="0"/>
          </a:p>
        </p:txBody>
      </p:sp>
    </p:spTree>
    <p:extLst>
      <p:ext uri="{BB962C8B-B14F-4D97-AF65-F5344CB8AC3E}">
        <p14:creationId xmlns:p14="http://schemas.microsoft.com/office/powerpoint/2010/main" val="42603530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Making a Punnett square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050" dirty="0"/>
              <a:t>The basic Punnett square is a square table with three rows and three columns. The top left cell is in the top-left blank. In the remaining 2 cells of the top row and first column, we put the parents’ genotypes expressed as 2 letter symbols. A capital letter indicates the dominant allele of a gene and a lowercase letter indicates the recessive allele. In the first example, we have a crossing between two parents heterozygous for the P gene, so their genotypes are represented by an uppercase P followed by a lowercase p. So, along the first row of our Punnett square, we have a blank cell on the top left, then in the middle cell we place a capital P and in the top-right cell, we place a lowercase p. We do the same thing down the first column: the top cell is blank, then in the middle cell we place a capital P and in the bottom left cell we place a lowercase p. In the remaining 4 cells of the square, we can work out the possible offspring genotypes. To do this we insert the symbol of the parent’s genotype into the cells under it, if it is in the top row, or to the right of it if it is in the first column. To begin, we have a lowercase p in the far-right cell of the top row and a lowercase p in the bottom cell of the first column. So, we put 2 lowercase p’s in the bottom right open cell, resulting in an offspring genotype of p </a:t>
            </a:r>
            <a:r>
              <a:rPr lang="en-US" sz="1050" dirty="0" err="1"/>
              <a:t>p</a:t>
            </a:r>
            <a:r>
              <a:rPr lang="en-US" sz="1050" dirty="0"/>
              <a:t>. Proceed around the remaining open cells in this fashion. For the cell in the middle row and far-right, there is a lowercase p above it, and a capital P to its left: this cell then gets one capital P and one lowercase p giving it the heterozygous genotype of capital P lowercase p. Next in the bottom row in the middle column, there is a capital P above it and a lowercase p to its left, so it too has the heterozygous genotype of capital P lowercase p. The final open cell is the one in the middle. It has a capital P above it and to its left, so its genotype is the dominant capital P capital P. The result then of a cross between two heterozygous parents are 2 offspring with heterozygous capital P lowercase p genotypes for every one offspring with homozygous dominant capital P capital P genotypes and every one offspring with a homozygous recessive lowercase p lowercase p genotypes. In other words, the offspring genotypes are in the ratio of 1 to 2 to 1, homozygous dominant to heterozygous to homozygous recessive. Using Mendel’s experiments as an example, the trait he was famous for was pea flower color where purple color is dominant and white is recessive. Mendel crossed a homozygous dominant parent with a homozygous recessive offspring. In a Punnett square, place the dominant parent’s genotypes, capital P capital P in the middle and bottom cells of the first column. Then place the homozygous recessive parent’s genotypes, lowercase p lowercase p, in the middle and far-right cells of the top row. Fill in the four open squares. In each case, we have a capital P from the homozygous dominant parent and a lowercase p from the homozygous recessive parent for an offspring genotype of capital P lowercase p. All offspring of this cross are heterozygous and exhibit the dominant phenotype of purple flowers. If you then produce a Punnett square of what happens when these offspring self-fertilize themselves, you end up with the first example we did above where a heterozygous capital P lowercase p is crossed with a heterozygous capital P lowercase p. The results of working out this Punnett square are one homozygous dominant genotype with capital P capital P, two heterozygous capital P lowercase p genotypes, and one homozygous recessive lowercase p lowercase p genotype. The phenotypes of this cross then are three purple-flowered offspring for every one white-flowered offspring since there was one homozygous dominant and two heterozygous offspring exhibiting the purple flower phenotype for every one homozygous recessive offspring exhibiting the white flower phenotype.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47285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Using a Punnett square to analyze Mendel’s cross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050" dirty="0"/>
              <a:t>The basic Punnett square is a square table with three rows and three columns. The top left cell is in the top-left blank. In the remaining 2 cells of the top row and first column, we put the parents’ genotypes expressed as 2 letter symbols. A capital letter indicates the dominant allele of a gene and a lowercase letter indicates the recessive allele. In the first example, we have a crossing between two parents heterozygous for the P gene, so their genotypes are represented by an uppercase P followed by a lowercase p. So, along the first row of our Punnett square, we have a blank cell on the top left, then in the middle cell we place a capital P and in the top-right cell, we place a lowercase p. We do the same thing down the first column: the top cell is blank, then in the middle cell we place a capital P and in the bottom left cell we place a lowercase p. In the remaining 4 cells of the square, we can work out the possible offspring genotypes. To do this we insert the symbol of the parent’s genotype into the cells under it, if it is in the top row, or to the right of it if it is in the first column. To begin, we have a lowercase p in the far-right cell of the top row and a lowercase p in the bottom cell of the first column. So, we put 2 lowercase p’s in the bottom right open cell, resulting in an offspring genotype of p </a:t>
            </a:r>
            <a:r>
              <a:rPr lang="en-US" sz="1050" dirty="0" err="1"/>
              <a:t>p</a:t>
            </a:r>
            <a:r>
              <a:rPr lang="en-US" sz="1050" dirty="0"/>
              <a:t>. Proceed around the remaining open cells in this fashion. For the cell in the middle row and far-right, there is a lowercase p above it, and a capital P to its left: this cell then gets one capital P and one lowercase p giving it the heterozygous genotype of capital P lowercase p. Next in the bottom row in the middle column, there is a capital P above it and a lowercase p to its left, so it too has the heterozygous genotype of capital P lowercase p. The final open cell is the one in the middle. It has a capital P above it and to its left, so its genotype is the dominant capital P capital P. The result then of a cross between two heterozygous parents are 2 offspring with heterozygous capital P lowercase p genotypes for every one offspring with homozygous dominant capital P capital P genotypes and every one offspring with a homozygous recessive lowercase p lowercase p genotypes. In other words, the offspring genotypes are in the ratio of 1 to 2 to 1, homozygous dominant to heterozygous to homozygous recessive. Using Mendel’s experiments as an example, the trait he was famous for was pea flower color where purple color is dominant and white is recessive. Mendel crossed a homozygous dominant parent with a homozygous recessive offspring. In a Punnett square, place the dominant parent’s genotypes, capital P capital P in the middle and bottom cells of the first column. Then place the homozygous recessive parent’s genotypes, lowercase p lowercase p, in the middle and far-right cells of the top row. Fill in the four open squares. In each case, we have a capital P from the homozygous dominant parent and a lowercase p from the homozygous recessive parent for an offspring genotype of capital P lowercase p. All offspring of this cross are heterozygous and exhibit the dominant phenotype of purple flowers. If you then produce a Punnett square of what happens when these offspring self-fertilize themselves, you end up with the first example we did above where a heterozygous capital P lowercase p is crossed with a heterozygous capital P lowercase p. The results of working out this Punnett square are one homozygous dominant genotype with capital P capital P, two heterozygous capital P lowercase p genotypes, and one homozygous recessive lowercase p lowercase p genotype. The phenotypes of this cross then are three purple-flowered offspring for every one white-flowered offspring since there was one homozygous dominant and two heterozygous offspring exhibiting the purple flower phenotype for every one homozygous recessive offspring exhibiting the white flower phenotype.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101747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Analyzing a dihybrid cross</a:t>
            </a:r>
            <a:r>
              <a:rPr lang="en-US" sz="1200" dirty="0"/>
              <a:t> 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900" dirty="0"/>
              <a:t>This example illustrates a dihybrid cross of Mendel’s peas. One parent is homozygous dominant for round-shaped and yellow colored seeds. The other parent is homozygous recessive for wrinkled-shaped and green-colored seeds. Their genotypes are capital R capital R capital Y capital Y, and lowercase r lowercase r lowercase y lowercase y. The F 1 generation from a cross between these parents must be heterozygous for both traits since each offspring will receive a dominant allele from one parent and a recessive allele from the other – those are the only alleles parent has to donate. So the F 1 generation all have a heterozygous genotype of capital r lowercase r capital y lowercase y producing the dominant phenotype for each trait: round and yellow seeds. The self-fertilization of the F 1 generation plants is the dihybrid cross for which we construct a Punnett square and analyze the resulting genotypes and phenotypes. The Punnett square we use is a 5 row by 5 column table. The upper-left cell is left blank. Then we insert all possible combinations of alleles that the parents can donate to their gametes in the four remaining cells in the top row and first column. These possible combinations are all combinations of capital R lowercase r capital Y lowercase y produced if picking one r and one y. So the options we put in our cells are capital R capital Y, then capital R lowercase y, then lowercase r capital Y, and finally lowercase r lowercase y. In our Punnett square table, we have those combinations inserter in the second to fifth cell of the top row and in the second to the fifth row of the first column. Then we fill in the table by taking the combination in the top row above each cell and combining it with the combination in the cell in the far left column. So, the bottom-most far-right cell receives a lowercase r and lowercase y from the cell above it and a lowercase r and lowercase y from the cell to its left for a final genotype of lowercase r lowercase r lowercase y lowercase y. Continuing to fill in the table, the cell in the second row, second column of the table receives capital R capital R capital Y capital Y. In the cell in the second row, the third column receives capital R capital R capital Y lowercase y. In the cell in the second row, the fourth column receives capital R lowercase r capital Y capital Y. The cell in the second row, fifty columns receives capital R lowercase r capital Y lowercase y. In the cell in the third row, the second column receives capital R capital R capital Y lowercase y. In the cell in the third row, the third column receives capital R capital R lowercase y lowercase y. In the cell in the third row, the fourth column receives capital r lowercase r capital Y lowercase y. The cell in the third row, the fifth column receives capital R lowercase r lowercase y lowercase y. In the cell in the fourth row, the second column receives capital R lowercase r capital Y capital Y. In the cell in the fourth row, the third column receives capital R lowercase r capital Y lowercase y. In the cell in the fourth row, the fourth column receives lowercase r lowercase r capital Y capital Y. The cell in the fourth row, the fifth column receives lowercase r lowercase r, capital Y lowercase y. In the bottom row, the second column receives capital R lowercase r capital Y lowercase y. In the bottom row, the third column receives capital R lowercase r lowercase y lowercase y. In the bottom row, the fourth column receives lowercase r lowercase r capital Y lowercase y. And as we worked out above, in the bottom row, the fifth column has lowercase r lowercase r lowercase y lowercase y. In the end, we have one of sixteen offspring that is homozygous dominant for both traits, and eight that are heterozygous for both traits. Together that means there are 9 of sixteen offspring with the dual dominant phenotype of round-shaped and yellow colored seeds. There is one of sixteen offspring with a homozygous dominant genotype for round seeds and homozygous recessive for yellow seeds giving it the phenotype of round and green seeds. There are also two offspring heterozygous for round seeds that are homozygous recessive for yellow seeds giving them the phenotype of round and green seeds. Altogether then there are 3 of sixteen offspring with the round and green seed phenotype. There is one of sixteen offspring a homozygous recessive genotype for round seeds and homozygous dominant for yellow-colored seeds giving it the phenotype of wrinkled and yellow seeds. There are also two offspring that are homozygous recessive for round seeds and heterozygous for yellow seeds giving them the phenotype of wrinkled and yellow seeds. Together then, there are 3 of sixteen offspring with the wrinkled shape and yellow color phenotype. Finally, there is one of sixteen offspring with a genotype homozygous recessive for both shape and color giving it the phenotype of wrinkled and green. In totality, the phenotypic ratio resulting from this dihybrid cross is 9 sixteenths of offspring with round and yellow seeds, 3 sixteenths of offspring with round and green seeds, 3 sixteenths of offspring with wrinkled and yellow seeds, and one-sixteenth of offspring with wrinkled and green seeds. The ratio is 9 to 3 to 3 to 1.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764664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Analyzing a dihybrid cross</a:t>
            </a:r>
            <a:r>
              <a:rPr lang="en-US" sz="1200" dirty="0"/>
              <a:t> 2</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900" dirty="0"/>
              <a:t>This example illustrates a dihybrid cross of Mendel’s peas. One parent is homozygous dominant for round-shaped and yellow colored seeds. The other parent is homozygous recessive for wrinkled-shaped and green-colored seeds. Their genotypes are capital R capital R capital Y capital Y, and lowercase r lowercase r lowercase y lowercase y. The F 1 generation from a cross between these parents must be heterozygous for both traits since each offspring will receive a dominant allele from one parent and a recessive allele from the other – those are the only alleles parent has to donate. So the F 1 generation all have a heterozygous genotype of capital r lowercase r capital y lowercase y producing the dominant phenotype for each trait: round and yellow seeds. The self-fertilization of the F 1 generation plants is the dihybrid cross for which we construct a Punnett square and analyze the resulting genotypes and phenotypes. The Punnett square we use is a 5 row by 5 column table. The upper-left cell is left blank. Then we insert all possible combinations of alleles that the parents can donate to their gametes in the four remaining cells in the top row and first column. These possible combinations are all combinations of capital R lowercase r capital Y lowercase y produced if picking one r and one y. So the options we put in our cells are capital R capital Y, then capital R lowercase y, then lowercase r capital Y, and finally lowercase r lowercase y. In our Punnett square table, we have those combinations inserter in the second to fifth cell of the top row and in the second to the fifth row of the first column. Then we fill in the table by taking the combination in the top row above each cell and combining it with the combination in the cell in the far left column. So, the bottom-most far-right cell receives a lowercase r and lowercase y from the cell above it and a lowercase r and lowercase y from the cell to its left for a final genotype of lowercase r lowercase r lowercase y lowercase y. Continuing to fill in the table, the cell in the second row, second column of the table receives capital R capital R capital Y capital Y. In the cell in the second row, the third column receives capital R capital R capital Y lowercase y. In the cell in the second row, the fourth column receives capital R lowercase r capital Y capital Y. The cell in the second row, fifty columns receives capital R lowercase r capital Y lowercase y. In the cell in the third row, the second column receives capital R capital R capital Y lowercase y. In the cell in the third row, the third column receives capital R capital R lowercase y lowercase y. In the cell in the third row, the fourth column receives capital r lowercase r capital Y lowercase y. The cell in the third row, the fifth column receives capital R lowercase r lowercase y lowercase y. In the cell in the fourth row, the second column receives capital R lowercase r capital Y capital Y. In the cell in the fourth row, the third column receives capital R lowercase r capital Y lowercase y. In the cell in the fourth row, the fourth column receives lowercase r lowercase r capital Y capital Y. The cell in the fourth row, the fifth column receives lowercase r lowercase r, capital Y lowercase y. In the bottom row, the second column receives capital R lowercase r capital Y lowercase y. In the bottom row, the third column receives capital R lowercase r lowercase y lowercase y. In the bottom row, the fourth column receives lowercase r lowercase r capital Y lowercase y. And as we worked out above, in the bottom row, the fifth column has lowercase r lowercase r lowercase y lowercase y. In the end, we have one of sixteen offspring that is homozygous dominant for both traits, and eight that are heterozygous for both traits. Together that means there are 9 of sixteen offspring with the dual dominant phenotype of round-shaped and yellow colored seeds. There is one of sixteen offspring with a homozygous dominant genotype for round seeds and homozygous recessive for yellow seeds giving it the phenotype of round and green seeds. There are also two offspring heterozygous for round seeds that are homozygous recessive for yellow seeds giving them the phenotype of round and green seeds. Altogether then there are 3 of sixteen offspring with the round and green seed phenotype. There is one of sixteen offspring a homozygous recessive genotype for round seeds and homozygous dominant for yellow-colored seeds giving it the phenotype of wrinkled and yellow seeds. There are also two offspring that are homozygous recessive for round seeds and heterozygous for yellow seeds giving them the phenotype of wrinkled and yellow seeds. Together then, there are 3 of sixteen offspring with the wrinkled shape and yellow color phenotype. Finally, there is one of sixteen offspring with a genotype homozygous recessive for both shape and color giving it the phenotype of wrinkled and green. In totality, the phenotypic ratio resulting from this dihybrid cross is 9 sixteenths of offspring with round and yellow seeds, 3 sixteenths of offspring with round and green seeds, 3 sixteenths of offspring with wrinkled and yellow seeds, and one-sixteenth of offspring with wrinkled and green seeds. The ratio is 9 to 3 to 3 to 1.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365561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Using a testcross to determine unknown genotypes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Punnett square has 2 columns and 1 row. Homozygous recessive white flower p (lower case p) is crossed with homozygous dominant purple flower P (upper case P) to give alternative 1: Purple flower P </a:t>
            </a:r>
            <a:r>
              <a:rPr lang="en-US" dirty="0" err="1"/>
              <a:t>p</a:t>
            </a:r>
            <a:r>
              <a:rPr lang="en-US" dirty="0"/>
              <a:t> (Upper case P, lower case p). Homozygous recessive white flower p (lower case p) is crossed with homozygous dominant purple flower P (upper case P) to give alternative 1: purple flower P </a:t>
            </a:r>
            <a:r>
              <a:rPr lang="en-US" dirty="0" err="1"/>
              <a:t>p</a:t>
            </a:r>
            <a:r>
              <a:rPr lang="en-US" dirty="0"/>
              <a:t> (Upper case P, lower case p). All offspring are purple and the unknown flower is homozygous dominant (P P) (Upper case P, Upper case P). The Punnett square has 2 columns and 1 row. Homozygous recessive white flower p (lower case p) is crossed with homozygous dominant purple flower P (upper case P) to give alternative 1: Purple flower P </a:t>
            </a:r>
            <a:r>
              <a:rPr lang="en-US" dirty="0" err="1"/>
              <a:t>p</a:t>
            </a:r>
            <a:r>
              <a:rPr lang="en-US" dirty="0"/>
              <a:t> (Upper case P, lower case p). Homozygous recessive white flower p (lower case p) is crossed with homozygous dominant purple flower p (lower case p) to give alternative 1: white flower pp (lower case p, lower case p). Half of the offspring are white and the unknown flower is heterozygous (P p).</a:t>
            </a:r>
            <a:r>
              <a:rPr lang="en-US" sz="90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136946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Environmental influence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head, tail, and paws have dark pigment and the rest of the body has no dark pigment. The head and the tail are labeled, temperature below 33 degrees Celsius, tyrosinase active, dark pigment. The body is labeled, Temperature above 33 degrees Celsius, tyrosinase inactive, no pigment. </a:t>
            </a:r>
            <a:endParaRPr lang="en-US" sz="9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230399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Height is a continuously varying trait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horizontal axis is labeled mean parent height (inches) and ranges from 60.0 to 80.0 in increments of 4.0. The vertical axis is labeled Offspring height (inches) and ranges from 60.0 to 80.0 in increments of 4.0. For both males and females, the offspring height increases with the increase in mean parent height. The plots for a male range between the points (64.0,66.0) and (72.0, 76.0). A line for males starts at 63.0 at the vertical axis and goes up passing through the point (80.0, 80.0). The plots for a female range between the points (60.0,61.0) and (75.0, 73.0). A line for males starts at 62.0 at the horizontal axis and goes up passing through the point (80.0, 72.0). All values are approximate. </a:t>
            </a:r>
            <a:endParaRPr lang="en-US" sz="9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3130249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Incomplete dominance</a:t>
            </a:r>
            <a:r>
              <a:rPr lang="en-US" sz="1200" dirty="0"/>
              <a:t> 1</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An illustration shows incomplete dominance. Parent generation: Red flower C superscript R, C superscript R and white flower C superscript W, C superscript W. The parent generation crosses fertilization to result in the F 1 generation, pink flower C superscript R, C superscript W. </a:t>
            </a:r>
            <a:endParaRPr lang="en-US" sz="9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56589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Incomplete dominance</a:t>
            </a:r>
            <a:r>
              <a:rPr lang="en-US" sz="1200" dirty="0"/>
              <a:t> 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An illustration shows incomplete dominance. Parent generation: Red flower C superscript R, C superscript R and white flower C superscript W, C superscript W. The parent generation crosses fertilization to result in the F 1 generation, pink flower C superscript R, C superscript W.  F 1 generation leads to the F 2 generation. The F 2 generation shows a 2 by 2 square. The column headers are C superscript R and C superscript W. The row headers are C superscript R, C superscript W. The data given in the </a:t>
            </a:r>
            <a:r>
              <a:rPr lang="en-US" dirty="0" err="1"/>
              <a:t>Punnet's</a:t>
            </a:r>
            <a:r>
              <a:rPr lang="en-US" dirty="0"/>
              <a:t> square are (column-wise): Column 1: C superscript R-C superscript R, C superscript R-C superscript W. Column 2: C superscript R-C superscript W, C superscript W-C superscript W. The ratio is mentioned as 1:2:1 which equals C superscript R-C superscript R: C superscript R-C superscript W: C superscript W-C superscript W. </a:t>
            </a:r>
            <a:endParaRPr lang="en-US" sz="9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207490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How epistasis affects Labrador retriever coat color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The column headers are upper case B, upper case E; lower case b, upper case E; upper case B, lower case e; and lower case b, lower case e. The row headers are upper case B, upper case E; lower case b, upper case E; upper case B, lower case e; and lower case b, lower case e. The row-wise data from the square follow. Row 1: Black upper case B, upper case B, upper case E, upper case E. Black upper case B, lower case b, upper case E, upper case E. Black upper case B, upper case B, upper case E, lower case e. Black upper case B, lower case b, upper case E, lower case E. Row 2: Black upper case B, lower case b, upper case E, upper case E. Chocolate lower case b, lower case b, upper case E, upper case E. Black upper case B, lower case b, upper case E, lower case e. Chocolate lower case b, lower case b, upper case E, lower case e. Row 3: Black upper case B, upper case B, upper case E, lower case e. Black upper case B, lower case b, upper case E, lower case e. Yellow upper case B, upper case B, lower case e, lower case e. Yellow upper case B, lower case b, lower case e, lower case e. Row 4: Black upper case B, lower case b, upper case E, lower case e. Chocolate lower case b, lower case b, upper case E, lower case e. Yellow upper case B, lower case b, lower case e, lower case e. Yellow lower case b, lower case b, lower case e, lower case e. </a:t>
            </a:r>
            <a:endParaRPr lang="en-US" sz="7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901985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DDCCB-62BC-4B8D-8668-5A89F251B4C8}"/>
              </a:ext>
            </a:extLst>
          </p:cNvPr>
          <p:cNvSpPr>
            <a:spLocks noGrp="1"/>
          </p:cNvSpPr>
          <p:nvPr>
            <p:ph type="title"/>
          </p:nvPr>
        </p:nvSpPr>
        <p:spPr/>
        <p:txBody>
          <a:bodyPr/>
          <a:lstStyle/>
          <a:p>
            <a:r>
              <a:rPr lang="en-US" dirty="0"/>
              <a:t>Gregor Mendel</a:t>
            </a:r>
          </a:p>
        </p:txBody>
      </p:sp>
      <p:sp>
        <p:nvSpPr>
          <p:cNvPr id="3" name="Content Placeholder 2">
            <a:extLst>
              <a:ext uri="{FF2B5EF4-FFF2-40B4-BE49-F238E27FC236}">
                <a16:creationId xmlns:a16="http://schemas.microsoft.com/office/drawing/2014/main" id="{3EEAA509-FC9F-44C4-A2FD-F8E527B65BB0}"/>
              </a:ext>
            </a:extLst>
          </p:cNvPr>
          <p:cNvSpPr>
            <a:spLocks noGrp="1"/>
          </p:cNvSpPr>
          <p:nvPr>
            <p:ph sz="quarter" idx="11"/>
          </p:nvPr>
        </p:nvSpPr>
        <p:spPr>
          <a:xfrm>
            <a:off x="342899" y="1276710"/>
            <a:ext cx="4424151" cy="4974336"/>
          </a:xfrm>
        </p:spPr>
        <p:txBody>
          <a:bodyPr/>
          <a:lstStyle/>
          <a:p>
            <a:pPr>
              <a:spcAft>
                <a:spcPts val="1200"/>
              </a:spcAft>
            </a:pPr>
            <a:r>
              <a:rPr lang="en-US" sz="2200" dirty="0"/>
              <a:t>Quantified results of his experiments using pea plants</a:t>
            </a:r>
          </a:p>
          <a:p>
            <a:pPr>
              <a:spcAft>
                <a:spcPts val="1200"/>
              </a:spcAft>
            </a:pPr>
            <a:r>
              <a:rPr lang="en-US" sz="2200" dirty="0"/>
              <a:t>Pea plants were optimal because:</a:t>
            </a:r>
          </a:p>
          <a:p>
            <a:pPr marL="457200" indent="-457200">
              <a:buFont typeface="+mj-lt"/>
              <a:buAutoNum type="arabicPeriod"/>
            </a:pPr>
            <a:r>
              <a:rPr lang="en-US" sz="2200" dirty="0"/>
              <a:t>Other research showed that pea hybrids could be produced</a:t>
            </a:r>
          </a:p>
          <a:p>
            <a:pPr marL="457200" indent="-457200">
              <a:buFont typeface="+mj-lt"/>
              <a:buAutoNum type="arabicPeriod"/>
            </a:pPr>
            <a:r>
              <a:rPr lang="en-US" sz="2200" dirty="0"/>
              <a:t>Many pea varieties were available</a:t>
            </a:r>
          </a:p>
          <a:p>
            <a:pPr marL="457200" indent="-457200">
              <a:buFont typeface="+mj-lt"/>
              <a:buAutoNum type="arabicPeriod"/>
            </a:pPr>
            <a:r>
              <a:rPr lang="en-US" sz="2200" dirty="0"/>
              <a:t>Peas are small plants and easy to grow</a:t>
            </a:r>
          </a:p>
          <a:p>
            <a:pPr marL="457200" indent="-457200">
              <a:buFont typeface="+mj-lt"/>
              <a:buAutoNum type="arabicPeriod"/>
            </a:pPr>
            <a:r>
              <a:rPr lang="en-US" sz="2200" dirty="0"/>
              <a:t>Peas can self-fertilize or be cross-fertilized</a:t>
            </a:r>
          </a:p>
        </p:txBody>
      </p:sp>
      <p:pic>
        <p:nvPicPr>
          <p:cNvPr id="8" name="Picture 3" descr="A black and white photo of Mendel.">
            <a:extLst>
              <a:ext uri="{FF2B5EF4-FFF2-40B4-BE49-F238E27FC236}">
                <a16:creationId xmlns:a16="http://schemas.microsoft.com/office/drawing/2014/main" id="{978AF21F-7F54-468A-9946-35A967F4132A}"/>
              </a:ext>
            </a:extLst>
          </p:cNvPr>
          <p:cNvPicPr>
            <a:picLocks noChangeAspect="1"/>
          </p:cNvPicPr>
          <p:nvPr/>
        </p:nvPicPr>
        <p:blipFill rotWithShape="1">
          <a:blip r:embed="rId2"/>
          <a:srcRect l="5604" t="47910" r="62431" b="3256"/>
          <a:stretch/>
        </p:blipFill>
        <p:spPr>
          <a:xfrm>
            <a:off x="4824201" y="1276710"/>
            <a:ext cx="4114800" cy="3562349"/>
          </a:xfrm>
          <a:prstGeom prst="rect">
            <a:avLst/>
          </a:prstGeom>
        </p:spPr>
      </p:pic>
      <p:sp>
        <p:nvSpPr>
          <p:cNvPr id="4" name="Text Placeholder 4">
            <a:extLst>
              <a:ext uri="{FF2B5EF4-FFF2-40B4-BE49-F238E27FC236}">
                <a16:creationId xmlns:a16="http://schemas.microsoft.com/office/drawing/2014/main" id="{AC8D57D4-7CB5-4A2D-92D9-206D8E145786}"/>
              </a:ext>
            </a:extLst>
          </p:cNvPr>
          <p:cNvSpPr>
            <a:spLocks noGrp="1"/>
          </p:cNvSpPr>
          <p:nvPr>
            <p:ph type="body" sz="quarter" idx="39"/>
          </p:nvPr>
        </p:nvSpPr>
        <p:spPr>
          <a:xfrm>
            <a:off x="6058641" y="4881660"/>
            <a:ext cx="1645920" cy="181356"/>
          </a:xfrm>
        </p:spPr>
        <p:txBody>
          <a:bodyPr/>
          <a:lstStyle/>
          <a:p>
            <a:pPr algn="ctr"/>
            <a:r>
              <a:rPr lang="en-US" dirty="0">
                <a:solidFill>
                  <a:schemeClr val="tx1"/>
                </a:solidFill>
              </a:rPr>
              <a:t>Leslie Holzer/Science Source </a:t>
            </a:r>
          </a:p>
        </p:txBody>
      </p:sp>
      <p:sp>
        <p:nvSpPr>
          <p:cNvPr id="6" name="Slide Number Placeholder 5">
            <a:extLst>
              <a:ext uri="{FF2B5EF4-FFF2-40B4-BE49-F238E27FC236}">
                <a16:creationId xmlns:a16="http://schemas.microsoft.com/office/drawing/2014/main" id="{5F4A68B0-D3B2-46BC-AD36-21653037CE6C}"/>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0675208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EB5F2-D424-40BE-AD0C-A9049245008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Mendel’s experimental method</a:t>
            </a:r>
          </a:p>
        </p:txBody>
      </p:sp>
      <p:sp>
        <p:nvSpPr>
          <p:cNvPr id="3" name="Content Placeholder 2">
            <a:extLst>
              <a:ext uri="{FF2B5EF4-FFF2-40B4-BE49-F238E27FC236}">
                <a16:creationId xmlns:a16="http://schemas.microsoft.com/office/drawing/2014/main" id="{A8FBE4B3-5A4D-4613-B13F-036CFBAE8E56}"/>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Usually in three stages</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Produce true-breeding strains for each trait he was studying</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Cross-fertilize true-breeding strains having alternate forms of a trait</a:t>
            </a:r>
          </a:p>
          <a:p>
            <a:pPr marL="822960" lvl="0" indent="-283464">
              <a:spcBef>
                <a:spcPts val="1200"/>
              </a:spcBef>
              <a:spcAft>
                <a:spcPts val="1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Also perform </a:t>
            </a:r>
            <a:r>
              <a:rPr lang="en-US" sz="2000" i="1" dirty="0">
                <a:solidFill>
                  <a:srgbClr val="000000"/>
                </a:solidFill>
                <a:latin typeface="Arial" panose="020B0604020202020204" pitchFamily="34" charset="0"/>
                <a:ea typeface="Verdana" panose="020B0604030504040204" pitchFamily="34" charset="0"/>
              </a:rPr>
              <a:t>reciprocal</a:t>
            </a:r>
            <a:r>
              <a:rPr lang="en-US" sz="2000" dirty="0">
                <a:solidFill>
                  <a:srgbClr val="000000"/>
                </a:solidFill>
                <a:latin typeface="Arial" panose="020B0604020202020204" pitchFamily="34" charset="0"/>
                <a:ea typeface="Verdana" panose="020B0604030504040204" pitchFamily="34" charset="0"/>
              </a:rPr>
              <a:t> </a:t>
            </a:r>
            <a:r>
              <a:rPr lang="en-US" sz="2000" i="1" dirty="0">
                <a:solidFill>
                  <a:srgbClr val="000000"/>
                </a:solidFill>
                <a:latin typeface="Arial" panose="020B0604020202020204" pitchFamily="34" charset="0"/>
                <a:ea typeface="Verdana" panose="020B0604030504040204" pitchFamily="34" charset="0"/>
              </a:rPr>
              <a:t>crosses </a:t>
            </a:r>
            <a:r>
              <a:rPr lang="en-US" sz="2000" dirty="0">
                <a:solidFill>
                  <a:srgbClr val="000000"/>
                </a:solidFill>
                <a:latin typeface="Arial" panose="020B0604020202020204" pitchFamily="34" charset="0"/>
                <a:ea typeface="Verdana" panose="020B0604030504040204" pitchFamily="34" charset="0"/>
              </a:rPr>
              <a:t>to ensure source of pollen is from both types (for example white and purple)</a:t>
            </a:r>
            <a:endParaRPr lang="en-US" sz="2000" i="1" dirty="0">
              <a:solidFill>
                <a:srgbClr val="000000"/>
              </a:solidFill>
              <a:latin typeface="Arial" panose="020B0604020202020204" pitchFamily="34" charset="0"/>
              <a:ea typeface="Verdana" panose="020B0604030504040204" pitchFamily="34" charset="0"/>
            </a:endParaRPr>
          </a:p>
          <a:p>
            <a:pPr marL="457200" lvl="0" indent="-457200">
              <a:spcBef>
                <a:spcPts val="1200"/>
              </a:spcBef>
              <a:spcAft>
                <a:spcPts val="1200"/>
              </a:spcAft>
              <a:buClr>
                <a:srgbClr val="000000"/>
              </a:buClr>
              <a:buFont typeface="+mj-lt"/>
              <a:buAutoNum type="arabicPeriod" startAt="3"/>
            </a:pPr>
            <a:r>
              <a:rPr lang="en-US" dirty="0">
                <a:solidFill>
                  <a:srgbClr val="000000"/>
                </a:solidFill>
                <a:latin typeface="Arial" panose="020B0604020202020204" pitchFamily="34" charset="0"/>
                <a:ea typeface="Verdana" panose="020B0604030504040204" pitchFamily="34" charset="0"/>
              </a:rPr>
              <a:t>Allow the hybrid offspring to self-fertilize for several generations and </a:t>
            </a:r>
            <a:r>
              <a:rPr lang="en-US" u="sng" dirty="0">
                <a:solidFill>
                  <a:srgbClr val="000000"/>
                </a:solidFill>
                <a:latin typeface="Arial" panose="020B0604020202020204" pitchFamily="34" charset="0"/>
                <a:ea typeface="Verdana" panose="020B0604030504040204" pitchFamily="34" charset="0"/>
              </a:rPr>
              <a:t>count</a:t>
            </a:r>
            <a:r>
              <a:rPr lang="en-US" dirty="0">
                <a:solidFill>
                  <a:srgbClr val="000000"/>
                </a:solidFill>
                <a:latin typeface="Arial" panose="020B0604020202020204" pitchFamily="34" charset="0"/>
                <a:ea typeface="Verdana" panose="020B0604030504040204" pitchFamily="34" charset="0"/>
              </a:rPr>
              <a:t> the number of offspring showing each form of the trait</a:t>
            </a:r>
          </a:p>
        </p:txBody>
      </p:sp>
      <p:sp>
        <p:nvSpPr>
          <p:cNvPr id="6" name="Slide Number Placeholder 3">
            <a:extLst>
              <a:ext uri="{FF2B5EF4-FFF2-40B4-BE49-F238E27FC236}">
                <a16:creationId xmlns:a16="http://schemas.microsoft.com/office/drawing/2014/main" id="{AA6A77AC-8948-4AB6-B079-22B909B5CFFA}"/>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5952258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How Mendel conducted his experiments</a:t>
            </a:r>
          </a:p>
        </p:txBody>
      </p:sp>
      <p:pic>
        <p:nvPicPr>
          <p:cNvPr id="8" name="Picture 2" descr="An illustration of a flower of a garden pea plant.">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t="1" b="53293"/>
          <a:stretch/>
        </p:blipFill>
        <p:spPr>
          <a:xfrm>
            <a:off x="365760" y="2559573"/>
            <a:ext cx="8412480" cy="2226623"/>
          </a:xfrm>
          <a:prstGeom prst="rect">
            <a:avLst/>
          </a:prstGeom>
        </p:spPr>
      </p:pic>
      <p:sp>
        <p:nvSpPr>
          <p:cNvPr id="9" name="Text Placeholder 3">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688525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33AB1-0F5F-4F0D-8F32-00741B6B169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Monohybrid crosses</a:t>
            </a:r>
          </a:p>
        </p:txBody>
      </p:sp>
      <p:sp>
        <p:nvSpPr>
          <p:cNvPr id="3" name="Content Placeholder 2">
            <a:extLst>
              <a:ext uri="{FF2B5EF4-FFF2-40B4-BE49-F238E27FC236}">
                <a16:creationId xmlns:a16="http://schemas.microsoft.com/office/drawing/2014/main" id="{5D055FD6-8B5E-4155-AA36-CC196A49D240}"/>
              </a:ext>
            </a:extLst>
          </p:cNvPr>
          <p:cNvSpPr>
            <a:spLocks noGrp="1"/>
          </p:cNvSpPr>
          <p:nvPr>
            <p:ph sz="quarter" idx="11"/>
          </p:nvPr>
        </p:nvSpPr>
        <p:spPr/>
        <p:txBody>
          <a:bodyPr/>
          <a:lstStyle/>
          <a:p>
            <a:pPr lvl="0">
              <a:spcBef>
                <a:spcPts val="12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Monohybrid cross </a:t>
            </a:r>
            <a:r>
              <a:rPr lang="en-US" dirty="0">
                <a:solidFill>
                  <a:srgbClr val="000000"/>
                </a:solidFill>
                <a:latin typeface="Arial" panose="020B0604020202020204" pitchFamily="34" charset="0"/>
                <a:ea typeface="Verdana" panose="020B0604030504040204" pitchFamily="34" charset="0"/>
              </a:rPr>
              <a:t>used to </a:t>
            </a:r>
            <a:r>
              <a:rPr lang="en-US" dirty="0" err="1">
                <a:solidFill>
                  <a:srgbClr val="000000"/>
                </a:solidFill>
                <a:latin typeface="Arial" panose="020B0604020202020204" pitchFamily="34" charset="0"/>
                <a:ea typeface="Verdana" panose="020B0604030504040204" pitchFamily="34" charset="0"/>
              </a:rPr>
              <a:t>to</a:t>
            </a:r>
            <a:r>
              <a:rPr lang="en-US" dirty="0">
                <a:solidFill>
                  <a:srgbClr val="000000"/>
                </a:solidFill>
                <a:latin typeface="Arial" panose="020B0604020202020204" pitchFamily="34" charset="0"/>
                <a:ea typeface="Verdana" panose="020B0604030504040204" pitchFamily="34" charset="0"/>
              </a:rPr>
              <a:t> study only two variations of a single trait</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Mendel produced true-breeding pea strains for seven different traits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Flower color, seed color, seed texture, pod color, pod shape, flower position, plant height</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trait had two variants</a:t>
            </a:r>
          </a:p>
        </p:txBody>
      </p:sp>
      <p:sp>
        <p:nvSpPr>
          <p:cNvPr id="6" name="Slide Number Placeholder 3">
            <a:extLst>
              <a:ext uri="{FF2B5EF4-FFF2-40B4-BE49-F238E27FC236}">
                <a16:creationId xmlns:a16="http://schemas.microsoft.com/office/drawing/2014/main" id="{33232870-B099-4388-AB1A-5C48E77C433A}"/>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873190751"/>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5767</TotalTime>
  <Words>7622</Words>
  <Application>Microsoft Office PowerPoint</Application>
  <PresentationFormat>On-screen Show (4:3)</PresentationFormat>
  <Paragraphs>375</Paragraphs>
  <Slides>59</Slides>
  <Notes>0</Notes>
  <HiddenSlides>14</HiddenSlides>
  <MMClips>0</MMClips>
  <ScaleCrop>false</ScaleCrop>
  <HeadingPairs>
    <vt:vector size="8" baseType="variant">
      <vt:variant>
        <vt:lpstr>Fonts Used</vt:lpstr>
      </vt:variant>
      <vt:variant>
        <vt:i4>6</vt:i4>
      </vt:variant>
      <vt:variant>
        <vt:lpstr>Theme</vt:lpstr>
      </vt:variant>
      <vt:variant>
        <vt:i4>6</vt:i4>
      </vt:variant>
      <vt:variant>
        <vt:lpstr>Embedded OLE Servers</vt:lpstr>
      </vt:variant>
      <vt:variant>
        <vt:i4>1</vt:i4>
      </vt:variant>
      <vt:variant>
        <vt:lpstr>Slide Titles</vt:lpstr>
      </vt:variant>
      <vt:variant>
        <vt:i4>59</vt:i4>
      </vt:variant>
    </vt:vector>
  </HeadingPairs>
  <TitlesOfParts>
    <vt:vector size="72" baseType="lpstr">
      <vt:lpstr>Microsoft YaHei</vt:lpstr>
      <vt:lpstr>Arial</vt:lpstr>
      <vt:lpstr>Calibri</vt:lpstr>
      <vt:lpstr>Helvetica</vt:lpstr>
      <vt:lpstr>Times New Roman</vt:lpstr>
      <vt:lpstr>Verdana</vt:lpstr>
      <vt:lpstr>Title Slides Master</vt:lpstr>
      <vt:lpstr>MainContentSlideMaster</vt:lpstr>
      <vt:lpstr>ClosingMaster</vt:lpstr>
      <vt:lpstr>DividerSlideMaster</vt:lpstr>
      <vt:lpstr>ImageDescriptionAppendixSlideMaster</vt:lpstr>
      <vt:lpstr>Custom Design</vt:lpstr>
      <vt:lpstr>Equation</vt:lpstr>
      <vt:lpstr>Chapter 12</vt:lpstr>
      <vt:lpstr>Lecture Outline</vt:lpstr>
      <vt:lpstr>Mystery of heredity</vt:lpstr>
      <vt:lpstr>Early plant biologists produced hybrids with puzzling results</vt:lpstr>
      <vt:lpstr>Crosses of the garden pea</vt:lpstr>
      <vt:lpstr>Gregor Mendel</vt:lpstr>
      <vt:lpstr>Mendel’s experimental method</vt:lpstr>
      <vt:lpstr>How Mendel conducted his experiments</vt:lpstr>
      <vt:lpstr>Monohybrid crosses</vt:lpstr>
      <vt:lpstr>Mendel’s seven traits</vt:lpstr>
      <vt:lpstr>F1 generation</vt:lpstr>
      <vt:lpstr>F2 generation</vt:lpstr>
      <vt:lpstr>3:1 is actually 1:2:1</vt:lpstr>
      <vt:lpstr>The F2 generation is a disguised 1:2:1 ratio</vt:lpstr>
      <vt:lpstr>Conclusions</vt:lpstr>
      <vt:lpstr>Mendel’s five-element model 1</vt:lpstr>
      <vt:lpstr>Mendel’s five-element model 2</vt:lpstr>
      <vt:lpstr>Principle of Segregation</vt:lpstr>
      <vt:lpstr>Making a Punnett square</vt:lpstr>
      <vt:lpstr>Using a Punnett square to analyze Mendel’s cross</vt:lpstr>
      <vt:lpstr>Dihybrid crosses</vt:lpstr>
      <vt:lpstr>Dihybrid crosses produce a 9:3:3:1 ratio</vt:lpstr>
      <vt:lpstr>Analyzing a dihybrid cross 1</vt:lpstr>
      <vt:lpstr>Analyzing a dihybrid cross 2</vt:lpstr>
      <vt:lpstr>Principle of Independent Assortment</vt:lpstr>
      <vt:lpstr>Testcross</vt:lpstr>
      <vt:lpstr>Using a testcross to determine unknown genotypes</vt:lpstr>
      <vt:lpstr>Probability and the rule of addition</vt:lpstr>
      <vt:lpstr>Probability and the rule of multiplication</vt:lpstr>
      <vt:lpstr>Dihybrid probabilities are based on monohybrid probabilities</vt:lpstr>
      <vt:lpstr>Extensions to Mendel</vt:lpstr>
      <vt:lpstr>Environmental influence</vt:lpstr>
      <vt:lpstr>Continuous variation</vt:lpstr>
      <vt:lpstr>Environment and heritability</vt:lpstr>
      <vt:lpstr>Height is a continuously varying trait</vt:lpstr>
      <vt:lpstr>Pleiotropy</vt:lpstr>
      <vt:lpstr>Multiple alleles</vt:lpstr>
      <vt:lpstr>Dominance is not always complete</vt:lpstr>
      <vt:lpstr>Incomplete dominance 1</vt:lpstr>
      <vt:lpstr>Incomplete dominance 2</vt:lpstr>
      <vt:lpstr>Human A B O blood group</vt:lpstr>
      <vt:lpstr>A B O blood groups illustrate both codominance and multiple alleles</vt:lpstr>
      <vt:lpstr>Epistasis</vt:lpstr>
      <vt:lpstr>How epistasis affects Labrador retriever coat color</vt:lpstr>
      <vt:lpstr>End of Main Content</vt:lpstr>
      <vt:lpstr>Accessibility Content: Text Alternatives for Images</vt:lpstr>
      <vt:lpstr>How Mendel conducted his experiments - Text Alternative</vt:lpstr>
      <vt:lpstr>Mendel’s seven traits - Text Alternative</vt:lpstr>
      <vt:lpstr>The F2 generation is a disguised 1:2:1 ratio - Text Alternative</vt:lpstr>
      <vt:lpstr>Making a Punnett square - Text Alternative</vt:lpstr>
      <vt:lpstr>Using a Punnett square to analyze Mendel’s cross - Text Alternative</vt:lpstr>
      <vt:lpstr>Analyzing a dihybrid cross 1 - Text Alternative</vt:lpstr>
      <vt:lpstr>Analyzing a dihybrid cross 2- Text Alternative</vt:lpstr>
      <vt:lpstr>Using a testcross to determine unknown genotypes - Text Alternative</vt:lpstr>
      <vt:lpstr>Environmental influence - Text Alternative</vt:lpstr>
      <vt:lpstr>Height is a continuously varying trait - Text Alternative</vt:lpstr>
      <vt:lpstr>Incomplete dominance 1- Text Alternative</vt:lpstr>
      <vt:lpstr>Incomplete dominance 2 - Text Alternative</vt:lpstr>
      <vt:lpstr>How epistasis affects Labrador retriever coat color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12: Patterns of Inheritance</dc:subject>
  <dc:creator>Raven, Johnson, Mason, Losos, Duncan</dc:creator>
  <cp:keywords>Accessible PPT</cp:keywords>
  <cp:lastModifiedBy>Kiran</cp:lastModifiedBy>
  <cp:revision>1024</cp:revision>
  <dcterms:created xsi:type="dcterms:W3CDTF">2019-07-27T05:34:11Z</dcterms:created>
  <dcterms:modified xsi:type="dcterms:W3CDTF">2022-04-05T05:02:59Z</dcterms:modified>
</cp:coreProperties>
</file>