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9"/>
  </p:notesMasterIdLst>
  <p:sldIdLst>
    <p:sldId id="682" r:id="rId7"/>
    <p:sldId id="658" r:id="rId8"/>
    <p:sldId id="310" r:id="rId9"/>
    <p:sldId id="311" r:id="rId10"/>
    <p:sldId id="312" r:id="rId11"/>
    <p:sldId id="313" r:id="rId12"/>
    <p:sldId id="314" r:id="rId13"/>
    <p:sldId id="659" r:id="rId14"/>
    <p:sldId id="660"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661" r:id="rId29"/>
    <p:sldId id="331" r:id="rId30"/>
    <p:sldId id="332" r:id="rId31"/>
    <p:sldId id="333" r:id="rId32"/>
    <p:sldId id="334" r:id="rId33"/>
    <p:sldId id="335" r:id="rId34"/>
    <p:sldId id="336" r:id="rId35"/>
    <p:sldId id="337" r:id="rId36"/>
    <p:sldId id="338" r:id="rId37"/>
    <p:sldId id="339" r:id="rId38"/>
    <p:sldId id="340" r:id="rId39"/>
    <p:sldId id="662" r:id="rId40"/>
    <p:sldId id="342" r:id="rId41"/>
    <p:sldId id="343" r:id="rId42"/>
    <p:sldId id="344" r:id="rId43"/>
    <p:sldId id="345" r:id="rId44"/>
    <p:sldId id="346" r:id="rId45"/>
    <p:sldId id="347" r:id="rId46"/>
    <p:sldId id="348" r:id="rId47"/>
    <p:sldId id="663" r:id="rId48"/>
    <p:sldId id="350" r:id="rId49"/>
    <p:sldId id="664" r:id="rId50"/>
    <p:sldId id="352" r:id="rId51"/>
    <p:sldId id="665" r:id="rId52"/>
    <p:sldId id="666" r:id="rId53"/>
    <p:sldId id="355" r:id="rId54"/>
    <p:sldId id="356" r:id="rId55"/>
    <p:sldId id="667" r:id="rId56"/>
    <p:sldId id="358" r:id="rId57"/>
    <p:sldId id="359" r:id="rId58"/>
    <p:sldId id="360" r:id="rId59"/>
    <p:sldId id="303" r:id="rId60"/>
    <p:sldId id="289" r:id="rId61"/>
    <p:sldId id="264" r:id="rId62"/>
    <p:sldId id="668" r:id="rId63"/>
    <p:sldId id="669" r:id="rId64"/>
    <p:sldId id="670" r:id="rId65"/>
    <p:sldId id="671" r:id="rId66"/>
    <p:sldId id="672" r:id="rId67"/>
    <p:sldId id="673" r:id="rId68"/>
    <p:sldId id="674" r:id="rId69"/>
    <p:sldId id="675" r:id="rId70"/>
    <p:sldId id="683" r:id="rId71"/>
    <p:sldId id="676" r:id="rId72"/>
    <p:sldId id="677" r:id="rId73"/>
    <p:sldId id="678" r:id="rId74"/>
    <p:sldId id="684" r:id="rId75"/>
    <p:sldId id="679" r:id="rId76"/>
    <p:sldId id="680" r:id="rId77"/>
    <p:sldId id="681" r:id="rId7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682"/>
            <p14:sldId id="658"/>
            <p14:sldId id="310"/>
            <p14:sldId id="311"/>
            <p14:sldId id="312"/>
            <p14:sldId id="313"/>
            <p14:sldId id="314"/>
            <p14:sldId id="659"/>
            <p14:sldId id="660"/>
            <p14:sldId id="317"/>
            <p14:sldId id="318"/>
            <p14:sldId id="319"/>
            <p14:sldId id="320"/>
            <p14:sldId id="321"/>
            <p14:sldId id="322"/>
            <p14:sldId id="323"/>
            <p14:sldId id="324"/>
            <p14:sldId id="325"/>
            <p14:sldId id="326"/>
            <p14:sldId id="327"/>
            <p14:sldId id="328"/>
            <p14:sldId id="329"/>
            <p14:sldId id="661"/>
            <p14:sldId id="331"/>
            <p14:sldId id="332"/>
            <p14:sldId id="333"/>
            <p14:sldId id="334"/>
            <p14:sldId id="335"/>
            <p14:sldId id="336"/>
            <p14:sldId id="337"/>
            <p14:sldId id="338"/>
            <p14:sldId id="339"/>
            <p14:sldId id="340"/>
            <p14:sldId id="662"/>
            <p14:sldId id="342"/>
            <p14:sldId id="343"/>
            <p14:sldId id="344"/>
            <p14:sldId id="345"/>
            <p14:sldId id="346"/>
            <p14:sldId id="347"/>
            <p14:sldId id="348"/>
            <p14:sldId id="663"/>
            <p14:sldId id="350"/>
            <p14:sldId id="664"/>
            <p14:sldId id="352"/>
            <p14:sldId id="665"/>
            <p14:sldId id="666"/>
            <p14:sldId id="355"/>
            <p14:sldId id="356"/>
            <p14:sldId id="667"/>
            <p14:sldId id="358"/>
            <p14:sldId id="359"/>
            <p14:sldId id="360"/>
            <p14:sldId id="303"/>
          </p14:sldIdLst>
        </p14:section>
        <p14:section name="Appendix: Image Descriptions for Unsighted Students" id="{07080632-B756-45AF-BBF3-52DB3854CA65}">
          <p14:sldIdLst>
            <p14:sldId id="289"/>
            <p14:sldId id="264"/>
            <p14:sldId id="668"/>
            <p14:sldId id="669"/>
            <p14:sldId id="670"/>
            <p14:sldId id="671"/>
            <p14:sldId id="672"/>
            <p14:sldId id="673"/>
            <p14:sldId id="674"/>
            <p14:sldId id="675"/>
            <p14:sldId id="683"/>
            <p14:sldId id="676"/>
            <p14:sldId id="677"/>
            <p14:sldId id="678"/>
            <p14:sldId id="684"/>
            <p14:sldId id="679"/>
            <p14:sldId id="680"/>
            <p14:sldId id="68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2" autoAdjust="0"/>
    <p:restoredTop sz="93037" autoAdjust="0"/>
  </p:normalViewPr>
  <p:slideViewPr>
    <p:cSldViewPr snapToGrid="0" showGuides="1">
      <p:cViewPr varScale="1">
        <p:scale>
          <a:sx n="86" d="100"/>
          <a:sy n="86" d="100"/>
        </p:scale>
        <p:origin x="108" y="384"/>
      </p:cViewPr>
      <p:guideLst>
        <p:guide pos="3264"/>
        <p:guide orient="horz" pos="2256"/>
        <p:guide pos="5640"/>
      </p:guideLst>
    </p:cSldViewPr>
  </p:slideViewPr>
  <p:outlineViewPr>
    <p:cViewPr>
      <p:scale>
        <a:sx n="33" d="100"/>
        <a:sy n="33" d="100"/>
      </p:scale>
      <p:origin x="0" y="-6087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tableStyles" Target="tableStyle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notesMaster" Target="notesMasters/notesMaster1.xml"/><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viewProps" Target="view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4" Type="http://schemas.openxmlformats.org/officeDocument/2006/relationships/image" Target="../media/image15.wmf"/></Relationships>
</file>

<file path=ppt/slides/_rels/slide27.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13</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r>
              <a:rPr lang="en-US" sz="2200" dirty="0"/>
              <a:t>The Chromosomal Basis of Inheritance, and Human Genetics</a:t>
            </a:r>
            <a:endParaRPr lang="en-US" sz="2200" dirty="0">
              <a:cs typeface="Helvetica" pitchFamily="34" charset="0"/>
            </a:endParaRP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41755314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E0DD7-2624-4D0A-A287-19853303FC2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Sex determination</a:t>
            </a:r>
          </a:p>
        </p:txBody>
      </p:sp>
      <p:sp>
        <p:nvSpPr>
          <p:cNvPr id="3" name="Content Placeholder 2">
            <a:extLst>
              <a:ext uri="{FF2B5EF4-FFF2-40B4-BE49-F238E27FC236}">
                <a16:creationId xmlns:a16="http://schemas.microsoft.com/office/drawing/2014/main" id="{62F47B77-A086-4B23-B61E-7F97B9F7FE4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Sex determination varies across organisms: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Is based on presence of a Y chromosome in humans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X chromosomes = female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Having a Y chromosome (X</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 = male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birds, the male has two Z chromosomes and females are Z</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W</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insects are either X</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X</a:t>
            </a:r>
            <a:r>
              <a:rPr lang="en-US" dirty="0">
                <a:solidFill>
                  <a:srgbClr val="000000"/>
                </a:solidFill>
                <a:latin typeface="Arial" panose="020B0604020202020204" pitchFamily="34" charset="0"/>
                <a:ea typeface="Verdana" panose="020B0604030504040204" pitchFamily="34" charset="0"/>
              </a:rPr>
              <a:t> (female) or X</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 (O indicating absence of a chromosome) in males</a:t>
            </a:r>
          </a:p>
        </p:txBody>
      </p:sp>
      <p:sp>
        <p:nvSpPr>
          <p:cNvPr id="6" name="Slide Number Placeholder 3">
            <a:extLst>
              <a:ext uri="{FF2B5EF4-FFF2-40B4-BE49-F238E27FC236}">
                <a16:creationId xmlns:a16="http://schemas.microsoft.com/office/drawing/2014/main" id="{342CD78B-72CC-493A-B0C0-57E76367AB7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4864869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ED47F-7A7B-4CA2-AD65-7512BE2722B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13.1</a:t>
            </a:r>
          </a:p>
        </p:txBody>
      </p:sp>
      <p:sp>
        <p:nvSpPr>
          <p:cNvPr id="14" name="Content Placeholder 2">
            <a:extLst>
              <a:ext uri="{FF2B5EF4-FFF2-40B4-BE49-F238E27FC236}">
                <a16:creationId xmlns:a16="http://schemas.microsoft.com/office/drawing/2014/main" id="{F708EBA9-A1BA-4571-8271-50EDF3C57E29}"/>
              </a:ext>
            </a:extLst>
          </p:cNvPr>
          <p:cNvSpPr>
            <a:spLocks noGrp="1"/>
          </p:cNvSpPr>
          <p:nvPr>
            <p:ph sz="quarter" idx="11"/>
          </p:nvPr>
        </p:nvSpPr>
        <p:spPr>
          <a:xfrm>
            <a:off x="342900" y="1088026"/>
            <a:ext cx="8458200" cy="435976"/>
          </a:xfrm>
        </p:spPr>
        <p:txBody>
          <a:bodyPr/>
          <a:lstStyle/>
          <a:p>
            <a:r>
              <a:rPr lang="en-US" b="1" dirty="0"/>
              <a:t>TABLE 13.1 Sex Determination in Some Organisms</a:t>
            </a:r>
          </a:p>
        </p:txBody>
      </p:sp>
      <p:graphicFrame>
        <p:nvGraphicFramePr>
          <p:cNvPr id="9" name="Table 3">
            <a:extLst>
              <a:ext uri="{FF2B5EF4-FFF2-40B4-BE49-F238E27FC236}">
                <a16:creationId xmlns:a16="http://schemas.microsoft.com/office/drawing/2014/main" id="{AAA28187-4DAF-4342-AE63-500D0DD8E201}"/>
              </a:ext>
            </a:extLst>
          </p:cNvPr>
          <p:cNvGraphicFramePr>
            <a:graphicFrameLocks noGrp="1"/>
          </p:cNvGraphicFramePr>
          <p:nvPr>
            <p:extLst>
              <p:ext uri="{D42A27DB-BD31-4B8C-83A1-F6EECF244321}">
                <p14:modId xmlns:p14="http://schemas.microsoft.com/office/powerpoint/2010/main" val="1155294132"/>
              </p:ext>
            </p:extLst>
          </p:nvPr>
        </p:nvGraphicFramePr>
        <p:xfrm>
          <a:off x="321759" y="1615044"/>
          <a:ext cx="8503920" cy="4572000"/>
        </p:xfrm>
        <a:graphic>
          <a:graphicData uri="http://schemas.openxmlformats.org/drawingml/2006/table">
            <a:tbl>
              <a:tblPr firstRow="1" bandRow="1">
                <a:tableStyleId>{5940675A-B579-460E-94D1-54222C63F5DA}</a:tableStyleId>
              </a:tblPr>
              <a:tblGrid>
                <a:gridCol w="6309360">
                  <a:extLst>
                    <a:ext uri="{9D8B030D-6E8A-4147-A177-3AD203B41FA5}">
                      <a16:colId xmlns:a16="http://schemas.microsoft.com/office/drawing/2014/main" val="1510650842"/>
                    </a:ext>
                  </a:extLst>
                </a:gridCol>
                <a:gridCol w="1097280">
                  <a:extLst>
                    <a:ext uri="{9D8B030D-6E8A-4147-A177-3AD203B41FA5}">
                      <a16:colId xmlns:a16="http://schemas.microsoft.com/office/drawing/2014/main" val="1822330833"/>
                    </a:ext>
                  </a:extLst>
                </a:gridCol>
                <a:gridCol w="1097280">
                  <a:extLst>
                    <a:ext uri="{9D8B030D-6E8A-4147-A177-3AD203B41FA5}">
                      <a16:colId xmlns:a16="http://schemas.microsoft.com/office/drawing/2014/main" val="3818501588"/>
                    </a:ext>
                  </a:extLst>
                </a:gridCol>
              </a:tblGrid>
              <a:tr h="420340">
                <a:tc>
                  <a:txBody>
                    <a:bodyPr/>
                    <a:lstStyle/>
                    <a:p>
                      <a:pPr algn="l"/>
                      <a:endParaRPr lang="en-US" sz="2000" b="1" dirty="0">
                        <a:latin typeface="Arial (Body)"/>
                      </a:endParaRPr>
                    </a:p>
                  </a:txBody>
                  <a:tcPr/>
                </a:tc>
                <a:tc>
                  <a:txBody>
                    <a:bodyPr/>
                    <a:lstStyle/>
                    <a:p>
                      <a:pPr algn="ctr"/>
                      <a:r>
                        <a:rPr lang="en-US" sz="2000" b="1" dirty="0">
                          <a:latin typeface="Arial (Body)"/>
                        </a:rPr>
                        <a:t>Female</a:t>
                      </a:r>
                    </a:p>
                  </a:txBody>
                  <a:tcPr/>
                </a:tc>
                <a:tc>
                  <a:txBody>
                    <a:bodyPr/>
                    <a:lstStyle/>
                    <a:p>
                      <a:pPr algn="ctr"/>
                      <a:r>
                        <a:rPr lang="en-US" sz="2000" b="1" dirty="0">
                          <a:latin typeface="Arial (Body)"/>
                        </a:rPr>
                        <a:t>Male</a:t>
                      </a:r>
                    </a:p>
                  </a:txBody>
                  <a:tcPr/>
                </a:tc>
                <a:extLst>
                  <a:ext uri="{0D108BD9-81ED-4DB2-BD59-A6C34878D82A}">
                    <a16:rowId xmlns:a16="http://schemas.microsoft.com/office/drawing/2014/main" val="3173023310"/>
                  </a:ext>
                </a:extLst>
              </a:tr>
              <a:tr h="1164017">
                <a:tc>
                  <a:txBody>
                    <a:bodyPr/>
                    <a:lstStyle/>
                    <a:p>
                      <a:r>
                        <a:rPr lang="en-US" sz="2000" dirty="0">
                          <a:latin typeface="Arial (Body)"/>
                        </a:rPr>
                        <a:t>Humans, </a:t>
                      </a:r>
                      <a:r>
                        <a:rPr lang="en-US" sz="2000" i="1" dirty="0">
                          <a:latin typeface="Arial (Body)"/>
                        </a:rPr>
                        <a:t>Drosophila</a:t>
                      </a:r>
                    </a:p>
                  </a:txBody>
                  <a:tcPr/>
                </a:tc>
                <a:tc>
                  <a:txBody>
                    <a:bodyPr/>
                    <a:lstStyle/>
                    <a:p>
                      <a:pPr algn="ctr"/>
                      <a:r>
                        <a:rPr lang="en-US" sz="2000" dirty="0">
                          <a:latin typeface="Arial (Body)"/>
                        </a:rPr>
                        <a:t>XX</a:t>
                      </a:r>
                    </a:p>
                  </a:txBody>
                  <a:tcPr/>
                </a:tc>
                <a:tc>
                  <a:txBody>
                    <a:bodyPr/>
                    <a:lstStyle/>
                    <a:p>
                      <a:pPr algn="ctr"/>
                      <a:r>
                        <a:rPr lang="en-US" sz="2000" dirty="0">
                          <a:latin typeface="Arial (Body)"/>
                        </a:rPr>
                        <a:t>XY</a:t>
                      </a:r>
                    </a:p>
                  </a:txBody>
                  <a:tcPr/>
                </a:tc>
                <a:extLst>
                  <a:ext uri="{0D108BD9-81ED-4DB2-BD59-A6C34878D82A}">
                    <a16:rowId xmlns:a16="http://schemas.microsoft.com/office/drawing/2014/main" val="3823952695"/>
                  </a:ext>
                </a:extLst>
              </a:tr>
              <a:tr h="1164017">
                <a:tc>
                  <a:txBody>
                    <a:bodyPr/>
                    <a:lstStyle/>
                    <a:p>
                      <a:r>
                        <a:rPr lang="en-US" sz="2000" dirty="0">
                          <a:latin typeface="Arial (Body)"/>
                        </a:rPr>
                        <a:t>Birds</a:t>
                      </a:r>
                    </a:p>
                  </a:txBody>
                  <a:tcPr/>
                </a:tc>
                <a:tc>
                  <a:txBody>
                    <a:bodyPr/>
                    <a:lstStyle/>
                    <a:p>
                      <a:pPr algn="ctr"/>
                      <a:r>
                        <a:rPr lang="en-US" sz="2000" dirty="0">
                          <a:latin typeface="Arial (Body)"/>
                        </a:rPr>
                        <a:t>ZW</a:t>
                      </a:r>
                    </a:p>
                  </a:txBody>
                  <a:tcPr/>
                </a:tc>
                <a:tc>
                  <a:txBody>
                    <a:bodyPr/>
                    <a:lstStyle/>
                    <a:p>
                      <a:pPr algn="ctr"/>
                      <a:r>
                        <a:rPr lang="en-US" sz="2000" dirty="0">
                          <a:latin typeface="Arial (Body)"/>
                        </a:rPr>
                        <a:t>ZZ</a:t>
                      </a:r>
                    </a:p>
                  </a:txBody>
                  <a:tcPr/>
                </a:tc>
                <a:extLst>
                  <a:ext uri="{0D108BD9-81ED-4DB2-BD59-A6C34878D82A}">
                    <a16:rowId xmlns:a16="http://schemas.microsoft.com/office/drawing/2014/main" val="1319674654"/>
                  </a:ext>
                </a:extLst>
              </a:tr>
              <a:tr h="911813">
                <a:tc>
                  <a:txBody>
                    <a:bodyPr/>
                    <a:lstStyle/>
                    <a:p>
                      <a:r>
                        <a:rPr lang="en-US" sz="2000" dirty="0">
                          <a:latin typeface="Arial (Body)"/>
                        </a:rPr>
                        <a:t>Grasshoppers</a:t>
                      </a:r>
                    </a:p>
                  </a:txBody>
                  <a:tcPr/>
                </a:tc>
                <a:tc>
                  <a:txBody>
                    <a:bodyPr/>
                    <a:lstStyle/>
                    <a:p>
                      <a:pPr algn="ctr"/>
                      <a:r>
                        <a:rPr lang="en-US" sz="2000" dirty="0">
                          <a:latin typeface="Arial (Body)"/>
                        </a:rPr>
                        <a:t>XX</a:t>
                      </a:r>
                    </a:p>
                  </a:txBody>
                  <a:tcPr/>
                </a:tc>
                <a:tc>
                  <a:txBody>
                    <a:bodyPr/>
                    <a:lstStyle/>
                    <a:p>
                      <a:pPr algn="ctr"/>
                      <a:r>
                        <a:rPr lang="en-US" sz="2000" dirty="0">
                          <a:latin typeface="Arial (Body)"/>
                        </a:rPr>
                        <a:t>XO</a:t>
                      </a:r>
                    </a:p>
                  </a:txBody>
                  <a:tcPr/>
                </a:tc>
                <a:extLst>
                  <a:ext uri="{0D108BD9-81ED-4DB2-BD59-A6C34878D82A}">
                    <a16:rowId xmlns:a16="http://schemas.microsoft.com/office/drawing/2014/main" val="2332656286"/>
                  </a:ext>
                </a:extLst>
              </a:tr>
              <a:tr h="911813">
                <a:tc>
                  <a:txBody>
                    <a:bodyPr/>
                    <a:lstStyle/>
                    <a:p>
                      <a:r>
                        <a:rPr lang="en-US" sz="2000" dirty="0">
                          <a:latin typeface="Arial (Body)"/>
                        </a:rPr>
                        <a:t>Honeybees</a:t>
                      </a:r>
                    </a:p>
                  </a:txBody>
                  <a:tcPr/>
                </a:tc>
                <a:tc>
                  <a:txBody>
                    <a:bodyPr/>
                    <a:lstStyle/>
                    <a:p>
                      <a:pPr algn="ctr"/>
                      <a:r>
                        <a:rPr lang="en-US" sz="2000" dirty="0">
                          <a:latin typeface="Arial (Body)"/>
                        </a:rPr>
                        <a:t>Diploid</a:t>
                      </a:r>
                    </a:p>
                  </a:txBody>
                  <a:tcPr/>
                </a:tc>
                <a:tc>
                  <a:txBody>
                    <a:bodyPr/>
                    <a:lstStyle/>
                    <a:p>
                      <a:pPr algn="ctr"/>
                      <a:r>
                        <a:rPr lang="en-US" sz="2000" dirty="0">
                          <a:latin typeface="Arial (Body)"/>
                        </a:rPr>
                        <a:t>Haploid</a:t>
                      </a:r>
                    </a:p>
                  </a:txBody>
                  <a:tcPr/>
                </a:tc>
                <a:extLst>
                  <a:ext uri="{0D108BD9-81ED-4DB2-BD59-A6C34878D82A}">
                    <a16:rowId xmlns:a16="http://schemas.microsoft.com/office/drawing/2014/main" val="4018596319"/>
                  </a:ext>
                </a:extLst>
              </a:tr>
            </a:tbl>
          </a:graphicData>
        </a:graphic>
      </p:graphicFrame>
      <p:pic>
        <p:nvPicPr>
          <p:cNvPr id="15" name="Picture 4">
            <a:extLst>
              <a:ext uri="{FF2B5EF4-FFF2-40B4-BE49-F238E27FC236}">
                <a16:creationId xmlns:a16="http://schemas.microsoft.com/office/drawing/2014/main" id="{97495FB8-2804-40E7-BCC7-DC09CE458143}"/>
              </a:ext>
              <a:ext uri="{C183D7F6-B498-43B3-948B-1728B52AA6E4}">
                <adec:decorative xmlns:adec="http://schemas.microsoft.com/office/drawing/2017/decorative" val="1"/>
              </a:ext>
            </a:extLst>
          </p:cNvPr>
          <p:cNvPicPr>
            <a:picLocks noChangeAspect="1" noChangeArrowheads="1"/>
          </p:cNvPicPr>
          <p:nvPr/>
        </p:nvPicPr>
        <p:blipFill rotWithShape="1">
          <a:blip r:embed="rId2"/>
          <a:srcRect r="64002" b="56370"/>
          <a:stretch/>
        </p:blipFill>
        <p:spPr bwMode="auto">
          <a:xfrm>
            <a:off x="4198601" y="1979000"/>
            <a:ext cx="704669" cy="1737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5">
            <a:extLst>
              <a:ext uri="{FF2B5EF4-FFF2-40B4-BE49-F238E27FC236}">
                <a16:creationId xmlns:a16="http://schemas.microsoft.com/office/drawing/2014/main" id="{1D843538-D50B-485C-A17F-5C2FADA74852}"/>
              </a:ext>
              <a:ext uri="{C183D7F6-B498-43B3-948B-1728B52AA6E4}">
                <adec:decorative xmlns:adec="http://schemas.microsoft.com/office/drawing/2017/decorative" val="1"/>
              </a:ext>
            </a:extLst>
          </p:cNvPr>
          <p:cNvPicPr>
            <a:picLocks noChangeAspect="1" noChangeArrowheads="1"/>
          </p:cNvPicPr>
          <p:nvPr/>
        </p:nvPicPr>
        <p:blipFill rotWithShape="1">
          <a:blip r:embed="rId2"/>
          <a:srcRect l="57918" t="841" r="-1" b="73267"/>
          <a:stretch/>
        </p:blipFill>
        <p:spPr bwMode="auto">
          <a:xfrm>
            <a:off x="5541736" y="2126607"/>
            <a:ext cx="803727" cy="10058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6">
            <a:extLst>
              <a:ext uri="{FF2B5EF4-FFF2-40B4-BE49-F238E27FC236}">
                <a16:creationId xmlns:a16="http://schemas.microsoft.com/office/drawing/2014/main" id="{A2DDD9A1-3CEE-4485-B6E5-DC80B5B4A4BC}"/>
              </a:ext>
              <a:ext uri="{C183D7F6-B498-43B3-948B-1728B52AA6E4}">
                <adec:decorative xmlns:adec="http://schemas.microsoft.com/office/drawing/2017/decorative" val="1"/>
              </a:ext>
            </a:extLst>
          </p:cNvPr>
          <p:cNvPicPr>
            <a:picLocks noChangeAspect="1" noChangeArrowheads="1"/>
          </p:cNvPicPr>
          <p:nvPr/>
        </p:nvPicPr>
        <p:blipFill rotWithShape="1">
          <a:blip r:embed="rId2"/>
          <a:srcRect l="38061" t="26668" r="10179" b="41844"/>
          <a:stretch/>
        </p:blipFill>
        <p:spPr bwMode="auto">
          <a:xfrm>
            <a:off x="4902398" y="3245650"/>
            <a:ext cx="812800" cy="10058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
            <a:extLst>
              <a:ext uri="{FF2B5EF4-FFF2-40B4-BE49-F238E27FC236}">
                <a16:creationId xmlns:a16="http://schemas.microsoft.com/office/drawing/2014/main" id="{485AC23E-E3CE-4323-BCC8-EC4AFAC08AA7}"/>
              </a:ext>
              <a:ext uri="{C183D7F6-B498-43B3-948B-1728B52AA6E4}">
                <adec:decorative xmlns:adec="http://schemas.microsoft.com/office/drawing/2017/decorative" val="1"/>
              </a:ext>
            </a:extLst>
          </p:cNvPr>
          <p:cNvPicPr>
            <a:picLocks noChangeAspect="1" noChangeArrowheads="1"/>
          </p:cNvPicPr>
          <p:nvPr/>
        </p:nvPicPr>
        <p:blipFill rotWithShape="1">
          <a:blip r:embed="rId2"/>
          <a:srcRect l="17184" t="57278" r="14994" b="21889"/>
          <a:stretch/>
        </p:blipFill>
        <p:spPr bwMode="auto">
          <a:xfrm>
            <a:off x="4624393" y="4480222"/>
            <a:ext cx="1170728" cy="7315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8">
            <a:extLst>
              <a:ext uri="{FF2B5EF4-FFF2-40B4-BE49-F238E27FC236}">
                <a16:creationId xmlns:a16="http://schemas.microsoft.com/office/drawing/2014/main" id="{85EDC6A9-69F5-4CF2-A0E0-B67954F68915}"/>
              </a:ext>
              <a:ext uri="{C183D7F6-B498-43B3-948B-1728B52AA6E4}">
                <adec:decorative xmlns:adec="http://schemas.microsoft.com/office/drawing/2017/decorative" val="1"/>
              </a:ext>
            </a:extLst>
          </p:cNvPr>
          <p:cNvPicPr>
            <a:picLocks noChangeAspect="1" noChangeArrowheads="1"/>
          </p:cNvPicPr>
          <p:nvPr/>
        </p:nvPicPr>
        <p:blipFill rotWithShape="1">
          <a:blip r:embed="rId2"/>
          <a:srcRect l="17087" t="77139" r="22257"/>
          <a:stretch/>
        </p:blipFill>
        <p:spPr bwMode="auto">
          <a:xfrm>
            <a:off x="4732673" y="5357905"/>
            <a:ext cx="954168" cy="7315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9">
            <a:extLst>
              <a:ext uri="{FF2B5EF4-FFF2-40B4-BE49-F238E27FC236}">
                <a16:creationId xmlns:a16="http://schemas.microsoft.com/office/drawing/2014/main" id="{B0922663-5350-41D7-8BEF-68AF84F27C94}"/>
              </a:ext>
            </a:extLst>
          </p:cNvPr>
          <p:cNvSpPr>
            <a:spLocks noGrp="1"/>
          </p:cNvSpPr>
          <p:nvPr>
            <p:ph type="body" sz="quarter" idx="40"/>
          </p:nvPr>
        </p:nvSpPr>
        <p:spPr/>
        <p:txBody>
          <a:bodyPr/>
          <a:lstStyle/>
          <a:p>
            <a:r>
              <a:rPr lang="en-US" dirty="0">
                <a:hlinkClick r:id="" action="ppaction://noaction"/>
              </a:rPr>
              <a:t>Access the text alternative for slide images.</a:t>
            </a:r>
          </a:p>
        </p:txBody>
      </p:sp>
      <p:sp>
        <p:nvSpPr>
          <p:cNvPr id="8" name="Slide Number Placeholder 10">
            <a:extLst>
              <a:ext uri="{FF2B5EF4-FFF2-40B4-BE49-F238E27FC236}">
                <a16:creationId xmlns:a16="http://schemas.microsoft.com/office/drawing/2014/main" id="{E7963062-1B09-4571-8A20-5A966D4FCF40}"/>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692138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866E2-A799-49AA-80F9-7B78651F05E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Sex chromosomes in humans</a:t>
            </a:r>
          </a:p>
        </p:txBody>
      </p:sp>
      <p:pic>
        <p:nvPicPr>
          <p:cNvPr id="9" name="Picture 2" descr="The human X chromosome is somewhat X-shaped if the top and bottom legs of the X were glued together. The Y is tiny and amorphous.">
            <a:extLst>
              <a:ext uri="{FF2B5EF4-FFF2-40B4-BE49-F238E27FC236}">
                <a16:creationId xmlns:a16="http://schemas.microsoft.com/office/drawing/2014/main" id="{70D75F8E-9C79-4AF5-BC8B-C0BD8BB42B7B}"/>
              </a:ext>
            </a:extLst>
          </p:cNvPr>
          <p:cNvPicPr>
            <a:picLocks noChangeAspect="1" noChangeArrowheads="1"/>
          </p:cNvPicPr>
          <p:nvPr/>
        </p:nvPicPr>
        <p:blipFill>
          <a:blip r:embed="rId2"/>
          <a:stretch>
            <a:fillRect/>
          </a:stretch>
        </p:blipFill>
        <p:spPr bwMode="auto">
          <a:xfrm>
            <a:off x="1623324" y="1105950"/>
            <a:ext cx="5897353"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12C1C0B1-0F08-4CA0-8B68-87C0CD9C0E89}"/>
              </a:ext>
            </a:extLst>
          </p:cNvPr>
          <p:cNvSpPr>
            <a:spLocks noGrp="1"/>
          </p:cNvSpPr>
          <p:nvPr>
            <p:ph sz="quarter" idx="11"/>
          </p:nvPr>
        </p:nvSpPr>
        <p:spPr>
          <a:xfrm>
            <a:off x="3403600" y="3831232"/>
            <a:ext cx="2743200" cy="182880"/>
          </a:xfrm>
        </p:spPr>
        <p:txBody>
          <a:bodyPr/>
          <a:lstStyle/>
          <a:p>
            <a:pPr algn="ctr"/>
            <a:r>
              <a:rPr lang="en-US" sz="800" dirty="0" err="1">
                <a:solidFill>
                  <a:schemeClr val="tx1"/>
                </a:solidFill>
              </a:rPr>
              <a:t>Biophoto</a:t>
            </a:r>
            <a:r>
              <a:rPr lang="en-US" sz="800" dirty="0">
                <a:solidFill>
                  <a:schemeClr val="tx1"/>
                </a:solidFill>
              </a:rPr>
              <a:t> Associates/Science Source </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8CE8188F-97F7-4D10-A9B1-30CA594D4383}"/>
              </a:ext>
            </a:extLst>
          </p:cNvPr>
          <p:cNvSpPr>
            <a:spLocks noGrp="1"/>
          </p:cNvSpPr>
          <p:nvPr>
            <p:ph sz="quarter" idx="15"/>
          </p:nvPr>
        </p:nvSpPr>
        <p:spPr>
          <a:xfrm>
            <a:off x="342900" y="4116174"/>
            <a:ext cx="8458200" cy="2377440"/>
          </a:xfrm>
        </p:spPr>
        <p:txBody>
          <a:bodyPr/>
          <a:lstStyle/>
          <a:p>
            <a:pPr>
              <a:spcBef>
                <a:spcPts val="200"/>
              </a:spcBef>
              <a:spcAft>
                <a:spcPts val="100"/>
              </a:spcAft>
            </a:pPr>
            <a:r>
              <a:rPr lang="en-US" sz="2000" dirty="0"/>
              <a:t>Humans have 46 total chromosomes</a:t>
            </a:r>
          </a:p>
          <a:p>
            <a:pPr marL="342900" indent="-342900">
              <a:spcBef>
                <a:spcPts val="200"/>
              </a:spcBef>
              <a:spcAft>
                <a:spcPts val="100"/>
              </a:spcAft>
              <a:buFont typeface="Arial" panose="020B0604020202020204" pitchFamily="34" charset="0"/>
              <a:buChar char="•"/>
            </a:pPr>
            <a:r>
              <a:rPr lang="en-US" sz="2000" dirty="0"/>
              <a:t>22 pairs are </a:t>
            </a:r>
            <a:r>
              <a:rPr lang="en-US" sz="2000" i="1" dirty="0"/>
              <a:t>autosomes</a:t>
            </a:r>
            <a:r>
              <a:rPr lang="en-US" sz="2000" dirty="0"/>
              <a:t>, non-sex chromosomes</a:t>
            </a:r>
            <a:endParaRPr lang="en-US" sz="2000" i="1" dirty="0"/>
          </a:p>
          <a:p>
            <a:pPr marL="342900" indent="-342900">
              <a:spcBef>
                <a:spcPts val="200"/>
              </a:spcBef>
              <a:spcAft>
                <a:spcPts val="100"/>
              </a:spcAft>
              <a:buFont typeface="Arial" panose="020B0604020202020204" pitchFamily="34" charset="0"/>
              <a:buChar char="•"/>
            </a:pPr>
            <a:r>
              <a:rPr lang="en-US" sz="2000" dirty="0"/>
              <a:t>1 pair of sex chromosomes</a:t>
            </a:r>
          </a:p>
          <a:p>
            <a:pPr marL="342900" indent="-342900">
              <a:spcBef>
                <a:spcPts val="200"/>
              </a:spcBef>
              <a:spcAft>
                <a:spcPts val="100"/>
              </a:spcAft>
              <a:buFont typeface="Arial" panose="020B0604020202020204" pitchFamily="34" charset="0"/>
              <a:buChar char="•"/>
            </a:pPr>
            <a:r>
              <a:rPr lang="en-US" sz="2000" dirty="0"/>
              <a:t>Y chromosome highly condensed</a:t>
            </a:r>
          </a:p>
          <a:p>
            <a:pPr marL="731520" lvl="2">
              <a:spcBef>
                <a:spcPts val="200"/>
              </a:spcBef>
              <a:spcAft>
                <a:spcPts val="100"/>
              </a:spcAft>
            </a:pPr>
            <a:r>
              <a:rPr lang="en-US" sz="1800" dirty="0"/>
              <a:t>Recessive alleles on male’s X have no active counterpart on Y</a:t>
            </a:r>
          </a:p>
          <a:p>
            <a:pPr marL="342900" indent="-342900">
              <a:spcBef>
                <a:spcPts val="200"/>
              </a:spcBef>
              <a:spcAft>
                <a:spcPts val="100"/>
              </a:spcAft>
              <a:buFont typeface="Arial" panose="020B0604020202020204" pitchFamily="34" charset="0"/>
              <a:buChar char="•"/>
            </a:pPr>
            <a:r>
              <a:rPr lang="en-US" sz="2000" dirty="0"/>
              <a:t>“Default” for humans is female.</a:t>
            </a:r>
          </a:p>
          <a:p>
            <a:pPr marL="731520" lvl="2">
              <a:spcBef>
                <a:spcPts val="200"/>
              </a:spcBef>
              <a:spcAft>
                <a:spcPts val="100"/>
              </a:spcAft>
            </a:pPr>
            <a:r>
              <a:rPr lang="en-US" sz="1800" dirty="0"/>
              <a:t>Requires SRY gene on Y for “maleness”</a:t>
            </a:r>
          </a:p>
        </p:txBody>
      </p:sp>
      <p:sp>
        <p:nvSpPr>
          <p:cNvPr id="8" name="Slide Number Placeholder 5">
            <a:extLst>
              <a:ext uri="{FF2B5EF4-FFF2-40B4-BE49-F238E27FC236}">
                <a16:creationId xmlns:a16="http://schemas.microsoft.com/office/drawing/2014/main" id="{898FCA76-C0A4-4CF9-BCF1-050DE058B463}"/>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40687182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8A0D3-234E-435F-8631-7638BB05C24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Sex Linkage</a:t>
            </a:r>
          </a:p>
        </p:txBody>
      </p:sp>
      <p:sp>
        <p:nvSpPr>
          <p:cNvPr id="3" name="Content Placeholder 2">
            <a:extLst>
              <a:ext uri="{FF2B5EF4-FFF2-40B4-BE49-F238E27FC236}">
                <a16:creationId xmlns:a16="http://schemas.microsoft.com/office/drawing/2014/main" id="{BF664E20-86C2-4D37-92B3-7A34C9AA054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organisms with X</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 sex-determination (like humans) few genes from Y chromosome are expressed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Result is that recessive alleles on X chromosome have no active partner on Y, therefore, a single recessive sex-linked gene can produce recessive phenotype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Certain genetic diseases affect males to a greater degree than females as a result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X-linked recessive alleles: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Red-green color blindness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Hemophilia</a:t>
            </a:r>
          </a:p>
        </p:txBody>
      </p:sp>
      <p:sp>
        <p:nvSpPr>
          <p:cNvPr id="6" name="Slide Number Placeholder 3">
            <a:extLst>
              <a:ext uri="{FF2B5EF4-FFF2-40B4-BE49-F238E27FC236}">
                <a16:creationId xmlns:a16="http://schemas.microsoft.com/office/drawing/2014/main" id="{040CD99C-C521-435B-9954-4BA7A81E0687}"/>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36242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1D4B6-F2E9-4EC3-81AC-8942B61E663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Dosage compensation</a:t>
            </a:r>
          </a:p>
        </p:txBody>
      </p:sp>
      <p:sp>
        <p:nvSpPr>
          <p:cNvPr id="3" name="Content Placeholder 2">
            <a:extLst>
              <a:ext uri="{FF2B5EF4-FFF2-40B4-BE49-F238E27FC236}">
                <a16:creationId xmlns:a16="http://schemas.microsoft.com/office/drawing/2014/main" id="{B54FF86E-846B-4EA3-A1AC-F0B25B7903F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Ensures equal expression of genes from sex chromosomes even though number of chromosomes is different between sexes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mammalian female cells, 1 X chromosome is randomly inactivated and is highly condensed into a </a:t>
            </a:r>
            <a:r>
              <a:rPr lang="en-US" i="1" dirty="0">
                <a:solidFill>
                  <a:srgbClr val="000000"/>
                </a:solidFill>
                <a:latin typeface="Arial" panose="020B0604020202020204" pitchFamily="34" charset="0"/>
                <a:ea typeface="Verdana" panose="020B0604030504040204" pitchFamily="34" charset="0"/>
              </a:rPr>
              <a:t>Barr body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Females heterozygous for genes on the X chromosome are genetic mosaics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Calico cat</a:t>
            </a:r>
          </a:p>
        </p:txBody>
      </p:sp>
      <p:sp>
        <p:nvSpPr>
          <p:cNvPr id="6" name="Slide Number Placeholder 3">
            <a:extLst>
              <a:ext uri="{FF2B5EF4-FFF2-40B4-BE49-F238E27FC236}">
                <a16:creationId xmlns:a16="http://schemas.microsoft.com/office/drawing/2014/main" id="{C4065D1A-0772-4FFC-9259-2AA2B3445C1A}"/>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491611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5301C-CA20-4693-9EFE-F6BF9218DB3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 calico cat</a:t>
            </a:r>
          </a:p>
        </p:txBody>
      </p:sp>
      <p:pic>
        <p:nvPicPr>
          <p:cNvPr id="9" name="Picture 2" descr="A photo shows a calico cat. The cat has black, orange, and white fur.">
            <a:extLst>
              <a:ext uri="{FF2B5EF4-FFF2-40B4-BE49-F238E27FC236}">
                <a16:creationId xmlns:a16="http://schemas.microsoft.com/office/drawing/2014/main" id="{BE95F0A5-B469-4511-971E-42E2B4FCAF63}"/>
              </a:ext>
            </a:extLst>
          </p:cNvPr>
          <p:cNvPicPr>
            <a:picLocks noChangeAspect="1" noChangeArrowheads="1"/>
          </p:cNvPicPr>
          <p:nvPr/>
        </p:nvPicPr>
        <p:blipFill>
          <a:blip r:embed="rId2"/>
          <a:stretch>
            <a:fillRect/>
          </a:stretch>
        </p:blipFill>
        <p:spPr bwMode="auto">
          <a:xfrm>
            <a:off x="1876509" y="1167014"/>
            <a:ext cx="5390983"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545B0538-B842-4488-8F9D-5F706A8BEBD5}"/>
              </a:ext>
            </a:extLst>
          </p:cNvPr>
          <p:cNvSpPr>
            <a:spLocks noGrp="1"/>
          </p:cNvSpPr>
          <p:nvPr>
            <p:ph type="body" sz="quarter" idx="39"/>
          </p:nvPr>
        </p:nvSpPr>
        <p:spPr>
          <a:xfrm>
            <a:off x="3657600" y="6038015"/>
            <a:ext cx="1828800" cy="181356"/>
          </a:xfrm>
        </p:spPr>
        <p:txBody>
          <a:bodyPr/>
          <a:lstStyle/>
          <a:p>
            <a:pPr algn="ctr"/>
            <a:r>
              <a:rPr lang="en-US" dirty="0">
                <a:solidFill>
                  <a:schemeClr val="tx1"/>
                </a:solidFill>
              </a:rPr>
              <a:t>Kenneth Mason </a:t>
            </a:r>
          </a:p>
        </p:txBody>
      </p:sp>
      <p:sp>
        <p:nvSpPr>
          <p:cNvPr id="14" name="Text Placeholder 4">
            <a:extLst>
              <a:ext uri="{FF2B5EF4-FFF2-40B4-BE49-F238E27FC236}">
                <a16:creationId xmlns:a16="http://schemas.microsoft.com/office/drawing/2014/main" id="{D6A291D2-6835-4BA0-90D3-FABF33AFE99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A9A5C18B-C204-4349-B0A8-6313671BC628}"/>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3971196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B99942-7864-46A0-A40A-142F85A36ED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Chromosome theory exceptions</a:t>
            </a:r>
          </a:p>
        </p:txBody>
      </p:sp>
      <p:sp>
        <p:nvSpPr>
          <p:cNvPr id="3" name="Content Placeholder 2">
            <a:extLst>
              <a:ext uri="{FF2B5EF4-FFF2-40B4-BE49-F238E27FC236}">
                <a16:creationId xmlns:a16="http://schemas.microsoft.com/office/drawing/2014/main" id="{035B2C0B-B9C4-460D-91DA-1C270B9674B0}"/>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Mitochondria and chloroplasts contain genes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Traits controlled by these genes do not follow the chromosomal theory of inheritance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Genes from mitochondria and chloroplasts are often passed to the offspring by only one parent, often the mother, called </a:t>
            </a:r>
            <a:r>
              <a:rPr lang="en-US" i="1" dirty="0">
                <a:solidFill>
                  <a:srgbClr val="000000"/>
                </a:solidFill>
                <a:latin typeface="Arial" panose="020B0604020202020204" pitchFamily="34" charset="0"/>
                <a:ea typeface="Verdana" panose="020B0604030504040204" pitchFamily="34" charset="0"/>
              </a:rPr>
              <a:t>maternal inheritance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plants, chloroplasts are also often inherited from the mother, although this is species dependent</a:t>
            </a:r>
          </a:p>
        </p:txBody>
      </p:sp>
      <p:sp>
        <p:nvSpPr>
          <p:cNvPr id="6" name="Slide Number Placeholder 3">
            <a:extLst>
              <a:ext uri="{FF2B5EF4-FFF2-40B4-BE49-F238E27FC236}">
                <a16:creationId xmlns:a16="http://schemas.microsoft.com/office/drawing/2014/main" id="{54ED3BE8-F303-483C-9C57-CE9438785299}"/>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336195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BD540-7EAE-41CF-B6B2-6E1486BA1EA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Genomic imprinting</a:t>
            </a:r>
          </a:p>
        </p:txBody>
      </p:sp>
      <p:sp>
        <p:nvSpPr>
          <p:cNvPr id="3" name="Content Placeholder 2">
            <a:extLst>
              <a:ext uri="{FF2B5EF4-FFF2-40B4-BE49-F238E27FC236}">
                <a16:creationId xmlns:a16="http://schemas.microsoft.com/office/drawing/2014/main" id="{4773142D-1078-4266-A81D-B5216D293375}"/>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a:t>
            </a:r>
            <a:r>
              <a:rPr lang="en-US" i="1" dirty="0">
                <a:solidFill>
                  <a:srgbClr val="000000"/>
                </a:solidFill>
                <a:latin typeface="Arial" panose="020B0604020202020204" pitchFamily="34" charset="0"/>
                <a:ea typeface="Verdana" panose="020B0604030504040204" pitchFamily="34" charset="0"/>
              </a:rPr>
              <a:t> genomic imprinting,</a:t>
            </a:r>
            <a:r>
              <a:rPr lang="en-US" dirty="0">
                <a:solidFill>
                  <a:srgbClr val="000000"/>
                </a:solidFill>
                <a:latin typeface="Arial" panose="020B0604020202020204" pitchFamily="34" charset="0"/>
                <a:ea typeface="Verdana" panose="020B0604030504040204" pitchFamily="34" charset="0"/>
              </a:rPr>
              <a:t> the phenotype exhibited by a mutant allele depends on which parent contributed the allele to the offspring</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Specific partial deletion of chromosome 15 in humans results in: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Angelman syndrome if from the mother</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Prader-Willi syndrome if the chromosome is from the father</a:t>
            </a:r>
          </a:p>
        </p:txBody>
      </p:sp>
      <p:sp>
        <p:nvSpPr>
          <p:cNvPr id="6" name="Slide Number Placeholder 3">
            <a:extLst>
              <a:ext uri="{FF2B5EF4-FFF2-40B4-BE49-F238E27FC236}">
                <a16:creationId xmlns:a16="http://schemas.microsoft.com/office/drawing/2014/main" id="{A048F209-19C5-428D-A32D-F89AB90D451C}"/>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834944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6C93A-D470-4223-95BA-9C47D5DC8BC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mouse </a:t>
            </a:r>
            <a:r>
              <a:rPr lang="en-US" i="1" dirty="0" err="1">
                <a:solidFill>
                  <a:srgbClr val="000000"/>
                </a:solidFill>
                <a:latin typeface="Arial" panose="020B0604020202020204" pitchFamily="34" charset="0"/>
                <a:ea typeface="Verdana" panose="020B0604030504040204" pitchFamily="34" charset="0"/>
                <a:cs typeface="Arial" pitchFamily="34" charset="0"/>
              </a:rPr>
              <a:t>igf</a:t>
            </a:r>
            <a:r>
              <a:rPr lang="en-US" dirty="0">
                <a:solidFill>
                  <a:srgbClr val="000000"/>
                </a:solidFill>
                <a:latin typeface="Arial" panose="020B0604020202020204" pitchFamily="34" charset="0"/>
                <a:ea typeface="Verdana" panose="020B0604030504040204" pitchFamily="34" charset="0"/>
                <a:cs typeface="Arial" pitchFamily="34" charset="0"/>
              </a:rPr>
              <a:t> 2 gene</a:t>
            </a:r>
          </a:p>
        </p:txBody>
      </p:sp>
      <p:pic>
        <p:nvPicPr>
          <p:cNvPr id="10" name="Picture 2" descr="An illustration of the Genomic imprinting of a mouse i g f 2 gene.">
            <a:extLst>
              <a:ext uri="{FF2B5EF4-FFF2-40B4-BE49-F238E27FC236}">
                <a16:creationId xmlns:a16="http://schemas.microsoft.com/office/drawing/2014/main" id="{E97595E2-7952-4E41-B746-87F8A59569FC}"/>
              </a:ext>
            </a:extLst>
          </p:cNvPr>
          <p:cNvPicPr>
            <a:picLocks noChangeAspect="1"/>
          </p:cNvPicPr>
          <p:nvPr/>
        </p:nvPicPr>
        <p:blipFill>
          <a:blip r:embed="rId2"/>
          <a:stretch>
            <a:fillRect/>
          </a:stretch>
        </p:blipFill>
        <p:spPr>
          <a:xfrm>
            <a:off x="222865" y="1261649"/>
            <a:ext cx="4661154" cy="4389120"/>
          </a:xfrm>
          <a:prstGeom prst="rect">
            <a:avLst/>
          </a:prstGeom>
        </p:spPr>
      </p:pic>
      <p:sp>
        <p:nvSpPr>
          <p:cNvPr id="4" name="Content Placeholder 3">
            <a:extLst>
              <a:ext uri="{FF2B5EF4-FFF2-40B4-BE49-F238E27FC236}">
                <a16:creationId xmlns:a16="http://schemas.microsoft.com/office/drawing/2014/main" id="{198DA5E6-B3A8-44F7-BE1E-D8962F82E6DA}"/>
              </a:ext>
            </a:extLst>
          </p:cNvPr>
          <p:cNvSpPr>
            <a:spLocks noGrp="1"/>
          </p:cNvSpPr>
          <p:nvPr>
            <p:ph sz="quarter" idx="11"/>
          </p:nvPr>
        </p:nvSpPr>
        <p:spPr>
          <a:xfrm>
            <a:off x="5109210" y="1261649"/>
            <a:ext cx="3843022" cy="4558580"/>
          </a:xfrm>
        </p:spPr>
        <p:txBody>
          <a:bodyPr/>
          <a:lstStyle/>
          <a:p>
            <a:pPr>
              <a:spcBef>
                <a:spcPts val="600"/>
              </a:spcBef>
              <a:spcAft>
                <a:spcPts val="1200"/>
              </a:spcAft>
            </a:pPr>
            <a:r>
              <a:rPr lang="en-US" sz="2200" dirty="0"/>
              <a:t>insulin-like growth factor 2 (</a:t>
            </a:r>
            <a:r>
              <a:rPr lang="en-US" sz="2200" i="1" dirty="0" err="1"/>
              <a:t>igf</a:t>
            </a:r>
            <a:r>
              <a:rPr lang="en-US" sz="2200" i="1" dirty="0"/>
              <a:t> 2</a:t>
            </a:r>
            <a:r>
              <a:rPr lang="en-US" sz="2200" dirty="0"/>
              <a:t>) </a:t>
            </a:r>
          </a:p>
          <a:p>
            <a:pPr>
              <a:spcBef>
                <a:spcPts val="600"/>
              </a:spcBef>
              <a:spcAft>
                <a:spcPts val="1200"/>
              </a:spcAft>
            </a:pPr>
            <a:r>
              <a:rPr lang="en-US" sz="2200" dirty="0"/>
              <a:t>Encodes a growth factor critical for prenatal development and growth</a:t>
            </a:r>
          </a:p>
          <a:p>
            <a:pPr>
              <a:spcBef>
                <a:spcPts val="600"/>
              </a:spcBef>
              <a:spcAft>
                <a:spcPts val="1200"/>
              </a:spcAft>
            </a:pPr>
            <a:r>
              <a:rPr lang="en-US" sz="2200" dirty="0"/>
              <a:t>Only paternal allele is expressed</a:t>
            </a:r>
          </a:p>
          <a:p>
            <a:pPr marL="342900" indent="-342900">
              <a:spcBef>
                <a:spcPts val="600"/>
              </a:spcBef>
              <a:spcAft>
                <a:spcPts val="1200"/>
              </a:spcAft>
              <a:buFont typeface="Arial" panose="020B0604020202020204" pitchFamily="34" charset="0"/>
              <a:buChar char="•"/>
            </a:pPr>
            <a:r>
              <a:rPr lang="en-US" sz="2200" dirty="0"/>
              <a:t>Phenotypes of heterozygotes depend on which parent contributes the mutant allele</a:t>
            </a:r>
          </a:p>
        </p:txBody>
      </p:sp>
      <p:sp>
        <p:nvSpPr>
          <p:cNvPr id="11" name="Text Placeholder 4">
            <a:extLst>
              <a:ext uri="{FF2B5EF4-FFF2-40B4-BE49-F238E27FC236}">
                <a16:creationId xmlns:a16="http://schemas.microsoft.com/office/drawing/2014/main" id="{73AD3CD5-4938-4442-8ECB-B089D5E02F3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60C3F87-C251-4AF9-AB63-ADE179B2B29F}"/>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4762974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D5D4A-6C5A-473F-BCEE-9712A975AFF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Epigenetics</a:t>
            </a:r>
          </a:p>
        </p:txBody>
      </p:sp>
      <p:sp>
        <p:nvSpPr>
          <p:cNvPr id="3" name="Content Placeholder 2">
            <a:extLst>
              <a:ext uri="{FF2B5EF4-FFF2-40B4-BE49-F238E27FC236}">
                <a16:creationId xmlns:a16="http://schemas.microsoft.com/office/drawing/2014/main" id="{A4A83023-AA79-49A9-99E7-5344FFB6C1E2}"/>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Imprinting is an example of epigenetics</a:t>
            </a:r>
          </a:p>
          <a:p>
            <a:pPr marL="347472" lvl="0" indent="-347472">
              <a:spcBef>
                <a:spcPts val="624"/>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Epigenetic inheritance</a:t>
            </a:r>
          </a:p>
          <a:p>
            <a:pPr marL="731520"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 mitotically and/or meiotically stable change in gene function that does not involve a change in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sequence</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Mechanisms:</a:t>
            </a:r>
          </a:p>
          <a:p>
            <a:pPr marL="731520"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methylation and histone modification</a:t>
            </a:r>
          </a:p>
          <a:p>
            <a:pPr marL="731520"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Non-coding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a:t>
            </a:r>
          </a:p>
          <a:p>
            <a:pPr marL="731520"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Nuclear organization</a:t>
            </a:r>
          </a:p>
          <a:p>
            <a:pPr marL="731520"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Alterations to proteins involved in chromosome structure</a:t>
            </a:r>
          </a:p>
        </p:txBody>
      </p:sp>
      <p:sp>
        <p:nvSpPr>
          <p:cNvPr id="6" name="Slide Number Placeholder 3">
            <a:extLst>
              <a:ext uri="{FF2B5EF4-FFF2-40B4-BE49-F238E27FC236}">
                <a16:creationId xmlns:a16="http://schemas.microsoft.com/office/drawing/2014/main" id="{14C9F45B-5733-4125-AAFA-8987F5AFF012}"/>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006589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0B1E0690-74FB-40B8-B743-A9A17A34C3BE}"/>
              </a:ext>
            </a:extLst>
          </p:cNvPr>
          <p:cNvSpPr>
            <a:spLocks noGrp="1"/>
          </p:cNvSpPr>
          <p:nvPr>
            <p:ph sz="quarter" idx="11"/>
          </p:nvPr>
        </p:nvSpPr>
        <p:spPr>
          <a:xfrm>
            <a:off x="342900" y="1276710"/>
            <a:ext cx="4229100" cy="4974336"/>
          </a:xfrm>
        </p:spPr>
        <p:txBody>
          <a:bodyPr/>
          <a:lstStyle/>
          <a:p>
            <a:pPr marL="822960" indent="-896112">
              <a:spcBef>
                <a:spcPts val="600"/>
              </a:spcBef>
              <a:spcAft>
                <a:spcPts val="1200"/>
              </a:spcAft>
            </a:pPr>
            <a:r>
              <a:rPr lang="en-US" b="1" dirty="0"/>
              <a:t>13.1	</a:t>
            </a:r>
            <a:r>
              <a:rPr lang="en-US" dirty="0"/>
              <a:t>Sex Linkage and the Chromosomal Theory of Inheritance </a:t>
            </a:r>
          </a:p>
          <a:p>
            <a:pPr marL="822960" indent="-896112">
              <a:spcBef>
                <a:spcPts val="600"/>
              </a:spcBef>
              <a:spcAft>
                <a:spcPts val="1200"/>
              </a:spcAft>
            </a:pPr>
            <a:r>
              <a:rPr lang="en-US" b="1" dirty="0"/>
              <a:t>13.2	</a:t>
            </a:r>
            <a:r>
              <a:rPr lang="en-US" dirty="0"/>
              <a:t>Exceptions to Mendelian Inheritance </a:t>
            </a:r>
          </a:p>
          <a:p>
            <a:pPr marL="822960" indent="-896112">
              <a:spcBef>
                <a:spcPts val="600"/>
              </a:spcBef>
              <a:spcAft>
                <a:spcPts val="1200"/>
              </a:spcAft>
            </a:pPr>
            <a:r>
              <a:rPr lang="en-US" b="1" dirty="0"/>
              <a:t>13.3	</a:t>
            </a:r>
            <a:r>
              <a:rPr lang="en-US" dirty="0"/>
              <a:t>Genetic Mapping </a:t>
            </a:r>
          </a:p>
          <a:p>
            <a:pPr marL="822960" indent="-896112">
              <a:spcBef>
                <a:spcPts val="600"/>
              </a:spcBef>
              <a:spcAft>
                <a:spcPts val="1200"/>
              </a:spcAft>
            </a:pPr>
            <a:r>
              <a:rPr lang="en-US" b="1" dirty="0"/>
              <a:t>13.4	</a:t>
            </a:r>
            <a:r>
              <a:rPr lang="en-US" dirty="0"/>
              <a:t>Human Genetics </a:t>
            </a:r>
          </a:p>
          <a:p>
            <a:pPr marL="822960" indent="-896112">
              <a:spcBef>
                <a:spcPts val="600"/>
              </a:spcBef>
              <a:spcAft>
                <a:spcPts val="1200"/>
              </a:spcAft>
            </a:pPr>
            <a:r>
              <a:rPr lang="en-US" b="1" dirty="0"/>
              <a:t>13.5	</a:t>
            </a:r>
            <a:r>
              <a:rPr lang="en-US" dirty="0"/>
              <a:t>Human Genetic Mapping and Association Studies</a:t>
            </a:r>
          </a:p>
        </p:txBody>
      </p:sp>
      <p:pic>
        <p:nvPicPr>
          <p:cNvPr id="8" name="Picture 3" descr="A micrograph captured at 2,500 X shows several long, rod-shaped structures arranged unevenly.">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4820419" y="1276710"/>
            <a:ext cx="3751061" cy="4937760"/>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5324349" y="6341364"/>
            <a:ext cx="2743200" cy="181356"/>
          </a:xfrm>
        </p:spPr>
        <p:txBody>
          <a:bodyPr/>
          <a:lstStyle/>
          <a:p>
            <a:pPr algn="ctr"/>
            <a:r>
              <a:rPr lang="en-US" dirty="0">
                <a:solidFill>
                  <a:schemeClr val="tx1"/>
                </a:solidFill>
              </a:rPr>
              <a:t> Adrian T Sumner/Science Source </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5D8B7-C069-42CE-BDC9-EA43A075F8D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Genetic Mapping</a:t>
            </a:r>
          </a:p>
        </p:txBody>
      </p:sp>
      <p:sp>
        <p:nvSpPr>
          <p:cNvPr id="3" name="Content Placeholder 2">
            <a:extLst>
              <a:ext uri="{FF2B5EF4-FFF2-40B4-BE49-F238E27FC236}">
                <a16:creationId xmlns:a16="http://schemas.microsoft.com/office/drawing/2014/main" id="{8B37235B-05A0-4CC5-BE80-9F1BA835F38D}"/>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Early geneticists realized that they could obtain information about the distance between genes on a chromosome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Distance estimates based on patterns of genetic recombination (crossing over) between genes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crossover occurs, parental alleles are recombined producing recombinant gametes</a:t>
            </a:r>
          </a:p>
        </p:txBody>
      </p:sp>
      <p:sp>
        <p:nvSpPr>
          <p:cNvPr id="6" name="Slide Number Placeholder 3">
            <a:extLst>
              <a:ext uri="{FF2B5EF4-FFF2-40B4-BE49-F238E27FC236}">
                <a16:creationId xmlns:a16="http://schemas.microsoft.com/office/drawing/2014/main" id="{1686AF7B-ACB9-4A98-8137-08EE3FE6895D}"/>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125910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D86E9-20D4-4284-889A-187AB50809C9}"/>
              </a:ext>
            </a:extLst>
          </p:cNvPr>
          <p:cNvSpPr>
            <a:spLocks noGrp="1"/>
          </p:cNvSpPr>
          <p:nvPr>
            <p:ph type="title"/>
          </p:nvPr>
        </p:nvSpPr>
        <p:spPr>
          <a:xfrm>
            <a:off x="342900" y="304800"/>
            <a:ext cx="84582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Crossing over exchanges alleles</a:t>
            </a:r>
          </a:p>
        </p:txBody>
      </p:sp>
      <p:pic>
        <p:nvPicPr>
          <p:cNvPr id="9" name="Picture 2" descr="An illustration shows the crossing over exchanges alleles on homologues.">
            <a:extLst>
              <a:ext uri="{FF2B5EF4-FFF2-40B4-BE49-F238E27FC236}">
                <a16:creationId xmlns:a16="http://schemas.microsoft.com/office/drawing/2014/main" id="{ADA30C4F-BA65-4423-94D9-CC19B26DF1D7}"/>
              </a:ext>
            </a:extLst>
          </p:cNvPr>
          <p:cNvPicPr>
            <a:picLocks noChangeAspect="1"/>
          </p:cNvPicPr>
          <p:nvPr/>
        </p:nvPicPr>
        <p:blipFill>
          <a:blip r:embed="rId2"/>
          <a:stretch>
            <a:fillRect/>
          </a:stretch>
        </p:blipFill>
        <p:spPr>
          <a:xfrm>
            <a:off x="2874976" y="1140164"/>
            <a:ext cx="3394048" cy="5029200"/>
          </a:xfrm>
          <a:prstGeom prst="rect">
            <a:avLst/>
          </a:prstGeom>
        </p:spPr>
      </p:pic>
      <p:sp>
        <p:nvSpPr>
          <p:cNvPr id="12" name="Text Placeholder 3">
            <a:extLst>
              <a:ext uri="{FF2B5EF4-FFF2-40B4-BE49-F238E27FC236}">
                <a16:creationId xmlns:a16="http://schemas.microsoft.com/office/drawing/2014/main" id="{F33E52D3-A640-4074-8962-4C58508CA767}"/>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793A04E-94F2-41A2-A6C4-DD87F37EA456}"/>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343245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1F09A-9456-4178-ABC1-976274D5576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Creighton and McClintock experiment: Hypothesis</a:t>
            </a:r>
          </a:p>
        </p:txBody>
      </p:sp>
      <p:sp>
        <p:nvSpPr>
          <p:cNvPr id="3" name="Content Placeholder 2">
            <a:extLst>
              <a:ext uri="{FF2B5EF4-FFF2-40B4-BE49-F238E27FC236}">
                <a16:creationId xmlns:a16="http://schemas.microsoft.com/office/drawing/2014/main" id="{4823E182-03C9-4F97-B6EF-2941C71F4198}"/>
              </a:ext>
            </a:extLst>
          </p:cNvPr>
          <p:cNvSpPr>
            <a:spLocks noGrp="1"/>
          </p:cNvSpPr>
          <p:nvPr>
            <p:ph sz="quarter" idx="11"/>
          </p:nvPr>
        </p:nvSpPr>
        <p:spPr>
          <a:xfrm>
            <a:off x="342900" y="1276710"/>
            <a:ext cx="3837214" cy="4974336"/>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Hypothesis: </a:t>
            </a:r>
            <a:r>
              <a:rPr lang="en-US" i="1" dirty="0">
                <a:solidFill>
                  <a:srgbClr val="000000"/>
                </a:solidFill>
                <a:latin typeface="Arial" panose="020B0604020202020204" pitchFamily="34" charset="0"/>
                <a:ea typeface="Verdana" panose="020B0604030504040204" pitchFamily="34" charset="0"/>
              </a:rPr>
              <a:t>Crossing over involves a physical exchange of genetic material</a:t>
            </a:r>
          </a:p>
          <a:p>
            <a:pPr marL="342900" lvl="0" indent="-342900">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Prediction: </a:t>
            </a:r>
            <a:r>
              <a:rPr lang="en-US" i="1" dirty="0">
                <a:solidFill>
                  <a:srgbClr val="000000"/>
                </a:solidFill>
                <a:latin typeface="Arial" panose="020B0604020202020204" pitchFamily="34" charset="0"/>
                <a:ea typeface="Verdana" panose="020B0604030504040204" pitchFamily="34" charset="0"/>
              </a:rPr>
              <a:t>Recombination of visible differences in a chromosome should correlate with genetic recombination of alleles</a:t>
            </a:r>
          </a:p>
        </p:txBody>
      </p:sp>
      <p:pic>
        <p:nvPicPr>
          <p:cNvPr id="10" name="Picture 3" descr="The experiments of Barbara McClintock and Harriet Creighton that validated the concept of crossing over are discussed.">
            <a:extLst>
              <a:ext uri="{FF2B5EF4-FFF2-40B4-BE49-F238E27FC236}">
                <a16:creationId xmlns:a16="http://schemas.microsoft.com/office/drawing/2014/main" id="{7DE48A22-68D3-42BE-B06D-7753645D1C0E}"/>
              </a:ext>
            </a:extLst>
          </p:cNvPr>
          <p:cNvPicPr>
            <a:picLocks noChangeAspect="1"/>
          </p:cNvPicPr>
          <p:nvPr/>
        </p:nvPicPr>
        <p:blipFill>
          <a:blip r:embed="rId2"/>
          <a:stretch>
            <a:fillRect/>
          </a:stretch>
        </p:blipFill>
        <p:spPr>
          <a:xfrm>
            <a:off x="4443912" y="1234440"/>
            <a:ext cx="4381440" cy="4389120"/>
          </a:xfrm>
          <a:prstGeom prst="rect">
            <a:avLst/>
          </a:prstGeom>
        </p:spPr>
      </p:pic>
      <p:sp>
        <p:nvSpPr>
          <p:cNvPr id="5" name="Content Placeholder 4">
            <a:extLst>
              <a:ext uri="{FF2B5EF4-FFF2-40B4-BE49-F238E27FC236}">
                <a16:creationId xmlns:a16="http://schemas.microsoft.com/office/drawing/2014/main" id="{11FBE4FC-5955-4B63-84D4-B8D6DBF1B4FB}"/>
              </a:ext>
            </a:extLst>
          </p:cNvPr>
          <p:cNvSpPr>
            <a:spLocks noGrp="1"/>
          </p:cNvSpPr>
          <p:nvPr>
            <p:ph type="body" sz="quarter" idx="40"/>
          </p:nvPr>
        </p:nvSpPr>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764E9BC7-81E7-4164-943F-D68E92B3E58F}"/>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532418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1F09A-9456-4178-ABC1-976274D5576D}"/>
              </a:ext>
            </a:extLst>
          </p:cNvPr>
          <p:cNvSpPr>
            <a:spLocks noGrp="1"/>
          </p:cNvSpPr>
          <p:nvPr>
            <p:ph type="title"/>
          </p:nvPr>
        </p:nvSpPr>
        <p:spPr/>
        <p:txBody>
          <a:bodyPr/>
          <a:lstStyle/>
          <a:p>
            <a:pPr lvl="0"/>
            <a:r>
              <a:rPr lang="en-US" dirty="0"/>
              <a:t>The Creighton and McClintock experiment: Test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823E182-03C9-4F97-B6EF-2941C71F4198}"/>
              </a:ext>
            </a:extLst>
          </p:cNvPr>
          <p:cNvSpPr>
            <a:spLocks noGrp="1"/>
          </p:cNvSpPr>
          <p:nvPr>
            <p:ph sz="quarter" idx="11"/>
          </p:nvPr>
        </p:nvSpPr>
        <p:spPr>
          <a:xfrm>
            <a:off x="342900" y="1276710"/>
            <a:ext cx="3837214" cy="4974336"/>
          </a:xfrm>
        </p:spPr>
        <p:txBody>
          <a:bodyPr/>
          <a:lstStyle/>
          <a:p>
            <a:pPr>
              <a:spcAft>
                <a:spcPts val="1200"/>
              </a:spcAft>
            </a:pPr>
            <a:r>
              <a:rPr lang="en-US" dirty="0"/>
              <a:t>Two visible chromosome markers:</a:t>
            </a:r>
          </a:p>
          <a:p>
            <a:pPr marL="342900" indent="-342900">
              <a:buFont typeface="Arial" panose="020B0604020202020204" pitchFamily="34" charset="0"/>
              <a:buChar char="•"/>
            </a:pPr>
            <a:r>
              <a:rPr lang="en-US" dirty="0"/>
              <a:t>Yellow extension marker</a:t>
            </a:r>
          </a:p>
          <a:p>
            <a:pPr marL="342900" indent="-342900">
              <a:spcAft>
                <a:spcPts val="1200"/>
              </a:spcAft>
              <a:buFont typeface="Arial" panose="020B0604020202020204" pitchFamily="34" charset="0"/>
              <a:buChar char="•"/>
            </a:pPr>
            <a:r>
              <a:rPr lang="en-US" dirty="0"/>
              <a:t>Green knob marker</a:t>
            </a:r>
          </a:p>
          <a:p>
            <a:pPr>
              <a:spcAft>
                <a:spcPts val="1200"/>
              </a:spcAft>
            </a:pPr>
            <a:r>
              <a:rPr lang="en-US" dirty="0"/>
              <a:t>combined with two genetic markers</a:t>
            </a:r>
          </a:p>
          <a:p>
            <a:pPr marL="342900" indent="-342900">
              <a:buFont typeface="Arial" panose="020B0604020202020204" pitchFamily="34" charset="0"/>
              <a:buChar char="•"/>
            </a:pPr>
            <a:r>
              <a:rPr lang="en-US" dirty="0"/>
              <a:t>Kernel color</a:t>
            </a:r>
          </a:p>
          <a:p>
            <a:pPr marL="342900" indent="-342900">
              <a:buFont typeface="Arial" panose="020B0604020202020204" pitchFamily="34" charset="0"/>
              <a:buChar char="•"/>
            </a:pPr>
            <a:r>
              <a:rPr lang="en-US" dirty="0"/>
              <a:t>Kernel texture</a:t>
            </a:r>
          </a:p>
        </p:txBody>
      </p:sp>
      <p:pic>
        <p:nvPicPr>
          <p:cNvPr id="10" name="Picture 3" descr="The experiments of Barbara McClintock and Harriet Creighton that validated the concept of crossing over are discussed.">
            <a:extLst>
              <a:ext uri="{FF2B5EF4-FFF2-40B4-BE49-F238E27FC236}">
                <a16:creationId xmlns:a16="http://schemas.microsoft.com/office/drawing/2014/main" id="{7DE48A22-68D3-42BE-B06D-7753645D1C0E}"/>
              </a:ext>
            </a:extLst>
          </p:cNvPr>
          <p:cNvPicPr>
            <a:picLocks noChangeAspect="1"/>
          </p:cNvPicPr>
          <p:nvPr/>
        </p:nvPicPr>
        <p:blipFill>
          <a:blip r:embed="rId2"/>
          <a:stretch>
            <a:fillRect/>
          </a:stretch>
        </p:blipFill>
        <p:spPr>
          <a:xfrm>
            <a:off x="4592339" y="1239373"/>
            <a:ext cx="4055093" cy="4754880"/>
          </a:xfrm>
          <a:prstGeom prst="rect">
            <a:avLst/>
          </a:prstGeom>
        </p:spPr>
      </p:pic>
      <p:sp>
        <p:nvSpPr>
          <p:cNvPr id="5" name="Content Placeholder 4">
            <a:extLst>
              <a:ext uri="{FF2B5EF4-FFF2-40B4-BE49-F238E27FC236}">
                <a16:creationId xmlns:a16="http://schemas.microsoft.com/office/drawing/2014/main" id="{11FBE4FC-5955-4B63-84D4-B8D6DBF1B4FB}"/>
              </a:ext>
            </a:extLst>
          </p:cNvPr>
          <p:cNvSpPr>
            <a:spLocks noGrp="1"/>
          </p:cNvSpPr>
          <p:nvPr>
            <p:ph type="body" sz="quarter" idx="40"/>
          </p:nvPr>
        </p:nvSpPr>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764E9BC7-81E7-4164-943F-D68E92B3E58F}"/>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9980547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A0AF7-EBAD-4CA4-9585-56390D79D71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Creighton and McClintock experiment: Results</a:t>
            </a:r>
          </a:p>
        </p:txBody>
      </p:sp>
      <p:sp>
        <p:nvSpPr>
          <p:cNvPr id="3" name="Content Placeholder 2">
            <a:extLst>
              <a:ext uri="{FF2B5EF4-FFF2-40B4-BE49-F238E27FC236}">
                <a16:creationId xmlns:a16="http://schemas.microsoft.com/office/drawing/2014/main" id="{7FC164E9-CDCE-49CE-9B48-A90C1348D5A5}"/>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a:t>
            </a:r>
          </a:p>
          <a:p>
            <a:pPr marL="342900" lvl="0" indent="-342900">
              <a:spcBef>
                <a:spcPts val="6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Genetically recombinant progeny also have physically recombinant chromosomes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Conclusion:</a:t>
            </a:r>
          </a:p>
          <a:p>
            <a:pPr marL="342900" lvl="0" indent="-342900">
              <a:spcBef>
                <a:spcPts val="6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A physical exchange of genetic material accompanied genetic recombination</a:t>
            </a:r>
          </a:p>
        </p:txBody>
      </p:sp>
      <p:sp>
        <p:nvSpPr>
          <p:cNvPr id="6" name="Slide Number Placeholder 3">
            <a:extLst>
              <a:ext uri="{FF2B5EF4-FFF2-40B4-BE49-F238E27FC236}">
                <a16:creationId xmlns:a16="http://schemas.microsoft.com/office/drawing/2014/main" id="{98C08EB6-70A4-4047-8F3E-FC761D80E5AF}"/>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8585946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5A415-9D62-4A30-A68F-90A1D6E349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Recombination is the basis for genetic maps</a:t>
            </a:r>
          </a:p>
        </p:txBody>
      </p:sp>
      <p:sp>
        <p:nvSpPr>
          <p:cNvPr id="3" name="Content Placeholder 2">
            <a:extLst>
              <a:ext uri="{FF2B5EF4-FFF2-40B4-BE49-F238E27FC236}">
                <a16:creationId xmlns:a16="http://schemas.microsoft.com/office/drawing/2014/main" id="{197EBE5C-B234-4747-9D79-2FC665A194D5}"/>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Alfred Sturtevant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Undergraduate in T.H. Morgan’s lab</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Put Morgan’s observation that recombinant progeny reflected relevant location of genes in quantitative terms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 physical distance on a chromosome increases, so does the probability of recombination (crossover) occurring between the gene loci</a:t>
            </a:r>
          </a:p>
        </p:txBody>
      </p:sp>
      <p:sp>
        <p:nvSpPr>
          <p:cNvPr id="6" name="Slide Number Placeholder 3">
            <a:extLst>
              <a:ext uri="{FF2B5EF4-FFF2-40B4-BE49-F238E27FC236}">
                <a16:creationId xmlns:a16="http://schemas.microsoft.com/office/drawing/2014/main" id="{F7E24FDC-9F06-4E3E-B733-A7A61BF1B704}"/>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6222616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B70D4-99D3-44FB-B030-46E191767AD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Constructing maps</a:t>
            </a:r>
          </a:p>
        </p:txBody>
      </p:sp>
      <p:sp>
        <p:nvSpPr>
          <p:cNvPr id="3" name="Content Placeholder 2">
            <a:extLst>
              <a:ext uri="{FF2B5EF4-FFF2-40B4-BE49-F238E27FC236}">
                <a16:creationId xmlns:a16="http://schemas.microsoft.com/office/drawing/2014/main" id="{955C1F9B-72B0-4480-A785-EC337A7EDFBD}"/>
              </a:ext>
            </a:extLst>
          </p:cNvPr>
          <p:cNvSpPr>
            <a:spLocks noGrp="1"/>
          </p:cNvSpPr>
          <p:nvPr>
            <p:ph sz="quarter" idx="11"/>
          </p:nvPr>
        </p:nvSpPr>
        <p:spPr>
          <a:xfrm>
            <a:off x="457200" y="1600200"/>
            <a:ext cx="8305800" cy="1066800"/>
          </a:xfrm>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The distance between genes is proportional to the frequency of recombination events</a:t>
            </a:r>
          </a:p>
        </p:txBody>
      </p:sp>
      <p:graphicFrame>
        <p:nvGraphicFramePr>
          <p:cNvPr id="9" name="Object 3">
            <a:extLst>
              <a:ext uri="{FF2B5EF4-FFF2-40B4-BE49-F238E27FC236}">
                <a16:creationId xmlns:a16="http://schemas.microsoft.com/office/drawing/2014/main" id="{4D974D63-A4FA-467F-82BF-0644EC31432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135371781"/>
              </p:ext>
            </p:extLst>
          </p:nvPr>
        </p:nvGraphicFramePr>
        <p:xfrm>
          <a:off x="1168560" y="2728913"/>
          <a:ext cx="6806880" cy="787320"/>
        </p:xfrm>
        <a:graphic>
          <a:graphicData uri="http://schemas.openxmlformats.org/presentationml/2006/ole">
            <mc:AlternateContent xmlns:mc="http://schemas.openxmlformats.org/markup-compatibility/2006">
              <mc:Choice xmlns:v="urn:schemas-microsoft-com:vml" Requires="v">
                <p:oleObj spid="_x0000_s1095" name="Equation" r:id="rId3" imgW="6806880" imgH="787320" progId="Equation.DSMT4">
                  <p:embed/>
                </p:oleObj>
              </mc:Choice>
              <mc:Fallback>
                <p:oleObj name="Equation" r:id="rId3" imgW="6806880" imgH="787320" progId="Equation.DSMT4">
                  <p:embed/>
                  <p:pic>
                    <p:nvPicPr>
                      <p:cNvPr id="11" name="Object 10">
                        <a:extLst>
                          <a:ext uri="{FF2B5EF4-FFF2-40B4-BE49-F238E27FC236}">
                            <a16:creationId xmlns:a16="http://schemas.microsoft.com/office/drawing/2014/main" id="{2B3F6F92-A22E-4FBB-BB9C-CAAF66E0130B}"/>
                          </a:ext>
                        </a:extLst>
                      </p:cNvPr>
                      <p:cNvPicPr>
                        <a:picLocks noChangeAspect="1" noChangeArrowheads="1"/>
                      </p:cNvPicPr>
                      <p:nvPr/>
                    </p:nvPicPr>
                    <p:blipFill>
                      <a:blip r:embed="rId4"/>
                      <a:srcRect/>
                      <a:stretch>
                        <a:fillRect/>
                      </a:stretch>
                    </p:blipFill>
                    <p:spPr bwMode="auto">
                      <a:xfrm>
                        <a:off x="1168560" y="2728913"/>
                        <a:ext cx="6806880" cy="78732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Content Placeholder 4">
            <a:extLst>
              <a:ext uri="{FF2B5EF4-FFF2-40B4-BE49-F238E27FC236}">
                <a16:creationId xmlns:a16="http://schemas.microsoft.com/office/drawing/2014/main" id="{8C905A33-9167-416C-B70F-DA901F4389BE}"/>
              </a:ext>
            </a:extLst>
          </p:cNvPr>
          <p:cNvSpPr>
            <a:spLocks noGrp="1"/>
          </p:cNvSpPr>
          <p:nvPr>
            <p:ph sz="quarter" idx="17"/>
          </p:nvPr>
        </p:nvSpPr>
        <p:spPr>
          <a:xfrm>
            <a:off x="450914" y="3962400"/>
            <a:ext cx="8305799" cy="2286000"/>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1% recombination = 1 map unit (</a:t>
            </a:r>
            <a:r>
              <a:rPr lang="en-US" dirty="0" err="1">
                <a:solidFill>
                  <a:srgbClr val="000000"/>
                </a:solidFill>
                <a:latin typeface="Arial" panose="020B0604020202020204" pitchFamily="34" charset="0"/>
                <a:ea typeface="Verdana" panose="020B0604030504040204" pitchFamily="34" charset="0"/>
              </a:rPr>
              <a:t>m.u</a:t>
            </a:r>
            <a:r>
              <a:rPr lang="en-US" dirty="0">
                <a:solidFill>
                  <a:srgbClr val="000000"/>
                </a:solidFill>
                <a:latin typeface="Arial" panose="020B0604020202020204" pitchFamily="34" charset="0"/>
                <a:ea typeface="Verdana" panose="020B0604030504040204" pitchFamily="34" charset="0"/>
              </a:rPr>
              <a: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1 map unit = 1 centimorgan (</a:t>
            </a:r>
            <a:r>
              <a:rPr lang="en-US" dirty="0" err="1">
                <a:solidFill>
                  <a:srgbClr val="000000"/>
                </a:solidFill>
                <a:latin typeface="Arial" panose="020B0604020202020204" pitchFamily="34" charset="0"/>
                <a:ea typeface="Verdana" panose="020B0604030504040204" pitchFamily="34" charset="0"/>
              </a:rPr>
              <a:t>cM</a:t>
            </a:r>
            <a:r>
              <a:rPr lang="en-US" dirty="0">
                <a:solidFill>
                  <a:srgbClr val="000000"/>
                </a:solidFill>
                <a:latin typeface="Arial" panose="020B0604020202020204" pitchFamily="34" charset="0"/>
                <a:ea typeface="Verdana" panose="020B0604030504040204" pitchFamily="34" charset="0"/>
              </a:rPr>
              <a:t>)</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Perform testcross with doubly heterozygous individuals; count progeny</a:t>
            </a:r>
          </a:p>
        </p:txBody>
      </p:sp>
      <p:sp>
        <p:nvSpPr>
          <p:cNvPr id="8" name="Slide Number Placeholder 5">
            <a:extLst>
              <a:ext uri="{FF2B5EF4-FFF2-40B4-BE49-F238E27FC236}">
                <a16:creationId xmlns:a16="http://schemas.microsoft.com/office/drawing/2014/main" id="{30764AEB-4324-4757-B2E5-9B54F8FCCEA3}"/>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9621157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87EDE-3BC2-4FC8-96A4-2CD5DF1E4DF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Two-point cross to map genes</a:t>
            </a:r>
          </a:p>
        </p:txBody>
      </p:sp>
      <p:pic>
        <p:nvPicPr>
          <p:cNvPr id="6" name="Picture 2" descr="Chromosome maps are constructed by test crossing doubly heterozygous individuals with a homozygous recessive and observing offspring phenotypes.">
            <a:extLst>
              <a:ext uri="{FF2B5EF4-FFF2-40B4-BE49-F238E27FC236}">
                <a16:creationId xmlns:a16="http://schemas.microsoft.com/office/drawing/2014/main" id="{C5228836-58E2-4D18-8AB5-992FCEF1C2B7}"/>
              </a:ext>
            </a:extLst>
          </p:cNvPr>
          <p:cNvPicPr>
            <a:picLocks noChangeAspect="1"/>
          </p:cNvPicPr>
          <p:nvPr/>
        </p:nvPicPr>
        <p:blipFill>
          <a:blip r:embed="rId2"/>
          <a:stretch>
            <a:fillRect/>
          </a:stretch>
        </p:blipFill>
        <p:spPr>
          <a:xfrm>
            <a:off x="365760" y="1143487"/>
            <a:ext cx="8412480" cy="4966860"/>
          </a:xfrm>
          <a:prstGeom prst="rect">
            <a:avLst/>
          </a:prstGeom>
        </p:spPr>
      </p:pic>
      <p:sp>
        <p:nvSpPr>
          <p:cNvPr id="18" name="Text Placeholder 3">
            <a:extLst>
              <a:ext uri="{FF2B5EF4-FFF2-40B4-BE49-F238E27FC236}">
                <a16:creationId xmlns:a16="http://schemas.microsoft.com/office/drawing/2014/main" id="{325D463C-0363-4114-9D76-EDBB26CF5CA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11" name="Slide Number Placeholder 4">
            <a:extLst>
              <a:ext uri="{FF2B5EF4-FFF2-40B4-BE49-F238E27FC236}">
                <a16:creationId xmlns:a16="http://schemas.microsoft.com/office/drawing/2014/main" id="{A6A1C41B-95DE-4DED-BC88-E6477A25BB18}"/>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996389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7EFBC-2822-4AA5-BD0D-FC014EB6143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Multiple crossovers</a:t>
            </a:r>
          </a:p>
        </p:txBody>
      </p:sp>
      <p:sp>
        <p:nvSpPr>
          <p:cNvPr id="3" name="Content Placeholder 2">
            <a:extLst>
              <a:ext uri="{FF2B5EF4-FFF2-40B4-BE49-F238E27FC236}">
                <a16:creationId xmlns:a16="http://schemas.microsoft.com/office/drawing/2014/main" id="{536AED33-7FF1-4365-B9E8-630AB05059E5}"/>
              </a:ext>
            </a:extLst>
          </p:cNvPr>
          <p:cNvSpPr>
            <a:spLocks noGrp="1"/>
          </p:cNvSpPr>
          <p:nvPr>
            <p:ph sz="quarter" idx="11"/>
          </p:nvPr>
        </p:nvSpPr>
        <p:spPr/>
        <p:txBody>
          <a:bodyPr/>
          <a:lstStyle/>
          <a:p>
            <a:pPr lvl="0">
              <a:spcBef>
                <a:spcPts val="56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If homologues undergo two crossovers between loci, then the parental combination is restored</a:t>
            </a:r>
          </a:p>
          <a:p>
            <a:pPr lvl="0">
              <a:spcBef>
                <a:spcPts val="56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Leads to an underestimate of the true genetic distance</a:t>
            </a:r>
          </a:p>
          <a:p>
            <a:pPr marL="347472" lvl="0" indent="-347472">
              <a:spcBef>
                <a:spcPts val="56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Odd numbers of crossover events (1, 3, etc.) produce recombinant gametes</a:t>
            </a:r>
          </a:p>
          <a:p>
            <a:pPr marL="347472" lvl="0" indent="-347472">
              <a:spcBef>
                <a:spcPts val="56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crossover </a:t>
            </a:r>
            <a:r>
              <a:rPr lang="en-US" b="1" dirty="0">
                <a:solidFill>
                  <a:srgbClr val="000000"/>
                </a:solidFill>
                <a:latin typeface="Arial" panose="020B0604020202020204" pitchFamily="34" charset="0"/>
                <a:ea typeface="Verdana" panose="020B0604030504040204" pitchFamily="34" charset="0"/>
              </a:rPr>
              <a:t>or</a:t>
            </a:r>
            <a:r>
              <a:rPr lang="en-US" dirty="0">
                <a:solidFill>
                  <a:srgbClr val="000000"/>
                </a:solidFill>
                <a:latin typeface="Arial" panose="020B0604020202020204" pitchFamily="34" charset="0"/>
                <a:ea typeface="Verdana" panose="020B0604030504040204" pitchFamily="34" charset="0"/>
              </a:rPr>
              <a:t> even numbers of crossovers (0, 2, 4, etc.) produce parental gametes</a:t>
            </a:r>
          </a:p>
          <a:p>
            <a:pPr lvl="0">
              <a:spcBef>
                <a:spcPts val="56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Relationship between true distance on a chromosome and the recombination frequency is not linear</a:t>
            </a:r>
          </a:p>
        </p:txBody>
      </p:sp>
      <p:sp>
        <p:nvSpPr>
          <p:cNvPr id="6" name="Slide Number Placeholder 3">
            <a:extLst>
              <a:ext uri="{FF2B5EF4-FFF2-40B4-BE49-F238E27FC236}">
                <a16:creationId xmlns:a16="http://schemas.microsoft.com/office/drawing/2014/main" id="{51DB977C-784D-4789-89FB-2391F52343CB}"/>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857523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878C3-80E6-4357-9EF2-AFE5B64E0D1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Relationship between true distance and recombination frequency</a:t>
            </a:r>
          </a:p>
        </p:txBody>
      </p:sp>
      <p:pic>
        <p:nvPicPr>
          <p:cNvPr id="8" name="Picture 2" descr="The initial relationship between physical distance on a chromosome and recombination frequency (R F) is linear, then it levels of at R F of 0 point 5.">
            <a:extLst>
              <a:ext uri="{FF2B5EF4-FFF2-40B4-BE49-F238E27FC236}">
                <a16:creationId xmlns:a16="http://schemas.microsoft.com/office/drawing/2014/main" id="{30CCB8F0-C101-47D1-96C4-DFDAD70E2819}"/>
              </a:ext>
            </a:extLst>
          </p:cNvPr>
          <p:cNvPicPr>
            <a:picLocks noChangeAspect="1" noChangeArrowheads="1"/>
          </p:cNvPicPr>
          <p:nvPr/>
        </p:nvPicPr>
        <p:blipFill>
          <a:blip r:embed="rId2"/>
          <a:stretch>
            <a:fillRect/>
          </a:stretch>
        </p:blipFill>
        <p:spPr bwMode="auto">
          <a:xfrm>
            <a:off x="570488" y="1811383"/>
            <a:ext cx="8003024" cy="393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3">
            <a:extLst>
              <a:ext uri="{FF2B5EF4-FFF2-40B4-BE49-F238E27FC236}">
                <a16:creationId xmlns:a16="http://schemas.microsoft.com/office/drawing/2014/main" id="{41A6EC44-CC29-4114-A6F1-12F0CC4C8CA8}"/>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802357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9F55F-57FD-45C1-A11A-B785DBAF444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Chromosomal Theory of Inheritance</a:t>
            </a:r>
          </a:p>
        </p:txBody>
      </p:sp>
      <p:sp>
        <p:nvSpPr>
          <p:cNvPr id="3" name="Content Placeholder 2">
            <a:extLst>
              <a:ext uri="{FF2B5EF4-FFF2-40B4-BE49-F238E27FC236}">
                <a16:creationId xmlns:a16="http://schemas.microsoft.com/office/drawing/2014/main" id="{30346671-87E4-4CAA-9575-075443B8508B}"/>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Carl Correns – 1900</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suggests central role for chromosomes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Authored one of the scientific papers announcing rediscovery of Mendel’s work</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Walter Sutton – 1902</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Chromosomal theory of inheritance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Based on observations that similar chromosomes paired with one another during meiosis</a:t>
            </a:r>
          </a:p>
        </p:txBody>
      </p:sp>
      <p:sp>
        <p:nvSpPr>
          <p:cNvPr id="6" name="Slide Number Placeholder 3">
            <a:extLst>
              <a:ext uri="{FF2B5EF4-FFF2-40B4-BE49-F238E27FC236}">
                <a16:creationId xmlns:a16="http://schemas.microsoft.com/office/drawing/2014/main" id="{24460BEC-5011-423D-8845-C78C693E9CDC}"/>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2844952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50755-1A71-47A9-AA1D-D66FE20DF71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Three-point testcross</a:t>
            </a:r>
          </a:p>
        </p:txBody>
      </p:sp>
      <p:sp>
        <p:nvSpPr>
          <p:cNvPr id="3" name="Content Placeholder 2">
            <a:extLst>
              <a:ext uri="{FF2B5EF4-FFF2-40B4-BE49-F238E27FC236}">
                <a16:creationId xmlns:a16="http://schemas.microsoft.com/office/drawing/2014/main" id="{012FE669-0915-4F74-BA06-B64A1AF4B6A9}"/>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Uses three loci instead of two to construct maps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Middle gene allows tracking of recombination events on either side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any three-point cross, the class of offspring with two crossovers is the least frequent class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practice, geneticists use three-point crosses to determine the order of genes, then use data from the closest two-point crosses to determine distances</a:t>
            </a:r>
          </a:p>
        </p:txBody>
      </p:sp>
      <p:sp>
        <p:nvSpPr>
          <p:cNvPr id="6" name="Slide Number Placeholder 3">
            <a:extLst>
              <a:ext uri="{FF2B5EF4-FFF2-40B4-BE49-F238E27FC236}">
                <a16:creationId xmlns:a16="http://schemas.microsoft.com/office/drawing/2014/main" id="{FFCCA6CE-D5B2-4ADA-ABB2-B6B453FD4C31}"/>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0755359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31E94-CFA1-4867-A85A-F2DBDC11FCE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 three-point cross to order genes</a:t>
            </a:r>
          </a:p>
        </p:txBody>
      </p:sp>
      <p:pic>
        <p:nvPicPr>
          <p:cNvPr id="9" name="Picture 2" descr="In a 3-point cross, the middle locus is swapped and the outer stretches of the homologues still have their parental loci.">
            <a:extLst>
              <a:ext uri="{FF2B5EF4-FFF2-40B4-BE49-F238E27FC236}">
                <a16:creationId xmlns:a16="http://schemas.microsoft.com/office/drawing/2014/main" id="{BD00D42E-C518-4E3C-98F4-E34409846F94}"/>
              </a:ext>
            </a:extLst>
          </p:cNvPr>
          <p:cNvPicPr>
            <a:picLocks noChangeAspect="1" noChangeArrowheads="1"/>
          </p:cNvPicPr>
          <p:nvPr/>
        </p:nvPicPr>
        <p:blipFill>
          <a:blip r:embed="rId2"/>
          <a:stretch>
            <a:fillRect/>
          </a:stretch>
        </p:blipFill>
        <p:spPr bwMode="auto">
          <a:xfrm>
            <a:off x="611177" y="1358537"/>
            <a:ext cx="7921647" cy="466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54C1146A-C351-475B-B949-D97C80428438}"/>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A57A547-76AE-4CCB-BFB4-117CCDD651AE}"/>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9346955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CDCE4-D4C0-4BDF-A475-818293552B5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Some human traits exhibit dominant/recessive inheritance</a:t>
            </a:r>
          </a:p>
        </p:txBody>
      </p:sp>
      <p:sp>
        <p:nvSpPr>
          <p:cNvPr id="3" name="Content Placeholder 2">
            <a:extLst>
              <a:ext uri="{FF2B5EF4-FFF2-40B4-BE49-F238E27FC236}">
                <a16:creationId xmlns:a16="http://schemas.microsoft.com/office/drawing/2014/main" id="{10C0E3B7-3D01-4576-8A86-33B575CE81E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human traits are controlled by a single gene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of these exhibit dominant and recessive inheritance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Pedigree analysis is used to track inheritance patterns in families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Dominant pedigree example – juvenile glaucoma</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Recessive pedigree example - albinism</a:t>
            </a:r>
          </a:p>
        </p:txBody>
      </p:sp>
      <p:sp>
        <p:nvSpPr>
          <p:cNvPr id="6" name="Slide Number Placeholder 3">
            <a:extLst>
              <a:ext uri="{FF2B5EF4-FFF2-40B4-BE49-F238E27FC236}">
                <a16:creationId xmlns:a16="http://schemas.microsoft.com/office/drawing/2014/main" id="{D7A688FA-0C8E-46BE-9C76-A29CBB194821}"/>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5865886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8E288-C52C-4026-9D83-CE81D63458C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Dominant pedigree for hereditary juvenile glaucoma</a:t>
            </a:r>
          </a:p>
        </p:txBody>
      </p:sp>
      <p:sp>
        <p:nvSpPr>
          <p:cNvPr id="3" name="Content Placeholder 2">
            <a:extLst>
              <a:ext uri="{FF2B5EF4-FFF2-40B4-BE49-F238E27FC236}">
                <a16:creationId xmlns:a16="http://schemas.microsoft.com/office/drawing/2014/main" id="{224DA240-7BC7-4FC3-A5E5-35A335C81BAD}"/>
              </a:ext>
            </a:extLst>
          </p:cNvPr>
          <p:cNvSpPr>
            <a:spLocks noGrp="1"/>
          </p:cNvSpPr>
          <p:nvPr>
            <p:ph sz="quarter" idx="11"/>
          </p:nvPr>
        </p:nvSpPr>
        <p:spPr>
          <a:xfrm>
            <a:off x="342900" y="1276710"/>
            <a:ext cx="3808186" cy="4974336"/>
          </a:xfrm>
        </p:spPr>
        <p:txBody>
          <a:bodyPr/>
          <a:lstStyle/>
          <a:p>
            <a:pPr marL="342900" indent="-342900">
              <a:spcBef>
                <a:spcPts val="1200"/>
              </a:spcBef>
              <a:spcAft>
                <a:spcPts val="1200"/>
              </a:spcAft>
              <a:buFont typeface="Arial" panose="020B0604020202020204" pitchFamily="34" charset="0"/>
              <a:buChar char="•"/>
            </a:pPr>
            <a:r>
              <a:rPr lang="en-US" dirty="0"/>
              <a:t>Disease causes degeneration of optic nerve leading to blindness</a:t>
            </a:r>
          </a:p>
          <a:p>
            <a:pPr marL="342900" indent="-342900">
              <a:spcBef>
                <a:spcPts val="1200"/>
              </a:spcBef>
              <a:spcAft>
                <a:spcPts val="1200"/>
              </a:spcAft>
              <a:buFont typeface="Arial" panose="020B0604020202020204" pitchFamily="34" charset="0"/>
              <a:buChar char="•"/>
            </a:pPr>
            <a:r>
              <a:rPr lang="en-US" dirty="0"/>
              <a:t>Dominant trait appears in every generation</a:t>
            </a:r>
          </a:p>
        </p:txBody>
      </p:sp>
      <p:pic>
        <p:nvPicPr>
          <p:cNvPr id="10" name="Picture 3" descr="An illustration shows a dominant pedigree for hereditary juvenile glaucoma in 3 generations.">
            <a:extLst>
              <a:ext uri="{FF2B5EF4-FFF2-40B4-BE49-F238E27FC236}">
                <a16:creationId xmlns:a16="http://schemas.microsoft.com/office/drawing/2014/main" id="{A88EDA3D-333B-4BF8-8462-8D265FAE997C}"/>
              </a:ext>
            </a:extLst>
          </p:cNvPr>
          <p:cNvPicPr>
            <a:picLocks noChangeAspect="1" noChangeArrowheads="1"/>
          </p:cNvPicPr>
          <p:nvPr/>
        </p:nvPicPr>
        <p:blipFill>
          <a:blip r:embed="rId2"/>
          <a:stretch>
            <a:fillRect/>
          </a:stretch>
        </p:blipFill>
        <p:spPr bwMode="auto">
          <a:xfrm>
            <a:off x="4295033" y="1730528"/>
            <a:ext cx="4848967" cy="3175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ECF58A91-6CB9-4862-8126-A6580E7585C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AEDD1DD9-E224-41E0-93BF-02B01767119D}"/>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9180616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8E288-C52C-4026-9D83-CE81D63458CB}"/>
              </a:ext>
            </a:extLst>
          </p:cNvPr>
          <p:cNvSpPr>
            <a:spLocks noGrp="1"/>
          </p:cNvSpPr>
          <p:nvPr>
            <p:ph type="title"/>
          </p:nvPr>
        </p:nvSpPr>
        <p:spPr/>
        <p:txBody>
          <a:bodyPr/>
          <a:lstStyle/>
          <a:p>
            <a:pPr lvl="0"/>
            <a:r>
              <a:rPr lang="en-US" dirty="0"/>
              <a:t>Recessive pedigree for albinism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24DA240-7BC7-4FC3-A5E5-35A335C81BAD}"/>
              </a:ext>
            </a:extLst>
          </p:cNvPr>
          <p:cNvSpPr>
            <a:spLocks noGrp="1"/>
          </p:cNvSpPr>
          <p:nvPr>
            <p:ph sz="quarter" idx="11"/>
          </p:nvPr>
        </p:nvSpPr>
        <p:spPr>
          <a:xfrm>
            <a:off x="342900" y="1276710"/>
            <a:ext cx="3808186" cy="4974336"/>
          </a:xfrm>
        </p:spPr>
        <p:txBody>
          <a:bodyPr/>
          <a:lstStyle/>
          <a:p>
            <a:pPr marL="342900" indent="-342900">
              <a:spcBef>
                <a:spcPts val="600"/>
              </a:spcBef>
              <a:spcAft>
                <a:spcPts val="1200"/>
              </a:spcAft>
              <a:buFont typeface="Arial" panose="020B0604020202020204" pitchFamily="34" charset="0"/>
              <a:buChar char="•"/>
            </a:pPr>
            <a:r>
              <a:rPr lang="en-US" dirty="0"/>
              <a:t>Condition in which the pigment melanin is not produced</a:t>
            </a:r>
          </a:p>
          <a:p>
            <a:pPr marL="342900" indent="-342900">
              <a:spcBef>
                <a:spcPts val="600"/>
              </a:spcBef>
              <a:spcAft>
                <a:spcPts val="1200"/>
              </a:spcAft>
              <a:buFont typeface="Arial" panose="020B0604020202020204" pitchFamily="34" charset="0"/>
              <a:buChar char="•"/>
            </a:pPr>
            <a:r>
              <a:rPr lang="en-US" dirty="0"/>
              <a:t>Form of albinism due to a nonfunctional allele of the enzyme tyrosinase</a:t>
            </a:r>
          </a:p>
          <a:p>
            <a:pPr marL="342900" indent="-342900">
              <a:spcBef>
                <a:spcPts val="600"/>
              </a:spcBef>
              <a:spcAft>
                <a:spcPts val="1200"/>
              </a:spcAft>
              <a:buFont typeface="Arial" panose="020B0604020202020204" pitchFamily="34" charset="0"/>
              <a:buChar char="•"/>
            </a:pPr>
            <a:r>
              <a:rPr lang="en-US" dirty="0"/>
              <a:t>Males and females affected equally</a:t>
            </a:r>
          </a:p>
          <a:p>
            <a:pPr marL="342900" indent="-342900">
              <a:spcBef>
                <a:spcPts val="600"/>
              </a:spcBef>
              <a:spcAft>
                <a:spcPts val="1200"/>
              </a:spcAft>
              <a:buFont typeface="Arial" panose="020B0604020202020204" pitchFamily="34" charset="0"/>
              <a:buChar char="•"/>
            </a:pPr>
            <a:r>
              <a:rPr lang="en-US" dirty="0"/>
              <a:t>Most affected individuals have unaffected parents</a:t>
            </a:r>
          </a:p>
        </p:txBody>
      </p:sp>
      <p:pic>
        <p:nvPicPr>
          <p:cNvPr id="10" name="Picture 3" descr="An illustration shows recessive pedigree for albinism in 4 generations.">
            <a:extLst>
              <a:ext uri="{FF2B5EF4-FFF2-40B4-BE49-F238E27FC236}">
                <a16:creationId xmlns:a16="http://schemas.microsoft.com/office/drawing/2014/main" id="{A88EDA3D-333B-4BF8-8462-8D265FAE997C}"/>
              </a:ext>
            </a:extLst>
          </p:cNvPr>
          <p:cNvPicPr>
            <a:picLocks noChangeAspect="1" noChangeArrowheads="1"/>
          </p:cNvPicPr>
          <p:nvPr/>
        </p:nvPicPr>
        <p:blipFill>
          <a:blip r:embed="rId2"/>
          <a:stretch>
            <a:fillRect/>
          </a:stretch>
        </p:blipFill>
        <p:spPr bwMode="auto">
          <a:xfrm>
            <a:off x="4310743" y="1523453"/>
            <a:ext cx="4650112" cy="4023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ECF58A91-6CB9-4862-8126-A6580E7585C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AEDD1DD9-E224-41E0-93BF-02B01767119D}"/>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1175662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F96E1-9234-4ABE-8943-0F4976FAF63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Sex-linked human genetic disorders</a:t>
            </a:r>
          </a:p>
        </p:txBody>
      </p:sp>
      <p:sp>
        <p:nvSpPr>
          <p:cNvPr id="3" name="Content Placeholder 2">
            <a:extLst>
              <a:ext uri="{FF2B5EF4-FFF2-40B4-BE49-F238E27FC236}">
                <a16:creationId xmlns:a16="http://schemas.microsoft.com/office/drawing/2014/main" id="{8B31520D-EBBE-428C-A810-63820B57636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genetic disorders affect males more than females (that is sex-linked)</a:t>
            </a:r>
          </a:p>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Hemophilia</a:t>
            </a:r>
            <a:r>
              <a:rPr lang="en-US" dirty="0">
                <a:solidFill>
                  <a:srgbClr val="000000"/>
                </a:solidFill>
                <a:latin typeface="Arial" panose="020B0604020202020204" pitchFamily="34" charset="0"/>
                <a:ea typeface="Verdana" panose="020B0604030504040204" pitchFamily="34" charset="0"/>
              </a:rPr>
              <a:t> is a disease that affects a single protein in a cascade involved in formation of blood clots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Form of hemophilia is caused by an X-linked recessive allele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Heterozygous females are asymptomatic carriers</a:t>
            </a:r>
          </a:p>
        </p:txBody>
      </p:sp>
      <p:sp>
        <p:nvSpPr>
          <p:cNvPr id="6" name="Slide Number Placeholder 3">
            <a:extLst>
              <a:ext uri="{FF2B5EF4-FFF2-40B4-BE49-F238E27FC236}">
                <a16:creationId xmlns:a16="http://schemas.microsoft.com/office/drawing/2014/main" id="{5F435643-CA34-49DA-8F2D-CB12C418F533}"/>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4172341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980D7-F843-45FA-9A10-231AEB84953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Human genetic disorder causes</a:t>
            </a:r>
          </a:p>
        </p:txBody>
      </p:sp>
      <p:sp>
        <p:nvSpPr>
          <p:cNvPr id="3" name="Content Placeholder 2">
            <a:extLst>
              <a:ext uri="{FF2B5EF4-FFF2-40B4-BE49-F238E27FC236}">
                <a16:creationId xmlns:a16="http://schemas.microsoft.com/office/drawing/2014/main" id="{0B9D91F7-1447-43D5-AD17-445FE72D543C}"/>
              </a:ext>
            </a:extLst>
          </p:cNvPr>
          <p:cNvSpPr>
            <a:spLocks noGrp="1"/>
          </p:cNvSpPr>
          <p:nvPr>
            <p:ph sz="quarter" idx="11"/>
          </p:nvPr>
        </p:nvSpPr>
        <p:spPr>
          <a:xfrm>
            <a:off x="342900" y="1276710"/>
            <a:ext cx="3779157" cy="4974336"/>
          </a:xfrm>
        </p:spPr>
        <p:txBody>
          <a:bodyPr/>
          <a:lstStyle/>
          <a:p>
            <a:pPr lvl="0">
              <a:spcBef>
                <a:spcPts val="624"/>
              </a:spcBef>
              <a:spcAft>
                <a:spcPts val="1200"/>
              </a:spcAft>
              <a:buClr>
                <a:srgbClr val="003B48"/>
              </a:buClr>
            </a:pPr>
            <a:r>
              <a:rPr lang="en-US" sz="2200" dirty="0">
                <a:solidFill>
                  <a:srgbClr val="000000"/>
                </a:solidFill>
                <a:latin typeface="Arial" panose="020B0604020202020204" pitchFamily="34" charset="0"/>
                <a:ea typeface="Verdana" panose="020B0604030504040204" pitchFamily="34" charset="0"/>
              </a:rPr>
              <a:t>A single amino acid change in a single protein can result in clinical syndrome</a:t>
            </a:r>
          </a:p>
          <a:p>
            <a:pPr lvl="0">
              <a:spcBef>
                <a:spcPts val="624"/>
              </a:spcBef>
              <a:spcAft>
                <a:spcPts val="1200"/>
              </a:spcAft>
              <a:buClr>
                <a:srgbClr val="003B48"/>
              </a:buClr>
            </a:pPr>
            <a:r>
              <a:rPr lang="en-US" sz="2200" dirty="0">
                <a:solidFill>
                  <a:srgbClr val="000000"/>
                </a:solidFill>
                <a:latin typeface="Arial" panose="020B0604020202020204" pitchFamily="34" charset="0"/>
                <a:ea typeface="Verdana" panose="020B0604030504040204" pitchFamily="34" charset="0"/>
              </a:rPr>
              <a:t>Example: Sickle cell anemia</a:t>
            </a:r>
          </a:p>
          <a:p>
            <a:pPr marL="347472" lvl="0" indent="-347472">
              <a:spcBef>
                <a:spcPct val="20000"/>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First human disease shown to be the result of a mutation in a protein</a:t>
            </a:r>
          </a:p>
          <a:p>
            <a:pPr marL="347472" lvl="0" indent="-347472">
              <a:spcBef>
                <a:spcPct val="20000"/>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Caused by a defect in the oxygen carrier molecule, hemoglobin</a:t>
            </a:r>
          </a:p>
          <a:p>
            <a:pPr marL="347472" lvl="0" indent="-347472">
              <a:spcBef>
                <a:spcPct val="20000"/>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Leads to impaired oxygen delivery to tissues</a:t>
            </a:r>
          </a:p>
        </p:txBody>
      </p:sp>
      <p:pic>
        <p:nvPicPr>
          <p:cNvPr id="9" name="Picture 3" descr="Normal red blood cells are somewhat shaped like loosely filled donuts. Sickle cell red blood cells are stretched with 2 pointy ends.">
            <a:extLst>
              <a:ext uri="{FF2B5EF4-FFF2-40B4-BE49-F238E27FC236}">
                <a16:creationId xmlns:a16="http://schemas.microsoft.com/office/drawing/2014/main" id="{035ED697-F281-438B-AE9A-346F3E25C5DB}"/>
              </a:ext>
            </a:extLst>
          </p:cNvPr>
          <p:cNvPicPr>
            <a:picLocks noChangeAspect="1" noChangeArrowheads="1"/>
          </p:cNvPicPr>
          <p:nvPr/>
        </p:nvPicPr>
        <p:blipFill>
          <a:blip r:embed="rId2"/>
          <a:stretch>
            <a:fillRect/>
          </a:stretch>
        </p:blipFill>
        <p:spPr bwMode="auto">
          <a:xfrm>
            <a:off x="4315422" y="1722045"/>
            <a:ext cx="4695163" cy="33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C9AA5859-AE4B-4079-918F-F23AB856901F}"/>
              </a:ext>
            </a:extLst>
          </p:cNvPr>
          <p:cNvSpPr>
            <a:spLocks noGrp="1"/>
          </p:cNvSpPr>
          <p:nvPr>
            <p:ph type="body" sz="quarter" idx="39"/>
          </p:nvPr>
        </p:nvSpPr>
        <p:spPr>
          <a:xfrm>
            <a:off x="5291403" y="5148110"/>
            <a:ext cx="2743200" cy="181356"/>
          </a:xfrm>
        </p:spPr>
        <p:txBody>
          <a:bodyPr/>
          <a:lstStyle/>
          <a:p>
            <a:pPr algn="ctr"/>
            <a:r>
              <a:rPr lang="en-US" dirty="0">
                <a:solidFill>
                  <a:schemeClr val="tx1"/>
                </a:solidFill>
              </a:rPr>
              <a:t>Jackie Lewin, Royal Free Hospital/Science Source </a:t>
            </a:r>
          </a:p>
        </p:txBody>
      </p:sp>
      <p:sp>
        <p:nvSpPr>
          <p:cNvPr id="8" name="Slide Number Placeholder 5">
            <a:extLst>
              <a:ext uri="{FF2B5EF4-FFF2-40B4-BE49-F238E27FC236}">
                <a16:creationId xmlns:a16="http://schemas.microsoft.com/office/drawing/2014/main" id="{5A010748-E088-4D09-A2F6-014DF2EDDC3F}"/>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14433528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97E220-A62B-4DE7-97A7-6943DAE2BB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Sickle cell anemia</a:t>
            </a:r>
          </a:p>
        </p:txBody>
      </p:sp>
      <p:sp>
        <p:nvSpPr>
          <p:cNvPr id="3" name="Content Placeholder 2">
            <a:extLst>
              <a:ext uri="{FF2B5EF4-FFF2-40B4-BE49-F238E27FC236}">
                <a16:creationId xmlns:a16="http://schemas.microsoft.com/office/drawing/2014/main" id="{2368D3D9-65DA-4FBF-86B1-EEFD7E71BFF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Homozygotes for sickle cell allele exhibit intermittent illness and reduced life span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Heterozygotes appear normal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 have hemoglobin with reduced ability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Sickle cell allele is particularly prevalent in people of African descent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Proportion of heterozygotes higher than expected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Confers resistance to blood-borne parasite that causes malaria, explains higher proportion of allele</a:t>
            </a:r>
          </a:p>
        </p:txBody>
      </p:sp>
      <p:sp>
        <p:nvSpPr>
          <p:cNvPr id="6" name="Slide Number Placeholder 3">
            <a:extLst>
              <a:ext uri="{FF2B5EF4-FFF2-40B4-BE49-F238E27FC236}">
                <a16:creationId xmlns:a16="http://schemas.microsoft.com/office/drawing/2014/main" id="{99669378-91B6-4EE9-AEEB-F12723360103}"/>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5472928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DD2C3-6F75-4B94-B763-E1F0C6CCCFC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Some important genetic disorders</a:t>
            </a:r>
          </a:p>
        </p:txBody>
      </p:sp>
      <p:sp>
        <p:nvSpPr>
          <p:cNvPr id="8" name="Content Placeholder 2">
            <a:extLst>
              <a:ext uri="{FF2B5EF4-FFF2-40B4-BE49-F238E27FC236}">
                <a16:creationId xmlns:a16="http://schemas.microsoft.com/office/drawing/2014/main" id="{9E221048-2ED9-493A-98BD-636DC6C3E99C}"/>
              </a:ext>
            </a:extLst>
          </p:cNvPr>
          <p:cNvSpPr>
            <a:spLocks noGrp="1"/>
          </p:cNvSpPr>
          <p:nvPr>
            <p:ph sz="quarter" idx="11"/>
          </p:nvPr>
        </p:nvSpPr>
        <p:spPr>
          <a:xfrm>
            <a:off x="189232" y="983411"/>
            <a:ext cx="8458200" cy="274320"/>
          </a:xfrm>
        </p:spPr>
        <p:txBody>
          <a:bodyPr/>
          <a:lstStyle/>
          <a:p>
            <a:r>
              <a:rPr lang="en-US" sz="1600" b="1" dirty="0"/>
              <a:t>TABLE 13.2 Some Important Genetic Disorders </a:t>
            </a:r>
            <a:r>
              <a:rPr lang="en-US" sz="1600" dirty="0"/>
              <a:t>	</a:t>
            </a:r>
          </a:p>
        </p:txBody>
      </p:sp>
      <p:graphicFrame>
        <p:nvGraphicFramePr>
          <p:cNvPr id="7" name="Table 3">
            <a:extLst>
              <a:ext uri="{FF2B5EF4-FFF2-40B4-BE49-F238E27FC236}">
                <a16:creationId xmlns:a16="http://schemas.microsoft.com/office/drawing/2014/main" id="{06A72A74-D942-49BB-A2E6-46F8AC6601E8}"/>
              </a:ext>
            </a:extLst>
          </p:cNvPr>
          <p:cNvGraphicFramePr>
            <a:graphicFrameLocks noGrp="1"/>
          </p:cNvGraphicFramePr>
          <p:nvPr>
            <p:extLst>
              <p:ext uri="{D42A27DB-BD31-4B8C-83A1-F6EECF244321}">
                <p14:modId xmlns:p14="http://schemas.microsoft.com/office/powerpoint/2010/main" val="2800340277"/>
              </p:ext>
            </p:extLst>
          </p:nvPr>
        </p:nvGraphicFramePr>
        <p:xfrm>
          <a:off x="189232" y="1347931"/>
          <a:ext cx="8700770" cy="5120640"/>
        </p:xfrm>
        <a:graphic>
          <a:graphicData uri="http://schemas.openxmlformats.org/drawingml/2006/table">
            <a:tbl>
              <a:tblPr firstRow="1" bandRow="1">
                <a:tableStyleId>{5C22544A-7EE6-4342-B048-85BDC9FD1C3A}</a:tableStyleId>
              </a:tblPr>
              <a:tblGrid>
                <a:gridCol w="1740154">
                  <a:extLst>
                    <a:ext uri="{9D8B030D-6E8A-4147-A177-3AD203B41FA5}">
                      <a16:colId xmlns:a16="http://schemas.microsoft.com/office/drawing/2014/main" val="1745284971"/>
                    </a:ext>
                  </a:extLst>
                </a:gridCol>
                <a:gridCol w="1740154">
                  <a:extLst>
                    <a:ext uri="{9D8B030D-6E8A-4147-A177-3AD203B41FA5}">
                      <a16:colId xmlns:a16="http://schemas.microsoft.com/office/drawing/2014/main" val="4118278148"/>
                    </a:ext>
                  </a:extLst>
                </a:gridCol>
                <a:gridCol w="1740154">
                  <a:extLst>
                    <a:ext uri="{9D8B030D-6E8A-4147-A177-3AD203B41FA5}">
                      <a16:colId xmlns:a16="http://schemas.microsoft.com/office/drawing/2014/main" val="1501446748"/>
                    </a:ext>
                  </a:extLst>
                </a:gridCol>
                <a:gridCol w="1740154">
                  <a:extLst>
                    <a:ext uri="{9D8B030D-6E8A-4147-A177-3AD203B41FA5}">
                      <a16:colId xmlns:a16="http://schemas.microsoft.com/office/drawing/2014/main" val="537098954"/>
                    </a:ext>
                  </a:extLst>
                </a:gridCol>
                <a:gridCol w="1740154">
                  <a:extLst>
                    <a:ext uri="{9D8B030D-6E8A-4147-A177-3AD203B41FA5}">
                      <a16:colId xmlns:a16="http://schemas.microsoft.com/office/drawing/2014/main" val="1285698894"/>
                    </a:ext>
                  </a:extLst>
                </a:gridCol>
              </a:tblGrid>
              <a:tr h="450874">
                <a:tc>
                  <a:txBody>
                    <a:bodyPr/>
                    <a:lstStyle/>
                    <a:p>
                      <a:r>
                        <a:rPr lang="en-IN" sz="1100" b="1" i="0" u="none" strike="noStrike" kern="1200" baseline="0" dirty="0">
                          <a:solidFill>
                            <a:schemeClr val="lt1"/>
                          </a:solidFill>
                          <a:latin typeface="+mn-lt"/>
                          <a:ea typeface="+mn-ea"/>
                          <a:cs typeface="+mn-cs"/>
                        </a:rPr>
                        <a:t>Disorder </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Symptom </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Defect </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Dominant/Recessive </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Frequency Among Human Births </a:t>
                      </a:r>
                      <a:endParaRPr lang="en-IN" sz="11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2107001487"/>
                  </a:ext>
                </a:extLst>
              </a:tr>
              <a:tr h="450874">
                <a:tc>
                  <a:txBody>
                    <a:bodyPr/>
                    <a:lstStyle/>
                    <a:p>
                      <a:r>
                        <a:rPr lang="en-IN" sz="1100" b="0" i="0" u="none" strike="noStrike" kern="1200" baseline="0" dirty="0">
                          <a:solidFill>
                            <a:schemeClr val="dk1"/>
                          </a:solidFill>
                          <a:latin typeface="+mn-lt"/>
                          <a:ea typeface="+mn-ea"/>
                          <a:cs typeface="+mn-cs"/>
                        </a:rPr>
                        <a:t>Cystic fibrosis </a:t>
                      </a:r>
                    </a:p>
                  </a:txBody>
                  <a:tcPr/>
                </a:tc>
                <a:tc>
                  <a:txBody>
                    <a:bodyPr/>
                    <a:lstStyle/>
                    <a:p>
                      <a:r>
                        <a:rPr lang="en-US" sz="1100" b="0" i="0" u="none" strike="noStrike" kern="1200" baseline="0" dirty="0">
                          <a:solidFill>
                            <a:schemeClr val="dk1"/>
                          </a:solidFill>
                          <a:latin typeface="+mn-lt"/>
                          <a:ea typeface="+mn-ea"/>
                          <a:cs typeface="+mn-cs"/>
                        </a:rPr>
                        <a:t>Mucus clogs lungs, liver, and pancreas. </a:t>
                      </a:r>
                    </a:p>
                  </a:txBody>
                  <a:tcPr/>
                </a:tc>
                <a:tc>
                  <a:txBody>
                    <a:bodyPr/>
                    <a:lstStyle/>
                    <a:p>
                      <a:r>
                        <a:rPr lang="en-US" sz="1100" b="0" i="0" u="none" strike="noStrike" kern="1200" baseline="0" dirty="0">
                          <a:solidFill>
                            <a:schemeClr val="dk1"/>
                          </a:solidFill>
                          <a:latin typeface="+mn-lt"/>
                          <a:ea typeface="+mn-ea"/>
                          <a:cs typeface="+mn-cs"/>
                        </a:rPr>
                        <a:t>Failure of chloride ion transport mechanism </a:t>
                      </a:r>
                    </a:p>
                  </a:txBody>
                  <a:tcPr/>
                </a:tc>
                <a:tc>
                  <a:txBody>
                    <a:bodyPr/>
                    <a:lstStyle/>
                    <a:p>
                      <a:r>
                        <a:rPr lang="en-IN" sz="1100" b="0" i="0" u="none" strike="noStrike" kern="1200" baseline="0" dirty="0">
                          <a:solidFill>
                            <a:schemeClr val="dk1"/>
                          </a:solidFill>
                          <a:latin typeface="+mn-lt"/>
                          <a:ea typeface="+mn-ea"/>
                          <a:cs typeface="+mn-cs"/>
                        </a:rPr>
                        <a:t>Recessive </a:t>
                      </a:r>
                    </a:p>
                  </a:txBody>
                  <a:tcPr/>
                </a:tc>
                <a:tc>
                  <a:txBody>
                    <a:bodyPr/>
                    <a:lstStyle/>
                    <a:p>
                      <a:r>
                        <a:rPr lang="en-IN" sz="1100" b="0" i="0" u="none" strike="noStrike" kern="1200" baseline="0" dirty="0">
                          <a:solidFill>
                            <a:schemeClr val="dk1"/>
                          </a:solidFill>
                          <a:latin typeface="+mn-lt"/>
                          <a:ea typeface="+mn-ea"/>
                          <a:cs typeface="+mn-cs"/>
                        </a:rPr>
                        <a:t>1/2500 (Caucasians) </a:t>
                      </a:r>
                    </a:p>
                  </a:txBody>
                  <a:tcPr/>
                </a:tc>
                <a:extLst>
                  <a:ext uri="{0D108BD9-81ED-4DB2-BD59-A6C34878D82A}">
                    <a16:rowId xmlns:a16="http://schemas.microsoft.com/office/drawing/2014/main" val="2894204204"/>
                  </a:ext>
                </a:extLst>
              </a:tr>
              <a:tr h="450874">
                <a:tc>
                  <a:txBody>
                    <a:bodyPr/>
                    <a:lstStyle/>
                    <a:p>
                      <a:r>
                        <a:rPr lang="en-IN" sz="1100" b="0" i="0" u="none" strike="noStrike" kern="1200" baseline="0" dirty="0">
                          <a:solidFill>
                            <a:schemeClr val="dk1"/>
                          </a:solidFill>
                          <a:latin typeface="+mn-lt"/>
                          <a:ea typeface="+mn-ea"/>
                          <a:cs typeface="+mn-cs"/>
                        </a:rPr>
                        <a:t>Sickle cell </a:t>
                      </a:r>
                      <a:r>
                        <a:rPr lang="en-IN" sz="1100" b="0" i="0" u="none" strike="noStrike" kern="1200" baseline="0" dirty="0" err="1">
                          <a:solidFill>
                            <a:schemeClr val="dk1"/>
                          </a:solidFill>
                          <a:latin typeface="+mn-lt"/>
                          <a:ea typeface="+mn-ea"/>
                          <a:cs typeface="+mn-cs"/>
                        </a:rPr>
                        <a:t>anemia</a:t>
                      </a:r>
                      <a:r>
                        <a:rPr lang="en-IN" sz="1100" b="0" i="0" u="none" strike="noStrike" kern="1200" baseline="0" dirty="0">
                          <a:solidFill>
                            <a:schemeClr val="dk1"/>
                          </a:solidFill>
                          <a:latin typeface="+mn-lt"/>
                          <a:ea typeface="+mn-ea"/>
                          <a:cs typeface="+mn-cs"/>
                        </a:rPr>
                        <a:t> </a:t>
                      </a:r>
                    </a:p>
                  </a:txBody>
                  <a:tcPr/>
                </a:tc>
                <a:tc>
                  <a:txBody>
                    <a:bodyPr/>
                    <a:lstStyle/>
                    <a:p>
                      <a:r>
                        <a:rPr lang="en-IN" sz="1100" b="0" i="0" u="none" strike="noStrike" kern="1200" baseline="0" dirty="0">
                          <a:solidFill>
                            <a:schemeClr val="dk1"/>
                          </a:solidFill>
                          <a:latin typeface="+mn-lt"/>
                          <a:ea typeface="+mn-ea"/>
                          <a:cs typeface="+mn-cs"/>
                        </a:rPr>
                        <a:t>Blood circulation is poor. </a:t>
                      </a:r>
                    </a:p>
                  </a:txBody>
                  <a:tcPr/>
                </a:tc>
                <a:tc>
                  <a:txBody>
                    <a:bodyPr/>
                    <a:lstStyle/>
                    <a:p>
                      <a:r>
                        <a:rPr lang="en-IN" sz="1100" b="0" i="0" u="none" strike="noStrike" kern="1200" baseline="0" dirty="0">
                          <a:solidFill>
                            <a:schemeClr val="dk1"/>
                          </a:solidFill>
                          <a:latin typeface="+mn-lt"/>
                          <a:ea typeface="+mn-ea"/>
                          <a:cs typeface="+mn-cs"/>
                        </a:rPr>
                        <a:t>Abnormal </a:t>
                      </a:r>
                      <a:r>
                        <a:rPr lang="en-IN" sz="1100" b="0" i="0" u="none" strike="noStrike" kern="1200" baseline="0" dirty="0" err="1">
                          <a:solidFill>
                            <a:schemeClr val="dk1"/>
                          </a:solidFill>
                          <a:latin typeface="+mn-lt"/>
                          <a:ea typeface="+mn-ea"/>
                          <a:cs typeface="+mn-cs"/>
                        </a:rPr>
                        <a:t>hemoglobin</a:t>
                      </a:r>
                      <a:r>
                        <a:rPr lang="en-IN" sz="1100" b="0" i="0" u="none" strike="noStrike" kern="1200" baseline="0" dirty="0">
                          <a:solidFill>
                            <a:schemeClr val="dk1"/>
                          </a:solidFill>
                          <a:latin typeface="+mn-lt"/>
                          <a:ea typeface="+mn-ea"/>
                          <a:cs typeface="+mn-cs"/>
                        </a:rPr>
                        <a:t> molecules </a:t>
                      </a:r>
                    </a:p>
                  </a:txBody>
                  <a:tcPr/>
                </a:tc>
                <a:tc>
                  <a:txBody>
                    <a:bodyPr/>
                    <a:lstStyle/>
                    <a:p>
                      <a:r>
                        <a:rPr lang="en-IN" sz="1100" b="0" i="0" u="none" strike="noStrike" kern="1200" baseline="0" dirty="0">
                          <a:solidFill>
                            <a:schemeClr val="dk1"/>
                          </a:solidFill>
                          <a:latin typeface="+mn-lt"/>
                          <a:ea typeface="+mn-ea"/>
                          <a:cs typeface="+mn-cs"/>
                        </a:rPr>
                        <a:t>Recessive </a:t>
                      </a:r>
                    </a:p>
                  </a:txBody>
                  <a:tcPr/>
                </a:tc>
                <a:tc>
                  <a:txBody>
                    <a:bodyPr/>
                    <a:lstStyle/>
                    <a:p>
                      <a:r>
                        <a:rPr lang="en-IN" sz="1100" b="0" i="0" u="none" strike="noStrike" kern="1200" baseline="0" dirty="0">
                          <a:solidFill>
                            <a:schemeClr val="dk1"/>
                          </a:solidFill>
                          <a:latin typeface="+mn-lt"/>
                          <a:ea typeface="+mn-ea"/>
                          <a:cs typeface="+mn-cs"/>
                        </a:rPr>
                        <a:t>1/600 (African Americans) </a:t>
                      </a:r>
                    </a:p>
                  </a:txBody>
                  <a:tcPr/>
                </a:tc>
                <a:extLst>
                  <a:ext uri="{0D108BD9-81ED-4DB2-BD59-A6C34878D82A}">
                    <a16:rowId xmlns:a16="http://schemas.microsoft.com/office/drawing/2014/main" val="1589820148"/>
                  </a:ext>
                </a:extLst>
              </a:tr>
              <a:tr h="450874">
                <a:tc>
                  <a:txBody>
                    <a:bodyPr/>
                    <a:lstStyle/>
                    <a:p>
                      <a:r>
                        <a:rPr lang="en-IN" sz="1100" b="0" i="0" u="none" strike="noStrike" kern="1200" baseline="0" dirty="0">
                          <a:solidFill>
                            <a:schemeClr val="dk1"/>
                          </a:solidFill>
                          <a:latin typeface="+mn-lt"/>
                          <a:ea typeface="+mn-ea"/>
                          <a:cs typeface="+mn-cs"/>
                        </a:rPr>
                        <a:t>Tay–Sachs disease </a:t>
                      </a:r>
                    </a:p>
                  </a:txBody>
                  <a:tcPr/>
                </a:tc>
                <a:tc>
                  <a:txBody>
                    <a:bodyPr/>
                    <a:lstStyle/>
                    <a:p>
                      <a:r>
                        <a:rPr lang="en-IN" sz="1100" b="0" i="0" u="none" strike="noStrike" kern="1200" baseline="0" dirty="0">
                          <a:solidFill>
                            <a:schemeClr val="dk1"/>
                          </a:solidFill>
                          <a:latin typeface="+mn-lt"/>
                          <a:ea typeface="+mn-ea"/>
                          <a:cs typeface="+mn-cs"/>
                        </a:rPr>
                        <a:t>Central nervous system deteriorates in infancy. </a:t>
                      </a:r>
                    </a:p>
                  </a:txBody>
                  <a:tcPr/>
                </a:tc>
                <a:tc>
                  <a:txBody>
                    <a:bodyPr/>
                    <a:lstStyle/>
                    <a:p>
                      <a:r>
                        <a:rPr lang="en-IN" sz="1100" b="0" i="0" u="none" strike="noStrike" kern="1200" baseline="0" dirty="0">
                          <a:solidFill>
                            <a:schemeClr val="dk1"/>
                          </a:solidFill>
                          <a:latin typeface="+mn-lt"/>
                          <a:ea typeface="+mn-ea"/>
                          <a:cs typeface="+mn-cs"/>
                        </a:rPr>
                        <a:t>Defective enzyme (hexosaminidase A) </a:t>
                      </a:r>
                    </a:p>
                  </a:txBody>
                  <a:tcPr/>
                </a:tc>
                <a:tc>
                  <a:txBody>
                    <a:bodyPr/>
                    <a:lstStyle/>
                    <a:p>
                      <a:r>
                        <a:rPr lang="en-IN" sz="1100" b="0" i="0" u="none" strike="noStrike" kern="1200" baseline="0" dirty="0">
                          <a:solidFill>
                            <a:schemeClr val="dk1"/>
                          </a:solidFill>
                          <a:latin typeface="+mn-lt"/>
                          <a:ea typeface="+mn-ea"/>
                          <a:cs typeface="+mn-cs"/>
                        </a:rPr>
                        <a:t>Recessive </a:t>
                      </a:r>
                    </a:p>
                  </a:txBody>
                  <a:tcPr/>
                </a:tc>
                <a:tc>
                  <a:txBody>
                    <a:bodyPr/>
                    <a:lstStyle/>
                    <a:p>
                      <a:r>
                        <a:rPr lang="en-IN" sz="1100" b="0" i="0" u="none" strike="noStrike" kern="1200" baseline="0" dirty="0">
                          <a:solidFill>
                            <a:schemeClr val="dk1"/>
                          </a:solidFill>
                          <a:latin typeface="+mn-lt"/>
                          <a:ea typeface="+mn-ea"/>
                          <a:cs typeface="+mn-cs"/>
                        </a:rPr>
                        <a:t>1/3500 (Ashkenazi Jews) </a:t>
                      </a:r>
                    </a:p>
                  </a:txBody>
                  <a:tcPr/>
                </a:tc>
                <a:extLst>
                  <a:ext uri="{0D108BD9-81ED-4DB2-BD59-A6C34878D82A}">
                    <a16:rowId xmlns:a16="http://schemas.microsoft.com/office/drawing/2014/main" val="3701371867"/>
                  </a:ext>
                </a:extLst>
              </a:tr>
              <a:tr h="805132">
                <a:tc>
                  <a:txBody>
                    <a:bodyPr/>
                    <a:lstStyle/>
                    <a:p>
                      <a:r>
                        <a:rPr lang="en-IN" sz="1100" b="0" i="0" u="none" strike="noStrike" kern="1200" baseline="0" dirty="0">
                          <a:solidFill>
                            <a:schemeClr val="dk1"/>
                          </a:solidFill>
                          <a:latin typeface="+mn-lt"/>
                          <a:ea typeface="+mn-ea"/>
                          <a:cs typeface="+mn-cs"/>
                        </a:rPr>
                        <a:t>Phenylketonuria </a:t>
                      </a:r>
                    </a:p>
                  </a:txBody>
                  <a:tcPr/>
                </a:tc>
                <a:tc>
                  <a:txBody>
                    <a:bodyPr/>
                    <a:lstStyle/>
                    <a:p>
                      <a:r>
                        <a:rPr lang="en-US" sz="1100" b="0" i="0" u="none" strike="noStrike" kern="1200" baseline="0" dirty="0">
                          <a:solidFill>
                            <a:schemeClr val="dk1"/>
                          </a:solidFill>
                          <a:latin typeface="+mn-lt"/>
                          <a:ea typeface="+mn-ea"/>
                          <a:cs typeface="+mn-cs"/>
                        </a:rPr>
                        <a:t>Brain fails to develop in infancy; treatable with dietary restriction. </a:t>
                      </a:r>
                    </a:p>
                    <a:p>
                      <a:endParaRPr lang="en-IN" sz="1100" dirty="0"/>
                    </a:p>
                  </a:txBody>
                  <a:tcPr/>
                </a:tc>
                <a:tc>
                  <a:txBody>
                    <a:bodyPr/>
                    <a:lstStyle/>
                    <a:p>
                      <a:r>
                        <a:rPr lang="en-IN" sz="1100" b="0" i="0" u="none" strike="noStrike" kern="1200" baseline="0" dirty="0">
                          <a:solidFill>
                            <a:schemeClr val="dk1"/>
                          </a:solidFill>
                          <a:latin typeface="+mn-lt"/>
                          <a:ea typeface="+mn-ea"/>
                          <a:cs typeface="+mn-cs"/>
                        </a:rPr>
                        <a:t>Defective enzyme (phenylalanine hydroxylase) </a:t>
                      </a:r>
                    </a:p>
                  </a:txBody>
                  <a:tcPr/>
                </a:tc>
                <a:tc>
                  <a:txBody>
                    <a:bodyPr/>
                    <a:lstStyle/>
                    <a:p>
                      <a:r>
                        <a:rPr lang="en-IN" sz="1100" b="0" i="0" u="none" strike="noStrike" kern="1200" baseline="0" dirty="0">
                          <a:solidFill>
                            <a:schemeClr val="dk1"/>
                          </a:solidFill>
                          <a:latin typeface="+mn-lt"/>
                          <a:ea typeface="+mn-ea"/>
                          <a:cs typeface="+mn-cs"/>
                        </a:rPr>
                        <a:t>Recessive </a:t>
                      </a:r>
                    </a:p>
                  </a:txBody>
                  <a:tcPr/>
                </a:tc>
                <a:tc>
                  <a:txBody>
                    <a:bodyPr/>
                    <a:lstStyle/>
                    <a:p>
                      <a:r>
                        <a:rPr lang="en-IN" sz="1100" b="0" i="0" u="none" strike="noStrike" kern="1200" baseline="0" dirty="0">
                          <a:solidFill>
                            <a:schemeClr val="dk1"/>
                          </a:solidFill>
                          <a:latin typeface="+mn-lt"/>
                          <a:ea typeface="+mn-ea"/>
                          <a:cs typeface="+mn-cs"/>
                        </a:rPr>
                        <a:t>1/12,000 </a:t>
                      </a:r>
                    </a:p>
                  </a:txBody>
                  <a:tcPr/>
                </a:tc>
                <a:extLst>
                  <a:ext uri="{0D108BD9-81ED-4DB2-BD59-A6C34878D82A}">
                    <a16:rowId xmlns:a16="http://schemas.microsoft.com/office/drawing/2014/main" val="347795360"/>
                  </a:ext>
                </a:extLst>
              </a:tr>
              <a:tr h="628003">
                <a:tc>
                  <a:txBody>
                    <a:bodyPr/>
                    <a:lstStyle/>
                    <a:p>
                      <a:r>
                        <a:rPr lang="en-IN" sz="1100" b="0" i="0" u="none" strike="noStrike" kern="1200" baseline="0" dirty="0" err="1">
                          <a:solidFill>
                            <a:schemeClr val="dk1"/>
                          </a:solidFill>
                          <a:latin typeface="+mn-lt"/>
                          <a:ea typeface="+mn-ea"/>
                          <a:cs typeface="+mn-cs"/>
                        </a:rPr>
                        <a:t>Hemophilia</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Blood fails to clot. </a:t>
                      </a:r>
                    </a:p>
                  </a:txBody>
                  <a:tcPr/>
                </a:tc>
                <a:tc>
                  <a:txBody>
                    <a:bodyPr/>
                    <a:lstStyle/>
                    <a:p>
                      <a:r>
                        <a:rPr lang="en-IN" sz="1100" b="0" i="0" u="none" strike="noStrike" kern="1200" baseline="0" dirty="0">
                          <a:solidFill>
                            <a:schemeClr val="dk1"/>
                          </a:solidFill>
                          <a:latin typeface="+mn-lt"/>
                          <a:ea typeface="+mn-ea"/>
                          <a:cs typeface="+mn-cs"/>
                        </a:rPr>
                        <a:t>Defective blood-clotting factor VIII</a:t>
                      </a:r>
                    </a:p>
                    <a:p>
                      <a:endParaRPr lang="en-IN" sz="1100" dirty="0"/>
                    </a:p>
                  </a:txBody>
                  <a:tcPr/>
                </a:tc>
                <a:tc>
                  <a:txBody>
                    <a:bodyPr/>
                    <a:lstStyle/>
                    <a:p>
                      <a:r>
                        <a:rPr lang="en-IN" sz="1100" b="0" i="0" u="none" strike="noStrike" kern="1200" baseline="0" dirty="0">
                          <a:solidFill>
                            <a:schemeClr val="dk1"/>
                          </a:solidFill>
                          <a:latin typeface="+mn-lt"/>
                          <a:ea typeface="+mn-ea"/>
                          <a:cs typeface="+mn-cs"/>
                        </a:rPr>
                        <a:t>X-linked recessive </a:t>
                      </a:r>
                    </a:p>
                  </a:txBody>
                  <a:tcPr/>
                </a:tc>
                <a:tc>
                  <a:txBody>
                    <a:bodyPr/>
                    <a:lstStyle/>
                    <a:p>
                      <a:r>
                        <a:rPr lang="en-IN" sz="1100" b="0" i="0" u="none" strike="noStrike" kern="1200" baseline="0" dirty="0">
                          <a:solidFill>
                            <a:schemeClr val="dk1"/>
                          </a:solidFill>
                          <a:latin typeface="+mn-lt"/>
                          <a:ea typeface="+mn-ea"/>
                          <a:cs typeface="+mn-cs"/>
                        </a:rPr>
                        <a:t>1/10,000 (Caucasian males) </a:t>
                      </a:r>
                    </a:p>
                  </a:txBody>
                  <a:tcPr/>
                </a:tc>
                <a:extLst>
                  <a:ext uri="{0D108BD9-81ED-4DB2-BD59-A6C34878D82A}">
                    <a16:rowId xmlns:a16="http://schemas.microsoft.com/office/drawing/2014/main" val="3554288026"/>
                  </a:ext>
                </a:extLst>
              </a:tr>
              <a:tr h="628003">
                <a:tc>
                  <a:txBody>
                    <a:bodyPr/>
                    <a:lstStyle/>
                    <a:p>
                      <a:r>
                        <a:rPr lang="en-IN" sz="1100" b="0" i="0" u="none" strike="noStrike" kern="1200" baseline="0" dirty="0">
                          <a:solidFill>
                            <a:schemeClr val="dk1"/>
                          </a:solidFill>
                          <a:latin typeface="+mn-lt"/>
                          <a:ea typeface="+mn-ea"/>
                          <a:cs typeface="+mn-cs"/>
                        </a:rPr>
                        <a:t>Huntington disease </a:t>
                      </a:r>
                    </a:p>
                  </a:txBody>
                  <a:tcPr/>
                </a:tc>
                <a:tc>
                  <a:txBody>
                    <a:bodyPr/>
                    <a:lstStyle/>
                    <a:p>
                      <a:r>
                        <a:rPr lang="en-US" sz="1100" b="0" i="0" u="none" strike="noStrike" kern="1200" baseline="0" dirty="0">
                          <a:solidFill>
                            <a:schemeClr val="dk1"/>
                          </a:solidFill>
                          <a:latin typeface="+mn-lt"/>
                          <a:ea typeface="+mn-ea"/>
                          <a:cs typeface="+mn-cs"/>
                        </a:rPr>
                        <a:t>Brain tissue gradually deteriorates in middle age. </a:t>
                      </a:r>
                    </a:p>
                  </a:txBody>
                  <a:tcPr/>
                </a:tc>
                <a:tc>
                  <a:txBody>
                    <a:bodyPr/>
                    <a:lstStyle/>
                    <a:p>
                      <a:r>
                        <a:rPr lang="en-US" sz="1100" b="0" i="0" u="none" strike="noStrike" kern="1200" baseline="0" dirty="0">
                          <a:solidFill>
                            <a:schemeClr val="dk1"/>
                          </a:solidFill>
                          <a:latin typeface="+mn-lt"/>
                          <a:ea typeface="+mn-ea"/>
                          <a:cs typeface="+mn-cs"/>
                        </a:rPr>
                        <a:t>Production of an inhibitor of brain cell metabolism </a:t>
                      </a:r>
                    </a:p>
                  </a:txBody>
                  <a:tcPr/>
                </a:tc>
                <a:tc>
                  <a:txBody>
                    <a:bodyPr/>
                    <a:lstStyle/>
                    <a:p>
                      <a:r>
                        <a:rPr lang="en-IN" sz="1100" b="0" i="0" u="none" strike="noStrike" kern="1200" baseline="0" dirty="0">
                          <a:solidFill>
                            <a:schemeClr val="dk1"/>
                          </a:solidFill>
                          <a:latin typeface="+mn-lt"/>
                          <a:ea typeface="+mn-ea"/>
                          <a:cs typeface="+mn-cs"/>
                        </a:rPr>
                        <a:t>Dominant </a:t>
                      </a:r>
                    </a:p>
                  </a:txBody>
                  <a:tcPr/>
                </a:tc>
                <a:tc>
                  <a:txBody>
                    <a:bodyPr/>
                    <a:lstStyle/>
                    <a:p>
                      <a:r>
                        <a:rPr lang="en-IN" sz="1100" b="0" i="0" u="none" strike="noStrike" kern="1200" baseline="0" dirty="0">
                          <a:solidFill>
                            <a:schemeClr val="dk1"/>
                          </a:solidFill>
                          <a:latin typeface="+mn-lt"/>
                          <a:ea typeface="+mn-ea"/>
                          <a:cs typeface="+mn-cs"/>
                        </a:rPr>
                        <a:t>1/24,000 </a:t>
                      </a:r>
                    </a:p>
                  </a:txBody>
                  <a:tcPr/>
                </a:tc>
                <a:extLst>
                  <a:ext uri="{0D108BD9-81ED-4DB2-BD59-A6C34878D82A}">
                    <a16:rowId xmlns:a16="http://schemas.microsoft.com/office/drawing/2014/main" val="3989668868"/>
                  </a:ext>
                </a:extLst>
              </a:tr>
              <a:tr h="628003">
                <a:tc>
                  <a:txBody>
                    <a:bodyPr/>
                    <a:lstStyle/>
                    <a:p>
                      <a:r>
                        <a:rPr lang="en-IN" sz="1100" b="0" i="0" u="none" strike="noStrike" kern="1200" baseline="0" dirty="0">
                          <a:solidFill>
                            <a:schemeClr val="dk1"/>
                          </a:solidFill>
                          <a:latin typeface="+mn-lt"/>
                          <a:ea typeface="+mn-ea"/>
                          <a:cs typeface="+mn-cs"/>
                        </a:rPr>
                        <a:t>Muscular dystrophy (Duchenne)</a:t>
                      </a:r>
                    </a:p>
                  </a:txBody>
                  <a:tcPr/>
                </a:tc>
                <a:tc>
                  <a:txBody>
                    <a:bodyPr/>
                    <a:lstStyle/>
                    <a:p>
                      <a:r>
                        <a:rPr lang="en-IN" sz="1100" b="0" i="0" u="none" strike="noStrike" kern="1200" baseline="0" dirty="0">
                          <a:solidFill>
                            <a:schemeClr val="dk1"/>
                          </a:solidFill>
                          <a:latin typeface="+mn-lt"/>
                          <a:ea typeface="+mn-ea"/>
                          <a:cs typeface="+mn-cs"/>
                        </a:rPr>
                        <a:t>Muscles waste away. </a:t>
                      </a:r>
                    </a:p>
                  </a:txBody>
                  <a:tcPr/>
                </a:tc>
                <a:tc>
                  <a:txBody>
                    <a:bodyPr/>
                    <a:lstStyle/>
                    <a:p>
                      <a:r>
                        <a:rPr lang="en-US" sz="1100" b="0" i="0" u="none" strike="noStrike" kern="1200" baseline="0" dirty="0">
                          <a:solidFill>
                            <a:schemeClr val="dk1"/>
                          </a:solidFill>
                          <a:latin typeface="+mn-lt"/>
                          <a:ea typeface="+mn-ea"/>
                          <a:cs typeface="+mn-cs"/>
                        </a:rPr>
                        <a:t>Degradation of myelin coating of nerves stimulating muscles </a:t>
                      </a:r>
                    </a:p>
                  </a:txBody>
                  <a:tcPr/>
                </a:tc>
                <a:tc>
                  <a:txBody>
                    <a:bodyPr/>
                    <a:lstStyle/>
                    <a:p>
                      <a:r>
                        <a:rPr lang="en-IN" sz="1100" b="0" i="0" u="none" strike="noStrike" kern="1200" baseline="0" dirty="0">
                          <a:solidFill>
                            <a:schemeClr val="dk1"/>
                          </a:solidFill>
                          <a:latin typeface="+mn-lt"/>
                          <a:ea typeface="+mn-ea"/>
                          <a:cs typeface="+mn-cs"/>
                        </a:rPr>
                        <a:t>X-linked recessive </a:t>
                      </a:r>
                    </a:p>
                  </a:txBody>
                  <a:tcPr/>
                </a:tc>
                <a:tc>
                  <a:txBody>
                    <a:bodyPr/>
                    <a:lstStyle/>
                    <a:p>
                      <a:r>
                        <a:rPr lang="en-IN" sz="1100" b="0" i="0" u="none" strike="noStrike" kern="1200" baseline="0" dirty="0">
                          <a:solidFill>
                            <a:schemeClr val="dk1"/>
                          </a:solidFill>
                          <a:latin typeface="+mn-lt"/>
                          <a:ea typeface="+mn-ea"/>
                          <a:cs typeface="+mn-cs"/>
                        </a:rPr>
                        <a:t>1/3700 (males) </a:t>
                      </a:r>
                    </a:p>
                  </a:txBody>
                  <a:tcPr/>
                </a:tc>
                <a:extLst>
                  <a:ext uri="{0D108BD9-81ED-4DB2-BD59-A6C34878D82A}">
                    <a16:rowId xmlns:a16="http://schemas.microsoft.com/office/drawing/2014/main" val="1665768371"/>
                  </a:ext>
                </a:extLst>
              </a:tr>
              <a:tr h="628003">
                <a:tc>
                  <a:txBody>
                    <a:bodyPr/>
                    <a:lstStyle/>
                    <a:p>
                      <a:r>
                        <a:rPr lang="en-IN" sz="1100" b="0" i="0" u="none" strike="noStrike" kern="1200" baseline="0" dirty="0">
                          <a:solidFill>
                            <a:schemeClr val="dk1"/>
                          </a:solidFill>
                          <a:latin typeface="+mn-lt"/>
                          <a:ea typeface="+mn-ea"/>
                          <a:cs typeface="+mn-cs"/>
                        </a:rPr>
                        <a:t>Hypercholesterolemia </a:t>
                      </a:r>
                    </a:p>
                  </a:txBody>
                  <a:tcPr/>
                </a:tc>
                <a:tc>
                  <a:txBody>
                    <a:bodyPr/>
                    <a:lstStyle/>
                    <a:p>
                      <a:r>
                        <a:rPr lang="en-US" sz="1100" b="0" i="0" u="none" strike="noStrike" kern="1200" baseline="0" dirty="0">
                          <a:solidFill>
                            <a:schemeClr val="dk1"/>
                          </a:solidFill>
                          <a:latin typeface="+mn-lt"/>
                          <a:ea typeface="+mn-ea"/>
                          <a:cs typeface="+mn-cs"/>
                        </a:rPr>
                        <a:t>Excessive cholesterol levels in blood lead to heart disease. </a:t>
                      </a:r>
                    </a:p>
                  </a:txBody>
                  <a:tcPr/>
                </a:tc>
                <a:tc>
                  <a:txBody>
                    <a:bodyPr/>
                    <a:lstStyle/>
                    <a:p>
                      <a:r>
                        <a:rPr lang="en-US" sz="1100" b="0" i="0" u="none" strike="noStrike" kern="1200" baseline="0" dirty="0">
                          <a:solidFill>
                            <a:schemeClr val="dk1"/>
                          </a:solidFill>
                          <a:latin typeface="+mn-lt"/>
                          <a:ea typeface="+mn-ea"/>
                          <a:cs typeface="+mn-cs"/>
                        </a:rPr>
                        <a:t>Abnormal form of cholesterol cell surface receptor </a:t>
                      </a:r>
                    </a:p>
                  </a:txBody>
                  <a:tcPr/>
                </a:tc>
                <a:tc>
                  <a:txBody>
                    <a:bodyPr/>
                    <a:lstStyle/>
                    <a:p>
                      <a:r>
                        <a:rPr lang="en-IN" sz="1100" b="0" i="0" u="none" strike="noStrike" kern="1200" baseline="0" dirty="0">
                          <a:solidFill>
                            <a:schemeClr val="dk1"/>
                          </a:solidFill>
                          <a:latin typeface="+mn-lt"/>
                          <a:ea typeface="+mn-ea"/>
                          <a:cs typeface="+mn-cs"/>
                        </a:rPr>
                        <a:t>Dominant </a:t>
                      </a:r>
                    </a:p>
                  </a:txBody>
                  <a:tcPr/>
                </a:tc>
                <a:tc>
                  <a:txBody>
                    <a:bodyPr/>
                    <a:lstStyle/>
                    <a:p>
                      <a:r>
                        <a:rPr lang="en-IN" sz="1100" b="0" i="0" u="none" strike="noStrike" kern="1200" baseline="0" dirty="0">
                          <a:solidFill>
                            <a:schemeClr val="dk1"/>
                          </a:solidFill>
                          <a:latin typeface="+mn-lt"/>
                          <a:ea typeface="+mn-ea"/>
                          <a:cs typeface="+mn-cs"/>
                        </a:rPr>
                        <a:t>1/500 </a:t>
                      </a:r>
                    </a:p>
                  </a:txBody>
                  <a:tcPr/>
                </a:tc>
                <a:extLst>
                  <a:ext uri="{0D108BD9-81ED-4DB2-BD59-A6C34878D82A}">
                    <a16:rowId xmlns:a16="http://schemas.microsoft.com/office/drawing/2014/main" val="1480440934"/>
                  </a:ext>
                </a:extLst>
              </a:tr>
            </a:tbl>
          </a:graphicData>
        </a:graphic>
      </p:graphicFrame>
      <p:sp>
        <p:nvSpPr>
          <p:cNvPr id="6" name="Slide Number Placeholder 4">
            <a:extLst>
              <a:ext uri="{FF2B5EF4-FFF2-40B4-BE49-F238E27FC236}">
                <a16:creationId xmlns:a16="http://schemas.microsoft.com/office/drawing/2014/main" id="{E07B39E5-CE37-422D-9419-BB2694B521FE}"/>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9895946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0D4C5-13CE-4359-BDA5-0D7FBF0FA97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Nondisjunction changes chromosome number</a:t>
            </a:r>
          </a:p>
        </p:txBody>
      </p:sp>
      <p:sp>
        <p:nvSpPr>
          <p:cNvPr id="3" name="Content Placeholder 2">
            <a:extLst>
              <a:ext uri="{FF2B5EF4-FFF2-40B4-BE49-F238E27FC236}">
                <a16:creationId xmlns:a16="http://schemas.microsoft.com/office/drawing/2014/main" id="{FB039377-361B-4884-9927-8E865AC85AE3}"/>
              </a:ext>
            </a:extLst>
          </p:cNvPr>
          <p:cNvSpPr>
            <a:spLocks noGrp="1"/>
          </p:cNvSpPr>
          <p:nvPr>
            <p:ph sz="quarter" idx="11"/>
          </p:nvPr>
        </p:nvSpPr>
        <p:spPr/>
        <p:txBody>
          <a:bodyPr/>
          <a:lstStyle/>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Nondisjunction</a:t>
            </a:r>
            <a:r>
              <a:rPr lang="en-US" dirty="0">
                <a:solidFill>
                  <a:srgbClr val="000000"/>
                </a:solidFill>
                <a:latin typeface="Arial" panose="020B0604020202020204" pitchFamily="34" charset="0"/>
                <a:ea typeface="Verdana" panose="020B0604030504040204" pitchFamily="34" charset="0"/>
              </a:rPr>
              <a:t> is the failure of homologues or sister chromatids to separate properly during meiosis</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Aneuploidy</a:t>
            </a:r>
            <a:r>
              <a:rPr lang="en-US" dirty="0">
                <a:solidFill>
                  <a:srgbClr val="000000"/>
                </a:solidFill>
                <a:latin typeface="Arial" panose="020B0604020202020204" pitchFamily="34" charset="0"/>
                <a:ea typeface="Verdana" panose="020B0604030504040204" pitchFamily="34" charset="0"/>
              </a:rPr>
              <a:t> – gain or loss of a chromosome, the result of nondisjunction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Monosomy – loss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Trisomy – gain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all but a few cases, do not survive</a:t>
            </a:r>
          </a:p>
        </p:txBody>
      </p:sp>
      <p:sp>
        <p:nvSpPr>
          <p:cNvPr id="6" name="Slide Number Placeholder 3">
            <a:extLst>
              <a:ext uri="{FF2B5EF4-FFF2-40B4-BE49-F238E27FC236}">
                <a16:creationId xmlns:a16="http://schemas.microsoft.com/office/drawing/2014/main" id="{4C0F6DFB-B65B-4F36-8D82-4CFFC8A1787B}"/>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635939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C1884-3EF6-4940-B856-7C598295701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Inheritance of eye color in fruit flies</a:t>
            </a:r>
          </a:p>
        </p:txBody>
      </p:sp>
      <p:pic>
        <p:nvPicPr>
          <p:cNvPr id="9" name="Picture 2" descr="Normal or wild-type Drosophila flies have red pigment in their eyes. Mutant types lack pigment and have white eyes.">
            <a:extLst>
              <a:ext uri="{FF2B5EF4-FFF2-40B4-BE49-F238E27FC236}">
                <a16:creationId xmlns:a16="http://schemas.microsoft.com/office/drawing/2014/main" id="{C5CDAEF2-6E6E-4659-A761-6179E612767C}"/>
              </a:ext>
            </a:extLst>
          </p:cNvPr>
          <p:cNvPicPr>
            <a:picLocks noChangeAspect="1" noChangeArrowheads="1"/>
          </p:cNvPicPr>
          <p:nvPr/>
        </p:nvPicPr>
        <p:blipFill rotWithShape="1">
          <a:blip r:embed="rId2"/>
          <a:srcRect t="10155" b="8504"/>
          <a:stretch/>
        </p:blipFill>
        <p:spPr bwMode="auto">
          <a:xfrm>
            <a:off x="2065813" y="1143000"/>
            <a:ext cx="5012374"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EA70EEBA-2098-48F0-A2E5-BDCCCFE34837}"/>
              </a:ext>
            </a:extLst>
          </p:cNvPr>
          <p:cNvSpPr>
            <a:spLocks noGrp="1"/>
          </p:cNvSpPr>
          <p:nvPr>
            <p:ph sz="quarter" idx="11"/>
          </p:nvPr>
        </p:nvSpPr>
        <p:spPr>
          <a:xfrm>
            <a:off x="3611880" y="3931187"/>
            <a:ext cx="1920240" cy="182880"/>
          </a:xfrm>
        </p:spPr>
        <p:txBody>
          <a:bodyPr/>
          <a:lstStyle/>
          <a:p>
            <a:pPr algn="ctr"/>
            <a:r>
              <a:rPr lang="en-US" sz="800" dirty="0">
                <a:solidFill>
                  <a:schemeClr val="tx1"/>
                </a:solidFill>
              </a:rPr>
              <a:t>Photo Researchers/Science Source </a:t>
            </a:r>
          </a:p>
        </p:txBody>
      </p:sp>
      <p:sp>
        <p:nvSpPr>
          <p:cNvPr id="13" name="Content Placeholder 4">
            <a:extLst>
              <a:ext uri="{FF2B5EF4-FFF2-40B4-BE49-F238E27FC236}">
                <a16:creationId xmlns:a16="http://schemas.microsoft.com/office/drawing/2014/main" id="{E2371ECF-CF87-4B6B-B8CD-3F32949A45CB}"/>
              </a:ext>
            </a:extLst>
          </p:cNvPr>
          <p:cNvSpPr>
            <a:spLocks noGrp="1"/>
          </p:cNvSpPr>
          <p:nvPr>
            <p:ph sz="quarter" idx="15"/>
          </p:nvPr>
        </p:nvSpPr>
        <p:spPr>
          <a:xfrm>
            <a:off x="342900" y="4205076"/>
            <a:ext cx="8458200" cy="2011680"/>
          </a:xfrm>
        </p:spPr>
        <p:txBody>
          <a:bodyPr/>
          <a:lstStyle/>
          <a:p>
            <a:pPr>
              <a:spcBef>
                <a:spcPts val="300"/>
              </a:spcBef>
              <a:spcAft>
                <a:spcPts val="300"/>
              </a:spcAft>
            </a:pPr>
            <a:r>
              <a:rPr lang="en-US" sz="2200" dirty="0"/>
              <a:t>T.H. Morgan – 1910</a:t>
            </a:r>
          </a:p>
          <a:p>
            <a:pPr marL="342900" indent="-342900">
              <a:spcBef>
                <a:spcPts val="300"/>
              </a:spcBef>
              <a:spcAft>
                <a:spcPts val="300"/>
              </a:spcAft>
              <a:buFont typeface="Arial" panose="020B0604020202020204" pitchFamily="34" charset="0"/>
              <a:buChar char="•"/>
            </a:pPr>
            <a:r>
              <a:rPr lang="en-US" sz="2200" dirty="0"/>
              <a:t>Working with fruit fly, </a:t>
            </a:r>
            <a:r>
              <a:rPr lang="en-US" sz="2200" i="1" dirty="0"/>
              <a:t>Drosophila melanogaster</a:t>
            </a:r>
          </a:p>
          <a:p>
            <a:pPr marL="342900" indent="-342900">
              <a:spcBef>
                <a:spcPts val="300"/>
              </a:spcBef>
              <a:spcAft>
                <a:spcPts val="300"/>
              </a:spcAft>
              <a:buFont typeface="Arial" panose="020B0604020202020204" pitchFamily="34" charset="0"/>
              <a:buChar char="•"/>
            </a:pPr>
            <a:r>
              <a:rPr lang="en-US" sz="2200" dirty="0"/>
              <a:t>Discovered a mutant male fly with white eyes instead of red</a:t>
            </a:r>
          </a:p>
          <a:p>
            <a:pPr marL="342900" indent="-342900">
              <a:spcBef>
                <a:spcPts val="300"/>
              </a:spcBef>
              <a:spcAft>
                <a:spcPts val="300"/>
              </a:spcAft>
              <a:buFont typeface="Arial" panose="020B0604020202020204" pitchFamily="34" charset="0"/>
              <a:buChar char="•"/>
            </a:pPr>
            <a:r>
              <a:rPr lang="en-US" sz="2200" dirty="0"/>
              <a:t>Crossed the mutant male to a normal red-eyed female</a:t>
            </a:r>
          </a:p>
          <a:p>
            <a:pPr marL="731520" lvl="2">
              <a:spcBef>
                <a:spcPts val="300"/>
              </a:spcBef>
              <a:spcAft>
                <a:spcPts val="300"/>
              </a:spcAft>
            </a:pPr>
            <a:r>
              <a:rPr lang="en-US" dirty="0"/>
              <a:t>All F</a:t>
            </a:r>
            <a:r>
              <a:rPr lang="en-US" baseline="-25000" dirty="0"/>
              <a:t>1</a:t>
            </a:r>
            <a:r>
              <a:rPr lang="en-US" dirty="0"/>
              <a:t> progeny red eyed = dominant trait</a:t>
            </a:r>
          </a:p>
        </p:txBody>
      </p:sp>
      <p:sp>
        <p:nvSpPr>
          <p:cNvPr id="8" name="Slide Number Placeholder 5">
            <a:extLst>
              <a:ext uri="{FF2B5EF4-FFF2-40B4-BE49-F238E27FC236}">
                <a16:creationId xmlns:a16="http://schemas.microsoft.com/office/drawing/2014/main" id="{69279A3D-9EA4-4385-9B28-F63919177142}"/>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8700374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FC556-CC9C-4385-AB3F-60DADA90F56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Nondisjunction of autosomes</a:t>
            </a:r>
          </a:p>
        </p:txBody>
      </p:sp>
      <p:sp>
        <p:nvSpPr>
          <p:cNvPr id="3" name="Content Placeholder 2">
            <a:extLst>
              <a:ext uri="{FF2B5EF4-FFF2-40B4-BE49-F238E27FC236}">
                <a16:creationId xmlns:a16="http://schemas.microsoft.com/office/drawing/2014/main" id="{05538BDC-53D4-40E1-936C-26E042810E6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Human embryos </a:t>
            </a:r>
            <a:r>
              <a:rPr lang="en-US" dirty="0" err="1">
                <a:solidFill>
                  <a:srgbClr val="000000"/>
                </a:solidFill>
                <a:latin typeface="Arial" panose="020B0604020202020204" pitchFamily="34" charset="0"/>
                <a:ea typeface="Verdana" panose="020B0604030504040204" pitchFamily="34" charset="0"/>
              </a:rPr>
              <a:t>trisomic</a:t>
            </a:r>
            <a:r>
              <a:rPr lang="en-US" dirty="0">
                <a:solidFill>
                  <a:srgbClr val="000000"/>
                </a:solidFill>
                <a:latin typeface="Arial" panose="020B0604020202020204" pitchFamily="34" charset="0"/>
                <a:ea typeface="Verdana" panose="020B0604030504040204" pitchFamily="34" charset="0"/>
              </a:rPr>
              <a:t> for five of the smallest autosomes can survive birth</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Autosomes 13, 15, 18, 21 and 22</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13, 15, 18 – severe defects, die within a few months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21 and 22 – can survive to adulthood</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Down syndrome </a:t>
            </a:r>
            <a:r>
              <a:rPr lang="en-US" dirty="0">
                <a:solidFill>
                  <a:srgbClr val="000000"/>
                </a:solidFill>
                <a:latin typeface="Arial" panose="020B0604020202020204" pitchFamily="34" charset="0"/>
                <a:ea typeface="Verdana" panose="020B0604030504040204" pitchFamily="34" charset="0"/>
              </a:rPr>
              <a:t>– trisomy 21</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May be a full, third 21st chromosome</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May be a translocation of a part of chromosome 21</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Mother’s age influences risk</a:t>
            </a:r>
          </a:p>
        </p:txBody>
      </p:sp>
      <p:sp>
        <p:nvSpPr>
          <p:cNvPr id="6" name="Slide Number Placeholder 3">
            <a:extLst>
              <a:ext uri="{FF2B5EF4-FFF2-40B4-BE49-F238E27FC236}">
                <a16:creationId xmlns:a16="http://schemas.microsoft.com/office/drawing/2014/main" id="{A74C0E7F-378F-46E1-8B61-6FC5889D20BA}"/>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2548568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CDECF-8FAB-4A5E-8E93-6E0440A6EFF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Trisomy of chromosome 21</a:t>
            </a:r>
          </a:p>
        </p:txBody>
      </p:sp>
      <p:pic>
        <p:nvPicPr>
          <p:cNvPr id="8" name="Picture 2" descr="An illustration shows 23 pairs of chromosomes in different sizes. The 21st set has 3 chromosomes instead of the usual 2.">
            <a:extLst>
              <a:ext uri="{FF2B5EF4-FFF2-40B4-BE49-F238E27FC236}">
                <a16:creationId xmlns:a16="http://schemas.microsoft.com/office/drawing/2014/main" id="{2F495E5A-2E01-4321-8BE3-DEFCBE38E171}"/>
              </a:ext>
            </a:extLst>
          </p:cNvPr>
          <p:cNvPicPr>
            <a:picLocks noChangeAspect="1" noChangeArrowheads="1"/>
          </p:cNvPicPr>
          <p:nvPr/>
        </p:nvPicPr>
        <p:blipFill>
          <a:blip r:embed="rId2"/>
          <a:stretch>
            <a:fillRect/>
          </a:stretch>
        </p:blipFill>
        <p:spPr bwMode="auto">
          <a:xfrm>
            <a:off x="2610035" y="1104378"/>
            <a:ext cx="3923930" cy="512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9510AFD5-A00C-46E0-A7C2-E995A9CC2E74}"/>
              </a:ext>
            </a:extLst>
          </p:cNvPr>
          <p:cNvSpPr>
            <a:spLocks noGrp="1"/>
          </p:cNvSpPr>
          <p:nvPr>
            <p:ph type="body" sz="quarter" idx="39"/>
          </p:nvPr>
        </p:nvSpPr>
        <p:spPr>
          <a:xfrm>
            <a:off x="2743200" y="6273114"/>
            <a:ext cx="3657600" cy="181356"/>
          </a:xfrm>
        </p:spPr>
        <p:txBody>
          <a:bodyPr/>
          <a:lstStyle/>
          <a:p>
            <a:pPr algn="ctr"/>
            <a:r>
              <a:rPr lang="en-US" dirty="0">
                <a:solidFill>
                  <a:schemeClr val="tx1"/>
                </a:solidFill>
              </a:rPr>
              <a:t>L. </a:t>
            </a:r>
            <a:r>
              <a:rPr lang="en-US" dirty="0" err="1">
                <a:solidFill>
                  <a:schemeClr val="tx1"/>
                </a:solidFill>
              </a:rPr>
              <a:t>Willatt</a:t>
            </a:r>
            <a:r>
              <a:rPr lang="en-US" dirty="0">
                <a:solidFill>
                  <a:schemeClr val="tx1"/>
                </a:solidFill>
              </a:rPr>
              <a:t>, East Anglian Regional Genetics Service/Science Source </a:t>
            </a:r>
          </a:p>
        </p:txBody>
      </p:sp>
      <p:sp>
        <p:nvSpPr>
          <p:cNvPr id="7" name="Slide Number Placeholder 4">
            <a:extLst>
              <a:ext uri="{FF2B5EF4-FFF2-40B4-BE49-F238E27FC236}">
                <a16:creationId xmlns:a16="http://schemas.microsoft.com/office/drawing/2014/main" id="{19432E70-3FB6-4FA6-8DF6-0FC948B0D2F3}"/>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4510885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CDECF-8FAB-4A5E-8E93-6E0440A6EFF6}"/>
              </a:ext>
            </a:extLst>
          </p:cNvPr>
          <p:cNvSpPr>
            <a:spLocks noGrp="1"/>
          </p:cNvSpPr>
          <p:nvPr>
            <p:ph type="title"/>
          </p:nvPr>
        </p:nvSpPr>
        <p:spPr/>
        <p:txBody>
          <a:bodyPr/>
          <a:lstStyle/>
          <a:p>
            <a:pPr lvl="0"/>
            <a:r>
              <a:rPr lang="en-US" dirty="0"/>
              <a:t>Correlation between maternal age and incidence of Down syndrome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 line graph plots correlation between maternal age and the incidence of Down syndrome.">
            <a:extLst>
              <a:ext uri="{FF2B5EF4-FFF2-40B4-BE49-F238E27FC236}">
                <a16:creationId xmlns:a16="http://schemas.microsoft.com/office/drawing/2014/main" id="{2F495E5A-2E01-4321-8BE3-DEFCBE38E171}"/>
              </a:ext>
            </a:extLst>
          </p:cNvPr>
          <p:cNvPicPr>
            <a:picLocks noChangeAspect="1" noChangeArrowheads="1"/>
          </p:cNvPicPr>
          <p:nvPr/>
        </p:nvPicPr>
        <p:blipFill>
          <a:blip r:embed="rId2"/>
          <a:stretch>
            <a:fillRect/>
          </a:stretch>
        </p:blipFill>
        <p:spPr bwMode="auto">
          <a:xfrm>
            <a:off x="1062301" y="1320800"/>
            <a:ext cx="7019399"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ED7FB859-6AF1-465B-B38F-FC0FC10758B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9432E70-3FB6-4FA6-8DF6-0FC948B0D2F3}"/>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8767499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CED3E-A403-43E5-AC74-70E7D9B39E4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Nondisjunction of sex chromosomes</a:t>
            </a:r>
          </a:p>
        </p:txBody>
      </p:sp>
      <p:sp>
        <p:nvSpPr>
          <p:cNvPr id="3" name="Content Placeholder 2">
            <a:extLst>
              <a:ext uri="{FF2B5EF4-FFF2-40B4-BE49-F238E27FC236}">
                <a16:creationId xmlns:a16="http://schemas.microsoft.com/office/drawing/2014/main" id="{8A5C8134-CD69-4459-B8F0-C66BFD20E565}"/>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 not generally experience severe developmental abnormalities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Individuals have somewhat abnormal features, but often reach maturity and in some cases may be fertile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X</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X</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X</a:t>
            </a:r>
            <a:r>
              <a:rPr lang="en-US" dirty="0">
                <a:solidFill>
                  <a:srgbClr val="000000"/>
                </a:solidFill>
                <a:latin typeface="Arial" panose="020B0604020202020204" pitchFamily="34" charset="0"/>
                <a:ea typeface="Verdana" panose="020B0604030504040204" pitchFamily="34" charset="0"/>
              </a:rPr>
              <a:t> – triple-X females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X</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X</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 – males (Klinefelter syndrome)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X</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 – females (Turner syndrome)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 – nonviable zygotes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X</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Y</a:t>
            </a:r>
            <a:r>
              <a:rPr lang="en-US" dirty="0">
                <a:solidFill>
                  <a:srgbClr val="000000"/>
                </a:solidFill>
                <a:latin typeface="Arial" panose="020B0604020202020204" pitchFamily="34" charset="0"/>
                <a:ea typeface="Verdana" panose="020B0604030504040204" pitchFamily="34" charset="0"/>
              </a:rPr>
              <a:t> – males (Jacob syndrome)</a:t>
            </a:r>
          </a:p>
        </p:txBody>
      </p:sp>
      <p:sp>
        <p:nvSpPr>
          <p:cNvPr id="6" name="Slide Number Placeholder 3">
            <a:extLst>
              <a:ext uri="{FF2B5EF4-FFF2-40B4-BE49-F238E27FC236}">
                <a16:creationId xmlns:a16="http://schemas.microsoft.com/office/drawing/2014/main" id="{127CCA18-F763-45A2-BEA5-6CB6C92CBF58}"/>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634271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CDECF-8FAB-4A5E-8E93-6E0440A6EFF6}"/>
              </a:ext>
            </a:extLst>
          </p:cNvPr>
          <p:cNvSpPr>
            <a:spLocks noGrp="1"/>
          </p:cNvSpPr>
          <p:nvPr>
            <p:ph type="title"/>
          </p:nvPr>
        </p:nvSpPr>
        <p:spPr/>
        <p:txBody>
          <a:bodyPr/>
          <a:lstStyle/>
          <a:p>
            <a:pPr lvl="0"/>
            <a:r>
              <a:rPr lang="en-US" dirty="0"/>
              <a:t>Nondisjunction and sex chromosomes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The Punnett square illustrates nondisjunction can produce abnormalities in the number of sex chromosomes.">
            <a:extLst>
              <a:ext uri="{FF2B5EF4-FFF2-40B4-BE49-F238E27FC236}">
                <a16:creationId xmlns:a16="http://schemas.microsoft.com/office/drawing/2014/main" id="{2F495E5A-2E01-4321-8BE3-DEFCBE38E171}"/>
              </a:ext>
            </a:extLst>
          </p:cNvPr>
          <p:cNvPicPr>
            <a:picLocks noChangeAspect="1" noChangeArrowheads="1"/>
          </p:cNvPicPr>
          <p:nvPr/>
        </p:nvPicPr>
        <p:blipFill>
          <a:blip r:embed="rId2"/>
          <a:stretch>
            <a:fillRect/>
          </a:stretch>
        </p:blipFill>
        <p:spPr bwMode="auto">
          <a:xfrm>
            <a:off x="1066221" y="1123481"/>
            <a:ext cx="7011559"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40B7F399-A9D7-4EA7-A00C-6FE3357E0BB3}"/>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9432E70-3FB6-4FA6-8DF6-0FC948B0D2F3}"/>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3053067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E482A-D35C-47F0-92E1-8C76F77EA1E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Some genetic defects can be detected early in pregnancy</a:t>
            </a:r>
          </a:p>
        </p:txBody>
      </p:sp>
      <p:sp>
        <p:nvSpPr>
          <p:cNvPr id="3" name="Content Placeholder 2">
            <a:extLst>
              <a:ext uri="{FF2B5EF4-FFF2-40B4-BE49-F238E27FC236}">
                <a16:creationId xmlns:a16="http://schemas.microsoft.com/office/drawing/2014/main" id="{E821C5EB-5C4B-41F2-A70F-071F8BB7A28A}"/>
              </a:ext>
            </a:extLst>
          </p:cNvPr>
          <p:cNvSpPr>
            <a:spLocks noGrp="1"/>
          </p:cNvSpPr>
          <p:nvPr>
            <p:ph sz="quarter" idx="11"/>
          </p:nvPr>
        </p:nvSpPr>
        <p:spPr/>
        <p:txBody>
          <a:bodyPr/>
          <a:lstStyle/>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Genetic counseling</a:t>
            </a:r>
            <a:r>
              <a:rPr lang="en-US" dirty="0">
                <a:solidFill>
                  <a:srgbClr val="000000"/>
                </a:solidFill>
                <a:latin typeface="Arial" panose="020B0604020202020204" pitchFamily="34" charset="0"/>
                <a:ea typeface="Verdana" panose="020B0604030504040204" pitchFamily="34" charset="0"/>
              </a:rPr>
              <a:t> can help identify parents carrying disease alleles and asses genetic state of early embryos:</a:t>
            </a:r>
            <a:endParaRPr lang="en-US" i="1"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Pedigree analysis used to determine the probability of genetic disorders in the offspring</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Amniocentesis</a:t>
            </a:r>
            <a:r>
              <a:rPr lang="en-US" dirty="0">
                <a:solidFill>
                  <a:srgbClr val="000000"/>
                </a:solidFill>
                <a:latin typeface="Arial" panose="020B0604020202020204" pitchFamily="34" charset="0"/>
                <a:ea typeface="Verdana" panose="020B0604030504040204" pitchFamily="34" charset="0"/>
              </a:rPr>
              <a:t> collects fetal cells from the amniotic fluid for examination</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Chorionic villi sampling (C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V</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S) </a:t>
            </a:r>
            <a:r>
              <a:rPr lang="en-US" dirty="0">
                <a:solidFill>
                  <a:srgbClr val="000000"/>
                </a:solidFill>
                <a:latin typeface="Arial" panose="020B0604020202020204" pitchFamily="34" charset="0"/>
                <a:ea typeface="Verdana" panose="020B0604030504040204" pitchFamily="34" charset="0"/>
              </a:rPr>
              <a:t>collects cells from the placenta for examination</a:t>
            </a:r>
          </a:p>
        </p:txBody>
      </p:sp>
      <p:sp>
        <p:nvSpPr>
          <p:cNvPr id="6" name="Slide Number Placeholder 3">
            <a:extLst>
              <a:ext uri="{FF2B5EF4-FFF2-40B4-BE49-F238E27FC236}">
                <a16:creationId xmlns:a16="http://schemas.microsoft.com/office/drawing/2014/main" id="{5BFBBD57-E83B-43F6-A38F-1515D744B9C5}"/>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42354284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CDECF-8FAB-4A5E-8E93-6E0440A6EFF6}"/>
              </a:ext>
            </a:extLst>
          </p:cNvPr>
          <p:cNvSpPr>
            <a:spLocks noGrp="1"/>
          </p:cNvSpPr>
          <p:nvPr>
            <p:ph type="title"/>
          </p:nvPr>
        </p:nvSpPr>
        <p:spPr/>
        <p:txBody>
          <a:bodyPr/>
          <a:lstStyle/>
          <a:p>
            <a:pPr lvl="0"/>
            <a:r>
              <a:rPr lang="en-US" dirty="0"/>
              <a:t>Amniocentesis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Illustration a of the lateral view of the stomach demonstrate the 2 ways to obtain fetal cells.">
            <a:extLst>
              <a:ext uri="{FF2B5EF4-FFF2-40B4-BE49-F238E27FC236}">
                <a16:creationId xmlns:a16="http://schemas.microsoft.com/office/drawing/2014/main" id="{2F495E5A-2E01-4321-8BE3-DEFCBE38E171}"/>
              </a:ext>
            </a:extLst>
          </p:cNvPr>
          <p:cNvPicPr>
            <a:picLocks noChangeAspect="1" noChangeArrowheads="1"/>
          </p:cNvPicPr>
          <p:nvPr/>
        </p:nvPicPr>
        <p:blipFill rotWithShape="1">
          <a:blip r:embed="rId2"/>
          <a:srcRect r="52119"/>
          <a:stretch/>
        </p:blipFill>
        <p:spPr bwMode="auto">
          <a:xfrm>
            <a:off x="1355373" y="1085850"/>
            <a:ext cx="6433255"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ED7FB859-6AF1-465B-B38F-FC0FC10758B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9432E70-3FB6-4FA6-8DF6-0FC948B0D2F3}"/>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6887802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CDECF-8FAB-4A5E-8E93-6E0440A6EFF6}"/>
              </a:ext>
            </a:extLst>
          </p:cNvPr>
          <p:cNvSpPr>
            <a:spLocks noGrp="1"/>
          </p:cNvSpPr>
          <p:nvPr>
            <p:ph type="title"/>
          </p:nvPr>
        </p:nvSpPr>
        <p:spPr/>
        <p:txBody>
          <a:bodyPr/>
          <a:lstStyle/>
          <a:p>
            <a:pPr lvl="0"/>
            <a:r>
              <a:rPr lang="en-US" dirty="0"/>
              <a:t>Chorionic villus sampling </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Illustration b of the lateral view of the stomach demonstrate the 2 ways to obtain fetal cells.">
            <a:extLst>
              <a:ext uri="{FF2B5EF4-FFF2-40B4-BE49-F238E27FC236}">
                <a16:creationId xmlns:a16="http://schemas.microsoft.com/office/drawing/2014/main" id="{2F495E5A-2E01-4321-8BE3-DEFCBE38E171}"/>
              </a:ext>
            </a:extLst>
          </p:cNvPr>
          <p:cNvPicPr>
            <a:picLocks noChangeAspect="1" noChangeArrowheads="1"/>
          </p:cNvPicPr>
          <p:nvPr/>
        </p:nvPicPr>
        <p:blipFill rotWithShape="1">
          <a:blip r:embed="rId2"/>
          <a:srcRect l="48531"/>
          <a:stretch/>
        </p:blipFill>
        <p:spPr bwMode="auto">
          <a:xfrm>
            <a:off x="1114289" y="1120140"/>
            <a:ext cx="6915422"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ED7FB859-6AF1-465B-B38F-FC0FC10758B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9432E70-3FB6-4FA6-8DF6-0FC948B0D2F3}"/>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8054016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EC30D-FA71-46FF-A41C-FCF882DE98D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Human genome maps</a:t>
            </a:r>
          </a:p>
        </p:txBody>
      </p:sp>
      <p:sp>
        <p:nvSpPr>
          <p:cNvPr id="3" name="Content Placeholder 2">
            <a:extLst>
              <a:ext uri="{FF2B5EF4-FFF2-40B4-BE49-F238E27FC236}">
                <a16:creationId xmlns:a16="http://schemas.microsoft.com/office/drawing/2014/main" id="{66A65DE0-B5FA-4C66-B6FE-66A679A2626A}"/>
              </a:ext>
            </a:extLst>
          </p:cNvPr>
          <p:cNvSpPr>
            <a:spLocks noGrp="1"/>
          </p:cNvSpPr>
          <p:nvPr>
            <p:ph sz="quarter" idx="11"/>
          </p:nvPr>
        </p:nvSpPr>
        <p:spPr>
          <a:xfrm>
            <a:off x="342900" y="1276710"/>
            <a:ext cx="8458200" cy="5181240"/>
          </a:xfrm>
        </p:spPr>
        <p:txBody>
          <a:bodyPr/>
          <a:lstStyle/>
          <a:p>
            <a:pPr lvl="0">
              <a:spcBef>
                <a:spcPts val="400"/>
              </a:spcBef>
              <a:spcAft>
                <a:spcPts val="400"/>
              </a:spcAft>
              <a:buClr>
                <a:srgbClr val="003B48"/>
              </a:buClr>
            </a:pPr>
            <a:r>
              <a:rPr lang="en-US" dirty="0">
                <a:solidFill>
                  <a:srgbClr val="000000"/>
                </a:solidFill>
                <a:latin typeface="Arial" panose="020B0604020202020204" pitchFamily="34" charset="0"/>
                <a:ea typeface="Verdana" panose="020B0604030504040204" pitchFamily="34" charset="0"/>
              </a:rPr>
              <a:t>Cannot use techniques from model systems (for example inducing and tracking mutations) to create human genome maps</a:t>
            </a:r>
          </a:p>
          <a:p>
            <a:pPr lvl="0">
              <a:spcBef>
                <a:spcPts val="400"/>
              </a:spcBef>
              <a:spcAft>
                <a:spcPts val="400"/>
              </a:spcAft>
              <a:buClr>
                <a:srgbClr val="003B48"/>
              </a:buClr>
            </a:pPr>
            <a:r>
              <a:rPr lang="en-US" dirty="0">
                <a:solidFill>
                  <a:srgbClr val="000000"/>
                </a:solidFill>
                <a:latin typeface="Arial" panose="020B0604020202020204" pitchFamily="34" charset="0"/>
                <a:ea typeface="Verdana" panose="020B0604030504040204" pitchFamily="34" charset="0"/>
              </a:rPr>
              <a:t>Can use data derived from historical pedigrees</a:t>
            </a:r>
          </a:p>
          <a:p>
            <a:pPr lvl="0">
              <a:spcBef>
                <a:spcPts val="400"/>
              </a:spcBef>
              <a:spcAft>
                <a:spcPts val="400"/>
              </a:spcAft>
              <a:buClr>
                <a:srgbClr val="003B48"/>
              </a:buClr>
            </a:pPr>
            <a:r>
              <a:rPr lang="en-US" dirty="0">
                <a:solidFill>
                  <a:srgbClr val="000000"/>
                </a:solidFill>
                <a:latin typeface="Arial" panose="020B0604020202020204" pitchFamily="34" charset="0"/>
                <a:ea typeface="Verdana" panose="020B0604030504040204" pitchFamily="34" charset="0"/>
              </a:rPr>
              <a:t>Difficult analysis</a:t>
            </a:r>
          </a:p>
          <a:p>
            <a:pPr marL="347472" lvl="0" indent="-347472">
              <a:spcBef>
                <a:spcPts val="400"/>
              </a:spcBef>
              <a:spcAft>
                <a:spcPts val="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Number of markers was not dense enough for mapping up to 1980s</a:t>
            </a:r>
          </a:p>
          <a:p>
            <a:pPr marL="347472" lvl="0" indent="-347472">
              <a:spcBef>
                <a:spcPts val="400"/>
              </a:spcBef>
              <a:spcAft>
                <a:spcPts val="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Disease-causing (that is tracible) alleles are rare</a:t>
            </a:r>
          </a:p>
          <a:p>
            <a:pPr lvl="0">
              <a:spcBef>
                <a:spcPts val="400"/>
              </a:spcBef>
              <a:spcAft>
                <a:spcPts val="400"/>
              </a:spcAft>
              <a:buClr>
                <a:srgbClr val="003B48"/>
              </a:buClr>
            </a:pPr>
            <a:r>
              <a:rPr lang="en-US" dirty="0">
                <a:solidFill>
                  <a:srgbClr val="000000"/>
                </a:solidFill>
                <a:latin typeface="Arial" panose="020B0604020202020204" pitchFamily="34" charset="0"/>
                <a:ea typeface="Verdana" panose="020B0604030504040204" pitchFamily="34" charset="0"/>
              </a:rPr>
              <a:t>Situation changed with the development of anonymous markers</a:t>
            </a:r>
          </a:p>
          <a:p>
            <a:pPr marL="347472" lvl="0" indent="-347472">
              <a:spcBef>
                <a:spcPts val="400"/>
              </a:spcBef>
              <a:spcAft>
                <a:spcPts val="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Detected using molecular techniques</a:t>
            </a:r>
          </a:p>
          <a:p>
            <a:pPr marL="347472" lvl="0" indent="-347472">
              <a:spcBef>
                <a:spcPts val="400"/>
              </a:spcBef>
              <a:spcAft>
                <a:spcPts val="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detectable phenotype</a:t>
            </a:r>
          </a:p>
        </p:txBody>
      </p:sp>
      <p:sp>
        <p:nvSpPr>
          <p:cNvPr id="6" name="Slide Number Placeholder 3">
            <a:extLst>
              <a:ext uri="{FF2B5EF4-FFF2-40B4-BE49-F238E27FC236}">
                <a16:creationId xmlns:a16="http://schemas.microsoft.com/office/drawing/2014/main" id="{5654A6C5-A999-4982-A945-00686BF21AEF}"/>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40162094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BA04F-FC42-47EB-9E0A-1A05541F2DE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Molecular markers</a:t>
            </a:r>
          </a:p>
        </p:txBody>
      </p:sp>
      <p:sp>
        <p:nvSpPr>
          <p:cNvPr id="3" name="Content Placeholder 2">
            <a:extLst>
              <a:ext uri="{FF2B5EF4-FFF2-40B4-BE49-F238E27FC236}">
                <a16:creationId xmlns:a16="http://schemas.microsoft.com/office/drawing/2014/main" id="{BA2D5B1E-154D-43B2-9D7D-67735B504D82}"/>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Alternative to mutant/disease alleles, some molecular markers are identifiable via modern genetic techniques and do </a:t>
            </a:r>
            <a:r>
              <a:rPr lang="en-US" b="1" dirty="0">
                <a:solidFill>
                  <a:srgbClr val="000000"/>
                </a:solidFill>
                <a:latin typeface="Arial" panose="020B0604020202020204" pitchFamily="34" charset="0"/>
                <a:ea typeface="Verdana" panose="020B0604030504040204" pitchFamily="34" charset="0"/>
              </a:rPr>
              <a:t>not</a:t>
            </a:r>
            <a:r>
              <a:rPr lang="en-US" dirty="0">
                <a:solidFill>
                  <a:srgbClr val="000000"/>
                </a:solidFill>
                <a:latin typeface="Arial" panose="020B0604020202020204" pitchFamily="34" charset="0"/>
                <a:ea typeface="Verdana" panose="020B0604030504040204" pitchFamily="34" charset="0"/>
              </a:rPr>
              <a:t> alter phenotype</a:t>
            </a:r>
          </a:p>
          <a:p>
            <a:pPr marL="347472" lvl="0" indent="-347472">
              <a:spcBef>
                <a:spcPct val="200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Short tandem repeats (S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T</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 </a:t>
            </a:r>
            <a:r>
              <a:rPr lang="en-US" dirty="0">
                <a:solidFill>
                  <a:srgbClr val="000000"/>
                </a:solidFill>
                <a:latin typeface="Arial" panose="020B0604020202020204" pitchFamily="34" charset="0"/>
                <a:ea typeface="Verdana" panose="020B0604030504040204" pitchFamily="34" charset="0"/>
              </a:rPr>
              <a:t>are short repeats of 2-4 bases that can differ in repeat number between individuals</a:t>
            </a:r>
          </a:p>
          <a:p>
            <a:pPr marL="347472" lvl="0" indent="-347472">
              <a:spcBef>
                <a:spcPct val="200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Single-nucleotide polymorphisms (S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Ps) </a:t>
            </a:r>
            <a:r>
              <a:rPr lang="en-US" dirty="0">
                <a:solidFill>
                  <a:srgbClr val="000000"/>
                </a:solidFill>
                <a:latin typeface="Arial" panose="020B0604020202020204" pitchFamily="34" charset="0"/>
                <a:ea typeface="Verdana" panose="020B0604030504040204" pitchFamily="34" charset="0"/>
              </a:rPr>
              <a:t>affect a single base of a gene locus</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More than 600 million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identified in human genome</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Used in forensic analysis to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 suspects or for paternity testing</a:t>
            </a:r>
          </a:p>
        </p:txBody>
      </p:sp>
      <p:sp>
        <p:nvSpPr>
          <p:cNvPr id="6" name="Slide Number Placeholder 3">
            <a:extLst>
              <a:ext uri="{FF2B5EF4-FFF2-40B4-BE49-F238E27FC236}">
                <a16:creationId xmlns:a16="http://schemas.microsoft.com/office/drawing/2014/main" id="{2C917740-A8A0-407A-ADFC-46D6B05462C0}"/>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649354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FE614-59AF-48AA-9379-273778178ED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eye color gene resides on the X chromosome</a:t>
            </a:r>
          </a:p>
        </p:txBody>
      </p:sp>
      <p:sp>
        <p:nvSpPr>
          <p:cNvPr id="3" name="Content Placeholder 2">
            <a:extLst>
              <a:ext uri="{FF2B5EF4-FFF2-40B4-BE49-F238E27FC236}">
                <a16:creationId xmlns:a16="http://schemas.microsoft.com/office/drawing/2014/main" id="{A6E4FB69-AADC-4E6A-B23C-14336C384EA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Morgan crossed F</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females × F</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males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generation contained red and white- eyed flies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But all white-eyed flies were male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Testcross of a F</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female with a white-eyed male showed the viability of white-eyed females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Morgan concluded that the eye color gene resides on the female </a:t>
            </a:r>
            <a:r>
              <a:rPr lang="en-US" i="1" dirty="0">
                <a:solidFill>
                  <a:srgbClr val="000000"/>
                </a:solidFill>
                <a:latin typeface="Arial" panose="020B0604020202020204" pitchFamily="34" charset="0"/>
                <a:ea typeface="Verdana" panose="020B0604030504040204" pitchFamily="34" charset="0"/>
              </a:rPr>
              <a:t>X chromosome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Traits determined by sex chromosome genes are </a:t>
            </a:r>
            <a:r>
              <a:rPr lang="en-US" i="1" dirty="0">
                <a:solidFill>
                  <a:srgbClr val="000000"/>
                </a:solidFill>
                <a:latin typeface="Arial" panose="020B0604020202020204" pitchFamily="34" charset="0"/>
                <a:ea typeface="Verdana" panose="020B0604030504040204" pitchFamily="34" charset="0"/>
              </a:rPr>
              <a:t>sex-linked</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D761761D-0474-42E7-981C-F22E4C79F6F4}"/>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5174724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CDECF-8FAB-4A5E-8E93-6E0440A6EFF6}"/>
              </a:ext>
            </a:extLst>
          </p:cNvPr>
          <p:cNvSpPr>
            <a:spLocks noGrp="1"/>
          </p:cNvSpPr>
          <p:nvPr>
            <p:ph type="title"/>
          </p:nvPr>
        </p:nvSpPr>
        <p:spPr/>
        <p:txBody>
          <a:bodyPr/>
          <a:lstStyle/>
          <a:p>
            <a:pPr lvl="0"/>
            <a:r>
              <a:rPr lang="en-US" dirty="0"/>
              <a:t>The human X-chromosome gene map</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shows the map for 59 diseases in the human X chromosome.">
            <a:extLst>
              <a:ext uri="{FF2B5EF4-FFF2-40B4-BE49-F238E27FC236}">
                <a16:creationId xmlns:a16="http://schemas.microsoft.com/office/drawing/2014/main" id="{2F495E5A-2E01-4321-8BE3-DEFCBE38E171}"/>
              </a:ext>
            </a:extLst>
          </p:cNvPr>
          <p:cNvPicPr>
            <a:picLocks noChangeAspect="1" noChangeArrowheads="1"/>
          </p:cNvPicPr>
          <p:nvPr/>
        </p:nvPicPr>
        <p:blipFill>
          <a:blip r:embed="rId2"/>
          <a:stretch>
            <a:fillRect/>
          </a:stretch>
        </p:blipFill>
        <p:spPr bwMode="auto">
          <a:xfrm>
            <a:off x="1633384" y="1120140"/>
            <a:ext cx="5877232"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ED7FB859-6AF1-465B-B38F-FC0FC10758B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9432E70-3FB6-4FA6-8DF6-0FC948B0D2F3}"/>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5535577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9E9E2-DEA0-4403-8BA1-AB190E4C380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Genetic maps and genetic disorders</a:t>
            </a:r>
          </a:p>
        </p:txBody>
      </p:sp>
      <p:sp>
        <p:nvSpPr>
          <p:cNvPr id="3" name="Content Placeholder 2">
            <a:extLst>
              <a:ext uri="{FF2B5EF4-FFF2-40B4-BE49-F238E27FC236}">
                <a16:creationId xmlns:a16="http://schemas.microsoft.com/office/drawing/2014/main" id="{1799B397-6F88-479A-BCD4-79DE6BEED8CC}"/>
              </a:ext>
            </a:extLst>
          </p:cNvPr>
          <p:cNvSpPr>
            <a:spLocks noGrp="1"/>
          </p:cNvSpPr>
          <p:nvPr>
            <p:ph sz="quarter" idx="11"/>
          </p:nvPr>
        </p:nvSpPr>
        <p:spPr>
          <a:xfrm>
            <a:off x="342900" y="1276710"/>
            <a:ext cx="8458200" cy="512064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Human genetic maps can be constructed using common genetic markers </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Data from related individuals is used instead of data from controlled crosses as in model organisms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Analysis requires complex statistical analysis and large amounts of data</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Tracking the segregation of possible causal alleles with a disorder phenotype across multiple families can localize the disorder alleles on the genome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Examples: cystic fibrosis (recessive allele), Huntington disease (dominant allele) </a:t>
            </a:r>
          </a:p>
        </p:txBody>
      </p:sp>
      <p:sp>
        <p:nvSpPr>
          <p:cNvPr id="6" name="Slide Number Placeholder 3">
            <a:extLst>
              <a:ext uri="{FF2B5EF4-FFF2-40B4-BE49-F238E27FC236}">
                <a16:creationId xmlns:a16="http://schemas.microsoft.com/office/drawing/2014/main" id="{DADC31EC-9495-46F4-BC6E-288E08EA67AF}"/>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6403983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11DC0-8854-45BB-973E-508269DC4A4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Phenotype-to-genotype association studies</a:t>
            </a:r>
          </a:p>
        </p:txBody>
      </p:sp>
      <p:sp>
        <p:nvSpPr>
          <p:cNvPr id="3" name="Content Placeholder 2">
            <a:extLst>
              <a:ext uri="{FF2B5EF4-FFF2-40B4-BE49-F238E27FC236}">
                <a16:creationId xmlns:a16="http://schemas.microsoft.com/office/drawing/2014/main" id="{6904617D-F48B-4221-A7B7-DCEC415B6A9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common diseases are quantitative traits, affected by many genes, that require different techniques to discover underlying genes</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Genome-wide association study (G</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W</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S) </a:t>
            </a:r>
            <a:r>
              <a:rPr lang="en-US" dirty="0">
                <a:solidFill>
                  <a:srgbClr val="000000"/>
                </a:solidFill>
                <a:latin typeface="Arial" panose="020B0604020202020204" pitchFamily="34" charset="0"/>
                <a:ea typeface="Verdana" panose="020B0604030504040204" pitchFamily="34" charset="0"/>
              </a:rPr>
              <a:t>looks for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associated with a disease phenotype as likely regions of genome where candidate genes are located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Requires large amounts of population-level data and is computationally intensive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Thousands of variants have been identified that impact complex traits (for example height, coronary artery disease) but association of a variant does </a:t>
            </a:r>
            <a:r>
              <a:rPr lang="en-US" b="1" dirty="0">
                <a:solidFill>
                  <a:srgbClr val="000000"/>
                </a:solidFill>
                <a:latin typeface="Arial" panose="020B0604020202020204" pitchFamily="34" charset="0"/>
                <a:ea typeface="Verdana" panose="020B0604030504040204" pitchFamily="34" charset="0"/>
              </a:rPr>
              <a:t>not</a:t>
            </a:r>
            <a:r>
              <a:rPr lang="en-US" dirty="0">
                <a:solidFill>
                  <a:srgbClr val="000000"/>
                </a:solidFill>
                <a:latin typeface="Arial" panose="020B0604020202020204" pitchFamily="34" charset="0"/>
                <a:ea typeface="Verdana" panose="020B0604030504040204" pitchFamily="34" charset="0"/>
              </a:rPr>
              <a:t> mean causality  </a:t>
            </a:r>
          </a:p>
        </p:txBody>
      </p:sp>
      <p:sp>
        <p:nvSpPr>
          <p:cNvPr id="6" name="Slide Number Placeholder 3">
            <a:extLst>
              <a:ext uri="{FF2B5EF4-FFF2-40B4-BE49-F238E27FC236}">
                <a16:creationId xmlns:a16="http://schemas.microsoft.com/office/drawing/2014/main" id="{01C5C154-DC36-405D-8C24-EFFB0BD1C718}"/>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0565770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7312A-49C0-409C-9860-2F21DB1027C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Genotype-to-phenotype association studies</a:t>
            </a:r>
          </a:p>
        </p:txBody>
      </p:sp>
      <p:sp>
        <p:nvSpPr>
          <p:cNvPr id="3" name="Content Placeholder 2">
            <a:extLst>
              <a:ext uri="{FF2B5EF4-FFF2-40B4-BE49-F238E27FC236}">
                <a16:creationId xmlns:a16="http://schemas.microsoft.com/office/drawing/2014/main" id="{152730B4-27E4-4325-971A-CE179DDE6002}"/>
              </a:ext>
            </a:extLst>
          </p:cNvPr>
          <p:cNvSpPr>
            <a:spLocks noGrp="1"/>
          </p:cNvSpPr>
          <p:nvPr>
            <p:ph sz="quarter" idx="11"/>
          </p:nvPr>
        </p:nvSpPr>
        <p:spPr/>
        <p:txBody>
          <a:bodyPr/>
          <a:lstStyle/>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Phenotype-wide association study (</a:t>
            </a:r>
            <a:r>
              <a:rPr lang="en-US" i="1" dirty="0" err="1">
                <a:solidFill>
                  <a:srgbClr val="000000"/>
                </a:solidFill>
                <a:latin typeface="Arial" panose="020B0604020202020204" pitchFamily="34" charset="0"/>
                <a:ea typeface="Verdana" panose="020B0604030504040204" pitchFamily="34" charset="0"/>
              </a:rPr>
              <a:t>PheWAS</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uses known genetic variants to find association with phenotypes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Dependent on large databases of detailed phenotype and genotype data at population level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Recently developed method based on use of electronic health records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 with standardized phenotypic data</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Early results indicate high levels of pleiotropy </a:t>
            </a:r>
          </a:p>
        </p:txBody>
      </p:sp>
      <p:sp>
        <p:nvSpPr>
          <p:cNvPr id="6" name="Slide Number Placeholder 3">
            <a:extLst>
              <a:ext uri="{FF2B5EF4-FFF2-40B4-BE49-F238E27FC236}">
                <a16:creationId xmlns:a16="http://schemas.microsoft.com/office/drawing/2014/main" id="{B8F47910-4899-4468-A5D1-21BE64874711}"/>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20208716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Chromosomal basis of X linkage Figure 13.2</a:t>
            </a:r>
            <a:r>
              <a:rPr lang="en-US" sz="1200" dirty="0">
                <a:solidFill>
                  <a:srgbClr val="000000"/>
                </a:solidFill>
                <a:latin typeface="Arial" panose="020B0604020202020204" pitchFamily="34" charset="0"/>
                <a:ea typeface="Verdana" panose="020B0604030504040204" pitchFamily="34" charset="0"/>
                <a:cs typeface="Arial" pitchFamily="34" charset="0"/>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is depicted in 3 Punnett squares. The first shows the crossing of parental generation flies. The data follows. A red-eyed female is crossed with a white-eyed male to result in a red-eyed female. A red-eyed female is crossed with a mutant male to result in a red-eyed male. A red-eyed female is crossed with a white-eyed male to result in a red-eyed female. A red-eyed female is crossed with a mutant male to result in a red-eyed male. F 1 progeny all had red eyes.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Chromosomal basis of X linkage Figure 13.2</a:t>
            </a:r>
            <a:r>
              <a:rPr lang="en-US" sz="1200" dirty="0">
                <a:solidFill>
                  <a:srgbClr val="000000"/>
                </a:solidFill>
                <a:latin typeface="Arial" panose="020B0604020202020204" pitchFamily="34" charset="0"/>
                <a:ea typeface="Verdana" panose="020B0604030504040204" pitchFamily="34" charset="0"/>
                <a:cs typeface="Arial" pitchFamily="34" charset="0"/>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second Punnett square shows the crossing of F 1 generation flies. The data follows. A red-eyed female is crossed with a red-eyed male to result in a red-eyed female. A red-eyed female is crossed with a mutant male to result in a red-eyed male. A white-eyed female is crossed with a red-eyed male to result in a red-eyed female. White-eyed female is crossed with mutant male to result in white-eyed male. F 2 female progeny had red eyes, only males had white eyes.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314627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Chromosomal basis of X linkage Figure 13.2</a:t>
            </a:r>
            <a:r>
              <a:rPr lang="en-US" sz="1200" dirty="0">
                <a:solidFill>
                  <a:srgbClr val="000000"/>
                </a:solidFill>
                <a:latin typeface="Arial" panose="020B0604020202020204" pitchFamily="34" charset="0"/>
                <a:ea typeface="Verdana" panose="020B0604030504040204" pitchFamily="34" charset="0"/>
                <a:cs typeface="Arial" pitchFamily="34" charset="0"/>
              </a:rPr>
              <a:t> (3)</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Testcross: The third Punnett square shows the crossing of F 1 generation flies. The data follows. A red-eyed female is crossed with a white-eyed male to result in a red-eyed female. A red-eyed female is crossed with a mutant male to result in a red-eyed male. A white-eyed female is crossed with a white-eyed male to result in a white-eyed female. White-eyed female is crossed with mutant male to result in white-eyed male. The testcross revealed that white-eyed females are viable. Therefore, eye color is linked to the X chromosome and absent from the Y chromosome.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130848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 calico cat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orange patch is labeled, Allele for black fur is inactivated. Below the text is an illustration of a nucleus with X-chromosome allele for orange fur and Inactivated X chromosome becomes Barr body. The white patch is labeled, the second gene causes the patchy distribution of pigment: white fur equals no pigment, orange or black fur equals pigment. The black patch is labeled, Allele for orange fur is inactivated. Below the text is an illustration of a nucleus with an X chromosome allele for black fur. Inactivated X Chromosome becomes Barr body.</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85010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E91F4-F1E0-4A60-B1F3-550356CEA0D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Sex chromosomes</a:t>
            </a:r>
          </a:p>
        </p:txBody>
      </p:sp>
      <p:sp>
        <p:nvSpPr>
          <p:cNvPr id="3" name="Content Placeholder 2">
            <a:extLst>
              <a:ext uri="{FF2B5EF4-FFF2-40B4-BE49-F238E27FC236}">
                <a16:creationId xmlns:a16="http://schemas.microsoft.com/office/drawing/2014/main" id="{7BB21A22-B6A5-4050-A41F-6DE2BF9D562B}"/>
              </a:ext>
            </a:extLst>
          </p:cNvPr>
          <p:cNvSpPr>
            <a:spLocks noGrp="1"/>
          </p:cNvSpPr>
          <p:nvPr>
            <p:ph sz="quarter" idx="11"/>
          </p:nvPr>
        </p:nvSpPr>
        <p:spPr/>
        <p:txBody>
          <a:bodyPr/>
          <a:lstStyle/>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Sex chromosomes </a:t>
            </a:r>
            <a:r>
              <a:rPr lang="en-US" dirty="0">
                <a:solidFill>
                  <a:srgbClr val="000000"/>
                </a:solidFill>
                <a:latin typeface="Arial" panose="020B0604020202020204" pitchFamily="34" charset="0"/>
                <a:ea typeface="Verdana" panose="020B0604030504040204" pitchFamily="34" charset="0"/>
              </a:rPr>
              <a:t>are a pair of dissimilar chromosomes that still pair during meiosis and mitosis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Sex determination in </a:t>
            </a:r>
            <a:r>
              <a:rPr lang="en-US" i="1" dirty="0">
                <a:solidFill>
                  <a:srgbClr val="000000"/>
                </a:solidFill>
                <a:latin typeface="Arial" panose="020B0604020202020204" pitchFamily="34" charset="0"/>
                <a:ea typeface="Verdana" panose="020B0604030504040204" pitchFamily="34" charset="0"/>
              </a:rPr>
              <a:t>Drosophila</a:t>
            </a:r>
            <a:r>
              <a:rPr lang="en-US" dirty="0">
                <a:solidFill>
                  <a:srgbClr val="000000"/>
                </a:solidFill>
                <a:latin typeface="Arial" panose="020B0604020202020204" pitchFamily="34" charset="0"/>
                <a:ea typeface="Verdana" panose="020B0604030504040204" pitchFamily="34" charset="0"/>
              </a:rPr>
              <a:t> is based on the number of X chromosomes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X chromosomes = female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 X and 1 Y chromosome = male</a:t>
            </a:r>
          </a:p>
        </p:txBody>
      </p:sp>
      <p:sp>
        <p:nvSpPr>
          <p:cNvPr id="6" name="Slide Number Placeholder 3">
            <a:extLst>
              <a:ext uri="{FF2B5EF4-FFF2-40B4-BE49-F238E27FC236}">
                <a16:creationId xmlns:a16="http://schemas.microsoft.com/office/drawing/2014/main" id="{8BE98103-C74D-4E40-95B8-1901414005CC}"/>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9600195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mouse </a:t>
            </a:r>
            <a:r>
              <a:rPr lang="en-US" i="1" dirty="0" err="1">
                <a:solidFill>
                  <a:srgbClr val="000000"/>
                </a:solidFill>
                <a:latin typeface="Arial" panose="020B0604020202020204" pitchFamily="34" charset="0"/>
                <a:ea typeface="Verdana" panose="020B0604030504040204" pitchFamily="34" charset="0"/>
                <a:cs typeface="Arial" pitchFamily="34" charset="0"/>
              </a:rPr>
              <a:t>igf</a:t>
            </a:r>
            <a:r>
              <a:rPr lang="en-US" dirty="0">
                <a:solidFill>
                  <a:srgbClr val="000000"/>
                </a:solidFill>
                <a:latin typeface="Arial" panose="020B0604020202020204" pitchFamily="34" charset="0"/>
                <a:ea typeface="Verdana" panose="020B0604030504040204" pitchFamily="34" charset="0"/>
                <a:cs typeface="Arial" pitchFamily="34" charset="0"/>
              </a:rPr>
              <a:t> 2 gene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normal male is crossed with a dwarf female to result in the normal-sized mouse. The Maternal (mutant) allele is not expressed. The mouse appears normal. A normal female is crossed with a dwarf male to result in a dwarf-sized mouse. A maternal (normal) allele is not expressed. The mouse appears dwarf.</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1670276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Crossing over exchanges alleles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parent generation chromosome cross to form F 1 generation. Parent 1: Lower case a, lower case b, lower case a, lower case b. Parent 2: Upper case A, upper case B, upper case A, upper case B. The lower case a, lower case b of parent 1 crosses with upper case A, upper case B of parent 2 to form F1 generation lower case a, lower case b, upper case A, upper case B chromosome. Meiosis with crossing over The lower case a, lower case b of parent 1 crosses over during prophase I with upper case A, upper case B of parent 2 to form 2 chromosomes. Chromosome 1: lower case a, lower case b, lower case a, upper case B. Chromosome 2: upper case A, lower case b, upper case A, upper case B. During meiosis II the sister chromatids separate. The lower case a, lower case b of sister 1, and upper case A, upper case B of sister 2 is marked as parental. The lower case a, upper case B of sister 1, and upper case A, lower case b of sister 2 is marked as recombinant. Meiosis without crossing over: There is no crossing over during prophase I between parent 1 and parent 2. During meiosis II the sister chromatids separate and all the chromatids are parental and there is no recombinant.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032164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Creighton and McClintock experiment: Hypothesis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McClintock and Creighton hypothesized that crossing over, or recombination, involves a physical exchange of genetic material and predicted that recombination of visible differences in a chromosome should correlate with genetic recombination of alleles. To test this they performed crosses with maize, or corn, varieties differing in traits linked to 2 physical chromosomal features that they could track: an extension on a chromosome and a knob on a chromosome that is linked with kernel color and texture.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502235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The Creighton and McClintock experiment: Test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crosses were performed so that progeny would have a mixture of the two phenotypes and observed the chromosomes to detect if they were recombinant. They found that genetically recombinant progeny also have physically recombinant chromosomes and concluded that a physical exchange of genetic material accompanied genetic recombination. This experiment was performed using maize. In further experiments, what other genetic model system would you use to test it?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96375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Two-point cross to map genes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Initially, a fly known to be homozygous recessive for two phenotypes is mated to a fly known to be homozygous dominant for the same phenotypes. This produces an F 1 generation that is heterozygous for both phenotypes. In the example presented, black body color and short, or vestigial, wings are recessive and the normal, or wild type, phenotypes are grey bodies and normal wings. The F 1 offspring have one of the parental chromosomes where one has both recessive alleles and one has both dominant wild type alleles. A female F 1 offspring can then have four possible gamete genotype combinations after crossing over has occurred. A gamete chromosome may have both dominant alleles, either combination of a dominant and a recessive allele, or both recessive alleles. The female F 1 is test crossed to a male that is homozygous recessive for both phenotypes. The offspring phenotypes are counted. There is 4 hundred fifteen offspring wild type for both phenotypes. There are ninety 2 with wild-type grey bodies, that have recessive vestigial wings. There are eight 8 with the recessive black body and normal long wings. And, there are 4 hundred 5 with both recessive phenotypes. The two testcross F 2 generation phenotypes that combine one recessive phenotype with one dominant phenotype indicate that crossing over occurred in their F 1 maternal parent. Adding the ninety 2 and eighty 8 recombinant F 2 offspring yields 1 hundred eighty total recombinants out of 1 thousand total offspring, which is eighteen percent of the total. So, the distance between the genes on the chromosome is eighteen centimorgans (c 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896130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 three-point cross to order genes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cross is between A-B-C and a-b-c. This produces A-b-C and a-B-c where the middle locus alone is swapped between the two homolog pairs. A, a are labeled Parental. b, B are labeled Recombinant. C, c are labeled Parental.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800592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Dominant pedigree for hereditary juvenile glaucoma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illustration has a key that indicates symbols for unaffected male–white square, unaffected female-white circle, affected male-green square, affected female–green circle. The affected male and unaffected female of generation 1 mates to produce 3 offspring in generation 2: unaffected male, affected male, and affected female. The affected male of second-generation mates with an unaffected female to produce affected male in the third generation. The affected female of second-generation mates with unaffected male to produce 2 offspring in generation 3: affected male and female.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619364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Recessive pedigree for albinism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illustration has a key that indicates symbols for unaffected male–white square, unaffected female–white circle, affected male–green square, affected female–green circle, male carrier–half-shaded square, female carrier–half-shaded circle. The unaffected male and unaffected female (One of these persons is heterozygous) of first-generation mates to produce 3 offspring in generation 2: unaffected female, female carrier, and male carrier (Heterozygous). The female carrier mates with a male carrier to produce 4 offspring in the third generation: affected male, unaffected female, affected female, and female carrier. The Heterozygous carrier male of second-generation mates with unaffected female to produce 3 offspring in the third generation: male carrier, unaffected female, and unaffected male. The female carrier and the male carrier mate to produce 3 offspring in the fourth generation: unaffected male, unaffected female, and affected male (homozygous recessive). This mating is between first cousins.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503829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Correlation between maternal age and incidence of Down syndrome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is labeled maternal age and ranges from 10 to 50 in increments of 5. The vertical axis is labeled Risk for Down syndrome (percentage of affected individuals among live births) and ranges from 0.00 to 3.50 in increments of 0.50. The data from the graph is as follows: (20,0.00), (25,0.00), (30,0.05), (35, 0.25), (40, 1.25), and (45, 3.00).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944792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Nondisjunction and sex chromosomes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A 2 by 2 Punnett square is illustrated. The column headers are Normal male: X, Y, while the row headers are 'Female gametes, undergo nondisjunction: XX, O.' The data in the square column-wise are as follows: Column 1: XXX (Triple X syndrome, female), XO (Turner syndrome, female). Column 2: XXY (Klinefelter syndrome, male), OY (Nonviable, male).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93976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AD709-1F13-4A94-8DC4-C9C3E88F020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Chromosomal basis of X linkage Figure 13.2</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pic>
        <p:nvPicPr>
          <p:cNvPr id="9" name="Picture 2" descr="An illustration shows the chromosomal basis of sex linkage.">
            <a:extLst>
              <a:ext uri="{FF2B5EF4-FFF2-40B4-BE49-F238E27FC236}">
                <a16:creationId xmlns:a16="http://schemas.microsoft.com/office/drawing/2014/main" id="{2B8C4454-990B-42D2-8553-C61CDD527BAD}"/>
              </a:ext>
            </a:extLst>
          </p:cNvPr>
          <p:cNvPicPr>
            <a:picLocks noChangeAspect="1"/>
          </p:cNvPicPr>
          <p:nvPr/>
        </p:nvPicPr>
        <p:blipFill rotWithShape="1">
          <a:blip r:embed="rId2"/>
          <a:srcRect b="53280"/>
          <a:stretch/>
        </p:blipFill>
        <p:spPr>
          <a:xfrm>
            <a:off x="647949" y="1380309"/>
            <a:ext cx="7345182" cy="4572000"/>
          </a:xfrm>
          <a:prstGeom prst="rect">
            <a:avLst/>
          </a:prstGeom>
        </p:spPr>
      </p:pic>
      <p:sp>
        <p:nvSpPr>
          <p:cNvPr id="21" name="Content Placeholder 3">
            <a:extLst>
              <a:ext uri="{FF2B5EF4-FFF2-40B4-BE49-F238E27FC236}">
                <a16:creationId xmlns:a16="http://schemas.microsoft.com/office/drawing/2014/main" id="{DCA7F6D6-6DD2-40C1-AB36-7C16CE93CD3F}"/>
              </a:ext>
            </a:extLst>
          </p:cNvPr>
          <p:cNvSpPr>
            <a:spLocks noGrp="1"/>
          </p:cNvSpPr>
          <p:nvPr>
            <p:ph sz="quarter" idx="11"/>
          </p:nvPr>
        </p:nvSpPr>
        <p:spPr>
          <a:xfrm>
            <a:off x="195827" y="2351130"/>
            <a:ext cx="2011680" cy="814980"/>
          </a:xfrm>
          <a:prstGeom prst="wedgeRectCallout">
            <a:avLst>
              <a:gd name="adj1" fmla="val -1003"/>
              <a:gd name="adj2" fmla="val 96128"/>
            </a:avLst>
          </a:prstGeom>
          <a:solidFill>
            <a:srgbClr val="FFFF00"/>
          </a:solidFill>
          <a:ln w="19050">
            <a:solidFill>
              <a:schemeClr val="tx1"/>
            </a:solidFill>
          </a:ln>
        </p:spPr>
        <p:txBody>
          <a:bodyPr/>
          <a:lstStyle/>
          <a:p>
            <a:r>
              <a:rPr lang="en-US" sz="1400" dirty="0"/>
              <a:t>Both X chromosomes have allele for red eyes.</a:t>
            </a:r>
          </a:p>
        </p:txBody>
      </p:sp>
      <p:sp>
        <p:nvSpPr>
          <p:cNvPr id="22" name="Content Placeholder 4">
            <a:extLst>
              <a:ext uri="{FF2B5EF4-FFF2-40B4-BE49-F238E27FC236}">
                <a16:creationId xmlns:a16="http://schemas.microsoft.com/office/drawing/2014/main" id="{97AEE15D-0FA7-49EF-B178-A8006F46BD46}"/>
              </a:ext>
            </a:extLst>
          </p:cNvPr>
          <p:cNvSpPr>
            <a:spLocks noGrp="1"/>
          </p:cNvSpPr>
          <p:nvPr>
            <p:ph sz="quarter" idx="15"/>
          </p:nvPr>
        </p:nvSpPr>
        <p:spPr>
          <a:xfrm>
            <a:off x="7517372" y="1231968"/>
            <a:ext cx="1438670" cy="1636961"/>
          </a:xfrm>
          <a:prstGeom prst="wedgeRectCallout">
            <a:avLst>
              <a:gd name="adj1" fmla="val -117713"/>
              <a:gd name="adj2" fmla="val 187"/>
            </a:avLst>
          </a:prstGeom>
          <a:solidFill>
            <a:srgbClr val="FFFF00"/>
          </a:solidFill>
          <a:ln w="19050">
            <a:solidFill>
              <a:schemeClr val="tx1"/>
            </a:solidFill>
          </a:ln>
        </p:spPr>
        <p:txBody>
          <a:bodyPr/>
          <a:lstStyle/>
          <a:p>
            <a:r>
              <a:rPr lang="en-US" sz="1400" dirty="0"/>
              <a:t>X chromosome has allele for white eyes.</a:t>
            </a:r>
          </a:p>
          <a:p>
            <a:pPr>
              <a:spcBef>
                <a:spcPts val="1200"/>
              </a:spcBef>
            </a:pPr>
            <a:r>
              <a:rPr lang="en-US" sz="1400" dirty="0"/>
              <a:t>Y chromosome is shorter then the X.</a:t>
            </a:r>
          </a:p>
        </p:txBody>
      </p:sp>
      <p:sp>
        <p:nvSpPr>
          <p:cNvPr id="24" name="Text Placeholder 5">
            <a:extLst>
              <a:ext uri="{FF2B5EF4-FFF2-40B4-BE49-F238E27FC236}">
                <a16:creationId xmlns:a16="http://schemas.microsoft.com/office/drawing/2014/main" id="{18F33FE9-CF8F-41C6-9588-07510D11743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10BBF83A-8040-4DD5-95F0-79D3C520A6A9}"/>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3904792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Amniocentesis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illustration a, uterus and amniotic fluid are labeled. The needle of a syringe is inserted into the amniotic fluid and the syringe is a hypodermic syringe.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142465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Chorionic villus sampling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illustration b, the uterus, chorionic villus, suction tube, and cells from the chorion in the syringe are labeled. The suction tube connected with the syringe is inserted into the cervix to reach the chorionic villus. There is an ultrasound device placed over the stomach.</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749067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The human X-chromosome gene map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The portions of a chromosome that are responsible for the diseases, along with the names of the diseases are presented one below the other starting from the right tip: Portion 1: Ichthyosis, X-linked, Placental steroid sulfatase deficiency, </a:t>
            </a:r>
            <a:r>
              <a:rPr lang="en-US" sz="1400" dirty="0" err="1"/>
              <a:t>Kallmann</a:t>
            </a:r>
            <a:r>
              <a:rPr lang="en-US" sz="1400" dirty="0"/>
              <a:t> syndrome, Chondrodysplasia </a:t>
            </a:r>
            <a:r>
              <a:rPr lang="en-US" sz="1400" dirty="0" err="1"/>
              <a:t>punctata</a:t>
            </a:r>
            <a:r>
              <a:rPr lang="en-US" sz="1400" dirty="0"/>
              <a:t>, X-linked recessive. Portion 2: Hypophosphatemia, Aicardi syndrome, Hypomagnesemia, X-linked, Ocular albinism, Retinoschisis. Portion 3: Adrenal hypoplasia and Glycerol kinase deficiency. Portion 4: Ornithine </a:t>
            </a:r>
            <a:r>
              <a:rPr lang="en-US" sz="1400" dirty="0" err="1"/>
              <a:t>transcarbamylase</a:t>
            </a:r>
            <a:r>
              <a:rPr lang="en-US" sz="1400" dirty="0"/>
              <a:t> deficiency. Portion 5: </a:t>
            </a:r>
            <a:r>
              <a:rPr lang="en-US" sz="1400" dirty="0" err="1"/>
              <a:t>Incontinentia</a:t>
            </a:r>
            <a:r>
              <a:rPr lang="en-US" sz="1400" dirty="0"/>
              <a:t> </a:t>
            </a:r>
            <a:r>
              <a:rPr lang="en-US" sz="1400" dirty="0" err="1"/>
              <a:t>pigmenti</a:t>
            </a:r>
            <a:r>
              <a:rPr lang="en-US" sz="1400" dirty="0"/>
              <a:t>, </a:t>
            </a:r>
            <a:r>
              <a:rPr lang="en-US" sz="1400" dirty="0" err="1"/>
              <a:t>Wiskott</a:t>
            </a:r>
            <a:r>
              <a:rPr lang="en-US" sz="1400" dirty="0"/>
              <a:t>–Aldrich syndrome, Menkes syndrome. Portion 6 (at the centromere): Androgen insensitivity. Portion 7: Charcot–Marie–Tooth neuropathy, </a:t>
            </a:r>
            <a:r>
              <a:rPr lang="en-US" sz="1400" dirty="0" err="1"/>
              <a:t>Choroideremia</a:t>
            </a:r>
            <a:r>
              <a:rPr lang="en-US" sz="1400" dirty="0"/>
              <a:t>, Cleft palate, X-linked, Spastic paraplegia, X-linked, uncomplicated, Deafness with stapes fixation. Portion 8: P R P S-related gout. Portion 9: Lowe syndrome. Portion 10: </a:t>
            </a:r>
            <a:r>
              <a:rPr lang="en-US" sz="1400" dirty="0" err="1"/>
              <a:t>Lesch</a:t>
            </a:r>
            <a:r>
              <a:rPr lang="en-US" sz="1400" dirty="0"/>
              <a:t>–</a:t>
            </a:r>
            <a:r>
              <a:rPr lang="en-US" sz="1400" dirty="0" err="1"/>
              <a:t>Nyhan</a:t>
            </a:r>
            <a:r>
              <a:rPr lang="en-US" sz="1400" dirty="0"/>
              <a:t> syndrome, H P R T-related gout. Portion 11: Hunter syndrome, Hemophilia B. Portion 12 (left bottom): Hemophilia A, G 6 P D deficiency: favism, Drug-sensitive anemia, Chronic hemolytic anemia, Manic–depressive illness, X-linked, Colorblindness, (several forms), Dyskeratosis congenita, T K C R syndrome, Adrenoleukodystrophy, </a:t>
            </a:r>
            <a:r>
              <a:rPr lang="en-US" sz="1400" dirty="0" err="1"/>
              <a:t>Adrenomyeloneuropathy</a:t>
            </a:r>
            <a:r>
              <a:rPr lang="en-US" sz="1400" dirty="0"/>
              <a:t>, Emery–</a:t>
            </a:r>
            <a:r>
              <a:rPr lang="en-US" sz="1400" dirty="0" err="1"/>
              <a:t>Dreifuss</a:t>
            </a:r>
            <a:r>
              <a:rPr lang="en-US" sz="1400" dirty="0"/>
              <a:t> muscular dystrophy, Diabetes insipidus, renal, Myotubular myopathy, X-linked. The following diseases start from the top left of the chromosome against portions 3 and 4. Portion 13: Duchenne muscular dystrophy, Becker muscular dystrophy. Portion 14: Chronic granulomatous disease, Retinitis pigmentosa-3. Portion 15: Norrie disease, Retinitis pigmentosa-2. Portion 16 (below the centromere): Sideroblastic anemia, </a:t>
            </a:r>
            <a:r>
              <a:rPr lang="en-US" sz="1400" dirty="0" err="1"/>
              <a:t>Aarskog</a:t>
            </a:r>
            <a:r>
              <a:rPr lang="en-US" sz="1400" dirty="0"/>
              <a:t>–Scott syndrome, P G K deficiency hemolytic anemia. Portion 17: Anhidrotic ectodermal dysplasia. Portion 18: Agammaglobulinemia, Kennedy disease. Portion 19: </a:t>
            </a:r>
            <a:r>
              <a:rPr lang="en-US" sz="1400" dirty="0" err="1"/>
              <a:t>Pelizaeus</a:t>
            </a:r>
            <a:r>
              <a:rPr lang="en-US" sz="1400" dirty="0"/>
              <a:t>–Merzbacher disease, Alport syndrome, Fabry disease. Portion 20: Immunodeficiency, X-linked, with hyper I g M, Lymphoproliferative syndrome. Portion 21: Albinism–deafness syndrome. Portion 22 (left bottom): Fragile-X syndrome.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47954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AD709-1F13-4A94-8DC4-C9C3E88F020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Chromosomal basis of X linkage Figure 13.2</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pic>
        <p:nvPicPr>
          <p:cNvPr id="9" name="Picture 2" descr="An illustration shows the chromosomal basis of sex linkage.">
            <a:extLst>
              <a:ext uri="{FF2B5EF4-FFF2-40B4-BE49-F238E27FC236}">
                <a16:creationId xmlns:a16="http://schemas.microsoft.com/office/drawing/2014/main" id="{2B8C4454-990B-42D2-8553-C61CDD527BAD}"/>
              </a:ext>
            </a:extLst>
          </p:cNvPr>
          <p:cNvPicPr>
            <a:picLocks noChangeAspect="1"/>
          </p:cNvPicPr>
          <p:nvPr/>
        </p:nvPicPr>
        <p:blipFill rotWithShape="1">
          <a:blip r:embed="rId2"/>
          <a:srcRect t="51823"/>
          <a:stretch/>
        </p:blipFill>
        <p:spPr>
          <a:xfrm>
            <a:off x="1004342" y="1545412"/>
            <a:ext cx="7135316" cy="4572000"/>
          </a:xfrm>
          <a:prstGeom prst="rect">
            <a:avLst/>
          </a:prstGeom>
        </p:spPr>
      </p:pic>
      <p:sp>
        <p:nvSpPr>
          <p:cNvPr id="24" name="Text Placeholder 3">
            <a:extLst>
              <a:ext uri="{FF2B5EF4-FFF2-40B4-BE49-F238E27FC236}">
                <a16:creationId xmlns:a16="http://schemas.microsoft.com/office/drawing/2014/main" id="{18F33FE9-CF8F-41C6-9588-07510D11743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0BBF83A-8040-4DD5-95F0-79D3C520A6A9}"/>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804343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AD709-1F13-4A94-8DC4-C9C3E88F020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Chromosomal basis of X linkage Figure 13.2</a:t>
            </a:r>
            <a:r>
              <a:rPr lang="en-US" sz="1200" dirty="0">
                <a:solidFill>
                  <a:srgbClr val="000000"/>
                </a:solidFill>
                <a:latin typeface="Arial" panose="020B0604020202020204" pitchFamily="34" charset="0"/>
                <a:ea typeface="Verdana" panose="020B0604030504040204" pitchFamily="34" charset="0"/>
                <a:cs typeface="Arial" pitchFamily="34" charset="0"/>
              </a:rPr>
              <a:t> (3)</a:t>
            </a:r>
          </a:p>
        </p:txBody>
      </p:sp>
      <p:pic>
        <p:nvPicPr>
          <p:cNvPr id="9" name="Picture 2" descr="An illustration shows the chromosomal basis of sex linkage.">
            <a:extLst>
              <a:ext uri="{FF2B5EF4-FFF2-40B4-BE49-F238E27FC236}">
                <a16:creationId xmlns:a16="http://schemas.microsoft.com/office/drawing/2014/main" id="{2B8C4454-990B-42D2-8553-C61CDD527BAD}"/>
              </a:ext>
            </a:extLst>
          </p:cNvPr>
          <p:cNvPicPr>
            <a:picLocks noChangeAspect="1"/>
          </p:cNvPicPr>
          <p:nvPr/>
        </p:nvPicPr>
        <p:blipFill>
          <a:blip r:embed="rId2"/>
          <a:stretch>
            <a:fillRect/>
          </a:stretch>
        </p:blipFill>
        <p:spPr>
          <a:xfrm>
            <a:off x="1543679" y="1313183"/>
            <a:ext cx="6056643" cy="4846320"/>
          </a:xfrm>
          <a:prstGeom prst="rect">
            <a:avLst/>
          </a:prstGeom>
        </p:spPr>
      </p:pic>
      <p:sp>
        <p:nvSpPr>
          <p:cNvPr id="24" name="Text Placeholder 3">
            <a:extLst>
              <a:ext uri="{FF2B5EF4-FFF2-40B4-BE49-F238E27FC236}">
                <a16:creationId xmlns:a16="http://schemas.microsoft.com/office/drawing/2014/main" id="{18F33FE9-CF8F-41C6-9588-07510D11743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0BBF83A-8040-4DD5-95F0-79D3C520A6A9}"/>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86454186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5364</TotalTime>
  <Words>5079</Words>
  <Application>Microsoft Office PowerPoint</Application>
  <PresentationFormat>On-screen Show (4:3)</PresentationFormat>
  <Paragraphs>465</Paragraphs>
  <Slides>72</Slides>
  <Notes>0</Notes>
  <HiddenSlides>18</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72</vt:i4>
      </vt:variant>
    </vt:vector>
  </HeadingPairs>
  <TitlesOfParts>
    <vt:vector size="84" baseType="lpstr">
      <vt:lpstr>Arial</vt:lpstr>
      <vt:lpstr>Arial (Body)</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13</vt:lpstr>
      <vt:lpstr>Lecture Outline</vt:lpstr>
      <vt:lpstr>Chromosomal Theory of Inheritance</vt:lpstr>
      <vt:lpstr>Inheritance of eye color in fruit flies</vt:lpstr>
      <vt:lpstr>The eye color gene resides on the X chromosome</vt:lpstr>
      <vt:lpstr>Sex chromosomes</vt:lpstr>
      <vt:lpstr>Chromosomal basis of X linkage Figure 13.2 (1)</vt:lpstr>
      <vt:lpstr>Chromosomal basis of X linkage Figure 13.2 (2)</vt:lpstr>
      <vt:lpstr>Chromosomal basis of X linkage Figure 13.2 (3)</vt:lpstr>
      <vt:lpstr>Sex determination</vt:lpstr>
      <vt:lpstr>Table 13.1</vt:lpstr>
      <vt:lpstr>Sex chromosomes in humans</vt:lpstr>
      <vt:lpstr>Sex Linkage</vt:lpstr>
      <vt:lpstr>Dosage compensation</vt:lpstr>
      <vt:lpstr>A calico cat</vt:lpstr>
      <vt:lpstr>Chromosome theory exceptions</vt:lpstr>
      <vt:lpstr>Genomic imprinting</vt:lpstr>
      <vt:lpstr>The mouse igf 2 gene</vt:lpstr>
      <vt:lpstr>Epigenetics</vt:lpstr>
      <vt:lpstr>Genetic Mapping</vt:lpstr>
      <vt:lpstr>Crossing over exchanges alleles</vt:lpstr>
      <vt:lpstr>The Creighton and McClintock experiment: Hypothesis</vt:lpstr>
      <vt:lpstr>The Creighton and McClintock experiment: Test</vt:lpstr>
      <vt:lpstr>The Creighton and McClintock experiment: Results</vt:lpstr>
      <vt:lpstr>Recombination is the basis for genetic maps</vt:lpstr>
      <vt:lpstr>Constructing maps</vt:lpstr>
      <vt:lpstr>Two-point cross to map genes</vt:lpstr>
      <vt:lpstr>Multiple crossovers</vt:lpstr>
      <vt:lpstr>Relationship between true distance and recombination frequency</vt:lpstr>
      <vt:lpstr>Three-point testcross</vt:lpstr>
      <vt:lpstr>A three-point cross to order genes</vt:lpstr>
      <vt:lpstr>Some human traits exhibit dominant/recessive inheritance</vt:lpstr>
      <vt:lpstr>Dominant pedigree for hereditary juvenile glaucoma</vt:lpstr>
      <vt:lpstr>Recessive pedigree for albinism</vt:lpstr>
      <vt:lpstr>Sex-linked human genetic disorders</vt:lpstr>
      <vt:lpstr>Human genetic disorder causes</vt:lpstr>
      <vt:lpstr>Sickle cell anemia</vt:lpstr>
      <vt:lpstr>Some important genetic disorders</vt:lpstr>
      <vt:lpstr>Nondisjunction changes chromosome number</vt:lpstr>
      <vt:lpstr>Nondisjunction of autosomes</vt:lpstr>
      <vt:lpstr>Trisomy of chromosome 21</vt:lpstr>
      <vt:lpstr>Correlation between maternal age and incidence of Down syndrome</vt:lpstr>
      <vt:lpstr>Nondisjunction of sex chromosomes</vt:lpstr>
      <vt:lpstr>Nondisjunction and sex chromosomes</vt:lpstr>
      <vt:lpstr>Some genetic defects can be detected early in pregnancy</vt:lpstr>
      <vt:lpstr>Amniocentesis</vt:lpstr>
      <vt:lpstr>Chorionic villus sampling </vt:lpstr>
      <vt:lpstr>Human genome maps</vt:lpstr>
      <vt:lpstr>Molecular markers</vt:lpstr>
      <vt:lpstr>The human X-chromosome gene map</vt:lpstr>
      <vt:lpstr>Genetic maps and genetic disorders</vt:lpstr>
      <vt:lpstr>Phenotype-to-genotype association studies</vt:lpstr>
      <vt:lpstr>Genotype-to-phenotype association studies</vt:lpstr>
      <vt:lpstr>End of Main Content</vt:lpstr>
      <vt:lpstr>Accessibility Content: Text Alternatives for Images</vt:lpstr>
      <vt:lpstr>Chromosomal basis of X linkage Figure 13.2 (1) - Text Alternative</vt:lpstr>
      <vt:lpstr>Chromosomal basis of X linkage Figure 13.2 (2) - Text Alternative</vt:lpstr>
      <vt:lpstr>Chromosomal basis of X linkage Figure 13.2 (3) - Text Alternative</vt:lpstr>
      <vt:lpstr>A calico cat - Text Alternative</vt:lpstr>
      <vt:lpstr>The mouse igf 2 gene - Text Alternative</vt:lpstr>
      <vt:lpstr>Crossing over exchanges alleles - Text Alternative</vt:lpstr>
      <vt:lpstr>The Creighton and McClintock experiment: Hypothesis - Text Alternative</vt:lpstr>
      <vt:lpstr>The Creighton and McClintock experiment: Test - Text Alternative</vt:lpstr>
      <vt:lpstr>Two-point cross to map genes - Text Alternative</vt:lpstr>
      <vt:lpstr>A three-point cross to order genes - Text Alternative</vt:lpstr>
      <vt:lpstr>Dominant pedigree for hereditary juvenile glaucoma - Text Alternative</vt:lpstr>
      <vt:lpstr>Recessive pedigree for albinism - Text Alternative</vt:lpstr>
      <vt:lpstr>Correlation between maternal age and incidence of Down syndrome - Text Alternative</vt:lpstr>
      <vt:lpstr>Nondisjunction and sex chromosomes - Text Alternative</vt:lpstr>
      <vt:lpstr>Amniocentesis - Text Alternative</vt:lpstr>
      <vt:lpstr>Chorionic villus sampling - Text Alternative</vt:lpstr>
      <vt:lpstr>The human X-chromosome gene map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13: The Chromosomal Basis of Inheritance, and Human Genetics </dc:subject>
  <dc:creator>Raven, Johnson, Mason, Losos, Duncan</dc:creator>
  <cp:keywords>Accessible PPT</cp:keywords>
  <cp:lastModifiedBy>Kiran</cp:lastModifiedBy>
  <cp:revision>974</cp:revision>
  <dcterms:created xsi:type="dcterms:W3CDTF">2019-07-27T05:34:11Z</dcterms:created>
  <dcterms:modified xsi:type="dcterms:W3CDTF">2022-04-05T05:12:50Z</dcterms:modified>
</cp:coreProperties>
</file>