
<file path=[Content_Types].xml><?xml version="1.0" encoding="utf-8"?>
<Types xmlns="http://schemas.openxmlformats.org/package/2006/content-types">
  <Default Extension="png" ContentType="image/png"/>
  <Default Extension="bin" ContentType="application/vnd.openxmlformats-officedocument.oleObject"/>
  <Default Extension="wmf" ContentType="image/x-wmf"/>
  <Default Extension="jpeg" ContentType="image/jpeg"/>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slideLayouts/slideLayout18.xml" ContentType="application/vnd.openxmlformats-officedocument.presentationml.slideLayout+xml"/>
  <Override PartName="/ppt/theme/theme3.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4.xml" ContentType="application/vnd.openxmlformats-officedocument.theme+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5.xml" ContentType="application/vnd.openxmlformats-officedocument.theme+xml"/>
  <Override PartName="/ppt/slideLayouts/slideLayout24.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9" r:id="rId1"/>
    <p:sldMasterId id="2147483691" r:id="rId2"/>
    <p:sldMasterId id="2147483684" r:id="rId3"/>
    <p:sldMasterId id="2147483686" r:id="rId4"/>
    <p:sldMasterId id="2147483701" r:id="rId5"/>
    <p:sldMasterId id="2147483717" r:id="rId6"/>
  </p:sldMasterIdLst>
  <p:notesMasterIdLst>
    <p:notesMasterId r:id="rId100"/>
  </p:notesMasterIdLst>
  <p:sldIdLst>
    <p:sldId id="406" r:id="rId7"/>
    <p:sldId id="309" r:id="rId8"/>
    <p:sldId id="310" r:id="rId9"/>
    <p:sldId id="311" r:id="rId10"/>
    <p:sldId id="312" r:id="rId11"/>
    <p:sldId id="407" r:id="rId12"/>
    <p:sldId id="314" r:id="rId13"/>
    <p:sldId id="315" r:id="rId14"/>
    <p:sldId id="316" r:id="rId15"/>
    <p:sldId id="317" r:id="rId16"/>
    <p:sldId id="318" r:id="rId17"/>
    <p:sldId id="319" r:id="rId18"/>
    <p:sldId id="408" r:id="rId19"/>
    <p:sldId id="321" r:id="rId20"/>
    <p:sldId id="322" r:id="rId21"/>
    <p:sldId id="323" r:id="rId22"/>
    <p:sldId id="324" r:id="rId23"/>
    <p:sldId id="409" r:id="rId24"/>
    <p:sldId id="326" r:id="rId25"/>
    <p:sldId id="327" r:id="rId26"/>
    <p:sldId id="328" r:id="rId27"/>
    <p:sldId id="329" r:id="rId28"/>
    <p:sldId id="330" r:id="rId29"/>
    <p:sldId id="331" r:id="rId30"/>
    <p:sldId id="332" r:id="rId31"/>
    <p:sldId id="333" r:id="rId32"/>
    <p:sldId id="334" r:id="rId33"/>
    <p:sldId id="335" r:id="rId34"/>
    <p:sldId id="336" r:id="rId35"/>
    <p:sldId id="337" r:id="rId36"/>
    <p:sldId id="338" r:id="rId37"/>
    <p:sldId id="339" r:id="rId38"/>
    <p:sldId id="340" r:id="rId39"/>
    <p:sldId id="341" r:id="rId40"/>
    <p:sldId id="342" r:id="rId41"/>
    <p:sldId id="343" r:id="rId42"/>
    <p:sldId id="344" r:id="rId43"/>
    <p:sldId id="345" r:id="rId44"/>
    <p:sldId id="346" r:id="rId45"/>
    <p:sldId id="347" r:id="rId46"/>
    <p:sldId id="348" r:id="rId47"/>
    <p:sldId id="349" r:id="rId48"/>
    <p:sldId id="350" r:id="rId49"/>
    <p:sldId id="351" r:id="rId50"/>
    <p:sldId id="410" r:id="rId51"/>
    <p:sldId id="411" r:id="rId52"/>
    <p:sldId id="412" r:id="rId53"/>
    <p:sldId id="413" r:id="rId54"/>
    <p:sldId id="414" r:id="rId55"/>
    <p:sldId id="357" r:id="rId56"/>
    <p:sldId id="358" r:id="rId57"/>
    <p:sldId id="359" r:id="rId58"/>
    <p:sldId id="360" r:id="rId59"/>
    <p:sldId id="361" r:id="rId60"/>
    <p:sldId id="362" r:id="rId61"/>
    <p:sldId id="363" r:id="rId62"/>
    <p:sldId id="364" r:id="rId63"/>
    <p:sldId id="365" r:id="rId64"/>
    <p:sldId id="366" r:id="rId65"/>
    <p:sldId id="367" r:id="rId66"/>
    <p:sldId id="368" r:id="rId67"/>
    <p:sldId id="369" r:id="rId68"/>
    <p:sldId id="370" r:id="rId69"/>
    <p:sldId id="371" r:id="rId70"/>
    <p:sldId id="372" r:id="rId71"/>
    <p:sldId id="303" r:id="rId72"/>
    <p:sldId id="289" r:id="rId73"/>
    <p:sldId id="264" r:id="rId74"/>
    <p:sldId id="415" r:id="rId75"/>
    <p:sldId id="416" r:id="rId76"/>
    <p:sldId id="417" r:id="rId77"/>
    <p:sldId id="418" r:id="rId78"/>
    <p:sldId id="419" r:id="rId79"/>
    <p:sldId id="420" r:id="rId80"/>
    <p:sldId id="421" r:id="rId81"/>
    <p:sldId id="422" r:id="rId82"/>
    <p:sldId id="423" r:id="rId83"/>
    <p:sldId id="424" r:id="rId84"/>
    <p:sldId id="425" r:id="rId85"/>
    <p:sldId id="426" r:id="rId86"/>
    <p:sldId id="427" r:id="rId87"/>
    <p:sldId id="428" r:id="rId88"/>
    <p:sldId id="429" r:id="rId89"/>
    <p:sldId id="430" r:id="rId90"/>
    <p:sldId id="431" r:id="rId91"/>
    <p:sldId id="436" r:id="rId92"/>
    <p:sldId id="437" r:id="rId93"/>
    <p:sldId id="438" r:id="rId94"/>
    <p:sldId id="439" r:id="rId95"/>
    <p:sldId id="432" r:id="rId96"/>
    <p:sldId id="433" r:id="rId97"/>
    <p:sldId id="434" r:id="rId98"/>
    <p:sldId id="435" r:id="rId9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Main Content" id="{D403750A-5F0F-4676-8E81-AA1C70853B4F}">
          <p14:sldIdLst>
            <p14:sldId id="406"/>
            <p14:sldId id="309"/>
            <p14:sldId id="310"/>
            <p14:sldId id="311"/>
            <p14:sldId id="312"/>
            <p14:sldId id="407"/>
            <p14:sldId id="314"/>
            <p14:sldId id="315"/>
            <p14:sldId id="316"/>
            <p14:sldId id="317"/>
            <p14:sldId id="318"/>
            <p14:sldId id="319"/>
            <p14:sldId id="408"/>
            <p14:sldId id="321"/>
            <p14:sldId id="322"/>
            <p14:sldId id="323"/>
            <p14:sldId id="324"/>
            <p14:sldId id="409"/>
            <p14:sldId id="326"/>
            <p14:sldId id="327"/>
            <p14:sldId id="328"/>
            <p14:sldId id="329"/>
            <p14:sldId id="330"/>
            <p14:sldId id="331"/>
            <p14:sldId id="332"/>
            <p14:sldId id="333"/>
            <p14:sldId id="334"/>
            <p14:sldId id="335"/>
            <p14:sldId id="336"/>
            <p14:sldId id="337"/>
            <p14:sldId id="338"/>
            <p14:sldId id="339"/>
            <p14:sldId id="340"/>
            <p14:sldId id="341"/>
            <p14:sldId id="342"/>
            <p14:sldId id="343"/>
            <p14:sldId id="344"/>
            <p14:sldId id="345"/>
            <p14:sldId id="346"/>
            <p14:sldId id="347"/>
            <p14:sldId id="348"/>
            <p14:sldId id="349"/>
            <p14:sldId id="350"/>
            <p14:sldId id="351"/>
            <p14:sldId id="410"/>
            <p14:sldId id="411"/>
            <p14:sldId id="412"/>
            <p14:sldId id="413"/>
            <p14:sldId id="414"/>
            <p14:sldId id="357"/>
            <p14:sldId id="358"/>
            <p14:sldId id="359"/>
            <p14:sldId id="360"/>
            <p14:sldId id="361"/>
            <p14:sldId id="362"/>
            <p14:sldId id="363"/>
            <p14:sldId id="364"/>
            <p14:sldId id="365"/>
            <p14:sldId id="366"/>
            <p14:sldId id="367"/>
            <p14:sldId id="368"/>
            <p14:sldId id="369"/>
            <p14:sldId id="370"/>
            <p14:sldId id="371"/>
            <p14:sldId id="372"/>
            <p14:sldId id="303"/>
          </p14:sldIdLst>
        </p14:section>
        <p14:section name="Appendix: Image Descriptions for Unsighted Students" id="{07080632-B756-45AF-BBF3-52DB3854CA65}">
          <p14:sldIdLst>
            <p14:sldId id="289"/>
            <p14:sldId id="264"/>
            <p14:sldId id="415"/>
            <p14:sldId id="416"/>
            <p14:sldId id="417"/>
            <p14:sldId id="418"/>
            <p14:sldId id="419"/>
            <p14:sldId id="420"/>
            <p14:sldId id="421"/>
            <p14:sldId id="422"/>
            <p14:sldId id="423"/>
            <p14:sldId id="424"/>
            <p14:sldId id="425"/>
            <p14:sldId id="426"/>
            <p14:sldId id="427"/>
            <p14:sldId id="428"/>
            <p14:sldId id="429"/>
            <p14:sldId id="430"/>
            <p14:sldId id="431"/>
            <p14:sldId id="436"/>
            <p14:sldId id="437"/>
            <p14:sldId id="438"/>
            <p14:sldId id="439"/>
            <p14:sldId id="432"/>
            <p14:sldId id="433"/>
            <p14:sldId id="434"/>
            <p14:sldId id="435"/>
          </p14:sldIdLst>
        </p14:section>
      </p14:sectionLst>
    </p:ext>
    <p:ext uri="{EFAFB233-063F-42B5-8137-9DF3F51BA10A}">
      <p15:sldGuideLst xmlns:p15="http://schemas.microsoft.com/office/powerpoint/2012/main">
        <p15:guide id="2" pos="3264" userDrawn="1">
          <p15:clr>
            <a:srgbClr val="A4A3A4"/>
          </p15:clr>
        </p15:guide>
        <p15:guide id="3" orient="horz" pos="2256" userDrawn="1">
          <p15:clr>
            <a:srgbClr val="A4A3A4"/>
          </p15:clr>
        </p15:guide>
        <p15:guide id="4" pos="56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iporen, Laura" initials="CL" lastIdx="4" clrIdx="0">
    <p:extLst>
      <p:ext uri="{19B8F6BF-5375-455C-9EA6-DF929625EA0E}">
        <p15:presenceInfo xmlns:p15="http://schemas.microsoft.com/office/powerpoint/2012/main" userId="S-1-5-21-1645522239-1123561945-839522115-1006658" providerId="AD"/>
      </p:ext>
    </p:extLst>
  </p:cmAuthor>
  <p:cmAuthor id="2" name="Ciporen, Laura" initials="CL [2]" lastIdx="2" clrIdx="1">
    <p:extLst>
      <p:ext uri="{19B8F6BF-5375-455C-9EA6-DF929625EA0E}">
        <p15:presenceInfo xmlns:p15="http://schemas.microsoft.com/office/powerpoint/2012/main" userId="S::laura.ciporen@mheducation.com::567f631f-0624-4179-9d16-569ddce4882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04100"/>
    <a:srgbClr val="00648B"/>
    <a:srgbClr val="066568"/>
    <a:srgbClr val="595959"/>
    <a:srgbClr val="714884"/>
    <a:srgbClr val="EFEBF5"/>
    <a:srgbClr val="D6CBE4"/>
    <a:srgbClr val="0057AD"/>
    <a:srgbClr val="692146"/>
    <a:srgbClr val="FFB6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732" autoAdjust="0"/>
    <p:restoredTop sz="93185" autoAdjust="0"/>
  </p:normalViewPr>
  <p:slideViewPr>
    <p:cSldViewPr snapToGrid="0" showGuides="1">
      <p:cViewPr varScale="1">
        <p:scale>
          <a:sx n="86" d="100"/>
          <a:sy n="86" d="100"/>
        </p:scale>
        <p:origin x="84" y="390"/>
      </p:cViewPr>
      <p:guideLst>
        <p:guide pos="3264"/>
        <p:guide orient="horz" pos="2256"/>
        <p:guide pos="5640"/>
      </p:guideLst>
    </p:cSldViewPr>
  </p:slideViewPr>
  <p:outlineViewPr>
    <p:cViewPr>
      <p:scale>
        <a:sx n="33" d="100"/>
        <a:sy n="33" d="100"/>
      </p:scale>
      <p:origin x="0" y="-73578"/>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0.xml"/><Relationship Id="rId21" Type="http://schemas.openxmlformats.org/officeDocument/2006/relationships/slide" Target="slides/slide15.xml"/><Relationship Id="rId42" Type="http://schemas.openxmlformats.org/officeDocument/2006/relationships/slide" Target="slides/slide36.xml"/><Relationship Id="rId47" Type="http://schemas.openxmlformats.org/officeDocument/2006/relationships/slide" Target="slides/slide41.xml"/><Relationship Id="rId63" Type="http://schemas.openxmlformats.org/officeDocument/2006/relationships/slide" Target="slides/slide57.xml"/><Relationship Id="rId68" Type="http://schemas.openxmlformats.org/officeDocument/2006/relationships/slide" Target="slides/slide62.xml"/><Relationship Id="rId84" Type="http://schemas.openxmlformats.org/officeDocument/2006/relationships/slide" Target="slides/slide78.xml"/><Relationship Id="rId89" Type="http://schemas.openxmlformats.org/officeDocument/2006/relationships/slide" Target="slides/slide83.xml"/><Relationship Id="rId16" Type="http://schemas.openxmlformats.org/officeDocument/2006/relationships/slide" Target="slides/slide10.xml"/><Relationship Id="rId11" Type="http://schemas.openxmlformats.org/officeDocument/2006/relationships/slide" Target="slides/slide5.xml"/><Relationship Id="rId32" Type="http://schemas.openxmlformats.org/officeDocument/2006/relationships/slide" Target="slides/slide26.xml"/><Relationship Id="rId37" Type="http://schemas.openxmlformats.org/officeDocument/2006/relationships/slide" Target="slides/slide31.xml"/><Relationship Id="rId53" Type="http://schemas.openxmlformats.org/officeDocument/2006/relationships/slide" Target="slides/slide47.xml"/><Relationship Id="rId58" Type="http://schemas.openxmlformats.org/officeDocument/2006/relationships/slide" Target="slides/slide52.xml"/><Relationship Id="rId74" Type="http://schemas.openxmlformats.org/officeDocument/2006/relationships/slide" Target="slides/slide68.xml"/><Relationship Id="rId79" Type="http://schemas.openxmlformats.org/officeDocument/2006/relationships/slide" Target="slides/slide73.xml"/><Relationship Id="rId102" Type="http://schemas.openxmlformats.org/officeDocument/2006/relationships/presProps" Target="presProps.xml"/><Relationship Id="rId5" Type="http://schemas.openxmlformats.org/officeDocument/2006/relationships/slideMaster" Target="slideMasters/slideMaster5.xml"/><Relationship Id="rId90" Type="http://schemas.openxmlformats.org/officeDocument/2006/relationships/slide" Target="slides/slide84.xml"/><Relationship Id="rId95" Type="http://schemas.openxmlformats.org/officeDocument/2006/relationships/slide" Target="slides/slide89.xml"/><Relationship Id="rId22" Type="http://schemas.openxmlformats.org/officeDocument/2006/relationships/slide" Target="slides/slide16.xml"/><Relationship Id="rId27" Type="http://schemas.openxmlformats.org/officeDocument/2006/relationships/slide" Target="slides/slide21.xml"/><Relationship Id="rId43" Type="http://schemas.openxmlformats.org/officeDocument/2006/relationships/slide" Target="slides/slide37.xml"/><Relationship Id="rId48" Type="http://schemas.openxmlformats.org/officeDocument/2006/relationships/slide" Target="slides/slide42.xml"/><Relationship Id="rId64" Type="http://schemas.openxmlformats.org/officeDocument/2006/relationships/slide" Target="slides/slide58.xml"/><Relationship Id="rId69" Type="http://schemas.openxmlformats.org/officeDocument/2006/relationships/slide" Target="slides/slide63.xml"/><Relationship Id="rId80" Type="http://schemas.openxmlformats.org/officeDocument/2006/relationships/slide" Target="slides/slide74.xml"/><Relationship Id="rId85" Type="http://schemas.openxmlformats.org/officeDocument/2006/relationships/slide" Target="slides/slide79.xml"/><Relationship Id="rId12" Type="http://schemas.openxmlformats.org/officeDocument/2006/relationships/slide" Target="slides/slide6.xml"/><Relationship Id="rId17" Type="http://schemas.openxmlformats.org/officeDocument/2006/relationships/slide" Target="slides/slide11.xml"/><Relationship Id="rId33" Type="http://schemas.openxmlformats.org/officeDocument/2006/relationships/slide" Target="slides/slide27.xml"/><Relationship Id="rId38" Type="http://schemas.openxmlformats.org/officeDocument/2006/relationships/slide" Target="slides/slide32.xml"/><Relationship Id="rId59" Type="http://schemas.openxmlformats.org/officeDocument/2006/relationships/slide" Target="slides/slide53.xml"/><Relationship Id="rId103" Type="http://schemas.openxmlformats.org/officeDocument/2006/relationships/viewProps" Target="viewProps.xml"/><Relationship Id="rId20" Type="http://schemas.openxmlformats.org/officeDocument/2006/relationships/slide" Target="slides/slide14.xml"/><Relationship Id="rId41" Type="http://schemas.openxmlformats.org/officeDocument/2006/relationships/slide" Target="slides/slide35.xml"/><Relationship Id="rId54" Type="http://schemas.openxmlformats.org/officeDocument/2006/relationships/slide" Target="slides/slide48.xml"/><Relationship Id="rId62" Type="http://schemas.openxmlformats.org/officeDocument/2006/relationships/slide" Target="slides/slide56.xml"/><Relationship Id="rId70" Type="http://schemas.openxmlformats.org/officeDocument/2006/relationships/slide" Target="slides/slide64.xml"/><Relationship Id="rId75" Type="http://schemas.openxmlformats.org/officeDocument/2006/relationships/slide" Target="slides/slide69.xml"/><Relationship Id="rId83" Type="http://schemas.openxmlformats.org/officeDocument/2006/relationships/slide" Target="slides/slide77.xml"/><Relationship Id="rId88" Type="http://schemas.openxmlformats.org/officeDocument/2006/relationships/slide" Target="slides/slide82.xml"/><Relationship Id="rId91" Type="http://schemas.openxmlformats.org/officeDocument/2006/relationships/slide" Target="slides/slide85.xml"/><Relationship Id="rId96" Type="http://schemas.openxmlformats.org/officeDocument/2006/relationships/slide" Target="slides/slide90.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slide" Target="slides/slide43.xml"/><Relationship Id="rId57" Type="http://schemas.openxmlformats.org/officeDocument/2006/relationships/slide" Target="slides/slide51.xml"/><Relationship Id="rId10" Type="http://schemas.openxmlformats.org/officeDocument/2006/relationships/slide" Target="slides/slide4.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slide" Target="slides/slide46.xml"/><Relationship Id="rId60" Type="http://schemas.openxmlformats.org/officeDocument/2006/relationships/slide" Target="slides/slide54.xml"/><Relationship Id="rId65" Type="http://schemas.openxmlformats.org/officeDocument/2006/relationships/slide" Target="slides/slide59.xml"/><Relationship Id="rId73" Type="http://schemas.openxmlformats.org/officeDocument/2006/relationships/slide" Target="slides/slide67.xml"/><Relationship Id="rId78" Type="http://schemas.openxmlformats.org/officeDocument/2006/relationships/slide" Target="slides/slide72.xml"/><Relationship Id="rId81" Type="http://schemas.openxmlformats.org/officeDocument/2006/relationships/slide" Target="slides/slide75.xml"/><Relationship Id="rId86" Type="http://schemas.openxmlformats.org/officeDocument/2006/relationships/slide" Target="slides/slide80.xml"/><Relationship Id="rId94" Type="http://schemas.openxmlformats.org/officeDocument/2006/relationships/slide" Target="slides/slide88.xml"/><Relationship Id="rId99" Type="http://schemas.openxmlformats.org/officeDocument/2006/relationships/slide" Target="slides/slide93.xml"/><Relationship Id="rId101" Type="http://schemas.openxmlformats.org/officeDocument/2006/relationships/commentAuthors" Target="commentAuthors.xml"/><Relationship Id="rId4" Type="http://schemas.openxmlformats.org/officeDocument/2006/relationships/slideMaster" Target="slideMasters/slideMaster4.xml"/><Relationship Id="rId9" Type="http://schemas.openxmlformats.org/officeDocument/2006/relationships/slide" Target="slides/slide3.xml"/><Relationship Id="rId13" Type="http://schemas.openxmlformats.org/officeDocument/2006/relationships/slide" Target="slides/slide7.xml"/><Relationship Id="rId18" Type="http://schemas.openxmlformats.org/officeDocument/2006/relationships/slide" Target="slides/slide12.xml"/><Relationship Id="rId39" Type="http://schemas.openxmlformats.org/officeDocument/2006/relationships/slide" Target="slides/slide33.xml"/><Relationship Id="rId34" Type="http://schemas.openxmlformats.org/officeDocument/2006/relationships/slide" Target="slides/slide28.xml"/><Relationship Id="rId50" Type="http://schemas.openxmlformats.org/officeDocument/2006/relationships/slide" Target="slides/slide44.xml"/><Relationship Id="rId55" Type="http://schemas.openxmlformats.org/officeDocument/2006/relationships/slide" Target="slides/slide49.xml"/><Relationship Id="rId76" Type="http://schemas.openxmlformats.org/officeDocument/2006/relationships/slide" Target="slides/slide70.xml"/><Relationship Id="rId97" Type="http://schemas.openxmlformats.org/officeDocument/2006/relationships/slide" Target="slides/slide91.xml"/><Relationship Id="rId104" Type="http://schemas.openxmlformats.org/officeDocument/2006/relationships/theme" Target="theme/theme1.xml"/><Relationship Id="rId7" Type="http://schemas.openxmlformats.org/officeDocument/2006/relationships/slide" Target="slides/slide1.xml"/><Relationship Id="rId71" Type="http://schemas.openxmlformats.org/officeDocument/2006/relationships/slide" Target="slides/slide65.xml"/><Relationship Id="rId92" Type="http://schemas.openxmlformats.org/officeDocument/2006/relationships/slide" Target="slides/slide86.xml"/><Relationship Id="rId2" Type="http://schemas.openxmlformats.org/officeDocument/2006/relationships/slideMaster" Target="slideMasters/slideMaster2.xml"/><Relationship Id="rId29" Type="http://schemas.openxmlformats.org/officeDocument/2006/relationships/slide" Target="slides/slide23.xml"/><Relationship Id="rId24" Type="http://schemas.openxmlformats.org/officeDocument/2006/relationships/slide" Target="slides/slide18.xml"/><Relationship Id="rId40" Type="http://schemas.openxmlformats.org/officeDocument/2006/relationships/slide" Target="slides/slide34.xml"/><Relationship Id="rId45" Type="http://schemas.openxmlformats.org/officeDocument/2006/relationships/slide" Target="slides/slide39.xml"/><Relationship Id="rId66" Type="http://schemas.openxmlformats.org/officeDocument/2006/relationships/slide" Target="slides/slide60.xml"/><Relationship Id="rId87" Type="http://schemas.openxmlformats.org/officeDocument/2006/relationships/slide" Target="slides/slide81.xml"/><Relationship Id="rId61" Type="http://schemas.openxmlformats.org/officeDocument/2006/relationships/slide" Target="slides/slide55.xml"/><Relationship Id="rId82" Type="http://schemas.openxmlformats.org/officeDocument/2006/relationships/slide" Target="slides/slide76.xml"/><Relationship Id="rId19" Type="http://schemas.openxmlformats.org/officeDocument/2006/relationships/slide" Target="slides/slide13.xml"/><Relationship Id="rId14" Type="http://schemas.openxmlformats.org/officeDocument/2006/relationships/slide" Target="slides/slide8.xml"/><Relationship Id="rId30" Type="http://schemas.openxmlformats.org/officeDocument/2006/relationships/slide" Target="slides/slide24.xml"/><Relationship Id="rId35" Type="http://schemas.openxmlformats.org/officeDocument/2006/relationships/slide" Target="slides/slide29.xml"/><Relationship Id="rId56" Type="http://schemas.openxmlformats.org/officeDocument/2006/relationships/slide" Target="slides/slide50.xml"/><Relationship Id="rId77" Type="http://schemas.openxmlformats.org/officeDocument/2006/relationships/slide" Target="slides/slide71.xml"/><Relationship Id="rId100" Type="http://schemas.openxmlformats.org/officeDocument/2006/relationships/notesMaster" Target="notesMasters/notesMaster1.xml"/><Relationship Id="rId105" Type="http://schemas.openxmlformats.org/officeDocument/2006/relationships/tableStyles" Target="tableStyles.xml"/><Relationship Id="rId8" Type="http://schemas.openxmlformats.org/officeDocument/2006/relationships/slide" Target="slides/slide2.xml"/><Relationship Id="rId51" Type="http://schemas.openxmlformats.org/officeDocument/2006/relationships/slide" Target="slides/slide45.xml"/><Relationship Id="rId72" Type="http://schemas.openxmlformats.org/officeDocument/2006/relationships/slide" Target="slides/slide66.xml"/><Relationship Id="rId93" Type="http://schemas.openxmlformats.org/officeDocument/2006/relationships/slide" Target="slides/slide87.xml"/><Relationship Id="rId98" Type="http://schemas.openxmlformats.org/officeDocument/2006/relationships/slide" Target="slides/slide92.xml"/><Relationship Id="rId3" Type="http://schemas.openxmlformats.org/officeDocument/2006/relationships/slideMaster" Target="slideMasters/slideMaster3.xml"/><Relationship Id="rId25" Type="http://schemas.openxmlformats.org/officeDocument/2006/relationships/slide" Target="slides/slide19.xml"/><Relationship Id="rId46" Type="http://schemas.openxmlformats.org/officeDocument/2006/relationships/slide" Target="slides/slide40.xml"/><Relationship Id="rId67" Type="http://schemas.openxmlformats.org/officeDocument/2006/relationships/slide" Target="slides/slide61.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8.wmf"/><Relationship Id="rId2" Type="http://schemas.openxmlformats.org/officeDocument/2006/relationships/image" Target="../media/image7.wmf"/><Relationship Id="rId1" Type="http://schemas.openxmlformats.org/officeDocument/2006/relationships/image" Target="../media/image6.w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18.wmf"/><Relationship Id="rId1" Type="http://schemas.openxmlformats.org/officeDocument/2006/relationships/image" Target="../media/image17.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28751B6-816D-453D-9AB0-FB5BDE553EAC}" type="datetimeFigureOut">
              <a:rPr lang="en-US" smtClean="0"/>
              <a:t>4/5/2022</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9DB8B88-7B19-4444-8C00-276D3F703348}" type="slidenum">
              <a:rPr lang="en-US" smtClean="0"/>
              <a:t>‹#›</a:t>
            </a:fld>
            <a:endParaRPr lang="en-US"/>
          </a:p>
        </p:txBody>
      </p:sp>
    </p:spTree>
    <p:extLst>
      <p:ext uri="{BB962C8B-B14F-4D97-AF65-F5344CB8AC3E}">
        <p14:creationId xmlns:p14="http://schemas.microsoft.com/office/powerpoint/2010/main" val="38168739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W/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346105" y="2099014"/>
            <a:ext cx="3863458" cy="3863458"/>
            <a:chOff x="331115" y="2099014"/>
            <a:chExt cx="3863458" cy="3863458"/>
          </a:xfrm>
        </p:grpSpPr>
        <p:sp>
          <p:nvSpPr>
            <p:cNvPr id="13" name="Rectangle 12">
              <a:extLst>
                <a:ext uri="{FF2B5EF4-FFF2-40B4-BE49-F238E27FC236}">
                  <a16:creationId xmlns:a16="http://schemas.microsoft.com/office/drawing/2014/main" id="{FD9DDEA9-6897-2B48-BA6A-9075880AA615}"/>
                </a:ext>
              </a:extLst>
            </p:cNvPr>
            <p:cNvSpPr/>
            <p:nvPr userDrawn="1"/>
          </p:nvSpPr>
          <p:spPr>
            <a:xfrm>
              <a:off x="331115" y="2099014"/>
              <a:ext cx="3863458" cy="386345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52AD1ADE-6D88-5C48-9EEF-7E081C733011}"/>
                </a:ext>
              </a:extLst>
            </p:cNvPr>
            <p:cNvSpPr/>
            <p:nvPr userDrawn="1"/>
          </p:nvSpPr>
          <p:spPr>
            <a:xfrm>
              <a:off x="467612" y="2368353"/>
              <a:ext cx="3457621" cy="3457621"/>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599258" y="2898475"/>
              <a:ext cx="2793799" cy="2792652"/>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p:ph type="ctrTitle" hasCustomPrompt="1"/>
          </p:nvPr>
        </p:nvSpPr>
        <p:spPr>
          <a:xfrm>
            <a:off x="621792" y="3013891"/>
            <a:ext cx="2788920" cy="517585"/>
          </a:xfrm>
          <a:prstGeom prst="rect">
            <a:avLst/>
          </a:prstGeom>
        </p:spPr>
        <p:txBody>
          <a:bodyPr anchor="b">
            <a:noAutofit/>
          </a:bodyPr>
          <a:lstStyle>
            <a:lvl1pPr algn="l">
              <a:lnSpc>
                <a:spcPct val="100000"/>
              </a:lnSpc>
              <a:defRPr sz="2600" b="1">
                <a:solidFill>
                  <a:schemeClr val="bg1"/>
                </a:solidFill>
              </a:defRPr>
            </a:lvl1pPr>
          </a:lstStyle>
          <a:p>
            <a:r>
              <a:rPr lang="en-US" dirty="0"/>
              <a:t>Chapter #</a:t>
            </a:r>
          </a:p>
        </p:txBody>
      </p:sp>
      <p:sp>
        <p:nvSpPr>
          <p:cNvPr id="8" name="Subtitle"/>
          <p:cNvSpPr>
            <a:spLocks noGrp="1"/>
          </p:cNvSpPr>
          <p:nvPr>
            <p:ph type="subTitle" idx="1" hasCustomPrompt="1"/>
          </p:nvPr>
        </p:nvSpPr>
        <p:spPr>
          <a:xfrm>
            <a:off x="621792" y="3789298"/>
            <a:ext cx="2788920" cy="895443"/>
          </a:xfrm>
          <a:prstGeom prst="rect">
            <a:avLst/>
          </a:prstGeom>
        </p:spPr>
        <p:txBody>
          <a:bodyPr anchor="b"/>
          <a:lstStyle>
            <a:lvl1pPr marL="0" indent="0" algn="l">
              <a:buNone/>
              <a:defRPr sz="1800" b="1">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Chapter 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740800"/>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p:ph type="body" sz="quarter" idx="10" hasCustomPrompt="1"/>
          </p:nvPr>
        </p:nvSpPr>
        <p:spPr>
          <a:xfrm>
            <a:off x="621792" y="4796860"/>
            <a:ext cx="2788920" cy="830493"/>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Book Title</a:t>
            </a:r>
          </a:p>
          <a:p>
            <a:pPr lvl="0"/>
            <a:r>
              <a:rPr lang="en-US" dirty="0"/>
              <a:t># EDITION</a:t>
            </a:r>
          </a:p>
          <a:p>
            <a:pPr lvl="0"/>
            <a:r>
              <a:rPr lang="en-US" dirty="0"/>
              <a:t>AUTHOR NAME</a:t>
            </a:r>
          </a:p>
        </p:txBody>
      </p:sp>
      <p:sp>
        <p:nvSpPr>
          <p:cNvPr id="3" name="Cover Placeholder">
            <a:extLst>
              <a:ext uri="{FF2B5EF4-FFF2-40B4-BE49-F238E27FC236}">
                <a16:creationId xmlns:a16="http://schemas.microsoft.com/office/drawing/2014/main" id="{67C61915-1FDF-4DF1-95F4-8BAC894B4DC1}"/>
              </a:ext>
            </a:extLst>
          </p:cNvPr>
          <p:cNvSpPr>
            <a:spLocks noGrp="1"/>
          </p:cNvSpPr>
          <p:nvPr>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12" name="Text Placeholder 4">
            <a:extLst>
              <a:ext uri="{FF2B5EF4-FFF2-40B4-BE49-F238E27FC236}">
                <a16:creationId xmlns:a16="http://schemas.microsoft.com/office/drawing/2014/main" id="{9A173545-841C-4223-9A68-69230AA95660}"/>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1001655917"/>
      </p:ext>
    </p:extLst>
  </p:cSld>
  <p:clrMapOvr>
    <a:masterClrMapping/>
  </p:clrMapOvr>
  <p:extLst mod="1">
    <p:ext uri="{DCECCB84-F9BA-43D5-87BE-67443E8EF086}">
      <p15:sldGuideLst xmlns:p15="http://schemas.microsoft.com/office/powerpoint/2012/main">
        <p15:guide id="1" orient="horz" pos="957">
          <p15:clr>
            <a:srgbClr val="FBAE40"/>
          </p15:clr>
        </p15:guide>
        <p15:guide id="2" orient="horz" pos="4104">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hree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292608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4422246"/>
            <a:ext cx="5486400" cy="182880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6057900" y="4422246"/>
            <a:ext cx="2743200" cy="182880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9" name="Credit line">
            <a:extLst>
              <a:ext uri="{FF2B5EF4-FFF2-40B4-BE49-F238E27FC236}">
                <a16:creationId xmlns:a16="http://schemas.microsoft.com/office/drawing/2014/main" id="{4F32551A-3C1E-4E88-957A-68FB533967DA}"/>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1" name="Appendix Link">
            <a:extLst>
              <a:ext uri="{FF2B5EF4-FFF2-40B4-BE49-F238E27FC236}">
                <a16:creationId xmlns:a16="http://schemas.microsoft.com/office/drawing/2014/main" id="{EA4DEFA6-1003-4978-9B4A-29FC323A2A77}"/>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2" name="Slide Number Placeholder">
            <a:extLst>
              <a:ext uri="{FF2B5EF4-FFF2-40B4-BE49-F238E27FC236}">
                <a16:creationId xmlns:a16="http://schemas.microsoft.com/office/drawing/2014/main" id="{F4B99003-6D2D-4723-86AB-3A55829EFE3E}"/>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3390483995"/>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Four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109728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569062"/>
            <a:ext cx="8458200" cy="109728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3861414"/>
            <a:ext cx="8458200" cy="109728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5153766"/>
            <a:ext cx="8458200" cy="109728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9" name="Credit line">
            <a:extLst>
              <a:ext uri="{FF2B5EF4-FFF2-40B4-BE49-F238E27FC236}">
                <a16:creationId xmlns:a16="http://schemas.microsoft.com/office/drawing/2014/main" id="{4CE0E6F6-908E-4E44-BD3B-3BAF289304D1}"/>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1" name="Appendix Link">
            <a:extLst>
              <a:ext uri="{FF2B5EF4-FFF2-40B4-BE49-F238E27FC236}">
                <a16:creationId xmlns:a16="http://schemas.microsoft.com/office/drawing/2014/main" id="{0B4F5A30-95B7-4990-935A-5C5D818D8B8D}"/>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4" name="Slide Number Placeholder">
            <a:extLst>
              <a:ext uri="{FF2B5EF4-FFF2-40B4-BE49-F238E27FC236}">
                <a16:creationId xmlns:a16="http://schemas.microsoft.com/office/drawing/2014/main" id="{18F2CBA6-AC4E-404F-A6E6-64CB6627F622}"/>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4254127320"/>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ix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73152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125273"/>
            <a:ext cx="8458200" cy="73152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973836"/>
            <a:ext cx="8458200" cy="73152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822399"/>
            <a:ext cx="84582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4670962"/>
            <a:ext cx="84582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5519526"/>
            <a:ext cx="84582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1" name="Credit line">
            <a:extLst>
              <a:ext uri="{FF2B5EF4-FFF2-40B4-BE49-F238E27FC236}">
                <a16:creationId xmlns:a16="http://schemas.microsoft.com/office/drawing/2014/main" id="{82F72E83-AA46-4BA8-BD5D-613F77377B8D}"/>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4" name="Appendix Link">
            <a:extLst>
              <a:ext uri="{FF2B5EF4-FFF2-40B4-BE49-F238E27FC236}">
                <a16:creationId xmlns:a16="http://schemas.microsoft.com/office/drawing/2014/main" id="{10C1DC31-4F7A-4241-9F5D-89F02D44A419}"/>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5" name="Slide Number Placeholder">
            <a:extLst>
              <a:ext uri="{FF2B5EF4-FFF2-40B4-BE49-F238E27FC236}">
                <a16:creationId xmlns:a16="http://schemas.microsoft.com/office/drawing/2014/main" id="{99C8487B-90AA-47F3-9E29-2B95213208CA}"/>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1819767903"/>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Seven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64008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1999086"/>
            <a:ext cx="8458200" cy="64008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721462"/>
            <a:ext cx="8458200" cy="64008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443838"/>
            <a:ext cx="84582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4166214"/>
            <a:ext cx="84582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4888590"/>
            <a:ext cx="84582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2" name="Content Placeholder 8">
            <a:extLst>
              <a:ext uri="{FF2B5EF4-FFF2-40B4-BE49-F238E27FC236}">
                <a16:creationId xmlns:a16="http://schemas.microsoft.com/office/drawing/2014/main" id="{5D6582B6-E9CC-4961-A0B1-16E40B747669}"/>
              </a:ext>
            </a:extLst>
          </p:cNvPr>
          <p:cNvSpPr>
            <a:spLocks noGrp="1"/>
          </p:cNvSpPr>
          <p:nvPr>
            <p:ph sz="quarter" idx="35" hasCustomPrompt="1"/>
          </p:nvPr>
        </p:nvSpPr>
        <p:spPr>
          <a:xfrm>
            <a:off x="342900" y="5610966"/>
            <a:ext cx="84582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redit line">
            <a:extLst>
              <a:ext uri="{FF2B5EF4-FFF2-40B4-BE49-F238E27FC236}">
                <a16:creationId xmlns:a16="http://schemas.microsoft.com/office/drawing/2014/main" id="{45F750A4-C651-4B0F-A42A-9BE93FC4D3CB}"/>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5" name="Appendix Link">
            <a:extLst>
              <a:ext uri="{FF2B5EF4-FFF2-40B4-BE49-F238E27FC236}">
                <a16:creationId xmlns:a16="http://schemas.microsoft.com/office/drawing/2014/main" id="{EC64DA41-8D34-4F0E-A604-B8A078335CA5}"/>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7" name="Slide Number Placeholder">
            <a:extLst>
              <a:ext uri="{FF2B5EF4-FFF2-40B4-BE49-F238E27FC236}">
                <a16:creationId xmlns:a16="http://schemas.microsoft.com/office/drawing/2014/main" id="{254D4EB0-4402-4C85-91FC-8939DF527CDD}"/>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865972370"/>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Eight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54864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1908952"/>
            <a:ext cx="8458200" cy="54864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541194"/>
            <a:ext cx="8458200" cy="54864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173436"/>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3805678"/>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4437920"/>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2" name="Content Placeholder 8">
            <a:extLst>
              <a:ext uri="{FF2B5EF4-FFF2-40B4-BE49-F238E27FC236}">
                <a16:creationId xmlns:a16="http://schemas.microsoft.com/office/drawing/2014/main" id="{5D6582B6-E9CC-4961-A0B1-16E40B747669}"/>
              </a:ext>
            </a:extLst>
          </p:cNvPr>
          <p:cNvSpPr>
            <a:spLocks noGrp="1"/>
          </p:cNvSpPr>
          <p:nvPr>
            <p:ph sz="quarter" idx="35" hasCustomPrompt="1"/>
          </p:nvPr>
        </p:nvSpPr>
        <p:spPr>
          <a:xfrm>
            <a:off x="342900" y="5070162"/>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4" name="Content Placeholder 8">
            <a:extLst>
              <a:ext uri="{FF2B5EF4-FFF2-40B4-BE49-F238E27FC236}">
                <a16:creationId xmlns:a16="http://schemas.microsoft.com/office/drawing/2014/main" id="{FCBD3762-5ECC-4CC7-8369-83E4CE556B11}"/>
              </a:ext>
            </a:extLst>
          </p:cNvPr>
          <p:cNvSpPr>
            <a:spLocks noGrp="1"/>
          </p:cNvSpPr>
          <p:nvPr>
            <p:ph sz="quarter" idx="37" hasCustomPrompt="1"/>
          </p:nvPr>
        </p:nvSpPr>
        <p:spPr>
          <a:xfrm>
            <a:off x="342900" y="5702406"/>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redit line">
            <a:extLst>
              <a:ext uri="{FF2B5EF4-FFF2-40B4-BE49-F238E27FC236}">
                <a16:creationId xmlns:a16="http://schemas.microsoft.com/office/drawing/2014/main" id="{DB5A7219-65C0-4A38-9EAF-27DD1C77D9AE}"/>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5" name="Appendix Link">
            <a:extLst>
              <a:ext uri="{FF2B5EF4-FFF2-40B4-BE49-F238E27FC236}">
                <a16:creationId xmlns:a16="http://schemas.microsoft.com/office/drawing/2014/main" id="{AC7B1AD9-EC8C-460C-9AC6-2BDB32614B83}"/>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7" name="Slide Number Placeholder">
            <a:extLst>
              <a:ext uri="{FF2B5EF4-FFF2-40B4-BE49-F238E27FC236}">
                <a16:creationId xmlns:a16="http://schemas.microsoft.com/office/drawing/2014/main" id="{C654CB81-9141-4A10-AAF7-3216633F6CB9}"/>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4281512099"/>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elve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4114800" cy="73152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686300" y="1276710"/>
            <a:ext cx="4114800" cy="73152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125273"/>
            <a:ext cx="4114800" cy="73152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4686300" y="2125273"/>
            <a:ext cx="4114800" cy="73152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973836"/>
            <a:ext cx="4114800" cy="73152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4686300" y="2973836"/>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822399"/>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ontent Placeholder 8">
            <a:extLst>
              <a:ext uri="{FF2B5EF4-FFF2-40B4-BE49-F238E27FC236}">
                <a16:creationId xmlns:a16="http://schemas.microsoft.com/office/drawing/2014/main" id="{8B728CCD-2639-461B-9841-57505AC13467}"/>
              </a:ext>
            </a:extLst>
          </p:cNvPr>
          <p:cNvSpPr>
            <a:spLocks noGrp="1"/>
          </p:cNvSpPr>
          <p:nvPr>
            <p:ph sz="quarter" idx="20" hasCustomPrompt="1"/>
          </p:nvPr>
        </p:nvSpPr>
        <p:spPr>
          <a:xfrm>
            <a:off x="4686300" y="3822399"/>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4670962"/>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7" name="Content Placeholder 8">
            <a:extLst>
              <a:ext uri="{FF2B5EF4-FFF2-40B4-BE49-F238E27FC236}">
                <a16:creationId xmlns:a16="http://schemas.microsoft.com/office/drawing/2014/main" id="{510AB7B5-A7A8-4824-BF57-E1A4A7E78C2F}"/>
              </a:ext>
            </a:extLst>
          </p:cNvPr>
          <p:cNvSpPr>
            <a:spLocks noGrp="1"/>
          </p:cNvSpPr>
          <p:nvPr>
            <p:ph sz="quarter" idx="32" hasCustomPrompt="1"/>
          </p:nvPr>
        </p:nvSpPr>
        <p:spPr>
          <a:xfrm>
            <a:off x="4686300" y="4670962"/>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5519526"/>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1" name="Content Placeholder 8">
            <a:extLst>
              <a:ext uri="{FF2B5EF4-FFF2-40B4-BE49-F238E27FC236}">
                <a16:creationId xmlns:a16="http://schemas.microsoft.com/office/drawing/2014/main" id="{E13DB454-3A0C-44CC-80CA-B7ECEC0F121D}"/>
              </a:ext>
            </a:extLst>
          </p:cNvPr>
          <p:cNvSpPr>
            <a:spLocks noGrp="1"/>
          </p:cNvSpPr>
          <p:nvPr>
            <p:ph sz="quarter" idx="34" hasCustomPrompt="1"/>
          </p:nvPr>
        </p:nvSpPr>
        <p:spPr>
          <a:xfrm>
            <a:off x="4686300" y="5519526"/>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8" name="Credit line">
            <a:extLst>
              <a:ext uri="{FF2B5EF4-FFF2-40B4-BE49-F238E27FC236}">
                <a16:creationId xmlns:a16="http://schemas.microsoft.com/office/drawing/2014/main" id="{B4241B2C-3A19-4CB3-8A01-E998AFD3CDA0}"/>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9" name="Appendix Link">
            <a:extLst>
              <a:ext uri="{FF2B5EF4-FFF2-40B4-BE49-F238E27FC236}">
                <a16:creationId xmlns:a16="http://schemas.microsoft.com/office/drawing/2014/main" id="{320EC2EA-16A2-4C06-A415-DA6772ED9976}"/>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22" name="Slide Number Placeholder">
            <a:extLst>
              <a:ext uri="{FF2B5EF4-FFF2-40B4-BE49-F238E27FC236}">
                <a16:creationId xmlns:a16="http://schemas.microsoft.com/office/drawing/2014/main" id="{177ED9D1-F46B-43F7-81B6-9A23FE134E54}"/>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117571867"/>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Fourteen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4114800" cy="64008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686300" y="1276710"/>
            <a:ext cx="4114800" cy="64008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1999086"/>
            <a:ext cx="4114800" cy="64008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4686300" y="1999086"/>
            <a:ext cx="4114800" cy="64008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721462"/>
            <a:ext cx="4114800" cy="64008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4686300" y="2721462"/>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443838"/>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ontent Placeholder 8">
            <a:extLst>
              <a:ext uri="{FF2B5EF4-FFF2-40B4-BE49-F238E27FC236}">
                <a16:creationId xmlns:a16="http://schemas.microsoft.com/office/drawing/2014/main" id="{8B728CCD-2639-461B-9841-57505AC13467}"/>
              </a:ext>
            </a:extLst>
          </p:cNvPr>
          <p:cNvSpPr>
            <a:spLocks noGrp="1"/>
          </p:cNvSpPr>
          <p:nvPr>
            <p:ph sz="quarter" idx="20" hasCustomPrompt="1"/>
          </p:nvPr>
        </p:nvSpPr>
        <p:spPr>
          <a:xfrm>
            <a:off x="4686300" y="3443838"/>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4166214"/>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7" name="Content Placeholder 8">
            <a:extLst>
              <a:ext uri="{FF2B5EF4-FFF2-40B4-BE49-F238E27FC236}">
                <a16:creationId xmlns:a16="http://schemas.microsoft.com/office/drawing/2014/main" id="{510AB7B5-A7A8-4824-BF57-E1A4A7E78C2F}"/>
              </a:ext>
            </a:extLst>
          </p:cNvPr>
          <p:cNvSpPr>
            <a:spLocks noGrp="1"/>
          </p:cNvSpPr>
          <p:nvPr>
            <p:ph sz="quarter" idx="32" hasCustomPrompt="1"/>
          </p:nvPr>
        </p:nvSpPr>
        <p:spPr>
          <a:xfrm>
            <a:off x="4686300" y="4166214"/>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4888590"/>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1" name="Content Placeholder 8">
            <a:extLst>
              <a:ext uri="{FF2B5EF4-FFF2-40B4-BE49-F238E27FC236}">
                <a16:creationId xmlns:a16="http://schemas.microsoft.com/office/drawing/2014/main" id="{E13DB454-3A0C-44CC-80CA-B7ECEC0F121D}"/>
              </a:ext>
            </a:extLst>
          </p:cNvPr>
          <p:cNvSpPr>
            <a:spLocks noGrp="1"/>
          </p:cNvSpPr>
          <p:nvPr>
            <p:ph sz="quarter" idx="34" hasCustomPrompt="1"/>
          </p:nvPr>
        </p:nvSpPr>
        <p:spPr>
          <a:xfrm>
            <a:off x="4686300" y="4888590"/>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2" name="Content Placeholder 8">
            <a:extLst>
              <a:ext uri="{FF2B5EF4-FFF2-40B4-BE49-F238E27FC236}">
                <a16:creationId xmlns:a16="http://schemas.microsoft.com/office/drawing/2014/main" id="{5D6582B6-E9CC-4961-A0B1-16E40B747669}"/>
              </a:ext>
            </a:extLst>
          </p:cNvPr>
          <p:cNvSpPr>
            <a:spLocks noGrp="1"/>
          </p:cNvSpPr>
          <p:nvPr>
            <p:ph sz="quarter" idx="35" hasCustomPrompt="1"/>
          </p:nvPr>
        </p:nvSpPr>
        <p:spPr>
          <a:xfrm>
            <a:off x="342900" y="5610966"/>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3" name="Content Placeholder 8">
            <a:extLst>
              <a:ext uri="{FF2B5EF4-FFF2-40B4-BE49-F238E27FC236}">
                <a16:creationId xmlns:a16="http://schemas.microsoft.com/office/drawing/2014/main" id="{192EF1EA-3FAF-446A-9BB8-CB9BA1F88BE6}"/>
              </a:ext>
            </a:extLst>
          </p:cNvPr>
          <p:cNvSpPr>
            <a:spLocks noGrp="1"/>
          </p:cNvSpPr>
          <p:nvPr>
            <p:ph sz="quarter" idx="36" hasCustomPrompt="1"/>
          </p:nvPr>
        </p:nvSpPr>
        <p:spPr>
          <a:xfrm>
            <a:off x="4686300" y="5610966"/>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9" name="Credit line">
            <a:extLst>
              <a:ext uri="{FF2B5EF4-FFF2-40B4-BE49-F238E27FC236}">
                <a16:creationId xmlns:a16="http://schemas.microsoft.com/office/drawing/2014/main" id="{BF3B8573-EED4-477B-A782-B586C41C85DE}"/>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24" name="Appendix Link">
            <a:extLst>
              <a:ext uri="{FF2B5EF4-FFF2-40B4-BE49-F238E27FC236}">
                <a16:creationId xmlns:a16="http://schemas.microsoft.com/office/drawing/2014/main" id="{19A6B2E0-08B0-499D-84E7-FF0762B9B542}"/>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25" name="Slide Number Placeholder">
            <a:extLst>
              <a:ext uri="{FF2B5EF4-FFF2-40B4-BE49-F238E27FC236}">
                <a16:creationId xmlns:a16="http://schemas.microsoft.com/office/drawing/2014/main" id="{3A158DCC-69E1-4F0C-A565-B60CD98F073A}"/>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49119664"/>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Sixteen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4114800" cy="54864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686300" y="1276710"/>
            <a:ext cx="4114800" cy="54864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1908952"/>
            <a:ext cx="4114800" cy="54864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4686300" y="1908952"/>
            <a:ext cx="4114800" cy="54864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541194"/>
            <a:ext cx="4114800" cy="54864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4686300" y="2541194"/>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173436"/>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ontent Placeholder 8">
            <a:extLst>
              <a:ext uri="{FF2B5EF4-FFF2-40B4-BE49-F238E27FC236}">
                <a16:creationId xmlns:a16="http://schemas.microsoft.com/office/drawing/2014/main" id="{8B728CCD-2639-461B-9841-57505AC13467}"/>
              </a:ext>
            </a:extLst>
          </p:cNvPr>
          <p:cNvSpPr>
            <a:spLocks noGrp="1"/>
          </p:cNvSpPr>
          <p:nvPr>
            <p:ph sz="quarter" idx="20" hasCustomPrompt="1"/>
          </p:nvPr>
        </p:nvSpPr>
        <p:spPr>
          <a:xfrm>
            <a:off x="4686300" y="3173436"/>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3805678"/>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7" name="Content Placeholder 8">
            <a:extLst>
              <a:ext uri="{FF2B5EF4-FFF2-40B4-BE49-F238E27FC236}">
                <a16:creationId xmlns:a16="http://schemas.microsoft.com/office/drawing/2014/main" id="{510AB7B5-A7A8-4824-BF57-E1A4A7E78C2F}"/>
              </a:ext>
            </a:extLst>
          </p:cNvPr>
          <p:cNvSpPr>
            <a:spLocks noGrp="1"/>
          </p:cNvSpPr>
          <p:nvPr>
            <p:ph sz="quarter" idx="32" hasCustomPrompt="1"/>
          </p:nvPr>
        </p:nvSpPr>
        <p:spPr>
          <a:xfrm>
            <a:off x="4686300" y="3805678"/>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4437920"/>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1" name="Content Placeholder 8">
            <a:extLst>
              <a:ext uri="{FF2B5EF4-FFF2-40B4-BE49-F238E27FC236}">
                <a16:creationId xmlns:a16="http://schemas.microsoft.com/office/drawing/2014/main" id="{E13DB454-3A0C-44CC-80CA-B7ECEC0F121D}"/>
              </a:ext>
            </a:extLst>
          </p:cNvPr>
          <p:cNvSpPr>
            <a:spLocks noGrp="1"/>
          </p:cNvSpPr>
          <p:nvPr>
            <p:ph sz="quarter" idx="34" hasCustomPrompt="1"/>
          </p:nvPr>
        </p:nvSpPr>
        <p:spPr>
          <a:xfrm>
            <a:off x="4686300" y="4437920"/>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2" name="Content Placeholder 8">
            <a:extLst>
              <a:ext uri="{FF2B5EF4-FFF2-40B4-BE49-F238E27FC236}">
                <a16:creationId xmlns:a16="http://schemas.microsoft.com/office/drawing/2014/main" id="{5D6582B6-E9CC-4961-A0B1-16E40B747669}"/>
              </a:ext>
            </a:extLst>
          </p:cNvPr>
          <p:cNvSpPr>
            <a:spLocks noGrp="1"/>
          </p:cNvSpPr>
          <p:nvPr>
            <p:ph sz="quarter" idx="35" hasCustomPrompt="1"/>
          </p:nvPr>
        </p:nvSpPr>
        <p:spPr>
          <a:xfrm>
            <a:off x="342900" y="5070162"/>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3" name="Content Placeholder 8">
            <a:extLst>
              <a:ext uri="{FF2B5EF4-FFF2-40B4-BE49-F238E27FC236}">
                <a16:creationId xmlns:a16="http://schemas.microsoft.com/office/drawing/2014/main" id="{192EF1EA-3FAF-446A-9BB8-CB9BA1F88BE6}"/>
              </a:ext>
            </a:extLst>
          </p:cNvPr>
          <p:cNvSpPr>
            <a:spLocks noGrp="1"/>
          </p:cNvSpPr>
          <p:nvPr>
            <p:ph sz="quarter" idx="36" hasCustomPrompt="1"/>
          </p:nvPr>
        </p:nvSpPr>
        <p:spPr>
          <a:xfrm>
            <a:off x="4686300" y="5070162"/>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4" name="Content Placeholder 8">
            <a:extLst>
              <a:ext uri="{FF2B5EF4-FFF2-40B4-BE49-F238E27FC236}">
                <a16:creationId xmlns:a16="http://schemas.microsoft.com/office/drawing/2014/main" id="{FCBD3762-5ECC-4CC7-8369-83E4CE556B11}"/>
              </a:ext>
            </a:extLst>
          </p:cNvPr>
          <p:cNvSpPr>
            <a:spLocks noGrp="1"/>
          </p:cNvSpPr>
          <p:nvPr>
            <p:ph sz="quarter" idx="37" hasCustomPrompt="1"/>
          </p:nvPr>
        </p:nvSpPr>
        <p:spPr>
          <a:xfrm>
            <a:off x="342900" y="5702406"/>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5" name="Content Placeholder 8">
            <a:extLst>
              <a:ext uri="{FF2B5EF4-FFF2-40B4-BE49-F238E27FC236}">
                <a16:creationId xmlns:a16="http://schemas.microsoft.com/office/drawing/2014/main" id="{F2AE9C6B-E354-43E0-A168-8EB6483C4DB6}"/>
              </a:ext>
            </a:extLst>
          </p:cNvPr>
          <p:cNvSpPr>
            <a:spLocks noGrp="1"/>
          </p:cNvSpPr>
          <p:nvPr>
            <p:ph sz="quarter" idx="38" hasCustomPrompt="1"/>
          </p:nvPr>
        </p:nvSpPr>
        <p:spPr>
          <a:xfrm>
            <a:off x="4686300" y="5702406"/>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6" name="Credit line">
            <a:extLst>
              <a:ext uri="{FF2B5EF4-FFF2-40B4-BE49-F238E27FC236}">
                <a16:creationId xmlns:a16="http://schemas.microsoft.com/office/drawing/2014/main" id="{E7CFEC37-CD40-446A-9CDE-993BE64EFB1F}"/>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27" name="Appendix Link">
            <a:extLst>
              <a:ext uri="{FF2B5EF4-FFF2-40B4-BE49-F238E27FC236}">
                <a16:creationId xmlns:a16="http://schemas.microsoft.com/office/drawing/2014/main" id="{3DBA94F6-4B9E-4123-8B4F-DA899876067B}"/>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28" name="Slide Number Placeholder">
            <a:extLst>
              <a:ext uri="{FF2B5EF4-FFF2-40B4-BE49-F238E27FC236}">
                <a16:creationId xmlns:a16="http://schemas.microsoft.com/office/drawing/2014/main" id="{30F74C66-0ADE-4492-857B-977C685E2F0C}"/>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2358024186"/>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losingSlide">
    <p:spTree>
      <p:nvGrpSpPr>
        <p:cNvPr id="1" name=""/>
        <p:cNvGrpSpPr/>
        <p:nvPr/>
      </p:nvGrpSpPr>
      <p:grpSpPr>
        <a:xfrm>
          <a:off x="0" y="0"/>
          <a:ext cx="0" cy="0"/>
          <a:chOff x="0" y="0"/>
          <a:chExt cx="0" cy="0"/>
        </a:xfrm>
      </p:grpSpPr>
      <p:sp>
        <p:nvSpPr>
          <p:cNvPr id="2" name="Hidden Slide Title">
            <a:extLst>
              <a:ext uri="{FF2B5EF4-FFF2-40B4-BE49-F238E27FC236}">
                <a16:creationId xmlns:a16="http://schemas.microsoft.com/office/drawing/2014/main" id="{D3229D0C-04EF-482F-B26C-8D49CD33DBE3}"/>
              </a:ext>
            </a:extLst>
          </p:cNvPr>
          <p:cNvSpPr>
            <a:spLocks noGrp="1"/>
          </p:cNvSpPr>
          <p:nvPr>
            <p:ph type="title" hasCustomPrompt="1"/>
          </p:nvPr>
        </p:nvSpPr>
        <p:spPr>
          <a:xfrm>
            <a:off x="3425949" y="418391"/>
            <a:ext cx="2292103" cy="291823"/>
          </a:xfrm>
          <a:prstGeom prst="rect">
            <a:avLst/>
          </a:prstGeom>
        </p:spPr>
        <p:txBody>
          <a:bodyPr/>
          <a:lstStyle>
            <a:lvl1pPr>
              <a:defRPr>
                <a:solidFill>
                  <a:schemeClr val="tx1"/>
                </a:solidFill>
              </a:defRPr>
            </a:lvl1pPr>
          </a:lstStyle>
          <a:p>
            <a:r>
              <a:rPr lang="en-US" dirty="0"/>
              <a:t>Add hidden title here </a:t>
            </a:r>
          </a:p>
        </p:txBody>
      </p:sp>
      <p:pic>
        <p:nvPicPr>
          <p:cNvPr id="6" name="MGH Logo">
            <a:extLst>
              <a:ext uri="{FF2B5EF4-FFF2-40B4-BE49-F238E27FC236}">
                <a16:creationId xmlns:a16="http://schemas.microsoft.com/office/drawing/2014/main" id="{60DCFDF5-2A5B-440E-888A-BC0BFEF9FF5F}"/>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3350211" y="1005697"/>
            <a:ext cx="2443579" cy="2443579"/>
          </a:xfrm>
          <a:prstGeom prst="rect">
            <a:avLst/>
          </a:prstGeom>
        </p:spPr>
      </p:pic>
      <p:sp>
        <p:nvSpPr>
          <p:cNvPr id="9" name="MGH Tagline">
            <a:extLst>
              <a:ext uri="{FF2B5EF4-FFF2-40B4-BE49-F238E27FC236}">
                <a16:creationId xmlns:a16="http://schemas.microsoft.com/office/drawing/2014/main" id="{F040BF5C-A78D-440C-93DF-72F3F641F3F1}"/>
              </a:ext>
            </a:extLst>
          </p:cNvPr>
          <p:cNvSpPr txBox="1"/>
          <p:nvPr userDrawn="1"/>
        </p:nvSpPr>
        <p:spPr>
          <a:xfrm>
            <a:off x="1730746" y="3796682"/>
            <a:ext cx="5682508" cy="4690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40" normalizeH="0" baseline="0" noProof="0" dirty="0">
                <a:ln>
                  <a:noFill/>
                </a:ln>
                <a:solidFill>
                  <a:srgbClr val="000000"/>
                </a:solidFill>
                <a:effectLst/>
                <a:uLnTx/>
                <a:uFillTx/>
                <a:latin typeface="Arial" panose="020B0604020202020204" pitchFamily="34" charset="0"/>
                <a:ea typeface="Calibri" panose="020F0502020204030204" pitchFamily="34" charset="0"/>
                <a:cs typeface="+mn-cs"/>
              </a:rPr>
              <a:t>Because learning changes everything.</a:t>
            </a:r>
            <a:r>
              <a:rPr kumimoji="0" lang="en-US" sz="1400" b="0" i="0" u="none" strike="noStrike" kern="1200" cap="none" spc="40" normalizeH="0" baseline="60000" noProof="0" dirty="0">
                <a:ln>
                  <a:noFill/>
                </a:ln>
                <a:solidFill>
                  <a:srgbClr val="000000"/>
                </a:solidFill>
                <a:effectLst/>
                <a:uLnTx/>
                <a:uFillTx/>
                <a:latin typeface="Arial" panose="020B0604020202020204" pitchFamily="34" charset="0"/>
                <a:ea typeface="Calibri" panose="020F0502020204030204" pitchFamily="34" charset="0"/>
                <a:cs typeface="+mn-cs"/>
              </a:rPr>
              <a:t>®</a:t>
            </a:r>
            <a:endParaRPr kumimoji="0" lang="en-US" sz="2400" b="0" i="0" u="none" strike="noStrike" kern="1200" cap="none" spc="40" normalizeH="0" baseline="60000" noProof="0" dirty="0">
              <a:ln>
                <a:noFill/>
              </a:ln>
              <a:solidFill>
                <a:srgbClr val="000000"/>
              </a:solidFill>
              <a:effectLst/>
              <a:uLnTx/>
              <a:uFillTx/>
              <a:latin typeface="+mn-lt"/>
              <a:ea typeface="+mn-ea"/>
              <a:cs typeface="+mn-cs"/>
            </a:endParaRPr>
          </a:p>
        </p:txBody>
      </p:sp>
      <p:sp>
        <p:nvSpPr>
          <p:cNvPr id="10" name="MGH URL">
            <a:extLst>
              <a:ext uri="{FF2B5EF4-FFF2-40B4-BE49-F238E27FC236}">
                <a16:creationId xmlns:a16="http://schemas.microsoft.com/office/drawing/2014/main" id="{2215B5DD-E18E-478F-81B9-79BA83A9A251}"/>
              </a:ext>
            </a:extLst>
          </p:cNvPr>
          <p:cNvSpPr txBox="1"/>
          <p:nvPr userDrawn="1"/>
        </p:nvSpPr>
        <p:spPr>
          <a:xfrm>
            <a:off x="3269085" y="5329121"/>
            <a:ext cx="2605831"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mn-lt"/>
                <a:ea typeface="+mn-ea"/>
                <a:cs typeface="+mn-cs"/>
              </a:rPr>
              <a:t>www.mheducation.com</a:t>
            </a:r>
            <a:endParaRPr kumimoji="0" lang="en-US" sz="2000" b="0" i="0" u="none" strike="noStrike" kern="1200" cap="none" spc="0" normalizeH="0" baseline="0" noProof="0" dirty="0">
              <a:ln>
                <a:noFill/>
              </a:ln>
              <a:solidFill>
                <a:srgbClr val="000000"/>
              </a:solidFill>
              <a:effectLst/>
              <a:uLnTx/>
              <a:uFillTx/>
              <a:latin typeface="+mn-lt"/>
              <a:ea typeface="+mn-ea"/>
              <a:cs typeface="+mn-cs"/>
            </a:endParaRPr>
          </a:p>
        </p:txBody>
      </p:sp>
      <p:sp>
        <p:nvSpPr>
          <p:cNvPr id="7" name="Text Placeholder 4">
            <a:extLst>
              <a:ext uri="{FF2B5EF4-FFF2-40B4-BE49-F238E27FC236}">
                <a16:creationId xmlns:a16="http://schemas.microsoft.com/office/drawing/2014/main" id="{08A07F9E-7E00-4897-B959-44BD34DBBEE3}"/>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74436681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Appendix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6CA9270-FD0E-4B64-B0D8-24095E6A2959}"/>
              </a:ext>
            </a:extLst>
          </p:cNvPr>
          <p:cNvSpPr>
            <a:spLocks noGrp="1"/>
          </p:cNvSpPr>
          <p:nvPr>
            <p:ph type="title" hasCustomPrompt="1"/>
          </p:nvPr>
        </p:nvSpPr>
        <p:spPr>
          <a:xfrm>
            <a:off x="342899" y="2366309"/>
            <a:ext cx="7696919" cy="526936"/>
          </a:xfrm>
          <a:prstGeom prst="rect">
            <a:avLst/>
          </a:prstGeom>
        </p:spPr>
        <p:txBody>
          <a:bodyPr anchor="ctr"/>
          <a:lstStyle>
            <a:lvl1pPr>
              <a:defRPr/>
            </a:lvl1pPr>
          </a:lstStyle>
          <a:p>
            <a:r>
              <a:rPr lang="en-US" dirty="0"/>
              <a:t>Accessibility Content: Text Alternatives for Images</a:t>
            </a:r>
          </a:p>
        </p:txBody>
      </p:sp>
      <p:sp>
        <p:nvSpPr>
          <p:cNvPr id="3" name="Slide Number Placeholder">
            <a:extLst>
              <a:ext uri="{FF2B5EF4-FFF2-40B4-BE49-F238E27FC236}">
                <a16:creationId xmlns:a16="http://schemas.microsoft.com/office/drawing/2014/main" id="{75EAFBA1-B136-4644-BD02-04EA0D576F3B}"/>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36925710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W/Cover">
    <p:spTree>
      <p:nvGrpSpPr>
        <p:cNvPr id="1" name=""/>
        <p:cNvGrpSpPr/>
        <p:nvPr/>
      </p:nvGrpSpPr>
      <p:grpSpPr>
        <a:xfrm>
          <a:off x="0" y="0"/>
          <a:ext cx="0" cy="0"/>
          <a:chOff x="0" y="0"/>
          <a:chExt cx="0" cy="0"/>
        </a:xfrm>
      </p:grpSpPr>
      <p:grpSp>
        <p:nvGrpSpPr>
          <p:cNvPr id="4" name="MHE Altered Background, fixed">
            <a:extLst>
              <a:ext uri="{FF2B5EF4-FFF2-40B4-BE49-F238E27FC236}">
                <a16:creationId xmlns:a16="http://schemas.microsoft.com/office/drawing/2014/main" id="{E2D8ACCF-E5FC-4FE9-9E84-B2A0A6B1EEBA}"/>
              </a:ext>
              <a:ext uri="{C183D7F6-B498-43B3-948B-1728B52AA6E4}">
                <adec:decorative xmlns:adec="http://schemas.microsoft.com/office/drawing/2017/decorative" val="1"/>
              </a:ext>
            </a:extLst>
          </p:cNvPr>
          <p:cNvGrpSpPr/>
          <p:nvPr userDrawn="1"/>
        </p:nvGrpSpPr>
        <p:grpSpPr>
          <a:xfrm>
            <a:off x="342900" y="2095500"/>
            <a:ext cx="3886199" cy="3886199"/>
            <a:chOff x="342900" y="2095500"/>
            <a:chExt cx="3886199" cy="3886199"/>
          </a:xfrm>
        </p:grpSpPr>
        <p:sp>
          <p:nvSpPr>
            <p:cNvPr id="14" name="Rectangle 13">
              <a:extLst>
                <a:ext uri="{FF2B5EF4-FFF2-40B4-BE49-F238E27FC236}">
                  <a16:creationId xmlns:a16="http://schemas.microsoft.com/office/drawing/2014/main" id="{52AD1ADE-6D88-5C48-9EEF-7E081C733011}"/>
                </a:ext>
              </a:extLst>
            </p:cNvPr>
            <p:cNvSpPr/>
            <p:nvPr userDrawn="1"/>
          </p:nvSpPr>
          <p:spPr>
            <a:xfrm>
              <a:off x="342900" y="2095500"/>
              <a:ext cx="3886199" cy="3886199"/>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495300" y="2362200"/>
              <a:ext cx="3429000" cy="34671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userDrawn="1">
            <p:ph type="ctrTitle" hasCustomPrompt="1"/>
          </p:nvPr>
        </p:nvSpPr>
        <p:spPr>
          <a:xfrm>
            <a:off x="621792" y="2608290"/>
            <a:ext cx="3035808" cy="513282"/>
          </a:xfrm>
          <a:prstGeom prst="rect">
            <a:avLst/>
          </a:prstGeom>
        </p:spPr>
        <p:txBody>
          <a:bodyPr anchor="b">
            <a:noAutofit/>
          </a:bodyPr>
          <a:lstStyle>
            <a:lvl1pPr algn="l">
              <a:lnSpc>
                <a:spcPct val="100000"/>
              </a:lnSpc>
              <a:defRPr sz="2600" b="1">
                <a:solidFill>
                  <a:schemeClr val="bg1"/>
                </a:solidFill>
              </a:defRPr>
            </a:lvl1pPr>
          </a:lstStyle>
          <a:p>
            <a:r>
              <a:rPr lang="en-US" dirty="0"/>
              <a:t>Chapter #</a:t>
            </a:r>
          </a:p>
        </p:txBody>
      </p:sp>
      <p:sp>
        <p:nvSpPr>
          <p:cNvPr id="8" name="Subtitle"/>
          <p:cNvSpPr>
            <a:spLocks noGrp="1"/>
          </p:cNvSpPr>
          <p:nvPr userDrawn="1">
            <p:ph type="subTitle" idx="1" hasCustomPrompt="1"/>
          </p:nvPr>
        </p:nvSpPr>
        <p:spPr>
          <a:xfrm>
            <a:off x="621792" y="3281532"/>
            <a:ext cx="3035808" cy="957094"/>
          </a:xfrm>
          <a:prstGeom prst="rect">
            <a:avLst/>
          </a:prstGeom>
        </p:spPr>
        <p:txBody>
          <a:bodyPr anchor="b"/>
          <a:lstStyle>
            <a:lvl1pPr marL="0" indent="0" algn="l">
              <a:buNone/>
              <a:defRPr sz="1800" b="1">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Chapter 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304619"/>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userDrawn="1">
            <p:ph type="body" sz="quarter" idx="10" hasCustomPrompt="1"/>
          </p:nvPr>
        </p:nvSpPr>
        <p:spPr>
          <a:xfrm>
            <a:off x="621791" y="4376387"/>
            <a:ext cx="3043303" cy="1348134"/>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Book Title</a:t>
            </a:r>
          </a:p>
          <a:p>
            <a:pPr lvl="0"/>
            <a:r>
              <a:rPr lang="en-US" dirty="0"/>
              <a:t># EDITION</a:t>
            </a:r>
          </a:p>
          <a:p>
            <a:pPr lvl="0"/>
            <a:r>
              <a:rPr lang="en-US" dirty="0"/>
              <a:t>AUTHOR NAME</a:t>
            </a:r>
          </a:p>
        </p:txBody>
      </p:sp>
      <p:sp>
        <p:nvSpPr>
          <p:cNvPr id="3" name="Cover Placeholder">
            <a:extLst>
              <a:ext uri="{FF2B5EF4-FFF2-40B4-BE49-F238E27FC236}">
                <a16:creationId xmlns:a16="http://schemas.microsoft.com/office/drawing/2014/main" id="{67C61915-1FDF-4DF1-95F4-8BAC894B4DC1}"/>
              </a:ext>
            </a:extLst>
          </p:cNvPr>
          <p:cNvSpPr>
            <a:spLocks noGrp="1"/>
          </p:cNvSpPr>
          <p:nvPr userDrawn="1">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11" name="Text Placeholder 4">
            <a:extLst>
              <a:ext uri="{FF2B5EF4-FFF2-40B4-BE49-F238E27FC236}">
                <a16:creationId xmlns:a16="http://schemas.microsoft.com/office/drawing/2014/main" id="{3B0A6DCB-6F9D-4F6F-B6BA-50445811C8CC}"/>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2489068921"/>
      </p:ext>
    </p:extLst>
  </p:cSld>
  <p:clrMapOvr>
    <a:masterClrMapping/>
  </p:clrMapOvr>
  <p:extLst mod="1">
    <p:ext uri="{DCECCB84-F9BA-43D5-87BE-67443E8EF086}">
      <p15:sldGuideLst xmlns:p15="http://schemas.microsoft.com/office/powerpoint/2012/main">
        <p15:guide id="1" orient="horz" pos="1320">
          <p15:clr>
            <a:srgbClr val="FBAE40"/>
          </p15:clr>
        </p15:guide>
        <p15:guide id="2" orient="horz" pos="3768">
          <p15:clr>
            <a:srgbClr val="FBAE40"/>
          </p15:clr>
        </p15:guide>
        <p15:guide id="3" pos="2664">
          <p15:clr>
            <a:srgbClr val="FBAE40"/>
          </p15:clr>
        </p15:guide>
        <p15:guide id="4" pos="2880">
          <p15:clr>
            <a:srgbClr val="FBAE40"/>
          </p15:clr>
        </p15:guide>
        <p15:guide id="5" pos="2472">
          <p15:clr>
            <a:srgbClr val="FBAE40"/>
          </p15:clr>
        </p15:guide>
        <p15:guide id="6" pos="312">
          <p15:clr>
            <a:srgbClr val="FBAE40"/>
          </p15:clr>
        </p15:guide>
        <p15:guide id="7" orient="horz" pos="1488">
          <p15:clr>
            <a:srgbClr val="FBAE40"/>
          </p15:clr>
        </p15:guide>
        <p15:guide id="8" orient="horz" pos="3672">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Misc. 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C0136BE0-3F2D-44D5-B125-B7A30D2C8896}"/>
              </a:ext>
            </a:extLst>
          </p:cNvPr>
          <p:cNvSpPr>
            <a:spLocks noGrp="1"/>
          </p:cNvSpPr>
          <p:nvPr>
            <p:ph type="title"/>
          </p:nvPr>
        </p:nvSpPr>
        <p:spPr>
          <a:xfrm>
            <a:off x="339450" y="117244"/>
            <a:ext cx="6065851" cy="730970"/>
          </a:xfrm>
          <a:prstGeom prst="rect">
            <a:avLst/>
          </a:prstGeom>
        </p:spPr>
        <p:txBody>
          <a:bodyPr/>
          <a:lstStyle/>
          <a:p>
            <a:r>
              <a:rPr lang="en-US" dirty="0"/>
              <a:t>Click to edit Master title style</a:t>
            </a:r>
          </a:p>
        </p:txBody>
      </p:sp>
      <p:sp>
        <p:nvSpPr>
          <p:cNvPr id="5" name="Content Placeholder">
            <a:extLst>
              <a:ext uri="{FF2B5EF4-FFF2-40B4-BE49-F238E27FC236}">
                <a16:creationId xmlns:a16="http://schemas.microsoft.com/office/drawing/2014/main" id="{DA8444E8-1445-4AB7-85DD-90449330C005}"/>
              </a:ext>
            </a:extLst>
          </p:cNvPr>
          <p:cNvSpPr>
            <a:spLocks noGrp="1"/>
          </p:cNvSpPr>
          <p:nvPr>
            <p:ph sz="quarter" idx="11" hasCustomPrompt="1"/>
          </p:nvPr>
        </p:nvSpPr>
        <p:spPr>
          <a:xfrm>
            <a:off x="342900" y="1973249"/>
            <a:ext cx="6477000" cy="4343400"/>
          </a:xfrm>
        </p:spPr>
        <p:txBody>
          <a:bodyPr/>
          <a:lstStyle>
            <a:lvl1pPr>
              <a:defRPr/>
            </a:lvl1pPr>
            <a:lvl2pPr marL="344488" indent="-342900">
              <a:buFont typeface="Arial" panose="020B0604020202020204" pitchFamily="34" charset="0"/>
              <a:buChar char="•"/>
              <a:defRPr/>
            </a:lvl2pPr>
            <a:lvl3pPr>
              <a:defRPr/>
            </a:lvl3pPr>
            <a:lvl4pPr>
              <a:defRPr/>
            </a:lvl4pPr>
          </a:lstStyle>
          <a:p>
            <a:pPr lvl="0"/>
            <a:r>
              <a:rPr lang="en-US" dirty="0"/>
              <a:t>Slide Content</a:t>
            </a:r>
          </a:p>
          <a:p>
            <a:pPr lvl="2"/>
            <a:r>
              <a:rPr lang="en-US" dirty="0"/>
              <a:t>Second level</a:t>
            </a:r>
          </a:p>
          <a:p>
            <a:pPr lvl="3"/>
            <a:r>
              <a:rPr lang="en-US" dirty="0"/>
              <a:t>Third level</a:t>
            </a:r>
          </a:p>
        </p:txBody>
      </p:sp>
      <p:sp>
        <p:nvSpPr>
          <p:cNvPr id="4" name="Slide Number Placeholder">
            <a:extLst>
              <a:ext uri="{FF2B5EF4-FFF2-40B4-BE49-F238E27FC236}">
                <a16:creationId xmlns:a16="http://schemas.microsoft.com/office/drawing/2014/main" id="{5FFEB5EE-FCC3-476D-BA86-77985058168B}"/>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44541601"/>
      </p:ext>
    </p:extLst>
  </p:cSld>
  <p:clrMapOvr>
    <a:masterClrMapping/>
  </p:clrMapOvr>
  <p:extLst mod="1">
    <p:ext uri="{DCECCB84-F9BA-43D5-87BE-67443E8EF086}">
      <p15:sldGuideLst xmlns:p15="http://schemas.microsoft.com/office/powerpoint/2012/main"/>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6" name="Return to main slide Link 1">
            <a:extLst>
              <a:ext uri="{FF2B5EF4-FFF2-40B4-BE49-F238E27FC236}">
                <a16:creationId xmlns:a16="http://schemas.microsoft.com/office/drawing/2014/main" id="{F538FEEA-434F-404A-8A40-5F717D6CB596}"/>
              </a:ext>
            </a:extLst>
          </p:cNvPr>
          <p:cNvSpPr>
            <a:spLocks noGrp="1"/>
          </p:cNvSpPr>
          <p:nvPr>
            <p:ph type="body" sz="quarter" idx="14" hasCustomPrompt="1"/>
          </p:nvPr>
        </p:nvSpPr>
        <p:spPr>
          <a:xfrm>
            <a:off x="3081587" y="1068234"/>
            <a:ext cx="2980826" cy="225425"/>
          </a:xfrm>
        </p:spPr>
        <p:txBody>
          <a:bodyPr anchor="ctr">
            <a:noAutofit/>
          </a:bodyPr>
          <a:lstStyle>
            <a:lvl1pPr algn="ctr">
              <a:defRPr sz="1200"/>
            </a:lvl1pPr>
          </a:lstStyle>
          <a:p>
            <a:pPr lvl="0"/>
            <a:r>
              <a:rPr lang="en-US" dirty="0"/>
              <a:t>Return to parent-slide containing images.</a:t>
            </a:r>
          </a:p>
        </p:txBody>
      </p:sp>
      <p:sp>
        <p:nvSpPr>
          <p:cNvPr id="7" name="Content Placeholder 3">
            <a:extLst>
              <a:ext uri="{FF2B5EF4-FFF2-40B4-BE49-F238E27FC236}">
                <a16:creationId xmlns:a16="http://schemas.microsoft.com/office/drawing/2014/main" id="{8BD6B33F-C6AA-4848-9A7E-D62E929895B0}"/>
              </a:ext>
            </a:extLst>
          </p:cNvPr>
          <p:cNvSpPr>
            <a:spLocks noGrp="1"/>
          </p:cNvSpPr>
          <p:nvPr>
            <p:ph sz="quarter" idx="16" hasCustomPrompt="1"/>
          </p:nvPr>
        </p:nvSpPr>
        <p:spPr>
          <a:xfrm>
            <a:off x="342900" y="1371601"/>
            <a:ext cx="8458200" cy="4873752"/>
          </a:xfrm>
        </p:spPr>
        <p:txBody>
          <a:bodyPr>
            <a:noAutofit/>
          </a:bodyPr>
          <a:lstStyle>
            <a:lvl1pPr>
              <a:defRPr/>
            </a:lvl1pPr>
          </a:lstStyle>
          <a:p>
            <a:pPr lvl="0"/>
            <a:r>
              <a:rPr lang="en-US" dirty="0"/>
              <a:t>Slide Content</a:t>
            </a:r>
          </a:p>
          <a:p>
            <a:pPr lvl="1"/>
            <a:r>
              <a:rPr lang="en-US" dirty="0"/>
              <a:t>Second level</a:t>
            </a:r>
          </a:p>
          <a:p>
            <a:pPr lvl="2"/>
            <a:r>
              <a:rPr lang="en-US" dirty="0"/>
              <a:t>Third level</a:t>
            </a:r>
          </a:p>
        </p:txBody>
      </p:sp>
      <p:sp>
        <p:nvSpPr>
          <p:cNvPr id="8" name="Return to main slide Link 2">
            <a:extLst>
              <a:ext uri="{FF2B5EF4-FFF2-40B4-BE49-F238E27FC236}">
                <a16:creationId xmlns:a16="http://schemas.microsoft.com/office/drawing/2014/main" id="{BAEE7FB3-0EAC-49B4-A473-DCB37D0E8E64}"/>
              </a:ext>
            </a:extLst>
          </p:cNvPr>
          <p:cNvSpPr>
            <a:spLocks noGrp="1"/>
          </p:cNvSpPr>
          <p:nvPr>
            <p:ph type="body" sz="quarter" idx="17" hasCustomPrompt="1"/>
          </p:nvPr>
        </p:nvSpPr>
        <p:spPr>
          <a:xfrm>
            <a:off x="3070946" y="6350211"/>
            <a:ext cx="2980944" cy="228600"/>
          </a:xfrm>
        </p:spPr>
        <p:txBody>
          <a:bodyPr anchor="ctr">
            <a:noAutofit/>
          </a:bodyPr>
          <a:lstStyle>
            <a:lvl1pPr algn="ctr">
              <a:defRPr sz="1200"/>
            </a:lvl1pPr>
          </a:lstStyle>
          <a:p>
            <a:pPr lvl="0"/>
            <a:r>
              <a:rPr lang="en-IN" dirty="0"/>
              <a:t>Return to parent-slide containing images.</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152300839"/>
      </p:ext>
    </p:extLst>
  </p:cSld>
  <p:clrMapOvr>
    <a:masterClrMapping/>
  </p:clrMapOvr>
  <p:extLst mod="1">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6" name="Return to main slide Link 1">
            <a:extLst>
              <a:ext uri="{FF2B5EF4-FFF2-40B4-BE49-F238E27FC236}">
                <a16:creationId xmlns:a16="http://schemas.microsoft.com/office/drawing/2014/main" id="{F538FEEA-434F-404A-8A40-5F717D6CB596}"/>
              </a:ext>
            </a:extLst>
          </p:cNvPr>
          <p:cNvSpPr>
            <a:spLocks noGrp="1"/>
          </p:cNvSpPr>
          <p:nvPr>
            <p:ph type="body" sz="quarter" idx="14" hasCustomPrompt="1"/>
          </p:nvPr>
        </p:nvSpPr>
        <p:spPr>
          <a:xfrm>
            <a:off x="3081587" y="1068234"/>
            <a:ext cx="2980826" cy="225425"/>
          </a:xfrm>
        </p:spPr>
        <p:txBody>
          <a:bodyPr anchor="ctr">
            <a:noAutofit/>
          </a:bodyPr>
          <a:lstStyle>
            <a:lvl1pPr algn="ctr">
              <a:defRPr sz="1200"/>
            </a:lvl1pPr>
          </a:lstStyle>
          <a:p>
            <a:pPr lvl="0"/>
            <a:r>
              <a:rPr lang="en-US" dirty="0"/>
              <a:t>Return to parent-slide containing images.</a:t>
            </a:r>
          </a:p>
        </p:txBody>
      </p:sp>
      <p:sp>
        <p:nvSpPr>
          <p:cNvPr id="4" name="Content Placeholder 3">
            <a:extLst>
              <a:ext uri="{FF2B5EF4-FFF2-40B4-BE49-F238E27FC236}">
                <a16:creationId xmlns:a16="http://schemas.microsoft.com/office/drawing/2014/main" id="{0F99ECE4-CEB6-4518-B036-709D64B27AE0}"/>
              </a:ext>
            </a:extLst>
          </p:cNvPr>
          <p:cNvSpPr>
            <a:spLocks noGrp="1"/>
          </p:cNvSpPr>
          <p:nvPr>
            <p:ph sz="quarter" idx="16" hasCustomPrompt="1"/>
          </p:nvPr>
        </p:nvSpPr>
        <p:spPr>
          <a:xfrm>
            <a:off x="342900" y="1397001"/>
            <a:ext cx="8458200" cy="4846320"/>
          </a:xfrm>
        </p:spPr>
        <p:txBody>
          <a:bodyPr>
            <a:noAutofit/>
          </a:bodyPr>
          <a:lstStyle>
            <a:lvl1pPr>
              <a:defRPr/>
            </a:lvl1pPr>
          </a:lstStyle>
          <a:p>
            <a:pPr lvl="0"/>
            <a:r>
              <a:rPr lang="en-US" dirty="0"/>
              <a:t>Slide Content</a:t>
            </a:r>
          </a:p>
          <a:p>
            <a:pPr lvl="1"/>
            <a:r>
              <a:rPr lang="en-US" dirty="0"/>
              <a:t>Second level</a:t>
            </a:r>
          </a:p>
          <a:p>
            <a:pPr lvl="2"/>
            <a:r>
              <a:rPr lang="en-US" dirty="0"/>
              <a:t>Third level</a:t>
            </a:r>
          </a:p>
        </p:txBody>
      </p:sp>
      <p:sp>
        <p:nvSpPr>
          <p:cNvPr id="8" name="Return to main slide Link 2">
            <a:extLst>
              <a:ext uri="{FF2B5EF4-FFF2-40B4-BE49-F238E27FC236}">
                <a16:creationId xmlns:a16="http://schemas.microsoft.com/office/drawing/2014/main" id="{9B134E77-CDFC-4241-959A-BAF4C2ADE209}"/>
              </a:ext>
            </a:extLst>
          </p:cNvPr>
          <p:cNvSpPr>
            <a:spLocks noGrp="1"/>
          </p:cNvSpPr>
          <p:nvPr>
            <p:ph type="body" sz="quarter" idx="17" hasCustomPrompt="1"/>
          </p:nvPr>
        </p:nvSpPr>
        <p:spPr>
          <a:xfrm>
            <a:off x="3081528" y="6337511"/>
            <a:ext cx="2980944" cy="228600"/>
          </a:xfrm>
        </p:spPr>
        <p:txBody>
          <a:bodyPr anchor="ctr">
            <a:noAutofit/>
          </a:bodyPr>
          <a:lstStyle>
            <a:lvl1pPr algn="ctr">
              <a:defRPr sz="1200"/>
            </a:lvl1pPr>
          </a:lstStyle>
          <a:p>
            <a:pPr lvl="0"/>
            <a:r>
              <a:rPr lang="en-IN" dirty="0"/>
              <a:t>Return to parent-slide containing images.</a:t>
            </a:r>
          </a:p>
        </p:txBody>
      </p:sp>
      <p:sp>
        <p:nvSpPr>
          <p:cNvPr id="7" name="Slide Number Placeholder">
            <a:extLst>
              <a:ext uri="{FF2B5EF4-FFF2-40B4-BE49-F238E27FC236}">
                <a16:creationId xmlns:a16="http://schemas.microsoft.com/office/drawing/2014/main" id="{37CCC8AF-E2D7-4902-AC6A-F8FFFAB3B983}"/>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842702864"/>
      </p:ext>
    </p:extLst>
  </p:cSld>
  <p:clrMapOvr>
    <a:masterClrMapping/>
  </p:clrMapOvr>
  <p:extLst mod="1">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Appendix-Two Comparison Placeholders With Identifi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9" name="Return to main slide Link 1">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3081528" y="1068234"/>
            <a:ext cx="2980944" cy="228600"/>
          </a:xfrm>
          <a:prstGeom prst="rect">
            <a:avLst/>
          </a:prstGeom>
        </p:spPr>
        <p:txBody>
          <a:bodyPr vert="horz" lIns="91440" tIns="45720" rIns="91440" bIns="45720" rtlCol="0" anchor="ctr">
            <a:noAutofit/>
          </a:bodyPr>
          <a:lstStyle>
            <a:lvl1pPr algn="ctr">
              <a:defRPr lang="en-US" sz="1200" dirty="0"/>
            </a:lvl1pPr>
          </a:lstStyle>
          <a:p>
            <a:pPr lvl="0" algn="ctr"/>
            <a:r>
              <a:rPr lang="en-US" dirty="0"/>
              <a:t>Return to parent-slide containing images.</a:t>
            </a:r>
          </a:p>
        </p:txBody>
      </p:sp>
      <p:sp>
        <p:nvSpPr>
          <p:cNvPr id="4" name="Image Identifier 1">
            <a:extLst>
              <a:ext uri="{FF2B5EF4-FFF2-40B4-BE49-F238E27FC236}">
                <a16:creationId xmlns:a16="http://schemas.microsoft.com/office/drawing/2014/main" id="{06B6FD09-21E6-4C44-B034-2825B085D9AB}"/>
              </a:ext>
            </a:extLst>
          </p:cNvPr>
          <p:cNvSpPr>
            <a:spLocks noGrp="1"/>
          </p:cNvSpPr>
          <p:nvPr>
            <p:ph type="body" sz="quarter" idx="17" hasCustomPrompt="1"/>
          </p:nvPr>
        </p:nvSpPr>
        <p:spPr>
          <a:xfrm>
            <a:off x="365125" y="1397001"/>
            <a:ext cx="4078224" cy="393192"/>
          </a:xfrm>
        </p:spPr>
        <p:txBody>
          <a:bodyPr>
            <a:noAutofit/>
          </a:bodyPr>
          <a:lstStyle>
            <a:lvl1pPr>
              <a:defRPr/>
            </a:lvl1pPr>
          </a:lstStyle>
          <a:p>
            <a:pPr lvl="0"/>
            <a:r>
              <a:rPr lang="en-US" dirty="0"/>
              <a:t>Image Identifier 1</a:t>
            </a:r>
          </a:p>
        </p:txBody>
      </p:sp>
      <p:sp>
        <p:nvSpPr>
          <p:cNvPr id="12" name="Content Placeholder 1">
            <a:extLst>
              <a:ext uri="{FF2B5EF4-FFF2-40B4-BE49-F238E27FC236}">
                <a16:creationId xmlns:a16="http://schemas.microsoft.com/office/drawing/2014/main" id="{211AB556-A79C-4FDF-BD73-C1AB72D9590A}"/>
              </a:ext>
            </a:extLst>
          </p:cNvPr>
          <p:cNvSpPr>
            <a:spLocks noGrp="1"/>
          </p:cNvSpPr>
          <p:nvPr>
            <p:ph sz="quarter" idx="18" hasCustomPrompt="1"/>
          </p:nvPr>
        </p:nvSpPr>
        <p:spPr>
          <a:xfrm>
            <a:off x="342900" y="1933303"/>
            <a:ext cx="4078224" cy="4315968"/>
          </a:xfrm>
        </p:spPr>
        <p:txBody>
          <a:bodyPr>
            <a:noAutofit/>
          </a:bodyPr>
          <a:lstStyle>
            <a:lvl1pPr>
              <a:defRPr/>
            </a:lvl1pPr>
          </a:lstStyle>
          <a:p>
            <a:pPr lvl="0"/>
            <a:r>
              <a:rPr lang="en-US" dirty="0"/>
              <a:t>Slide Content</a:t>
            </a:r>
          </a:p>
          <a:p>
            <a:pPr lvl="1"/>
            <a:r>
              <a:rPr lang="en-US" dirty="0"/>
              <a:t>Second level</a:t>
            </a:r>
          </a:p>
          <a:p>
            <a:pPr lvl="2"/>
            <a:r>
              <a:rPr lang="en-US" dirty="0"/>
              <a:t>Third level</a:t>
            </a:r>
          </a:p>
        </p:txBody>
      </p:sp>
      <p:sp>
        <p:nvSpPr>
          <p:cNvPr id="14" name="Image Identifier 2">
            <a:extLst>
              <a:ext uri="{FF2B5EF4-FFF2-40B4-BE49-F238E27FC236}">
                <a16:creationId xmlns:a16="http://schemas.microsoft.com/office/drawing/2014/main" id="{8126F7C8-57F8-404E-8B7F-DFB94AEB3363}"/>
              </a:ext>
            </a:extLst>
          </p:cNvPr>
          <p:cNvSpPr>
            <a:spLocks noGrp="1"/>
          </p:cNvSpPr>
          <p:nvPr>
            <p:ph type="body" sz="quarter" idx="19" hasCustomPrompt="1"/>
          </p:nvPr>
        </p:nvSpPr>
        <p:spPr>
          <a:xfrm>
            <a:off x="4715145" y="1397001"/>
            <a:ext cx="4078224" cy="393192"/>
          </a:xfrm>
        </p:spPr>
        <p:txBody>
          <a:bodyPr>
            <a:noAutofit/>
          </a:bodyPr>
          <a:lstStyle>
            <a:lvl1pPr>
              <a:defRPr/>
            </a:lvl1pPr>
          </a:lstStyle>
          <a:p>
            <a:pPr lvl="0"/>
            <a:r>
              <a:rPr lang="en-US" dirty="0"/>
              <a:t>Image Identifier 2</a:t>
            </a:r>
          </a:p>
        </p:txBody>
      </p:sp>
      <p:sp>
        <p:nvSpPr>
          <p:cNvPr id="16" name="Content Placeholder 2">
            <a:extLst>
              <a:ext uri="{FF2B5EF4-FFF2-40B4-BE49-F238E27FC236}">
                <a16:creationId xmlns:a16="http://schemas.microsoft.com/office/drawing/2014/main" id="{241441BC-54C7-474E-887C-32AF8F737FA5}"/>
              </a:ext>
            </a:extLst>
          </p:cNvPr>
          <p:cNvSpPr>
            <a:spLocks noGrp="1"/>
          </p:cNvSpPr>
          <p:nvPr>
            <p:ph sz="quarter" idx="20" hasCustomPrompt="1"/>
          </p:nvPr>
        </p:nvSpPr>
        <p:spPr>
          <a:xfrm>
            <a:off x="4722876" y="1932432"/>
            <a:ext cx="4078224" cy="4315968"/>
          </a:xfrm>
        </p:spPr>
        <p:txBody>
          <a:bodyPr>
            <a:noAutofit/>
          </a:bodyPr>
          <a:lstStyle>
            <a:lvl1pPr>
              <a:defRPr/>
            </a:lvl1pPr>
          </a:lstStyle>
          <a:p>
            <a:pPr lvl="0"/>
            <a:r>
              <a:rPr lang="en-US" dirty="0"/>
              <a:t>Slide Content 2</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18" name="Return to main slide Link 2">
            <a:extLst>
              <a:ext uri="{FF2B5EF4-FFF2-40B4-BE49-F238E27FC236}">
                <a16:creationId xmlns:a16="http://schemas.microsoft.com/office/drawing/2014/main" id="{B9537776-81D3-4405-934B-448730728479}"/>
              </a:ext>
            </a:extLst>
          </p:cNvPr>
          <p:cNvSpPr>
            <a:spLocks noGrp="1"/>
          </p:cNvSpPr>
          <p:nvPr>
            <p:ph type="body" sz="quarter" idx="21" hasCustomPrompt="1"/>
          </p:nvPr>
        </p:nvSpPr>
        <p:spPr>
          <a:xfrm>
            <a:off x="3081528" y="6337511"/>
            <a:ext cx="2980944" cy="228600"/>
          </a:xfrm>
        </p:spPr>
        <p:txBody>
          <a:bodyPr anchor="ctr">
            <a:noAutofit/>
          </a:bodyPr>
          <a:lstStyle>
            <a:lvl1pPr algn="ctr">
              <a:defRPr sz="1200"/>
            </a:lvl1pPr>
          </a:lstStyle>
          <a:p>
            <a:pPr lvl="0"/>
            <a:r>
              <a:rPr lang="en-IN" dirty="0"/>
              <a:t>Return to parent-slide containing images.</a:t>
            </a:r>
          </a:p>
        </p:txBody>
      </p:sp>
      <p:sp>
        <p:nvSpPr>
          <p:cNvPr id="10" name="Slide Number Placeholder">
            <a:extLst>
              <a:ext uri="{FF2B5EF4-FFF2-40B4-BE49-F238E27FC236}">
                <a16:creationId xmlns:a16="http://schemas.microsoft.com/office/drawing/2014/main" id="{00A4DBBD-DCA1-4207-8DB2-FBD5FBA1D0D7}"/>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2505933215"/>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nd Content">
    <p:bg>
      <p:bgPr>
        <a:solidFill>
          <a:srgbClr val="FFFF00"/>
        </a:solidFill>
        <a:effectLst/>
      </p:bgPr>
    </p:bg>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CD8F3EC5-73E8-440D-847C-1D4591FE0928}"/>
              </a:ext>
            </a:extLst>
          </p:cNvPr>
          <p:cNvSpPr txBox="1"/>
          <p:nvPr userDrawn="1"/>
        </p:nvSpPr>
        <p:spPr>
          <a:xfrm>
            <a:off x="1380928" y="20320"/>
            <a:ext cx="6382144" cy="461665"/>
          </a:xfrm>
          <a:prstGeom prst="rect">
            <a:avLst/>
          </a:prstGeom>
          <a:noFill/>
        </p:spPr>
        <p:txBody>
          <a:bodyPr wrap="square" rtlCol="0">
            <a:spAutoFit/>
          </a:bodyPr>
          <a:lstStyle/>
          <a:p>
            <a:pPr algn="ctr"/>
            <a:r>
              <a:rPr lang="en-US" sz="2400" b="1" dirty="0">
                <a:solidFill>
                  <a:srgbClr val="0070C0"/>
                </a:solidFill>
                <a:latin typeface="Arial" panose="020B0604020202020204" pitchFamily="34" charset="0"/>
                <a:cs typeface="Arial" panose="020B0604020202020204" pitchFamily="34" charset="0"/>
              </a:rPr>
              <a:t>INSTRUCTION NOTES</a:t>
            </a:r>
            <a:endParaRPr lang="en-IN" sz="2400" b="1" dirty="0">
              <a:solidFill>
                <a:srgbClr val="0070C0"/>
              </a:solidFill>
              <a:latin typeface="Arial" panose="020B0604020202020204" pitchFamily="34" charset="0"/>
              <a:cs typeface="Arial" panose="020B0604020202020204" pitchFamily="34" charset="0"/>
            </a:endParaRPr>
          </a:p>
        </p:txBody>
      </p:sp>
      <p:sp>
        <p:nvSpPr>
          <p:cNvPr id="10" name="TextBox 9">
            <a:extLst>
              <a:ext uri="{FF2B5EF4-FFF2-40B4-BE49-F238E27FC236}">
                <a16:creationId xmlns:a16="http://schemas.microsoft.com/office/drawing/2014/main" id="{6493F5A8-6BC8-45A9-B853-99DFBE6F50C5}"/>
              </a:ext>
            </a:extLst>
          </p:cNvPr>
          <p:cNvSpPr txBox="1"/>
          <p:nvPr userDrawn="1"/>
        </p:nvSpPr>
        <p:spPr>
          <a:xfrm>
            <a:off x="0" y="457200"/>
            <a:ext cx="9144000" cy="6400800"/>
          </a:xfrm>
          <a:prstGeom prst="rect">
            <a:avLst/>
          </a:prstGeom>
          <a:solidFill>
            <a:schemeClr val="accent4">
              <a:lumMod val="40000"/>
              <a:lumOff val="60000"/>
            </a:schemeClr>
          </a:solidFill>
        </p:spPr>
        <p:txBody>
          <a:bodyPr wrap="square" rtlCol="0">
            <a:noAutofit/>
          </a:bodyPr>
          <a:lstStyle/>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Fix copyright year in Opener slide.</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Use Sans Serif font. (For engineering and chemistry titles Times New Roman font to be used.)</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all texts in Placeholders as per order.</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all images, tables, and equations without placeholder.</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credit text just after images.</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all tables and equations in editable format if possible.</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Break texts to separate placeholder, if equations uses between them.</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Check color contrast ratio, it should need to pass 4.5:1 (AA standard)</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alt-text as provided, if any images missing make a note. No need to set alt-text for editable table and equations.</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Check all images alt-text field. There should be alt-text or blank. Set decorative those images, which are listed in alt-text list.</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Appendix slide for Long descriptions and link properly with its parent image. Appendix should be in other section and hidden.</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Strictly avoid equation editor.</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Check outline view for proper order of texts.</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Fix all text language to US English. Fix other language, if instructed.</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Check Accessibility checker and if there is any known errors.</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Metadata of files as instructed.</a:t>
            </a:r>
          </a:p>
          <a:p>
            <a:pPr marL="342900" marR="0" lvl="0" indent="-342900" algn="l" defTabSz="914400" rtl="0" eaLnBrk="1" fontAlgn="auto" latinLnBrk="0" hangingPunct="1">
              <a:lnSpc>
                <a:spcPct val="100000"/>
              </a:lnSpc>
              <a:spcBef>
                <a:spcPts val="500"/>
              </a:spcBef>
              <a:spcAft>
                <a:spcPts val="0"/>
              </a:spcAft>
              <a:buClrTx/>
              <a:buSzTx/>
              <a:buFont typeface="+mj-lt"/>
              <a:buAutoNum type="arabicPeriod"/>
              <a:tabLst/>
              <a:defRPr/>
            </a:pPr>
            <a:r>
              <a:rPr lang="en-US" sz="1500" dirty="0">
                <a:latin typeface="Arial" panose="020B0604020202020204" pitchFamily="34" charset="0"/>
                <a:cs typeface="Arial" panose="020B0604020202020204" pitchFamily="34" charset="0"/>
              </a:rPr>
              <a:t>Recheck all, before pass to next step.</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Be sure before pass to next step, all the instructions are followed.</a:t>
            </a:r>
          </a:p>
          <a:p>
            <a:pPr marL="0" lvl="0" indent="0" algn="ctr">
              <a:lnSpc>
                <a:spcPct val="100000"/>
              </a:lnSpc>
              <a:spcBef>
                <a:spcPts val="1200"/>
              </a:spcBef>
              <a:spcAft>
                <a:spcPts val="0"/>
              </a:spcAft>
              <a:buFont typeface="+mj-lt"/>
              <a:buNone/>
            </a:pPr>
            <a:r>
              <a:rPr lang="en-US" sz="1500" b="1" dirty="0">
                <a:latin typeface="Arial" panose="020B0604020202020204" pitchFamily="34" charset="0"/>
                <a:cs typeface="Arial" panose="020B0604020202020204" pitchFamily="34" charset="0"/>
              </a:rPr>
              <a:t>&lt;&lt; PLEASE REMOVE THIS SLIDE AFTER FINALIZE THE CHAPTER &gt;&gt;</a:t>
            </a:r>
          </a:p>
        </p:txBody>
      </p:sp>
    </p:spTree>
    <p:extLst>
      <p:ext uri="{BB962C8B-B14F-4D97-AF65-F5344CB8AC3E}">
        <p14:creationId xmlns:p14="http://schemas.microsoft.com/office/powerpoint/2010/main" val="29768117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 NO 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0" y="1452559"/>
            <a:ext cx="9144000" cy="4982750"/>
            <a:chOff x="0" y="1521567"/>
            <a:chExt cx="9144000" cy="4846438"/>
          </a:xfrm>
        </p:grpSpPr>
        <p:sp>
          <p:nvSpPr>
            <p:cNvPr id="11" name="Rectangle 10">
              <a:extLst>
                <a:ext uri="{FF2B5EF4-FFF2-40B4-BE49-F238E27FC236}">
                  <a16:creationId xmlns:a16="http://schemas.microsoft.com/office/drawing/2014/main" id="{23FD8DC8-1EF1-6B48-9F31-D9D254F85818}"/>
                </a:ext>
              </a:extLst>
            </p:cNvPr>
            <p:cNvSpPr/>
            <p:nvPr userDrawn="1"/>
          </p:nvSpPr>
          <p:spPr>
            <a:xfrm>
              <a:off x="0" y="1521567"/>
              <a:ext cx="9144000" cy="484643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9500492E-5EBE-C745-8EEE-F17D4BB4582E}"/>
                </a:ext>
              </a:extLst>
            </p:cNvPr>
            <p:cNvSpPr/>
            <p:nvPr userDrawn="1"/>
          </p:nvSpPr>
          <p:spPr>
            <a:xfrm>
              <a:off x="185629" y="2001422"/>
              <a:ext cx="8493233" cy="4166364"/>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364385" y="2475809"/>
              <a:ext cx="7858340" cy="3513221"/>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hasCustomPrompt="1"/>
          </p:nvPr>
        </p:nvSpPr>
        <p:spPr>
          <a:xfrm>
            <a:off x="777240" y="2691271"/>
            <a:ext cx="4297680" cy="576185"/>
          </a:xfrm>
          <a:prstGeom prst="rect">
            <a:avLst/>
          </a:prstGeom>
        </p:spPr>
        <p:txBody>
          <a:bodyPr anchor="t">
            <a:noAutofit/>
          </a:bodyPr>
          <a:lstStyle>
            <a:lvl1pPr algn="l">
              <a:lnSpc>
                <a:spcPct val="100000"/>
              </a:lnSpc>
              <a:defRPr sz="2600" b="1">
                <a:solidFill>
                  <a:schemeClr val="bg1"/>
                </a:solidFill>
              </a:defRPr>
            </a:lvl1pPr>
          </a:lstStyle>
          <a:p>
            <a:r>
              <a:rPr lang="en-US" dirty="0"/>
              <a:t>Chapter #</a:t>
            </a:r>
          </a:p>
        </p:txBody>
      </p:sp>
      <p:sp>
        <p:nvSpPr>
          <p:cNvPr id="3" name="Subtitle"/>
          <p:cNvSpPr>
            <a:spLocks noGrp="1"/>
          </p:cNvSpPr>
          <p:nvPr>
            <p:ph type="subTitle" idx="1" hasCustomPrompt="1"/>
          </p:nvPr>
        </p:nvSpPr>
        <p:spPr>
          <a:xfrm>
            <a:off x="782057" y="3525088"/>
            <a:ext cx="5513639" cy="979282"/>
          </a:xfrm>
          <a:prstGeom prst="rect">
            <a:avLst/>
          </a:prstGeom>
        </p:spPr>
        <p:txBody>
          <a:bodyPr anchor="b"/>
          <a:lstStyle>
            <a:lvl1pPr marL="0" indent="0" algn="l">
              <a:buNone/>
              <a:defRPr sz="2000" b="1">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Chapter Title</a:t>
            </a:r>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867202" y="465003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p:ph type="body" sz="quarter" idx="10" hasCustomPrompt="1"/>
          </p:nvPr>
        </p:nvSpPr>
        <p:spPr>
          <a:xfrm>
            <a:off x="777240" y="4718304"/>
            <a:ext cx="4443413" cy="1283104"/>
          </a:xfrm>
          <a:prstGeom prst="rect">
            <a:avLst/>
          </a:prstGeom>
        </p:spPr>
        <p:txBody>
          <a:bodyPr/>
          <a:lstStyle>
            <a:lvl1pPr>
              <a:spcBef>
                <a:spcPts val="0"/>
              </a:spcBef>
              <a:defRPr sz="18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Book Title</a:t>
            </a:r>
          </a:p>
          <a:p>
            <a:pPr lvl="0"/>
            <a:r>
              <a:rPr lang="en-US" dirty="0"/>
              <a:t># EDITION</a:t>
            </a:r>
          </a:p>
          <a:p>
            <a:pPr lvl="0"/>
            <a:r>
              <a:rPr lang="en-US" dirty="0"/>
              <a:t>AUTHOR NAME</a:t>
            </a:r>
          </a:p>
        </p:txBody>
      </p:sp>
      <p:sp>
        <p:nvSpPr>
          <p:cNvPr id="14" name="Text Placeholder 4">
            <a:extLst>
              <a:ext uri="{FF2B5EF4-FFF2-40B4-BE49-F238E27FC236}">
                <a16:creationId xmlns:a16="http://schemas.microsoft.com/office/drawing/2014/main" id="{2170D5CB-0D03-4C4A-BFC9-9923AD1D35C5}"/>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380643474"/>
      </p:ext>
    </p:extLst>
  </p:cSld>
  <p:clrMapOvr>
    <a:masterClrMapping/>
  </p:clrMapOvr>
  <p:extLst mod="1">
    <p:ext uri="{DCECCB84-F9BA-43D5-87BE-67443E8EF086}">
      <p15:sldGuideLst xmlns:p15="http://schemas.microsoft.com/office/powerpoint/2012/main">
        <p15:guide id="1" orient="horz" pos="959">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 Slide NO Cover">
    <p:spTree>
      <p:nvGrpSpPr>
        <p:cNvPr id="1" name=""/>
        <p:cNvGrpSpPr/>
        <p:nvPr/>
      </p:nvGrpSpPr>
      <p:grpSpPr>
        <a:xfrm>
          <a:off x="0" y="0"/>
          <a:ext cx="0" cy="0"/>
          <a:chOff x="0" y="0"/>
          <a:chExt cx="0" cy="0"/>
        </a:xfrm>
      </p:grpSpPr>
      <p:grpSp>
        <p:nvGrpSpPr>
          <p:cNvPr id="5" name="MHE altered Background, fixed">
            <a:extLst>
              <a:ext uri="{FF2B5EF4-FFF2-40B4-BE49-F238E27FC236}">
                <a16:creationId xmlns:a16="http://schemas.microsoft.com/office/drawing/2014/main" id="{7A14A7A9-A9D7-4A08-A24F-4D1C1F4C29CE}"/>
              </a:ext>
              <a:ext uri="{C183D7F6-B498-43B3-948B-1728B52AA6E4}">
                <adec:decorative xmlns:adec="http://schemas.microsoft.com/office/drawing/2017/decorative" val="1"/>
              </a:ext>
            </a:extLst>
          </p:cNvPr>
          <p:cNvGrpSpPr/>
          <p:nvPr userDrawn="1"/>
        </p:nvGrpSpPr>
        <p:grpSpPr>
          <a:xfrm>
            <a:off x="0" y="1446366"/>
            <a:ext cx="9143999" cy="4991100"/>
            <a:chOff x="0" y="1524000"/>
            <a:chExt cx="9143999" cy="4991100"/>
          </a:xfrm>
        </p:grpSpPr>
        <p:sp>
          <p:nvSpPr>
            <p:cNvPr id="12" name="Rectangle 11">
              <a:extLst>
                <a:ext uri="{FF2B5EF4-FFF2-40B4-BE49-F238E27FC236}">
                  <a16:creationId xmlns:a16="http://schemas.microsoft.com/office/drawing/2014/main" id="{9500492E-5EBE-C745-8EEE-F17D4BB4582E}"/>
                </a:ext>
              </a:extLst>
            </p:cNvPr>
            <p:cNvSpPr/>
            <p:nvPr userDrawn="1"/>
          </p:nvSpPr>
          <p:spPr>
            <a:xfrm>
              <a:off x="0" y="1524000"/>
              <a:ext cx="9143999" cy="4991100"/>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190500" y="2019300"/>
              <a:ext cx="8496300" cy="42672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hasCustomPrompt="1"/>
          </p:nvPr>
        </p:nvSpPr>
        <p:spPr>
          <a:xfrm>
            <a:off x="567378" y="2320032"/>
            <a:ext cx="5223822" cy="549295"/>
          </a:xfrm>
          <a:prstGeom prst="rect">
            <a:avLst/>
          </a:prstGeom>
        </p:spPr>
        <p:txBody>
          <a:bodyPr anchor="t">
            <a:noAutofit/>
          </a:bodyPr>
          <a:lstStyle>
            <a:lvl1pPr algn="l">
              <a:lnSpc>
                <a:spcPct val="100000"/>
              </a:lnSpc>
              <a:defRPr sz="2600" b="1">
                <a:solidFill>
                  <a:schemeClr val="bg1"/>
                </a:solidFill>
              </a:defRPr>
            </a:lvl1pPr>
          </a:lstStyle>
          <a:p>
            <a:r>
              <a:rPr lang="en-US" dirty="0"/>
              <a:t>Chapter #</a:t>
            </a:r>
          </a:p>
        </p:txBody>
      </p:sp>
      <p:sp>
        <p:nvSpPr>
          <p:cNvPr id="3" name="Subtitle"/>
          <p:cNvSpPr>
            <a:spLocks noGrp="1"/>
          </p:cNvSpPr>
          <p:nvPr userDrawn="1">
            <p:ph type="subTitle" idx="1" hasCustomPrompt="1"/>
          </p:nvPr>
        </p:nvSpPr>
        <p:spPr>
          <a:xfrm>
            <a:off x="567378" y="3247693"/>
            <a:ext cx="5644236" cy="1279162"/>
          </a:xfrm>
          <a:prstGeom prst="rect">
            <a:avLst/>
          </a:prstGeom>
        </p:spPr>
        <p:txBody>
          <a:bodyPr anchor="b"/>
          <a:lstStyle>
            <a:lvl1pPr marL="0" indent="0" algn="l">
              <a:buNone/>
              <a:defRPr sz="2000" b="1">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Chapter Title</a:t>
            </a:r>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02310" y="466502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userDrawn="1">
            <p:ph type="body" sz="quarter" idx="10" hasCustomPrompt="1"/>
          </p:nvPr>
        </p:nvSpPr>
        <p:spPr>
          <a:xfrm>
            <a:off x="567378" y="4770769"/>
            <a:ext cx="4443413" cy="1279151"/>
          </a:xfrm>
          <a:prstGeom prst="rect">
            <a:avLst/>
          </a:prstGeom>
        </p:spPr>
        <p:txBody>
          <a:bodyPr/>
          <a:lstStyle>
            <a:lvl1pPr>
              <a:spcBef>
                <a:spcPts val="0"/>
              </a:spcBef>
              <a:defRPr sz="18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Book Title</a:t>
            </a:r>
          </a:p>
          <a:p>
            <a:pPr lvl="0"/>
            <a:r>
              <a:rPr lang="en-US" dirty="0"/>
              <a:t># EDITION</a:t>
            </a:r>
          </a:p>
          <a:p>
            <a:pPr lvl="0"/>
            <a:r>
              <a:rPr lang="en-US" dirty="0"/>
              <a:t>AUTHOR NAME</a:t>
            </a:r>
          </a:p>
        </p:txBody>
      </p:sp>
      <p:sp>
        <p:nvSpPr>
          <p:cNvPr id="10" name="Text Placeholder 4">
            <a:extLst>
              <a:ext uri="{FF2B5EF4-FFF2-40B4-BE49-F238E27FC236}">
                <a16:creationId xmlns:a16="http://schemas.microsoft.com/office/drawing/2014/main" id="{82576527-CE03-41D2-AE4B-BA146BC6180F}"/>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1233895555"/>
      </p:ext>
    </p:extLst>
  </p:cSld>
  <p:clrMapOvr>
    <a:masterClrMapping/>
  </p:clrMapOvr>
  <p:extLst mod="1">
    <p:ext uri="{DCECCB84-F9BA-43D5-87BE-67443E8EF086}">
      <p15:sldGuideLst xmlns:p15="http://schemas.microsoft.com/office/powerpoint/2012/main">
        <p15:guide id="1" orient="horz" pos="1272">
          <p15:clr>
            <a:srgbClr val="FBAE40"/>
          </p15:clr>
        </p15:guide>
        <p15:guide id="2" orient="horz" pos="3960">
          <p15:clr>
            <a:srgbClr val="FBAE40"/>
          </p15:clr>
        </p15:guide>
        <p15:guide id="3" pos="120">
          <p15:clr>
            <a:srgbClr val="FBAE40"/>
          </p15:clr>
        </p15:guide>
        <p15:guide id="4" pos="5472">
          <p15:clr>
            <a:srgbClr val="FBAE40"/>
          </p15:clr>
        </p15:guide>
        <p15:guide id="5" orient="horz" pos="226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7" name="Slide Number Placeholder">
            <a:extLst>
              <a:ext uri="{FF2B5EF4-FFF2-40B4-BE49-F238E27FC236}">
                <a16:creationId xmlns:a16="http://schemas.microsoft.com/office/drawing/2014/main" id="{D224C903-B26C-4B94-A12A-2C655E816129}"/>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747284491"/>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One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4974336"/>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12" name="Credit line">
            <a:extLst>
              <a:ext uri="{FF2B5EF4-FFF2-40B4-BE49-F238E27FC236}">
                <a16:creationId xmlns:a16="http://schemas.microsoft.com/office/drawing/2014/main" id="{0A751AC6-5C3E-4691-9B45-FB921E793B3B}"/>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3" name="Appendix Link">
            <a:extLst>
              <a:ext uri="{FF2B5EF4-FFF2-40B4-BE49-F238E27FC236}">
                <a16:creationId xmlns:a16="http://schemas.microsoft.com/office/drawing/2014/main" id="{FD907F07-EE94-4D9C-A43D-F98A8F68D317}"/>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4" name="Slide Number Placeholder">
            <a:extLst>
              <a:ext uri="{FF2B5EF4-FFF2-40B4-BE49-F238E27FC236}">
                <a16:creationId xmlns:a16="http://schemas.microsoft.com/office/drawing/2014/main" id="{A29D8783-D54C-48F2-AF1E-BDD55B3A1004}"/>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3268197090"/>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Vertical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237744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3873606"/>
            <a:ext cx="8458200" cy="237744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7" name="Credit line">
            <a:extLst>
              <a:ext uri="{FF2B5EF4-FFF2-40B4-BE49-F238E27FC236}">
                <a16:creationId xmlns:a16="http://schemas.microsoft.com/office/drawing/2014/main" id="{1223D350-5679-4D4B-AD13-B8CED422C542}"/>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9" name="Appendix Link">
            <a:extLst>
              <a:ext uri="{FF2B5EF4-FFF2-40B4-BE49-F238E27FC236}">
                <a16:creationId xmlns:a16="http://schemas.microsoft.com/office/drawing/2014/main" id="{BBA543E8-C413-4D60-86A0-6EB5F50AE6ED}"/>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1" name="Slide Number Placeholder">
            <a:extLst>
              <a:ext uri="{FF2B5EF4-FFF2-40B4-BE49-F238E27FC236}">
                <a16:creationId xmlns:a16="http://schemas.microsoft.com/office/drawing/2014/main" id="{1F1DFE9D-2E9E-4441-A0E6-EA0D5DEBF874}"/>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976129378"/>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wo Horizontal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4114800" cy="4974336"/>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4686300" y="1276710"/>
            <a:ext cx="4114800" cy="4974336"/>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7" name="Credit line">
            <a:extLst>
              <a:ext uri="{FF2B5EF4-FFF2-40B4-BE49-F238E27FC236}">
                <a16:creationId xmlns:a16="http://schemas.microsoft.com/office/drawing/2014/main" id="{2DBBA14D-96FF-4E20-82F9-54CB1CC8DB4E}"/>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9" name="Appendix Link">
            <a:extLst>
              <a:ext uri="{FF2B5EF4-FFF2-40B4-BE49-F238E27FC236}">
                <a16:creationId xmlns:a16="http://schemas.microsoft.com/office/drawing/2014/main" id="{547E7260-899E-4636-8D6D-0592ECFEFE60}"/>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1" name="Slide Number Placeholder">
            <a:extLst>
              <a:ext uri="{FF2B5EF4-FFF2-40B4-BE49-F238E27FC236}">
                <a16:creationId xmlns:a16="http://schemas.microsoft.com/office/drawing/2014/main" id="{52ECF39E-B323-40CB-BEE3-87C133A6757C}"/>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81896274"/>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wo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5486400" cy="4974336"/>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6057900" y="1276710"/>
            <a:ext cx="2743200" cy="4974336"/>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7" name="Credit line">
            <a:extLst>
              <a:ext uri="{FF2B5EF4-FFF2-40B4-BE49-F238E27FC236}">
                <a16:creationId xmlns:a16="http://schemas.microsoft.com/office/drawing/2014/main" id="{998A8427-CC9B-43CC-808E-74EC72DB98A8}"/>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9" name="Appendix Link">
            <a:extLst>
              <a:ext uri="{FF2B5EF4-FFF2-40B4-BE49-F238E27FC236}">
                <a16:creationId xmlns:a16="http://schemas.microsoft.com/office/drawing/2014/main" id="{BCC28025-1541-43BA-813D-822D5602F483}"/>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1" name="Slide Number Placeholder">
            <a:extLst>
              <a:ext uri="{FF2B5EF4-FFF2-40B4-BE49-F238E27FC236}">
                <a16:creationId xmlns:a16="http://schemas.microsoft.com/office/drawing/2014/main" id="{6613B259-E8BA-41B2-B3D9-462EECFA981C}"/>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3406277606"/>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2.xml"/><Relationship Id="rId13" Type="http://schemas.openxmlformats.org/officeDocument/2006/relationships/slideLayout" Target="../slideLayouts/slideLayout17.xml"/><Relationship Id="rId3" Type="http://schemas.openxmlformats.org/officeDocument/2006/relationships/slideLayout" Target="../slideLayouts/slideLayout7.xml"/><Relationship Id="rId7" Type="http://schemas.openxmlformats.org/officeDocument/2006/relationships/slideLayout" Target="../slideLayouts/slideLayout11.xml"/><Relationship Id="rId12" Type="http://schemas.openxmlformats.org/officeDocument/2006/relationships/slideLayout" Target="../slideLayouts/slideLayout16.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slideLayout" Target="../slideLayouts/slideLayout10.xml"/><Relationship Id="rId11" Type="http://schemas.openxmlformats.org/officeDocument/2006/relationships/slideLayout" Target="../slideLayouts/slideLayout15.xml"/><Relationship Id="rId5" Type="http://schemas.openxmlformats.org/officeDocument/2006/relationships/slideLayout" Target="../slideLayouts/slideLayout9.xml"/><Relationship Id="rId10" Type="http://schemas.openxmlformats.org/officeDocument/2006/relationships/slideLayout" Target="../slideLayouts/slideLayout14.xml"/><Relationship Id="rId4" Type="http://schemas.openxmlformats.org/officeDocument/2006/relationships/slideLayout" Target="../slideLayouts/slideLayout8.xml"/><Relationship Id="rId9" Type="http://schemas.openxmlformats.org/officeDocument/2006/relationships/slideLayout" Target="../slideLayouts/slideLayout13.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18.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21.xml"/><Relationship Id="rId2" Type="http://schemas.openxmlformats.org/officeDocument/2006/relationships/slideLayout" Target="../slideLayouts/slideLayout20.xml"/><Relationship Id="rId1" Type="http://schemas.openxmlformats.org/officeDocument/2006/relationships/slideLayout" Target="../slideLayouts/slideLayout19.xml"/><Relationship Id="rId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3" Type="http://schemas.openxmlformats.org/officeDocument/2006/relationships/theme" Target="../theme/theme5.xml"/><Relationship Id="rId2" Type="http://schemas.openxmlformats.org/officeDocument/2006/relationships/slideLayout" Target="../slideLayouts/slideLayout23.xml"/><Relationship Id="rId1" Type="http://schemas.openxmlformats.org/officeDocument/2006/relationships/slideLayout" Target="../slideLayouts/slideLayout22.xml"/></Relationships>
</file>

<file path=ppt/slideMasters/_rels/slideMaster6.xml.rels><?xml version="1.0" encoding="UTF-8" standalone="yes"?>
<Relationships xmlns="http://schemas.openxmlformats.org/package/2006/relationships"><Relationship Id="rId2" Type="http://schemas.openxmlformats.org/officeDocument/2006/relationships/theme" Target="../theme/theme6.xml"/><Relationship Id="rId1" Type="http://schemas.openxmlformats.org/officeDocument/2006/relationships/slideLayout" Target="../slideLayouts/slideLayout2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MGH logo">
            <a:extLst>
              <a:ext uri="{FF2B5EF4-FFF2-40B4-BE49-F238E27FC236}">
                <a16:creationId xmlns:a16="http://schemas.microsoft.com/office/drawing/2014/main" id="{BF372B49-B6F5-4826-B4F8-2F8A4FFF8894}"/>
              </a:ext>
            </a:extLst>
          </p:cNvPr>
          <p:cNvPicPr>
            <a:picLocks noChangeAspect="1"/>
          </p:cNvPicPr>
          <p:nvPr userDrawn="1"/>
        </p:nvPicPr>
        <p:blipFill>
          <a:blip r:embed="rId6" cstate="hqprint">
            <a:extLst>
              <a:ext uri="{28A0092B-C50C-407E-A947-70E740481C1C}">
                <a14:useLocalDpi xmlns:a14="http://schemas.microsoft.com/office/drawing/2010/main" val="0"/>
              </a:ext>
            </a:extLst>
          </a:blip>
          <a:stretch>
            <a:fillRect/>
          </a:stretch>
        </p:blipFill>
        <p:spPr>
          <a:xfrm>
            <a:off x="294106" y="283845"/>
            <a:ext cx="999514" cy="999514"/>
          </a:xfrm>
          <a:prstGeom prst="rect">
            <a:avLst/>
          </a:prstGeom>
        </p:spPr>
      </p:pic>
      <p:sp>
        <p:nvSpPr>
          <p:cNvPr id="3" name="MGH Tagline">
            <a:extLst>
              <a:ext uri="{FF2B5EF4-FFF2-40B4-BE49-F238E27FC236}">
                <a16:creationId xmlns:a16="http://schemas.microsoft.com/office/drawing/2014/main" id="{70E12349-CEA7-4006-B6E3-3E283BDBD258}"/>
              </a:ext>
            </a:extLst>
          </p:cNvPr>
          <p:cNvSpPr txBox="1"/>
          <p:nvPr userDrawn="1"/>
        </p:nvSpPr>
        <p:spPr>
          <a:xfrm>
            <a:off x="5060273" y="337349"/>
            <a:ext cx="3873993" cy="338554"/>
          </a:xfrm>
          <a:prstGeom prst="rect">
            <a:avLst/>
          </a:prstGeom>
          <a:noFill/>
        </p:spPr>
        <p:txBody>
          <a:bodyPr wrap="square" lIns="45720" rIns="4572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spc="40" dirty="0">
                <a:effectLst/>
                <a:latin typeface="Arial" panose="020B0604020202020204" pitchFamily="34" charset="0"/>
                <a:ea typeface="Calibri" panose="020F0502020204030204" pitchFamily="34" charset="0"/>
              </a:rPr>
              <a:t>Because learning changes everything.</a:t>
            </a:r>
            <a:r>
              <a:rPr lang="en-US" sz="1050" spc="40" baseline="60000" dirty="0">
                <a:effectLst/>
                <a:latin typeface="Arial" panose="020B0604020202020204" pitchFamily="34" charset="0"/>
                <a:ea typeface="Calibri" panose="020F0502020204030204" pitchFamily="34" charset="0"/>
              </a:rPr>
              <a:t>®</a:t>
            </a:r>
            <a:endParaRPr lang="en-US" sz="1600" spc="40" baseline="60000" dirty="0"/>
          </a:p>
        </p:txBody>
      </p:sp>
      <p:sp>
        <p:nvSpPr>
          <p:cNvPr id="5" name="Long Copyright"/>
          <p:cNvSpPr>
            <a:spLocks noGrp="1"/>
          </p:cNvSpPr>
          <p:nvPr>
            <p:ph type="ftr" sz="quarter" idx="3"/>
          </p:nvPr>
        </p:nvSpPr>
        <p:spPr>
          <a:xfrm>
            <a:off x="0" y="6478439"/>
            <a:ext cx="9144000" cy="379562"/>
          </a:xfrm>
          <a:prstGeom prst="rect">
            <a:avLst/>
          </a:prstGeom>
        </p:spPr>
        <p:txBody>
          <a:bodyPr vert="horz" lIns="91440" tIns="45720" rIns="91440" bIns="45720" rtlCol="0" anchor="ctr"/>
          <a:lstStyle>
            <a:lvl1pPr algn="ctr">
              <a:defRPr sz="800">
                <a:solidFill>
                  <a:schemeClr val="tx1"/>
                </a:solidFill>
              </a:defRPr>
            </a:lvl1pPr>
          </a:lstStyle>
          <a:p>
            <a:pPr defTabSz="457200">
              <a:spcBef>
                <a:spcPct val="20000"/>
              </a:spcBef>
              <a:defRPr/>
            </a:pPr>
            <a:r>
              <a:rPr lang="en-US" dirty="0"/>
              <a:t>Copyright here</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895458715"/>
      </p:ext>
    </p:extLst>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1200"/>
        </a:spcBef>
        <a:spcAft>
          <a:spcPts val="0"/>
        </a:spcAft>
        <a:buClrTx/>
        <a:buSzTx/>
        <a:buFont typeface="Arial" panose="020B0604020202020204" pitchFamily="34" charset="0"/>
        <a:buNone/>
        <a:tabLst/>
        <a:defRPr sz="1400" kern="1200" baseline="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60">
          <p15:clr>
            <a:srgbClr val="F26B43"/>
          </p15:clr>
        </p15:guide>
        <p15:guide id="2" orient="horz" pos="192">
          <p15:clr>
            <a:srgbClr val="F26B43"/>
          </p15:clr>
        </p15:guide>
        <p15:guide id="5" pos="2880">
          <p15:clr>
            <a:srgbClr val="F26B43"/>
          </p15:clr>
        </p15:guide>
        <p15:guide id="6" pos="216">
          <p15:clr>
            <a:srgbClr val="F26B43"/>
          </p15:clr>
        </p15:guide>
        <p15:guide id="7" pos="5544">
          <p15:clr>
            <a:srgbClr val="F26B43"/>
          </p15:clr>
        </p15:guide>
        <p15:guide id="9" orient="horz" pos="4211">
          <p15:clr>
            <a:srgbClr val="F26B43"/>
          </p15:clr>
        </p15:guide>
        <p15:guide id="10" orient="horz" pos="960">
          <p15:clr>
            <a:srgbClr val="F26B43"/>
          </p15:clr>
        </p15:guide>
        <p15:guide id="11" orient="horz" pos="4104">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273877"/>
            <a:ext cx="8458200" cy="4944374"/>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6" name="MGH Yellow Line">
            <a:extLst>
              <a:ext uri="{FF2B5EF4-FFF2-40B4-BE49-F238E27FC236}">
                <a16:creationId xmlns:a16="http://schemas.microsoft.com/office/drawing/2014/main" id="{863DCF7F-F49F-4B76-B2DB-65498B95F679}"/>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Short Copyright">
            <a:extLst>
              <a:ext uri="{FF2B5EF4-FFF2-40B4-BE49-F238E27FC236}">
                <a16:creationId xmlns:a16="http://schemas.microsoft.com/office/drawing/2014/main" id="{4970FAA9-D565-4437-8BE7-8F1048CA0A83}"/>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solidFill>
              </a:rPr>
              <a:t>© McGraw Hill, LLC</a:t>
            </a:r>
          </a:p>
        </p:txBody>
      </p:sp>
    </p:spTree>
    <p:extLst>
      <p:ext uri="{BB962C8B-B14F-4D97-AF65-F5344CB8AC3E}">
        <p14:creationId xmlns:p14="http://schemas.microsoft.com/office/powerpoint/2010/main" val="881564708"/>
      </p:ext>
    </p:extLst>
  </p:cSld>
  <p:clrMap bg1="lt1" tx1="dk1" bg2="lt2" tx2="dk2" accent1="accent1" accent2="accent2" accent3="accent3" accent4="accent4" accent5="accent5" accent6="accent6" hlink="hlink" folHlink="folHlink"/>
  <p:sldLayoutIdLst>
    <p:sldLayoutId id="2147483715" r:id="rId1"/>
    <p:sldLayoutId id="2147483721" r:id="rId2"/>
    <p:sldLayoutId id="2147483710" r:id="rId3"/>
    <p:sldLayoutId id="2147483716" r:id="rId4"/>
    <p:sldLayoutId id="2147483714" r:id="rId5"/>
    <p:sldLayoutId id="2147483713" r:id="rId6"/>
    <p:sldLayoutId id="2147483712" r:id="rId7"/>
    <p:sldLayoutId id="2147483711" r:id="rId8"/>
    <p:sldLayoutId id="2147483708" r:id="rId9"/>
    <p:sldLayoutId id="2147483707" r:id="rId10"/>
    <p:sldLayoutId id="2147483709" r:id="rId11"/>
    <p:sldLayoutId id="2147483706" r:id="rId12"/>
    <p:sldLayoutId id="2147483705" r:id="rId13"/>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864" userDrawn="1">
          <p15:clr>
            <a:srgbClr val="F26B43"/>
          </p15:clr>
        </p15:guide>
        <p15:guide id="13" orient="horz" pos="360" userDrawn="1">
          <p15:clr>
            <a:srgbClr val="F26B43"/>
          </p15:clr>
        </p15:guide>
        <p15:guide id="14" orient="horz" pos="3936" userDrawn="1">
          <p15:clr>
            <a:srgbClr val="F26B43"/>
          </p15:clr>
        </p15:guide>
        <p15:guide id="15" pos="984" userDrawn="1">
          <p15:clr>
            <a:srgbClr val="F26B43"/>
          </p15:clr>
        </p15:guide>
        <p15:guide id="16" pos="5376" userDrawn="1">
          <p15:clr>
            <a:srgbClr val="F26B43"/>
          </p15:clr>
        </p15:guide>
        <p15:guide id="17" pos="264"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a:xfrm>
            <a:off x="0" y="6495691"/>
            <a:ext cx="9144000" cy="362309"/>
          </a:xfrm>
          <a:prstGeom prst="rect">
            <a:avLst/>
          </a:prstGeom>
        </p:spPr>
        <p:txBody>
          <a:bodyPr vert="horz" lIns="91440" tIns="45720" rIns="91440" bIns="45720" rtlCol="0" anchor="ctr"/>
          <a:lstStyle>
            <a:lvl1pPr algn="ctr">
              <a:defRPr sz="800">
                <a:solidFill>
                  <a:schemeClr val="tx1"/>
                </a:solidFill>
              </a:defRPr>
            </a:lvl1pPr>
          </a:lstStyle>
          <a:p>
            <a:r>
              <a:rPr lang="en-US" dirty="0"/>
              <a:t>Add long copyright line here</a:t>
            </a:r>
          </a:p>
        </p:txBody>
      </p:sp>
      <p:sp>
        <p:nvSpPr>
          <p:cNvPr id="6" name="MGH Yellow Line">
            <a:extLst>
              <a:ext uri="{FF2B5EF4-FFF2-40B4-BE49-F238E27FC236}">
                <a16:creationId xmlns:a16="http://schemas.microsoft.com/office/drawing/2014/main" id="{F20163A4-4644-4B17-9C8A-EF42A992331B}"/>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437998185"/>
      </p:ext>
    </p:extLst>
  </p:cSld>
  <p:clrMap bg1="lt1" tx1="dk1" bg2="lt2" tx2="dk2" accent1="accent1" accent2="accent2" accent3="accent3" accent4="accent4" accent5="accent5" accent6="accent6" hlink="hlink" folHlink="folHlink"/>
  <p:sldLayoutIdLst>
    <p:sldLayoutId id="2147483685" r:id="rId1"/>
  </p:sldLayoutIdLst>
  <p:hf hdr="0" dt="0"/>
  <p:txStyles>
    <p:titleStyle>
      <a:lvl1pPr algn="ctr" defTabSz="914400" rtl="0" eaLnBrk="1" latinLnBrk="0" hangingPunct="1">
        <a:lnSpc>
          <a:spcPct val="90000"/>
        </a:lnSpc>
        <a:spcBef>
          <a:spcPct val="0"/>
        </a:spcBef>
        <a:buNone/>
        <a:defRPr sz="1600" b="0" kern="1200">
          <a:solidFill>
            <a:schemeClr val="tx2"/>
          </a:solidFill>
          <a:latin typeface="+mj-lt"/>
          <a:ea typeface="+mj-ea"/>
          <a:cs typeface="+mj-cs"/>
        </a:defRPr>
      </a:lvl1pPr>
    </p:titleStyle>
    <p:bodyStyle>
      <a:lvl1pPr marL="0" marR="0" indent="0" algn="ctr" defTabSz="914400" rtl="0" eaLnBrk="1" fontAlgn="auto" latinLnBrk="0" hangingPunct="1">
        <a:lnSpc>
          <a:spcPct val="100000"/>
        </a:lnSpc>
        <a:spcBef>
          <a:spcPts val="0"/>
        </a:spcBef>
        <a:spcAft>
          <a:spcPts val="0"/>
        </a:spcAft>
        <a:buClrTx/>
        <a:buSzTx/>
        <a:buFontTx/>
        <a:buNone/>
        <a:tabLst/>
        <a:defRPr sz="2000" kern="120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60">
          <p15:clr>
            <a:srgbClr val="F26B43"/>
          </p15:clr>
        </p15:guide>
        <p15:guide id="2" orient="horz" pos="192">
          <p15:clr>
            <a:srgbClr val="F26B43"/>
          </p15:clr>
        </p15:guide>
        <p15:guide id="5" pos="2112" userDrawn="1">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2160" userDrawn="1">
          <p15:clr>
            <a:srgbClr val="F26B43"/>
          </p15:clr>
        </p15:guide>
        <p15:guide id="13" pos="3648"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Text Placeholder">
            <a:extLst>
              <a:ext uri="{FF2B5EF4-FFF2-40B4-BE49-F238E27FC236}">
                <a16:creationId xmlns:a16="http://schemas.microsoft.com/office/drawing/2014/main" id="{BEB99B55-73FB-42B4-93ED-C5E818675C31}"/>
              </a:ext>
            </a:extLst>
          </p:cNvPr>
          <p:cNvSpPr>
            <a:spLocks noGrp="1"/>
          </p:cNvSpPr>
          <p:nvPr>
            <p:ph type="body" idx="1"/>
          </p:nvPr>
        </p:nvSpPr>
        <p:spPr>
          <a:xfrm>
            <a:off x="342901" y="1976546"/>
            <a:ext cx="6480593" cy="4351338"/>
          </a:xfrm>
          <a:prstGeom prst="rect">
            <a:avLst/>
          </a:prstGeom>
        </p:spPr>
        <p:txBody>
          <a:bodyPr vert="horz" lIns="91440" tIns="45720" rIns="91440" bIns="45720" rtlCol="0">
            <a:noAutofit/>
          </a:bodyPr>
          <a:lstStyle/>
          <a:p>
            <a:pPr lvl="0"/>
            <a:r>
              <a:rPr lang="en-US" dirty="0"/>
              <a:t>Slide Content</a:t>
            </a:r>
          </a:p>
          <a:p>
            <a:pPr lvl="2"/>
            <a:r>
              <a:rPr lang="en-US" dirty="0"/>
              <a:t>Second level</a:t>
            </a:r>
          </a:p>
          <a:p>
            <a:pPr lvl="3"/>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6" name="MGH Shape">
            <a:extLst>
              <a:ext uri="{FF2B5EF4-FFF2-40B4-BE49-F238E27FC236}">
                <a16:creationId xmlns:a16="http://schemas.microsoft.com/office/drawing/2014/main" id="{B719ECBD-8119-4217-9D58-2638FA4365C1}"/>
              </a:ext>
              <a:ext uri="{C183D7F6-B498-43B3-948B-1728B52AA6E4}">
                <adec:decorative xmlns:adec="http://schemas.microsoft.com/office/drawing/2017/decorative" val="1"/>
              </a:ext>
            </a:extLst>
          </p:cNvPr>
          <p:cNvGrpSpPr/>
          <p:nvPr userDrawn="1"/>
        </p:nvGrpSpPr>
        <p:grpSpPr>
          <a:xfrm>
            <a:off x="6622742" y="0"/>
            <a:ext cx="2521258" cy="6623843"/>
            <a:chOff x="3491346" y="0"/>
            <a:chExt cx="2508933" cy="6367263"/>
          </a:xfrm>
        </p:grpSpPr>
        <p:sp>
          <p:nvSpPr>
            <p:cNvPr id="9" name="Freeform 11">
              <a:extLst>
                <a:ext uri="{FF2B5EF4-FFF2-40B4-BE49-F238E27FC236}">
                  <a16:creationId xmlns:a16="http://schemas.microsoft.com/office/drawing/2014/main" id="{FCAD01AC-30CD-4728-B0FD-543493B2CE55}"/>
                </a:ext>
              </a:extLst>
            </p:cNvPr>
            <p:cNvSpPr/>
            <p:nvPr/>
          </p:nvSpPr>
          <p:spPr>
            <a:xfrm rot="10800000">
              <a:off x="5468761" y="1352709"/>
              <a:ext cx="531517" cy="1821241"/>
            </a:xfrm>
            <a:custGeom>
              <a:avLst/>
              <a:gdLst>
                <a:gd name="connsiteX0" fmla="*/ 0 w 531517"/>
                <a:gd name="connsiteY0" fmla="*/ 1821241 h 1821241"/>
                <a:gd name="connsiteX1" fmla="*/ 0 w 531517"/>
                <a:gd name="connsiteY1" fmla="*/ 0 h 1821241"/>
                <a:gd name="connsiteX2" fmla="*/ 531517 w 531517"/>
                <a:gd name="connsiteY2" fmla="*/ 672400 h 1821241"/>
                <a:gd name="connsiteX3" fmla="*/ 0 w 531517"/>
                <a:gd name="connsiteY3" fmla="*/ 1821241 h 1821241"/>
              </a:gdLst>
              <a:ahLst/>
              <a:cxnLst>
                <a:cxn ang="0">
                  <a:pos x="connsiteX0" y="connsiteY0"/>
                </a:cxn>
                <a:cxn ang="0">
                  <a:pos x="connsiteX1" y="connsiteY1"/>
                </a:cxn>
                <a:cxn ang="0">
                  <a:pos x="connsiteX2" y="connsiteY2"/>
                </a:cxn>
                <a:cxn ang="0">
                  <a:pos x="connsiteX3" y="connsiteY3"/>
                </a:cxn>
              </a:cxnLst>
              <a:rect l="l" t="t" r="r" b="b"/>
              <a:pathLst>
                <a:path w="531517" h="1821241">
                  <a:moveTo>
                    <a:pt x="0" y="1821241"/>
                  </a:moveTo>
                  <a:lnTo>
                    <a:pt x="0" y="0"/>
                  </a:lnTo>
                  <a:lnTo>
                    <a:pt x="531517" y="672400"/>
                  </a:lnTo>
                  <a:lnTo>
                    <a:pt x="0" y="1821241"/>
                  </a:lnTo>
                  <a:close/>
                </a:path>
              </a:pathLst>
            </a:custGeom>
            <a:solidFill>
              <a:srgbClr val="9F22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0" name="Freeform 12">
              <a:extLst>
                <a:ext uri="{FF2B5EF4-FFF2-40B4-BE49-F238E27FC236}">
                  <a16:creationId xmlns:a16="http://schemas.microsoft.com/office/drawing/2014/main" id="{9A51DD71-B849-456F-A479-25728C0B26F4}"/>
                </a:ext>
              </a:extLst>
            </p:cNvPr>
            <p:cNvSpPr/>
            <p:nvPr/>
          </p:nvSpPr>
          <p:spPr>
            <a:xfrm rot="10800000">
              <a:off x="3491346" y="0"/>
              <a:ext cx="2508932" cy="2501550"/>
            </a:xfrm>
            <a:custGeom>
              <a:avLst/>
              <a:gdLst>
                <a:gd name="connsiteX0" fmla="*/ 2508932 w 2508932"/>
                <a:gd name="connsiteY0" fmla="*/ 2501550 h 2501550"/>
                <a:gd name="connsiteX1" fmla="*/ 0 w 2508932"/>
                <a:gd name="connsiteY1" fmla="*/ 2501550 h 2501550"/>
                <a:gd name="connsiteX2" fmla="*/ 0 w 2508932"/>
                <a:gd name="connsiteY2" fmla="*/ 1148841 h 2501550"/>
                <a:gd name="connsiteX3" fmla="*/ 531517 w 2508932"/>
                <a:gd name="connsiteY3" fmla="*/ 0 h 2501550"/>
                <a:gd name="connsiteX4" fmla="*/ 2508932 w 2508932"/>
                <a:gd name="connsiteY4" fmla="*/ 2501550 h 2501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8932" h="2501550">
                  <a:moveTo>
                    <a:pt x="2508932" y="2501550"/>
                  </a:moveTo>
                  <a:lnTo>
                    <a:pt x="0" y="2501550"/>
                  </a:lnTo>
                  <a:lnTo>
                    <a:pt x="0" y="1148841"/>
                  </a:lnTo>
                  <a:lnTo>
                    <a:pt x="531517" y="0"/>
                  </a:lnTo>
                  <a:lnTo>
                    <a:pt x="2508932" y="2501550"/>
                  </a:lnTo>
                  <a:close/>
                </a:path>
              </a:pathLst>
            </a:custGeom>
            <a:solidFill>
              <a:srgbClr val="E2DF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1" name="Freeform 13">
              <a:extLst>
                <a:ext uri="{FF2B5EF4-FFF2-40B4-BE49-F238E27FC236}">
                  <a16:creationId xmlns:a16="http://schemas.microsoft.com/office/drawing/2014/main" id="{CE349BEA-4244-4589-91D3-1DECC6AB1E90}"/>
                </a:ext>
              </a:extLst>
            </p:cNvPr>
            <p:cNvSpPr/>
            <p:nvPr/>
          </p:nvSpPr>
          <p:spPr>
            <a:xfrm rot="10800000">
              <a:off x="3680272" y="1352707"/>
              <a:ext cx="2320007" cy="5014556"/>
            </a:xfrm>
            <a:custGeom>
              <a:avLst/>
              <a:gdLst>
                <a:gd name="connsiteX0" fmla="*/ 0 w 2320007"/>
                <a:gd name="connsiteY0" fmla="*/ 5014556 h 5014556"/>
                <a:gd name="connsiteX1" fmla="*/ 0 w 2320007"/>
                <a:gd name="connsiteY1" fmla="*/ 0 h 5014556"/>
                <a:gd name="connsiteX2" fmla="*/ 2320007 w 2320007"/>
                <a:gd name="connsiteY2" fmla="*/ 0 h 5014556"/>
                <a:gd name="connsiteX3" fmla="*/ 531518 w 2320007"/>
                <a:gd name="connsiteY3" fmla="*/ 3865713 h 5014556"/>
                <a:gd name="connsiteX4" fmla="*/ 1 w 2320007"/>
                <a:gd name="connsiteY4" fmla="*/ 3193313 h 5014556"/>
                <a:gd name="connsiteX5" fmla="*/ 1 w 2320007"/>
                <a:gd name="connsiteY5" fmla="*/ 5014554 h 5014556"/>
                <a:gd name="connsiteX6" fmla="*/ 0 w 2320007"/>
                <a:gd name="connsiteY6" fmla="*/ 5014556 h 5014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20007" h="5014556">
                  <a:moveTo>
                    <a:pt x="0" y="5014556"/>
                  </a:moveTo>
                  <a:lnTo>
                    <a:pt x="0" y="0"/>
                  </a:lnTo>
                  <a:lnTo>
                    <a:pt x="2320007" y="0"/>
                  </a:lnTo>
                  <a:lnTo>
                    <a:pt x="531518" y="3865713"/>
                  </a:lnTo>
                  <a:lnTo>
                    <a:pt x="1" y="3193313"/>
                  </a:lnTo>
                  <a:lnTo>
                    <a:pt x="1" y="5014554"/>
                  </a:lnTo>
                  <a:lnTo>
                    <a:pt x="0" y="50145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grpSp>
      <p:sp>
        <p:nvSpPr>
          <p:cNvPr id="13" name="Title Placeholder">
            <a:extLst>
              <a:ext uri="{FF2B5EF4-FFF2-40B4-BE49-F238E27FC236}">
                <a16:creationId xmlns:a16="http://schemas.microsoft.com/office/drawing/2014/main" id="{34622483-C344-43F3-82BE-D7AE2DFFFAB0}"/>
              </a:ext>
            </a:extLst>
          </p:cNvPr>
          <p:cNvSpPr>
            <a:spLocks noGrp="1"/>
          </p:cNvSpPr>
          <p:nvPr>
            <p:ph type="title"/>
          </p:nvPr>
        </p:nvSpPr>
        <p:spPr>
          <a:xfrm>
            <a:off x="342900" y="136257"/>
            <a:ext cx="6073803" cy="685800"/>
          </a:xfrm>
          <a:prstGeom prst="rect">
            <a:avLst/>
          </a:prstGeom>
        </p:spPr>
        <p:txBody>
          <a:bodyPr vert="horz" lIns="91440" tIns="45720" rIns="91440" bIns="45720" rtlCol="0" anchor="ctr">
            <a:noAutofit/>
          </a:bodyPr>
          <a:lstStyle/>
          <a:p>
            <a:r>
              <a:rPr lang="en-US" dirty="0"/>
              <a:t>Title goes here</a:t>
            </a:r>
          </a:p>
        </p:txBody>
      </p:sp>
      <p:sp>
        <p:nvSpPr>
          <p:cNvPr id="12" name="Slide Number Placeholder">
            <a:extLst>
              <a:ext uri="{FF2B5EF4-FFF2-40B4-BE49-F238E27FC236}">
                <a16:creationId xmlns:a16="http://schemas.microsoft.com/office/drawing/2014/main" id="{19EE2D17-5247-41B2-8D9A-80CD839F81C4}"/>
              </a:ext>
            </a:extLst>
          </p:cNvPr>
          <p:cNvSpPr>
            <a:spLocks noGrp="1"/>
          </p:cNvSpPr>
          <p:nvPr>
            <p:ph type="sldNum" sz="quarter" idx="4"/>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
        <p:nvSpPr>
          <p:cNvPr id="14" name="Short Copyright">
            <a:extLst>
              <a:ext uri="{FF2B5EF4-FFF2-40B4-BE49-F238E27FC236}">
                <a16:creationId xmlns:a16="http://schemas.microsoft.com/office/drawing/2014/main" id="{192057C4-1A3D-4E06-B197-CEA99043B21C}"/>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solidFill>
              </a:rPr>
              <a:t>© McGraw Hill, LLC</a:t>
            </a:r>
          </a:p>
        </p:txBody>
      </p:sp>
    </p:spTree>
    <p:extLst>
      <p:ext uri="{BB962C8B-B14F-4D97-AF65-F5344CB8AC3E}">
        <p14:creationId xmlns:p14="http://schemas.microsoft.com/office/powerpoint/2010/main" val="3690558099"/>
      </p:ext>
    </p:extLst>
  </p:cSld>
  <p:clrMap bg1="lt1" tx1="dk1" bg2="lt2" tx2="dk2" accent1="accent1" accent2="accent2" accent3="accent3" accent4="accent4" accent5="accent5" accent6="accent6" hlink="hlink" folHlink="folHlink"/>
  <p:sldLayoutIdLst>
    <p:sldLayoutId id="2147483690" r:id="rId1"/>
    <p:sldLayoutId id="2147483698" r:id="rId2"/>
    <p:sldLayoutId id="2147483720" r:id="rId3"/>
  </p:sldLayoutIdLst>
  <p:hf hdr="0" dt="0"/>
  <p:txStyles>
    <p:titleStyle>
      <a:lvl1pPr algn="l" defTabSz="914400" rtl="0" eaLnBrk="1" latinLnBrk="0" hangingPunct="1">
        <a:lnSpc>
          <a:spcPct val="10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sz="2000" kern="1200">
          <a:solidFill>
            <a:schemeClr val="tx2"/>
          </a:solidFill>
          <a:latin typeface="+mn-lt"/>
          <a:ea typeface="+mn-ea"/>
          <a:cs typeface="+mn-cs"/>
        </a:defRPr>
      </a:lvl1pPr>
      <a:lvl2pPr marL="1588" indent="0" algn="l" defTabSz="914400" rtl="0" eaLnBrk="1" latinLnBrk="0" hangingPunct="1">
        <a:lnSpc>
          <a:spcPct val="100000"/>
        </a:lnSpc>
        <a:spcBef>
          <a:spcPts val="800"/>
        </a:spcBef>
        <a:buClrTx/>
        <a:buFont typeface="Arial" panose="020B0604020202020204" pitchFamily="34" charset="0"/>
        <a:buNone/>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buFont typeface="Arial" panose="020B0604020202020204" pitchFamily="34" charset="0"/>
        <a:buChar char="•"/>
        <a:defRPr sz="20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buFont typeface="Arial" panose="020B0604020202020204" pitchFamily="34" charset="0"/>
        <a:buChar char="•"/>
        <a:defRPr sz="18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60">
          <p15:clr>
            <a:srgbClr val="F26B43"/>
          </p15:clr>
        </p15:guide>
        <p15:guide id="2" orient="horz" pos="192">
          <p15:clr>
            <a:srgbClr val="F26B43"/>
          </p15:clr>
        </p15:guide>
        <p15:guide id="5" pos="5544" userDrawn="1">
          <p15:clr>
            <a:srgbClr val="F26B43"/>
          </p15:clr>
        </p15:guide>
        <p15:guide id="6" pos="216">
          <p15:clr>
            <a:srgbClr val="F26B43"/>
          </p15:clr>
        </p15:guide>
        <p15:guide id="7" pos="4296" userDrawn="1">
          <p15:clr>
            <a:srgbClr val="F26B43"/>
          </p15:clr>
        </p15:guide>
        <p15:guide id="9" orient="horz" pos="4211">
          <p15:clr>
            <a:srgbClr val="F26B43"/>
          </p15:clr>
        </p15:guide>
        <p15:guide id="10" orient="horz" pos="1248" userDrawn="1">
          <p15:clr>
            <a:srgbClr val="F26B43"/>
          </p15:clr>
        </p15:guide>
        <p15:guide id="11" orient="horz" pos="3984" userDrawn="1">
          <p15:clr>
            <a:srgbClr val="F26B43"/>
          </p15:clr>
        </p15:guide>
        <p15:guide id="12" orient="horz" pos="1656" userDrawn="1">
          <p15:clr>
            <a:srgbClr val="F26B43"/>
          </p15:clr>
        </p15:guide>
        <p15:guide id="13" pos="2980">
          <p15:clr>
            <a:srgbClr val="F26B43"/>
          </p15:clr>
        </p15:guide>
        <p15:guide id="14" orient="horz" pos="2260" userDrawn="1">
          <p15:clr>
            <a:srgbClr val="F26B43"/>
          </p15:clr>
        </p15:guide>
        <p15:guide id="15" pos="264" userDrawn="1">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371599"/>
            <a:ext cx="8458200" cy="4876801"/>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Slide Number Placeholder">
            <a:extLst>
              <a:ext uri="{FF2B5EF4-FFF2-40B4-BE49-F238E27FC236}">
                <a16:creationId xmlns:a16="http://schemas.microsoft.com/office/drawing/2014/main" id="{4B7358F1-75CE-4C36-99A4-9357D330ECB8}"/>
              </a:ext>
            </a:extLst>
          </p:cNvPr>
          <p:cNvSpPr>
            <a:spLocks noGrp="1"/>
          </p:cNvSpPr>
          <p:nvPr>
            <p:ph type="sldNum" sz="quarter" idx="4"/>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
        <p:nvSpPr>
          <p:cNvPr id="7" name="Short Copyright">
            <a:extLst>
              <a:ext uri="{FF2B5EF4-FFF2-40B4-BE49-F238E27FC236}">
                <a16:creationId xmlns:a16="http://schemas.microsoft.com/office/drawing/2014/main" id="{E71CBE01-4C75-4137-BF41-46F2A465EB13}"/>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solidFill>
              </a:rPr>
              <a:t>© McGraw Hill, LLC</a:t>
            </a:r>
          </a:p>
        </p:txBody>
      </p:sp>
    </p:spTree>
    <p:extLst>
      <p:ext uri="{BB962C8B-B14F-4D97-AF65-F5344CB8AC3E}">
        <p14:creationId xmlns:p14="http://schemas.microsoft.com/office/powerpoint/2010/main" val="2924093042"/>
      </p:ext>
    </p:extLst>
  </p:cSld>
  <p:clrMap bg1="lt1" tx1="dk1" bg2="lt2" tx2="dk2" accent1="accent1" accent2="accent2" accent3="accent3" accent4="accent4" accent5="accent5" accent6="accent6" hlink="hlink" folHlink="folHlink"/>
  <p:sldLayoutIdLst>
    <p:sldLayoutId id="2147483702" r:id="rId1"/>
    <p:sldLayoutId id="2147483703" r:id="rId2"/>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p15:clr>
            <a:srgbClr val="F26B43"/>
          </p15:clr>
        </p15:guide>
        <p15:guide id="11" orient="horz" pos="4104">
          <p15:clr>
            <a:srgbClr val="F26B43"/>
          </p15:clr>
        </p15:guide>
        <p15:guide id="12" orient="horz" pos="864">
          <p15:clr>
            <a:srgbClr val="F26B43"/>
          </p15:clr>
        </p15:guide>
        <p15:guide id="13" orient="horz" pos="360">
          <p15:clr>
            <a:srgbClr val="F26B43"/>
          </p15:clr>
        </p15:guide>
        <p15:guide id="14" orient="horz" pos="3936">
          <p15:clr>
            <a:srgbClr val="F26B43"/>
          </p15:clr>
        </p15:guide>
        <p15:guide id="15" pos="984">
          <p15:clr>
            <a:srgbClr val="F26B43"/>
          </p15:clr>
        </p15:guide>
        <p15:guide id="16" pos="5376">
          <p15:clr>
            <a:srgbClr val="F26B43"/>
          </p15:clr>
        </p15:guide>
        <p15:guide id="17" pos="264">
          <p15:clr>
            <a:srgbClr val="F26B43"/>
          </p15:clr>
        </p15:guide>
      </p15:sldGuideLst>
    </p:ext>
  </p:extLst>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94E9310-D4F7-487A-B53C-DF9BD4F07CC7}"/>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US"/>
              <a:t>Click to edit Master title style</a:t>
            </a:r>
            <a:endParaRPr lang="en-IN"/>
          </a:p>
        </p:txBody>
      </p:sp>
      <p:sp>
        <p:nvSpPr>
          <p:cNvPr id="3" name="Text Placeholder 2">
            <a:extLst>
              <a:ext uri="{FF2B5EF4-FFF2-40B4-BE49-F238E27FC236}">
                <a16:creationId xmlns:a16="http://schemas.microsoft.com/office/drawing/2014/main" id="{576B31A2-25AA-494E-9270-697B776D78A8}"/>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extLst>
      <p:ext uri="{BB962C8B-B14F-4D97-AF65-F5344CB8AC3E}">
        <p14:creationId xmlns:p14="http://schemas.microsoft.com/office/powerpoint/2010/main" val="569814370"/>
      </p:ext>
    </p:extLst>
  </p:cSld>
  <p:clrMap bg1="lt1" tx1="dk1" bg2="lt2" tx2="dk2" accent1="accent1" accent2="accent2" accent3="accent3" accent4="accent4" accent5="accent5" accent6="accent6" hlink="hlink" folHlink="folHlink"/>
  <p:sldLayoutIdLst>
    <p:sldLayoutId id="2147483719" r:id="rId1"/>
  </p:sldLayoutIdLst>
  <p:txStyles>
    <p:title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8" Type="http://schemas.openxmlformats.org/officeDocument/2006/relationships/image" Target="../media/image8.wmf"/><Relationship Id="rId3" Type="http://schemas.openxmlformats.org/officeDocument/2006/relationships/oleObject" Target="../embeddings/oleObject1.bin"/><Relationship Id="rId7" Type="http://schemas.openxmlformats.org/officeDocument/2006/relationships/oleObject" Target="../embeddings/oleObject3.bin"/><Relationship Id="rId2" Type="http://schemas.openxmlformats.org/officeDocument/2006/relationships/slideLayout" Target="../slideLayouts/slideLayout11.xml"/><Relationship Id="rId1" Type="http://schemas.openxmlformats.org/officeDocument/2006/relationships/vmlDrawing" Target="../drawings/vmlDrawing1.vml"/><Relationship Id="rId6" Type="http://schemas.openxmlformats.org/officeDocument/2006/relationships/image" Target="../media/image7.wmf"/><Relationship Id="rId5" Type="http://schemas.openxmlformats.org/officeDocument/2006/relationships/oleObject" Target="../embeddings/oleObject2.bin"/><Relationship Id="rId4" Type="http://schemas.openxmlformats.org/officeDocument/2006/relationships/image" Target="../media/image6.wmf"/></Relationships>
</file>

<file path=ppt/slides/_rels/slide11.xml.rels><?xml version="1.0" encoding="UTF-8" standalone="yes"?>
<Relationships xmlns="http://schemas.openxmlformats.org/package/2006/relationships"><Relationship Id="rId3" Type="http://schemas.openxmlformats.org/officeDocument/2006/relationships/slide" Target="slide70.xml"/><Relationship Id="rId2" Type="http://schemas.openxmlformats.org/officeDocument/2006/relationships/image" Target="../media/image9.jp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slide" Target="slide71.xml"/><Relationship Id="rId2" Type="http://schemas.openxmlformats.org/officeDocument/2006/relationships/image" Target="../media/image10.jp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slide" Target="slide72.xml"/><Relationship Id="rId2" Type="http://schemas.openxmlformats.org/officeDocument/2006/relationships/image" Target="../media/image11.jp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slide" Target="slide73.xml"/><Relationship Id="rId2" Type="http://schemas.openxmlformats.org/officeDocument/2006/relationships/image" Target="../media/image12.jpg"/><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slide" Target="slide74.xml"/><Relationship Id="rId2" Type="http://schemas.openxmlformats.org/officeDocument/2006/relationships/image" Target="../media/image13.jpg"/><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slide" Target="slide75.xml"/><Relationship Id="rId2" Type="http://schemas.openxmlformats.org/officeDocument/2006/relationships/image" Target="../media/image14.jp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slide" Target="slide76.xml"/><Relationship Id="rId2" Type="http://schemas.openxmlformats.org/officeDocument/2006/relationships/image" Target="../media/image15.jpg"/><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slide" Target="slide77.xml"/><Relationship Id="rId2" Type="http://schemas.openxmlformats.org/officeDocument/2006/relationships/image" Target="../media/image16.jpg"/><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11.xml"/><Relationship Id="rId1" Type="http://schemas.openxmlformats.org/officeDocument/2006/relationships/vmlDrawing" Target="../drawings/vmlDrawing2.vml"/><Relationship Id="rId6" Type="http://schemas.openxmlformats.org/officeDocument/2006/relationships/image" Target="../media/image18.wmf"/><Relationship Id="rId5" Type="http://schemas.openxmlformats.org/officeDocument/2006/relationships/oleObject" Target="../embeddings/oleObject5.bin"/><Relationship Id="rId4" Type="http://schemas.openxmlformats.org/officeDocument/2006/relationships/image" Target="../media/image17.wmf"/></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slide" Target="slide78.xml"/><Relationship Id="rId2" Type="http://schemas.openxmlformats.org/officeDocument/2006/relationships/image" Target="../media/image19.jpg"/><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3" Type="http://schemas.openxmlformats.org/officeDocument/2006/relationships/slide" Target="slide79.xml"/><Relationship Id="rId2" Type="http://schemas.openxmlformats.org/officeDocument/2006/relationships/image" Target="../media/image20.jp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3" Type="http://schemas.openxmlformats.org/officeDocument/2006/relationships/slide" Target="slide80.xml"/><Relationship Id="rId2" Type="http://schemas.openxmlformats.org/officeDocument/2006/relationships/image" Target="../media/image22.jpg"/><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3" Type="http://schemas.openxmlformats.org/officeDocument/2006/relationships/slide" Target="slide81.xml"/><Relationship Id="rId2" Type="http://schemas.openxmlformats.org/officeDocument/2006/relationships/image" Target="../media/image23.jpg"/><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3" Type="http://schemas.openxmlformats.org/officeDocument/2006/relationships/slide" Target="slide82.xml"/><Relationship Id="rId2" Type="http://schemas.openxmlformats.org/officeDocument/2006/relationships/image" Target="../media/image24.jpg"/><Relationship Id="rId1" Type="http://schemas.openxmlformats.org/officeDocument/2006/relationships/slideLayout" Target="../slideLayouts/slideLayout10.xml"/><Relationship Id="rId4" Type="http://schemas.openxmlformats.org/officeDocument/2006/relationships/slide" Target="slide6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3" Type="http://schemas.openxmlformats.org/officeDocument/2006/relationships/slide" Target="slide83.xml"/><Relationship Id="rId2" Type="http://schemas.openxmlformats.org/officeDocument/2006/relationships/image" Target="../media/image26.jpg"/><Relationship Id="rId1" Type="http://schemas.openxmlformats.org/officeDocument/2006/relationships/slideLayout" Target="../slideLayouts/slideLayout9.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3" Type="http://schemas.openxmlformats.org/officeDocument/2006/relationships/slide" Target="slide84.xml"/><Relationship Id="rId2" Type="http://schemas.openxmlformats.org/officeDocument/2006/relationships/image" Target="../media/image27.jpg"/><Relationship Id="rId1" Type="http://schemas.openxmlformats.org/officeDocument/2006/relationships/slideLayout" Target="../slideLayouts/slideLayout6.xml"/><Relationship Id="rId4" Type="http://schemas.openxmlformats.org/officeDocument/2006/relationships/slide" Target="slide68.xml"/></Relationships>
</file>

<file path=ppt/slides/_rels/slide45.xml.rels><?xml version="1.0" encoding="UTF-8" standalone="yes"?>
<Relationships xmlns="http://schemas.openxmlformats.org/package/2006/relationships"><Relationship Id="rId3" Type="http://schemas.openxmlformats.org/officeDocument/2006/relationships/slide" Target="slide85.xml"/><Relationship Id="rId2" Type="http://schemas.openxmlformats.org/officeDocument/2006/relationships/image" Target="../media/image28.jpg"/><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3" Type="http://schemas.openxmlformats.org/officeDocument/2006/relationships/slide" Target="slide86.xml"/><Relationship Id="rId2" Type="http://schemas.openxmlformats.org/officeDocument/2006/relationships/image" Target="../media/image28.jpg"/><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3" Type="http://schemas.openxmlformats.org/officeDocument/2006/relationships/slide" Target="slide87.xml"/><Relationship Id="rId2" Type="http://schemas.openxmlformats.org/officeDocument/2006/relationships/image" Target="../media/image28.jpg"/><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3" Type="http://schemas.openxmlformats.org/officeDocument/2006/relationships/slide" Target="slide88.xml"/><Relationship Id="rId2" Type="http://schemas.openxmlformats.org/officeDocument/2006/relationships/image" Target="../media/image28.jpg"/><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3" Type="http://schemas.openxmlformats.org/officeDocument/2006/relationships/slide" Target="slide89.xml"/><Relationship Id="rId2" Type="http://schemas.openxmlformats.org/officeDocument/2006/relationships/image" Target="../media/image28.jp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slide" Target="slide68.xml"/><Relationship Id="rId2" Type="http://schemas.openxmlformats.org/officeDocument/2006/relationships/image" Target="../media/image5.jpg"/><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2" Type="http://schemas.openxmlformats.org/officeDocument/2006/relationships/image" Target="../media/image29.jpg"/><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5.xml.rels><?xml version="1.0" encoding="UTF-8" standalone="yes"?>
<Relationships xmlns="http://schemas.openxmlformats.org/package/2006/relationships"><Relationship Id="rId3" Type="http://schemas.openxmlformats.org/officeDocument/2006/relationships/slide" Target="slide90.xml"/><Relationship Id="rId2" Type="http://schemas.openxmlformats.org/officeDocument/2006/relationships/image" Target="../media/image30.jpg"/><Relationship Id="rId1" Type="http://schemas.openxmlformats.org/officeDocument/2006/relationships/slideLayout" Target="../slideLayouts/slideLayout6.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7.xml.rels><?xml version="1.0" encoding="UTF-8" standalone="yes"?>
<Relationships xmlns="http://schemas.openxmlformats.org/package/2006/relationships"><Relationship Id="rId3" Type="http://schemas.openxmlformats.org/officeDocument/2006/relationships/slide" Target="slide91.xml"/><Relationship Id="rId2" Type="http://schemas.openxmlformats.org/officeDocument/2006/relationships/image" Target="../media/image31.jpg"/><Relationship Id="rId1" Type="http://schemas.openxmlformats.org/officeDocument/2006/relationships/slideLayout" Target="../slideLayouts/slideLayout6.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slide" Target="slide69.xml"/><Relationship Id="rId2" Type="http://schemas.openxmlformats.org/officeDocument/2006/relationships/image" Target="../media/image5.jpg"/><Relationship Id="rId1" Type="http://schemas.openxmlformats.org/officeDocument/2006/relationships/slideLayout" Target="../slideLayouts/slideLayout6.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2.xml.rels><?xml version="1.0" encoding="UTF-8" standalone="yes"?>
<Relationships xmlns="http://schemas.openxmlformats.org/package/2006/relationships"><Relationship Id="rId3" Type="http://schemas.openxmlformats.org/officeDocument/2006/relationships/slide" Target="slide92.xml"/><Relationship Id="rId2" Type="http://schemas.openxmlformats.org/officeDocument/2006/relationships/image" Target="../media/image32.jpg"/><Relationship Id="rId1" Type="http://schemas.openxmlformats.org/officeDocument/2006/relationships/slideLayout" Target="../slideLayouts/slideLayout6.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4.xml.rels><?xml version="1.0" encoding="UTF-8" standalone="yes"?>
<Relationships xmlns="http://schemas.openxmlformats.org/package/2006/relationships"><Relationship Id="rId3" Type="http://schemas.openxmlformats.org/officeDocument/2006/relationships/slide" Target="slide93.xml"/><Relationship Id="rId2" Type="http://schemas.openxmlformats.org/officeDocument/2006/relationships/image" Target="../media/image33.jpg"/><Relationship Id="rId1" Type="http://schemas.openxmlformats.org/officeDocument/2006/relationships/slideLayout" Target="../slideLayouts/slideLayout6.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68.xml.rels><?xml version="1.0" encoding="UTF-8" standalone="yes"?>
<Relationships xmlns="http://schemas.openxmlformats.org/package/2006/relationships"><Relationship Id="rId2" Type="http://schemas.openxmlformats.org/officeDocument/2006/relationships/slide" Target="slide5.xml"/><Relationship Id="rId1" Type="http://schemas.openxmlformats.org/officeDocument/2006/relationships/slideLayout" Target="../slideLayouts/slideLayout22.xml"/></Relationships>
</file>

<file path=ppt/slides/_rels/slide69.xml.rels><?xml version="1.0" encoding="UTF-8" standalone="yes"?>
<Relationships xmlns="http://schemas.openxmlformats.org/package/2006/relationships"><Relationship Id="rId2" Type="http://schemas.openxmlformats.org/officeDocument/2006/relationships/slide" Target="slide6.xml"/><Relationship Id="rId1" Type="http://schemas.openxmlformats.org/officeDocument/2006/relationships/slideLayout" Target="../slideLayouts/slideLayout2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0.xml.rels><?xml version="1.0" encoding="UTF-8" standalone="yes"?>
<Relationships xmlns="http://schemas.openxmlformats.org/package/2006/relationships"><Relationship Id="rId2" Type="http://schemas.openxmlformats.org/officeDocument/2006/relationships/slide" Target="slide11.xml"/><Relationship Id="rId1" Type="http://schemas.openxmlformats.org/officeDocument/2006/relationships/slideLayout" Target="../slideLayouts/slideLayout22.xml"/></Relationships>
</file>

<file path=ppt/slides/_rels/slide71.xml.rels><?xml version="1.0" encoding="UTF-8" standalone="yes"?>
<Relationships xmlns="http://schemas.openxmlformats.org/package/2006/relationships"><Relationship Id="rId2" Type="http://schemas.openxmlformats.org/officeDocument/2006/relationships/slide" Target="slide13.xml"/><Relationship Id="rId1" Type="http://schemas.openxmlformats.org/officeDocument/2006/relationships/slideLayout" Target="../slideLayouts/slideLayout22.xml"/></Relationships>
</file>

<file path=ppt/slides/_rels/slide72.xml.rels><?xml version="1.0" encoding="UTF-8" standalone="yes"?>
<Relationships xmlns="http://schemas.openxmlformats.org/package/2006/relationships"><Relationship Id="rId2" Type="http://schemas.openxmlformats.org/officeDocument/2006/relationships/slide" Target="slide14.xml"/><Relationship Id="rId1" Type="http://schemas.openxmlformats.org/officeDocument/2006/relationships/slideLayout" Target="../slideLayouts/slideLayout22.xml"/></Relationships>
</file>

<file path=ppt/slides/_rels/slide73.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16.xml"/><Relationship Id="rId1" Type="http://schemas.openxmlformats.org/officeDocument/2006/relationships/slideLayout" Target="../slideLayouts/slideLayout22.xml"/></Relationships>
</file>

<file path=ppt/slides/_rels/slide74.xml.rels><?xml version="1.0" encoding="UTF-8" standalone="yes"?>
<Relationships xmlns="http://schemas.openxmlformats.org/package/2006/relationships"><Relationship Id="rId2" Type="http://schemas.openxmlformats.org/officeDocument/2006/relationships/slide" Target="slide18.xml"/><Relationship Id="rId1" Type="http://schemas.openxmlformats.org/officeDocument/2006/relationships/slideLayout" Target="../slideLayouts/slideLayout22.xml"/></Relationships>
</file>

<file path=ppt/slides/_rels/slide75.xml.rels><?xml version="1.0" encoding="UTF-8" standalone="yes"?>
<Relationships xmlns="http://schemas.openxmlformats.org/package/2006/relationships"><Relationship Id="rId2" Type="http://schemas.openxmlformats.org/officeDocument/2006/relationships/slide" Target="slide19.xml"/><Relationship Id="rId1" Type="http://schemas.openxmlformats.org/officeDocument/2006/relationships/slideLayout" Target="../slideLayouts/slideLayout22.xml"/></Relationships>
</file>

<file path=ppt/slides/_rels/slide76.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20.xml"/><Relationship Id="rId1" Type="http://schemas.openxmlformats.org/officeDocument/2006/relationships/slideLayout" Target="../slideLayouts/slideLayout22.xml"/></Relationships>
</file>

<file path=ppt/slides/_rels/slide77.xml.rels><?xml version="1.0" encoding="UTF-8" standalone="yes"?>
<Relationships xmlns="http://schemas.openxmlformats.org/package/2006/relationships"><Relationship Id="rId2" Type="http://schemas.openxmlformats.org/officeDocument/2006/relationships/slide" Target="slide23.xml"/><Relationship Id="rId1" Type="http://schemas.openxmlformats.org/officeDocument/2006/relationships/slideLayout" Target="../slideLayouts/slideLayout22.xml"/></Relationships>
</file>

<file path=ppt/slides/_rels/slide78.xml.rels><?xml version="1.0" encoding="UTF-8" standalone="yes"?>
<Relationships xmlns="http://schemas.openxmlformats.org/package/2006/relationships"><Relationship Id="rId2" Type="http://schemas.openxmlformats.org/officeDocument/2006/relationships/slide" Target="slide26.xml"/><Relationship Id="rId1" Type="http://schemas.openxmlformats.org/officeDocument/2006/relationships/slideLayout" Target="../slideLayouts/slideLayout22.xml"/></Relationships>
</file>

<file path=ppt/slides/_rels/slide79.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29.xml"/><Relationship Id="rId1" Type="http://schemas.openxmlformats.org/officeDocument/2006/relationships/slideLayout" Target="../slideLayouts/slideLayout2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0.xml.rels><?xml version="1.0" encoding="UTF-8" standalone="yes"?>
<Relationships xmlns="http://schemas.openxmlformats.org/package/2006/relationships"><Relationship Id="rId2" Type="http://schemas.openxmlformats.org/officeDocument/2006/relationships/slide" Target="slide32.xml"/><Relationship Id="rId1" Type="http://schemas.openxmlformats.org/officeDocument/2006/relationships/slideLayout" Target="../slideLayouts/slideLayout22.xml"/></Relationships>
</file>

<file path=ppt/slides/_rels/slide81.xml.rels><?xml version="1.0" encoding="UTF-8" standalone="yes"?>
<Relationships xmlns="http://schemas.openxmlformats.org/package/2006/relationships"><Relationship Id="rId2" Type="http://schemas.openxmlformats.org/officeDocument/2006/relationships/slide" Target="slide36.xml"/><Relationship Id="rId1" Type="http://schemas.openxmlformats.org/officeDocument/2006/relationships/slideLayout" Target="../slideLayouts/slideLayout22.xml"/></Relationships>
</file>

<file path=ppt/slides/_rels/slide82.xml.rels><?xml version="1.0" encoding="UTF-8" standalone="yes"?>
<Relationships xmlns="http://schemas.openxmlformats.org/package/2006/relationships"><Relationship Id="rId2" Type="http://schemas.openxmlformats.org/officeDocument/2006/relationships/slide" Target="slide38.xml"/><Relationship Id="rId1" Type="http://schemas.openxmlformats.org/officeDocument/2006/relationships/slideLayout" Target="../slideLayouts/slideLayout22.xml"/></Relationships>
</file>

<file path=ppt/slides/_rels/slide83.xml.rels><?xml version="1.0" encoding="UTF-8" standalone="yes"?>
<Relationships xmlns="http://schemas.openxmlformats.org/package/2006/relationships"><Relationship Id="rId2" Type="http://schemas.openxmlformats.org/officeDocument/2006/relationships/slide" Target="slide42.xml"/><Relationship Id="rId1" Type="http://schemas.openxmlformats.org/officeDocument/2006/relationships/slideLayout" Target="../slideLayouts/slideLayout22.xml"/></Relationships>
</file>

<file path=ppt/slides/_rels/slide84.xml.rels><?xml version="1.0" encoding="UTF-8" standalone="yes"?>
<Relationships xmlns="http://schemas.openxmlformats.org/package/2006/relationships"><Relationship Id="rId2" Type="http://schemas.openxmlformats.org/officeDocument/2006/relationships/slide" Target="slide44.xml"/><Relationship Id="rId1" Type="http://schemas.openxmlformats.org/officeDocument/2006/relationships/slideLayout" Target="../slideLayouts/slideLayout22.xml"/></Relationships>
</file>

<file path=ppt/slides/_rels/slide85.xml.rels><?xml version="1.0" encoding="UTF-8" standalone="yes"?>
<Relationships xmlns="http://schemas.openxmlformats.org/package/2006/relationships"><Relationship Id="rId2" Type="http://schemas.openxmlformats.org/officeDocument/2006/relationships/slide" Target="slide45.xml"/><Relationship Id="rId1" Type="http://schemas.openxmlformats.org/officeDocument/2006/relationships/slideLayout" Target="../slideLayouts/slideLayout22.xml"/></Relationships>
</file>

<file path=ppt/slides/_rels/slide86.xml.rels><?xml version="1.0" encoding="UTF-8" standalone="yes"?>
<Relationships xmlns="http://schemas.openxmlformats.org/package/2006/relationships"><Relationship Id="rId2" Type="http://schemas.openxmlformats.org/officeDocument/2006/relationships/slide" Target="slide46.xml"/><Relationship Id="rId1" Type="http://schemas.openxmlformats.org/officeDocument/2006/relationships/slideLayout" Target="../slideLayouts/slideLayout22.xml"/></Relationships>
</file>

<file path=ppt/slides/_rels/slide87.xml.rels><?xml version="1.0" encoding="UTF-8" standalone="yes"?>
<Relationships xmlns="http://schemas.openxmlformats.org/package/2006/relationships"><Relationship Id="rId2" Type="http://schemas.openxmlformats.org/officeDocument/2006/relationships/slide" Target="slide47.xml"/><Relationship Id="rId1" Type="http://schemas.openxmlformats.org/officeDocument/2006/relationships/slideLayout" Target="../slideLayouts/slideLayout22.xml"/></Relationships>
</file>

<file path=ppt/slides/_rels/slide88.xml.rels><?xml version="1.0" encoding="UTF-8" standalone="yes"?>
<Relationships xmlns="http://schemas.openxmlformats.org/package/2006/relationships"><Relationship Id="rId2" Type="http://schemas.openxmlformats.org/officeDocument/2006/relationships/slide" Target="slide48.xml"/><Relationship Id="rId1" Type="http://schemas.openxmlformats.org/officeDocument/2006/relationships/slideLayout" Target="../slideLayouts/slideLayout22.xml"/></Relationships>
</file>

<file path=ppt/slides/_rels/slide89.xml.rels><?xml version="1.0" encoding="UTF-8" standalone="yes"?>
<Relationships xmlns="http://schemas.openxmlformats.org/package/2006/relationships"><Relationship Id="rId2" Type="http://schemas.openxmlformats.org/officeDocument/2006/relationships/slide" Target="slide49.xml"/><Relationship Id="rId1" Type="http://schemas.openxmlformats.org/officeDocument/2006/relationships/slideLayout" Target="../slideLayouts/slideLayout2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0.xml.rels><?xml version="1.0" encoding="UTF-8" standalone="yes"?>
<Relationships xmlns="http://schemas.openxmlformats.org/package/2006/relationships"><Relationship Id="rId2" Type="http://schemas.openxmlformats.org/officeDocument/2006/relationships/slide" Target="slide55.xml"/><Relationship Id="rId1" Type="http://schemas.openxmlformats.org/officeDocument/2006/relationships/slideLayout" Target="../slideLayouts/slideLayout22.xml"/></Relationships>
</file>

<file path=ppt/slides/_rels/slide91.xml.rels><?xml version="1.0" encoding="UTF-8" standalone="yes"?>
<Relationships xmlns="http://schemas.openxmlformats.org/package/2006/relationships"><Relationship Id="rId2" Type="http://schemas.openxmlformats.org/officeDocument/2006/relationships/slide" Target="slide57.xml"/><Relationship Id="rId1" Type="http://schemas.openxmlformats.org/officeDocument/2006/relationships/slideLayout" Target="../slideLayouts/slideLayout22.xml"/></Relationships>
</file>

<file path=ppt/slides/_rels/slide92.xml.rels><?xml version="1.0" encoding="UTF-8" standalone="yes"?>
<Relationships xmlns="http://schemas.openxmlformats.org/package/2006/relationships"><Relationship Id="rId2" Type="http://schemas.openxmlformats.org/officeDocument/2006/relationships/slide" Target="slide62.xml"/><Relationship Id="rId1" Type="http://schemas.openxmlformats.org/officeDocument/2006/relationships/slideLayout" Target="../slideLayouts/slideLayout22.xml"/></Relationships>
</file>

<file path=ppt/slides/_rels/slide93.xml.rels><?xml version="1.0" encoding="UTF-8" standalone="yes"?>
<Relationships xmlns="http://schemas.openxmlformats.org/package/2006/relationships"><Relationship Id="rId2" Type="http://schemas.openxmlformats.org/officeDocument/2006/relationships/slide" Target="slide64.xml"/><Relationship Id="rId1" Type="http://schemas.openxmlformats.org/officeDocument/2006/relationships/slideLayout" Target="../slideLayouts/slideLayout2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7FA0BD-B611-4B0D-8438-53F61F56333A}"/>
              </a:ext>
            </a:extLst>
          </p:cNvPr>
          <p:cNvSpPr>
            <a:spLocks noGrp="1"/>
          </p:cNvSpPr>
          <p:nvPr>
            <p:ph type="ctrTitle"/>
          </p:nvPr>
        </p:nvSpPr>
        <p:spPr/>
        <p:txBody>
          <a:bodyPr/>
          <a:lstStyle/>
          <a:p>
            <a:r>
              <a:rPr lang="en-US" dirty="0"/>
              <a:t>Chapter 14</a:t>
            </a:r>
            <a:endParaRPr lang="en-US" dirty="0">
              <a:latin typeface="+mj-lt"/>
            </a:endParaRPr>
          </a:p>
        </p:txBody>
      </p:sp>
      <p:pic>
        <p:nvPicPr>
          <p:cNvPr id="7" name="Picture 4">
            <a:extLst>
              <a:ext uri="{FF2B5EF4-FFF2-40B4-BE49-F238E27FC236}">
                <a16:creationId xmlns:a16="http://schemas.microsoft.com/office/drawing/2014/main" id="{A5AB68AE-F8BA-4700-87C5-1CC2B46FD483}"/>
              </a:ext>
              <a:ext uri="{C183D7F6-B498-43B3-948B-1728B52AA6E4}">
                <adec:decorative xmlns:adec="http://schemas.microsoft.com/office/drawing/2017/decorative" val="1"/>
              </a:ext>
            </a:extLst>
          </p:cNvPr>
          <p:cNvPicPr>
            <a:picLocks noGrp="1" noChangeAspect="1"/>
          </p:cNvPicPr>
          <p:nvPr>
            <p:ph type="pic" sz="quarter" idx="11"/>
          </p:nvPr>
        </p:nvPicPr>
        <p:blipFill>
          <a:blip r:embed="rId2"/>
          <a:stretch>
            <a:fillRect/>
          </a:stretch>
        </p:blipFill>
        <p:spPr>
          <a:xfrm>
            <a:off x="4745113" y="1164452"/>
            <a:ext cx="3969567" cy="4794049"/>
          </a:xfrm>
          <a:prstGeom prst="rect">
            <a:avLst/>
          </a:prstGeom>
        </p:spPr>
      </p:pic>
      <p:sp>
        <p:nvSpPr>
          <p:cNvPr id="3" name="Subtitle 3">
            <a:extLst>
              <a:ext uri="{FF2B5EF4-FFF2-40B4-BE49-F238E27FC236}">
                <a16:creationId xmlns:a16="http://schemas.microsoft.com/office/drawing/2014/main" id="{60D8F4ED-BF02-4F3D-9DF1-83E8B674304D}"/>
              </a:ext>
            </a:extLst>
          </p:cNvPr>
          <p:cNvSpPr>
            <a:spLocks noGrp="1"/>
          </p:cNvSpPr>
          <p:nvPr>
            <p:ph type="subTitle" idx="1"/>
          </p:nvPr>
        </p:nvSpPr>
        <p:spPr>
          <a:xfrm>
            <a:off x="621792" y="3281532"/>
            <a:ext cx="3383280" cy="957094"/>
          </a:xfrm>
        </p:spPr>
        <p:txBody>
          <a:bodyPr/>
          <a:lstStyle/>
          <a:p>
            <a:pPr eaLnBrk="0" hangingPunct="0">
              <a:spcBef>
                <a:spcPct val="20000"/>
              </a:spcBef>
            </a:pPr>
            <a:r>
              <a:rPr lang="en-US" sz="2200" dirty="0">
                <a:latin typeface="+mj-lt"/>
                <a:cs typeface="Helvetica" pitchFamily="34" charset="0"/>
              </a:rPr>
              <a:t>DNA: The Genetic Material</a:t>
            </a:r>
          </a:p>
        </p:txBody>
      </p:sp>
      <p:sp>
        <p:nvSpPr>
          <p:cNvPr id="4" name="Text Placeholder 3">
            <a:extLst>
              <a:ext uri="{FF2B5EF4-FFF2-40B4-BE49-F238E27FC236}">
                <a16:creationId xmlns:a16="http://schemas.microsoft.com/office/drawing/2014/main" id="{23E53CB3-A898-4097-BEA0-50B0BE0D68C1}"/>
              </a:ext>
            </a:extLst>
          </p:cNvPr>
          <p:cNvSpPr>
            <a:spLocks noGrp="1"/>
          </p:cNvSpPr>
          <p:nvPr>
            <p:ph type="body" sz="quarter" idx="10"/>
          </p:nvPr>
        </p:nvSpPr>
        <p:spPr>
          <a:xfrm>
            <a:off x="621790" y="4376387"/>
            <a:ext cx="3108960" cy="1362676"/>
          </a:xfrm>
        </p:spPr>
        <p:txBody>
          <a:bodyPr/>
          <a:lstStyle/>
          <a:p>
            <a:r>
              <a:rPr lang="en-US" sz="1800" b="0" dirty="0">
                <a:latin typeface="+mj-lt"/>
                <a:cs typeface="Helvetica" pitchFamily="34" charset="0"/>
              </a:rPr>
              <a:t>BIOLOGY</a:t>
            </a:r>
          </a:p>
          <a:p>
            <a:r>
              <a:rPr lang="en-US" sz="1600" b="0" dirty="0">
                <a:latin typeface="+mj-lt"/>
                <a:cs typeface="Helvetica" pitchFamily="34" charset="0"/>
              </a:rPr>
              <a:t>Thirteenth Edition</a:t>
            </a:r>
          </a:p>
          <a:p>
            <a:pPr>
              <a:spcBef>
                <a:spcPts val="1200"/>
              </a:spcBef>
            </a:pPr>
            <a:r>
              <a:rPr lang="en-US" sz="1400" b="0" dirty="0">
                <a:latin typeface="+mj-lt"/>
                <a:cs typeface="Helvetica" pitchFamily="34" charset="0"/>
              </a:rPr>
              <a:t>Raven, Johnson, Mason, Losos, Duncan</a:t>
            </a:r>
          </a:p>
        </p:txBody>
      </p:sp>
      <p:sp>
        <p:nvSpPr>
          <p:cNvPr id="8" name="Text Placeholder 5">
            <a:extLst>
              <a:ext uri="{FF2B5EF4-FFF2-40B4-BE49-F238E27FC236}">
                <a16:creationId xmlns:a16="http://schemas.microsoft.com/office/drawing/2014/main" id="{93006839-73B9-4774-88BA-75CE9CFCF447}"/>
              </a:ext>
            </a:extLst>
          </p:cNvPr>
          <p:cNvSpPr>
            <a:spLocks noGrp="1"/>
          </p:cNvSpPr>
          <p:nvPr>
            <p:ph type="body" sz="quarter" idx="13"/>
          </p:nvPr>
        </p:nvSpPr>
        <p:spPr/>
        <p:txBody>
          <a:bodyPr/>
          <a:lstStyle/>
          <a:p>
            <a:pPr defTabSz="457200">
              <a:spcBef>
                <a:spcPct val="20000"/>
              </a:spcBef>
              <a:defRPr/>
            </a:pPr>
            <a:r>
              <a:rPr lang="en-US" dirty="0"/>
              <a:t>© 2023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165157322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0A4FAC-C8BF-4E4E-88A8-81AC91D8123D}"/>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Hershey &amp; Chase experiment</a:t>
            </a:r>
          </a:p>
        </p:txBody>
      </p:sp>
      <p:sp>
        <p:nvSpPr>
          <p:cNvPr id="3" name="Content Placeholder 2">
            <a:extLst>
              <a:ext uri="{FF2B5EF4-FFF2-40B4-BE49-F238E27FC236}">
                <a16:creationId xmlns:a16="http://schemas.microsoft.com/office/drawing/2014/main" id="{64EE4C9F-673D-454D-B00B-620367B96241}"/>
              </a:ext>
            </a:extLst>
          </p:cNvPr>
          <p:cNvSpPr>
            <a:spLocks noGrp="1"/>
          </p:cNvSpPr>
          <p:nvPr>
            <p:ph sz="quarter" idx="11"/>
          </p:nvPr>
        </p:nvSpPr>
        <p:spPr>
          <a:xfrm>
            <a:off x="342900" y="1276709"/>
            <a:ext cx="8458200" cy="975027"/>
          </a:xfrm>
        </p:spPr>
        <p:txBody>
          <a:bodyPr/>
          <a:lstStyle/>
          <a:p>
            <a:pPr marL="342900" lvl="0" indent="-342900">
              <a:lnSpc>
                <a:spcPct val="110000"/>
              </a:lnSpc>
              <a:spcBef>
                <a:spcPts val="624"/>
              </a:spcBef>
              <a:spcAft>
                <a:spcPts val="1200"/>
              </a:spcAft>
              <a:buClr>
                <a:schemeClr val="tx1"/>
              </a:buClr>
              <a:buFont typeface="Arial" panose="020B0604020202020204" pitchFamily="34" charset="0"/>
              <a:buChar char="•"/>
            </a:pPr>
            <a:r>
              <a:rPr lang="en-US" dirty="0">
                <a:solidFill>
                  <a:srgbClr val="000000"/>
                </a:solidFill>
                <a:ea typeface="Microsoft YaHei" panose="020B0503020204020204" pitchFamily="34" charset="-122"/>
              </a:rPr>
              <a:t>Bacteriophage </a:t>
            </a:r>
            <a:r>
              <a:rPr lang="en-US" dirty="0">
                <a:ea typeface="Microsoft YaHei" panose="020B0503020204020204" pitchFamily="34" charset="-122"/>
              </a:rPr>
              <a:t>D</a:t>
            </a:r>
            <a:r>
              <a:rPr lang="en-US" sz="100" dirty="0">
                <a:ea typeface="Microsoft YaHei" panose="020B0503020204020204" pitchFamily="34" charset="-122"/>
              </a:rPr>
              <a:t> </a:t>
            </a:r>
            <a:r>
              <a:rPr lang="en-US" dirty="0">
                <a:ea typeface="Microsoft YaHei" panose="020B0503020204020204" pitchFamily="34" charset="-122"/>
              </a:rPr>
              <a:t>N</a:t>
            </a:r>
            <a:r>
              <a:rPr lang="en-US" sz="100" dirty="0">
                <a:ea typeface="Microsoft YaHei" panose="020B0503020204020204" pitchFamily="34" charset="-122"/>
              </a:rPr>
              <a:t> </a:t>
            </a:r>
            <a:r>
              <a:rPr lang="en-US" dirty="0">
                <a:ea typeface="Microsoft YaHei" panose="020B0503020204020204" pitchFamily="34" charset="-122"/>
              </a:rPr>
              <a:t>A</a:t>
            </a:r>
            <a:r>
              <a:rPr lang="en-US" dirty="0">
                <a:solidFill>
                  <a:srgbClr val="000000"/>
                </a:solidFill>
                <a:ea typeface="Microsoft YaHei" panose="020B0503020204020204" pitchFamily="34" charset="-122"/>
              </a:rPr>
              <a:t> was labeled with radioactive phosphorus</a:t>
            </a:r>
          </a:p>
        </p:txBody>
      </p:sp>
      <p:graphicFrame>
        <p:nvGraphicFramePr>
          <p:cNvPr id="10" name="Object 3">
            <a:extLst>
              <a:ext uri="{FF2B5EF4-FFF2-40B4-BE49-F238E27FC236}">
                <a16:creationId xmlns:a16="http://schemas.microsoft.com/office/drawing/2014/main" id="{C5A5CF99-20B1-4FF4-B0A0-9866D5F72F71}"/>
              </a:ext>
              <a:ext uri="{C183D7F6-B498-43B3-948B-1728B52AA6E4}">
                <adec:decorative xmlns:adec="http://schemas.microsoft.com/office/drawing/2017/decorative" val="1"/>
              </a:ext>
            </a:extLst>
          </p:cNvPr>
          <p:cNvGraphicFramePr>
            <a:graphicFrameLocks noChangeAspect="1"/>
          </p:cNvGraphicFramePr>
          <p:nvPr>
            <p:extLst>
              <p:ext uri="{D42A27DB-BD31-4B8C-83A1-F6EECF244321}">
                <p14:modId xmlns:p14="http://schemas.microsoft.com/office/powerpoint/2010/main" val="2717907798"/>
              </p:ext>
            </p:extLst>
          </p:nvPr>
        </p:nvGraphicFramePr>
        <p:xfrm>
          <a:off x="2513936" y="1731136"/>
          <a:ext cx="622300" cy="393700"/>
        </p:xfrm>
        <a:graphic>
          <a:graphicData uri="http://schemas.openxmlformats.org/presentationml/2006/ole">
            <mc:AlternateContent xmlns:mc="http://schemas.openxmlformats.org/markup-compatibility/2006">
              <mc:Choice xmlns:v="urn:schemas-microsoft-com:vml" Requires="v">
                <p:oleObj spid="_x0000_s1110" name="Equation" r:id="rId3" imgW="622080" imgH="393480" progId="Equation.DSMT4">
                  <p:embed/>
                </p:oleObj>
              </mc:Choice>
              <mc:Fallback>
                <p:oleObj name="Equation" r:id="rId3" imgW="622080" imgH="393480" progId="Equation.DSMT4">
                  <p:embed/>
                  <p:pic>
                    <p:nvPicPr>
                      <p:cNvPr id="0" name=""/>
                      <p:cNvPicPr/>
                      <p:nvPr/>
                    </p:nvPicPr>
                    <p:blipFill>
                      <a:blip r:embed="rId4"/>
                      <a:stretch>
                        <a:fillRect/>
                      </a:stretch>
                    </p:blipFill>
                    <p:spPr>
                      <a:xfrm>
                        <a:off x="2513936" y="1731136"/>
                        <a:ext cx="622300" cy="393700"/>
                      </a:xfrm>
                      <a:prstGeom prst="rect">
                        <a:avLst/>
                      </a:prstGeom>
                    </p:spPr>
                  </p:pic>
                </p:oleObj>
              </mc:Fallback>
            </mc:AlternateContent>
          </a:graphicData>
        </a:graphic>
      </p:graphicFrame>
      <p:sp>
        <p:nvSpPr>
          <p:cNvPr id="4" name="Content Placeholder 4">
            <a:extLst>
              <a:ext uri="{FF2B5EF4-FFF2-40B4-BE49-F238E27FC236}">
                <a16:creationId xmlns:a16="http://schemas.microsoft.com/office/drawing/2014/main" id="{6658AF1D-B00B-4DA5-9B3A-881033AFFF80}"/>
              </a:ext>
            </a:extLst>
          </p:cNvPr>
          <p:cNvSpPr>
            <a:spLocks noGrp="1"/>
          </p:cNvSpPr>
          <p:nvPr>
            <p:ph sz="quarter" idx="15"/>
          </p:nvPr>
        </p:nvSpPr>
        <p:spPr>
          <a:xfrm>
            <a:off x="342900" y="2323406"/>
            <a:ext cx="8458200" cy="457200"/>
          </a:xfrm>
        </p:spPr>
        <p:txBody>
          <a:bodyPr/>
          <a:lstStyle/>
          <a:p>
            <a:pPr marL="342900" indent="-342900">
              <a:buClr>
                <a:schemeClr val="tx1"/>
              </a:buClr>
              <a:buFont typeface="Arial" panose="020B0604020202020204" pitchFamily="34" charset="0"/>
              <a:buChar char="•"/>
            </a:pPr>
            <a:r>
              <a:rPr lang="en-US" dirty="0">
                <a:ea typeface="Microsoft YaHei" panose="020B0503020204020204" pitchFamily="34" charset="-122"/>
              </a:rPr>
              <a:t>Bacteriophage protein was labeled with radioactive sulfur</a:t>
            </a:r>
            <a:endParaRPr lang="en-US" dirty="0"/>
          </a:p>
        </p:txBody>
      </p:sp>
      <p:graphicFrame>
        <p:nvGraphicFramePr>
          <p:cNvPr id="11" name="Object 5">
            <a:extLst>
              <a:ext uri="{FF2B5EF4-FFF2-40B4-BE49-F238E27FC236}">
                <a16:creationId xmlns:a16="http://schemas.microsoft.com/office/drawing/2014/main" id="{BF5400BE-AF0F-49D7-930F-0896DC722FEA}"/>
              </a:ext>
              <a:ext uri="{C183D7F6-B498-43B3-948B-1728B52AA6E4}">
                <adec:decorative xmlns:adec="http://schemas.microsoft.com/office/drawing/2017/decorative" val="1"/>
              </a:ext>
            </a:extLst>
          </p:cNvPr>
          <p:cNvGraphicFramePr>
            <a:graphicFrameLocks noChangeAspect="1"/>
          </p:cNvGraphicFramePr>
          <p:nvPr>
            <p:extLst>
              <p:ext uri="{D42A27DB-BD31-4B8C-83A1-F6EECF244321}">
                <p14:modId xmlns:p14="http://schemas.microsoft.com/office/powerpoint/2010/main" val="830001301"/>
              </p:ext>
            </p:extLst>
          </p:nvPr>
        </p:nvGraphicFramePr>
        <p:xfrm>
          <a:off x="803584" y="2780638"/>
          <a:ext cx="635000" cy="393700"/>
        </p:xfrm>
        <a:graphic>
          <a:graphicData uri="http://schemas.openxmlformats.org/presentationml/2006/ole">
            <mc:AlternateContent xmlns:mc="http://schemas.openxmlformats.org/markup-compatibility/2006">
              <mc:Choice xmlns:v="urn:schemas-microsoft-com:vml" Requires="v">
                <p:oleObj spid="_x0000_s1111" name="Equation" r:id="rId5" imgW="634680" imgH="393480" progId="Equation.DSMT4">
                  <p:embed/>
                </p:oleObj>
              </mc:Choice>
              <mc:Fallback>
                <p:oleObj name="Equation" r:id="rId5" imgW="634680" imgH="393480" progId="Equation.DSMT4">
                  <p:embed/>
                  <p:pic>
                    <p:nvPicPr>
                      <p:cNvPr id="10" name="Object 9">
                        <a:extLst>
                          <a:ext uri="{FF2B5EF4-FFF2-40B4-BE49-F238E27FC236}">
                            <a16:creationId xmlns:a16="http://schemas.microsoft.com/office/drawing/2014/main" id="{C5A5CF99-20B1-4FF4-B0A0-9866D5F72F71}"/>
                          </a:ext>
                        </a:extLst>
                      </p:cNvPr>
                      <p:cNvPicPr/>
                      <p:nvPr/>
                    </p:nvPicPr>
                    <p:blipFill>
                      <a:blip r:embed="rId6"/>
                      <a:stretch>
                        <a:fillRect/>
                      </a:stretch>
                    </p:blipFill>
                    <p:spPr>
                      <a:xfrm>
                        <a:off x="803584" y="2780638"/>
                        <a:ext cx="635000" cy="393700"/>
                      </a:xfrm>
                      <a:prstGeom prst="rect">
                        <a:avLst/>
                      </a:prstGeom>
                    </p:spPr>
                  </p:pic>
                </p:oleObj>
              </mc:Fallback>
            </mc:AlternateContent>
          </a:graphicData>
        </a:graphic>
      </p:graphicFrame>
      <p:sp>
        <p:nvSpPr>
          <p:cNvPr id="5" name="Content Placeholder 6">
            <a:extLst>
              <a:ext uri="{FF2B5EF4-FFF2-40B4-BE49-F238E27FC236}">
                <a16:creationId xmlns:a16="http://schemas.microsoft.com/office/drawing/2014/main" id="{46A34467-19B7-41D3-B005-E1082CEFC117}"/>
              </a:ext>
            </a:extLst>
          </p:cNvPr>
          <p:cNvSpPr>
            <a:spLocks noGrp="1"/>
          </p:cNvSpPr>
          <p:nvPr>
            <p:ph sz="quarter" idx="17"/>
          </p:nvPr>
        </p:nvSpPr>
        <p:spPr>
          <a:xfrm>
            <a:off x="342900" y="3411035"/>
            <a:ext cx="8458200" cy="1097280"/>
          </a:xfrm>
        </p:spPr>
        <p:txBody>
          <a:bodyPr/>
          <a:lstStyle/>
          <a:p>
            <a:pPr marL="342900" indent="-342900">
              <a:lnSpc>
                <a:spcPct val="110000"/>
              </a:lnSpc>
              <a:spcBef>
                <a:spcPts val="624"/>
              </a:spcBef>
              <a:spcAft>
                <a:spcPts val="1200"/>
              </a:spcAft>
              <a:buClr>
                <a:schemeClr val="tx1"/>
              </a:buClr>
              <a:buFont typeface="Arial" panose="020B0604020202020204" pitchFamily="34" charset="0"/>
              <a:buChar char="•"/>
            </a:pPr>
            <a:r>
              <a:rPr lang="en-US" dirty="0">
                <a:ea typeface="Microsoft YaHei" panose="020B0503020204020204" pitchFamily="34" charset="-122"/>
              </a:rPr>
              <a:t>Radioactive molecules were tracked</a:t>
            </a:r>
          </a:p>
          <a:p>
            <a:pPr marL="342900" indent="-342900">
              <a:lnSpc>
                <a:spcPct val="110000"/>
              </a:lnSpc>
              <a:spcBef>
                <a:spcPts val="624"/>
              </a:spcBef>
              <a:spcAft>
                <a:spcPts val="1200"/>
              </a:spcAft>
              <a:buClr>
                <a:schemeClr val="tx1"/>
              </a:buClr>
              <a:buFont typeface="Arial" panose="020B0604020202020204" pitchFamily="34" charset="0"/>
              <a:buChar char="•"/>
            </a:pPr>
            <a:r>
              <a:rPr lang="en-US" dirty="0">
                <a:ea typeface="Microsoft YaHei" panose="020B0503020204020204" pitchFamily="34" charset="-122"/>
              </a:rPr>
              <a:t>Only the bacteriophage D</a:t>
            </a:r>
            <a:r>
              <a:rPr lang="en-US" sz="100" dirty="0">
                <a:ea typeface="Microsoft YaHei" panose="020B0503020204020204" pitchFamily="34" charset="-122"/>
              </a:rPr>
              <a:t> </a:t>
            </a:r>
            <a:r>
              <a:rPr lang="en-US" dirty="0">
                <a:ea typeface="Microsoft YaHei" panose="020B0503020204020204" pitchFamily="34" charset="-122"/>
              </a:rPr>
              <a:t>N</a:t>
            </a:r>
            <a:r>
              <a:rPr lang="en-US" sz="100" dirty="0">
                <a:ea typeface="Microsoft YaHei" panose="020B0503020204020204" pitchFamily="34" charset="-122"/>
              </a:rPr>
              <a:t> </a:t>
            </a:r>
            <a:r>
              <a:rPr lang="en-US" dirty="0">
                <a:ea typeface="Microsoft YaHei" panose="020B0503020204020204" pitchFamily="34" charset="-122"/>
              </a:rPr>
              <a:t>A</a:t>
            </a:r>
            <a:endParaRPr lang="en-US" dirty="0"/>
          </a:p>
        </p:txBody>
      </p:sp>
      <p:graphicFrame>
        <p:nvGraphicFramePr>
          <p:cNvPr id="12" name="Object 7">
            <a:extLst>
              <a:ext uri="{FF2B5EF4-FFF2-40B4-BE49-F238E27FC236}">
                <a16:creationId xmlns:a16="http://schemas.microsoft.com/office/drawing/2014/main" id="{85DE7FE4-54F1-48CC-A2B8-BF512AB0666B}"/>
              </a:ext>
              <a:ext uri="{C183D7F6-B498-43B3-948B-1728B52AA6E4}">
                <adec:decorative xmlns:adec="http://schemas.microsoft.com/office/drawing/2017/decorative" val="1"/>
              </a:ext>
            </a:extLst>
          </p:cNvPr>
          <p:cNvGraphicFramePr>
            <a:graphicFrameLocks noChangeAspect="1"/>
          </p:cNvGraphicFramePr>
          <p:nvPr>
            <p:extLst>
              <p:ext uri="{D42A27DB-BD31-4B8C-83A1-F6EECF244321}">
                <p14:modId xmlns:p14="http://schemas.microsoft.com/office/powerpoint/2010/main" val="4954630"/>
              </p:ext>
            </p:extLst>
          </p:nvPr>
        </p:nvGraphicFramePr>
        <p:xfrm>
          <a:off x="4763746" y="4023120"/>
          <a:ext cx="3175000" cy="406400"/>
        </p:xfrm>
        <a:graphic>
          <a:graphicData uri="http://schemas.openxmlformats.org/presentationml/2006/ole">
            <mc:AlternateContent xmlns:mc="http://schemas.openxmlformats.org/markup-compatibility/2006">
              <mc:Choice xmlns:v="urn:schemas-microsoft-com:vml" Requires="v">
                <p:oleObj spid="_x0000_s1112" name="Equation" r:id="rId7" imgW="3174840" imgH="406080" progId="Equation.DSMT4">
                  <p:embed/>
                </p:oleObj>
              </mc:Choice>
              <mc:Fallback>
                <p:oleObj name="Equation" r:id="rId7" imgW="3174840" imgH="406080" progId="Equation.DSMT4">
                  <p:embed/>
                  <p:pic>
                    <p:nvPicPr>
                      <p:cNvPr id="11" name="Object 10">
                        <a:extLst>
                          <a:ext uri="{FF2B5EF4-FFF2-40B4-BE49-F238E27FC236}">
                            <a16:creationId xmlns:a16="http://schemas.microsoft.com/office/drawing/2014/main" id="{BF5400BE-AF0F-49D7-930F-0896DC722FEA}"/>
                          </a:ext>
                        </a:extLst>
                      </p:cNvPr>
                      <p:cNvPicPr/>
                      <p:nvPr/>
                    </p:nvPicPr>
                    <p:blipFill>
                      <a:blip r:embed="rId8"/>
                      <a:stretch>
                        <a:fillRect/>
                      </a:stretch>
                    </p:blipFill>
                    <p:spPr>
                      <a:xfrm>
                        <a:off x="4763746" y="4023120"/>
                        <a:ext cx="3175000" cy="406400"/>
                      </a:xfrm>
                      <a:prstGeom prst="rect">
                        <a:avLst/>
                      </a:prstGeom>
                    </p:spPr>
                  </p:pic>
                </p:oleObj>
              </mc:Fallback>
            </mc:AlternateContent>
          </a:graphicData>
        </a:graphic>
      </p:graphicFrame>
      <p:sp>
        <p:nvSpPr>
          <p:cNvPr id="7" name="Content Placeholder 8">
            <a:extLst>
              <a:ext uri="{FF2B5EF4-FFF2-40B4-BE49-F238E27FC236}">
                <a16:creationId xmlns:a16="http://schemas.microsoft.com/office/drawing/2014/main" id="{CE4E49DA-A5B5-45AB-920A-FC36BFD027CB}"/>
              </a:ext>
            </a:extLst>
          </p:cNvPr>
          <p:cNvSpPr>
            <a:spLocks noGrp="1"/>
          </p:cNvSpPr>
          <p:nvPr>
            <p:ph sz="quarter" idx="19"/>
          </p:nvPr>
        </p:nvSpPr>
        <p:spPr>
          <a:xfrm>
            <a:off x="342900" y="4485016"/>
            <a:ext cx="8458200" cy="1670124"/>
          </a:xfrm>
        </p:spPr>
        <p:txBody>
          <a:bodyPr/>
          <a:lstStyle/>
          <a:p>
            <a:pPr marL="347472">
              <a:lnSpc>
                <a:spcPct val="110000"/>
              </a:lnSpc>
              <a:spcBef>
                <a:spcPts val="624"/>
              </a:spcBef>
              <a:spcAft>
                <a:spcPts val="1200"/>
              </a:spcAft>
              <a:buClr>
                <a:srgbClr val="00403E"/>
              </a:buClr>
            </a:pPr>
            <a:r>
              <a:rPr lang="en-US" dirty="0">
                <a:ea typeface="Microsoft YaHei" panose="020B0503020204020204" pitchFamily="34" charset="-122"/>
              </a:rPr>
              <a:t>entered the bacteria and was used to produce more bacteriophage</a:t>
            </a:r>
          </a:p>
          <a:p>
            <a:pPr marL="342900" indent="-342900">
              <a:lnSpc>
                <a:spcPct val="110000"/>
              </a:lnSpc>
              <a:spcBef>
                <a:spcPts val="624"/>
              </a:spcBef>
              <a:spcAft>
                <a:spcPts val="1200"/>
              </a:spcAft>
              <a:buClr>
                <a:schemeClr val="tx1"/>
              </a:buClr>
              <a:buFont typeface="Arial" panose="020B0604020202020204" pitchFamily="34" charset="0"/>
              <a:buChar char="•"/>
            </a:pPr>
            <a:r>
              <a:rPr lang="en-US" dirty="0">
                <a:ea typeface="Microsoft YaHei" panose="020B0503020204020204" pitchFamily="34" charset="-122"/>
              </a:rPr>
              <a:t>Conclusion: D</a:t>
            </a:r>
            <a:r>
              <a:rPr lang="en-US" sz="100" dirty="0">
                <a:ea typeface="Microsoft YaHei" panose="020B0503020204020204" pitchFamily="34" charset="-122"/>
              </a:rPr>
              <a:t> </a:t>
            </a:r>
            <a:r>
              <a:rPr lang="en-US" dirty="0">
                <a:ea typeface="Microsoft YaHei" panose="020B0503020204020204" pitchFamily="34" charset="-122"/>
              </a:rPr>
              <a:t>N</a:t>
            </a:r>
            <a:r>
              <a:rPr lang="en-US" sz="100" dirty="0">
                <a:ea typeface="Microsoft YaHei" panose="020B0503020204020204" pitchFamily="34" charset="-122"/>
              </a:rPr>
              <a:t> </a:t>
            </a:r>
            <a:r>
              <a:rPr lang="en-US" dirty="0">
                <a:ea typeface="Microsoft YaHei" panose="020B0503020204020204" pitchFamily="34" charset="-122"/>
              </a:rPr>
              <a:t>A is the genetic material</a:t>
            </a:r>
          </a:p>
        </p:txBody>
      </p:sp>
      <p:sp>
        <p:nvSpPr>
          <p:cNvPr id="6" name="Slide Number Placeholder 9">
            <a:extLst>
              <a:ext uri="{FF2B5EF4-FFF2-40B4-BE49-F238E27FC236}">
                <a16:creationId xmlns:a16="http://schemas.microsoft.com/office/drawing/2014/main" id="{A076A953-B761-4948-81B1-48115D410EBD}"/>
              </a:ext>
            </a:extLst>
          </p:cNvPr>
          <p:cNvSpPr>
            <a:spLocks noGrp="1"/>
          </p:cNvSpPr>
          <p:nvPr>
            <p:ph type="sldNum" sz="quarter" idx="10"/>
          </p:nvPr>
        </p:nvSpPr>
        <p:spPr/>
        <p:txBody>
          <a:bodyPr/>
          <a:lstStyle/>
          <a:p>
            <a:fld id="{68151E55-6873-49E2-B8D5-2F265E6F1973}" type="slidenum">
              <a:rPr lang="en-US" smtClean="0"/>
              <a:pPr/>
              <a:t>10</a:t>
            </a:fld>
            <a:endParaRPr lang="en-US"/>
          </a:p>
        </p:txBody>
      </p:sp>
    </p:spTree>
    <p:extLst>
      <p:ext uri="{BB962C8B-B14F-4D97-AF65-F5344CB8AC3E}">
        <p14:creationId xmlns:p14="http://schemas.microsoft.com/office/powerpoint/2010/main" val="125120807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7847C0-BF1D-4150-8DC5-46F644780F63}"/>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Hershey and Chase demonstrate that phage genetic material is D</a:t>
            </a:r>
            <a:r>
              <a:rPr lang="en-US" altLang="en-US" sz="100" dirty="0">
                <a:solidFill>
                  <a:srgbClr val="000000"/>
                </a:solidFill>
                <a:latin typeface="Arial" panose="020B0604020202020204" pitchFamily="34" charset="0"/>
                <a:ea typeface="Microsoft YaHei" panose="020B0503020204020204" pitchFamily="34" charset="-122"/>
                <a:cs typeface="Arial" pitchFamily="34" charset="0"/>
              </a:rPr>
              <a:t>  </a:t>
            </a:r>
            <a:r>
              <a:rPr lang="en-US" altLang="en-US" dirty="0">
                <a:solidFill>
                  <a:srgbClr val="000000"/>
                </a:solidFill>
                <a:latin typeface="Arial" panose="020B0604020202020204" pitchFamily="34" charset="0"/>
                <a:ea typeface="Microsoft YaHei" panose="020B0503020204020204" pitchFamily="34" charset="-122"/>
                <a:cs typeface="Arial" pitchFamily="34" charset="0"/>
              </a:rPr>
              <a:t>N</a:t>
            </a:r>
            <a:r>
              <a:rPr lang="en-US" altLang="en-US" sz="100" dirty="0">
                <a:solidFill>
                  <a:srgbClr val="000000"/>
                </a:solidFill>
                <a:latin typeface="Arial" panose="020B0604020202020204" pitchFamily="34" charset="0"/>
                <a:ea typeface="Microsoft YaHei" panose="020B0503020204020204" pitchFamily="34" charset="-122"/>
                <a:cs typeface="Arial" pitchFamily="34" charset="0"/>
              </a:rPr>
              <a:t>  </a:t>
            </a:r>
            <a:r>
              <a:rPr lang="en-US" altLang="en-US" dirty="0">
                <a:solidFill>
                  <a:srgbClr val="000000"/>
                </a:solidFill>
                <a:latin typeface="Arial" panose="020B0604020202020204" pitchFamily="34" charset="0"/>
                <a:ea typeface="Microsoft YaHei" panose="020B0503020204020204" pitchFamily="34" charset="-122"/>
                <a:cs typeface="Arial" pitchFamily="34" charset="0"/>
              </a:rPr>
              <a:t>A</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9" name="Picture 2" descr="Researchers Hershey and Chase hypothesized that DNA was the genetic material in bacteriophages and performed experiments to conclude as much.">
            <a:extLst>
              <a:ext uri="{FF2B5EF4-FFF2-40B4-BE49-F238E27FC236}">
                <a16:creationId xmlns:a16="http://schemas.microsoft.com/office/drawing/2014/main" id="{31F570A9-CE03-400C-B7AA-465606073F2C}"/>
              </a:ext>
            </a:extLst>
          </p:cNvPr>
          <p:cNvPicPr>
            <a:picLocks noChangeAspect="1" noChangeArrowheads="1"/>
          </p:cNvPicPr>
          <p:nvPr/>
        </p:nvPicPr>
        <p:blipFill>
          <a:blip r:embed="rId2"/>
          <a:stretch>
            <a:fillRect/>
          </a:stretch>
        </p:blipFill>
        <p:spPr bwMode="auto">
          <a:xfrm>
            <a:off x="997742" y="1104064"/>
            <a:ext cx="7148516" cy="502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 Placeholder 3">
            <a:extLst>
              <a:ext uri="{FF2B5EF4-FFF2-40B4-BE49-F238E27FC236}">
                <a16:creationId xmlns:a16="http://schemas.microsoft.com/office/drawing/2014/main" id="{E4068A71-C4F3-4F0A-A446-3B8F834645F0}"/>
              </a:ext>
            </a:extLst>
          </p:cNvPr>
          <p:cNvSpPr>
            <a:spLocks noGrp="1"/>
          </p:cNvSpPr>
          <p:nvPr>
            <p:ph type="body" sz="quarter" idx="40"/>
          </p:nvPr>
        </p:nvSpPr>
        <p:spPr>
          <a:xfrm>
            <a:off x="3200400" y="6300788"/>
            <a:ext cx="2743200" cy="192087"/>
          </a:xfrm>
        </p:spPr>
        <p:txBody>
          <a:bodyPr/>
          <a:lstStyle/>
          <a:p>
            <a:r>
              <a:rPr lang="en-US" noProof="0" dirty="0">
                <a:hlinkClick r:id="rId3" action="ppaction://hlinksldjump"/>
              </a:rPr>
              <a:t>Access the text alternative for slide images.</a:t>
            </a:r>
          </a:p>
        </p:txBody>
      </p:sp>
      <p:sp>
        <p:nvSpPr>
          <p:cNvPr id="8" name="Slide Number Placeholder 4">
            <a:extLst>
              <a:ext uri="{FF2B5EF4-FFF2-40B4-BE49-F238E27FC236}">
                <a16:creationId xmlns:a16="http://schemas.microsoft.com/office/drawing/2014/main" id="{745256C9-47CB-421A-A9BF-CC13C6F28054}"/>
              </a:ext>
            </a:extLst>
          </p:cNvPr>
          <p:cNvSpPr>
            <a:spLocks noGrp="1"/>
          </p:cNvSpPr>
          <p:nvPr>
            <p:ph type="sldNum" sz="quarter" idx="10"/>
          </p:nvPr>
        </p:nvSpPr>
        <p:spPr/>
        <p:txBody>
          <a:bodyPr/>
          <a:lstStyle/>
          <a:p>
            <a:fld id="{68151E55-6873-49E2-B8D5-2F265E6F1973}" type="slidenum">
              <a:rPr lang="en-US" smtClean="0"/>
              <a:pPr/>
              <a:t>11</a:t>
            </a:fld>
            <a:endParaRPr lang="en-US"/>
          </a:p>
        </p:txBody>
      </p:sp>
    </p:spTree>
    <p:extLst>
      <p:ext uri="{BB962C8B-B14F-4D97-AF65-F5344CB8AC3E}">
        <p14:creationId xmlns:p14="http://schemas.microsoft.com/office/powerpoint/2010/main" val="225012679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F1CE6D-B40E-4F4D-A154-40CF3ED783F9}"/>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D</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N</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A Structure</a:t>
            </a:r>
          </a:p>
        </p:txBody>
      </p:sp>
      <p:sp>
        <p:nvSpPr>
          <p:cNvPr id="3" name="Content Placeholder 2">
            <a:extLst>
              <a:ext uri="{FF2B5EF4-FFF2-40B4-BE49-F238E27FC236}">
                <a16:creationId xmlns:a16="http://schemas.microsoft.com/office/drawing/2014/main" id="{457668C9-A390-4219-8985-115D00D5CAFC}"/>
              </a:ext>
            </a:extLst>
          </p:cNvPr>
          <p:cNvSpPr>
            <a:spLocks noGrp="1"/>
          </p:cNvSpPr>
          <p:nvPr>
            <p:ph sz="quarter" idx="11"/>
          </p:nvPr>
        </p:nvSpPr>
        <p:spPr/>
        <p:txBody>
          <a:bodyPr/>
          <a:lstStyle/>
          <a:p>
            <a:pPr>
              <a:spcBef>
                <a:spcPts val="12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D</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N</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 is a nucleic acid composed of nucleotides:</a:t>
            </a:r>
          </a:p>
          <a:p>
            <a:pPr>
              <a:spcBef>
                <a:spcPts val="1200"/>
              </a:spcBef>
              <a:spcAft>
                <a:spcPts val="600"/>
              </a:spcAft>
              <a:buClr>
                <a:srgbClr val="000000"/>
              </a:buClr>
            </a:pPr>
            <a:r>
              <a:rPr lang="en-US" dirty="0">
                <a:solidFill>
                  <a:srgbClr val="000000"/>
                </a:solidFill>
                <a:latin typeface="Arial" panose="020B0604020202020204" pitchFamily="34" charset="0"/>
                <a:ea typeface="Verdana" panose="020B0604030504040204" pitchFamily="34" charset="0"/>
              </a:rPr>
              <a:t>5-carbon sugar called </a:t>
            </a:r>
            <a:r>
              <a:rPr lang="en-US" i="1" dirty="0">
                <a:solidFill>
                  <a:srgbClr val="000000"/>
                </a:solidFill>
                <a:latin typeface="Arial" panose="020B0604020202020204" pitchFamily="34" charset="0"/>
                <a:ea typeface="Verdana" panose="020B0604030504040204" pitchFamily="34" charset="0"/>
              </a:rPr>
              <a:t>deoxyribose</a:t>
            </a:r>
          </a:p>
          <a:p>
            <a:pPr>
              <a:spcBef>
                <a:spcPts val="1200"/>
              </a:spcBef>
              <a:spcAft>
                <a:spcPts val="600"/>
              </a:spcAft>
              <a:buClr>
                <a:srgbClr val="000000"/>
              </a:buClr>
            </a:pPr>
            <a:r>
              <a:rPr lang="en-US" dirty="0">
                <a:solidFill>
                  <a:srgbClr val="000000"/>
                </a:solidFill>
                <a:latin typeface="Arial" panose="020B0604020202020204" pitchFamily="34" charset="0"/>
                <a:ea typeface="Verdana" panose="020B0604030504040204" pitchFamily="34" charset="0"/>
              </a:rPr>
              <a:t>Phosphate group (PO</a:t>
            </a:r>
            <a:r>
              <a:rPr lang="en-US" baseline="-25000" dirty="0">
                <a:solidFill>
                  <a:srgbClr val="000000"/>
                </a:solidFill>
                <a:latin typeface="Arial" panose="020B0604020202020204" pitchFamily="34" charset="0"/>
                <a:ea typeface="Verdana" panose="020B0604030504040204" pitchFamily="34" charset="0"/>
              </a:rPr>
              <a:t>4</a:t>
            </a:r>
            <a:r>
              <a:rPr lang="en-US" dirty="0">
                <a:solidFill>
                  <a:srgbClr val="000000"/>
                </a:solidFill>
                <a:latin typeface="Arial" panose="020B0604020202020204" pitchFamily="34" charset="0"/>
                <a:ea typeface="Verdana" panose="020B0604030504040204" pitchFamily="34" charset="0"/>
              </a:rPr>
              <a:t>)</a:t>
            </a:r>
          </a:p>
          <a:p>
            <a:pPr marL="347472" lvl="2" indent="-347472">
              <a:spcBef>
                <a:spcPts val="1200"/>
              </a:spcBef>
              <a:spcAft>
                <a:spcPts val="600"/>
              </a:spcAft>
              <a:buClr>
                <a:srgbClr val="000000"/>
              </a:buClr>
            </a:pPr>
            <a:r>
              <a:rPr lang="en-US" sz="2400" dirty="0">
                <a:solidFill>
                  <a:srgbClr val="000000"/>
                </a:solidFill>
                <a:latin typeface="Arial" panose="020B0604020202020204" pitchFamily="34" charset="0"/>
                <a:ea typeface="Verdana" panose="020B0604030504040204" pitchFamily="34" charset="0"/>
              </a:rPr>
              <a:t>Attached to 5′ carbon of sugar</a:t>
            </a:r>
          </a:p>
          <a:p>
            <a:pPr>
              <a:spcBef>
                <a:spcPts val="1200"/>
              </a:spcBef>
              <a:spcAft>
                <a:spcPts val="600"/>
              </a:spcAft>
              <a:buClr>
                <a:srgbClr val="000000"/>
              </a:buClr>
            </a:pPr>
            <a:r>
              <a:rPr lang="en-US" dirty="0">
                <a:solidFill>
                  <a:srgbClr val="000000"/>
                </a:solidFill>
                <a:latin typeface="Arial" panose="020B0604020202020204" pitchFamily="34" charset="0"/>
                <a:ea typeface="Verdana" panose="020B0604030504040204" pitchFamily="34" charset="0"/>
              </a:rPr>
              <a:t>Nitrogenous base</a:t>
            </a:r>
          </a:p>
          <a:p>
            <a:pPr marL="347472" lvl="2" indent="-347472">
              <a:spcBef>
                <a:spcPts val="1200"/>
              </a:spcBef>
              <a:spcAft>
                <a:spcPts val="600"/>
              </a:spcAft>
              <a:buClr>
                <a:srgbClr val="000000"/>
              </a:buClr>
            </a:pPr>
            <a:r>
              <a:rPr lang="en-US" sz="2400" dirty="0">
                <a:solidFill>
                  <a:srgbClr val="000000"/>
                </a:solidFill>
                <a:latin typeface="Arial" panose="020B0604020202020204" pitchFamily="34" charset="0"/>
                <a:ea typeface="Verdana" panose="020B0604030504040204" pitchFamily="34" charset="0"/>
              </a:rPr>
              <a:t>Adenine, thymine, cytosine, guanine</a:t>
            </a:r>
          </a:p>
          <a:p>
            <a:pPr>
              <a:spcBef>
                <a:spcPts val="1200"/>
              </a:spcBef>
              <a:spcAft>
                <a:spcPts val="600"/>
              </a:spcAft>
              <a:buClr>
                <a:srgbClr val="000000"/>
              </a:buClr>
            </a:pPr>
            <a:r>
              <a:rPr lang="en-US" dirty="0">
                <a:solidFill>
                  <a:srgbClr val="000000"/>
                </a:solidFill>
                <a:latin typeface="Arial" panose="020B0604020202020204" pitchFamily="34" charset="0"/>
                <a:ea typeface="Verdana" panose="020B0604030504040204" pitchFamily="34" charset="0"/>
              </a:rPr>
              <a:t>Free hydroxyl group (—OH)</a:t>
            </a:r>
          </a:p>
          <a:p>
            <a:pPr marL="347472" lvl="2" indent="-347472">
              <a:spcBef>
                <a:spcPts val="1200"/>
              </a:spcBef>
              <a:spcAft>
                <a:spcPts val="600"/>
              </a:spcAft>
              <a:buClr>
                <a:srgbClr val="000000"/>
              </a:buClr>
            </a:pPr>
            <a:r>
              <a:rPr lang="en-US" sz="2400" dirty="0">
                <a:solidFill>
                  <a:srgbClr val="000000"/>
                </a:solidFill>
                <a:latin typeface="Arial" panose="020B0604020202020204" pitchFamily="34" charset="0"/>
                <a:ea typeface="Verdana" panose="020B0604030504040204" pitchFamily="34" charset="0"/>
              </a:rPr>
              <a:t>Attached at the 3′ carbon of sugar</a:t>
            </a:r>
          </a:p>
        </p:txBody>
      </p:sp>
      <p:sp>
        <p:nvSpPr>
          <p:cNvPr id="6" name="Slide Number Placeholder 3">
            <a:extLst>
              <a:ext uri="{FF2B5EF4-FFF2-40B4-BE49-F238E27FC236}">
                <a16:creationId xmlns:a16="http://schemas.microsoft.com/office/drawing/2014/main" id="{0395D577-C392-448A-B983-BA3F42019129}"/>
              </a:ext>
            </a:extLst>
          </p:cNvPr>
          <p:cNvSpPr>
            <a:spLocks noGrp="1"/>
          </p:cNvSpPr>
          <p:nvPr>
            <p:ph type="sldNum" sz="quarter" idx="10"/>
          </p:nvPr>
        </p:nvSpPr>
        <p:spPr/>
        <p:txBody>
          <a:bodyPr/>
          <a:lstStyle/>
          <a:p>
            <a:fld id="{68151E55-6873-49E2-B8D5-2F265E6F1973}" type="slidenum">
              <a:rPr lang="en-US" smtClean="0"/>
              <a:pPr/>
              <a:t>12</a:t>
            </a:fld>
            <a:endParaRPr lang="en-US"/>
          </a:p>
        </p:txBody>
      </p:sp>
    </p:spTree>
    <p:extLst>
      <p:ext uri="{BB962C8B-B14F-4D97-AF65-F5344CB8AC3E}">
        <p14:creationId xmlns:p14="http://schemas.microsoft.com/office/powerpoint/2010/main" val="309470469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7847C0-BF1D-4150-8DC5-46F644780F63}"/>
              </a:ext>
            </a:extLst>
          </p:cNvPr>
          <p:cNvSpPr>
            <a:spLocks noGrp="1"/>
          </p:cNvSpPr>
          <p:nvPr>
            <p:ph type="title"/>
          </p:nvPr>
        </p:nvSpPr>
        <p:spPr/>
        <p:txBody>
          <a:bodyPr/>
          <a:lstStyle/>
          <a:p>
            <a:pPr lvl="0"/>
            <a:r>
              <a:rPr lang="en-US" dirty="0"/>
              <a:t>Nucleotide subunits of D</a:t>
            </a:r>
            <a:r>
              <a:rPr lang="en-US" sz="100" dirty="0"/>
              <a:t> </a:t>
            </a:r>
            <a:r>
              <a:rPr lang="en-US" dirty="0"/>
              <a:t>N</a:t>
            </a:r>
            <a:r>
              <a:rPr lang="en-US" sz="100" dirty="0"/>
              <a:t> </a:t>
            </a:r>
            <a:r>
              <a:rPr lang="en-US" dirty="0"/>
              <a:t>A and R</a:t>
            </a:r>
            <a:r>
              <a:rPr lang="en-US" sz="100" dirty="0"/>
              <a:t> </a:t>
            </a:r>
            <a:r>
              <a:rPr lang="en-US" dirty="0"/>
              <a:t>N</a:t>
            </a:r>
            <a:r>
              <a:rPr lang="en-US" sz="100" dirty="0"/>
              <a:t> </a:t>
            </a:r>
            <a:r>
              <a:rPr lang="en-US" dirty="0"/>
              <a:t>A</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9" name="Picture 2" descr="One of the nitrogenous bases used in RNA is different than DNA.">
            <a:extLst>
              <a:ext uri="{FF2B5EF4-FFF2-40B4-BE49-F238E27FC236}">
                <a16:creationId xmlns:a16="http://schemas.microsoft.com/office/drawing/2014/main" id="{31F570A9-CE03-400C-B7AA-465606073F2C}"/>
              </a:ext>
            </a:extLst>
          </p:cNvPr>
          <p:cNvPicPr>
            <a:picLocks noChangeAspect="1" noChangeArrowheads="1"/>
          </p:cNvPicPr>
          <p:nvPr/>
        </p:nvPicPr>
        <p:blipFill>
          <a:blip r:embed="rId2"/>
          <a:stretch>
            <a:fillRect/>
          </a:stretch>
        </p:blipFill>
        <p:spPr bwMode="auto">
          <a:xfrm>
            <a:off x="463479" y="1664948"/>
            <a:ext cx="8217042" cy="3378282"/>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 Placeholder 3">
            <a:extLst>
              <a:ext uri="{FF2B5EF4-FFF2-40B4-BE49-F238E27FC236}">
                <a16:creationId xmlns:a16="http://schemas.microsoft.com/office/drawing/2014/main" id="{EA334750-5370-4429-B2AE-B8DAF63ACC59}"/>
              </a:ext>
            </a:extLst>
          </p:cNvPr>
          <p:cNvSpPr>
            <a:spLocks noGrp="1"/>
          </p:cNvSpPr>
          <p:nvPr>
            <p:ph type="body" sz="quarter" idx="40"/>
          </p:nvPr>
        </p:nvSpPr>
        <p:spPr>
          <a:xfrm>
            <a:off x="3200400" y="6300788"/>
            <a:ext cx="2743200" cy="192087"/>
          </a:xfrm>
        </p:spPr>
        <p:txBody>
          <a:bodyPr/>
          <a:lstStyle/>
          <a:p>
            <a:r>
              <a:rPr lang="en-US" noProof="0" dirty="0">
                <a:hlinkClick r:id="rId3" action="ppaction://hlinksldjump"/>
              </a:rPr>
              <a:t>Access the text alternative for slide images.</a:t>
            </a:r>
          </a:p>
        </p:txBody>
      </p:sp>
      <p:sp>
        <p:nvSpPr>
          <p:cNvPr id="8" name="Slide Number Placeholder 4">
            <a:extLst>
              <a:ext uri="{FF2B5EF4-FFF2-40B4-BE49-F238E27FC236}">
                <a16:creationId xmlns:a16="http://schemas.microsoft.com/office/drawing/2014/main" id="{745256C9-47CB-421A-A9BF-CC13C6F28054}"/>
              </a:ext>
            </a:extLst>
          </p:cNvPr>
          <p:cNvSpPr>
            <a:spLocks noGrp="1"/>
          </p:cNvSpPr>
          <p:nvPr>
            <p:ph type="sldNum" sz="quarter" idx="10"/>
          </p:nvPr>
        </p:nvSpPr>
        <p:spPr/>
        <p:txBody>
          <a:bodyPr/>
          <a:lstStyle/>
          <a:p>
            <a:fld id="{68151E55-6873-49E2-B8D5-2F265E6F1973}" type="slidenum">
              <a:rPr lang="en-US" smtClean="0"/>
              <a:pPr/>
              <a:t>13</a:t>
            </a:fld>
            <a:endParaRPr lang="en-US"/>
          </a:p>
        </p:txBody>
      </p:sp>
    </p:spTree>
    <p:extLst>
      <p:ext uri="{BB962C8B-B14F-4D97-AF65-F5344CB8AC3E}">
        <p14:creationId xmlns:p14="http://schemas.microsoft.com/office/powerpoint/2010/main" val="180498766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E9E1F1-D350-4C19-8B9C-08019EA3C52A}"/>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Phosphodiester bond</a:t>
            </a:r>
          </a:p>
        </p:txBody>
      </p:sp>
      <p:sp>
        <p:nvSpPr>
          <p:cNvPr id="4" name="Content Placeholder 2">
            <a:extLst>
              <a:ext uri="{FF2B5EF4-FFF2-40B4-BE49-F238E27FC236}">
                <a16:creationId xmlns:a16="http://schemas.microsoft.com/office/drawing/2014/main" id="{7EEAA438-2CE4-4061-9566-D858062B1F52}"/>
              </a:ext>
            </a:extLst>
          </p:cNvPr>
          <p:cNvSpPr>
            <a:spLocks noGrp="1"/>
          </p:cNvSpPr>
          <p:nvPr>
            <p:ph sz="quarter" idx="11"/>
          </p:nvPr>
        </p:nvSpPr>
        <p:spPr>
          <a:xfrm>
            <a:off x="342900" y="1276710"/>
            <a:ext cx="4229100" cy="4974336"/>
          </a:xfrm>
        </p:spPr>
        <p:txBody>
          <a:bodyPr/>
          <a:lstStyle/>
          <a:p>
            <a:pPr marL="342900" lvl="0" indent="-342900">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Microsoft YaHei" panose="020B0503020204020204" pitchFamily="34" charset="-122"/>
              </a:rPr>
              <a:t>Bond between adjacent nucleotides</a:t>
            </a:r>
          </a:p>
          <a:p>
            <a:pPr marL="342900" lvl="0" indent="-342900">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Microsoft YaHei" panose="020B0503020204020204" pitchFamily="34" charset="-122"/>
              </a:rPr>
              <a:t>Formed between the phosphate group of one nucleotide and the 3′ —OH of the next nucleotide</a:t>
            </a:r>
          </a:p>
          <a:p>
            <a:pPr marL="342900" lvl="0" indent="-342900">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Microsoft YaHei" panose="020B0503020204020204" pitchFamily="34" charset="-122"/>
              </a:rPr>
              <a:t>The chain of nucleotides has a 5′-to-3′ orientation</a:t>
            </a:r>
          </a:p>
        </p:txBody>
      </p:sp>
      <p:pic>
        <p:nvPicPr>
          <p:cNvPr id="9" name="Picture 3" descr="An illustration shows the structure of a dinucleotide.">
            <a:extLst>
              <a:ext uri="{FF2B5EF4-FFF2-40B4-BE49-F238E27FC236}">
                <a16:creationId xmlns:a16="http://schemas.microsoft.com/office/drawing/2014/main" id="{4AFD6B51-2BE2-4DDF-97B6-76A1335BFF58}"/>
              </a:ext>
            </a:extLst>
          </p:cNvPr>
          <p:cNvPicPr>
            <a:picLocks noChangeAspect="1" noChangeArrowheads="1"/>
          </p:cNvPicPr>
          <p:nvPr/>
        </p:nvPicPr>
        <p:blipFill>
          <a:blip r:embed="rId2"/>
          <a:stretch>
            <a:fillRect/>
          </a:stretch>
        </p:blipFill>
        <p:spPr bwMode="auto">
          <a:xfrm>
            <a:off x="4752277" y="1369356"/>
            <a:ext cx="4125154" cy="438912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 Placeholder 4">
            <a:extLst>
              <a:ext uri="{FF2B5EF4-FFF2-40B4-BE49-F238E27FC236}">
                <a16:creationId xmlns:a16="http://schemas.microsoft.com/office/drawing/2014/main" id="{DFD3225E-3F2F-498E-89DA-45B2A7DEEAAE}"/>
              </a:ext>
            </a:extLst>
          </p:cNvPr>
          <p:cNvSpPr>
            <a:spLocks noGrp="1"/>
          </p:cNvSpPr>
          <p:nvPr>
            <p:ph type="body" sz="quarter" idx="40"/>
          </p:nvPr>
        </p:nvSpPr>
        <p:spPr>
          <a:xfrm>
            <a:off x="3200400" y="6300788"/>
            <a:ext cx="2743200" cy="192087"/>
          </a:xfrm>
        </p:spPr>
        <p:txBody>
          <a:bodyPr/>
          <a:lstStyle/>
          <a:p>
            <a:r>
              <a:rPr lang="en-US" noProof="0" dirty="0">
                <a:hlinkClick r:id="rId3" action="ppaction://hlinksldjump"/>
              </a:rPr>
              <a:t>Access the text alternative for slide images.</a:t>
            </a:r>
          </a:p>
        </p:txBody>
      </p:sp>
      <p:sp>
        <p:nvSpPr>
          <p:cNvPr id="8" name="Slide Number Placeholder 5">
            <a:extLst>
              <a:ext uri="{FF2B5EF4-FFF2-40B4-BE49-F238E27FC236}">
                <a16:creationId xmlns:a16="http://schemas.microsoft.com/office/drawing/2014/main" id="{E49E3C00-AF19-4BAC-9C0C-1ABCDEDF8E71}"/>
              </a:ext>
            </a:extLst>
          </p:cNvPr>
          <p:cNvSpPr>
            <a:spLocks noGrp="1"/>
          </p:cNvSpPr>
          <p:nvPr>
            <p:ph type="sldNum" sz="quarter" idx="10"/>
          </p:nvPr>
        </p:nvSpPr>
        <p:spPr/>
        <p:txBody>
          <a:bodyPr/>
          <a:lstStyle/>
          <a:p>
            <a:fld id="{68151E55-6873-49E2-B8D5-2F265E6F1973}" type="slidenum">
              <a:rPr lang="en-US" smtClean="0"/>
              <a:pPr/>
              <a:t>14</a:t>
            </a:fld>
            <a:endParaRPr lang="en-US"/>
          </a:p>
        </p:txBody>
      </p:sp>
    </p:spTree>
    <p:extLst>
      <p:ext uri="{BB962C8B-B14F-4D97-AF65-F5344CB8AC3E}">
        <p14:creationId xmlns:p14="http://schemas.microsoft.com/office/powerpoint/2010/main" val="61373433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0D2C3A-2DD1-402F-ADDB-6E940070C5CF}"/>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Chargaff’s Rules</a:t>
            </a:r>
          </a:p>
        </p:txBody>
      </p:sp>
      <p:sp>
        <p:nvSpPr>
          <p:cNvPr id="3" name="Content Placeholder 2">
            <a:extLst>
              <a:ext uri="{FF2B5EF4-FFF2-40B4-BE49-F238E27FC236}">
                <a16:creationId xmlns:a16="http://schemas.microsoft.com/office/drawing/2014/main" id="{731C5A91-6B94-4959-A924-C0A2BA3E037F}"/>
              </a:ext>
            </a:extLst>
          </p:cNvPr>
          <p:cNvSpPr>
            <a:spLocks noGrp="1"/>
          </p:cNvSpPr>
          <p:nvPr>
            <p:ph sz="quarter" idx="11"/>
          </p:nvPr>
        </p:nvSpPr>
        <p:spPr>
          <a:xfrm>
            <a:off x="342900" y="1276710"/>
            <a:ext cx="7422676" cy="4974336"/>
          </a:xfrm>
        </p:spPr>
        <p:txBody>
          <a:bodyPr/>
          <a:lstStyle/>
          <a:p>
            <a:pPr lvl="0">
              <a:spcBef>
                <a:spcPts val="12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Erwin Chargaff determined that:</a:t>
            </a:r>
          </a:p>
          <a:p>
            <a:pPr marL="347472" lvl="0" indent="-347472">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Always an equal proportion of two-ringed purines (A and G) and single-ringed pyrimidines (C and T)</a:t>
            </a:r>
          </a:p>
          <a:p>
            <a:pPr marL="347472" lvl="0" indent="-347472">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Amount of adenine = amount of thymine</a:t>
            </a:r>
          </a:p>
          <a:p>
            <a:pPr marL="347472" lvl="0" indent="-347472">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Amount of cytosine = amount of guanine</a:t>
            </a:r>
          </a:p>
          <a:p>
            <a:pPr marL="347472" lvl="0" indent="-347472">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The ratio of A-T and G-C varies by species</a:t>
            </a:r>
          </a:p>
        </p:txBody>
      </p:sp>
      <p:sp>
        <p:nvSpPr>
          <p:cNvPr id="6" name="Slide Number Placeholder 3">
            <a:extLst>
              <a:ext uri="{FF2B5EF4-FFF2-40B4-BE49-F238E27FC236}">
                <a16:creationId xmlns:a16="http://schemas.microsoft.com/office/drawing/2014/main" id="{580C4C8F-A682-4C1F-9537-FB97AE1679DF}"/>
              </a:ext>
            </a:extLst>
          </p:cNvPr>
          <p:cNvSpPr>
            <a:spLocks noGrp="1"/>
          </p:cNvSpPr>
          <p:nvPr>
            <p:ph type="sldNum" sz="quarter" idx="10"/>
          </p:nvPr>
        </p:nvSpPr>
        <p:spPr/>
        <p:txBody>
          <a:bodyPr/>
          <a:lstStyle/>
          <a:p>
            <a:fld id="{68151E55-6873-49E2-B8D5-2F265E6F1973}" type="slidenum">
              <a:rPr lang="en-US" smtClean="0"/>
              <a:pPr/>
              <a:t>15</a:t>
            </a:fld>
            <a:endParaRPr lang="en-US"/>
          </a:p>
        </p:txBody>
      </p:sp>
    </p:spTree>
    <p:extLst>
      <p:ext uri="{BB962C8B-B14F-4D97-AF65-F5344CB8AC3E}">
        <p14:creationId xmlns:p14="http://schemas.microsoft.com/office/powerpoint/2010/main" val="321801623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DA587A-CBE4-4410-89E6-84AF6EF0B492}"/>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Rosalind Franklin</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6B5E209B-2A8C-471D-89FE-E25B8F59BC49}"/>
              </a:ext>
            </a:extLst>
          </p:cNvPr>
          <p:cNvSpPr>
            <a:spLocks noGrp="1"/>
          </p:cNvSpPr>
          <p:nvPr>
            <p:ph sz="quarter" idx="11"/>
          </p:nvPr>
        </p:nvSpPr>
        <p:spPr>
          <a:xfrm>
            <a:off x="342900" y="1276711"/>
            <a:ext cx="8458200" cy="1920240"/>
          </a:xfrm>
        </p:spPr>
        <p:txBody>
          <a:bodyPr/>
          <a:lstStyle/>
          <a:p>
            <a:pPr lvl="0">
              <a:spcBef>
                <a:spcPts val="300"/>
              </a:spcBef>
              <a:spcAft>
                <a:spcPts val="300"/>
              </a:spcAft>
              <a:buClr>
                <a:srgbClr val="003B48"/>
              </a:buClr>
            </a:pPr>
            <a:r>
              <a:rPr lang="en-US" sz="2200" dirty="0">
                <a:solidFill>
                  <a:srgbClr val="000000"/>
                </a:solidFill>
                <a:latin typeface="Arial" panose="020B0604020202020204" pitchFamily="34" charset="0"/>
                <a:ea typeface="Verdana" panose="020B0604030504040204" pitchFamily="34" charset="0"/>
              </a:rPr>
              <a:t>Performed X-ray diffraction studies to identify the 3-D structure</a:t>
            </a:r>
          </a:p>
          <a:p>
            <a:pPr marL="347472" lvl="0" indent="-347472">
              <a:spcBef>
                <a:spcPts val="300"/>
              </a:spcBef>
              <a:spcAft>
                <a:spcPts val="300"/>
              </a:spcAft>
              <a:buClr>
                <a:srgbClr val="000000"/>
              </a:buClr>
              <a:buFont typeface="Arial" panose="020B0604020202020204" pitchFamily="34" charset="0"/>
              <a:buChar char="•"/>
            </a:pPr>
            <a:r>
              <a:rPr lang="en-US" sz="2200" dirty="0">
                <a:solidFill>
                  <a:srgbClr val="000000"/>
                </a:solidFill>
                <a:latin typeface="Arial" panose="020B0604020202020204" pitchFamily="34" charset="0"/>
                <a:ea typeface="Verdana" panose="020B0604030504040204" pitchFamily="34" charset="0"/>
              </a:rPr>
              <a:t>Discovered that D</a:t>
            </a:r>
            <a:r>
              <a:rPr lang="en-US" sz="100" dirty="0">
                <a:solidFill>
                  <a:srgbClr val="000000"/>
                </a:solidFill>
                <a:latin typeface="Arial" panose="020B0604020202020204" pitchFamily="34" charset="0"/>
                <a:ea typeface="Verdana" panose="020B0604030504040204" pitchFamily="34" charset="0"/>
              </a:rPr>
              <a:t> </a:t>
            </a:r>
            <a:r>
              <a:rPr lang="en-US" sz="2200" dirty="0">
                <a:solidFill>
                  <a:srgbClr val="000000"/>
                </a:solidFill>
                <a:latin typeface="Arial" panose="020B0604020202020204" pitchFamily="34" charset="0"/>
                <a:ea typeface="Verdana" panose="020B0604030504040204" pitchFamily="34" charset="0"/>
              </a:rPr>
              <a:t>N</a:t>
            </a:r>
            <a:r>
              <a:rPr lang="en-US" sz="100" dirty="0">
                <a:solidFill>
                  <a:srgbClr val="000000"/>
                </a:solidFill>
                <a:latin typeface="Arial" panose="020B0604020202020204" pitchFamily="34" charset="0"/>
                <a:ea typeface="Verdana" panose="020B0604030504040204" pitchFamily="34" charset="0"/>
              </a:rPr>
              <a:t> </a:t>
            </a:r>
            <a:r>
              <a:rPr lang="en-US" sz="2200" dirty="0">
                <a:solidFill>
                  <a:srgbClr val="000000"/>
                </a:solidFill>
                <a:latin typeface="Arial" panose="020B0604020202020204" pitchFamily="34" charset="0"/>
                <a:ea typeface="Verdana" panose="020B0604030504040204" pitchFamily="34" charset="0"/>
              </a:rPr>
              <a:t>A is helical</a:t>
            </a:r>
          </a:p>
          <a:p>
            <a:pPr marL="347472" lvl="0" indent="-347472">
              <a:spcBef>
                <a:spcPts val="300"/>
              </a:spcBef>
              <a:spcAft>
                <a:spcPts val="300"/>
              </a:spcAft>
              <a:buClr>
                <a:srgbClr val="000000"/>
              </a:buClr>
              <a:buFont typeface="Arial" panose="020B0604020202020204" pitchFamily="34" charset="0"/>
              <a:buChar char="•"/>
            </a:pPr>
            <a:r>
              <a:rPr lang="en-US" sz="2200" dirty="0">
                <a:solidFill>
                  <a:srgbClr val="000000"/>
                </a:solidFill>
                <a:latin typeface="Arial" panose="020B0604020202020204" pitchFamily="34" charset="0"/>
                <a:ea typeface="Verdana" panose="020B0604030504040204" pitchFamily="34" charset="0"/>
              </a:rPr>
              <a:t>Using Maurice Wilkins’ D</a:t>
            </a:r>
            <a:r>
              <a:rPr lang="en-US" sz="100" dirty="0">
                <a:solidFill>
                  <a:srgbClr val="000000"/>
                </a:solidFill>
                <a:latin typeface="Arial" panose="020B0604020202020204" pitchFamily="34" charset="0"/>
                <a:ea typeface="Verdana" panose="020B0604030504040204" pitchFamily="34" charset="0"/>
              </a:rPr>
              <a:t> </a:t>
            </a:r>
            <a:r>
              <a:rPr lang="en-US" sz="2200" dirty="0">
                <a:solidFill>
                  <a:srgbClr val="000000"/>
                </a:solidFill>
                <a:latin typeface="Arial" panose="020B0604020202020204" pitchFamily="34" charset="0"/>
                <a:ea typeface="Verdana" panose="020B0604030504040204" pitchFamily="34" charset="0"/>
              </a:rPr>
              <a:t>N</a:t>
            </a:r>
            <a:r>
              <a:rPr lang="en-US" sz="100" dirty="0">
                <a:solidFill>
                  <a:srgbClr val="000000"/>
                </a:solidFill>
                <a:latin typeface="Arial" panose="020B0604020202020204" pitchFamily="34" charset="0"/>
                <a:ea typeface="Verdana" panose="020B0604030504040204" pitchFamily="34" charset="0"/>
              </a:rPr>
              <a:t> </a:t>
            </a:r>
            <a:r>
              <a:rPr lang="en-US" sz="2200" dirty="0">
                <a:solidFill>
                  <a:srgbClr val="000000"/>
                </a:solidFill>
                <a:latin typeface="Arial" panose="020B0604020202020204" pitchFamily="34" charset="0"/>
                <a:ea typeface="Verdana" panose="020B0604030504040204" pitchFamily="34" charset="0"/>
              </a:rPr>
              <a:t>A fibers, discovered that the molecule has a diameter of 2 nm and makes a complete turn of the helix every 3.4 nm</a:t>
            </a:r>
          </a:p>
        </p:txBody>
      </p:sp>
      <p:pic>
        <p:nvPicPr>
          <p:cNvPr id="9" name="Picture 3" descr="A black and white photo of Rosalind Franklin (a) and an X-ray diffraction photograph (b).">
            <a:extLst>
              <a:ext uri="{FF2B5EF4-FFF2-40B4-BE49-F238E27FC236}">
                <a16:creationId xmlns:a16="http://schemas.microsoft.com/office/drawing/2014/main" id="{2E55CB62-CD0E-4E53-BB3C-1508F3A8E788}"/>
              </a:ext>
            </a:extLst>
          </p:cNvPr>
          <p:cNvPicPr>
            <a:picLocks noChangeAspect="1" noChangeArrowheads="1"/>
          </p:cNvPicPr>
          <p:nvPr/>
        </p:nvPicPr>
        <p:blipFill>
          <a:blip r:embed="rId2"/>
          <a:stretch>
            <a:fillRect/>
          </a:stretch>
        </p:blipFill>
        <p:spPr bwMode="auto">
          <a:xfrm>
            <a:off x="2585425" y="3237457"/>
            <a:ext cx="3973150" cy="274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 Placeholder 4">
            <a:extLst>
              <a:ext uri="{FF2B5EF4-FFF2-40B4-BE49-F238E27FC236}">
                <a16:creationId xmlns:a16="http://schemas.microsoft.com/office/drawing/2014/main" id="{B3D98DDB-9E29-4BCD-8B35-408DFDAB1F8D}"/>
              </a:ext>
            </a:extLst>
          </p:cNvPr>
          <p:cNvSpPr>
            <a:spLocks noGrp="1"/>
          </p:cNvSpPr>
          <p:nvPr>
            <p:ph type="body" sz="quarter" idx="39"/>
          </p:nvPr>
        </p:nvSpPr>
        <p:spPr>
          <a:xfrm>
            <a:off x="1737360" y="6021163"/>
            <a:ext cx="5669280" cy="181356"/>
          </a:xfrm>
        </p:spPr>
        <p:txBody>
          <a:bodyPr/>
          <a:lstStyle/>
          <a:p>
            <a:pPr algn="ctr"/>
            <a:r>
              <a:rPr lang="en-US" dirty="0">
                <a:solidFill>
                  <a:schemeClr val="tx1"/>
                </a:solidFill>
              </a:rPr>
              <a:t>(a) Jewish Chronicle Archive/Heritage Image Partnership Ltd/</a:t>
            </a:r>
            <a:r>
              <a:rPr lang="en-US" dirty="0" err="1">
                <a:solidFill>
                  <a:schemeClr val="tx1"/>
                </a:solidFill>
              </a:rPr>
              <a:t>Alamy</a:t>
            </a:r>
            <a:r>
              <a:rPr lang="en-US" dirty="0">
                <a:solidFill>
                  <a:schemeClr val="tx1"/>
                </a:solidFill>
              </a:rPr>
              <a:t> Stock Photo; (b) </a:t>
            </a:r>
            <a:r>
              <a:rPr lang="en-US" dirty="0" err="1">
                <a:solidFill>
                  <a:schemeClr val="tx1"/>
                </a:solidFill>
              </a:rPr>
              <a:t>Omikron</a:t>
            </a:r>
            <a:r>
              <a:rPr lang="en-US" dirty="0">
                <a:solidFill>
                  <a:schemeClr val="tx1"/>
                </a:solidFill>
              </a:rPr>
              <a:t>/Science Source</a:t>
            </a:r>
          </a:p>
        </p:txBody>
      </p:sp>
      <p:sp>
        <p:nvSpPr>
          <p:cNvPr id="11" name="Text Placeholder 5">
            <a:extLst>
              <a:ext uri="{FF2B5EF4-FFF2-40B4-BE49-F238E27FC236}">
                <a16:creationId xmlns:a16="http://schemas.microsoft.com/office/drawing/2014/main" id="{8CE32CD6-12B9-474B-AFF8-A6D994589AAD}"/>
              </a:ext>
            </a:extLst>
          </p:cNvPr>
          <p:cNvSpPr>
            <a:spLocks noGrp="1"/>
          </p:cNvSpPr>
          <p:nvPr>
            <p:ph type="body" sz="quarter" idx="40"/>
          </p:nvPr>
        </p:nvSpPr>
        <p:spPr>
          <a:xfrm>
            <a:off x="3200400" y="6300788"/>
            <a:ext cx="2743200" cy="192087"/>
          </a:xfrm>
        </p:spPr>
        <p:txBody>
          <a:bodyPr/>
          <a:lstStyle/>
          <a:p>
            <a:r>
              <a:rPr lang="en-US" noProof="0" dirty="0">
                <a:hlinkClick r:id="rId3" action="ppaction://hlinksldjump"/>
              </a:rPr>
              <a:t>Access the text alternative for slide images.</a:t>
            </a:r>
          </a:p>
        </p:txBody>
      </p:sp>
      <p:sp>
        <p:nvSpPr>
          <p:cNvPr id="8" name="Slide Number Placeholder 6">
            <a:extLst>
              <a:ext uri="{FF2B5EF4-FFF2-40B4-BE49-F238E27FC236}">
                <a16:creationId xmlns:a16="http://schemas.microsoft.com/office/drawing/2014/main" id="{F25A2BEA-CDC7-41CA-AD15-EC209527ACCD}"/>
              </a:ext>
            </a:extLst>
          </p:cNvPr>
          <p:cNvSpPr>
            <a:spLocks noGrp="1"/>
          </p:cNvSpPr>
          <p:nvPr>
            <p:ph type="sldNum" sz="quarter" idx="10"/>
          </p:nvPr>
        </p:nvSpPr>
        <p:spPr/>
        <p:txBody>
          <a:bodyPr/>
          <a:lstStyle/>
          <a:p>
            <a:fld id="{68151E55-6873-49E2-B8D5-2F265E6F1973}" type="slidenum">
              <a:rPr lang="en-US" smtClean="0"/>
              <a:pPr/>
              <a:t>16</a:t>
            </a:fld>
            <a:endParaRPr lang="en-US"/>
          </a:p>
        </p:txBody>
      </p:sp>
    </p:spTree>
    <p:extLst>
      <p:ext uri="{BB962C8B-B14F-4D97-AF65-F5344CB8AC3E}">
        <p14:creationId xmlns:p14="http://schemas.microsoft.com/office/powerpoint/2010/main" val="309325263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4A5DB5-9D11-4759-BA83-7ECB904C53B1}"/>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James Watson and Francis Crick – 1953 </a:t>
            </a:r>
          </a:p>
        </p:txBody>
      </p:sp>
      <p:sp>
        <p:nvSpPr>
          <p:cNvPr id="3" name="Content Placeholder 2">
            <a:extLst>
              <a:ext uri="{FF2B5EF4-FFF2-40B4-BE49-F238E27FC236}">
                <a16:creationId xmlns:a16="http://schemas.microsoft.com/office/drawing/2014/main" id="{BD4E70FD-4758-4B13-B4A1-67E5D818CAFE}"/>
              </a:ext>
            </a:extLst>
          </p:cNvPr>
          <p:cNvSpPr>
            <a:spLocks noGrp="1"/>
          </p:cNvSpPr>
          <p:nvPr>
            <p:ph sz="quarter" idx="11"/>
          </p:nvPr>
        </p:nvSpPr>
        <p:spPr/>
        <p:txBody>
          <a:bodyPr/>
          <a:lstStyle/>
          <a:p>
            <a:pPr marL="342900" lvl="0" indent="-342900">
              <a:spcBef>
                <a:spcPts val="1200"/>
              </a:spcBef>
              <a:spcAft>
                <a:spcPts val="6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Deduced the structure of D</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N</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 using evidence from Chargaff, Franklin, and others</a:t>
            </a:r>
          </a:p>
          <a:p>
            <a:pPr marL="342900" lvl="0" indent="-342900">
              <a:spcBef>
                <a:spcPts val="1200"/>
              </a:spcBef>
              <a:spcAft>
                <a:spcPts val="6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Did not perform a single experiment themselves related to D</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N</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 </a:t>
            </a:r>
          </a:p>
          <a:p>
            <a:pPr marL="342900" lvl="0" indent="-342900">
              <a:spcBef>
                <a:spcPts val="1200"/>
              </a:spcBef>
              <a:spcAft>
                <a:spcPts val="6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Key insight of their model was each D</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N</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 molecule was made of two intertwined chains of nucleotides, that is a double helix structure</a:t>
            </a:r>
          </a:p>
        </p:txBody>
      </p:sp>
      <p:sp>
        <p:nvSpPr>
          <p:cNvPr id="6" name="Slide Number Placeholder 3">
            <a:extLst>
              <a:ext uri="{FF2B5EF4-FFF2-40B4-BE49-F238E27FC236}">
                <a16:creationId xmlns:a16="http://schemas.microsoft.com/office/drawing/2014/main" id="{620A8B29-3EC0-4E66-8CA1-568F6D147E2E}"/>
              </a:ext>
            </a:extLst>
          </p:cNvPr>
          <p:cNvSpPr>
            <a:spLocks noGrp="1"/>
          </p:cNvSpPr>
          <p:nvPr>
            <p:ph type="sldNum" sz="quarter" idx="10"/>
          </p:nvPr>
        </p:nvSpPr>
        <p:spPr/>
        <p:txBody>
          <a:bodyPr/>
          <a:lstStyle/>
          <a:p>
            <a:fld id="{68151E55-6873-49E2-B8D5-2F265E6F1973}" type="slidenum">
              <a:rPr lang="en-US" smtClean="0"/>
              <a:pPr/>
              <a:t>17</a:t>
            </a:fld>
            <a:endParaRPr lang="en-US"/>
          </a:p>
        </p:txBody>
      </p:sp>
    </p:spTree>
    <p:extLst>
      <p:ext uri="{BB962C8B-B14F-4D97-AF65-F5344CB8AC3E}">
        <p14:creationId xmlns:p14="http://schemas.microsoft.com/office/powerpoint/2010/main" val="58341705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DA587A-CBE4-4410-89E6-84AF6EF0B492}"/>
              </a:ext>
            </a:extLst>
          </p:cNvPr>
          <p:cNvSpPr>
            <a:spLocks noGrp="1"/>
          </p:cNvSpPr>
          <p:nvPr>
            <p:ph type="title"/>
          </p:nvPr>
        </p:nvSpPr>
        <p:spPr/>
        <p:txBody>
          <a:bodyPr/>
          <a:lstStyle/>
          <a:p>
            <a:pPr lvl="0"/>
            <a:r>
              <a:rPr lang="en-US" dirty="0"/>
              <a:t>Structure of a single strand of D</a:t>
            </a:r>
            <a:r>
              <a:rPr lang="en-US" sz="100" dirty="0"/>
              <a:t> </a:t>
            </a:r>
            <a:r>
              <a:rPr lang="en-US" dirty="0"/>
              <a:t>N</a:t>
            </a:r>
            <a:r>
              <a:rPr lang="en-US" sz="100" dirty="0"/>
              <a:t> </a:t>
            </a:r>
            <a:r>
              <a:rPr lang="en-US" dirty="0"/>
              <a:t>A</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6B5E209B-2A8C-471D-89FE-E25B8F59BC49}"/>
              </a:ext>
            </a:extLst>
          </p:cNvPr>
          <p:cNvSpPr>
            <a:spLocks noGrp="1"/>
          </p:cNvSpPr>
          <p:nvPr>
            <p:ph sz="quarter" idx="11"/>
          </p:nvPr>
        </p:nvSpPr>
        <p:spPr>
          <a:xfrm>
            <a:off x="342900" y="1276711"/>
            <a:ext cx="4229100" cy="4925808"/>
          </a:xfrm>
        </p:spPr>
        <p:txBody>
          <a:bodyPr/>
          <a:lstStyle/>
          <a:p>
            <a:pPr marL="342900" indent="-342900">
              <a:spcBef>
                <a:spcPts val="1200"/>
              </a:spcBef>
              <a:spcAft>
                <a:spcPts val="1200"/>
              </a:spcAft>
              <a:buFont typeface="Arial" panose="020B0604020202020204" pitchFamily="34" charset="0"/>
              <a:buChar char="•"/>
            </a:pPr>
            <a:r>
              <a:rPr lang="en-US" dirty="0"/>
              <a:t>Phosphodiester backbone – repeating sugar and phosphate units joined by phosphodiester bonds</a:t>
            </a:r>
          </a:p>
          <a:p>
            <a:pPr marL="342900" indent="-342900">
              <a:spcBef>
                <a:spcPts val="1200"/>
              </a:spcBef>
              <a:spcAft>
                <a:spcPts val="1200"/>
              </a:spcAft>
              <a:buFont typeface="Arial" panose="020B0604020202020204" pitchFamily="34" charset="0"/>
              <a:buChar char="•"/>
            </a:pPr>
            <a:r>
              <a:rPr lang="en-US" dirty="0"/>
              <a:t>A single strand extends in a 5′ to 3′ direction</a:t>
            </a:r>
          </a:p>
        </p:txBody>
      </p:sp>
      <p:pic>
        <p:nvPicPr>
          <p:cNvPr id="9" name="Picture 3" descr="An illustration shows the structure of a single strand of DNA.">
            <a:extLst>
              <a:ext uri="{FF2B5EF4-FFF2-40B4-BE49-F238E27FC236}">
                <a16:creationId xmlns:a16="http://schemas.microsoft.com/office/drawing/2014/main" id="{2E55CB62-CD0E-4E53-BB3C-1508F3A8E788}"/>
              </a:ext>
            </a:extLst>
          </p:cNvPr>
          <p:cNvPicPr>
            <a:picLocks noChangeAspect="1" noChangeArrowheads="1"/>
          </p:cNvPicPr>
          <p:nvPr/>
        </p:nvPicPr>
        <p:blipFill rotWithShape="1">
          <a:blip r:embed="rId2"/>
          <a:srcRect l="7647" t="16911" r="13233" b="17982"/>
          <a:stretch/>
        </p:blipFill>
        <p:spPr bwMode="auto">
          <a:xfrm>
            <a:off x="4812886" y="1276711"/>
            <a:ext cx="4008347" cy="4442218"/>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 Placeholder 4">
            <a:extLst>
              <a:ext uri="{FF2B5EF4-FFF2-40B4-BE49-F238E27FC236}">
                <a16:creationId xmlns:a16="http://schemas.microsoft.com/office/drawing/2014/main" id="{C3F33F98-9816-4DF8-9BB9-4E2CF99B2A5A}"/>
              </a:ext>
            </a:extLst>
          </p:cNvPr>
          <p:cNvSpPr>
            <a:spLocks noGrp="1"/>
          </p:cNvSpPr>
          <p:nvPr>
            <p:ph type="body" sz="quarter" idx="40"/>
          </p:nvPr>
        </p:nvSpPr>
        <p:spPr>
          <a:xfrm>
            <a:off x="3200400" y="6300788"/>
            <a:ext cx="2743200" cy="192087"/>
          </a:xfrm>
        </p:spPr>
        <p:txBody>
          <a:bodyPr/>
          <a:lstStyle/>
          <a:p>
            <a:r>
              <a:rPr lang="en-US" noProof="0" dirty="0">
                <a:hlinkClick r:id="rId3" action="ppaction://hlinksldjump"/>
              </a:rPr>
              <a:t>Access the text alternative for slide images.</a:t>
            </a:r>
          </a:p>
        </p:txBody>
      </p:sp>
      <p:sp>
        <p:nvSpPr>
          <p:cNvPr id="8" name="Slide Number Placeholder 5">
            <a:extLst>
              <a:ext uri="{FF2B5EF4-FFF2-40B4-BE49-F238E27FC236}">
                <a16:creationId xmlns:a16="http://schemas.microsoft.com/office/drawing/2014/main" id="{F25A2BEA-CDC7-41CA-AD15-EC209527ACCD}"/>
              </a:ext>
            </a:extLst>
          </p:cNvPr>
          <p:cNvSpPr>
            <a:spLocks noGrp="1"/>
          </p:cNvSpPr>
          <p:nvPr>
            <p:ph type="sldNum" sz="quarter" idx="10"/>
          </p:nvPr>
        </p:nvSpPr>
        <p:spPr/>
        <p:txBody>
          <a:bodyPr/>
          <a:lstStyle/>
          <a:p>
            <a:fld id="{68151E55-6873-49E2-B8D5-2F265E6F1973}" type="slidenum">
              <a:rPr lang="en-US" smtClean="0"/>
              <a:pPr/>
              <a:t>18</a:t>
            </a:fld>
            <a:endParaRPr lang="en-US"/>
          </a:p>
        </p:txBody>
      </p:sp>
    </p:spTree>
    <p:extLst>
      <p:ext uri="{BB962C8B-B14F-4D97-AF65-F5344CB8AC3E}">
        <p14:creationId xmlns:p14="http://schemas.microsoft.com/office/powerpoint/2010/main" val="390107154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3DCAEC-FA83-45D7-8E21-8C102D84A94C}"/>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The double helix</a:t>
            </a:r>
          </a:p>
        </p:txBody>
      </p:sp>
      <p:sp>
        <p:nvSpPr>
          <p:cNvPr id="3" name="Content Placeholder 2">
            <a:extLst>
              <a:ext uri="{FF2B5EF4-FFF2-40B4-BE49-F238E27FC236}">
                <a16:creationId xmlns:a16="http://schemas.microsoft.com/office/drawing/2014/main" id="{3B1A631B-CE9F-4292-B363-8151A4520CDE}"/>
              </a:ext>
            </a:extLst>
          </p:cNvPr>
          <p:cNvSpPr>
            <a:spLocks noGrp="1"/>
          </p:cNvSpPr>
          <p:nvPr>
            <p:ph sz="quarter" idx="11"/>
          </p:nvPr>
        </p:nvSpPr>
        <p:spPr>
          <a:xfrm>
            <a:off x="342899" y="1276710"/>
            <a:ext cx="6261992" cy="4974336"/>
          </a:xfrm>
        </p:spPr>
        <p:txBody>
          <a:bodyPr/>
          <a:lstStyle/>
          <a:p>
            <a:pPr lvl="0">
              <a:spcBef>
                <a:spcPts val="12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Two strands arranged as a double helix</a:t>
            </a:r>
          </a:p>
          <a:p>
            <a:pPr marL="347472" lvl="0" indent="-347472">
              <a:spcBef>
                <a:spcPts val="12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Forms two grooves, the larger major groove and the smaller minor groove</a:t>
            </a:r>
          </a:p>
          <a:p>
            <a:pPr lvl="0">
              <a:spcBef>
                <a:spcPts val="12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Strands connected via hydrogen bonds between bases on opposite strands</a:t>
            </a:r>
          </a:p>
          <a:p>
            <a:pPr marL="347472" lvl="0" indent="-347472">
              <a:spcBef>
                <a:spcPts val="12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Result is specific </a:t>
            </a:r>
            <a:r>
              <a:rPr lang="en-US" i="1" dirty="0">
                <a:solidFill>
                  <a:srgbClr val="000000"/>
                </a:solidFill>
                <a:latin typeface="Arial" panose="020B0604020202020204" pitchFamily="34" charset="0"/>
                <a:ea typeface="Verdana" panose="020B0604030504040204" pitchFamily="34" charset="0"/>
              </a:rPr>
              <a:t>base-pairs</a:t>
            </a:r>
            <a:r>
              <a:rPr lang="en-US" dirty="0">
                <a:solidFill>
                  <a:srgbClr val="000000"/>
                </a:solidFill>
                <a:latin typeface="Arial" panose="020B0604020202020204" pitchFamily="34" charset="0"/>
                <a:ea typeface="Verdana" panose="020B0604030504040204" pitchFamily="34" charset="0"/>
              </a:rPr>
              <a:t>: A-T and G-C</a:t>
            </a:r>
          </a:p>
          <a:p>
            <a:pPr marL="347472" lvl="0" indent="-347472">
              <a:spcBef>
                <a:spcPts val="12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Helix has a consistent diameter, is stable because of additive property of thousands of low-energy hydrogen bonds</a:t>
            </a:r>
          </a:p>
        </p:txBody>
      </p:sp>
      <p:pic>
        <p:nvPicPr>
          <p:cNvPr id="9" name="Picture 3" descr="An illustration shows the structure of DNA a ribbon on top and a space-filling model on the bottom.">
            <a:extLst>
              <a:ext uri="{FF2B5EF4-FFF2-40B4-BE49-F238E27FC236}">
                <a16:creationId xmlns:a16="http://schemas.microsoft.com/office/drawing/2014/main" id="{28C2C13D-BA98-4B6C-8542-0A9B10E5FF47}"/>
              </a:ext>
            </a:extLst>
          </p:cNvPr>
          <p:cNvPicPr>
            <a:picLocks noChangeAspect="1" noChangeArrowheads="1"/>
          </p:cNvPicPr>
          <p:nvPr/>
        </p:nvPicPr>
        <p:blipFill rotWithShape="1">
          <a:blip r:embed="rId2"/>
          <a:srcRect l="3018" t="9697" r="6717" b="1537"/>
          <a:stretch/>
        </p:blipFill>
        <p:spPr bwMode="auto">
          <a:xfrm>
            <a:off x="6946088" y="1108635"/>
            <a:ext cx="1617949" cy="530352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 Placeholder 4">
            <a:extLst>
              <a:ext uri="{FF2B5EF4-FFF2-40B4-BE49-F238E27FC236}">
                <a16:creationId xmlns:a16="http://schemas.microsoft.com/office/drawing/2014/main" id="{0CDDED55-C0F3-4CA5-8A62-34427CF88190}"/>
              </a:ext>
            </a:extLst>
          </p:cNvPr>
          <p:cNvSpPr>
            <a:spLocks noGrp="1"/>
          </p:cNvSpPr>
          <p:nvPr>
            <p:ph type="body" sz="quarter" idx="40"/>
          </p:nvPr>
        </p:nvSpPr>
        <p:spPr>
          <a:xfrm>
            <a:off x="3200400" y="6300788"/>
            <a:ext cx="2743200" cy="192087"/>
          </a:xfrm>
        </p:spPr>
        <p:txBody>
          <a:bodyPr/>
          <a:lstStyle/>
          <a:p>
            <a:r>
              <a:rPr lang="en-US" noProof="0" dirty="0">
                <a:hlinkClick r:id="rId3" action="ppaction://hlinksldjump"/>
              </a:rPr>
              <a:t>Access the text alternative for slide images.</a:t>
            </a:r>
          </a:p>
        </p:txBody>
      </p:sp>
      <p:sp>
        <p:nvSpPr>
          <p:cNvPr id="8" name="Slide Number Placeholder 5">
            <a:extLst>
              <a:ext uri="{FF2B5EF4-FFF2-40B4-BE49-F238E27FC236}">
                <a16:creationId xmlns:a16="http://schemas.microsoft.com/office/drawing/2014/main" id="{3B1F02DE-B9E3-4CE2-8FCB-C1C02ED06B35}"/>
              </a:ext>
            </a:extLst>
          </p:cNvPr>
          <p:cNvSpPr>
            <a:spLocks noGrp="1"/>
          </p:cNvSpPr>
          <p:nvPr>
            <p:ph type="sldNum" sz="quarter" idx="10"/>
          </p:nvPr>
        </p:nvSpPr>
        <p:spPr/>
        <p:txBody>
          <a:bodyPr/>
          <a:lstStyle/>
          <a:p>
            <a:fld id="{68151E55-6873-49E2-B8D5-2F265E6F1973}" type="slidenum">
              <a:rPr lang="en-US" smtClean="0"/>
              <a:pPr/>
              <a:t>19</a:t>
            </a:fld>
            <a:endParaRPr lang="en-US"/>
          </a:p>
        </p:txBody>
      </p:sp>
    </p:spTree>
    <p:extLst>
      <p:ext uri="{BB962C8B-B14F-4D97-AF65-F5344CB8AC3E}">
        <p14:creationId xmlns:p14="http://schemas.microsoft.com/office/powerpoint/2010/main" val="226782823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C91704-BF9C-4431-8CC6-E3938CE562B0}"/>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Lecture Outline</a:t>
            </a:r>
          </a:p>
        </p:txBody>
      </p:sp>
      <p:sp>
        <p:nvSpPr>
          <p:cNvPr id="11" name="Content Placeholder 2">
            <a:extLst>
              <a:ext uri="{FF2B5EF4-FFF2-40B4-BE49-F238E27FC236}">
                <a16:creationId xmlns:a16="http://schemas.microsoft.com/office/drawing/2014/main" id="{C277484C-B23F-478E-A3C2-F3F1EA52989F}"/>
              </a:ext>
            </a:extLst>
          </p:cNvPr>
          <p:cNvSpPr>
            <a:spLocks noGrp="1"/>
          </p:cNvSpPr>
          <p:nvPr>
            <p:ph sz="quarter" idx="11"/>
          </p:nvPr>
        </p:nvSpPr>
        <p:spPr>
          <a:xfrm>
            <a:off x="342900" y="1276710"/>
            <a:ext cx="4488407" cy="4974336"/>
          </a:xfrm>
        </p:spPr>
        <p:txBody>
          <a:bodyPr/>
          <a:lstStyle/>
          <a:p>
            <a:pPr marL="914400" indent="-914400">
              <a:spcBef>
                <a:spcPts val="1200"/>
              </a:spcBef>
              <a:spcAft>
                <a:spcPts val="1200"/>
              </a:spcAft>
            </a:pPr>
            <a:r>
              <a:rPr lang="en-US" b="1" dirty="0"/>
              <a:t>14.1	</a:t>
            </a:r>
            <a:r>
              <a:rPr lang="en-US" dirty="0"/>
              <a:t>The Nature of the Genetic Material </a:t>
            </a:r>
          </a:p>
          <a:p>
            <a:pPr marL="914400" indent="-914400">
              <a:spcBef>
                <a:spcPts val="1200"/>
              </a:spcBef>
              <a:spcAft>
                <a:spcPts val="1200"/>
              </a:spcAft>
            </a:pPr>
            <a:r>
              <a:rPr lang="en-US" b="1" dirty="0"/>
              <a:t>14.2	</a:t>
            </a:r>
            <a:r>
              <a:rPr lang="en-US" dirty="0"/>
              <a:t>DNA Structure </a:t>
            </a:r>
          </a:p>
          <a:p>
            <a:pPr marL="914400" indent="-914400">
              <a:spcBef>
                <a:spcPts val="1200"/>
              </a:spcBef>
              <a:spcAft>
                <a:spcPts val="1200"/>
              </a:spcAft>
            </a:pPr>
            <a:r>
              <a:rPr lang="en-US" b="1" dirty="0"/>
              <a:t>14.3	</a:t>
            </a:r>
            <a:r>
              <a:rPr lang="en-US" dirty="0"/>
              <a:t>Basic Characteristics of DNA Replication </a:t>
            </a:r>
          </a:p>
          <a:p>
            <a:pPr marL="914400" indent="-914400">
              <a:spcBef>
                <a:spcPts val="1200"/>
              </a:spcBef>
              <a:spcAft>
                <a:spcPts val="1200"/>
              </a:spcAft>
            </a:pPr>
            <a:r>
              <a:rPr lang="en-US" b="1" dirty="0"/>
              <a:t>14.4	</a:t>
            </a:r>
            <a:r>
              <a:rPr lang="en-US" dirty="0"/>
              <a:t>Prokaryotic Replication </a:t>
            </a:r>
          </a:p>
          <a:p>
            <a:pPr marL="914400" indent="-914400">
              <a:spcBef>
                <a:spcPts val="1200"/>
              </a:spcBef>
              <a:spcAft>
                <a:spcPts val="1200"/>
              </a:spcAft>
            </a:pPr>
            <a:r>
              <a:rPr lang="en-US" b="1" dirty="0"/>
              <a:t>14.5	</a:t>
            </a:r>
            <a:r>
              <a:rPr lang="en-US" dirty="0"/>
              <a:t>Eukaryotic Replication </a:t>
            </a:r>
          </a:p>
          <a:p>
            <a:pPr marL="914400" indent="-914400">
              <a:spcBef>
                <a:spcPts val="1200"/>
              </a:spcBef>
              <a:spcAft>
                <a:spcPts val="1200"/>
              </a:spcAft>
            </a:pPr>
            <a:r>
              <a:rPr lang="en-US" b="1" dirty="0"/>
              <a:t>14.6	</a:t>
            </a:r>
            <a:r>
              <a:rPr lang="en-US" dirty="0"/>
              <a:t>DNA Repair </a:t>
            </a:r>
          </a:p>
        </p:txBody>
      </p:sp>
      <p:pic>
        <p:nvPicPr>
          <p:cNvPr id="7" name="Picture 3" descr="An illustration of the double-helical structure of DNA that is spirally intertwined to form a single structure. DNA is made of several nucleotides.">
            <a:extLst>
              <a:ext uri="{FF2B5EF4-FFF2-40B4-BE49-F238E27FC236}">
                <a16:creationId xmlns:a16="http://schemas.microsoft.com/office/drawing/2014/main" id="{92768BA8-098E-4A7B-B096-39F2A5080ED9}"/>
              </a:ext>
              <a:ext uri="{C183D7F6-B498-43B3-948B-1728B52AA6E4}">
                <adec:decorative xmlns:adec="http://schemas.microsoft.com/office/drawing/2017/decorative" val="0"/>
              </a:ext>
            </a:extLst>
          </p:cNvPr>
          <p:cNvPicPr>
            <a:picLocks noChangeAspect="1" noChangeArrowheads="1"/>
          </p:cNvPicPr>
          <p:nvPr/>
        </p:nvPicPr>
        <p:blipFill>
          <a:blip r:embed="rId2"/>
          <a:stretch>
            <a:fillRect/>
          </a:stretch>
        </p:blipFill>
        <p:spPr bwMode="auto">
          <a:xfrm>
            <a:off x="5283117" y="1051651"/>
            <a:ext cx="3381786" cy="512064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 Placeholder 4">
            <a:extLst>
              <a:ext uri="{FF2B5EF4-FFF2-40B4-BE49-F238E27FC236}">
                <a16:creationId xmlns:a16="http://schemas.microsoft.com/office/drawing/2014/main" id="{520A0887-2DBE-4C6E-AB9F-67277F6B20B4}"/>
              </a:ext>
            </a:extLst>
          </p:cNvPr>
          <p:cNvSpPr>
            <a:spLocks noGrp="1"/>
          </p:cNvSpPr>
          <p:nvPr>
            <p:ph type="body" sz="quarter" idx="39"/>
          </p:nvPr>
        </p:nvSpPr>
        <p:spPr>
          <a:xfrm>
            <a:off x="6059610" y="6269248"/>
            <a:ext cx="1828800" cy="181356"/>
          </a:xfrm>
        </p:spPr>
        <p:txBody>
          <a:bodyPr/>
          <a:lstStyle/>
          <a:p>
            <a:pPr algn="ctr"/>
            <a:r>
              <a:rPr lang="en-US" dirty="0">
                <a:solidFill>
                  <a:schemeClr val="tx1"/>
                </a:solidFill>
              </a:rPr>
              <a:t> </a:t>
            </a:r>
            <a:r>
              <a:rPr lang="en-US" dirty="0" err="1">
                <a:solidFill>
                  <a:schemeClr val="tx1"/>
                </a:solidFill>
              </a:rPr>
              <a:t>Molekuul</a:t>
            </a:r>
            <a:r>
              <a:rPr lang="en-US" dirty="0">
                <a:solidFill>
                  <a:schemeClr val="tx1"/>
                </a:solidFill>
              </a:rPr>
              <a:t>/SPL/age </a:t>
            </a:r>
            <a:r>
              <a:rPr lang="en-US" dirty="0" err="1">
                <a:solidFill>
                  <a:schemeClr val="tx1"/>
                </a:solidFill>
              </a:rPr>
              <a:t>fotostock</a:t>
            </a:r>
            <a:r>
              <a:rPr lang="en-US" dirty="0">
                <a:solidFill>
                  <a:schemeClr val="tx1"/>
                </a:solidFill>
              </a:rPr>
              <a:t> </a:t>
            </a:r>
          </a:p>
        </p:txBody>
      </p:sp>
      <p:sp>
        <p:nvSpPr>
          <p:cNvPr id="6" name="Slide Number Placeholder 5">
            <a:extLst>
              <a:ext uri="{FF2B5EF4-FFF2-40B4-BE49-F238E27FC236}">
                <a16:creationId xmlns:a16="http://schemas.microsoft.com/office/drawing/2014/main" id="{45CCC8A6-6DF5-4C45-9B62-3F81AC1937D5}"/>
              </a:ext>
            </a:extLst>
          </p:cNvPr>
          <p:cNvSpPr>
            <a:spLocks noGrp="1"/>
          </p:cNvSpPr>
          <p:nvPr>
            <p:ph type="sldNum" sz="quarter" idx="10"/>
          </p:nvPr>
        </p:nvSpPr>
        <p:spPr/>
        <p:txBody>
          <a:bodyPr/>
          <a:lstStyle/>
          <a:p>
            <a:fld id="{68151E55-6873-49E2-B8D5-2F265E6F1973}" type="slidenum">
              <a:rPr lang="en-US" smtClean="0"/>
              <a:pPr/>
              <a:t>2</a:t>
            </a:fld>
            <a:endParaRPr lang="en-US"/>
          </a:p>
        </p:txBody>
      </p:sp>
    </p:spTree>
    <p:extLst>
      <p:ext uri="{BB962C8B-B14F-4D97-AF65-F5344CB8AC3E}">
        <p14:creationId xmlns:p14="http://schemas.microsoft.com/office/powerpoint/2010/main" val="143581761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8339AC-D816-4733-B970-433790789123}"/>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Base-pairing</a:t>
            </a:r>
          </a:p>
        </p:txBody>
      </p:sp>
      <p:pic>
        <p:nvPicPr>
          <p:cNvPr id="10" name="Picture 2" descr="An illustration shows base-pairing holds strands together.">
            <a:extLst>
              <a:ext uri="{FF2B5EF4-FFF2-40B4-BE49-F238E27FC236}">
                <a16:creationId xmlns:a16="http://schemas.microsoft.com/office/drawing/2014/main" id="{3DEC82A8-644E-416B-9A33-C1F5FE4F1D8C}"/>
              </a:ext>
            </a:extLst>
          </p:cNvPr>
          <p:cNvPicPr>
            <a:picLocks noChangeAspect="1" noChangeArrowheads="1"/>
          </p:cNvPicPr>
          <p:nvPr/>
        </p:nvPicPr>
        <p:blipFill>
          <a:blip r:embed="rId2"/>
          <a:stretch>
            <a:fillRect/>
          </a:stretch>
        </p:blipFill>
        <p:spPr bwMode="auto">
          <a:xfrm>
            <a:off x="374140" y="1778019"/>
            <a:ext cx="3430172" cy="40639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Content Placeholder 3">
            <a:extLst>
              <a:ext uri="{FF2B5EF4-FFF2-40B4-BE49-F238E27FC236}">
                <a16:creationId xmlns:a16="http://schemas.microsoft.com/office/drawing/2014/main" id="{C0C1C874-AD0E-4908-8576-1AD777031768}"/>
              </a:ext>
            </a:extLst>
          </p:cNvPr>
          <p:cNvSpPr>
            <a:spLocks noGrp="1"/>
          </p:cNvSpPr>
          <p:nvPr>
            <p:ph sz="quarter" idx="11"/>
          </p:nvPr>
        </p:nvSpPr>
        <p:spPr>
          <a:xfrm>
            <a:off x="4121624" y="1276710"/>
            <a:ext cx="4679476" cy="4974336"/>
          </a:xfrm>
        </p:spPr>
        <p:txBody>
          <a:bodyPr/>
          <a:lstStyle/>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Pattern of base-paring is </a:t>
            </a:r>
            <a:r>
              <a:rPr lang="en-US" i="1" dirty="0">
                <a:solidFill>
                  <a:srgbClr val="000000"/>
                </a:solidFill>
                <a:latin typeface="Arial" panose="020B0604020202020204" pitchFamily="34" charset="0"/>
                <a:ea typeface="Verdana" panose="020B0604030504040204" pitchFamily="34" charset="0"/>
              </a:rPr>
              <a:t>complementary</a:t>
            </a:r>
          </a:p>
          <a:p>
            <a:pPr marL="347472" lvl="0" indent="-347472">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A forms two hydrogen bonds with T</a:t>
            </a:r>
          </a:p>
          <a:p>
            <a:pPr marL="347472" lvl="0" indent="-347472">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G forms three hydrogen bonds with C</a:t>
            </a:r>
          </a:p>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Two strands of single D</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N</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 molecule are </a:t>
            </a:r>
            <a:r>
              <a:rPr lang="en-US" b="1" dirty="0">
                <a:solidFill>
                  <a:srgbClr val="000000"/>
                </a:solidFill>
                <a:latin typeface="Arial" panose="020B0604020202020204" pitchFamily="34" charset="0"/>
                <a:ea typeface="Verdana" panose="020B0604030504040204" pitchFamily="34" charset="0"/>
              </a:rPr>
              <a:t>not</a:t>
            </a:r>
            <a:r>
              <a:rPr lang="en-US" dirty="0">
                <a:solidFill>
                  <a:srgbClr val="000000"/>
                </a:solidFill>
                <a:latin typeface="Arial" panose="020B0604020202020204" pitchFamily="34" charset="0"/>
                <a:ea typeface="Verdana" panose="020B0604030504040204" pitchFamily="34" charset="0"/>
              </a:rPr>
              <a:t> identical, each strand specifies the other by base-pair complementarity</a:t>
            </a:r>
          </a:p>
        </p:txBody>
      </p:sp>
      <p:sp>
        <p:nvSpPr>
          <p:cNvPr id="12" name="Text Placeholder 4">
            <a:extLst>
              <a:ext uri="{FF2B5EF4-FFF2-40B4-BE49-F238E27FC236}">
                <a16:creationId xmlns:a16="http://schemas.microsoft.com/office/drawing/2014/main" id="{FEC81D6B-9D6D-46F8-9E0A-EFB763C4AD53}"/>
              </a:ext>
            </a:extLst>
          </p:cNvPr>
          <p:cNvSpPr>
            <a:spLocks noGrp="1"/>
          </p:cNvSpPr>
          <p:nvPr>
            <p:ph type="body" sz="quarter" idx="40"/>
          </p:nvPr>
        </p:nvSpPr>
        <p:spPr>
          <a:xfrm>
            <a:off x="3200400" y="6300788"/>
            <a:ext cx="2743200" cy="192087"/>
          </a:xfrm>
        </p:spPr>
        <p:txBody>
          <a:bodyPr/>
          <a:lstStyle/>
          <a:p>
            <a:r>
              <a:rPr lang="en-US" noProof="0" dirty="0">
                <a:hlinkClick r:id="rId3" action="ppaction://hlinksldjump"/>
              </a:rPr>
              <a:t>Access the text alternative for slide images.</a:t>
            </a:r>
          </a:p>
        </p:txBody>
      </p:sp>
      <p:sp>
        <p:nvSpPr>
          <p:cNvPr id="9" name="Slide Number Placeholder 5">
            <a:extLst>
              <a:ext uri="{FF2B5EF4-FFF2-40B4-BE49-F238E27FC236}">
                <a16:creationId xmlns:a16="http://schemas.microsoft.com/office/drawing/2014/main" id="{1E02E1C4-2C5A-4900-9AC2-F7743B4ED202}"/>
              </a:ext>
            </a:extLst>
          </p:cNvPr>
          <p:cNvSpPr>
            <a:spLocks noGrp="1"/>
          </p:cNvSpPr>
          <p:nvPr>
            <p:ph type="sldNum" sz="quarter" idx="10"/>
          </p:nvPr>
        </p:nvSpPr>
        <p:spPr/>
        <p:txBody>
          <a:bodyPr/>
          <a:lstStyle/>
          <a:p>
            <a:fld id="{68151E55-6873-49E2-B8D5-2F265E6F1973}" type="slidenum">
              <a:rPr lang="en-US" smtClean="0"/>
              <a:pPr/>
              <a:t>20</a:t>
            </a:fld>
            <a:endParaRPr lang="en-US"/>
          </a:p>
        </p:txBody>
      </p:sp>
    </p:spTree>
    <p:extLst>
      <p:ext uri="{BB962C8B-B14F-4D97-AF65-F5344CB8AC3E}">
        <p14:creationId xmlns:p14="http://schemas.microsoft.com/office/powerpoint/2010/main" val="225984920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115A3C-A2D9-4162-847C-3313A70E522F}"/>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Antiparallel configuration</a:t>
            </a:r>
          </a:p>
        </p:txBody>
      </p:sp>
      <p:sp>
        <p:nvSpPr>
          <p:cNvPr id="3" name="Content Placeholder 2">
            <a:extLst>
              <a:ext uri="{FF2B5EF4-FFF2-40B4-BE49-F238E27FC236}">
                <a16:creationId xmlns:a16="http://schemas.microsoft.com/office/drawing/2014/main" id="{30D43D15-4548-470D-8256-5FDAA7EDA8FD}"/>
              </a:ext>
            </a:extLst>
          </p:cNvPr>
          <p:cNvSpPr>
            <a:spLocks noGrp="1"/>
          </p:cNvSpPr>
          <p:nvPr>
            <p:ph sz="quarter" idx="11"/>
          </p:nvPr>
        </p:nvSpPr>
        <p:spPr/>
        <p:txBody>
          <a:bodyPr/>
          <a:lstStyle/>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Each phosphodiester strand has inherent polarity based on orientation of sugar-phosphate backbone</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One end terminates in 3′ OH </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One end terminates in 5′ PO</a:t>
            </a:r>
            <a:r>
              <a:rPr lang="en-US" baseline="-25000" dirty="0">
                <a:solidFill>
                  <a:srgbClr val="000000"/>
                </a:solidFill>
                <a:latin typeface="Arial" panose="020B0604020202020204" pitchFamily="34" charset="0"/>
                <a:ea typeface="Verdana" panose="020B0604030504040204" pitchFamily="34" charset="0"/>
              </a:rPr>
              <a:t>4</a:t>
            </a:r>
          </a:p>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Strands are referred as having either 5′-to-3′ or 3′-to-5′ polarity</a:t>
            </a:r>
          </a:p>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The two strands of a single D</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N</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 molecule have opposite polarity to one another</a:t>
            </a:r>
          </a:p>
        </p:txBody>
      </p:sp>
      <p:sp>
        <p:nvSpPr>
          <p:cNvPr id="6" name="Slide Number Placeholder 3">
            <a:extLst>
              <a:ext uri="{FF2B5EF4-FFF2-40B4-BE49-F238E27FC236}">
                <a16:creationId xmlns:a16="http://schemas.microsoft.com/office/drawing/2014/main" id="{AF2E39E2-63F6-44E5-AA62-0767E253A06E}"/>
              </a:ext>
            </a:extLst>
          </p:cNvPr>
          <p:cNvSpPr>
            <a:spLocks noGrp="1"/>
          </p:cNvSpPr>
          <p:nvPr>
            <p:ph type="sldNum" sz="quarter" idx="10"/>
          </p:nvPr>
        </p:nvSpPr>
        <p:spPr/>
        <p:txBody>
          <a:bodyPr/>
          <a:lstStyle/>
          <a:p>
            <a:fld id="{68151E55-6873-49E2-B8D5-2F265E6F1973}" type="slidenum">
              <a:rPr lang="en-US" smtClean="0"/>
              <a:pPr/>
              <a:t>21</a:t>
            </a:fld>
            <a:endParaRPr lang="en-US"/>
          </a:p>
        </p:txBody>
      </p:sp>
    </p:spTree>
    <p:extLst>
      <p:ext uri="{BB962C8B-B14F-4D97-AF65-F5344CB8AC3E}">
        <p14:creationId xmlns:p14="http://schemas.microsoft.com/office/powerpoint/2010/main" val="22365601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4CC1E7-2455-4FA9-8633-BEBBD3F7312E}"/>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Three Possible Models of D</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N</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A Replication</a:t>
            </a:r>
            <a:r>
              <a:rPr lang="en-US" sz="1200" dirty="0">
                <a:solidFill>
                  <a:srgbClr val="000000"/>
                </a:solidFill>
                <a:latin typeface="Arial" panose="020B0604020202020204" pitchFamily="34" charset="0"/>
                <a:ea typeface="Verdana" panose="020B0604030504040204" pitchFamily="34" charset="0"/>
                <a:cs typeface="Arial" pitchFamily="34" charset="0"/>
              </a:rPr>
              <a:t> 1</a:t>
            </a:r>
          </a:p>
        </p:txBody>
      </p:sp>
      <p:sp>
        <p:nvSpPr>
          <p:cNvPr id="3" name="Content Placeholder 2">
            <a:extLst>
              <a:ext uri="{FF2B5EF4-FFF2-40B4-BE49-F238E27FC236}">
                <a16:creationId xmlns:a16="http://schemas.microsoft.com/office/drawing/2014/main" id="{5E9FF381-382A-4110-918F-8934457B22AA}"/>
              </a:ext>
            </a:extLst>
          </p:cNvPr>
          <p:cNvSpPr>
            <a:spLocks noGrp="1"/>
          </p:cNvSpPr>
          <p:nvPr>
            <p:ph sz="quarter" idx="11"/>
          </p:nvPr>
        </p:nvSpPr>
        <p:spPr/>
        <p:txBody>
          <a:bodyPr/>
          <a:lstStyle/>
          <a:p>
            <a:pPr marL="457200" lvl="0" indent="-457200">
              <a:spcBef>
                <a:spcPts val="1200"/>
              </a:spcBef>
              <a:spcAft>
                <a:spcPts val="600"/>
              </a:spcAft>
              <a:buClr>
                <a:srgbClr val="000000"/>
              </a:buClr>
              <a:buFont typeface="+mj-lt"/>
              <a:buAutoNum type="arabicPeriod"/>
            </a:pPr>
            <a:r>
              <a:rPr lang="en-US" dirty="0">
                <a:solidFill>
                  <a:srgbClr val="000000"/>
                </a:solidFill>
                <a:latin typeface="Arial" panose="020B0604020202020204" pitchFamily="34" charset="0"/>
                <a:ea typeface="Verdana" panose="020B0604030504040204" pitchFamily="34" charset="0"/>
              </a:rPr>
              <a:t>Conservative model – both strands of parental D</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N</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 remain intact; new D</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N</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 copies consist of all new molecules</a:t>
            </a:r>
          </a:p>
          <a:p>
            <a:pPr marL="457200" lvl="0" indent="-457200">
              <a:spcBef>
                <a:spcPts val="1200"/>
              </a:spcBef>
              <a:spcAft>
                <a:spcPts val="600"/>
              </a:spcAft>
              <a:buClr>
                <a:srgbClr val="000000"/>
              </a:buClr>
              <a:buFont typeface="+mj-lt"/>
              <a:buAutoNum type="arabicPeriod"/>
            </a:pPr>
            <a:r>
              <a:rPr lang="en-US" dirty="0">
                <a:solidFill>
                  <a:srgbClr val="000000"/>
                </a:solidFill>
                <a:latin typeface="Arial" panose="020B0604020202020204" pitchFamily="34" charset="0"/>
                <a:ea typeface="Verdana" panose="020B0604030504040204" pitchFamily="34" charset="0"/>
              </a:rPr>
              <a:t>Semiconservative model – daughter strands each consist of one parental strand and one new strand</a:t>
            </a:r>
          </a:p>
          <a:p>
            <a:pPr marL="457200" lvl="0" indent="-457200">
              <a:spcBef>
                <a:spcPts val="1200"/>
              </a:spcBef>
              <a:spcAft>
                <a:spcPts val="600"/>
              </a:spcAft>
              <a:buClr>
                <a:srgbClr val="000000"/>
              </a:buClr>
              <a:buFont typeface="+mj-lt"/>
              <a:buAutoNum type="arabicPeriod"/>
            </a:pPr>
            <a:r>
              <a:rPr lang="en-US" dirty="0">
                <a:solidFill>
                  <a:srgbClr val="000000"/>
                </a:solidFill>
                <a:latin typeface="Arial" panose="020B0604020202020204" pitchFamily="34" charset="0"/>
                <a:ea typeface="Verdana" panose="020B0604030504040204" pitchFamily="34" charset="0"/>
              </a:rPr>
              <a:t>Dispersive model – new D</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N</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 is dispersed throughout each strand of both daughter molecules after replication</a:t>
            </a:r>
          </a:p>
        </p:txBody>
      </p:sp>
      <p:sp>
        <p:nvSpPr>
          <p:cNvPr id="6" name="Slide Number Placeholder 3">
            <a:extLst>
              <a:ext uri="{FF2B5EF4-FFF2-40B4-BE49-F238E27FC236}">
                <a16:creationId xmlns:a16="http://schemas.microsoft.com/office/drawing/2014/main" id="{D8276A5A-7673-4F98-9A1E-055670DCB5B2}"/>
              </a:ext>
            </a:extLst>
          </p:cNvPr>
          <p:cNvSpPr>
            <a:spLocks noGrp="1"/>
          </p:cNvSpPr>
          <p:nvPr>
            <p:ph type="sldNum" sz="quarter" idx="10"/>
          </p:nvPr>
        </p:nvSpPr>
        <p:spPr/>
        <p:txBody>
          <a:bodyPr/>
          <a:lstStyle/>
          <a:p>
            <a:fld id="{68151E55-6873-49E2-B8D5-2F265E6F1973}" type="slidenum">
              <a:rPr lang="en-US" smtClean="0"/>
              <a:pPr/>
              <a:t>22</a:t>
            </a:fld>
            <a:endParaRPr lang="en-US"/>
          </a:p>
        </p:txBody>
      </p:sp>
    </p:spTree>
    <p:extLst>
      <p:ext uri="{BB962C8B-B14F-4D97-AF65-F5344CB8AC3E}">
        <p14:creationId xmlns:p14="http://schemas.microsoft.com/office/powerpoint/2010/main" val="393182267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D162D8-71B0-421F-9E2B-3951D1751EF8}"/>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Three Possible Models of D</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N</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A Replication</a:t>
            </a:r>
            <a:r>
              <a:rPr lang="en-US" sz="1200" dirty="0">
                <a:solidFill>
                  <a:srgbClr val="000000"/>
                </a:solidFill>
                <a:latin typeface="Arial" panose="020B0604020202020204" pitchFamily="34" charset="0"/>
                <a:ea typeface="Verdana" panose="020B0604030504040204" pitchFamily="34" charset="0"/>
                <a:cs typeface="Arial" pitchFamily="34" charset="0"/>
              </a:rPr>
              <a:t> 2</a:t>
            </a:r>
          </a:p>
        </p:txBody>
      </p:sp>
      <p:pic>
        <p:nvPicPr>
          <p:cNvPr id="8" name="Picture 2" descr="An illustration shows three possible models for DNA replication.">
            <a:extLst>
              <a:ext uri="{FF2B5EF4-FFF2-40B4-BE49-F238E27FC236}">
                <a16:creationId xmlns:a16="http://schemas.microsoft.com/office/drawing/2014/main" id="{466A1FA1-C430-476F-9C95-DA931E617D09}"/>
              </a:ext>
            </a:extLst>
          </p:cNvPr>
          <p:cNvPicPr>
            <a:picLocks noChangeAspect="1" noChangeArrowheads="1"/>
          </p:cNvPicPr>
          <p:nvPr/>
        </p:nvPicPr>
        <p:blipFill>
          <a:blip r:embed="rId2"/>
          <a:stretch>
            <a:fillRect/>
          </a:stretch>
        </p:blipFill>
        <p:spPr bwMode="auto">
          <a:xfrm>
            <a:off x="2527219" y="1091823"/>
            <a:ext cx="4089562" cy="502920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 Placeholder 3">
            <a:extLst>
              <a:ext uri="{FF2B5EF4-FFF2-40B4-BE49-F238E27FC236}">
                <a16:creationId xmlns:a16="http://schemas.microsoft.com/office/drawing/2014/main" id="{63BF7547-4D88-4CD4-8619-777C8A7CC290}"/>
              </a:ext>
            </a:extLst>
          </p:cNvPr>
          <p:cNvSpPr>
            <a:spLocks noGrp="1"/>
          </p:cNvSpPr>
          <p:nvPr>
            <p:ph type="body" sz="quarter" idx="40"/>
          </p:nvPr>
        </p:nvSpPr>
        <p:spPr>
          <a:xfrm>
            <a:off x="3200400" y="6300788"/>
            <a:ext cx="2743200" cy="192087"/>
          </a:xfrm>
        </p:spPr>
        <p:txBody>
          <a:bodyPr/>
          <a:lstStyle/>
          <a:p>
            <a:r>
              <a:rPr lang="en-US" noProof="0" dirty="0">
                <a:hlinkClick r:id="rId3" action="ppaction://hlinksldjump"/>
              </a:rPr>
              <a:t>Access the text alternative for slide images.</a:t>
            </a:r>
          </a:p>
        </p:txBody>
      </p:sp>
      <p:sp>
        <p:nvSpPr>
          <p:cNvPr id="7" name="Slide Number Placeholder 4">
            <a:extLst>
              <a:ext uri="{FF2B5EF4-FFF2-40B4-BE49-F238E27FC236}">
                <a16:creationId xmlns:a16="http://schemas.microsoft.com/office/drawing/2014/main" id="{03C883C3-0E4D-4A45-820A-CBD639BDA0B3}"/>
              </a:ext>
            </a:extLst>
          </p:cNvPr>
          <p:cNvSpPr>
            <a:spLocks noGrp="1"/>
          </p:cNvSpPr>
          <p:nvPr>
            <p:ph type="sldNum" sz="quarter" idx="10"/>
          </p:nvPr>
        </p:nvSpPr>
        <p:spPr/>
        <p:txBody>
          <a:bodyPr/>
          <a:lstStyle/>
          <a:p>
            <a:fld id="{68151E55-6873-49E2-B8D5-2F265E6F1973}" type="slidenum">
              <a:rPr lang="en-US" smtClean="0"/>
              <a:pPr/>
              <a:t>23</a:t>
            </a:fld>
            <a:endParaRPr lang="en-US"/>
          </a:p>
        </p:txBody>
      </p:sp>
    </p:spTree>
    <p:extLst>
      <p:ext uri="{BB962C8B-B14F-4D97-AF65-F5344CB8AC3E}">
        <p14:creationId xmlns:p14="http://schemas.microsoft.com/office/powerpoint/2010/main" val="211926878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383879-687F-405C-BF14-BFBC7BE5B932}"/>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Meselson and Stahl – 1958</a:t>
            </a:r>
          </a:p>
        </p:txBody>
      </p:sp>
      <p:sp>
        <p:nvSpPr>
          <p:cNvPr id="3" name="Content Placeholder 2">
            <a:extLst>
              <a:ext uri="{FF2B5EF4-FFF2-40B4-BE49-F238E27FC236}">
                <a16:creationId xmlns:a16="http://schemas.microsoft.com/office/drawing/2014/main" id="{54C03B8E-6A12-4F71-92A2-E4285B45CCB1}"/>
              </a:ext>
            </a:extLst>
          </p:cNvPr>
          <p:cNvSpPr>
            <a:spLocks noGrp="1"/>
          </p:cNvSpPr>
          <p:nvPr>
            <p:ph sz="quarter" idx="11"/>
          </p:nvPr>
        </p:nvSpPr>
        <p:spPr>
          <a:xfrm>
            <a:off x="342900" y="1276710"/>
            <a:ext cx="8458200" cy="879636"/>
          </a:xfrm>
        </p:spPr>
        <p:txBody>
          <a:bodyPr/>
          <a:lstStyle/>
          <a:p>
            <a:pPr marL="342900" lvl="0" indent="-342900">
              <a:spcBef>
                <a:spcPct val="200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Bacterial cells were grown in a heavy isotope of nitrogen, </a:t>
            </a:r>
          </a:p>
        </p:txBody>
      </p:sp>
      <p:graphicFrame>
        <p:nvGraphicFramePr>
          <p:cNvPr id="10" name="Object 3">
            <a:extLst>
              <a:ext uri="{FF2B5EF4-FFF2-40B4-BE49-F238E27FC236}">
                <a16:creationId xmlns:a16="http://schemas.microsoft.com/office/drawing/2014/main" id="{D31145B2-D2DA-4D57-8251-A4D75ECAB32B}"/>
              </a:ext>
              <a:ext uri="{C183D7F6-B498-43B3-948B-1728B52AA6E4}">
                <adec:decorative xmlns:adec="http://schemas.microsoft.com/office/drawing/2017/decorative" val="1"/>
              </a:ext>
            </a:extLst>
          </p:cNvPr>
          <p:cNvGraphicFramePr>
            <a:graphicFrameLocks noChangeAspect="1"/>
          </p:cNvGraphicFramePr>
          <p:nvPr>
            <p:extLst>
              <p:ext uri="{D42A27DB-BD31-4B8C-83A1-F6EECF244321}">
                <p14:modId xmlns:p14="http://schemas.microsoft.com/office/powerpoint/2010/main" val="4261509422"/>
              </p:ext>
            </p:extLst>
          </p:nvPr>
        </p:nvGraphicFramePr>
        <p:xfrm>
          <a:off x="767686" y="1743824"/>
          <a:ext cx="457200" cy="330200"/>
        </p:xfrm>
        <a:graphic>
          <a:graphicData uri="http://schemas.openxmlformats.org/presentationml/2006/ole">
            <mc:AlternateContent xmlns:mc="http://schemas.openxmlformats.org/markup-compatibility/2006">
              <mc:Choice xmlns:v="urn:schemas-microsoft-com:vml" Requires="v">
                <p:oleObj spid="_x0000_s2102" name="Equation" r:id="rId3" imgW="457200" imgH="330120" progId="Equation.DSMT4">
                  <p:embed/>
                </p:oleObj>
              </mc:Choice>
              <mc:Fallback>
                <p:oleObj name="Equation" r:id="rId3" imgW="457200" imgH="330120" progId="Equation.DSMT4">
                  <p:embed/>
                  <p:pic>
                    <p:nvPicPr>
                      <p:cNvPr id="0" name=""/>
                      <p:cNvPicPr/>
                      <p:nvPr/>
                    </p:nvPicPr>
                    <p:blipFill>
                      <a:blip r:embed="rId4"/>
                      <a:stretch>
                        <a:fillRect/>
                      </a:stretch>
                    </p:blipFill>
                    <p:spPr>
                      <a:xfrm>
                        <a:off x="767686" y="1743824"/>
                        <a:ext cx="457200" cy="330200"/>
                      </a:xfrm>
                      <a:prstGeom prst="rect">
                        <a:avLst/>
                      </a:prstGeom>
                    </p:spPr>
                  </p:pic>
                </p:oleObj>
              </mc:Fallback>
            </mc:AlternateContent>
          </a:graphicData>
        </a:graphic>
      </p:graphicFrame>
      <p:sp>
        <p:nvSpPr>
          <p:cNvPr id="4" name="Content Placeholder 4">
            <a:extLst>
              <a:ext uri="{FF2B5EF4-FFF2-40B4-BE49-F238E27FC236}">
                <a16:creationId xmlns:a16="http://schemas.microsoft.com/office/drawing/2014/main" id="{E52CFE67-B637-4EDD-8DD3-1ED5CE27AA65}"/>
              </a:ext>
            </a:extLst>
          </p:cNvPr>
          <p:cNvSpPr>
            <a:spLocks noGrp="1"/>
          </p:cNvSpPr>
          <p:nvPr>
            <p:ph sz="quarter" idx="15"/>
          </p:nvPr>
        </p:nvSpPr>
        <p:spPr>
          <a:xfrm>
            <a:off x="342900" y="2323401"/>
            <a:ext cx="8458200" cy="1511619"/>
          </a:xfrm>
        </p:spPr>
        <p:txBody>
          <a:bodyPr/>
          <a:lstStyle/>
          <a:p>
            <a:pPr marL="342900" indent="-342900">
              <a:spcBef>
                <a:spcPts val="600"/>
              </a:spcBef>
              <a:spcAft>
                <a:spcPts val="1200"/>
              </a:spcAft>
              <a:buFont typeface="Arial" panose="020B0604020202020204" pitchFamily="34" charset="0"/>
              <a:buChar char="•"/>
            </a:pPr>
            <a:r>
              <a:rPr lang="en-US" dirty="0"/>
              <a:t>After several generations, the D</a:t>
            </a:r>
            <a:r>
              <a:rPr lang="en-US" sz="100" dirty="0"/>
              <a:t> </a:t>
            </a:r>
            <a:r>
              <a:rPr lang="en-US" dirty="0"/>
              <a:t>N</a:t>
            </a:r>
            <a:r>
              <a:rPr lang="en-US" sz="100" dirty="0"/>
              <a:t> </a:t>
            </a:r>
            <a:r>
              <a:rPr lang="en-US" dirty="0"/>
              <a:t>A of these bacteria was denser than normal D</a:t>
            </a:r>
            <a:r>
              <a:rPr lang="en-US" sz="100" dirty="0"/>
              <a:t> </a:t>
            </a:r>
            <a:r>
              <a:rPr lang="en-US" dirty="0"/>
              <a:t>N</a:t>
            </a:r>
            <a:r>
              <a:rPr lang="en-US" sz="100" dirty="0"/>
              <a:t> </a:t>
            </a:r>
            <a:r>
              <a:rPr lang="en-US" dirty="0"/>
              <a:t>A </a:t>
            </a:r>
          </a:p>
          <a:p>
            <a:pPr marL="342900" indent="-342900">
              <a:spcBef>
                <a:spcPts val="600"/>
              </a:spcBef>
              <a:spcAft>
                <a:spcPts val="1200"/>
              </a:spcAft>
              <a:buFont typeface="Arial" panose="020B0604020202020204" pitchFamily="34" charset="0"/>
              <a:buChar char="•"/>
            </a:pPr>
            <a:r>
              <a:rPr lang="en-US" dirty="0"/>
              <a:t>Cells were switched to media containing lighter</a:t>
            </a:r>
          </a:p>
        </p:txBody>
      </p:sp>
      <p:graphicFrame>
        <p:nvGraphicFramePr>
          <p:cNvPr id="11" name="Object 5">
            <a:extLst>
              <a:ext uri="{FF2B5EF4-FFF2-40B4-BE49-F238E27FC236}">
                <a16:creationId xmlns:a16="http://schemas.microsoft.com/office/drawing/2014/main" id="{442494FE-FFF9-4093-8011-9E3B7C552CD6}"/>
              </a:ext>
              <a:ext uri="{C183D7F6-B498-43B3-948B-1728B52AA6E4}">
                <adec:decorative xmlns:adec="http://schemas.microsoft.com/office/drawing/2017/decorative" val="1"/>
              </a:ext>
            </a:extLst>
          </p:cNvPr>
          <p:cNvGraphicFramePr>
            <a:graphicFrameLocks noChangeAspect="1"/>
          </p:cNvGraphicFramePr>
          <p:nvPr>
            <p:extLst>
              <p:ext uri="{D42A27DB-BD31-4B8C-83A1-F6EECF244321}">
                <p14:modId xmlns:p14="http://schemas.microsoft.com/office/powerpoint/2010/main" val="2255103805"/>
              </p:ext>
            </p:extLst>
          </p:nvPr>
        </p:nvGraphicFramePr>
        <p:xfrm>
          <a:off x="7211702" y="3360760"/>
          <a:ext cx="457200" cy="330200"/>
        </p:xfrm>
        <a:graphic>
          <a:graphicData uri="http://schemas.openxmlformats.org/presentationml/2006/ole">
            <mc:AlternateContent xmlns:mc="http://schemas.openxmlformats.org/markup-compatibility/2006">
              <mc:Choice xmlns:v="urn:schemas-microsoft-com:vml" Requires="v">
                <p:oleObj spid="_x0000_s2103" name="Equation" r:id="rId5" imgW="457200" imgH="330120" progId="Equation.DSMT4">
                  <p:embed/>
                </p:oleObj>
              </mc:Choice>
              <mc:Fallback>
                <p:oleObj name="Equation" r:id="rId5" imgW="457200" imgH="330120" progId="Equation.DSMT4">
                  <p:embed/>
                  <p:pic>
                    <p:nvPicPr>
                      <p:cNvPr id="10" name="Object 9">
                        <a:extLst>
                          <a:ext uri="{FF2B5EF4-FFF2-40B4-BE49-F238E27FC236}">
                            <a16:creationId xmlns:a16="http://schemas.microsoft.com/office/drawing/2014/main" id="{D31145B2-D2DA-4D57-8251-A4D75ECAB32B}"/>
                          </a:ext>
                        </a:extLst>
                      </p:cNvPr>
                      <p:cNvPicPr/>
                      <p:nvPr/>
                    </p:nvPicPr>
                    <p:blipFill>
                      <a:blip r:embed="rId6"/>
                      <a:stretch>
                        <a:fillRect/>
                      </a:stretch>
                    </p:blipFill>
                    <p:spPr>
                      <a:xfrm>
                        <a:off x="7211702" y="3360760"/>
                        <a:ext cx="457200" cy="330200"/>
                      </a:xfrm>
                      <a:prstGeom prst="rect">
                        <a:avLst/>
                      </a:prstGeom>
                    </p:spPr>
                  </p:pic>
                </p:oleObj>
              </mc:Fallback>
            </mc:AlternateContent>
          </a:graphicData>
        </a:graphic>
      </p:graphicFrame>
      <p:sp>
        <p:nvSpPr>
          <p:cNvPr id="5" name="Content Placeholder 6">
            <a:extLst>
              <a:ext uri="{FF2B5EF4-FFF2-40B4-BE49-F238E27FC236}">
                <a16:creationId xmlns:a16="http://schemas.microsoft.com/office/drawing/2014/main" id="{BD69BFCE-E0E5-4FAD-BE3A-9AF0FF840D3B}"/>
              </a:ext>
            </a:extLst>
          </p:cNvPr>
          <p:cNvSpPr>
            <a:spLocks noGrp="1"/>
          </p:cNvSpPr>
          <p:nvPr>
            <p:ph sz="quarter" idx="17"/>
          </p:nvPr>
        </p:nvSpPr>
        <p:spPr>
          <a:xfrm>
            <a:off x="342900" y="3929652"/>
            <a:ext cx="8458200" cy="1097280"/>
          </a:xfrm>
        </p:spPr>
        <p:txBody>
          <a:bodyPr/>
          <a:lstStyle/>
          <a:p>
            <a:pPr marL="342900" indent="-342900">
              <a:buFont typeface="Arial" panose="020B0604020202020204" pitchFamily="34" charset="0"/>
              <a:buChar char="•"/>
            </a:pPr>
            <a:r>
              <a:rPr lang="en-US" dirty="0"/>
              <a:t>D</a:t>
            </a:r>
            <a:r>
              <a:rPr lang="en-US" sz="100" dirty="0"/>
              <a:t> </a:t>
            </a:r>
            <a:r>
              <a:rPr lang="en-US" dirty="0"/>
              <a:t>N</a:t>
            </a:r>
            <a:r>
              <a:rPr lang="en-US" sz="100" dirty="0"/>
              <a:t> </a:t>
            </a:r>
            <a:r>
              <a:rPr lang="en-US" dirty="0"/>
              <a:t>A was extracted from the cells at various time intervals and centrifuged to separate out by weight</a:t>
            </a:r>
          </a:p>
        </p:txBody>
      </p:sp>
      <p:sp>
        <p:nvSpPr>
          <p:cNvPr id="6" name="Slide Number Placeholder 7">
            <a:extLst>
              <a:ext uri="{FF2B5EF4-FFF2-40B4-BE49-F238E27FC236}">
                <a16:creationId xmlns:a16="http://schemas.microsoft.com/office/drawing/2014/main" id="{663381D9-14E8-4E6F-AC68-01A8588B7703}"/>
              </a:ext>
            </a:extLst>
          </p:cNvPr>
          <p:cNvSpPr>
            <a:spLocks noGrp="1"/>
          </p:cNvSpPr>
          <p:nvPr>
            <p:ph type="sldNum" sz="quarter" idx="10"/>
          </p:nvPr>
        </p:nvSpPr>
        <p:spPr/>
        <p:txBody>
          <a:bodyPr/>
          <a:lstStyle/>
          <a:p>
            <a:fld id="{68151E55-6873-49E2-B8D5-2F265E6F1973}" type="slidenum">
              <a:rPr lang="en-US" smtClean="0"/>
              <a:pPr/>
              <a:t>24</a:t>
            </a:fld>
            <a:endParaRPr lang="en-US"/>
          </a:p>
        </p:txBody>
      </p:sp>
    </p:spTree>
    <p:extLst>
      <p:ext uri="{BB962C8B-B14F-4D97-AF65-F5344CB8AC3E}">
        <p14:creationId xmlns:p14="http://schemas.microsoft.com/office/powerpoint/2010/main" val="419950951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5D80EE-B44B-46B0-B999-9F8AAF3F89EB}"/>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Meselson and Stahl’s Results</a:t>
            </a:r>
          </a:p>
        </p:txBody>
      </p:sp>
      <p:sp>
        <p:nvSpPr>
          <p:cNvPr id="3" name="Content Placeholder 2">
            <a:extLst>
              <a:ext uri="{FF2B5EF4-FFF2-40B4-BE49-F238E27FC236}">
                <a16:creationId xmlns:a16="http://schemas.microsoft.com/office/drawing/2014/main" id="{59F29FAD-0BD1-48B7-AE5A-60A10D60A459}"/>
              </a:ext>
            </a:extLst>
          </p:cNvPr>
          <p:cNvSpPr>
            <a:spLocks noGrp="1"/>
          </p:cNvSpPr>
          <p:nvPr>
            <p:ph sz="quarter" idx="11"/>
          </p:nvPr>
        </p:nvSpPr>
        <p:spPr/>
        <p:txBody>
          <a:bodyPr/>
          <a:lstStyle/>
          <a:p>
            <a:pPr lvl="0">
              <a:spcBef>
                <a:spcPts val="8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Conservative model = rejected</a:t>
            </a:r>
          </a:p>
          <a:p>
            <a:pPr marL="347472" lvl="0" indent="-347472">
              <a:spcBef>
                <a:spcPts val="8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Two density bands were not observed after round 1</a:t>
            </a:r>
          </a:p>
          <a:p>
            <a:pPr lvl="0">
              <a:spcBef>
                <a:spcPts val="8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Semiconservative model = supported</a:t>
            </a:r>
          </a:p>
          <a:p>
            <a:pPr marL="347472" lvl="0" indent="-347472">
              <a:spcBef>
                <a:spcPts val="8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Consistent with all observations</a:t>
            </a:r>
          </a:p>
          <a:p>
            <a:pPr marL="347472" lvl="0" indent="-347472">
              <a:spcBef>
                <a:spcPts val="8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One band after round 1</a:t>
            </a:r>
          </a:p>
          <a:p>
            <a:pPr marL="347472" lvl="0" indent="-347472">
              <a:spcBef>
                <a:spcPts val="8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Two bands after round 2</a:t>
            </a:r>
          </a:p>
          <a:p>
            <a:pPr lvl="0">
              <a:spcBef>
                <a:spcPts val="8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Dispersive model = rejected</a:t>
            </a:r>
          </a:p>
          <a:p>
            <a:pPr marL="347472" lvl="0" indent="-347472">
              <a:spcBef>
                <a:spcPts val="8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1</a:t>
            </a:r>
            <a:r>
              <a:rPr lang="en-US" baseline="30000" dirty="0">
                <a:solidFill>
                  <a:srgbClr val="000000"/>
                </a:solidFill>
                <a:latin typeface="Arial" panose="020B0604020202020204" pitchFamily="34" charset="0"/>
                <a:ea typeface="Verdana" panose="020B0604030504040204" pitchFamily="34" charset="0"/>
              </a:rPr>
              <a:t>st</a:t>
            </a:r>
            <a:r>
              <a:rPr lang="en-US" dirty="0">
                <a:solidFill>
                  <a:srgbClr val="000000"/>
                </a:solidFill>
                <a:latin typeface="Arial" panose="020B0604020202020204" pitchFamily="34" charset="0"/>
                <a:ea typeface="Verdana" panose="020B0604030504040204" pitchFamily="34" charset="0"/>
              </a:rPr>
              <a:t> round results consistent</a:t>
            </a:r>
          </a:p>
          <a:p>
            <a:pPr marL="347472" lvl="0" indent="-347472">
              <a:spcBef>
                <a:spcPts val="8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2</a:t>
            </a:r>
            <a:r>
              <a:rPr lang="en-US" baseline="30000" dirty="0">
                <a:solidFill>
                  <a:srgbClr val="000000"/>
                </a:solidFill>
                <a:latin typeface="Arial" panose="020B0604020202020204" pitchFamily="34" charset="0"/>
                <a:ea typeface="Verdana" panose="020B0604030504040204" pitchFamily="34" charset="0"/>
              </a:rPr>
              <a:t>nd</a:t>
            </a:r>
            <a:r>
              <a:rPr lang="en-US" dirty="0">
                <a:solidFill>
                  <a:srgbClr val="000000"/>
                </a:solidFill>
                <a:latin typeface="Arial" panose="020B0604020202020204" pitchFamily="34" charset="0"/>
                <a:ea typeface="Verdana" panose="020B0604030504040204" pitchFamily="34" charset="0"/>
              </a:rPr>
              <a:t> round – did not observe one band</a:t>
            </a:r>
          </a:p>
        </p:txBody>
      </p:sp>
      <p:sp>
        <p:nvSpPr>
          <p:cNvPr id="6" name="Slide Number Placeholder 3">
            <a:extLst>
              <a:ext uri="{FF2B5EF4-FFF2-40B4-BE49-F238E27FC236}">
                <a16:creationId xmlns:a16="http://schemas.microsoft.com/office/drawing/2014/main" id="{9D45D739-FA53-40F1-B5B1-3D867908F2DE}"/>
              </a:ext>
            </a:extLst>
          </p:cNvPr>
          <p:cNvSpPr>
            <a:spLocks noGrp="1"/>
          </p:cNvSpPr>
          <p:nvPr>
            <p:ph type="sldNum" sz="quarter" idx="10"/>
          </p:nvPr>
        </p:nvSpPr>
        <p:spPr/>
        <p:txBody>
          <a:bodyPr/>
          <a:lstStyle/>
          <a:p>
            <a:fld id="{68151E55-6873-49E2-B8D5-2F265E6F1973}" type="slidenum">
              <a:rPr lang="en-US" smtClean="0"/>
              <a:pPr/>
              <a:t>25</a:t>
            </a:fld>
            <a:endParaRPr lang="en-US"/>
          </a:p>
        </p:txBody>
      </p:sp>
    </p:spTree>
    <p:extLst>
      <p:ext uri="{BB962C8B-B14F-4D97-AF65-F5344CB8AC3E}">
        <p14:creationId xmlns:p14="http://schemas.microsoft.com/office/powerpoint/2010/main" val="149302212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3F64A2-0BA6-4E6A-BB99-627F69249610}"/>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The Meselson–Stahl experiment</a:t>
            </a:r>
          </a:p>
        </p:txBody>
      </p:sp>
      <p:pic>
        <p:nvPicPr>
          <p:cNvPr id="4" name="Picture 2" descr="An illustration shows Meselson–Stahl experiment.">
            <a:extLst>
              <a:ext uri="{FF2B5EF4-FFF2-40B4-BE49-F238E27FC236}">
                <a16:creationId xmlns:a16="http://schemas.microsoft.com/office/drawing/2014/main" id="{1CEF10D9-CDA9-45E1-999C-DBFB71408E5B}"/>
              </a:ext>
            </a:extLst>
          </p:cNvPr>
          <p:cNvPicPr>
            <a:picLocks noChangeAspect="1"/>
          </p:cNvPicPr>
          <p:nvPr/>
        </p:nvPicPr>
        <p:blipFill>
          <a:blip r:embed="rId2"/>
          <a:stretch>
            <a:fillRect/>
          </a:stretch>
        </p:blipFill>
        <p:spPr>
          <a:xfrm>
            <a:off x="304800" y="1045538"/>
            <a:ext cx="8534400" cy="4928616"/>
          </a:xfrm>
          <a:prstGeom prst="rect">
            <a:avLst/>
          </a:prstGeom>
        </p:spPr>
      </p:pic>
      <p:sp>
        <p:nvSpPr>
          <p:cNvPr id="10" name="Text Placeholder 3">
            <a:extLst>
              <a:ext uri="{FF2B5EF4-FFF2-40B4-BE49-F238E27FC236}">
                <a16:creationId xmlns:a16="http://schemas.microsoft.com/office/drawing/2014/main" id="{8DB2C35F-9A31-4E9B-9FE8-8873ED9CFB61}"/>
              </a:ext>
            </a:extLst>
          </p:cNvPr>
          <p:cNvSpPr>
            <a:spLocks noGrp="1"/>
          </p:cNvSpPr>
          <p:nvPr>
            <p:ph type="body" sz="quarter" idx="39"/>
          </p:nvPr>
        </p:nvSpPr>
        <p:spPr>
          <a:xfrm>
            <a:off x="1920240" y="6054164"/>
            <a:ext cx="5303520" cy="181356"/>
          </a:xfrm>
        </p:spPr>
        <p:txBody>
          <a:bodyPr/>
          <a:lstStyle/>
          <a:p>
            <a:pPr algn="ctr"/>
            <a:r>
              <a:rPr lang="en-US" dirty="0">
                <a:solidFill>
                  <a:schemeClr val="tx1"/>
                </a:solidFill>
              </a:rPr>
              <a:t>Meselson, M., Stahl, F., (1958) “The replication of DNA in Escherichia coli,” PNAS, 44(7):671-682, Fig. 4a </a:t>
            </a:r>
          </a:p>
        </p:txBody>
      </p:sp>
      <p:sp>
        <p:nvSpPr>
          <p:cNvPr id="8" name="Text Placeholder 4">
            <a:extLst>
              <a:ext uri="{FF2B5EF4-FFF2-40B4-BE49-F238E27FC236}">
                <a16:creationId xmlns:a16="http://schemas.microsoft.com/office/drawing/2014/main" id="{2DD2FF64-7587-4151-84ED-59F4D162FCED}"/>
              </a:ext>
            </a:extLst>
          </p:cNvPr>
          <p:cNvSpPr>
            <a:spLocks noGrp="1"/>
          </p:cNvSpPr>
          <p:nvPr>
            <p:ph type="body" sz="quarter" idx="40"/>
          </p:nvPr>
        </p:nvSpPr>
        <p:spPr>
          <a:xfrm>
            <a:off x="3200400" y="6300788"/>
            <a:ext cx="2743200" cy="192087"/>
          </a:xfrm>
        </p:spPr>
        <p:txBody>
          <a:bodyPr/>
          <a:lstStyle/>
          <a:p>
            <a:r>
              <a:rPr lang="en-US" noProof="0" dirty="0">
                <a:hlinkClick r:id="rId3" action="ppaction://hlinksldjump"/>
              </a:rPr>
              <a:t>Access the text alternative for slide images.</a:t>
            </a:r>
          </a:p>
        </p:txBody>
      </p:sp>
      <p:sp>
        <p:nvSpPr>
          <p:cNvPr id="11" name="Slide Number Placeholder 5">
            <a:extLst>
              <a:ext uri="{FF2B5EF4-FFF2-40B4-BE49-F238E27FC236}">
                <a16:creationId xmlns:a16="http://schemas.microsoft.com/office/drawing/2014/main" id="{5037063E-06FB-4C37-A022-1D5554D595AE}"/>
              </a:ext>
            </a:extLst>
          </p:cNvPr>
          <p:cNvSpPr>
            <a:spLocks noGrp="1"/>
          </p:cNvSpPr>
          <p:nvPr>
            <p:ph type="sldNum" sz="quarter" idx="10"/>
          </p:nvPr>
        </p:nvSpPr>
        <p:spPr/>
        <p:txBody>
          <a:bodyPr/>
          <a:lstStyle/>
          <a:p>
            <a:fld id="{68151E55-6873-49E2-B8D5-2F265E6F1973}" type="slidenum">
              <a:rPr lang="en-US" smtClean="0"/>
              <a:pPr/>
              <a:t>26</a:t>
            </a:fld>
            <a:endParaRPr lang="en-US"/>
          </a:p>
        </p:txBody>
      </p:sp>
    </p:spTree>
    <p:extLst>
      <p:ext uri="{BB962C8B-B14F-4D97-AF65-F5344CB8AC3E}">
        <p14:creationId xmlns:p14="http://schemas.microsoft.com/office/powerpoint/2010/main" val="300260739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C01E29-9E7E-4ED2-8281-63FDCC436ED4}"/>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D</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N</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A Replication</a:t>
            </a:r>
          </a:p>
        </p:txBody>
      </p:sp>
      <p:sp>
        <p:nvSpPr>
          <p:cNvPr id="3" name="Content Placeholder 2">
            <a:extLst>
              <a:ext uri="{FF2B5EF4-FFF2-40B4-BE49-F238E27FC236}">
                <a16:creationId xmlns:a16="http://schemas.microsoft.com/office/drawing/2014/main" id="{61917F01-61B9-4028-BCEB-9A243ED5FD5F}"/>
              </a:ext>
            </a:extLst>
          </p:cNvPr>
          <p:cNvSpPr>
            <a:spLocks noGrp="1"/>
          </p:cNvSpPr>
          <p:nvPr>
            <p:ph sz="quarter" idx="11"/>
          </p:nvPr>
        </p:nvSpPr>
        <p:spPr/>
        <p:txBody>
          <a:bodyPr/>
          <a:lstStyle/>
          <a:p>
            <a:pPr>
              <a:spcBef>
                <a:spcPts val="12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Requires three things:</a:t>
            </a:r>
          </a:p>
          <a:p>
            <a:pPr marL="457200" lvl="0" indent="-457200">
              <a:spcBef>
                <a:spcPts val="1200"/>
              </a:spcBef>
              <a:spcAft>
                <a:spcPts val="600"/>
              </a:spcAft>
              <a:buClr>
                <a:srgbClr val="000000"/>
              </a:buClr>
              <a:buFont typeface="+mj-lt"/>
              <a:buAutoNum type="arabicPeriod"/>
            </a:pPr>
            <a:r>
              <a:rPr lang="en-US" dirty="0">
                <a:solidFill>
                  <a:srgbClr val="000000"/>
                </a:solidFill>
                <a:latin typeface="Arial" panose="020B0604020202020204" pitchFamily="34" charset="0"/>
                <a:ea typeface="Verdana" panose="020B0604030504040204" pitchFamily="34" charset="0"/>
              </a:rPr>
              <a:t>Something to copy</a:t>
            </a:r>
          </a:p>
          <a:p>
            <a:pPr lvl="2" indent="-283464">
              <a:spcBef>
                <a:spcPts val="1200"/>
              </a:spcBef>
              <a:spcAft>
                <a:spcPts val="600"/>
              </a:spcAft>
              <a:buClr>
                <a:srgbClr val="000000"/>
              </a:buClr>
            </a:pPr>
            <a:r>
              <a:rPr lang="en-US" dirty="0">
                <a:solidFill>
                  <a:srgbClr val="000000"/>
                </a:solidFill>
                <a:latin typeface="Arial" panose="020B0604020202020204" pitchFamily="34" charset="0"/>
                <a:ea typeface="Verdana" panose="020B0604030504040204" pitchFamily="34" charset="0"/>
              </a:rPr>
              <a:t>Parental D</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N</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 molecule</a:t>
            </a:r>
          </a:p>
          <a:p>
            <a:pPr marL="457200" lvl="0" indent="-457200">
              <a:spcBef>
                <a:spcPts val="1200"/>
              </a:spcBef>
              <a:spcAft>
                <a:spcPts val="600"/>
              </a:spcAft>
              <a:buClr>
                <a:srgbClr val="000000"/>
              </a:buClr>
              <a:buFont typeface="+mj-lt"/>
              <a:buAutoNum type="arabicPeriod"/>
            </a:pPr>
            <a:r>
              <a:rPr lang="en-US" dirty="0">
                <a:solidFill>
                  <a:srgbClr val="000000"/>
                </a:solidFill>
                <a:latin typeface="Arial" panose="020B0604020202020204" pitchFamily="34" charset="0"/>
                <a:ea typeface="Verdana" panose="020B0604030504040204" pitchFamily="34" charset="0"/>
              </a:rPr>
              <a:t>Something to do the copying</a:t>
            </a:r>
          </a:p>
          <a:p>
            <a:pPr lvl="2" indent="-283464">
              <a:spcBef>
                <a:spcPts val="1200"/>
              </a:spcBef>
              <a:spcAft>
                <a:spcPts val="600"/>
              </a:spcAft>
              <a:buClr>
                <a:srgbClr val="000000"/>
              </a:buClr>
            </a:pPr>
            <a:r>
              <a:rPr lang="en-US" dirty="0">
                <a:solidFill>
                  <a:srgbClr val="000000"/>
                </a:solidFill>
                <a:latin typeface="Arial" panose="020B0604020202020204" pitchFamily="34" charset="0"/>
                <a:ea typeface="Verdana" panose="020B0604030504040204" pitchFamily="34" charset="0"/>
              </a:rPr>
              <a:t>Enzymes</a:t>
            </a:r>
          </a:p>
          <a:p>
            <a:pPr marL="457200" lvl="0" indent="-457200">
              <a:spcBef>
                <a:spcPts val="1200"/>
              </a:spcBef>
              <a:spcAft>
                <a:spcPts val="600"/>
              </a:spcAft>
              <a:buClr>
                <a:srgbClr val="000000"/>
              </a:buClr>
              <a:buFont typeface="+mj-lt"/>
              <a:buAutoNum type="arabicPeriod"/>
            </a:pPr>
            <a:r>
              <a:rPr lang="en-US" dirty="0">
                <a:solidFill>
                  <a:srgbClr val="000000"/>
                </a:solidFill>
                <a:latin typeface="Arial" panose="020B0604020202020204" pitchFamily="34" charset="0"/>
                <a:ea typeface="Verdana" panose="020B0604030504040204" pitchFamily="34" charset="0"/>
              </a:rPr>
              <a:t>Building blocks to make copy</a:t>
            </a:r>
          </a:p>
          <a:p>
            <a:pPr lvl="2" indent="-283464">
              <a:spcBef>
                <a:spcPts val="1200"/>
              </a:spcBef>
              <a:spcAft>
                <a:spcPts val="600"/>
              </a:spcAft>
              <a:buClr>
                <a:srgbClr val="000000"/>
              </a:buClr>
            </a:pPr>
            <a:r>
              <a:rPr lang="en-US" dirty="0">
                <a:solidFill>
                  <a:srgbClr val="000000"/>
                </a:solidFill>
                <a:latin typeface="Arial" panose="020B0604020202020204" pitchFamily="34" charset="0"/>
                <a:ea typeface="Verdana" panose="020B0604030504040204" pitchFamily="34" charset="0"/>
              </a:rPr>
              <a:t>Nucleotide triphosphates</a:t>
            </a:r>
          </a:p>
        </p:txBody>
      </p:sp>
      <p:sp>
        <p:nvSpPr>
          <p:cNvPr id="6" name="Slide Number Placeholder 3">
            <a:extLst>
              <a:ext uri="{FF2B5EF4-FFF2-40B4-BE49-F238E27FC236}">
                <a16:creationId xmlns:a16="http://schemas.microsoft.com/office/drawing/2014/main" id="{0593876D-DAE1-45A5-A0E6-7921E367421E}"/>
              </a:ext>
            </a:extLst>
          </p:cNvPr>
          <p:cNvSpPr>
            <a:spLocks noGrp="1"/>
          </p:cNvSpPr>
          <p:nvPr>
            <p:ph type="sldNum" sz="quarter" idx="10"/>
          </p:nvPr>
        </p:nvSpPr>
        <p:spPr/>
        <p:txBody>
          <a:bodyPr/>
          <a:lstStyle/>
          <a:p>
            <a:fld id="{68151E55-6873-49E2-B8D5-2F265E6F1973}" type="slidenum">
              <a:rPr lang="en-US" smtClean="0"/>
              <a:pPr/>
              <a:t>27</a:t>
            </a:fld>
            <a:endParaRPr lang="en-US"/>
          </a:p>
        </p:txBody>
      </p:sp>
    </p:spTree>
    <p:extLst>
      <p:ext uri="{BB962C8B-B14F-4D97-AF65-F5344CB8AC3E}">
        <p14:creationId xmlns:p14="http://schemas.microsoft.com/office/powerpoint/2010/main" val="286565088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2264AC-ACDB-4162-808E-E8CFF3FDF78E}"/>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Stages of D</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N</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A replication</a:t>
            </a:r>
          </a:p>
        </p:txBody>
      </p:sp>
      <p:sp>
        <p:nvSpPr>
          <p:cNvPr id="3" name="Content Placeholder 2">
            <a:extLst>
              <a:ext uri="{FF2B5EF4-FFF2-40B4-BE49-F238E27FC236}">
                <a16:creationId xmlns:a16="http://schemas.microsoft.com/office/drawing/2014/main" id="{14E0B01F-DA02-4CC0-B336-B043FF98145E}"/>
              </a:ext>
            </a:extLst>
          </p:cNvPr>
          <p:cNvSpPr>
            <a:spLocks noGrp="1"/>
          </p:cNvSpPr>
          <p:nvPr>
            <p:ph sz="quarter" idx="11"/>
          </p:nvPr>
        </p:nvSpPr>
        <p:spPr/>
        <p:txBody>
          <a:bodyPr/>
          <a:lstStyle/>
          <a:p>
            <a:pPr marL="342900" lvl="0" indent="-342900">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Initiation – replication begins</a:t>
            </a:r>
          </a:p>
          <a:p>
            <a:pPr marL="342900" lvl="0" indent="-342900">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Elongation – new strands of </a:t>
            </a:r>
            <a:r>
              <a:rPr lang="en-US" dirty="0">
                <a:solidFill>
                  <a:srgbClr val="000000"/>
                </a:solidFill>
                <a:latin typeface="Arial" panose="020B0604020202020204" pitchFamily="34" charset="0"/>
                <a:ea typeface="Verdana" panose="020B0604030504040204" pitchFamily="34" charset="0"/>
                <a:cs typeface="Arial" pitchFamily="34" charset="0"/>
              </a:rPr>
              <a:t>D</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N</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A</a:t>
            </a:r>
            <a:r>
              <a:rPr lang="en-US" dirty="0">
                <a:solidFill>
                  <a:srgbClr val="000000"/>
                </a:solidFill>
                <a:latin typeface="Arial" panose="020B0604020202020204" pitchFamily="34" charset="0"/>
                <a:ea typeface="Verdana" panose="020B0604030504040204" pitchFamily="34" charset="0"/>
              </a:rPr>
              <a:t> are synthesized by </a:t>
            </a:r>
            <a:r>
              <a:rPr lang="en-US" dirty="0">
                <a:solidFill>
                  <a:srgbClr val="000000"/>
                </a:solidFill>
                <a:latin typeface="Arial" panose="020B0604020202020204" pitchFamily="34" charset="0"/>
                <a:ea typeface="Verdana" panose="020B0604030504040204" pitchFamily="34" charset="0"/>
                <a:cs typeface="Arial" pitchFamily="34" charset="0"/>
              </a:rPr>
              <a:t>D</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N</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A</a:t>
            </a:r>
            <a:r>
              <a:rPr lang="en-US" dirty="0">
                <a:solidFill>
                  <a:srgbClr val="000000"/>
                </a:solidFill>
                <a:latin typeface="Arial" panose="020B0604020202020204" pitchFamily="34" charset="0"/>
                <a:ea typeface="Verdana" panose="020B0604030504040204" pitchFamily="34" charset="0"/>
              </a:rPr>
              <a:t> polymerase</a:t>
            </a:r>
          </a:p>
          <a:p>
            <a:pPr marL="342900" lvl="0" indent="-342900">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Termination – replication is terminated</a:t>
            </a:r>
          </a:p>
        </p:txBody>
      </p:sp>
      <p:sp>
        <p:nvSpPr>
          <p:cNvPr id="6" name="Slide Number Placeholder 3">
            <a:extLst>
              <a:ext uri="{FF2B5EF4-FFF2-40B4-BE49-F238E27FC236}">
                <a16:creationId xmlns:a16="http://schemas.microsoft.com/office/drawing/2014/main" id="{306921AD-D34C-43DE-B2BB-5010DCBB0A87}"/>
              </a:ext>
            </a:extLst>
          </p:cNvPr>
          <p:cNvSpPr>
            <a:spLocks noGrp="1"/>
          </p:cNvSpPr>
          <p:nvPr>
            <p:ph type="sldNum" sz="quarter" idx="10"/>
          </p:nvPr>
        </p:nvSpPr>
        <p:spPr/>
        <p:txBody>
          <a:bodyPr/>
          <a:lstStyle/>
          <a:p>
            <a:fld id="{68151E55-6873-49E2-B8D5-2F265E6F1973}" type="slidenum">
              <a:rPr lang="en-US" smtClean="0"/>
              <a:pPr/>
              <a:t>28</a:t>
            </a:fld>
            <a:endParaRPr lang="en-US"/>
          </a:p>
        </p:txBody>
      </p:sp>
    </p:spTree>
    <p:extLst>
      <p:ext uri="{BB962C8B-B14F-4D97-AF65-F5344CB8AC3E}">
        <p14:creationId xmlns:p14="http://schemas.microsoft.com/office/powerpoint/2010/main" val="130017490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8EBB3D-4817-4342-A5A0-F3C2BBCF20BA}"/>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Action of </a:t>
            </a:r>
            <a:r>
              <a:rPr lang="en-US" dirty="0">
                <a:solidFill>
                  <a:srgbClr val="000000"/>
                </a:solidFill>
                <a:latin typeface="Arial" panose="020B0604020202020204" pitchFamily="34" charset="0"/>
                <a:ea typeface="Verdana" panose="020B0604030504040204" pitchFamily="34" charset="0"/>
                <a:cs typeface="Arial" pitchFamily="34" charset="0"/>
              </a:rPr>
              <a:t>D</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N</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A</a:t>
            </a:r>
            <a:r>
              <a:rPr lang="en-US" altLang="en-US" dirty="0">
                <a:solidFill>
                  <a:srgbClr val="000000"/>
                </a:solidFill>
                <a:latin typeface="Arial" panose="020B0604020202020204" pitchFamily="34" charset="0"/>
                <a:ea typeface="Microsoft YaHei" panose="020B0503020204020204" pitchFamily="34" charset="-122"/>
                <a:cs typeface="Arial" pitchFamily="34" charset="0"/>
              </a:rPr>
              <a:t> polymerase</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8" name="Picture 2" descr="An illustration shows the action of DNA polymerase II.">
            <a:extLst>
              <a:ext uri="{FF2B5EF4-FFF2-40B4-BE49-F238E27FC236}">
                <a16:creationId xmlns:a16="http://schemas.microsoft.com/office/drawing/2014/main" id="{6ADEA918-BE8F-4E91-8F67-4E40C4A20406}"/>
              </a:ext>
            </a:extLst>
          </p:cNvPr>
          <p:cNvPicPr>
            <a:picLocks noChangeAspect="1" noChangeArrowheads="1"/>
          </p:cNvPicPr>
          <p:nvPr/>
        </p:nvPicPr>
        <p:blipFill>
          <a:blip r:embed="rId2"/>
          <a:stretch>
            <a:fillRect/>
          </a:stretch>
        </p:blipFill>
        <p:spPr bwMode="auto">
          <a:xfrm>
            <a:off x="498749" y="1066665"/>
            <a:ext cx="8146502" cy="502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 Placeholder 3">
            <a:extLst>
              <a:ext uri="{FF2B5EF4-FFF2-40B4-BE49-F238E27FC236}">
                <a16:creationId xmlns:a16="http://schemas.microsoft.com/office/drawing/2014/main" id="{806E61A4-2450-4C80-B8FB-E4D566249039}"/>
              </a:ext>
            </a:extLst>
          </p:cNvPr>
          <p:cNvSpPr>
            <a:spLocks noGrp="1"/>
          </p:cNvSpPr>
          <p:nvPr>
            <p:ph type="body" sz="quarter" idx="40"/>
          </p:nvPr>
        </p:nvSpPr>
        <p:spPr>
          <a:xfrm>
            <a:off x="3200400" y="6300788"/>
            <a:ext cx="2743200" cy="192087"/>
          </a:xfrm>
        </p:spPr>
        <p:txBody>
          <a:bodyPr/>
          <a:lstStyle/>
          <a:p>
            <a:r>
              <a:rPr lang="en-US" noProof="0" dirty="0">
                <a:hlinkClick r:id="rId3" action="ppaction://hlinksldjump"/>
              </a:rPr>
              <a:t>Access the text alternative for slide images.</a:t>
            </a:r>
          </a:p>
        </p:txBody>
      </p:sp>
      <p:sp>
        <p:nvSpPr>
          <p:cNvPr id="7" name="Slide Number Placeholder 4">
            <a:extLst>
              <a:ext uri="{FF2B5EF4-FFF2-40B4-BE49-F238E27FC236}">
                <a16:creationId xmlns:a16="http://schemas.microsoft.com/office/drawing/2014/main" id="{5C2126F0-F4EB-43AA-8BC4-6753F0479674}"/>
              </a:ext>
            </a:extLst>
          </p:cNvPr>
          <p:cNvSpPr>
            <a:spLocks noGrp="1"/>
          </p:cNvSpPr>
          <p:nvPr>
            <p:ph type="sldNum" sz="quarter" idx="10"/>
          </p:nvPr>
        </p:nvSpPr>
        <p:spPr/>
        <p:txBody>
          <a:bodyPr/>
          <a:lstStyle/>
          <a:p>
            <a:fld id="{68151E55-6873-49E2-B8D5-2F265E6F1973}" type="slidenum">
              <a:rPr lang="en-US" smtClean="0"/>
              <a:pPr/>
              <a:t>29</a:t>
            </a:fld>
            <a:endParaRPr lang="en-US"/>
          </a:p>
        </p:txBody>
      </p:sp>
    </p:spTree>
    <p:extLst>
      <p:ext uri="{BB962C8B-B14F-4D97-AF65-F5344CB8AC3E}">
        <p14:creationId xmlns:p14="http://schemas.microsoft.com/office/powerpoint/2010/main" val="36987567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8DDB15-8F8C-4D59-B54E-EC46DF6DA23E}"/>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Microsoft YaHei" panose="020B0503020204020204" pitchFamily="34" charset="-122"/>
                <a:cs typeface="Arial" pitchFamily="34" charset="0"/>
              </a:rPr>
              <a:t>What are genes made of?</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28F72413-DA90-4F29-B59C-941F7D3C8CF1}"/>
              </a:ext>
            </a:extLst>
          </p:cNvPr>
          <p:cNvSpPr>
            <a:spLocks noGrp="1"/>
          </p:cNvSpPr>
          <p:nvPr>
            <p:ph sz="quarter" idx="11"/>
          </p:nvPr>
        </p:nvSpPr>
        <p:spPr/>
        <p:txBody>
          <a:bodyPr/>
          <a:lstStyle/>
          <a:p>
            <a:pPr lvl="0">
              <a:spcBef>
                <a:spcPts val="1200"/>
              </a:spcBef>
              <a:spcAft>
                <a:spcPts val="1200"/>
              </a:spcAft>
              <a:buClr>
                <a:srgbClr val="003B48"/>
              </a:buClr>
            </a:pPr>
            <a:r>
              <a:rPr lang="en-US" altLang="en-US" dirty="0">
                <a:solidFill>
                  <a:srgbClr val="000000"/>
                </a:solidFill>
                <a:latin typeface="Arial" panose="020B0604020202020204" pitchFamily="34" charset="0"/>
                <a:ea typeface="Verdana" panose="020B0604030504040204" pitchFamily="34" charset="0"/>
              </a:rPr>
              <a:t>Scientists knew chromosomes were primarily made of protein and D</a:t>
            </a:r>
            <a:r>
              <a:rPr lang="en-US" altLang="en-US" sz="100" dirty="0">
                <a:solidFill>
                  <a:srgbClr val="000000"/>
                </a:solidFill>
                <a:latin typeface="Arial" panose="020B0604020202020204" pitchFamily="34" charset="0"/>
                <a:ea typeface="Verdana" panose="020B0604030504040204" pitchFamily="34" charset="0"/>
              </a:rPr>
              <a:t> </a:t>
            </a:r>
            <a:r>
              <a:rPr lang="en-US" altLang="en-US" dirty="0">
                <a:solidFill>
                  <a:srgbClr val="000000"/>
                </a:solidFill>
                <a:latin typeface="Arial" panose="020B0604020202020204" pitchFamily="34" charset="0"/>
                <a:ea typeface="Verdana" panose="020B0604030504040204" pitchFamily="34" charset="0"/>
              </a:rPr>
              <a:t>N</a:t>
            </a:r>
            <a:r>
              <a:rPr lang="en-US" altLang="en-US" sz="100" dirty="0">
                <a:solidFill>
                  <a:srgbClr val="000000"/>
                </a:solidFill>
                <a:latin typeface="Arial" panose="020B0604020202020204" pitchFamily="34" charset="0"/>
                <a:ea typeface="Verdana" panose="020B0604030504040204" pitchFamily="34" charset="0"/>
              </a:rPr>
              <a:t> </a:t>
            </a:r>
            <a:r>
              <a:rPr lang="en-US" altLang="en-US" dirty="0">
                <a:solidFill>
                  <a:srgbClr val="000000"/>
                </a:solidFill>
                <a:latin typeface="Arial" panose="020B0604020202020204" pitchFamily="34" charset="0"/>
                <a:ea typeface="Verdana" panose="020B0604030504040204" pitchFamily="34" charset="0"/>
              </a:rPr>
              <a:t>A, but did not know which actually made up genes</a:t>
            </a:r>
          </a:p>
          <a:p>
            <a:pPr marL="347472" lvl="0" indent="-347472">
              <a:spcBef>
                <a:spcPts val="1200"/>
              </a:spcBef>
              <a:spcAft>
                <a:spcPts val="1200"/>
              </a:spcAft>
              <a:buClr>
                <a:srgbClr val="000000"/>
              </a:buClr>
              <a:buFont typeface="Arial" panose="020B0604020202020204" pitchFamily="34" charset="0"/>
              <a:buChar char="•"/>
            </a:pPr>
            <a:r>
              <a:rPr lang="en-US" altLang="en-US" dirty="0">
                <a:solidFill>
                  <a:srgbClr val="000000"/>
                </a:solidFill>
                <a:latin typeface="Arial" panose="020B0604020202020204" pitchFamily="34" charset="0"/>
                <a:ea typeface="Verdana" panose="020B0604030504040204" pitchFamily="34" charset="0"/>
              </a:rPr>
              <a:t>D</a:t>
            </a:r>
            <a:r>
              <a:rPr lang="en-US" altLang="en-US" sz="100" dirty="0">
                <a:solidFill>
                  <a:srgbClr val="000000"/>
                </a:solidFill>
                <a:latin typeface="Arial" panose="020B0604020202020204" pitchFamily="34" charset="0"/>
                <a:ea typeface="Verdana" panose="020B0604030504040204" pitchFamily="34" charset="0"/>
              </a:rPr>
              <a:t> </a:t>
            </a:r>
            <a:r>
              <a:rPr lang="en-US" altLang="en-US" dirty="0">
                <a:solidFill>
                  <a:srgbClr val="000000"/>
                </a:solidFill>
                <a:latin typeface="Arial" panose="020B0604020202020204" pitchFamily="34" charset="0"/>
                <a:ea typeface="Verdana" panose="020B0604030504040204" pitchFamily="34" charset="0"/>
              </a:rPr>
              <a:t>N</a:t>
            </a:r>
            <a:r>
              <a:rPr lang="en-US" altLang="en-US" sz="100" dirty="0">
                <a:solidFill>
                  <a:srgbClr val="000000"/>
                </a:solidFill>
                <a:latin typeface="Arial" panose="020B0604020202020204" pitchFamily="34" charset="0"/>
                <a:ea typeface="Verdana" panose="020B0604030504040204" pitchFamily="34" charset="0"/>
              </a:rPr>
              <a:t> </a:t>
            </a:r>
            <a:r>
              <a:rPr lang="en-US" altLang="en-US" dirty="0">
                <a:solidFill>
                  <a:srgbClr val="000000"/>
                </a:solidFill>
                <a:latin typeface="Arial" panose="020B0604020202020204" pitchFamily="34" charset="0"/>
                <a:ea typeface="Verdana" panose="020B0604030504040204" pitchFamily="34" charset="0"/>
              </a:rPr>
              <a:t>A composed of four nucleotides while proteins contained 20 distinct amino acids, suggesting proteins had greater capacity for storing information</a:t>
            </a:r>
          </a:p>
          <a:p>
            <a:pPr lvl="0">
              <a:spcBef>
                <a:spcPts val="1200"/>
              </a:spcBef>
              <a:spcAft>
                <a:spcPts val="1200"/>
              </a:spcAft>
              <a:buClr>
                <a:srgbClr val="003B48"/>
              </a:buClr>
            </a:pPr>
            <a:r>
              <a:rPr lang="en-US" altLang="en-US" dirty="0">
                <a:solidFill>
                  <a:srgbClr val="000000"/>
                </a:solidFill>
                <a:latin typeface="Arial" panose="020B0604020202020204" pitchFamily="34" charset="0"/>
                <a:ea typeface="Verdana" panose="020B0604030504040204" pitchFamily="34" charset="0"/>
              </a:rPr>
              <a:t>A series of experiments in 1920’s to 1950’s determined D</a:t>
            </a:r>
            <a:r>
              <a:rPr lang="en-US" altLang="en-US" sz="100" dirty="0">
                <a:solidFill>
                  <a:srgbClr val="000000"/>
                </a:solidFill>
                <a:latin typeface="Arial" panose="020B0604020202020204" pitchFamily="34" charset="0"/>
                <a:ea typeface="Verdana" panose="020B0604030504040204" pitchFamily="34" charset="0"/>
              </a:rPr>
              <a:t> </a:t>
            </a:r>
            <a:r>
              <a:rPr lang="en-US" altLang="en-US" dirty="0">
                <a:solidFill>
                  <a:srgbClr val="000000"/>
                </a:solidFill>
                <a:latin typeface="Arial" panose="020B0604020202020204" pitchFamily="34" charset="0"/>
                <a:ea typeface="Verdana" panose="020B0604030504040204" pitchFamily="34" charset="0"/>
              </a:rPr>
              <a:t>N</a:t>
            </a:r>
            <a:r>
              <a:rPr lang="en-US" altLang="en-US" sz="100" dirty="0">
                <a:solidFill>
                  <a:srgbClr val="000000"/>
                </a:solidFill>
                <a:latin typeface="Arial" panose="020B0604020202020204" pitchFamily="34" charset="0"/>
                <a:ea typeface="Verdana" panose="020B0604030504040204" pitchFamily="34" charset="0"/>
              </a:rPr>
              <a:t> </a:t>
            </a:r>
            <a:r>
              <a:rPr lang="en-US" altLang="en-US" dirty="0">
                <a:solidFill>
                  <a:srgbClr val="000000"/>
                </a:solidFill>
                <a:latin typeface="Arial" panose="020B0604020202020204" pitchFamily="34" charset="0"/>
                <a:ea typeface="Verdana" panose="020B0604030504040204" pitchFamily="34" charset="0"/>
              </a:rPr>
              <a:t>A is the genetic material</a:t>
            </a:r>
          </a:p>
        </p:txBody>
      </p:sp>
      <p:sp>
        <p:nvSpPr>
          <p:cNvPr id="6" name="Slide Number Placeholder 3">
            <a:extLst>
              <a:ext uri="{FF2B5EF4-FFF2-40B4-BE49-F238E27FC236}">
                <a16:creationId xmlns:a16="http://schemas.microsoft.com/office/drawing/2014/main" id="{82ED10C0-4FF9-4780-A3FF-02ED0B7DA565}"/>
              </a:ext>
            </a:extLst>
          </p:cNvPr>
          <p:cNvSpPr>
            <a:spLocks noGrp="1"/>
          </p:cNvSpPr>
          <p:nvPr>
            <p:ph type="sldNum" sz="quarter" idx="10"/>
          </p:nvPr>
        </p:nvSpPr>
        <p:spPr/>
        <p:txBody>
          <a:bodyPr/>
          <a:lstStyle/>
          <a:p>
            <a:fld id="{68151E55-6873-49E2-B8D5-2F265E6F1973}" type="slidenum">
              <a:rPr lang="en-US" smtClean="0"/>
              <a:pPr/>
              <a:t>3</a:t>
            </a:fld>
            <a:endParaRPr lang="en-US"/>
          </a:p>
        </p:txBody>
      </p:sp>
    </p:spTree>
    <p:extLst>
      <p:ext uri="{BB962C8B-B14F-4D97-AF65-F5344CB8AC3E}">
        <p14:creationId xmlns:p14="http://schemas.microsoft.com/office/powerpoint/2010/main" val="275005358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7DD8B9-AB92-4A86-8CFC-8AB0D646801A}"/>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D</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N</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A polymerase</a:t>
            </a:r>
          </a:p>
        </p:txBody>
      </p:sp>
      <p:sp>
        <p:nvSpPr>
          <p:cNvPr id="3" name="Content Placeholder 2">
            <a:extLst>
              <a:ext uri="{FF2B5EF4-FFF2-40B4-BE49-F238E27FC236}">
                <a16:creationId xmlns:a16="http://schemas.microsoft.com/office/drawing/2014/main" id="{93BC1C1A-02C4-405F-BB8B-F263302EC232}"/>
              </a:ext>
            </a:extLst>
          </p:cNvPr>
          <p:cNvSpPr>
            <a:spLocks noGrp="1"/>
          </p:cNvSpPr>
          <p:nvPr>
            <p:ph sz="quarter" idx="11"/>
          </p:nvPr>
        </p:nvSpPr>
        <p:spPr>
          <a:xfrm>
            <a:off x="342900" y="1276710"/>
            <a:ext cx="8458200" cy="2462777"/>
          </a:xfrm>
        </p:spPr>
        <p:txBody>
          <a:bodyPr/>
          <a:lstStyle/>
          <a:p>
            <a:pPr lvl="0">
              <a:spcBef>
                <a:spcPts val="624"/>
              </a:spcBef>
              <a:spcAft>
                <a:spcPts val="600"/>
              </a:spcAft>
              <a:buClr>
                <a:srgbClr val="003B48"/>
              </a:buClr>
            </a:pPr>
            <a:r>
              <a:rPr lang="en-US" sz="2000" i="1" dirty="0">
                <a:solidFill>
                  <a:srgbClr val="000000"/>
                </a:solidFill>
                <a:latin typeface="Arial" panose="020B0604020202020204" pitchFamily="34" charset="0"/>
                <a:ea typeface="Verdana" panose="020B0604030504040204" pitchFamily="34" charset="0"/>
              </a:rPr>
              <a:t>D</a:t>
            </a:r>
            <a:r>
              <a:rPr lang="en-US" sz="100" i="1" dirty="0">
                <a:solidFill>
                  <a:srgbClr val="000000"/>
                </a:solidFill>
                <a:latin typeface="Arial" panose="020B0604020202020204" pitchFamily="34" charset="0"/>
                <a:ea typeface="Verdana" panose="020B0604030504040204" pitchFamily="34" charset="0"/>
              </a:rPr>
              <a:t> </a:t>
            </a:r>
            <a:r>
              <a:rPr lang="en-US" sz="2000" i="1" dirty="0">
                <a:solidFill>
                  <a:srgbClr val="000000"/>
                </a:solidFill>
                <a:latin typeface="Arial" panose="020B0604020202020204" pitchFamily="34" charset="0"/>
                <a:ea typeface="Verdana" panose="020B0604030504040204" pitchFamily="34" charset="0"/>
              </a:rPr>
              <a:t>N</a:t>
            </a:r>
            <a:r>
              <a:rPr lang="en-US" sz="100" i="1" dirty="0">
                <a:solidFill>
                  <a:srgbClr val="000000"/>
                </a:solidFill>
                <a:latin typeface="Arial" panose="020B0604020202020204" pitchFamily="34" charset="0"/>
                <a:ea typeface="Verdana" panose="020B0604030504040204" pitchFamily="34" charset="0"/>
              </a:rPr>
              <a:t> </a:t>
            </a:r>
            <a:r>
              <a:rPr lang="en-US" sz="2000" i="1" dirty="0">
                <a:solidFill>
                  <a:srgbClr val="000000"/>
                </a:solidFill>
                <a:latin typeface="Arial" panose="020B0604020202020204" pitchFamily="34" charset="0"/>
                <a:ea typeface="Verdana" panose="020B0604030504040204" pitchFamily="34" charset="0"/>
              </a:rPr>
              <a:t>A polymerases</a:t>
            </a:r>
            <a:r>
              <a:rPr lang="en-US" sz="2000" dirty="0">
                <a:solidFill>
                  <a:srgbClr val="000000"/>
                </a:solidFill>
                <a:latin typeface="Arial" panose="020B0604020202020204" pitchFamily="34" charset="0"/>
                <a:ea typeface="Verdana" panose="020B0604030504040204" pitchFamily="34" charset="0"/>
              </a:rPr>
              <a:t> match existing </a:t>
            </a:r>
            <a:r>
              <a:rPr lang="en-US" sz="2000" dirty="0">
                <a:solidFill>
                  <a:srgbClr val="000000"/>
                </a:solidFill>
                <a:latin typeface="Arial" panose="020B0604020202020204" pitchFamily="34" charset="0"/>
                <a:ea typeface="Verdana" panose="020B0604030504040204" pitchFamily="34" charset="0"/>
                <a:cs typeface="Arial" pitchFamily="34" charset="0"/>
              </a:rPr>
              <a:t>D</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sz="2000" dirty="0">
                <a:solidFill>
                  <a:srgbClr val="000000"/>
                </a:solidFill>
                <a:latin typeface="Arial" panose="020B0604020202020204" pitchFamily="34" charset="0"/>
                <a:ea typeface="Verdana" panose="020B0604030504040204" pitchFamily="34" charset="0"/>
                <a:cs typeface="Arial" pitchFamily="34" charset="0"/>
              </a:rPr>
              <a:t>N</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sz="2000" dirty="0">
                <a:solidFill>
                  <a:srgbClr val="000000"/>
                </a:solidFill>
                <a:latin typeface="Arial" panose="020B0604020202020204" pitchFamily="34" charset="0"/>
                <a:ea typeface="Verdana" panose="020B0604030504040204" pitchFamily="34" charset="0"/>
                <a:cs typeface="Arial" pitchFamily="34" charset="0"/>
              </a:rPr>
              <a:t>A</a:t>
            </a:r>
            <a:r>
              <a:rPr lang="en-US" sz="2000" dirty="0">
                <a:solidFill>
                  <a:srgbClr val="000000"/>
                </a:solidFill>
                <a:latin typeface="Arial" panose="020B0604020202020204" pitchFamily="34" charset="0"/>
                <a:ea typeface="Verdana" panose="020B0604030504040204" pitchFamily="34" charset="0"/>
              </a:rPr>
              <a:t> bases with complementary nucleotides and links them, that is build new </a:t>
            </a:r>
            <a:r>
              <a:rPr lang="en-US" sz="2000" dirty="0">
                <a:solidFill>
                  <a:srgbClr val="000000"/>
                </a:solidFill>
                <a:latin typeface="Arial" panose="020B0604020202020204" pitchFamily="34" charset="0"/>
                <a:ea typeface="Verdana" panose="020B0604030504040204" pitchFamily="34" charset="0"/>
                <a:cs typeface="Arial" pitchFamily="34" charset="0"/>
              </a:rPr>
              <a:t>D</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sz="2000" dirty="0">
                <a:solidFill>
                  <a:srgbClr val="000000"/>
                </a:solidFill>
                <a:latin typeface="Arial" panose="020B0604020202020204" pitchFamily="34" charset="0"/>
                <a:ea typeface="Verdana" panose="020B0604030504040204" pitchFamily="34" charset="0"/>
                <a:cs typeface="Arial" pitchFamily="34" charset="0"/>
              </a:rPr>
              <a:t>N</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sz="2000" dirty="0">
                <a:solidFill>
                  <a:srgbClr val="000000"/>
                </a:solidFill>
                <a:latin typeface="Arial" panose="020B0604020202020204" pitchFamily="34" charset="0"/>
                <a:ea typeface="Verdana" panose="020B0604030504040204" pitchFamily="34" charset="0"/>
                <a:cs typeface="Arial" pitchFamily="34" charset="0"/>
              </a:rPr>
              <a:t>A</a:t>
            </a:r>
            <a:r>
              <a:rPr lang="en-US" sz="2000" dirty="0">
                <a:solidFill>
                  <a:srgbClr val="000000"/>
                </a:solidFill>
                <a:latin typeface="Arial" panose="020B0604020202020204" pitchFamily="34" charset="0"/>
                <a:ea typeface="Verdana" panose="020B0604030504040204" pitchFamily="34" charset="0"/>
              </a:rPr>
              <a:t> strands</a:t>
            </a:r>
          </a:p>
          <a:p>
            <a:pPr lvl="0">
              <a:spcBef>
                <a:spcPts val="624"/>
              </a:spcBef>
              <a:spcAft>
                <a:spcPts val="600"/>
              </a:spcAft>
              <a:buClr>
                <a:srgbClr val="003B48"/>
              </a:buClr>
            </a:pPr>
            <a:r>
              <a:rPr lang="en-US" sz="2000" dirty="0">
                <a:solidFill>
                  <a:srgbClr val="000000"/>
                </a:solidFill>
                <a:latin typeface="Arial" panose="020B0604020202020204" pitchFamily="34" charset="0"/>
                <a:ea typeface="Verdana" panose="020B0604030504040204" pitchFamily="34" charset="0"/>
              </a:rPr>
              <a:t>All have several common features</a:t>
            </a:r>
          </a:p>
          <a:p>
            <a:pPr marL="347472" lvl="0" indent="-347472">
              <a:spcBef>
                <a:spcPts val="624"/>
              </a:spcBef>
              <a:spcAft>
                <a:spcPts val="0"/>
              </a:spcAft>
              <a:buClr>
                <a:srgbClr val="000000"/>
              </a:buClr>
              <a:buFont typeface="Arial" panose="020B0604020202020204" pitchFamily="34" charset="0"/>
              <a:buChar char="•"/>
            </a:pPr>
            <a:r>
              <a:rPr lang="en-US" sz="2000" dirty="0">
                <a:solidFill>
                  <a:srgbClr val="000000"/>
                </a:solidFill>
                <a:latin typeface="Arial" panose="020B0604020202020204" pitchFamily="34" charset="0"/>
                <a:ea typeface="Verdana" panose="020B0604030504040204" pitchFamily="34" charset="0"/>
              </a:rPr>
              <a:t>Add new bases to 3′ end of existing strands</a:t>
            </a:r>
          </a:p>
          <a:p>
            <a:pPr marL="347472" lvl="0" indent="-347472">
              <a:spcBef>
                <a:spcPts val="624"/>
              </a:spcBef>
              <a:spcAft>
                <a:spcPts val="0"/>
              </a:spcAft>
              <a:buClr>
                <a:srgbClr val="000000"/>
              </a:buClr>
              <a:buFont typeface="Arial" panose="020B0604020202020204" pitchFamily="34" charset="0"/>
              <a:buChar char="•"/>
            </a:pPr>
            <a:r>
              <a:rPr lang="en-US" sz="2000" dirty="0">
                <a:solidFill>
                  <a:srgbClr val="000000"/>
                </a:solidFill>
                <a:latin typeface="Arial" panose="020B0604020202020204" pitchFamily="34" charset="0"/>
                <a:ea typeface="Verdana" panose="020B0604030504040204" pitchFamily="34" charset="0"/>
              </a:rPr>
              <a:t>Synthesize in 5′-to-3′ direction</a:t>
            </a:r>
          </a:p>
          <a:p>
            <a:pPr marL="347472" lvl="0" indent="-347472">
              <a:spcBef>
                <a:spcPts val="624"/>
              </a:spcBef>
              <a:spcAft>
                <a:spcPts val="0"/>
              </a:spcAft>
              <a:buClr>
                <a:srgbClr val="000000"/>
              </a:buClr>
              <a:buFont typeface="Arial" panose="020B0604020202020204" pitchFamily="34" charset="0"/>
              <a:buChar char="•"/>
            </a:pPr>
            <a:r>
              <a:rPr lang="en-US" sz="2000" dirty="0">
                <a:solidFill>
                  <a:srgbClr val="000000"/>
                </a:solidFill>
                <a:latin typeface="Arial" panose="020B0604020202020204" pitchFamily="34" charset="0"/>
                <a:ea typeface="Verdana" panose="020B0604030504040204" pitchFamily="34" charset="0"/>
              </a:rPr>
              <a:t>Require a primer of R</a:t>
            </a:r>
            <a:r>
              <a:rPr lang="en-US" sz="100" dirty="0">
                <a:solidFill>
                  <a:srgbClr val="000000"/>
                </a:solidFill>
                <a:latin typeface="Arial" panose="020B0604020202020204" pitchFamily="34" charset="0"/>
                <a:ea typeface="Verdana" panose="020B0604030504040204" pitchFamily="34" charset="0"/>
              </a:rPr>
              <a:t> </a:t>
            </a:r>
            <a:r>
              <a:rPr lang="en-US" sz="2000" dirty="0">
                <a:solidFill>
                  <a:srgbClr val="000000"/>
                </a:solidFill>
                <a:latin typeface="Arial" panose="020B0604020202020204" pitchFamily="34" charset="0"/>
                <a:ea typeface="Verdana" panose="020B0604030504040204" pitchFamily="34" charset="0"/>
              </a:rPr>
              <a:t>N</a:t>
            </a:r>
            <a:r>
              <a:rPr lang="en-US" sz="100" dirty="0">
                <a:solidFill>
                  <a:srgbClr val="000000"/>
                </a:solidFill>
                <a:latin typeface="Arial" panose="020B0604020202020204" pitchFamily="34" charset="0"/>
                <a:ea typeface="Verdana" panose="020B0604030504040204" pitchFamily="34" charset="0"/>
              </a:rPr>
              <a:t> </a:t>
            </a:r>
            <a:r>
              <a:rPr lang="en-US" sz="2000" dirty="0">
                <a:solidFill>
                  <a:srgbClr val="000000"/>
                </a:solidFill>
                <a:latin typeface="Arial" panose="020B0604020202020204" pitchFamily="34" charset="0"/>
                <a:ea typeface="Verdana" panose="020B0604030504040204" pitchFamily="34" charset="0"/>
              </a:rPr>
              <a:t>A</a:t>
            </a:r>
          </a:p>
        </p:txBody>
      </p:sp>
      <p:pic>
        <p:nvPicPr>
          <p:cNvPr id="9" name="Picture 3" descr="An illustration shows RNA polymerase making primer and DNA polymerase extending primer.">
            <a:extLst>
              <a:ext uri="{FF2B5EF4-FFF2-40B4-BE49-F238E27FC236}">
                <a16:creationId xmlns:a16="http://schemas.microsoft.com/office/drawing/2014/main" id="{F070F5C3-10DC-4273-8988-2B1F6C77130A}"/>
              </a:ext>
            </a:extLst>
          </p:cNvPr>
          <p:cNvPicPr>
            <a:picLocks noChangeAspect="1" noChangeArrowheads="1"/>
          </p:cNvPicPr>
          <p:nvPr/>
        </p:nvPicPr>
        <p:blipFill>
          <a:blip r:embed="rId2"/>
          <a:stretch>
            <a:fillRect/>
          </a:stretch>
        </p:blipFill>
        <p:spPr bwMode="auto">
          <a:xfrm>
            <a:off x="256188" y="3921994"/>
            <a:ext cx="8631625" cy="182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Slide Number Placeholder 4">
            <a:extLst>
              <a:ext uri="{FF2B5EF4-FFF2-40B4-BE49-F238E27FC236}">
                <a16:creationId xmlns:a16="http://schemas.microsoft.com/office/drawing/2014/main" id="{528F2611-B3F4-440F-A094-95F76FD62B7F}"/>
              </a:ext>
            </a:extLst>
          </p:cNvPr>
          <p:cNvSpPr>
            <a:spLocks noGrp="1"/>
          </p:cNvSpPr>
          <p:nvPr>
            <p:ph type="sldNum" sz="quarter" idx="10"/>
          </p:nvPr>
        </p:nvSpPr>
        <p:spPr/>
        <p:txBody>
          <a:bodyPr/>
          <a:lstStyle/>
          <a:p>
            <a:fld id="{68151E55-6873-49E2-B8D5-2F265E6F1973}" type="slidenum">
              <a:rPr lang="en-US" smtClean="0"/>
              <a:pPr/>
              <a:t>30</a:t>
            </a:fld>
            <a:endParaRPr lang="en-US"/>
          </a:p>
        </p:txBody>
      </p:sp>
    </p:spTree>
    <p:extLst>
      <p:ext uri="{BB962C8B-B14F-4D97-AF65-F5344CB8AC3E}">
        <p14:creationId xmlns:p14="http://schemas.microsoft.com/office/powerpoint/2010/main" val="111855567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5A356E-DCF4-4660-AF33-9BDDE5375EF4}"/>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Prokaryotic Replication</a:t>
            </a:r>
          </a:p>
        </p:txBody>
      </p:sp>
      <p:sp>
        <p:nvSpPr>
          <p:cNvPr id="3" name="Content Placeholder 2">
            <a:extLst>
              <a:ext uri="{FF2B5EF4-FFF2-40B4-BE49-F238E27FC236}">
                <a16:creationId xmlns:a16="http://schemas.microsoft.com/office/drawing/2014/main" id="{FBA83F23-887F-4F65-B363-0F4122E10630}"/>
              </a:ext>
            </a:extLst>
          </p:cNvPr>
          <p:cNvSpPr>
            <a:spLocks noGrp="1"/>
          </p:cNvSpPr>
          <p:nvPr>
            <p:ph sz="quarter" idx="11"/>
          </p:nvPr>
        </p:nvSpPr>
        <p:spPr/>
        <p:txBody>
          <a:bodyPr/>
          <a:lstStyle/>
          <a:p>
            <a:pPr lvl="0">
              <a:spcBef>
                <a:spcPts val="1200"/>
              </a:spcBef>
              <a:spcAft>
                <a:spcPts val="1200"/>
              </a:spcAft>
              <a:buClr>
                <a:srgbClr val="003B48"/>
              </a:buClr>
            </a:pPr>
            <a:r>
              <a:rPr lang="en-US" i="1" dirty="0">
                <a:solidFill>
                  <a:srgbClr val="000000"/>
                </a:solidFill>
                <a:latin typeface="Arial" panose="020B0604020202020204" pitchFamily="34" charset="0"/>
                <a:ea typeface="Verdana" panose="020B0604030504040204" pitchFamily="34" charset="0"/>
              </a:rPr>
              <a:t>E. coli </a:t>
            </a:r>
            <a:r>
              <a:rPr lang="en-US" dirty="0">
                <a:solidFill>
                  <a:srgbClr val="000000"/>
                </a:solidFill>
                <a:latin typeface="Arial" panose="020B0604020202020204" pitchFamily="34" charset="0"/>
                <a:ea typeface="Verdana" panose="020B0604030504040204" pitchFamily="34" charset="0"/>
              </a:rPr>
              <a:t>used as model system for understanding universal attributes of replication</a:t>
            </a:r>
          </a:p>
          <a:p>
            <a:pPr marL="347472" lvl="0" indent="-347472">
              <a:spcBef>
                <a:spcPts val="12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Single circular molecule of D</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N</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a:t>
            </a:r>
          </a:p>
          <a:p>
            <a:pPr marL="347472" lvl="0" indent="-347472">
              <a:spcBef>
                <a:spcPts val="12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Replication begins at the origin of replication</a:t>
            </a:r>
          </a:p>
          <a:p>
            <a:pPr marL="347472" lvl="0" indent="-347472">
              <a:spcBef>
                <a:spcPts val="12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Proceeds in both directions around the chromosome</a:t>
            </a:r>
          </a:p>
          <a:p>
            <a:pPr marL="347472" indent="-347472">
              <a:spcBef>
                <a:spcPts val="1200"/>
              </a:spcBef>
              <a:spcAft>
                <a:spcPts val="1200"/>
              </a:spcAft>
              <a:buClr>
                <a:srgbClr val="000000"/>
              </a:buClr>
              <a:buFont typeface="Arial" panose="020B0604020202020204" pitchFamily="34" charset="0"/>
              <a:buChar char="•"/>
            </a:pPr>
            <a:r>
              <a:rPr lang="en-US" i="1" dirty="0">
                <a:solidFill>
                  <a:srgbClr val="000000"/>
                </a:solidFill>
                <a:latin typeface="Arial" panose="020B0604020202020204" pitchFamily="34" charset="0"/>
                <a:ea typeface="Verdana" panose="020B0604030504040204" pitchFamily="34" charset="0"/>
              </a:rPr>
              <a:t>Replicon</a:t>
            </a:r>
            <a:r>
              <a:rPr lang="en-US" dirty="0">
                <a:solidFill>
                  <a:srgbClr val="000000"/>
                </a:solidFill>
                <a:latin typeface="Arial" panose="020B0604020202020204" pitchFamily="34" charset="0"/>
                <a:ea typeface="Verdana" panose="020B0604030504040204" pitchFamily="34" charset="0"/>
              </a:rPr>
              <a:t> – D</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N</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 controlled by an origin</a:t>
            </a:r>
          </a:p>
        </p:txBody>
      </p:sp>
      <p:sp>
        <p:nvSpPr>
          <p:cNvPr id="6" name="Slide Number Placeholder 3">
            <a:extLst>
              <a:ext uri="{FF2B5EF4-FFF2-40B4-BE49-F238E27FC236}">
                <a16:creationId xmlns:a16="http://schemas.microsoft.com/office/drawing/2014/main" id="{496BE5F8-CB18-4B6D-86C0-352D204BBEB0}"/>
              </a:ext>
            </a:extLst>
          </p:cNvPr>
          <p:cNvSpPr>
            <a:spLocks noGrp="1"/>
          </p:cNvSpPr>
          <p:nvPr>
            <p:ph type="sldNum" sz="quarter" idx="10"/>
          </p:nvPr>
        </p:nvSpPr>
        <p:spPr/>
        <p:txBody>
          <a:bodyPr/>
          <a:lstStyle/>
          <a:p>
            <a:fld id="{68151E55-6873-49E2-B8D5-2F265E6F1973}" type="slidenum">
              <a:rPr lang="en-US" smtClean="0"/>
              <a:pPr/>
              <a:t>31</a:t>
            </a:fld>
            <a:endParaRPr lang="en-US"/>
          </a:p>
        </p:txBody>
      </p:sp>
    </p:spTree>
    <p:extLst>
      <p:ext uri="{BB962C8B-B14F-4D97-AF65-F5344CB8AC3E}">
        <p14:creationId xmlns:p14="http://schemas.microsoft.com/office/powerpoint/2010/main" val="69605928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912FD9-9BDE-4BCB-AD03-829DDABB5222}"/>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Replication is bidirectional from a unique origin</a:t>
            </a:r>
          </a:p>
        </p:txBody>
      </p:sp>
      <p:pic>
        <p:nvPicPr>
          <p:cNvPr id="8" name="Picture 2" descr="An illustration shows Replication is bidirectional from a unique origin.">
            <a:extLst>
              <a:ext uri="{FF2B5EF4-FFF2-40B4-BE49-F238E27FC236}">
                <a16:creationId xmlns:a16="http://schemas.microsoft.com/office/drawing/2014/main" id="{88FFF88E-930F-4B24-85A2-ACD180EEBC07}"/>
              </a:ext>
            </a:extLst>
          </p:cNvPr>
          <p:cNvPicPr>
            <a:picLocks noChangeAspect="1" noChangeArrowheads="1"/>
          </p:cNvPicPr>
          <p:nvPr/>
        </p:nvPicPr>
        <p:blipFill>
          <a:blip r:embed="rId2"/>
          <a:stretch>
            <a:fillRect/>
          </a:stretch>
        </p:blipFill>
        <p:spPr bwMode="auto">
          <a:xfrm>
            <a:off x="295672" y="2373749"/>
            <a:ext cx="8552657" cy="1353526"/>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 Placeholder 3">
            <a:extLst>
              <a:ext uri="{FF2B5EF4-FFF2-40B4-BE49-F238E27FC236}">
                <a16:creationId xmlns:a16="http://schemas.microsoft.com/office/drawing/2014/main" id="{1AD1C7DB-6086-4952-96A0-6C3F4A115CC5}"/>
              </a:ext>
            </a:extLst>
          </p:cNvPr>
          <p:cNvSpPr>
            <a:spLocks noGrp="1"/>
          </p:cNvSpPr>
          <p:nvPr>
            <p:ph type="body" sz="quarter" idx="40"/>
          </p:nvPr>
        </p:nvSpPr>
        <p:spPr>
          <a:xfrm>
            <a:off x="3200400" y="6300788"/>
            <a:ext cx="2743200" cy="192087"/>
          </a:xfrm>
        </p:spPr>
        <p:txBody>
          <a:bodyPr/>
          <a:lstStyle/>
          <a:p>
            <a:r>
              <a:rPr lang="en-US" noProof="0" dirty="0">
                <a:hlinkClick r:id="rId3" action="ppaction://hlinksldjump"/>
              </a:rPr>
              <a:t>Access the text alternative for slide images.</a:t>
            </a:r>
          </a:p>
        </p:txBody>
      </p:sp>
      <p:sp>
        <p:nvSpPr>
          <p:cNvPr id="7" name="Slide Number Placeholder 4">
            <a:extLst>
              <a:ext uri="{FF2B5EF4-FFF2-40B4-BE49-F238E27FC236}">
                <a16:creationId xmlns:a16="http://schemas.microsoft.com/office/drawing/2014/main" id="{2E4BB3C9-5E53-439E-B568-6355CCDA656F}"/>
              </a:ext>
            </a:extLst>
          </p:cNvPr>
          <p:cNvSpPr>
            <a:spLocks noGrp="1"/>
          </p:cNvSpPr>
          <p:nvPr>
            <p:ph type="sldNum" sz="quarter" idx="10"/>
          </p:nvPr>
        </p:nvSpPr>
        <p:spPr/>
        <p:txBody>
          <a:bodyPr/>
          <a:lstStyle/>
          <a:p>
            <a:fld id="{68151E55-6873-49E2-B8D5-2F265E6F1973}" type="slidenum">
              <a:rPr lang="en-US" smtClean="0"/>
              <a:pPr/>
              <a:t>32</a:t>
            </a:fld>
            <a:endParaRPr lang="en-US"/>
          </a:p>
        </p:txBody>
      </p:sp>
    </p:spTree>
    <p:extLst>
      <p:ext uri="{BB962C8B-B14F-4D97-AF65-F5344CB8AC3E}">
        <p14:creationId xmlns:p14="http://schemas.microsoft.com/office/powerpoint/2010/main" val="155427360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DD4BDB-B516-4171-94D9-A6308E7DA230}"/>
              </a:ext>
            </a:extLst>
          </p:cNvPr>
          <p:cNvSpPr>
            <a:spLocks noGrp="1"/>
          </p:cNvSpPr>
          <p:nvPr>
            <p:ph type="title"/>
          </p:nvPr>
        </p:nvSpPr>
        <p:spPr/>
        <p:txBody>
          <a:bodyPr/>
          <a:lstStyle/>
          <a:p>
            <a:r>
              <a:rPr lang="en-US" i="1" dirty="0">
                <a:solidFill>
                  <a:srgbClr val="000000"/>
                </a:solidFill>
                <a:latin typeface="Arial" panose="020B0604020202020204" pitchFamily="34" charset="0"/>
                <a:ea typeface="Verdana" panose="020B0604030504040204" pitchFamily="34" charset="0"/>
                <a:cs typeface="Arial" pitchFamily="34" charset="0"/>
              </a:rPr>
              <a:t>E. coli </a:t>
            </a:r>
            <a:r>
              <a:rPr lang="en-US" dirty="0">
                <a:solidFill>
                  <a:srgbClr val="000000"/>
                </a:solidFill>
                <a:latin typeface="Arial" panose="020B0604020202020204" pitchFamily="34" charset="0"/>
                <a:ea typeface="Verdana" panose="020B0604030504040204" pitchFamily="34" charset="0"/>
                <a:cs typeface="Arial" pitchFamily="34" charset="0"/>
              </a:rPr>
              <a:t>has three D</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N</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A polymerases</a:t>
            </a:r>
          </a:p>
        </p:txBody>
      </p:sp>
      <p:sp>
        <p:nvSpPr>
          <p:cNvPr id="3" name="Content Placeholder 2">
            <a:extLst>
              <a:ext uri="{FF2B5EF4-FFF2-40B4-BE49-F238E27FC236}">
                <a16:creationId xmlns:a16="http://schemas.microsoft.com/office/drawing/2014/main" id="{39046B8D-895D-4114-95FC-622A71656D4C}"/>
              </a:ext>
            </a:extLst>
          </p:cNvPr>
          <p:cNvSpPr>
            <a:spLocks noGrp="1"/>
          </p:cNvSpPr>
          <p:nvPr>
            <p:ph sz="quarter" idx="11"/>
          </p:nvPr>
        </p:nvSpPr>
        <p:spPr>
          <a:xfrm>
            <a:off x="342900" y="1276709"/>
            <a:ext cx="8458200" cy="5165033"/>
          </a:xfrm>
        </p:spPr>
        <p:txBody>
          <a:bodyPr/>
          <a:lstStyle/>
          <a:p>
            <a:pPr>
              <a:spcBef>
                <a:spcPts val="600"/>
              </a:spcBef>
              <a:spcAft>
                <a:spcPts val="1000"/>
              </a:spcAft>
              <a:buClr>
                <a:srgbClr val="003B48"/>
              </a:buClr>
            </a:pPr>
            <a:r>
              <a:rPr lang="en-US" i="1" dirty="0">
                <a:solidFill>
                  <a:srgbClr val="000000"/>
                </a:solidFill>
                <a:latin typeface="Arial" panose="020B0604020202020204" pitchFamily="34" charset="0"/>
                <a:ea typeface="Verdana" panose="020B0604030504040204" pitchFamily="34" charset="0"/>
              </a:rPr>
              <a:t>D</a:t>
            </a:r>
            <a:r>
              <a:rPr lang="en-US" sz="100" i="1" dirty="0">
                <a:solidFill>
                  <a:srgbClr val="000000"/>
                </a:solidFill>
                <a:latin typeface="Arial" panose="020B0604020202020204" pitchFamily="34" charset="0"/>
                <a:ea typeface="Verdana" panose="020B0604030504040204" pitchFamily="34" charset="0"/>
              </a:rPr>
              <a:t> </a:t>
            </a:r>
            <a:r>
              <a:rPr lang="en-US" i="1" dirty="0">
                <a:solidFill>
                  <a:srgbClr val="000000"/>
                </a:solidFill>
                <a:latin typeface="Arial" panose="020B0604020202020204" pitchFamily="34" charset="0"/>
                <a:ea typeface="Verdana" panose="020B0604030504040204" pitchFamily="34" charset="0"/>
              </a:rPr>
              <a:t>N</a:t>
            </a:r>
            <a:r>
              <a:rPr lang="en-US" sz="100" i="1" dirty="0">
                <a:solidFill>
                  <a:srgbClr val="000000"/>
                </a:solidFill>
                <a:latin typeface="Arial" panose="020B0604020202020204" pitchFamily="34" charset="0"/>
                <a:ea typeface="Verdana" panose="020B0604030504040204" pitchFamily="34" charset="0"/>
              </a:rPr>
              <a:t> </a:t>
            </a:r>
            <a:r>
              <a:rPr lang="en-US" i="1" dirty="0">
                <a:solidFill>
                  <a:srgbClr val="000000"/>
                </a:solidFill>
                <a:latin typeface="Arial" panose="020B0604020202020204" pitchFamily="34" charset="0"/>
                <a:ea typeface="Verdana" panose="020B0604030504040204" pitchFamily="34" charset="0"/>
              </a:rPr>
              <a:t>A polymerase I (Pol I)</a:t>
            </a:r>
          </a:p>
          <a:p>
            <a:pPr marL="347472" lvl="2" indent="-347472">
              <a:spcBef>
                <a:spcPts val="600"/>
              </a:spcBef>
              <a:spcAft>
                <a:spcPts val="1000"/>
              </a:spcAft>
              <a:buClr>
                <a:srgbClr val="000000"/>
              </a:buClr>
            </a:pPr>
            <a:r>
              <a:rPr lang="en-US" sz="2400" dirty="0">
                <a:solidFill>
                  <a:srgbClr val="000000"/>
                </a:solidFill>
                <a:latin typeface="Arial" panose="020B0604020202020204" pitchFamily="34" charset="0"/>
                <a:ea typeface="Verdana" panose="020B0604030504040204" pitchFamily="34" charset="0"/>
              </a:rPr>
              <a:t>Acts on lagging strand to remove primers and replace them with D</a:t>
            </a:r>
            <a:r>
              <a:rPr lang="en-US" sz="100" dirty="0">
                <a:solidFill>
                  <a:srgbClr val="000000"/>
                </a:solidFill>
                <a:latin typeface="Arial" panose="020B0604020202020204" pitchFamily="34" charset="0"/>
                <a:ea typeface="Verdana" panose="020B0604030504040204" pitchFamily="34" charset="0"/>
              </a:rPr>
              <a:t> </a:t>
            </a:r>
            <a:r>
              <a:rPr lang="en-US" sz="2400" dirty="0">
                <a:solidFill>
                  <a:srgbClr val="000000"/>
                </a:solidFill>
                <a:latin typeface="Arial" panose="020B0604020202020204" pitchFamily="34" charset="0"/>
                <a:ea typeface="Verdana" panose="020B0604030504040204" pitchFamily="34" charset="0"/>
              </a:rPr>
              <a:t>N</a:t>
            </a:r>
            <a:r>
              <a:rPr lang="en-US" sz="100" dirty="0">
                <a:solidFill>
                  <a:srgbClr val="000000"/>
                </a:solidFill>
                <a:latin typeface="Arial" panose="020B0604020202020204" pitchFamily="34" charset="0"/>
                <a:ea typeface="Verdana" panose="020B0604030504040204" pitchFamily="34" charset="0"/>
              </a:rPr>
              <a:t> </a:t>
            </a:r>
            <a:r>
              <a:rPr lang="en-US" sz="2400" dirty="0">
                <a:solidFill>
                  <a:srgbClr val="000000"/>
                </a:solidFill>
                <a:latin typeface="Arial" panose="020B0604020202020204" pitchFamily="34" charset="0"/>
                <a:ea typeface="Verdana" panose="020B0604030504040204" pitchFamily="34" charset="0"/>
              </a:rPr>
              <a:t>A</a:t>
            </a:r>
          </a:p>
          <a:p>
            <a:pPr>
              <a:spcBef>
                <a:spcPts val="600"/>
              </a:spcBef>
              <a:spcAft>
                <a:spcPts val="1000"/>
              </a:spcAft>
              <a:buClr>
                <a:srgbClr val="003B48"/>
              </a:buClr>
            </a:pPr>
            <a:r>
              <a:rPr lang="en-US" i="1" dirty="0">
                <a:solidFill>
                  <a:srgbClr val="000000"/>
                </a:solidFill>
                <a:latin typeface="Arial" panose="020B0604020202020204" pitchFamily="34" charset="0"/>
                <a:ea typeface="Verdana" panose="020B0604030504040204" pitchFamily="34" charset="0"/>
              </a:rPr>
              <a:t>D</a:t>
            </a:r>
            <a:r>
              <a:rPr lang="en-US" sz="100" i="1" dirty="0">
                <a:solidFill>
                  <a:srgbClr val="000000"/>
                </a:solidFill>
                <a:latin typeface="Arial" panose="020B0604020202020204" pitchFamily="34" charset="0"/>
                <a:ea typeface="Verdana" panose="020B0604030504040204" pitchFamily="34" charset="0"/>
              </a:rPr>
              <a:t> </a:t>
            </a:r>
            <a:r>
              <a:rPr lang="en-US" i="1" dirty="0">
                <a:solidFill>
                  <a:srgbClr val="000000"/>
                </a:solidFill>
                <a:latin typeface="Arial" panose="020B0604020202020204" pitchFamily="34" charset="0"/>
                <a:ea typeface="Verdana" panose="020B0604030504040204" pitchFamily="34" charset="0"/>
              </a:rPr>
              <a:t>N</a:t>
            </a:r>
            <a:r>
              <a:rPr lang="en-US" sz="100" i="1" dirty="0">
                <a:solidFill>
                  <a:srgbClr val="000000"/>
                </a:solidFill>
                <a:latin typeface="Arial" panose="020B0604020202020204" pitchFamily="34" charset="0"/>
                <a:ea typeface="Verdana" panose="020B0604030504040204" pitchFamily="34" charset="0"/>
              </a:rPr>
              <a:t> </a:t>
            </a:r>
            <a:r>
              <a:rPr lang="en-US" i="1" dirty="0">
                <a:solidFill>
                  <a:srgbClr val="000000"/>
                </a:solidFill>
                <a:latin typeface="Arial" panose="020B0604020202020204" pitchFamily="34" charset="0"/>
                <a:ea typeface="Verdana" panose="020B0604030504040204" pitchFamily="34" charset="0"/>
              </a:rPr>
              <a:t>A polymerase II (Pol II)</a:t>
            </a:r>
          </a:p>
          <a:p>
            <a:pPr marL="347472" lvl="2" indent="-347472">
              <a:spcBef>
                <a:spcPts val="600"/>
              </a:spcBef>
              <a:spcAft>
                <a:spcPts val="1000"/>
              </a:spcAft>
              <a:buClr>
                <a:srgbClr val="000000"/>
              </a:buClr>
            </a:pPr>
            <a:r>
              <a:rPr lang="en-US" sz="2400" dirty="0">
                <a:solidFill>
                  <a:srgbClr val="000000"/>
                </a:solidFill>
                <a:latin typeface="Arial" panose="020B0604020202020204" pitchFamily="34" charset="0"/>
                <a:ea typeface="Verdana" panose="020B0604030504040204" pitchFamily="34" charset="0"/>
              </a:rPr>
              <a:t>Involved in D</a:t>
            </a:r>
            <a:r>
              <a:rPr lang="en-US" sz="100" dirty="0">
                <a:solidFill>
                  <a:srgbClr val="000000"/>
                </a:solidFill>
                <a:latin typeface="Arial" panose="020B0604020202020204" pitchFamily="34" charset="0"/>
                <a:ea typeface="Verdana" panose="020B0604030504040204" pitchFamily="34" charset="0"/>
              </a:rPr>
              <a:t> </a:t>
            </a:r>
            <a:r>
              <a:rPr lang="en-US" sz="2400" dirty="0">
                <a:solidFill>
                  <a:srgbClr val="000000"/>
                </a:solidFill>
                <a:latin typeface="Arial" panose="020B0604020202020204" pitchFamily="34" charset="0"/>
                <a:ea typeface="Verdana" panose="020B0604030504040204" pitchFamily="34" charset="0"/>
              </a:rPr>
              <a:t>N</a:t>
            </a:r>
            <a:r>
              <a:rPr lang="en-US" sz="100" dirty="0">
                <a:solidFill>
                  <a:srgbClr val="000000"/>
                </a:solidFill>
                <a:latin typeface="Arial" panose="020B0604020202020204" pitchFamily="34" charset="0"/>
                <a:ea typeface="Verdana" panose="020B0604030504040204" pitchFamily="34" charset="0"/>
              </a:rPr>
              <a:t> </a:t>
            </a:r>
            <a:r>
              <a:rPr lang="en-US" sz="2400" dirty="0">
                <a:solidFill>
                  <a:srgbClr val="000000"/>
                </a:solidFill>
                <a:latin typeface="Arial" panose="020B0604020202020204" pitchFamily="34" charset="0"/>
                <a:ea typeface="Verdana" panose="020B0604030504040204" pitchFamily="34" charset="0"/>
              </a:rPr>
              <a:t>A repair processes</a:t>
            </a:r>
          </a:p>
          <a:p>
            <a:pPr>
              <a:spcBef>
                <a:spcPts val="600"/>
              </a:spcBef>
              <a:spcAft>
                <a:spcPts val="1000"/>
              </a:spcAft>
              <a:buClr>
                <a:srgbClr val="003B48"/>
              </a:buClr>
            </a:pPr>
            <a:r>
              <a:rPr lang="en-US" i="1" dirty="0">
                <a:solidFill>
                  <a:srgbClr val="000000"/>
                </a:solidFill>
                <a:latin typeface="Arial" panose="020B0604020202020204" pitchFamily="34" charset="0"/>
                <a:ea typeface="Verdana" panose="020B0604030504040204" pitchFamily="34" charset="0"/>
              </a:rPr>
              <a:t>D</a:t>
            </a:r>
            <a:r>
              <a:rPr lang="en-US" sz="100" i="1" dirty="0">
                <a:solidFill>
                  <a:srgbClr val="000000"/>
                </a:solidFill>
                <a:latin typeface="Arial" panose="020B0604020202020204" pitchFamily="34" charset="0"/>
                <a:ea typeface="Verdana" panose="020B0604030504040204" pitchFamily="34" charset="0"/>
              </a:rPr>
              <a:t> </a:t>
            </a:r>
            <a:r>
              <a:rPr lang="en-US" i="1" dirty="0">
                <a:solidFill>
                  <a:srgbClr val="000000"/>
                </a:solidFill>
                <a:latin typeface="Arial" panose="020B0604020202020204" pitchFamily="34" charset="0"/>
                <a:ea typeface="Verdana" panose="020B0604030504040204" pitchFamily="34" charset="0"/>
              </a:rPr>
              <a:t>N</a:t>
            </a:r>
            <a:r>
              <a:rPr lang="en-US" sz="100" i="1" dirty="0">
                <a:solidFill>
                  <a:srgbClr val="000000"/>
                </a:solidFill>
                <a:latin typeface="Arial" panose="020B0604020202020204" pitchFamily="34" charset="0"/>
                <a:ea typeface="Verdana" panose="020B0604030504040204" pitchFamily="34" charset="0"/>
              </a:rPr>
              <a:t> </a:t>
            </a:r>
            <a:r>
              <a:rPr lang="en-US" i="1" dirty="0">
                <a:solidFill>
                  <a:srgbClr val="000000"/>
                </a:solidFill>
                <a:latin typeface="Arial" panose="020B0604020202020204" pitchFamily="34" charset="0"/>
                <a:ea typeface="Verdana" panose="020B0604030504040204" pitchFamily="34" charset="0"/>
              </a:rPr>
              <a:t>A polymerase III (Pol III)</a:t>
            </a:r>
          </a:p>
          <a:p>
            <a:pPr marL="347472" lvl="2" indent="-347472">
              <a:spcBef>
                <a:spcPts val="600"/>
              </a:spcBef>
              <a:spcAft>
                <a:spcPts val="1000"/>
              </a:spcAft>
              <a:buClr>
                <a:srgbClr val="000000"/>
              </a:buClr>
            </a:pPr>
            <a:r>
              <a:rPr lang="en-US" sz="2400" dirty="0">
                <a:solidFill>
                  <a:srgbClr val="000000"/>
                </a:solidFill>
                <a:latin typeface="Arial" panose="020B0604020202020204" pitchFamily="34" charset="0"/>
                <a:ea typeface="Verdana" panose="020B0604030504040204" pitchFamily="34" charset="0"/>
              </a:rPr>
              <a:t>Main replication enzyme</a:t>
            </a:r>
          </a:p>
          <a:p>
            <a:pPr>
              <a:spcBef>
                <a:spcPts val="600"/>
              </a:spcBef>
              <a:spcAft>
                <a:spcPts val="1000"/>
              </a:spcAft>
              <a:buClr>
                <a:srgbClr val="003B48"/>
              </a:buClr>
            </a:pPr>
            <a:r>
              <a:rPr lang="en-US" dirty="0">
                <a:solidFill>
                  <a:srgbClr val="000000"/>
                </a:solidFill>
                <a:latin typeface="Arial" panose="020B0604020202020204" pitchFamily="34" charset="0"/>
                <a:ea typeface="Verdana" panose="020B0604030504040204" pitchFamily="34" charset="0"/>
              </a:rPr>
              <a:t>All 3 have 3′-to-5′ exonuclease activity – proofreading</a:t>
            </a:r>
          </a:p>
          <a:p>
            <a:pPr>
              <a:spcBef>
                <a:spcPts val="600"/>
              </a:spcBef>
              <a:spcAft>
                <a:spcPts val="1000"/>
              </a:spcAft>
              <a:buClr>
                <a:srgbClr val="003B48"/>
              </a:buClr>
            </a:pPr>
            <a:r>
              <a:rPr lang="en-US" dirty="0">
                <a:solidFill>
                  <a:srgbClr val="000000"/>
                </a:solidFill>
                <a:latin typeface="Arial" panose="020B0604020202020204" pitchFamily="34" charset="0"/>
                <a:ea typeface="Verdana" panose="020B0604030504040204" pitchFamily="34" charset="0"/>
              </a:rPr>
              <a:t>DNA Pol I has 5′-to-3′ exonuclease activity – removing R</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N</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 primers</a:t>
            </a:r>
          </a:p>
        </p:txBody>
      </p:sp>
      <p:sp>
        <p:nvSpPr>
          <p:cNvPr id="6" name="Slide Number Placeholder 3">
            <a:extLst>
              <a:ext uri="{FF2B5EF4-FFF2-40B4-BE49-F238E27FC236}">
                <a16:creationId xmlns:a16="http://schemas.microsoft.com/office/drawing/2014/main" id="{83270F10-AA38-4ACF-BDA9-AC91F26B5613}"/>
              </a:ext>
            </a:extLst>
          </p:cNvPr>
          <p:cNvSpPr>
            <a:spLocks noGrp="1"/>
          </p:cNvSpPr>
          <p:nvPr>
            <p:ph type="sldNum" sz="quarter" idx="10"/>
          </p:nvPr>
        </p:nvSpPr>
        <p:spPr/>
        <p:txBody>
          <a:bodyPr/>
          <a:lstStyle/>
          <a:p>
            <a:fld id="{68151E55-6873-49E2-B8D5-2F265E6F1973}" type="slidenum">
              <a:rPr lang="en-US" smtClean="0"/>
              <a:pPr/>
              <a:t>33</a:t>
            </a:fld>
            <a:endParaRPr lang="en-US"/>
          </a:p>
        </p:txBody>
      </p:sp>
    </p:spTree>
    <p:extLst>
      <p:ext uri="{BB962C8B-B14F-4D97-AF65-F5344CB8AC3E}">
        <p14:creationId xmlns:p14="http://schemas.microsoft.com/office/powerpoint/2010/main" val="326475291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5B77AC-A957-4894-90C8-AEBA40940223}"/>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D</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N</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A polymerase activity</a:t>
            </a:r>
          </a:p>
        </p:txBody>
      </p:sp>
      <p:sp>
        <p:nvSpPr>
          <p:cNvPr id="3" name="Content Placeholder 2">
            <a:extLst>
              <a:ext uri="{FF2B5EF4-FFF2-40B4-BE49-F238E27FC236}">
                <a16:creationId xmlns:a16="http://schemas.microsoft.com/office/drawing/2014/main" id="{49787511-DFA9-4B9C-88B0-1E1EEA109FEB}"/>
              </a:ext>
            </a:extLst>
          </p:cNvPr>
          <p:cNvSpPr>
            <a:spLocks noGrp="1"/>
          </p:cNvSpPr>
          <p:nvPr>
            <p:ph sz="quarter" idx="11"/>
          </p:nvPr>
        </p:nvSpPr>
        <p:spPr>
          <a:xfrm>
            <a:off x="342900" y="1276710"/>
            <a:ext cx="8118712" cy="4974336"/>
          </a:xfrm>
        </p:spPr>
        <p:txBody>
          <a:bodyPr/>
          <a:lstStyle/>
          <a:p>
            <a:pPr marL="342900" lvl="0" indent="-342900">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In addition to adding nucleotides to a growing D</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N</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 strand, some polymerase molecules can remove nucleotides, acting as nucleases</a:t>
            </a:r>
          </a:p>
          <a:p>
            <a:pPr marL="342900" lvl="0" indent="-342900">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Can be </a:t>
            </a:r>
            <a:r>
              <a:rPr lang="en-US" i="1" dirty="0">
                <a:solidFill>
                  <a:srgbClr val="000000"/>
                </a:solidFill>
                <a:latin typeface="Arial" panose="020B0604020202020204" pitchFamily="34" charset="0"/>
                <a:ea typeface="Verdana" panose="020B0604030504040204" pitchFamily="34" charset="0"/>
              </a:rPr>
              <a:t>endonucleases</a:t>
            </a:r>
            <a:r>
              <a:rPr lang="en-US" dirty="0">
                <a:solidFill>
                  <a:srgbClr val="000000"/>
                </a:solidFill>
                <a:latin typeface="Arial" panose="020B0604020202020204" pitchFamily="34" charset="0"/>
                <a:ea typeface="Verdana" panose="020B0604030504040204" pitchFamily="34" charset="0"/>
              </a:rPr>
              <a:t> (cut D</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N</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 internally) or </a:t>
            </a:r>
            <a:r>
              <a:rPr lang="en-US" i="1" dirty="0">
                <a:solidFill>
                  <a:srgbClr val="000000"/>
                </a:solidFill>
                <a:latin typeface="Arial" panose="020B0604020202020204" pitchFamily="34" charset="0"/>
                <a:ea typeface="Verdana" panose="020B0604030504040204" pitchFamily="34" charset="0"/>
              </a:rPr>
              <a:t>exonucleases</a:t>
            </a:r>
            <a:r>
              <a:rPr lang="en-US" dirty="0">
                <a:solidFill>
                  <a:srgbClr val="000000"/>
                </a:solidFill>
                <a:latin typeface="Arial" panose="020B0604020202020204" pitchFamily="34" charset="0"/>
                <a:ea typeface="Verdana" panose="020B0604030504040204" pitchFamily="34" charset="0"/>
              </a:rPr>
              <a:t> (remove nucleotides from end of D</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N</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 </a:t>
            </a:r>
          </a:p>
          <a:p>
            <a:pPr marL="342900" lvl="0" indent="-342900">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All three </a:t>
            </a:r>
            <a:r>
              <a:rPr lang="en-US" i="1" dirty="0">
                <a:solidFill>
                  <a:srgbClr val="000000"/>
                </a:solidFill>
                <a:latin typeface="Arial" panose="020B0604020202020204" pitchFamily="34" charset="0"/>
                <a:ea typeface="Verdana" panose="020B0604030504040204" pitchFamily="34" charset="0"/>
              </a:rPr>
              <a:t>E. coli </a:t>
            </a:r>
            <a:r>
              <a:rPr lang="en-US" dirty="0">
                <a:solidFill>
                  <a:srgbClr val="000000"/>
                </a:solidFill>
                <a:latin typeface="Arial" panose="020B0604020202020204" pitchFamily="34" charset="0"/>
                <a:ea typeface="Verdana" panose="020B0604030504040204" pitchFamily="34" charset="0"/>
              </a:rPr>
              <a:t>D</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N</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 polymerases have 3′-to-5′ exonuclease activity – proofreading</a:t>
            </a:r>
          </a:p>
          <a:p>
            <a:pPr marL="342900" lvl="0" indent="-342900">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D</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N</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 Pol I has 5′-to-3′ exonuclease activity – removing R</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N</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 primers</a:t>
            </a:r>
          </a:p>
        </p:txBody>
      </p:sp>
      <p:sp>
        <p:nvSpPr>
          <p:cNvPr id="6" name="Slide Number Placeholder 3">
            <a:extLst>
              <a:ext uri="{FF2B5EF4-FFF2-40B4-BE49-F238E27FC236}">
                <a16:creationId xmlns:a16="http://schemas.microsoft.com/office/drawing/2014/main" id="{9818E6FD-C20F-4824-AD7F-6C905EDA5738}"/>
              </a:ext>
            </a:extLst>
          </p:cNvPr>
          <p:cNvSpPr>
            <a:spLocks noGrp="1"/>
          </p:cNvSpPr>
          <p:nvPr>
            <p:ph type="sldNum" sz="quarter" idx="10"/>
          </p:nvPr>
        </p:nvSpPr>
        <p:spPr/>
        <p:txBody>
          <a:bodyPr/>
          <a:lstStyle/>
          <a:p>
            <a:fld id="{68151E55-6873-49E2-B8D5-2F265E6F1973}" type="slidenum">
              <a:rPr lang="en-US" smtClean="0"/>
              <a:pPr/>
              <a:t>34</a:t>
            </a:fld>
            <a:endParaRPr lang="en-US"/>
          </a:p>
        </p:txBody>
      </p:sp>
    </p:spTree>
    <p:extLst>
      <p:ext uri="{BB962C8B-B14F-4D97-AF65-F5344CB8AC3E}">
        <p14:creationId xmlns:p14="http://schemas.microsoft.com/office/powerpoint/2010/main" val="98517175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7C7FDC-3F9B-43A6-8C4E-958EAB8DF47F}"/>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Enzymes unwind D</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N</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A</a:t>
            </a:r>
          </a:p>
        </p:txBody>
      </p:sp>
      <p:sp>
        <p:nvSpPr>
          <p:cNvPr id="3" name="Content Placeholder 2">
            <a:extLst>
              <a:ext uri="{FF2B5EF4-FFF2-40B4-BE49-F238E27FC236}">
                <a16:creationId xmlns:a16="http://schemas.microsoft.com/office/drawing/2014/main" id="{4B5B4623-C254-4479-AB83-A45951A46A76}"/>
              </a:ext>
            </a:extLst>
          </p:cNvPr>
          <p:cNvSpPr>
            <a:spLocks noGrp="1"/>
          </p:cNvSpPr>
          <p:nvPr>
            <p:ph sz="quarter" idx="11"/>
          </p:nvPr>
        </p:nvSpPr>
        <p:spPr/>
        <p:txBody>
          <a:bodyPr/>
          <a:lstStyle/>
          <a:p>
            <a:pPr lvl="0">
              <a:spcBef>
                <a:spcPct val="20000"/>
              </a:spcBef>
              <a:spcAft>
                <a:spcPts val="1200"/>
              </a:spcAft>
              <a:buClr>
                <a:srgbClr val="003B48"/>
              </a:buClr>
            </a:pPr>
            <a:r>
              <a:rPr lang="en-US" i="1" dirty="0">
                <a:solidFill>
                  <a:srgbClr val="000000"/>
                </a:solidFill>
                <a:latin typeface="Arial" panose="020B0604020202020204" pitchFamily="34" charset="0"/>
                <a:ea typeface="Verdana" panose="020B0604030504040204" pitchFamily="34" charset="0"/>
              </a:rPr>
              <a:t>Helicases</a:t>
            </a:r>
            <a:r>
              <a:rPr lang="en-US" dirty="0">
                <a:solidFill>
                  <a:srgbClr val="000000"/>
                </a:solidFill>
                <a:latin typeface="Arial" panose="020B0604020202020204" pitchFamily="34" charset="0"/>
                <a:ea typeface="Verdana" panose="020B0604030504040204" pitchFamily="34" charset="0"/>
              </a:rPr>
              <a:t> – use energy from A</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T</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P to unwind DNA</a:t>
            </a:r>
          </a:p>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Single-strand-binding proteins (SSBs) coat strands to keep them apart</a:t>
            </a:r>
          </a:p>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Unwinding of DNA introduces torsional strain in the molecule that can lead to additional twisting of the helix, called </a:t>
            </a:r>
            <a:r>
              <a:rPr lang="en-US" i="1" dirty="0">
                <a:solidFill>
                  <a:srgbClr val="000000"/>
                </a:solidFill>
                <a:latin typeface="Arial" panose="020B0604020202020204" pitchFamily="34" charset="0"/>
                <a:ea typeface="Verdana" panose="020B0604030504040204" pitchFamily="34" charset="0"/>
              </a:rPr>
              <a:t>supercoiling</a:t>
            </a:r>
          </a:p>
          <a:p>
            <a:pPr lvl="0">
              <a:spcBef>
                <a:spcPct val="20000"/>
              </a:spcBef>
              <a:spcAft>
                <a:spcPts val="1200"/>
              </a:spcAft>
              <a:buClr>
                <a:srgbClr val="003B48"/>
              </a:buClr>
            </a:pPr>
            <a:r>
              <a:rPr lang="en-US" i="1" dirty="0">
                <a:solidFill>
                  <a:srgbClr val="000000"/>
                </a:solidFill>
                <a:latin typeface="Arial" panose="020B0604020202020204" pitchFamily="34" charset="0"/>
                <a:ea typeface="Verdana" panose="020B0604030504040204" pitchFamily="34" charset="0"/>
              </a:rPr>
              <a:t>Topoisomerases</a:t>
            </a:r>
            <a:r>
              <a:rPr lang="en-US" dirty="0">
                <a:solidFill>
                  <a:srgbClr val="000000"/>
                </a:solidFill>
                <a:latin typeface="Arial" panose="020B0604020202020204" pitchFamily="34" charset="0"/>
                <a:ea typeface="Verdana" panose="020B0604030504040204" pitchFamily="34" charset="0"/>
              </a:rPr>
              <a:t> are enzymes that prevent supercoiling</a:t>
            </a:r>
          </a:p>
          <a:p>
            <a:pPr marL="347472" lvl="0" indent="-347472">
              <a:spcBef>
                <a:spcPct val="20000"/>
              </a:spcBef>
              <a:spcAft>
                <a:spcPts val="1200"/>
              </a:spcAft>
              <a:buClr>
                <a:srgbClr val="000000"/>
              </a:buClr>
              <a:buFont typeface="Arial" panose="020B0604020202020204" pitchFamily="34" charset="0"/>
              <a:buChar char="•"/>
            </a:pPr>
            <a:r>
              <a:rPr lang="en-US" i="1" dirty="0">
                <a:solidFill>
                  <a:srgbClr val="000000"/>
                </a:solidFill>
                <a:latin typeface="Arial" panose="020B0604020202020204" pitchFamily="34" charset="0"/>
                <a:ea typeface="Verdana" panose="020B0604030504040204" pitchFamily="34" charset="0"/>
              </a:rPr>
              <a:t>DNA gyrase </a:t>
            </a:r>
            <a:r>
              <a:rPr lang="en-US" dirty="0">
                <a:solidFill>
                  <a:srgbClr val="000000"/>
                </a:solidFill>
                <a:latin typeface="Arial" panose="020B0604020202020204" pitchFamily="34" charset="0"/>
                <a:ea typeface="Verdana" panose="020B0604030504040204" pitchFamily="34" charset="0"/>
              </a:rPr>
              <a:t>is the topoisomerase involved in DNA replication that relieves the torsional strain</a:t>
            </a:r>
          </a:p>
        </p:txBody>
      </p:sp>
      <p:sp>
        <p:nvSpPr>
          <p:cNvPr id="6" name="Slide Number Placeholder 3">
            <a:extLst>
              <a:ext uri="{FF2B5EF4-FFF2-40B4-BE49-F238E27FC236}">
                <a16:creationId xmlns:a16="http://schemas.microsoft.com/office/drawing/2014/main" id="{9EC91AC7-F67E-49E9-98B0-59C8C099F4EF}"/>
              </a:ext>
            </a:extLst>
          </p:cNvPr>
          <p:cNvSpPr>
            <a:spLocks noGrp="1"/>
          </p:cNvSpPr>
          <p:nvPr>
            <p:ph type="sldNum" sz="quarter" idx="10"/>
          </p:nvPr>
        </p:nvSpPr>
        <p:spPr/>
        <p:txBody>
          <a:bodyPr/>
          <a:lstStyle/>
          <a:p>
            <a:fld id="{68151E55-6873-49E2-B8D5-2F265E6F1973}" type="slidenum">
              <a:rPr lang="en-US" smtClean="0"/>
              <a:pPr/>
              <a:t>35</a:t>
            </a:fld>
            <a:endParaRPr lang="en-US"/>
          </a:p>
        </p:txBody>
      </p:sp>
    </p:spTree>
    <p:extLst>
      <p:ext uri="{BB962C8B-B14F-4D97-AF65-F5344CB8AC3E}">
        <p14:creationId xmlns:p14="http://schemas.microsoft.com/office/powerpoint/2010/main" val="171660122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843117-E7E4-4E09-98AE-A608D46FD242}"/>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Unwinding the helix causes torsional strain</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8" name="Picture 2" descr="2 illustrations show the unwinding of the helix causing torsional strain.">
            <a:extLst>
              <a:ext uri="{FF2B5EF4-FFF2-40B4-BE49-F238E27FC236}">
                <a16:creationId xmlns:a16="http://schemas.microsoft.com/office/drawing/2014/main" id="{1570EB60-3D7E-4355-AE97-918EC532BF92}"/>
              </a:ext>
            </a:extLst>
          </p:cNvPr>
          <p:cNvPicPr>
            <a:picLocks noChangeAspect="1" noChangeArrowheads="1"/>
          </p:cNvPicPr>
          <p:nvPr/>
        </p:nvPicPr>
        <p:blipFill>
          <a:blip r:embed="rId2"/>
          <a:stretch>
            <a:fillRect/>
          </a:stretch>
        </p:blipFill>
        <p:spPr bwMode="auto">
          <a:xfrm>
            <a:off x="2147811" y="1122947"/>
            <a:ext cx="4848378" cy="502920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 Placeholder 3">
            <a:extLst>
              <a:ext uri="{FF2B5EF4-FFF2-40B4-BE49-F238E27FC236}">
                <a16:creationId xmlns:a16="http://schemas.microsoft.com/office/drawing/2014/main" id="{CC798F60-6C67-420C-88E0-23DC3053A994}"/>
              </a:ext>
            </a:extLst>
          </p:cNvPr>
          <p:cNvSpPr>
            <a:spLocks noGrp="1"/>
          </p:cNvSpPr>
          <p:nvPr>
            <p:ph type="body" sz="quarter" idx="40"/>
          </p:nvPr>
        </p:nvSpPr>
        <p:spPr>
          <a:xfrm>
            <a:off x="3200400" y="6300788"/>
            <a:ext cx="2743200" cy="192087"/>
          </a:xfrm>
        </p:spPr>
        <p:txBody>
          <a:bodyPr/>
          <a:lstStyle/>
          <a:p>
            <a:r>
              <a:rPr lang="en-US" noProof="0" dirty="0">
                <a:hlinkClick r:id="rId3" action="ppaction://hlinksldjump"/>
              </a:rPr>
              <a:t>Access the text alternative for slide images.</a:t>
            </a:r>
          </a:p>
        </p:txBody>
      </p:sp>
      <p:sp>
        <p:nvSpPr>
          <p:cNvPr id="7" name="Slide Number Placeholder 4">
            <a:extLst>
              <a:ext uri="{FF2B5EF4-FFF2-40B4-BE49-F238E27FC236}">
                <a16:creationId xmlns:a16="http://schemas.microsoft.com/office/drawing/2014/main" id="{57055F2F-54D8-495C-8A76-9C52401BCCBD}"/>
              </a:ext>
            </a:extLst>
          </p:cNvPr>
          <p:cNvSpPr>
            <a:spLocks noGrp="1"/>
          </p:cNvSpPr>
          <p:nvPr>
            <p:ph type="sldNum" sz="quarter" idx="10"/>
          </p:nvPr>
        </p:nvSpPr>
        <p:spPr/>
        <p:txBody>
          <a:bodyPr/>
          <a:lstStyle/>
          <a:p>
            <a:fld id="{68151E55-6873-49E2-B8D5-2F265E6F1973}" type="slidenum">
              <a:rPr lang="en-US" smtClean="0"/>
              <a:pPr/>
              <a:t>36</a:t>
            </a:fld>
            <a:endParaRPr lang="en-US"/>
          </a:p>
        </p:txBody>
      </p:sp>
    </p:spTree>
    <p:extLst>
      <p:ext uri="{BB962C8B-B14F-4D97-AF65-F5344CB8AC3E}">
        <p14:creationId xmlns:p14="http://schemas.microsoft.com/office/powerpoint/2010/main" val="428004352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723F96-D998-4AB1-9C53-BC9456B7EDCD}"/>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Replication is semi discontinuous</a:t>
            </a:r>
          </a:p>
        </p:txBody>
      </p:sp>
      <p:sp>
        <p:nvSpPr>
          <p:cNvPr id="3" name="Content Placeholder 2">
            <a:extLst>
              <a:ext uri="{FF2B5EF4-FFF2-40B4-BE49-F238E27FC236}">
                <a16:creationId xmlns:a16="http://schemas.microsoft.com/office/drawing/2014/main" id="{396BE918-F48A-4FA3-9DA4-16F1C3FC59BF}"/>
              </a:ext>
            </a:extLst>
          </p:cNvPr>
          <p:cNvSpPr>
            <a:spLocks noGrp="1"/>
          </p:cNvSpPr>
          <p:nvPr>
            <p:ph sz="quarter" idx="11"/>
          </p:nvPr>
        </p:nvSpPr>
        <p:spPr/>
        <p:txBody>
          <a:bodyPr/>
          <a:lstStyle/>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D</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N</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 polymerase can only synthesize in the 5’-to-</a:t>
            </a:r>
            <a:r>
              <a:rPr lang="en-US" dirty="0">
                <a:solidFill>
                  <a:srgbClr val="000000"/>
                </a:solidFill>
                <a:latin typeface="Arial" panose="020B0604020202020204" pitchFamily="34" charset="0"/>
                <a:ea typeface="Verdana" panose="020B0604030504040204" pitchFamily="34" charset="0"/>
                <a:sym typeface="Wingdings" pitchFamily="2" charset="2"/>
              </a:rPr>
              <a:t>3’ direction</a:t>
            </a:r>
          </a:p>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Antiparallel nature of D</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N</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 means new D</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N</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 strands must be synthesized in opposite directions</a:t>
            </a:r>
          </a:p>
          <a:p>
            <a:pPr lvl="0">
              <a:spcBef>
                <a:spcPct val="20000"/>
              </a:spcBef>
              <a:spcAft>
                <a:spcPts val="1200"/>
              </a:spcAft>
              <a:buClr>
                <a:srgbClr val="003B48"/>
              </a:buClr>
            </a:pPr>
            <a:r>
              <a:rPr lang="en-US" i="1" dirty="0">
                <a:solidFill>
                  <a:srgbClr val="000000"/>
                </a:solidFill>
                <a:latin typeface="Arial" panose="020B0604020202020204" pitchFamily="34" charset="0"/>
                <a:ea typeface="Verdana" panose="020B0604030504040204" pitchFamily="34" charset="0"/>
              </a:rPr>
              <a:t>Leading strand </a:t>
            </a:r>
            <a:r>
              <a:rPr lang="en-US" dirty="0">
                <a:solidFill>
                  <a:srgbClr val="000000"/>
                </a:solidFill>
                <a:latin typeface="Arial" panose="020B0604020202020204" pitchFamily="34" charset="0"/>
                <a:ea typeface="Verdana" panose="020B0604030504040204" pitchFamily="34" charset="0"/>
              </a:rPr>
              <a:t>synthesized continuously from an initial primer</a:t>
            </a:r>
          </a:p>
          <a:p>
            <a:pPr lvl="0">
              <a:spcBef>
                <a:spcPct val="20000"/>
              </a:spcBef>
              <a:spcAft>
                <a:spcPts val="1200"/>
              </a:spcAft>
              <a:buClr>
                <a:srgbClr val="003B48"/>
              </a:buClr>
            </a:pPr>
            <a:r>
              <a:rPr lang="en-US" i="1" dirty="0">
                <a:solidFill>
                  <a:srgbClr val="000000"/>
                </a:solidFill>
                <a:latin typeface="Arial" panose="020B0604020202020204" pitchFamily="34" charset="0"/>
                <a:ea typeface="Verdana" panose="020B0604030504040204" pitchFamily="34" charset="0"/>
              </a:rPr>
              <a:t>Lagging strand </a:t>
            </a:r>
            <a:r>
              <a:rPr lang="en-US" dirty="0">
                <a:solidFill>
                  <a:srgbClr val="000000"/>
                </a:solidFill>
                <a:latin typeface="Arial" panose="020B0604020202020204" pitchFamily="34" charset="0"/>
                <a:ea typeface="Verdana" panose="020B0604030504040204" pitchFamily="34" charset="0"/>
              </a:rPr>
              <a:t>synthesized discontinuously with multiple priming events</a:t>
            </a:r>
          </a:p>
          <a:p>
            <a:pPr marL="347472" lvl="0" indent="-347472">
              <a:spcBef>
                <a:spcPct val="20000"/>
              </a:spcBef>
              <a:spcAft>
                <a:spcPts val="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D</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N</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 fragments on the lagging strand are called </a:t>
            </a:r>
            <a:r>
              <a:rPr lang="en-US" i="1" dirty="0">
                <a:solidFill>
                  <a:srgbClr val="000000"/>
                </a:solidFill>
                <a:latin typeface="Arial" panose="020B0604020202020204" pitchFamily="34" charset="0"/>
                <a:ea typeface="Verdana" panose="020B0604030504040204" pitchFamily="34" charset="0"/>
              </a:rPr>
              <a:t>Okazaki fragments</a:t>
            </a:r>
            <a:r>
              <a:rPr lang="en-US" dirty="0">
                <a:solidFill>
                  <a:srgbClr val="000000"/>
                </a:solidFill>
                <a:latin typeface="Arial" panose="020B0604020202020204" pitchFamily="34" charset="0"/>
                <a:ea typeface="Verdana" panose="020B0604030504040204" pitchFamily="34" charset="0"/>
              </a:rPr>
              <a:t>, must be connected together</a:t>
            </a:r>
            <a:endParaRPr lang="en-US" i="1" dirty="0">
              <a:solidFill>
                <a:srgbClr val="000000"/>
              </a:solidFill>
              <a:latin typeface="Arial" panose="020B0604020202020204" pitchFamily="34" charset="0"/>
              <a:ea typeface="Verdana" panose="020B0604030504040204" pitchFamily="34" charset="0"/>
            </a:endParaRPr>
          </a:p>
        </p:txBody>
      </p:sp>
      <p:sp>
        <p:nvSpPr>
          <p:cNvPr id="6" name="Slide Number Placeholder 3">
            <a:extLst>
              <a:ext uri="{FF2B5EF4-FFF2-40B4-BE49-F238E27FC236}">
                <a16:creationId xmlns:a16="http://schemas.microsoft.com/office/drawing/2014/main" id="{365096D2-03F2-4221-A195-BBD42B9B8F3F}"/>
              </a:ext>
            </a:extLst>
          </p:cNvPr>
          <p:cNvSpPr>
            <a:spLocks noGrp="1"/>
          </p:cNvSpPr>
          <p:nvPr>
            <p:ph type="sldNum" sz="quarter" idx="10"/>
          </p:nvPr>
        </p:nvSpPr>
        <p:spPr/>
        <p:txBody>
          <a:bodyPr/>
          <a:lstStyle/>
          <a:p>
            <a:fld id="{68151E55-6873-49E2-B8D5-2F265E6F1973}" type="slidenum">
              <a:rPr lang="en-US" smtClean="0"/>
              <a:pPr/>
              <a:t>37</a:t>
            </a:fld>
            <a:endParaRPr lang="en-US"/>
          </a:p>
        </p:txBody>
      </p:sp>
    </p:spTree>
    <p:extLst>
      <p:ext uri="{BB962C8B-B14F-4D97-AF65-F5344CB8AC3E}">
        <p14:creationId xmlns:p14="http://schemas.microsoft.com/office/powerpoint/2010/main" val="49473039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58928B-0271-49C0-BFCE-A16D67140C8D}"/>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The lagging strand is synthesized in pieces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9" name="Picture 2" descr="An illustration shows semi discontinuous replication.">
            <a:extLst>
              <a:ext uri="{FF2B5EF4-FFF2-40B4-BE49-F238E27FC236}">
                <a16:creationId xmlns:a16="http://schemas.microsoft.com/office/drawing/2014/main" id="{871FA35A-8A3F-4385-827A-5CF489C9D7BB}"/>
              </a:ext>
            </a:extLst>
          </p:cNvPr>
          <p:cNvPicPr>
            <a:picLocks noChangeAspect="1" noChangeArrowheads="1"/>
          </p:cNvPicPr>
          <p:nvPr/>
        </p:nvPicPr>
        <p:blipFill>
          <a:blip r:embed="rId2"/>
          <a:stretch>
            <a:fillRect/>
          </a:stretch>
        </p:blipFill>
        <p:spPr bwMode="auto">
          <a:xfrm>
            <a:off x="551226" y="1294071"/>
            <a:ext cx="8041549" cy="475488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 Placeholder 3">
            <a:extLst>
              <a:ext uri="{FF2B5EF4-FFF2-40B4-BE49-F238E27FC236}">
                <a16:creationId xmlns:a16="http://schemas.microsoft.com/office/drawing/2014/main" id="{76FC7D97-7853-43BB-B642-12D428843D2C}"/>
              </a:ext>
            </a:extLst>
          </p:cNvPr>
          <p:cNvSpPr>
            <a:spLocks noGrp="1"/>
          </p:cNvSpPr>
          <p:nvPr>
            <p:ph type="body" sz="quarter" idx="40"/>
          </p:nvPr>
        </p:nvSpPr>
        <p:spPr>
          <a:xfrm>
            <a:off x="3200400" y="6300788"/>
            <a:ext cx="2743200" cy="192087"/>
          </a:xfrm>
        </p:spPr>
        <p:txBody>
          <a:bodyPr/>
          <a:lstStyle/>
          <a:p>
            <a:r>
              <a:rPr lang="en-US" noProof="0" dirty="0">
                <a:hlinkClick r:id="rId3" action="ppaction://hlinksldjump"/>
              </a:rPr>
              <a:t>Access the text alternative for slide images.</a:t>
            </a:r>
            <a:endParaRPr lang="en-US" noProof="0" dirty="0">
              <a:hlinkClick r:id="rId4" action="ppaction://hlinksldjump"/>
            </a:endParaRPr>
          </a:p>
        </p:txBody>
      </p:sp>
      <p:sp>
        <p:nvSpPr>
          <p:cNvPr id="8" name="Slide Number Placeholder 4">
            <a:extLst>
              <a:ext uri="{FF2B5EF4-FFF2-40B4-BE49-F238E27FC236}">
                <a16:creationId xmlns:a16="http://schemas.microsoft.com/office/drawing/2014/main" id="{EF8ED101-DAB4-4BCB-9C7F-D0C572B78F3B}"/>
              </a:ext>
            </a:extLst>
          </p:cNvPr>
          <p:cNvSpPr>
            <a:spLocks noGrp="1"/>
          </p:cNvSpPr>
          <p:nvPr>
            <p:ph type="sldNum" sz="quarter" idx="10"/>
          </p:nvPr>
        </p:nvSpPr>
        <p:spPr/>
        <p:txBody>
          <a:bodyPr/>
          <a:lstStyle/>
          <a:p>
            <a:fld id="{68151E55-6873-49E2-B8D5-2F265E6F1973}" type="slidenum">
              <a:rPr lang="en-US" smtClean="0"/>
              <a:pPr/>
              <a:t>38</a:t>
            </a:fld>
            <a:endParaRPr lang="en-US"/>
          </a:p>
        </p:txBody>
      </p:sp>
    </p:spTree>
    <p:extLst>
      <p:ext uri="{BB962C8B-B14F-4D97-AF65-F5344CB8AC3E}">
        <p14:creationId xmlns:p14="http://schemas.microsoft.com/office/powerpoint/2010/main" val="313475506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4A632B-B0BB-4448-B0D6-7E1FF4B320FF}"/>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Synthesis occurs at the replication fork</a:t>
            </a:r>
          </a:p>
        </p:txBody>
      </p:sp>
      <p:sp>
        <p:nvSpPr>
          <p:cNvPr id="3" name="Content Placeholder 2">
            <a:extLst>
              <a:ext uri="{FF2B5EF4-FFF2-40B4-BE49-F238E27FC236}">
                <a16:creationId xmlns:a16="http://schemas.microsoft.com/office/drawing/2014/main" id="{C495FB8D-A8C7-472A-A445-8D9A5025A38E}"/>
              </a:ext>
            </a:extLst>
          </p:cNvPr>
          <p:cNvSpPr>
            <a:spLocks noGrp="1"/>
          </p:cNvSpPr>
          <p:nvPr>
            <p:ph sz="quarter" idx="11"/>
          </p:nvPr>
        </p:nvSpPr>
        <p:spPr/>
        <p:txBody>
          <a:bodyPr/>
          <a:lstStyle/>
          <a:p>
            <a:pPr lvl="0">
              <a:spcBef>
                <a:spcPts val="1200"/>
              </a:spcBef>
              <a:spcAft>
                <a:spcPts val="600"/>
              </a:spcAft>
              <a:buClr>
                <a:srgbClr val="003B48"/>
              </a:buClr>
            </a:pPr>
            <a:r>
              <a:rPr lang="en-US" i="1" dirty="0">
                <a:solidFill>
                  <a:srgbClr val="000000"/>
                </a:solidFill>
                <a:latin typeface="Arial" panose="020B0604020202020204" pitchFamily="34" charset="0"/>
                <a:ea typeface="Verdana" panose="020B0604030504040204" pitchFamily="34" charset="0"/>
              </a:rPr>
              <a:t>Replication fork</a:t>
            </a:r>
            <a:r>
              <a:rPr lang="en-US" dirty="0">
                <a:solidFill>
                  <a:srgbClr val="000000"/>
                </a:solidFill>
                <a:latin typeface="Arial" panose="020B0604020202020204" pitchFamily="34" charset="0"/>
                <a:ea typeface="Verdana" panose="020B0604030504040204" pitchFamily="34" charset="0"/>
              </a:rPr>
              <a:t> is partial opening of helix formed where double stranded D</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N</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 is being unwound</a:t>
            </a:r>
            <a:endParaRPr lang="en-US" i="1" dirty="0">
              <a:solidFill>
                <a:srgbClr val="000000"/>
              </a:solidFill>
              <a:latin typeface="Arial" panose="020B0604020202020204" pitchFamily="34" charset="0"/>
              <a:ea typeface="Verdana" panose="020B0604030504040204" pitchFamily="34" charset="0"/>
            </a:endParaRPr>
          </a:p>
          <a:p>
            <a:pPr lvl="0">
              <a:spcBef>
                <a:spcPts val="12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D</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N</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 primase – R</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N</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 polymerase that makes R</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N</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 primer</a:t>
            </a:r>
          </a:p>
          <a:p>
            <a:pPr marL="347472" lvl="0" indent="-347472">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R</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N</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 will be removed and replaced with D</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N</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 later</a:t>
            </a:r>
          </a:p>
        </p:txBody>
      </p:sp>
      <p:sp>
        <p:nvSpPr>
          <p:cNvPr id="6" name="Slide Number Placeholder 3">
            <a:extLst>
              <a:ext uri="{FF2B5EF4-FFF2-40B4-BE49-F238E27FC236}">
                <a16:creationId xmlns:a16="http://schemas.microsoft.com/office/drawing/2014/main" id="{529145EE-6E22-45D7-A0AF-35C6988EFDAB}"/>
              </a:ext>
            </a:extLst>
          </p:cNvPr>
          <p:cNvSpPr>
            <a:spLocks noGrp="1"/>
          </p:cNvSpPr>
          <p:nvPr>
            <p:ph type="sldNum" sz="quarter" idx="10"/>
          </p:nvPr>
        </p:nvSpPr>
        <p:spPr/>
        <p:txBody>
          <a:bodyPr/>
          <a:lstStyle/>
          <a:p>
            <a:fld id="{68151E55-6873-49E2-B8D5-2F265E6F1973}" type="slidenum">
              <a:rPr lang="en-US" smtClean="0"/>
              <a:pPr/>
              <a:t>39</a:t>
            </a:fld>
            <a:endParaRPr lang="en-US"/>
          </a:p>
        </p:txBody>
      </p:sp>
    </p:spTree>
    <p:extLst>
      <p:ext uri="{BB962C8B-B14F-4D97-AF65-F5344CB8AC3E}">
        <p14:creationId xmlns:p14="http://schemas.microsoft.com/office/powerpoint/2010/main" val="363443813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B365E2-88EF-4CC2-B820-009C40719EFD}"/>
              </a:ext>
            </a:extLst>
          </p:cNvPr>
          <p:cNvSpPr>
            <a:spLocks noGrp="1"/>
          </p:cNvSpPr>
          <p:nvPr>
            <p:ph type="title"/>
          </p:nvPr>
        </p:nvSpPr>
        <p:spPr/>
        <p:txBody>
          <a:bodyPr/>
          <a:lstStyle/>
          <a:p>
            <a:r>
              <a:rPr lang="en-US" altLang="en-US" dirty="0">
                <a:solidFill>
                  <a:srgbClr val="000000"/>
                </a:solidFill>
                <a:latin typeface="Arial" panose="020B0604020202020204" pitchFamily="34" charset="0"/>
                <a:ea typeface="Microsoft YaHei" panose="020B0503020204020204" pitchFamily="34" charset="-122"/>
                <a:cs typeface="Arial" pitchFamily="34" charset="0"/>
              </a:rPr>
              <a:t>Frederick Griffith – 1928</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705EE9EA-D3E0-44E1-A12D-BCC87B8ED00C}"/>
              </a:ext>
            </a:extLst>
          </p:cNvPr>
          <p:cNvSpPr>
            <a:spLocks noGrp="1"/>
          </p:cNvSpPr>
          <p:nvPr>
            <p:ph sz="quarter" idx="11"/>
          </p:nvPr>
        </p:nvSpPr>
        <p:spPr/>
        <p:txBody>
          <a:bodyPr/>
          <a:lstStyle/>
          <a:p>
            <a:pPr>
              <a:spcBef>
                <a:spcPct val="20000"/>
              </a:spcBef>
              <a:spcAft>
                <a:spcPts val="1200"/>
              </a:spcAft>
              <a:buClr>
                <a:srgbClr val="003B48"/>
              </a:buClr>
            </a:pPr>
            <a:r>
              <a:rPr lang="en-US" altLang="en-US" dirty="0">
                <a:solidFill>
                  <a:srgbClr val="000000"/>
                </a:solidFill>
                <a:latin typeface="Arial" panose="020B0604020202020204" pitchFamily="34" charset="0"/>
                <a:ea typeface="Verdana" panose="020B0604030504040204" pitchFamily="34" charset="0"/>
              </a:rPr>
              <a:t>Studied </a:t>
            </a:r>
            <a:r>
              <a:rPr lang="en-US" altLang="en-US" i="1" dirty="0">
                <a:solidFill>
                  <a:srgbClr val="000000"/>
                </a:solidFill>
                <a:latin typeface="Arial" panose="020B0604020202020204" pitchFamily="34" charset="0"/>
                <a:ea typeface="Verdana" panose="020B0604030504040204" pitchFamily="34" charset="0"/>
              </a:rPr>
              <a:t>Streptococcus pneumoniae</a:t>
            </a:r>
            <a:r>
              <a:rPr lang="en-US" altLang="en-US" dirty="0">
                <a:solidFill>
                  <a:srgbClr val="000000"/>
                </a:solidFill>
                <a:latin typeface="Arial" panose="020B0604020202020204" pitchFamily="34" charset="0"/>
                <a:ea typeface="Verdana" panose="020B0604030504040204" pitchFamily="34" charset="0"/>
              </a:rPr>
              <a:t>, a pathogenic bacterium causing pneumonia</a:t>
            </a:r>
          </a:p>
          <a:p>
            <a:pPr>
              <a:spcBef>
                <a:spcPct val="20000"/>
              </a:spcBef>
              <a:spcAft>
                <a:spcPts val="1200"/>
              </a:spcAft>
              <a:buClr>
                <a:srgbClr val="003B48"/>
              </a:buClr>
            </a:pPr>
            <a:r>
              <a:rPr lang="en-US" altLang="en-US" dirty="0">
                <a:solidFill>
                  <a:srgbClr val="000000"/>
                </a:solidFill>
                <a:latin typeface="Arial" panose="020B0604020202020204" pitchFamily="34" charset="0"/>
                <a:ea typeface="Verdana" panose="020B0604030504040204" pitchFamily="34" charset="0"/>
              </a:rPr>
              <a:t>Two strains of </a:t>
            </a:r>
            <a:r>
              <a:rPr lang="en-US" altLang="en-US" i="1" dirty="0">
                <a:solidFill>
                  <a:srgbClr val="000000"/>
                </a:solidFill>
                <a:latin typeface="Arial" panose="020B0604020202020204" pitchFamily="34" charset="0"/>
                <a:ea typeface="Verdana" panose="020B0604030504040204" pitchFamily="34" charset="0"/>
              </a:rPr>
              <a:t>Streptococcus</a:t>
            </a:r>
          </a:p>
          <a:p>
            <a:pPr marL="347472" lvl="1" indent="-347472">
              <a:spcBef>
                <a:spcPct val="20000"/>
              </a:spcBef>
              <a:spcAft>
                <a:spcPts val="1200"/>
              </a:spcAft>
              <a:buClr>
                <a:srgbClr val="000000"/>
              </a:buClr>
            </a:pPr>
            <a:r>
              <a:rPr lang="en-US" altLang="en-US" dirty="0">
                <a:solidFill>
                  <a:srgbClr val="000000"/>
                </a:solidFill>
                <a:latin typeface="Arial" panose="020B0604020202020204" pitchFamily="34" charset="0"/>
                <a:ea typeface="Verdana" panose="020B0604030504040204" pitchFamily="34" charset="0"/>
              </a:rPr>
              <a:t>S strain is virulent</a:t>
            </a:r>
          </a:p>
          <a:p>
            <a:pPr marL="347472" lvl="1" indent="-347472">
              <a:spcBef>
                <a:spcPct val="20000"/>
              </a:spcBef>
              <a:spcAft>
                <a:spcPts val="1200"/>
              </a:spcAft>
              <a:buClr>
                <a:srgbClr val="000000"/>
              </a:buClr>
            </a:pPr>
            <a:r>
              <a:rPr lang="en-US" altLang="en-US" dirty="0">
                <a:solidFill>
                  <a:srgbClr val="000000"/>
                </a:solidFill>
                <a:latin typeface="Arial" panose="020B0604020202020204" pitchFamily="34" charset="0"/>
                <a:ea typeface="Verdana" panose="020B0604030504040204" pitchFamily="34" charset="0"/>
              </a:rPr>
              <a:t>R strain is nonvirulent</a:t>
            </a:r>
          </a:p>
          <a:p>
            <a:pPr>
              <a:spcBef>
                <a:spcPct val="20000"/>
              </a:spcBef>
              <a:spcAft>
                <a:spcPts val="1200"/>
              </a:spcAft>
              <a:buClr>
                <a:srgbClr val="003B48"/>
              </a:buClr>
            </a:pPr>
            <a:r>
              <a:rPr lang="en-US" altLang="en-US" dirty="0">
                <a:solidFill>
                  <a:srgbClr val="000000"/>
                </a:solidFill>
                <a:latin typeface="Arial" panose="020B0604020202020204" pitchFamily="34" charset="0"/>
                <a:ea typeface="Verdana" panose="020B0604030504040204" pitchFamily="34" charset="0"/>
              </a:rPr>
              <a:t>Griffith infected mice with both strains hoping to understand the difference between the strains</a:t>
            </a:r>
          </a:p>
        </p:txBody>
      </p:sp>
      <p:sp>
        <p:nvSpPr>
          <p:cNvPr id="6" name="Slide Number Placeholder 3">
            <a:extLst>
              <a:ext uri="{FF2B5EF4-FFF2-40B4-BE49-F238E27FC236}">
                <a16:creationId xmlns:a16="http://schemas.microsoft.com/office/drawing/2014/main" id="{390E4C9E-9FE9-4816-ACBA-FDE59F75F839}"/>
              </a:ext>
            </a:extLst>
          </p:cNvPr>
          <p:cNvSpPr>
            <a:spLocks noGrp="1"/>
          </p:cNvSpPr>
          <p:nvPr>
            <p:ph type="sldNum" sz="quarter" idx="10"/>
          </p:nvPr>
        </p:nvSpPr>
        <p:spPr/>
        <p:txBody>
          <a:bodyPr/>
          <a:lstStyle/>
          <a:p>
            <a:fld id="{68151E55-6873-49E2-B8D5-2F265E6F1973}" type="slidenum">
              <a:rPr lang="en-US" smtClean="0"/>
              <a:pPr/>
              <a:t>4</a:t>
            </a:fld>
            <a:endParaRPr lang="en-US"/>
          </a:p>
        </p:txBody>
      </p:sp>
    </p:spTree>
    <p:extLst>
      <p:ext uri="{BB962C8B-B14F-4D97-AF65-F5344CB8AC3E}">
        <p14:creationId xmlns:p14="http://schemas.microsoft.com/office/powerpoint/2010/main" val="369750770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BDFF74-C8CB-4E18-862A-CA4C31CD42D2}"/>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Leading-strand synthesis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83DF0EBF-B866-4D7C-9CE5-C83D16177335}"/>
              </a:ext>
            </a:extLst>
          </p:cNvPr>
          <p:cNvSpPr>
            <a:spLocks noGrp="1"/>
          </p:cNvSpPr>
          <p:nvPr>
            <p:ph sz="quarter" idx="11"/>
          </p:nvPr>
        </p:nvSpPr>
        <p:spPr>
          <a:xfrm>
            <a:off x="342900" y="1276710"/>
            <a:ext cx="3952374" cy="4974336"/>
          </a:xfrm>
        </p:spPr>
        <p:txBody>
          <a:bodyPr/>
          <a:lstStyle/>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Single priming event</a:t>
            </a:r>
          </a:p>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Strand extended by D</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N</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 Pol III</a:t>
            </a:r>
          </a:p>
          <a:p>
            <a:pPr marL="347472" lvl="0" indent="-347472">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Processivity – the ability of a polymerase to stay attached </a:t>
            </a:r>
          </a:p>
          <a:p>
            <a:pPr marL="347472" lvl="0" indent="-347472">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β subunit forms “sliding clamp” to keep D</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N</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 Pol III attached to D</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N</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 (high processivity)</a:t>
            </a:r>
          </a:p>
        </p:txBody>
      </p:sp>
      <p:pic>
        <p:nvPicPr>
          <p:cNvPr id="9" name="Picture 3" descr="The DNA polymerase enzyme has a beta clamp shaped like a ring. The DNA strand slides through the beta clamp.">
            <a:extLst>
              <a:ext uri="{FF2B5EF4-FFF2-40B4-BE49-F238E27FC236}">
                <a16:creationId xmlns:a16="http://schemas.microsoft.com/office/drawing/2014/main" id="{3A4DF4C6-7542-4E77-9B8A-6126B39C45E5}"/>
              </a:ext>
            </a:extLst>
          </p:cNvPr>
          <p:cNvPicPr>
            <a:picLocks noChangeAspect="1" noChangeArrowheads="1"/>
          </p:cNvPicPr>
          <p:nvPr/>
        </p:nvPicPr>
        <p:blipFill>
          <a:blip r:embed="rId2"/>
          <a:stretch>
            <a:fillRect/>
          </a:stretch>
        </p:blipFill>
        <p:spPr bwMode="auto">
          <a:xfrm>
            <a:off x="4563865" y="1272174"/>
            <a:ext cx="4178176" cy="4389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 Placeholder 4">
            <a:extLst>
              <a:ext uri="{FF2B5EF4-FFF2-40B4-BE49-F238E27FC236}">
                <a16:creationId xmlns:a16="http://schemas.microsoft.com/office/drawing/2014/main" id="{5A5A2367-117E-42DE-ABD6-F155DE207DD9}"/>
              </a:ext>
            </a:extLst>
          </p:cNvPr>
          <p:cNvSpPr>
            <a:spLocks noGrp="1"/>
          </p:cNvSpPr>
          <p:nvPr>
            <p:ph type="body" sz="quarter" idx="39"/>
          </p:nvPr>
        </p:nvSpPr>
        <p:spPr>
          <a:xfrm>
            <a:off x="5281353" y="5813159"/>
            <a:ext cx="2743200" cy="181356"/>
          </a:xfrm>
        </p:spPr>
        <p:txBody>
          <a:bodyPr/>
          <a:lstStyle/>
          <a:p>
            <a:pPr algn="ctr"/>
            <a:r>
              <a:rPr lang="en-US" dirty="0">
                <a:solidFill>
                  <a:schemeClr val="tx1"/>
                </a:solidFill>
              </a:rPr>
              <a:t>3Dciencia/SPL/Science Source </a:t>
            </a:r>
          </a:p>
        </p:txBody>
      </p:sp>
      <p:sp>
        <p:nvSpPr>
          <p:cNvPr id="8" name="Slide Number Placeholder 5">
            <a:extLst>
              <a:ext uri="{FF2B5EF4-FFF2-40B4-BE49-F238E27FC236}">
                <a16:creationId xmlns:a16="http://schemas.microsoft.com/office/drawing/2014/main" id="{844F8552-4B76-457D-AF47-87CC3E5C7AEB}"/>
              </a:ext>
            </a:extLst>
          </p:cNvPr>
          <p:cNvSpPr>
            <a:spLocks noGrp="1"/>
          </p:cNvSpPr>
          <p:nvPr>
            <p:ph type="sldNum" sz="quarter" idx="10"/>
          </p:nvPr>
        </p:nvSpPr>
        <p:spPr/>
        <p:txBody>
          <a:bodyPr/>
          <a:lstStyle/>
          <a:p>
            <a:fld id="{68151E55-6873-49E2-B8D5-2F265E6F1973}" type="slidenum">
              <a:rPr lang="en-US" smtClean="0"/>
              <a:pPr/>
              <a:t>40</a:t>
            </a:fld>
            <a:endParaRPr lang="en-US"/>
          </a:p>
        </p:txBody>
      </p:sp>
    </p:spTree>
    <p:extLst>
      <p:ext uri="{BB962C8B-B14F-4D97-AF65-F5344CB8AC3E}">
        <p14:creationId xmlns:p14="http://schemas.microsoft.com/office/powerpoint/2010/main" val="326666283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B63061-FD1A-4FE8-BBBC-703D788683C2}"/>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Lagging-strand synthesis requires additional enzymes</a:t>
            </a:r>
          </a:p>
        </p:txBody>
      </p:sp>
      <p:sp>
        <p:nvSpPr>
          <p:cNvPr id="3" name="Content Placeholder 2">
            <a:extLst>
              <a:ext uri="{FF2B5EF4-FFF2-40B4-BE49-F238E27FC236}">
                <a16:creationId xmlns:a16="http://schemas.microsoft.com/office/drawing/2014/main" id="{05B89D8C-69CB-457E-8F3F-34E87E0731C2}"/>
              </a:ext>
            </a:extLst>
          </p:cNvPr>
          <p:cNvSpPr>
            <a:spLocks noGrp="1"/>
          </p:cNvSpPr>
          <p:nvPr>
            <p:ph sz="quarter" idx="11"/>
          </p:nvPr>
        </p:nvSpPr>
        <p:spPr>
          <a:xfrm>
            <a:off x="342900" y="1276710"/>
            <a:ext cx="8304532" cy="4974336"/>
          </a:xfrm>
        </p:spPr>
        <p:txBody>
          <a:bodyPr/>
          <a:lstStyle/>
          <a:p>
            <a:pPr lvl="0">
              <a:spcBef>
                <a:spcPts val="624"/>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Discontinuous synthesis, requires multiple enzymes:</a:t>
            </a:r>
          </a:p>
          <a:p>
            <a:pPr marL="347472" lvl="0" indent="-347472">
              <a:spcBef>
                <a:spcPts val="624"/>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D</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N</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 Pol III (like leading strand)</a:t>
            </a:r>
          </a:p>
          <a:p>
            <a:pPr marL="347472" lvl="0" indent="-347472">
              <a:spcBef>
                <a:spcPts val="624"/>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Primase - Makes R</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N</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 primer for each Okazaki fragment</a:t>
            </a:r>
          </a:p>
          <a:p>
            <a:pPr marL="347472" lvl="0" indent="-347472">
              <a:spcBef>
                <a:spcPts val="624"/>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D</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N</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 Pol I - Removes all R</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N</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 primers and replaces with D</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N</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 </a:t>
            </a:r>
          </a:p>
          <a:p>
            <a:pPr marL="347472" lvl="0" indent="-347472">
              <a:spcBef>
                <a:spcPts val="624"/>
              </a:spcBef>
              <a:spcAft>
                <a:spcPts val="1200"/>
              </a:spcAft>
              <a:buClr>
                <a:srgbClr val="000000"/>
              </a:buClr>
              <a:buFont typeface="Arial" panose="020B0604020202020204" pitchFamily="34" charset="0"/>
              <a:buChar char="•"/>
            </a:pPr>
            <a:r>
              <a:rPr lang="en-US" i="1" dirty="0">
                <a:solidFill>
                  <a:srgbClr val="000000"/>
                </a:solidFill>
                <a:latin typeface="Arial" panose="020B0604020202020204" pitchFamily="34" charset="0"/>
                <a:ea typeface="Verdana" panose="020B0604030504040204" pitchFamily="34" charset="0"/>
              </a:rPr>
              <a:t>D</a:t>
            </a:r>
            <a:r>
              <a:rPr lang="en-US" sz="100" i="1" dirty="0">
                <a:solidFill>
                  <a:srgbClr val="000000"/>
                </a:solidFill>
                <a:latin typeface="Arial" panose="020B0604020202020204" pitchFamily="34" charset="0"/>
                <a:ea typeface="Verdana" panose="020B0604030504040204" pitchFamily="34" charset="0"/>
              </a:rPr>
              <a:t> </a:t>
            </a:r>
            <a:r>
              <a:rPr lang="en-US" i="1" dirty="0">
                <a:solidFill>
                  <a:srgbClr val="000000"/>
                </a:solidFill>
                <a:latin typeface="Arial" panose="020B0604020202020204" pitchFamily="34" charset="0"/>
                <a:ea typeface="Verdana" panose="020B0604030504040204" pitchFamily="34" charset="0"/>
              </a:rPr>
              <a:t>N</a:t>
            </a:r>
            <a:r>
              <a:rPr lang="en-US" sz="100" i="1" dirty="0">
                <a:solidFill>
                  <a:srgbClr val="000000"/>
                </a:solidFill>
                <a:latin typeface="Arial" panose="020B0604020202020204" pitchFamily="34" charset="0"/>
                <a:ea typeface="Verdana" panose="020B0604030504040204" pitchFamily="34" charset="0"/>
              </a:rPr>
              <a:t> </a:t>
            </a:r>
            <a:r>
              <a:rPr lang="en-US" i="1" dirty="0">
                <a:solidFill>
                  <a:srgbClr val="000000"/>
                </a:solidFill>
                <a:latin typeface="Arial" panose="020B0604020202020204" pitchFamily="34" charset="0"/>
                <a:ea typeface="Verdana" panose="020B0604030504040204" pitchFamily="34" charset="0"/>
              </a:rPr>
              <a:t>A ligase </a:t>
            </a:r>
            <a:r>
              <a:rPr lang="en-US" dirty="0">
                <a:solidFill>
                  <a:srgbClr val="000000"/>
                </a:solidFill>
                <a:latin typeface="Arial" panose="020B0604020202020204" pitchFamily="34" charset="0"/>
                <a:ea typeface="Verdana" panose="020B0604030504040204" pitchFamily="34" charset="0"/>
              </a:rPr>
              <a:t>– joins Okazaki fragments to form complete strands</a:t>
            </a:r>
          </a:p>
          <a:p>
            <a:pPr lvl="0">
              <a:spcBef>
                <a:spcPts val="624"/>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Termination occurs at specific site: D</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N</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 gyrase unlinks two copies</a:t>
            </a:r>
          </a:p>
        </p:txBody>
      </p:sp>
      <p:sp>
        <p:nvSpPr>
          <p:cNvPr id="6" name="Slide Number Placeholder 3">
            <a:extLst>
              <a:ext uri="{FF2B5EF4-FFF2-40B4-BE49-F238E27FC236}">
                <a16:creationId xmlns:a16="http://schemas.microsoft.com/office/drawing/2014/main" id="{5DC99D85-141D-410F-A5B8-256288C6536E}"/>
              </a:ext>
            </a:extLst>
          </p:cNvPr>
          <p:cNvSpPr>
            <a:spLocks noGrp="1"/>
          </p:cNvSpPr>
          <p:nvPr>
            <p:ph type="sldNum" sz="quarter" idx="10"/>
          </p:nvPr>
        </p:nvSpPr>
        <p:spPr/>
        <p:txBody>
          <a:bodyPr/>
          <a:lstStyle/>
          <a:p>
            <a:fld id="{68151E55-6873-49E2-B8D5-2F265E6F1973}" type="slidenum">
              <a:rPr lang="en-US" smtClean="0"/>
              <a:pPr/>
              <a:t>41</a:t>
            </a:fld>
            <a:endParaRPr lang="en-US"/>
          </a:p>
        </p:txBody>
      </p:sp>
    </p:spTree>
    <p:extLst>
      <p:ext uri="{BB962C8B-B14F-4D97-AF65-F5344CB8AC3E}">
        <p14:creationId xmlns:p14="http://schemas.microsoft.com/office/powerpoint/2010/main" val="312227188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C27E23-3165-4197-9AD6-915385982B5C}"/>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Lagging-strand synthesis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8" name="Picture 2" descr="An illustration shows lagging-strand synthesis.">
            <a:extLst>
              <a:ext uri="{FF2B5EF4-FFF2-40B4-BE49-F238E27FC236}">
                <a16:creationId xmlns:a16="http://schemas.microsoft.com/office/drawing/2014/main" id="{946259A2-B213-431F-AE83-2A7A40B7F753}"/>
              </a:ext>
            </a:extLst>
          </p:cNvPr>
          <p:cNvPicPr>
            <a:picLocks noChangeAspect="1" noChangeArrowheads="1"/>
          </p:cNvPicPr>
          <p:nvPr/>
        </p:nvPicPr>
        <p:blipFill rotWithShape="1">
          <a:blip r:embed="rId2"/>
          <a:srcRect l="4791" r="5411" b="5059"/>
          <a:stretch/>
        </p:blipFill>
        <p:spPr bwMode="auto">
          <a:xfrm>
            <a:off x="1354003" y="1122906"/>
            <a:ext cx="6435994" cy="502920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 Placeholder 3">
            <a:extLst>
              <a:ext uri="{FF2B5EF4-FFF2-40B4-BE49-F238E27FC236}">
                <a16:creationId xmlns:a16="http://schemas.microsoft.com/office/drawing/2014/main" id="{5B2E464B-8497-44AB-A4D1-15D808D60556}"/>
              </a:ext>
            </a:extLst>
          </p:cNvPr>
          <p:cNvSpPr>
            <a:spLocks noGrp="1"/>
          </p:cNvSpPr>
          <p:nvPr>
            <p:ph type="body" sz="quarter" idx="40"/>
          </p:nvPr>
        </p:nvSpPr>
        <p:spPr>
          <a:xfrm>
            <a:off x="3200400" y="6300788"/>
            <a:ext cx="2743200" cy="192087"/>
          </a:xfrm>
        </p:spPr>
        <p:txBody>
          <a:bodyPr/>
          <a:lstStyle/>
          <a:p>
            <a:r>
              <a:rPr lang="en-US" noProof="0" dirty="0">
                <a:hlinkClick r:id="rId3" action="ppaction://hlinksldjump"/>
              </a:rPr>
              <a:t>Access the text alternative for slide images.</a:t>
            </a:r>
          </a:p>
        </p:txBody>
      </p:sp>
      <p:sp>
        <p:nvSpPr>
          <p:cNvPr id="7" name="Slide Number Placeholder 4">
            <a:extLst>
              <a:ext uri="{FF2B5EF4-FFF2-40B4-BE49-F238E27FC236}">
                <a16:creationId xmlns:a16="http://schemas.microsoft.com/office/drawing/2014/main" id="{43463F4A-07BA-4F10-A34A-14F916BA6BBB}"/>
              </a:ext>
            </a:extLst>
          </p:cNvPr>
          <p:cNvSpPr>
            <a:spLocks noGrp="1"/>
          </p:cNvSpPr>
          <p:nvPr>
            <p:ph type="sldNum" sz="quarter" idx="10"/>
          </p:nvPr>
        </p:nvSpPr>
        <p:spPr/>
        <p:txBody>
          <a:bodyPr/>
          <a:lstStyle/>
          <a:p>
            <a:fld id="{68151E55-6873-49E2-B8D5-2F265E6F1973}" type="slidenum">
              <a:rPr lang="en-US" smtClean="0"/>
              <a:pPr/>
              <a:t>42</a:t>
            </a:fld>
            <a:endParaRPr lang="en-US"/>
          </a:p>
        </p:txBody>
      </p:sp>
    </p:spTree>
    <p:extLst>
      <p:ext uri="{BB962C8B-B14F-4D97-AF65-F5344CB8AC3E}">
        <p14:creationId xmlns:p14="http://schemas.microsoft.com/office/powerpoint/2010/main" val="85657931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9A0D57-0925-483C-A8F0-1BF123E627C0}"/>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Replisome</a:t>
            </a:r>
          </a:p>
        </p:txBody>
      </p:sp>
      <p:sp>
        <p:nvSpPr>
          <p:cNvPr id="3" name="Content Placeholder 2">
            <a:extLst>
              <a:ext uri="{FF2B5EF4-FFF2-40B4-BE49-F238E27FC236}">
                <a16:creationId xmlns:a16="http://schemas.microsoft.com/office/drawing/2014/main" id="{0C5BD4FD-ED30-4534-864C-80BB1BBC26DA}"/>
              </a:ext>
            </a:extLst>
          </p:cNvPr>
          <p:cNvSpPr>
            <a:spLocks noGrp="1"/>
          </p:cNvSpPr>
          <p:nvPr>
            <p:ph sz="quarter" idx="11"/>
          </p:nvPr>
        </p:nvSpPr>
        <p:spPr/>
        <p:txBody>
          <a:bodyPr/>
          <a:lstStyle/>
          <a:p>
            <a:pPr>
              <a:spcBef>
                <a:spcPts val="1200"/>
              </a:spcBef>
              <a:spcAft>
                <a:spcPts val="600"/>
              </a:spcAft>
              <a:buClr>
                <a:srgbClr val="003B48"/>
              </a:buClr>
            </a:pPr>
            <a:r>
              <a:rPr lang="en-US" i="1" dirty="0">
                <a:solidFill>
                  <a:srgbClr val="000000"/>
                </a:solidFill>
                <a:latin typeface="Arial" panose="020B0604020202020204" pitchFamily="34" charset="0"/>
                <a:ea typeface="Verdana" panose="020B0604030504040204" pitchFamily="34" charset="0"/>
              </a:rPr>
              <a:t>Replisome</a:t>
            </a:r>
            <a:r>
              <a:rPr lang="en-US" dirty="0">
                <a:solidFill>
                  <a:srgbClr val="000000"/>
                </a:solidFill>
                <a:latin typeface="Arial" panose="020B0604020202020204" pitchFamily="34" charset="0"/>
                <a:ea typeface="Verdana" panose="020B0604030504040204" pitchFamily="34" charset="0"/>
              </a:rPr>
              <a:t> is a macromolecular assembly of enzymes involved in D</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N</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 replication</a:t>
            </a:r>
          </a:p>
          <a:p>
            <a:pPr>
              <a:spcBef>
                <a:spcPts val="12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Two main components</a:t>
            </a:r>
          </a:p>
          <a:p>
            <a:pPr>
              <a:spcBef>
                <a:spcPts val="1200"/>
              </a:spcBef>
              <a:spcAft>
                <a:spcPts val="600"/>
              </a:spcAft>
              <a:buClr>
                <a:srgbClr val="000000"/>
              </a:buClr>
            </a:pPr>
            <a:r>
              <a:rPr lang="en-US" dirty="0" err="1">
                <a:solidFill>
                  <a:srgbClr val="000000"/>
                </a:solidFill>
                <a:latin typeface="Arial" panose="020B0604020202020204" pitchFamily="34" charset="0"/>
                <a:ea typeface="Verdana" panose="020B0604030504040204" pitchFamily="34" charset="0"/>
              </a:rPr>
              <a:t>Primosome</a:t>
            </a:r>
            <a:endParaRPr lang="en-US" dirty="0">
              <a:solidFill>
                <a:srgbClr val="000000"/>
              </a:solidFill>
              <a:latin typeface="Arial" panose="020B0604020202020204" pitchFamily="34" charset="0"/>
              <a:ea typeface="Verdana" panose="020B0604030504040204" pitchFamily="34" charset="0"/>
            </a:endParaRPr>
          </a:p>
          <a:p>
            <a:pPr marL="347472" lvl="2" indent="-347472">
              <a:spcBef>
                <a:spcPts val="1200"/>
              </a:spcBef>
              <a:spcAft>
                <a:spcPts val="600"/>
              </a:spcAft>
              <a:buClr>
                <a:srgbClr val="000000"/>
              </a:buClr>
            </a:pPr>
            <a:r>
              <a:rPr lang="en-US" sz="2400" dirty="0">
                <a:solidFill>
                  <a:srgbClr val="000000"/>
                </a:solidFill>
                <a:latin typeface="Arial" panose="020B0604020202020204" pitchFamily="34" charset="0"/>
                <a:ea typeface="Verdana" panose="020B0604030504040204" pitchFamily="34" charset="0"/>
              </a:rPr>
              <a:t>Primase, helicase, accessory proteins</a:t>
            </a:r>
          </a:p>
          <a:p>
            <a:pPr>
              <a:spcBef>
                <a:spcPts val="1200"/>
              </a:spcBef>
              <a:spcAft>
                <a:spcPts val="600"/>
              </a:spcAft>
              <a:buClr>
                <a:srgbClr val="000000"/>
              </a:buClr>
            </a:pPr>
            <a:r>
              <a:rPr lang="en-US" dirty="0">
                <a:solidFill>
                  <a:srgbClr val="000000"/>
                </a:solidFill>
                <a:latin typeface="Arial" panose="020B0604020202020204" pitchFamily="34" charset="0"/>
                <a:ea typeface="Verdana" panose="020B0604030504040204" pitchFamily="34" charset="0"/>
              </a:rPr>
              <a:t>Complex of two D</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N</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 Pol III</a:t>
            </a:r>
          </a:p>
          <a:p>
            <a:pPr marL="347472" lvl="2" indent="-347472">
              <a:spcBef>
                <a:spcPts val="1200"/>
              </a:spcBef>
              <a:spcAft>
                <a:spcPts val="600"/>
              </a:spcAft>
              <a:buClr>
                <a:srgbClr val="000000"/>
              </a:buClr>
            </a:pPr>
            <a:r>
              <a:rPr lang="en-US" sz="2400" dirty="0">
                <a:solidFill>
                  <a:srgbClr val="000000"/>
                </a:solidFill>
                <a:latin typeface="Arial" panose="020B0604020202020204" pitchFamily="34" charset="0"/>
                <a:ea typeface="Verdana" panose="020B0604030504040204" pitchFamily="34" charset="0"/>
              </a:rPr>
              <a:t>One for each strand</a:t>
            </a:r>
          </a:p>
        </p:txBody>
      </p:sp>
      <p:sp>
        <p:nvSpPr>
          <p:cNvPr id="6" name="Slide Number Placeholder 3">
            <a:extLst>
              <a:ext uri="{FF2B5EF4-FFF2-40B4-BE49-F238E27FC236}">
                <a16:creationId xmlns:a16="http://schemas.microsoft.com/office/drawing/2014/main" id="{19A91B24-4409-419C-B9FB-E692E510AB80}"/>
              </a:ext>
            </a:extLst>
          </p:cNvPr>
          <p:cNvSpPr>
            <a:spLocks noGrp="1"/>
          </p:cNvSpPr>
          <p:nvPr>
            <p:ph type="sldNum" sz="quarter" idx="10"/>
          </p:nvPr>
        </p:nvSpPr>
        <p:spPr/>
        <p:txBody>
          <a:bodyPr/>
          <a:lstStyle/>
          <a:p>
            <a:fld id="{68151E55-6873-49E2-B8D5-2F265E6F1973}" type="slidenum">
              <a:rPr lang="en-US" smtClean="0"/>
              <a:pPr/>
              <a:t>43</a:t>
            </a:fld>
            <a:endParaRPr lang="en-US"/>
          </a:p>
        </p:txBody>
      </p:sp>
    </p:spTree>
    <p:extLst>
      <p:ext uri="{BB962C8B-B14F-4D97-AF65-F5344CB8AC3E}">
        <p14:creationId xmlns:p14="http://schemas.microsoft.com/office/powerpoint/2010/main" val="259465073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C492F2-3726-4D8C-9E8B-283957CF22E4}"/>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A model for the structure of the replication fork</a:t>
            </a:r>
          </a:p>
        </p:txBody>
      </p:sp>
      <p:pic>
        <p:nvPicPr>
          <p:cNvPr id="9" name="Picture 2" descr="The entire replisome apparatus and all its proteins and enzymes are mostly self-contained in one relatively large complex.">
            <a:extLst>
              <a:ext uri="{FF2B5EF4-FFF2-40B4-BE49-F238E27FC236}">
                <a16:creationId xmlns:a16="http://schemas.microsoft.com/office/drawing/2014/main" id="{13ACC91A-B2C4-4761-B376-725324635B18}"/>
              </a:ext>
            </a:extLst>
          </p:cNvPr>
          <p:cNvPicPr>
            <a:picLocks noChangeAspect="1" noChangeArrowheads="1"/>
          </p:cNvPicPr>
          <p:nvPr/>
        </p:nvPicPr>
        <p:blipFill rotWithShape="1">
          <a:blip r:embed="rId2"/>
          <a:srcRect b="5263"/>
          <a:stretch/>
        </p:blipFill>
        <p:spPr bwMode="auto">
          <a:xfrm>
            <a:off x="679865" y="1049156"/>
            <a:ext cx="7784271" cy="51206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 Placeholder 3">
            <a:extLst>
              <a:ext uri="{FF2B5EF4-FFF2-40B4-BE49-F238E27FC236}">
                <a16:creationId xmlns:a16="http://schemas.microsoft.com/office/drawing/2014/main" id="{9CF5443E-BCCB-4201-8972-FC1B97966F74}"/>
              </a:ext>
            </a:extLst>
          </p:cNvPr>
          <p:cNvSpPr>
            <a:spLocks noGrp="1"/>
          </p:cNvSpPr>
          <p:nvPr>
            <p:ph type="body" sz="quarter" idx="40"/>
          </p:nvPr>
        </p:nvSpPr>
        <p:spPr>
          <a:xfrm>
            <a:off x="3200400" y="6300788"/>
            <a:ext cx="2743200" cy="192087"/>
          </a:xfrm>
        </p:spPr>
        <p:txBody>
          <a:bodyPr/>
          <a:lstStyle/>
          <a:p>
            <a:r>
              <a:rPr lang="en-US" noProof="0" dirty="0">
                <a:hlinkClick r:id="rId3" action="ppaction://hlinksldjump"/>
              </a:rPr>
              <a:t>Access the text alternative for slide images.</a:t>
            </a:r>
            <a:endParaRPr lang="en-US" noProof="0" dirty="0">
              <a:hlinkClick r:id="rId4" action="ppaction://hlinksldjump"/>
            </a:endParaRPr>
          </a:p>
        </p:txBody>
      </p:sp>
      <p:sp>
        <p:nvSpPr>
          <p:cNvPr id="8" name="Slide Number Placeholder 4">
            <a:extLst>
              <a:ext uri="{FF2B5EF4-FFF2-40B4-BE49-F238E27FC236}">
                <a16:creationId xmlns:a16="http://schemas.microsoft.com/office/drawing/2014/main" id="{F4F5DC2C-842D-446F-BB3B-5933FB2A7F23}"/>
              </a:ext>
            </a:extLst>
          </p:cNvPr>
          <p:cNvSpPr>
            <a:spLocks noGrp="1"/>
          </p:cNvSpPr>
          <p:nvPr>
            <p:ph type="sldNum" sz="quarter" idx="10"/>
          </p:nvPr>
        </p:nvSpPr>
        <p:spPr/>
        <p:txBody>
          <a:bodyPr/>
          <a:lstStyle/>
          <a:p>
            <a:fld id="{68151E55-6873-49E2-B8D5-2F265E6F1973}" type="slidenum">
              <a:rPr lang="en-US" smtClean="0"/>
              <a:pPr/>
              <a:t>44</a:t>
            </a:fld>
            <a:endParaRPr lang="en-US"/>
          </a:p>
        </p:txBody>
      </p:sp>
    </p:spTree>
    <p:extLst>
      <p:ext uri="{BB962C8B-B14F-4D97-AF65-F5344CB8AC3E}">
        <p14:creationId xmlns:p14="http://schemas.microsoft.com/office/powerpoint/2010/main" val="83989015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C492F2-3726-4D8C-9E8B-283957CF22E4}"/>
              </a:ext>
            </a:extLst>
          </p:cNvPr>
          <p:cNvSpPr>
            <a:spLocks noGrp="1"/>
          </p:cNvSpPr>
          <p:nvPr>
            <p:ph type="title"/>
          </p:nvPr>
        </p:nvSpPr>
        <p:spPr/>
        <p:txBody>
          <a:bodyPr/>
          <a:lstStyle/>
          <a:p>
            <a:pPr lvl="0"/>
            <a:r>
              <a:rPr lang="en-US" dirty="0"/>
              <a:t>D</a:t>
            </a:r>
            <a:r>
              <a:rPr lang="en-US" sz="100" dirty="0"/>
              <a:t> </a:t>
            </a:r>
            <a:r>
              <a:rPr lang="en-US" dirty="0"/>
              <a:t>N</a:t>
            </a:r>
            <a:r>
              <a:rPr lang="en-US" sz="100" dirty="0"/>
              <a:t> </a:t>
            </a:r>
            <a:r>
              <a:rPr lang="en-US" dirty="0"/>
              <a:t>A synthesis by the replisome: Stage 1</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9" name="Picture 2" descr="An illustration shows DNA synthesis by the replisome.">
            <a:extLst>
              <a:ext uri="{FF2B5EF4-FFF2-40B4-BE49-F238E27FC236}">
                <a16:creationId xmlns:a16="http://schemas.microsoft.com/office/drawing/2014/main" id="{13ACC91A-B2C4-4761-B376-725324635B18}"/>
              </a:ext>
            </a:extLst>
          </p:cNvPr>
          <p:cNvPicPr>
            <a:picLocks noChangeAspect="1" noChangeArrowheads="1"/>
          </p:cNvPicPr>
          <p:nvPr/>
        </p:nvPicPr>
        <p:blipFill rotWithShape="1">
          <a:blip r:embed="rId2"/>
          <a:srcRect l="6848" t="3342" r="50168" b="64634"/>
          <a:stretch/>
        </p:blipFill>
        <p:spPr bwMode="auto">
          <a:xfrm>
            <a:off x="1292088" y="1098131"/>
            <a:ext cx="6559825" cy="502920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 Placeholder 3">
            <a:extLst>
              <a:ext uri="{FF2B5EF4-FFF2-40B4-BE49-F238E27FC236}">
                <a16:creationId xmlns:a16="http://schemas.microsoft.com/office/drawing/2014/main" id="{CBB67621-095B-4A44-9E17-50DA9D742C64}"/>
              </a:ext>
            </a:extLst>
          </p:cNvPr>
          <p:cNvSpPr>
            <a:spLocks noGrp="1"/>
          </p:cNvSpPr>
          <p:nvPr>
            <p:ph type="body" sz="quarter" idx="40"/>
          </p:nvPr>
        </p:nvSpPr>
        <p:spPr>
          <a:xfrm>
            <a:off x="3200400" y="6300788"/>
            <a:ext cx="2743200" cy="192087"/>
          </a:xfrm>
        </p:spPr>
        <p:txBody>
          <a:bodyPr/>
          <a:lstStyle/>
          <a:p>
            <a:r>
              <a:rPr lang="en-US" noProof="0" dirty="0">
                <a:hlinkClick r:id="rId3" action="ppaction://hlinksldjump"/>
              </a:rPr>
              <a:t>Access the text alternative for slide images.</a:t>
            </a:r>
          </a:p>
        </p:txBody>
      </p:sp>
      <p:sp>
        <p:nvSpPr>
          <p:cNvPr id="8" name="Slide Number Placeholder 4">
            <a:extLst>
              <a:ext uri="{FF2B5EF4-FFF2-40B4-BE49-F238E27FC236}">
                <a16:creationId xmlns:a16="http://schemas.microsoft.com/office/drawing/2014/main" id="{F4F5DC2C-842D-446F-BB3B-5933FB2A7F23}"/>
              </a:ext>
            </a:extLst>
          </p:cNvPr>
          <p:cNvSpPr>
            <a:spLocks noGrp="1"/>
          </p:cNvSpPr>
          <p:nvPr>
            <p:ph type="sldNum" sz="quarter" idx="10"/>
          </p:nvPr>
        </p:nvSpPr>
        <p:spPr/>
        <p:txBody>
          <a:bodyPr/>
          <a:lstStyle/>
          <a:p>
            <a:fld id="{68151E55-6873-49E2-B8D5-2F265E6F1973}" type="slidenum">
              <a:rPr lang="en-US" smtClean="0"/>
              <a:pPr/>
              <a:t>45</a:t>
            </a:fld>
            <a:endParaRPr lang="en-US"/>
          </a:p>
        </p:txBody>
      </p:sp>
    </p:spTree>
    <p:extLst>
      <p:ext uri="{BB962C8B-B14F-4D97-AF65-F5344CB8AC3E}">
        <p14:creationId xmlns:p14="http://schemas.microsoft.com/office/powerpoint/2010/main" val="237045257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C492F2-3726-4D8C-9E8B-283957CF22E4}"/>
              </a:ext>
            </a:extLst>
          </p:cNvPr>
          <p:cNvSpPr>
            <a:spLocks noGrp="1"/>
          </p:cNvSpPr>
          <p:nvPr>
            <p:ph type="title"/>
          </p:nvPr>
        </p:nvSpPr>
        <p:spPr/>
        <p:txBody>
          <a:bodyPr/>
          <a:lstStyle/>
          <a:p>
            <a:pPr lvl="0"/>
            <a:r>
              <a:rPr lang="en-US" dirty="0"/>
              <a:t>D</a:t>
            </a:r>
            <a:r>
              <a:rPr lang="en-US" sz="100" dirty="0"/>
              <a:t> </a:t>
            </a:r>
            <a:r>
              <a:rPr lang="en-US" dirty="0"/>
              <a:t>N</a:t>
            </a:r>
            <a:r>
              <a:rPr lang="en-US" sz="100" dirty="0"/>
              <a:t> </a:t>
            </a:r>
            <a:r>
              <a:rPr lang="en-US" dirty="0"/>
              <a:t>A synthesis by the replisome: Stage 2</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9" name="Picture 2" descr="An illustration shows DNA synthesis by the replisome.">
            <a:extLst>
              <a:ext uri="{FF2B5EF4-FFF2-40B4-BE49-F238E27FC236}">
                <a16:creationId xmlns:a16="http://schemas.microsoft.com/office/drawing/2014/main" id="{13ACC91A-B2C4-4761-B376-725324635B18}"/>
              </a:ext>
            </a:extLst>
          </p:cNvPr>
          <p:cNvPicPr>
            <a:picLocks noChangeAspect="1" noChangeArrowheads="1"/>
          </p:cNvPicPr>
          <p:nvPr/>
        </p:nvPicPr>
        <p:blipFill rotWithShape="1">
          <a:blip r:embed="rId2"/>
          <a:srcRect l="7510" t="34736" r="50652" b="32266"/>
          <a:stretch/>
        </p:blipFill>
        <p:spPr bwMode="auto">
          <a:xfrm>
            <a:off x="1473843" y="1083759"/>
            <a:ext cx="6196315" cy="502920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 Placeholder 3">
            <a:extLst>
              <a:ext uri="{FF2B5EF4-FFF2-40B4-BE49-F238E27FC236}">
                <a16:creationId xmlns:a16="http://schemas.microsoft.com/office/drawing/2014/main" id="{EFAFEFEF-16E3-44B6-A697-D20778765217}"/>
              </a:ext>
            </a:extLst>
          </p:cNvPr>
          <p:cNvSpPr>
            <a:spLocks noGrp="1"/>
          </p:cNvSpPr>
          <p:nvPr>
            <p:ph type="body" sz="quarter" idx="40"/>
          </p:nvPr>
        </p:nvSpPr>
        <p:spPr>
          <a:xfrm>
            <a:off x="3200400" y="6300788"/>
            <a:ext cx="2743200" cy="192087"/>
          </a:xfrm>
        </p:spPr>
        <p:txBody>
          <a:bodyPr/>
          <a:lstStyle/>
          <a:p>
            <a:r>
              <a:rPr lang="en-US" noProof="0" dirty="0">
                <a:hlinkClick r:id="rId3" action="ppaction://hlinksldjump"/>
              </a:rPr>
              <a:t>Access the text alternative for slide images.</a:t>
            </a:r>
          </a:p>
        </p:txBody>
      </p:sp>
      <p:sp>
        <p:nvSpPr>
          <p:cNvPr id="8" name="Slide Number Placeholder 4">
            <a:extLst>
              <a:ext uri="{FF2B5EF4-FFF2-40B4-BE49-F238E27FC236}">
                <a16:creationId xmlns:a16="http://schemas.microsoft.com/office/drawing/2014/main" id="{F4F5DC2C-842D-446F-BB3B-5933FB2A7F23}"/>
              </a:ext>
            </a:extLst>
          </p:cNvPr>
          <p:cNvSpPr>
            <a:spLocks noGrp="1"/>
          </p:cNvSpPr>
          <p:nvPr>
            <p:ph type="sldNum" sz="quarter" idx="10"/>
          </p:nvPr>
        </p:nvSpPr>
        <p:spPr/>
        <p:txBody>
          <a:bodyPr/>
          <a:lstStyle/>
          <a:p>
            <a:fld id="{68151E55-6873-49E2-B8D5-2F265E6F1973}" type="slidenum">
              <a:rPr lang="en-US" smtClean="0"/>
              <a:pPr/>
              <a:t>46</a:t>
            </a:fld>
            <a:endParaRPr lang="en-US"/>
          </a:p>
        </p:txBody>
      </p:sp>
    </p:spTree>
    <p:extLst>
      <p:ext uri="{BB962C8B-B14F-4D97-AF65-F5344CB8AC3E}">
        <p14:creationId xmlns:p14="http://schemas.microsoft.com/office/powerpoint/2010/main" val="337324280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C492F2-3726-4D8C-9E8B-283957CF22E4}"/>
              </a:ext>
            </a:extLst>
          </p:cNvPr>
          <p:cNvSpPr>
            <a:spLocks noGrp="1"/>
          </p:cNvSpPr>
          <p:nvPr>
            <p:ph type="title"/>
          </p:nvPr>
        </p:nvSpPr>
        <p:spPr/>
        <p:txBody>
          <a:bodyPr/>
          <a:lstStyle/>
          <a:p>
            <a:pPr lvl="0"/>
            <a:r>
              <a:rPr lang="en-US" dirty="0"/>
              <a:t>D</a:t>
            </a:r>
            <a:r>
              <a:rPr lang="en-US" sz="100" dirty="0"/>
              <a:t> </a:t>
            </a:r>
            <a:r>
              <a:rPr lang="en-US" dirty="0"/>
              <a:t>N</a:t>
            </a:r>
            <a:r>
              <a:rPr lang="en-US" sz="100" dirty="0"/>
              <a:t> </a:t>
            </a:r>
            <a:r>
              <a:rPr lang="en-US" dirty="0"/>
              <a:t>A synthesis by the replisome: Stage 3</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9" name="Picture 2" descr="An illustration shows DNA synthesis by the replisome.">
            <a:extLst>
              <a:ext uri="{FF2B5EF4-FFF2-40B4-BE49-F238E27FC236}">
                <a16:creationId xmlns:a16="http://schemas.microsoft.com/office/drawing/2014/main" id="{13ACC91A-B2C4-4761-B376-725324635B18}"/>
              </a:ext>
            </a:extLst>
          </p:cNvPr>
          <p:cNvPicPr>
            <a:picLocks noChangeAspect="1" noChangeArrowheads="1"/>
          </p:cNvPicPr>
          <p:nvPr/>
        </p:nvPicPr>
        <p:blipFill rotWithShape="1">
          <a:blip r:embed="rId2"/>
          <a:srcRect l="6943" t="67446" r="50867" b="1087"/>
          <a:stretch/>
        </p:blipFill>
        <p:spPr bwMode="auto">
          <a:xfrm>
            <a:off x="1295696" y="1104664"/>
            <a:ext cx="6552609" cy="502920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 Placeholder 3">
            <a:extLst>
              <a:ext uri="{FF2B5EF4-FFF2-40B4-BE49-F238E27FC236}">
                <a16:creationId xmlns:a16="http://schemas.microsoft.com/office/drawing/2014/main" id="{DE60DE41-7FD2-4E66-967F-BDC833D1C8BB}"/>
              </a:ext>
            </a:extLst>
          </p:cNvPr>
          <p:cNvSpPr>
            <a:spLocks noGrp="1"/>
          </p:cNvSpPr>
          <p:nvPr>
            <p:ph type="body" sz="quarter" idx="40"/>
          </p:nvPr>
        </p:nvSpPr>
        <p:spPr>
          <a:xfrm>
            <a:off x="3200400" y="6300788"/>
            <a:ext cx="2743200" cy="192087"/>
          </a:xfrm>
        </p:spPr>
        <p:txBody>
          <a:bodyPr/>
          <a:lstStyle/>
          <a:p>
            <a:r>
              <a:rPr lang="en-US" noProof="0" dirty="0">
                <a:hlinkClick r:id="rId3" action="ppaction://hlinksldjump"/>
              </a:rPr>
              <a:t>Access the text alternative for slide images.</a:t>
            </a:r>
          </a:p>
        </p:txBody>
      </p:sp>
      <p:sp>
        <p:nvSpPr>
          <p:cNvPr id="8" name="Slide Number Placeholder 4">
            <a:extLst>
              <a:ext uri="{FF2B5EF4-FFF2-40B4-BE49-F238E27FC236}">
                <a16:creationId xmlns:a16="http://schemas.microsoft.com/office/drawing/2014/main" id="{F4F5DC2C-842D-446F-BB3B-5933FB2A7F23}"/>
              </a:ext>
            </a:extLst>
          </p:cNvPr>
          <p:cNvSpPr>
            <a:spLocks noGrp="1"/>
          </p:cNvSpPr>
          <p:nvPr>
            <p:ph type="sldNum" sz="quarter" idx="10"/>
          </p:nvPr>
        </p:nvSpPr>
        <p:spPr/>
        <p:txBody>
          <a:bodyPr/>
          <a:lstStyle/>
          <a:p>
            <a:fld id="{68151E55-6873-49E2-B8D5-2F265E6F1973}" type="slidenum">
              <a:rPr lang="en-US" smtClean="0"/>
              <a:pPr/>
              <a:t>47</a:t>
            </a:fld>
            <a:endParaRPr lang="en-US"/>
          </a:p>
        </p:txBody>
      </p:sp>
    </p:spTree>
    <p:extLst>
      <p:ext uri="{BB962C8B-B14F-4D97-AF65-F5344CB8AC3E}">
        <p14:creationId xmlns:p14="http://schemas.microsoft.com/office/powerpoint/2010/main" val="97437793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C492F2-3726-4D8C-9E8B-283957CF22E4}"/>
              </a:ext>
            </a:extLst>
          </p:cNvPr>
          <p:cNvSpPr>
            <a:spLocks noGrp="1"/>
          </p:cNvSpPr>
          <p:nvPr>
            <p:ph type="title"/>
          </p:nvPr>
        </p:nvSpPr>
        <p:spPr/>
        <p:txBody>
          <a:bodyPr/>
          <a:lstStyle/>
          <a:p>
            <a:pPr lvl="0"/>
            <a:r>
              <a:rPr lang="en-US" dirty="0"/>
              <a:t>D</a:t>
            </a:r>
            <a:r>
              <a:rPr lang="en-US" sz="100" dirty="0"/>
              <a:t> </a:t>
            </a:r>
            <a:r>
              <a:rPr lang="en-US" dirty="0"/>
              <a:t>N</a:t>
            </a:r>
            <a:r>
              <a:rPr lang="en-US" sz="100" dirty="0"/>
              <a:t> </a:t>
            </a:r>
            <a:r>
              <a:rPr lang="en-US" dirty="0"/>
              <a:t>A synthesis by the replisome: Stage 4</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9" name="Picture 2" descr="An illustration shows DNA synthesis by the replisome.">
            <a:extLst>
              <a:ext uri="{FF2B5EF4-FFF2-40B4-BE49-F238E27FC236}">
                <a16:creationId xmlns:a16="http://schemas.microsoft.com/office/drawing/2014/main" id="{13ACC91A-B2C4-4761-B376-725324635B18}"/>
              </a:ext>
            </a:extLst>
          </p:cNvPr>
          <p:cNvPicPr>
            <a:picLocks noChangeAspect="1" noChangeArrowheads="1"/>
          </p:cNvPicPr>
          <p:nvPr/>
        </p:nvPicPr>
        <p:blipFill rotWithShape="1">
          <a:blip r:embed="rId2"/>
          <a:srcRect l="49627" t="3529" r="6243" b="66165"/>
          <a:stretch/>
        </p:blipFill>
        <p:spPr bwMode="auto">
          <a:xfrm>
            <a:off x="961293" y="1059765"/>
            <a:ext cx="7221414" cy="5103443"/>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 Placeholder 3">
            <a:extLst>
              <a:ext uri="{FF2B5EF4-FFF2-40B4-BE49-F238E27FC236}">
                <a16:creationId xmlns:a16="http://schemas.microsoft.com/office/drawing/2014/main" id="{0B1FFE19-C8C4-408A-9FA1-6C4AA2DFC50E}"/>
              </a:ext>
            </a:extLst>
          </p:cNvPr>
          <p:cNvSpPr>
            <a:spLocks noGrp="1"/>
          </p:cNvSpPr>
          <p:nvPr>
            <p:ph type="body" sz="quarter" idx="40"/>
          </p:nvPr>
        </p:nvSpPr>
        <p:spPr>
          <a:xfrm>
            <a:off x="3200400" y="6300788"/>
            <a:ext cx="2743200" cy="192087"/>
          </a:xfrm>
        </p:spPr>
        <p:txBody>
          <a:bodyPr/>
          <a:lstStyle/>
          <a:p>
            <a:r>
              <a:rPr lang="en-US" noProof="0" dirty="0">
                <a:hlinkClick r:id="rId3" action="ppaction://hlinksldjump"/>
              </a:rPr>
              <a:t>Access the text alternative for slide images.</a:t>
            </a:r>
          </a:p>
        </p:txBody>
      </p:sp>
      <p:sp>
        <p:nvSpPr>
          <p:cNvPr id="8" name="Slide Number Placeholder 4">
            <a:extLst>
              <a:ext uri="{FF2B5EF4-FFF2-40B4-BE49-F238E27FC236}">
                <a16:creationId xmlns:a16="http://schemas.microsoft.com/office/drawing/2014/main" id="{F4F5DC2C-842D-446F-BB3B-5933FB2A7F23}"/>
              </a:ext>
            </a:extLst>
          </p:cNvPr>
          <p:cNvSpPr>
            <a:spLocks noGrp="1"/>
          </p:cNvSpPr>
          <p:nvPr>
            <p:ph type="sldNum" sz="quarter" idx="10"/>
          </p:nvPr>
        </p:nvSpPr>
        <p:spPr/>
        <p:txBody>
          <a:bodyPr/>
          <a:lstStyle/>
          <a:p>
            <a:fld id="{68151E55-6873-49E2-B8D5-2F265E6F1973}" type="slidenum">
              <a:rPr lang="en-US" smtClean="0"/>
              <a:pPr/>
              <a:t>48</a:t>
            </a:fld>
            <a:endParaRPr lang="en-US"/>
          </a:p>
        </p:txBody>
      </p:sp>
    </p:spTree>
    <p:extLst>
      <p:ext uri="{BB962C8B-B14F-4D97-AF65-F5344CB8AC3E}">
        <p14:creationId xmlns:p14="http://schemas.microsoft.com/office/powerpoint/2010/main" val="151333736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C492F2-3726-4D8C-9E8B-283957CF22E4}"/>
              </a:ext>
            </a:extLst>
          </p:cNvPr>
          <p:cNvSpPr>
            <a:spLocks noGrp="1"/>
          </p:cNvSpPr>
          <p:nvPr>
            <p:ph type="title"/>
          </p:nvPr>
        </p:nvSpPr>
        <p:spPr/>
        <p:txBody>
          <a:bodyPr/>
          <a:lstStyle/>
          <a:p>
            <a:pPr lvl="0"/>
            <a:r>
              <a:rPr lang="en-US" dirty="0"/>
              <a:t>D</a:t>
            </a:r>
            <a:r>
              <a:rPr lang="en-US" sz="100" dirty="0"/>
              <a:t> </a:t>
            </a:r>
            <a:r>
              <a:rPr lang="en-US" dirty="0"/>
              <a:t>N</a:t>
            </a:r>
            <a:r>
              <a:rPr lang="en-US" sz="100" dirty="0"/>
              <a:t> </a:t>
            </a:r>
            <a:r>
              <a:rPr lang="en-US" dirty="0"/>
              <a:t>A synthesis by the replisome: Stage 5</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9" name="Picture 2" descr="An illustration shows DNA synthesis by the replisome.">
            <a:extLst>
              <a:ext uri="{FF2B5EF4-FFF2-40B4-BE49-F238E27FC236}">
                <a16:creationId xmlns:a16="http://schemas.microsoft.com/office/drawing/2014/main" id="{13ACC91A-B2C4-4761-B376-725324635B18}"/>
              </a:ext>
            </a:extLst>
          </p:cNvPr>
          <p:cNvPicPr>
            <a:picLocks noChangeAspect="1" noChangeArrowheads="1"/>
          </p:cNvPicPr>
          <p:nvPr/>
        </p:nvPicPr>
        <p:blipFill rotWithShape="1">
          <a:blip r:embed="rId2"/>
          <a:srcRect l="50000" t="34345" r="6961" b="40141"/>
          <a:stretch/>
        </p:blipFill>
        <p:spPr bwMode="auto">
          <a:xfrm>
            <a:off x="449752" y="1106853"/>
            <a:ext cx="8244496" cy="502920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 Placeholder 3">
            <a:extLst>
              <a:ext uri="{FF2B5EF4-FFF2-40B4-BE49-F238E27FC236}">
                <a16:creationId xmlns:a16="http://schemas.microsoft.com/office/drawing/2014/main" id="{2D1BCD34-EC62-42B8-8EA6-44C62B7EE1DB}"/>
              </a:ext>
            </a:extLst>
          </p:cNvPr>
          <p:cNvSpPr>
            <a:spLocks noGrp="1"/>
          </p:cNvSpPr>
          <p:nvPr>
            <p:ph type="body" sz="quarter" idx="40"/>
          </p:nvPr>
        </p:nvSpPr>
        <p:spPr>
          <a:xfrm>
            <a:off x="3200400" y="6300788"/>
            <a:ext cx="2743200" cy="192087"/>
          </a:xfrm>
        </p:spPr>
        <p:txBody>
          <a:bodyPr/>
          <a:lstStyle/>
          <a:p>
            <a:r>
              <a:rPr lang="en-US" noProof="0" dirty="0">
                <a:hlinkClick r:id="rId3" action="ppaction://hlinksldjump"/>
              </a:rPr>
              <a:t>Access the text alternative for slide images.</a:t>
            </a:r>
          </a:p>
        </p:txBody>
      </p:sp>
      <p:sp>
        <p:nvSpPr>
          <p:cNvPr id="8" name="Slide Number Placeholder 4">
            <a:extLst>
              <a:ext uri="{FF2B5EF4-FFF2-40B4-BE49-F238E27FC236}">
                <a16:creationId xmlns:a16="http://schemas.microsoft.com/office/drawing/2014/main" id="{F4F5DC2C-842D-446F-BB3B-5933FB2A7F23}"/>
              </a:ext>
            </a:extLst>
          </p:cNvPr>
          <p:cNvSpPr>
            <a:spLocks noGrp="1"/>
          </p:cNvSpPr>
          <p:nvPr>
            <p:ph type="sldNum" sz="quarter" idx="10"/>
          </p:nvPr>
        </p:nvSpPr>
        <p:spPr/>
        <p:txBody>
          <a:bodyPr/>
          <a:lstStyle/>
          <a:p>
            <a:fld id="{68151E55-6873-49E2-B8D5-2F265E6F1973}" type="slidenum">
              <a:rPr lang="en-US" smtClean="0"/>
              <a:pPr/>
              <a:t>49</a:t>
            </a:fld>
            <a:endParaRPr lang="en-US"/>
          </a:p>
        </p:txBody>
      </p:sp>
    </p:spTree>
    <p:extLst>
      <p:ext uri="{BB962C8B-B14F-4D97-AF65-F5344CB8AC3E}">
        <p14:creationId xmlns:p14="http://schemas.microsoft.com/office/powerpoint/2010/main" val="324749338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5A80DD-3579-4CCC-9262-B2CD92558401}"/>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Griffith’s Results</a:t>
            </a:r>
            <a:r>
              <a:rPr lang="en-US" altLang="en-US" sz="1200" dirty="0">
                <a:solidFill>
                  <a:srgbClr val="000000"/>
                </a:solidFill>
                <a:latin typeface="Arial" panose="020B0604020202020204" pitchFamily="34" charset="0"/>
                <a:ea typeface="Microsoft YaHei" panose="020B0503020204020204" pitchFamily="34" charset="-122"/>
                <a:cs typeface="Arial" pitchFamily="34" charset="0"/>
              </a:rPr>
              <a:t> 1</a:t>
            </a:r>
            <a:endParaRPr lang="en-US" sz="1200"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7F85E08E-82DA-4929-8C63-2F029E12224F}"/>
              </a:ext>
            </a:extLst>
          </p:cNvPr>
          <p:cNvSpPr>
            <a:spLocks noGrp="1"/>
          </p:cNvSpPr>
          <p:nvPr>
            <p:ph sz="quarter" idx="11"/>
          </p:nvPr>
        </p:nvSpPr>
        <p:spPr>
          <a:xfrm>
            <a:off x="342900" y="1276710"/>
            <a:ext cx="3382260" cy="4974336"/>
          </a:xfrm>
        </p:spPr>
        <p:txBody>
          <a:bodyPr/>
          <a:lstStyle/>
          <a:p>
            <a:pPr lvl="0">
              <a:spcBef>
                <a:spcPct val="20000"/>
              </a:spcBef>
              <a:spcAft>
                <a:spcPts val="1200"/>
              </a:spcAft>
              <a:buClr>
                <a:srgbClr val="003B48"/>
              </a:buClr>
            </a:pPr>
            <a:r>
              <a:rPr lang="en-US" altLang="en-US" dirty="0">
                <a:solidFill>
                  <a:srgbClr val="000000"/>
                </a:solidFill>
                <a:latin typeface="Arial" panose="020B0604020202020204" pitchFamily="34" charset="0"/>
                <a:ea typeface="Microsoft YaHei" panose="020B0503020204020204" pitchFamily="34" charset="-122"/>
              </a:rPr>
              <a:t>Injection of:</a:t>
            </a:r>
          </a:p>
          <a:p>
            <a:pPr marL="347472" lvl="0" indent="-347472">
              <a:spcBef>
                <a:spcPct val="20000"/>
              </a:spcBef>
              <a:spcAft>
                <a:spcPts val="1200"/>
              </a:spcAft>
              <a:buClr>
                <a:srgbClr val="000000"/>
              </a:buClr>
              <a:buFont typeface="Arial" panose="020B0604020202020204" pitchFamily="34" charset="0"/>
              <a:buChar char="•"/>
            </a:pPr>
            <a:r>
              <a:rPr lang="en-US" altLang="en-US" dirty="0">
                <a:solidFill>
                  <a:srgbClr val="000000"/>
                </a:solidFill>
                <a:latin typeface="Arial" panose="020B0604020202020204" pitchFamily="34" charset="0"/>
                <a:ea typeface="Microsoft YaHei" panose="020B0503020204020204" pitchFamily="34" charset="-122"/>
              </a:rPr>
              <a:t>Live virulent (S) strain cells killed the mice</a:t>
            </a:r>
          </a:p>
          <a:p>
            <a:pPr marL="347472" lvl="0" indent="-347472">
              <a:spcBef>
                <a:spcPct val="20000"/>
              </a:spcBef>
              <a:spcAft>
                <a:spcPts val="1200"/>
              </a:spcAft>
              <a:buClr>
                <a:srgbClr val="000000"/>
              </a:buClr>
              <a:buFont typeface="Arial" panose="020B0604020202020204" pitchFamily="34" charset="0"/>
              <a:buChar char="•"/>
            </a:pPr>
            <a:r>
              <a:rPr lang="en-US" altLang="en-US" dirty="0">
                <a:solidFill>
                  <a:srgbClr val="000000"/>
                </a:solidFill>
                <a:latin typeface="Arial" panose="020B0604020202020204" pitchFamily="34" charset="0"/>
                <a:ea typeface="Microsoft YaHei" panose="020B0503020204020204" pitchFamily="34" charset="-122"/>
              </a:rPr>
              <a:t>Live nonvirulent (R) strain cells did not kill the mice</a:t>
            </a:r>
          </a:p>
        </p:txBody>
      </p:sp>
      <p:pic>
        <p:nvPicPr>
          <p:cNvPr id="9" name="Picture 3" descr="An illustration shows Griffith’s experiment.">
            <a:extLst>
              <a:ext uri="{FF2B5EF4-FFF2-40B4-BE49-F238E27FC236}">
                <a16:creationId xmlns:a16="http://schemas.microsoft.com/office/drawing/2014/main" id="{3251AA93-72AA-43C8-A483-99A58894EE59}"/>
              </a:ext>
            </a:extLst>
          </p:cNvPr>
          <p:cNvPicPr>
            <a:picLocks noChangeAspect="1" noChangeArrowheads="1"/>
          </p:cNvPicPr>
          <p:nvPr/>
        </p:nvPicPr>
        <p:blipFill rotWithShape="1">
          <a:blip r:embed="rId2"/>
          <a:srcRect r="50696"/>
          <a:stretch/>
        </p:blipFill>
        <p:spPr bwMode="auto">
          <a:xfrm>
            <a:off x="3830513" y="1231152"/>
            <a:ext cx="5019655" cy="475488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 Placeholder 4">
            <a:extLst>
              <a:ext uri="{FF2B5EF4-FFF2-40B4-BE49-F238E27FC236}">
                <a16:creationId xmlns:a16="http://schemas.microsoft.com/office/drawing/2014/main" id="{20A1485F-6CDD-4C9D-9E08-0D2440C36658}"/>
              </a:ext>
            </a:extLst>
          </p:cNvPr>
          <p:cNvSpPr>
            <a:spLocks noGrp="1"/>
          </p:cNvSpPr>
          <p:nvPr>
            <p:ph type="body" sz="quarter" idx="40"/>
          </p:nvPr>
        </p:nvSpPr>
        <p:spPr>
          <a:xfrm>
            <a:off x="3200400" y="6300788"/>
            <a:ext cx="2743200" cy="192087"/>
          </a:xfrm>
        </p:spPr>
        <p:txBody>
          <a:bodyPr/>
          <a:lstStyle/>
          <a:p>
            <a:r>
              <a:rPr lang="en-US" noProof="0" dirty="0">
                <a:hlinkClick r:id="rId3" action="ppaction://hlinksldjump"/>
              </a:rPr>
              <a:t>Access the text alternative for slide images.</a:t>
            </a:r>
          </a:p>
        </p:txBody>
      </p:sp>
      <p:sp>
        <p:nvSpPr>
          <p:cNvPr id="8" name="Slide Number Placeholder 5">
            <a:extLst>
              <a:ext uri="{FF2B5EF4-FFF2-40B4-BE49-F238E27FC236}">
                <a16:creationId xmlns:a16="http://schemas.microsoft.com/office/drawing/2014/main" id="{44382970-48AB-4A30-87C2-4AE726339597}"/>
              </a:ext>
            </a:extLst>
          </p:cNvPr>
          <p:cNvSpPr>
            <a:spLocks noGrp="1"/>
          </p:cNvSpPr>
          <p:nvPr>
            <p:ph type="sldNum" sz="quarter" idx="10"/>
          </p:nvPr>
        </p:nvSpPr>
        <p:spPr/>
        <p:txBody>
          <a:bodyPr/>
          <a:lstStyle/>
          <a:p>
            <a:fld id="{68151E55-6873-49E2-B8D5-2F265E6F1973}" type="slidenum">
              <a:rPr lang="en-US" smtClean="0"/>
              <a:pPr/>
              <a:t>5</a:t>
            </a:fld>
            <a:endParaRPr lang="en-US"/>
          </a:p>
        </p:txBody>
      </p:sp>
    </p:spTree>
    <p:extLst>
      <p:ext uri="{BB962C8B-B14F-4D97-AF65-F5344CB8AC3E}">
        <p14:creationId xmlns:p14="http://schemas.microsoft.com/office/powerpoint/2010/main" val="297062042"/>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2BB92D-3C85-439F-85C3-6D77F4490030}"/>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Eukaryotic Replication</a:t>
            </a:r>
          </a:p>
        </p:txBody>
      </p:sp>
      <p:sp>
        <p:nvSpPr>
          <p:cNvPr id="3" name="Content Placeholder 2">
            <a:extLst>
              <a:ext uri="{FF2B5EF4-FFF2-40B4-BE49-F238E27FC236}">
                <a16:creationId xmlns:a16="http://schemas.microsoft.com/office/drawing/2014/main" id="{93551216-E595-4992-B4FA-D162185F8889}"/>
              </a:ext>
            </a:extLst>
          </p:cNvPr>
          <p:cNvSpPr>
            <a:spLocks noGrp="1"/>
          </p:cNvSpPr>
          <p:nvPr>
            <p:ph sz="quarter" idx="11"/>
          </p:nvPr>
        </p:nvSpPr>
        <p:spPr>
          <a:xfrm>
            <a:off x="342900" y="1276710"/>
            <a:ext cx="4912146" cy="4974336"/>
          </a:xfrm>
        </p:spPr>
        <p:txBody>
          <a:bodyPr/>
          <a:lstStyle/>
          <a:p>
            <a:pPr lvl="0">
              <a:spcBef>
                <a:spcPts val="12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More complex than in prokaryotes due primarily to:</a:t>
            </a:r>
          </a:p>
          <a:p>
            <a:pPr marL="347472" lvl="0" indent="-347472">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Larger amount of D</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N</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 in multiple chromosomes</a:t>
            </a:r>
          </a:p>
          <a:p>
            <a:pPr marL="347472" lvl="0" indent="-347472">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Linear structure (versus circular chromosomes)</a:t>
            </a:r>
          </a:p>
        </p:txBody>
      </p:sp>
      <p:pic>
        <p:nvPicPr>
          <p:cNvPr id="9" name="Picture 3" descr="DNA in its unpackaged form is much like a large mass of thin spaghetti where individual strands are not differentiable from the larger mass.">
            <a:extLst>
              <a:ext uri="{FF2B5EF4-FFF2-40B4-BE49-F238E27FC236}">
                <a16:creationId xmlns:a16="http://schemas.microsoft.com/office/drawing/2014/main" id="{7AF978B1-7BCD-4853-B73A-360D34BA8175}"/>
              </a:ext>
            </a:extLst>
          </p:cNvPr>
          <p:cNvPicPr>
            <a:picLocks noChangeAspect="1" noChangeArrowheads="1"/>
          </p:cNvPicPr>
          <p:nvPr/>
        </p:nvPicPr>
        <p:blipFill rotWithShape="1">
          <a:blip r:embed="rId2"/>
          <a:srcRect l="13730"/>
          <a:stretch/>
        </p:blipFill>
        <p:spPr bwMode="auto">
          <a:xfrm>
            <a:off x="5384296" y="1132534"/>
            <a:ext cx="3504778" cy="5029200"/>
          </a:xfrm>
          <a:prstGeom prst="rect">
            <a:avLst/>
          </a:prstGeom>
          <a:extLst>
            <a:ext uri="{909E8E84-426E-40DD-AFC4-6F175D3DCCD1}">
              <a14:hiddenFill xmlns:a14="http://schemas.microsoft.com/office/drawing/2010/main">
                <a:solidFill>
                  <a:srgbClr val="FFFFFF"/>
                </a:solidFill>
              </a14:hiddenFill>
            </a:ext>
          </a:extLst>
        </p:spPr>
      </p:pic>
      <p:sp>
        <p:nvSpPr>
          <p:cNvPr id="13" name="Text Placeholder 4">
            <a:extLst>
              <a:ext uri="{FF2B5EF4-FFF2-40B4-BE49-F238E27FC236}">
                <a16:creationId xmlns:a16="http://schemas.microsoft.com/office/drawing/2014/main" id="{E711059D-D7F5-481B-8F81-A88DC86AD853}"/>
              </a:ext>
            </a:extLst>
          </p:cNvPr>
          <p:cNvSpPr>
            <a:spLocks noGrp="1"/>
          </p:cNvSpPr>
          <p:nvPr>
            <p:ph type="body" sz="quarter" idx="39"/>
          </p:nvPr>
        </p:nvSpPr>
        <p:spPr>
          <a:xfrm>
            <a:off x="6222285" y="6251046"/>
            <a:ext cx="1828800" cy="181356"/>
          </a:xfrm>
        </p:spPr>
        <p:txBody>
          <a:bodyPr/>
          <a:lstStyle/>
          <a:p>
            <a:pPr algn="ctr"/>
            <a:r>
              <a:rPr lang="en-US" dirty="0">
                <a:solidFill>
                  <a:schemeClr val="tx1"/>
                </a:solidFill>
              </a:rPr>
              <a:t>Don W. Fawcett/Science Source </a:t>
            </a:r>
          </a:p>
        </p:txBody>
      </p:sp>
      <p:sp>
        <p:nvSpPr>
          <p:cNvPr id="8" name="Slide Number Placeholder 5">
            <a:extLst>
              <a:ext uri="{FF2B5EF4-FFF2-40B4-BE49-F238E27FC236}">
                <a16:creationId xmlns:a16="http://schemas.microsoft.com/office/drawing/2014/main" id="{51AC265C-AFA0-4344-8DF8-AA31DDE979E4}"/>
              </a:ext>
            </a:extLst>
          </p:cNvPr>
          <p:cNvSpPr>
            <a:spLocks noGrp="1"/>
          </p:cNvSpPr>
          <p:nvPr>
            <p:ph type="sldNum" sz="quarter" idx="10"/>
          </p:nvPr>
        </p:nvSpPr>
        <p:spPr/>
        <p:txBody>
          <a:bodyPr/>
          <a:lstStyle/>
          <a:p>
            <a:fld id="{68151E55-6873-49E2-B8D5-2F265E6F1973}" type="slidenum">
              <a:rPr lang="en-US" smtClean="0"/>
              <a:pPr/>
              <a:t>50</a:t>
            </a:fld>
            <a:endParaRPr lang="en-US"/>
          </a:p>
        </p:txBody>
      </p:sp>
    </p:spTree>
    <p:extLst>
      <p:ext uri="{BB962C8B-B14F-4D97-AF65-F5344CB8AC3E}">
        <p14:creationId xmlns:p14="http://schemas.microsoft.com/office/powerpoint/2010/main" val="1910039532"/>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703353-EECB-47E0-8815-8EEB08A79582}"/>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Eukaryotic replication uses multiple origins</a:t>
            </a:r>
          </a:p>
        </p:txBody>
      </p:sp>
      <p:sp>
        <p:nvSpPr>
          <p:cNvPr id="3" name="Content Placeholder 2">
            <a:extLst>
              <a:ext uri="{FF2B5EF4-FFF2-40B4-BE49-F238E27FC236}">
                <a16:creationId xmlns:a16="http://schemas.microsoft.com/office/drawing/2014/main" id="{DF65783F-9088-4105-BD3F-B96F47A55FCB}"/>
              </a:ext>
            </a:extLst>
          </p:cNvPr>
          <p:cNvSpPr>
            <a:spLocks noGrp="1"/>
          </p:cNvSpPr>
          <p:nvPr>
            <p:ph sz="quarter" idx="11"/>
          </p:nvPr>
        </p:nvSpPr>
        <p:spPr/>
        <p:txBody>
          <a:bodyPr/>
          <a:lstStyle/>
          <a:p>
            <a:pPr>
              <a:spcBef>
                <a:spcPts val="12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Basic enzymology is similar</a:t>
            </a:r>
          </a:p>
          <a:p>
            <a:pPr marL="342900" indent="-342900">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Requires new enzymatic activity for dealing with ends only</a:t>
            </a:r>
          </a:p>
          <a:p>
            <a:pPr>
              <a:spcBef>
                <a:spcPts val="12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Multiple replicons – multiple origins of replications for each chromosome</a:t>
            </a:r>
          </a:p>
          <a:p>
            <a:pPr marL="342900" indent="-342900">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Not sequence specific; can be adjusted</a:t>
            </a:r>
          </a:p>
          <a:p>
            <a:pPr lvl="2" indent="-283464">
              <a:spcBef>
                <a:spcPts val="1200"/>
              </a:spcBef>
              <a:spcAft>
                <a:spcPts val="600"/>
              </a:spcAft>
              <a:buClr>
                <a:srgbClr val="000000"/>
              </a:buClr>
            </a:pPr>
            <a:r>
              <a:rPr lang="en-US" dirty="0">
                <a:solidFill>
                  <a:srgbClr val="000000"/>
                </a:solidFill>
                <a:latin typeface="Arial" panose="020B0604020202020204" pitchFamily="34" charset="0"/>
                <a:ea typeface="Verdana" panose="020B0604030504040204" pitchFamily="34" charset="0"/>
              </a:rPr>
              <a:t>Example: early in development when cells divide rapidly, more origins can be used</a:t>
            </a:r>
          </a:p>
        </p:txBody>
      </p:sp>
      <p:sp>
        <p:nvSpPr>
          <p:cNvPr id="6" name="Slide Number Placeholder 3">
            <a:extLst>
              <a:ext uri="{FF2B5EF4-FFF2-40B4-BE49-F238E27FC236}">
                <a16:creationId xmlns:a16="http://schemas.microsoft.com/office/drawing/2014/main" id="{828C1DF5-C518-459B-BFB5-E8E11FC493B1}"/>
              </a:ext>
            </a:extLst>
          </p:cNvPr>
          <p:cNvSpPr>
            <a:spLocks noGrp="1"/>
          </p:cNvSpPr>
          <p:nvPr>
            <p:ph type="sldNum" sz="quarter" idx="10"/>
          </p:nvPr>
        </p:nvSpPr>
        <p:spPr/>
        <p:txBody>
          <a:bodyPr/>
          <a:lstStyle/>
          <a:p>
            <a:fld id="{68151E55-6873-49E2-B8D5-2F265E6F1973}" type="slidenum">
              <a:rPr lang="en-US" smtClean="0"/>
              <a:pPr/>
              <a:t>51</a:t>
            </a:fld>
            <a:endParaRPr lang="en-US"/>
          </a:p>
        </p:txBody>
      </p:sp>
    </p:spTree>
    <p:extLst>
      <p:ext uri="{BB962C8B-B14F-4D97-AF65-F5344CB8AC3E}">
        <p14:creationId xmlns:p14="http://schemas.microsoft.com/office/powerpoint/2010/main" val="4116493628"/>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304CE9-54E7-4DC5-B7C6-B59F5D4CF816}"/>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The eukaryotic replication fork is more complex</a:t>
            </a:r>
          </a:p>
        </p:txBody>
      </p:sp>
      <p:sp>
        <p:nvSpPr>
          <p:cNvPr id="3" name="Content Placeholder 2">
            <a:extLst>
              <a:ext uri="{FF2B5EF4-FFF2-40B4-BE49-F238E27FC236}">
                <a16:creationId xmlns:a16="http://schemas.microsoft.com/office/drawing/2014/main" id="{DD00F432-7558-4BB2-AFA6-C29E13B211BC}"/>
              </a:ext>
            </a:extLst>
          </p:cNvPr>
          <p:cNvSpPr>
            <a:spLocks noGrp="1"/>
          </p:cNvSpPr>
          <p:nvPr>
            <p:ph sz="quarter" idx="11"/>
          </p:nvPr>
        </p:nvSpPr>
        <p:spPr/>
        <p:txBody>
          <a:bodyPr/>
          <a:lstStyle/>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Before S phase, helicases are loaded onto possible replication origins, but not activated</a:t>
            </a:r>
          </a:p>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During S phase, a subset of these are activated, and the rest of the replisome assembled</a:t>
            </a:r>
          </a:p>
          <a:p>
            <a:pPr marL="347472" lvl="0" indent="-347472">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Priming uses a complex of both D</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N</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 polymerase </a:t>
            </a:r>
            <a:r>
              <a:rPr lang="en-US" dirty="0">
                <a:solidFill>
                  <a:srgbClr val="000000"/>
                </a:solidFill>
                <a:latin typeface="Arial" panose="020B0604020202020204" pitchFamily="34" charset="0"/>
                <a:ea typeface="Verdana" panose="020B0604030504040204" pitchFamily="34" charset="0"/>
                <a:cs typeface="Arial" panose="020B0604020202020204" pitchFamily="34" charset="0"/>
              </a:rPr>
              <a:t>α </a:t>
            </a:r>
            <a:r>
              <a:rPr lang="en-US" dirty="0">
                <a:solidFill>
                  <a:srgbClr val="000000"/>
                </a:solidFill>
                <a:latin typeface="Arial" panose="020B0604020202020204" pitchFamily="34" charset="0"/>
                <a:ea typeface="Verdana" panose="020B0604030504040204" pitchFamily="34" charset="0"/>
              </a:rPr>
              <a:t>and primase</a:t>
            </a:r>
          </a:p>
          <a:p>
            <a:pPr marL="347472" lvl="0" indent="-347472">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D</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N</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 polymerase epsilon (Pol ε) synthesizes leading strand</a:t>
            </a:r>
          </a:p>
          <a:p>
            <a:pPr marL="347472" lvl="0" indent="-347472">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D</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N</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 polymerase delta (Pol δ) synthesizes lagging strand</a:t>
            </a:r>
          </a:p>
        </p:txBody>
      </p:sp>
      <p:sp>
        <p:nvSpPr>
          <p:cNvPr id="6" name="Slide Number Placeholder 3">
            <a:extLst>
              <a:ext uri="{FF2B5EF4-FFF2-40B4-BE49-F238E27FC236}">
                <a16:creationId xmlns:a16="http://schemas.microsoft.com/office/drawing/2014/main" id="{1AA9FA9D-7CE7-41A8-A7A5-8FC93B2D72F2}"/>
              </a:ext>
            </a:extLst>
          </p:cNvPr>
          <p:cNvSpPr>
            <a:spLocks noGrp="1"/>
          </p:cNvSpPr>
          <p:nvPr>
            <p:ph type="sldNum" sz="quarter" idx="10"/>
          </p:nvPr>
        </p:nvSpPr>
        <p:spPr/>
        <p:txBody>
          <a:bodyPr/>
          <a:lstStyle/>
          <a:p>
            <a:fld id="{68151E55-6873-49E2-B8D5-2F265E6F1973}" type="slidenum">
              <a:rPr lang="en-US" smtClean="0"/>
              <a:pPr/>
              <a:t>52</a:t>
            </a:fld>
            <a:endParaRPr lang="en-US"/>
          </a:p>
        </p:txBody>
      </p:sp>
    </p:spTree>
    <p:extLst>
      <p:ext uri="{BB962C8B-B14F-4D97-AF65-F5344CB8AC3E}">
        <p14:creationId xmlns:p14="http://schemas.microsoft.com/office/powerpoint/2010/main" val="3875342002"/>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546BDC-3222-49BE-AFEB-3E910F3761B5}"/>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Archaeal and eukaryotic replication proteins are evolutionarily related</a:t>
            </a:r>
          </a:p>
        </p:txBody>
      </p:sp>
      <p:sp>
        <p:nvSpPr>
          <p:cNvPr id="3" name="Content Placeholder 2">
            <a:extLst>
              <a:ext uri="{FF2B5EF4-FFF2-40B4-BE49-F238E27FC236}">
                <a16:creationId xmlns:a16="http://schemas.microsoft.com/office/drawing/2014/main" id="{ABD90E76-E324-4F71-B367-639ED98353FE}"/>
              </a:ext>
            </a:extLst>
          </p:cNvPr>
          <p:cNvSpPr>
            <a:spLocks noGrp="1"/>
          </p:cNvSpPr>
          <p:nvPr>
            <p:ph sz="quarter" idx="11"/>
          </p:nvPr>
        </p:nvSpPr>
        <p:spPr/>
        <p:txBody>
          <a:bodyPr/>
          <a:lstStyle/>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Enzymes that are similar between eukaryotes and archaea, but different from those in prokaryotes:</a:t>
            </a:r>
          </a:p>
          <a:p>
            <a:pPr marL="347472" lvl="0" indent="-347472">
              <a:spcBef>
                <a:spcPct val="20000"/>
              </a:spcBef>
              <a:spcAft>
                <a:spcPts val="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D</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N</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 polymerases</a:t>
            </a:r>
          </a:p>
          <a:p>
            <a:pPr marL="347472" lvl="0" indent="-347472">
              <a:spcBef>
                <a:spcPct val="20000"/>
              </a:spcBef>
              <a:spcAft>
                <a:spcPts val="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Replicative helicases</a:t>
            </a:r>
          </a:p>
          <a:p>
            <a:pPr marL="347472" lvl="0" indent="-347472">
              <a:spcBef>
                <a:spcPct val="20000"/>
              </a:spcBef>
              <a:spcAft>
                <a:spcPts val="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Primases</a:t>
            </a:r>
          </a:p>
        </p:txBody>
      </p:sp>
      <p:sp>
        <p:nvSpPr>
          <p:cNvPr id="6" name="Slide Number Placeholder 3">
            <a:extLst>
              <a:ext uri="{FF2B5EF4-FFF2-40B4-BE49-F238E27FC236}">
                <a16:creationId xmlns:a16="http://schemas.microsoft.com/office/drawing/2014/main" id="{4D8FD00E-B17A-4FFA-8A1A-1B90746FC4B4}"/>
              </a:ext>
            </a:extLst>
          </p:cNvPr>
          <p:cNvSpPr>
            <a:spLocks noGrp="1"/>
          </p:cNvSpPr>
          <p:nvPr>
            <p:ph type="sldNum" sz="quarter" idx="10"/>
          </p:nvPr>
        </p:nvSpPr>
        <p:spPr/>
        <p:txBody>
          <a:bodyPr/>
          <a:lstStyle/>
          <a:p>
            <a:fld id="{68151E55-6873-49E2-B8D5-2F265E6F1973}" type="slidenum">
              <a:rPr lang="en-US" smtClean="0"/>
              <a:pPr/>
              <a:t>53</a:t>
            </a:fld>
            <a:endParaRPr lang="en-US"/>
          </a:p>
        </p:txBody>
      </p:sp>
    </p:spTree>
    <p:extLst>
      <p:ext uri="{BB962C8B-B14F-4D97-AF65-F5344CB8AC3E}">
        <p14:creationId xmlns:p14="http://schemas.microsoft.com/office/powerpoint/2010/main" val="470116973"/>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E845E2-0A50-438E-AB4F-3370B0674050}"/>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Linear chromosomes have specialized ends</a:t>
            </a:r>
          </a:p>
        </p:txBody>
      </p:sp>
      <p:sp>
        <p:nvSpPr>
          <p:cNvPr id="3" name="Content Placeholder 2">
            <a:extLst>
              <a:ext uri="{FF2B5EF4-FFF2-40B4-BE49-F238E27FC236}">
                <a16:creationId xmlns:a16="http://schemas.microsoft.com/office/drawing/2014/main" id="{707EDDCD-5BB9-45A6-9D38-6A6E3A0ACE79}"/>
              </a:ext>
            </a:extLst>
          </p:cNvPr>
          <p:cNvSpPr>
            <a:spLocks noGrp="1"/>
          </p:cNvSpPr>
          <p:nvPr>
            <p:ph sz="quarter" idx="11"/>
          </p:nvPr>
        </p:nvSpPr>
        <p:spPr/>
        <p:txBody>
          <a:bodyPr/>
          <a:lstStyle/>
          <a:p>
            <a:pPr lvl="0">
              <a:spcBef>
                <a:spcPct val="20000"/>
              </a:spcBef>
              <a:spcAft>
                <a:spcPts val="1200"/>
              </a:spcAft>
              <a:buClr>
                <a:srgbClr val="003B48"/>
              </a:buClr>
            </a:pPr>
            <a:r>
              <a:rPr lang="en-US" i="1" dirty="0">
                <a:solidFill>
                  <a:srgbClr val="000000"/>
                </a:solidFill>
                <a:latin typeface="Arial" panose="020B0604020202020204" pitchFamily="34" charset="0"/>
                <a:ea typeface="Verdana" panose="020B0604030504040204" pitchFamily="34" charset="0"/>
              </a:rPr>
              <a:t>Telomeres</a:t>
            </a:r>
          </a:p>
          <a:p>
            <a:pPr marL="347472" lvl="0" indent="-347472">
              <a:spcBef>
                <a:spcPct val="20000"/>
              </a:spcBef>
              <a:spcAft>
                <a:spcPts val="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Specialized structures found on the ends of eukaryotic chromosomes</a:t>
            </a:r>
          </a:p>
          <a:p>
            <a:pPr marL="347472" lvl="0" indent="-347472">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Composed of specific repeat sequences</a:t>
            </a:r>
          </a:p>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Protect ends of chromosomes from nucleases</a:t>
            </a:r>
          </a:p>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Maintain the integrity of linear chromosomes</a:t>
            </a:r>
          </a:p>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Not made by replication complex</a:t>
            </a:r>
          </a:p>
        </p:txBody>
      </p:sp>
      <p:sp>
        <p:nvSpPr>
          <p:cNvPr id="6" name="Slide Number Placeholder 3">
            <a:extLst>
              <a:ext uri="{FF2B5EF4-FFF2-40B4-BE49-F238E27FC236}">
                <a16:creationId xmlns:a16="http://schemas.microsoft.com/office/drawing/2014/main" id="{520D0F87-D845-4735-A30E-41E86538BD54}"/>
              </a:ext>
            </a:extLst>
          </p:cNvPr>
          <p:cNvSpPr>
            <a:spLocks noGrp="1"/>
          </p:cNvSpPr>
          <p:nvPr>
            <p:ph type="sldNum" sz="quarter" idx="10"/>
          </p:nvPr>
        </p:nvSpPr>
        <p:spPr/>
        <p:txBody>
          <a:bodyPr/>
          <a:lstStyle/>
          <a:p>
            <a:fld id="{68151E55-6873-49E2-B8D5-2F265E6F1973}" type="slidenum">
              <a:rPr lang="en-US" smtClean="0"/>
              <a:pPr/>
              <a:t>54</a:t>
            </a:fld>
            <a:endParaRPr lang="en-US"/>
          </a:p>
        </p:txBody>
      </p:sp>
    </p:spTree>
    <p:extLst>
      <p:ext uri="{BB962C8B-B14F-4D97-AF65-F5344CB8AC3E}">
        <p14:creationId xmlns:p14="http://schemas.microsoft.com/office/powerpoint/2010/main" val="3562203003"/>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E4BD3F-7D5D-4885-ACF9-BE76C0F11EDE}"/>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Replication of the end of linear </a:t>
            </a:r>
            <a:r>
              <a:rPr lang="en-US" dirty="0">
                <a:solidFill>
                  <a:srgbClr val="000000"/>
                </a:solidFill>
                <a:latin typeface="Arial" panose="020B0604020202020204" pitchFamily="34" charset="0"/>
                <a:ea typeface="Verdana" panose="020B0604030504040204" pitchFamily="34" charset="0"/>
              </a:rPr>
              <a:t>D</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N</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a:t>
            </a:r>
            <a:r>
              <a:rPr lang="en-US" altLang="en-US" dirty="0">
                <a:solidFill>
                  <a:srgbClr val="000000"/>
                </a:solidFill>
                <a:latin typeface="Arial" panose="020B0604020202020204" pitchFamily="34" charset="0"/>
                <a:ea typeface="Microsoft YaHei" panose="020B0503020204020204" pitchFamily="34" charset="-122"/>
                <a:cs typeface="Arial" pitchFamily="34" charset="0"/>
              </a:rPr>
              <a:t> presents a problem</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9" name="Picture 2" descr="An illustration shows replication of the end of linear DNA.">
            <a:extLst>
              <a:ext uri="{FF2B5EF4-FFF2-40B4-BE49-F238E27FC236}">
                <a16:creationId xmlns:a16="http://schemas.microsoft.com/office/drawing/2014/main" id="{83F55154-755F-4E14-BA5A-114BB8D8C357}"/>
              </a:ext>
            </a:extLst>
          </p:cNvPr>
          <p:cNvPicPr>
            <a:picLocks noChangeAspect="1" noChangeArrowheads="1"/>
          </p:cNvPicPr>
          <p:nvPr/>
        </p:nvPicPr>
        <p:blipFill>
          <a:blip r:embed="rId2"/>
          <a:stretch>
            <a:fillRect/>
          </a:stretch>
        </p:blipFill>
        <p:spPr bwMode="auto">
          <a:xfrm>
            <a:off x="1429756" y="1068806"/>
            <a:ext cx="6284488" cy="5067422"/>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Text Placeholder 3">
            <a:extLst>
              <a:ext uri="{FF2B5EF4-FFF2-40B4-BE49-F238E27FC236}">
                <a16:creationId xmlns:a16="http://schemas.microsoft.com/office/drawing/2014/main" id="{3174FF01-6566-43F7-A84E-0C8F644FD2FE}"/>
              </a:ext>
            </a:extLst>
          </p:cNvPr>
          <p:cNvSpPr>
            <a:spLocks noGrp="1"/>
          </p:cNvSpPr>
          <p:nvPr>
            <p:ph type="body" sz="quarter" idx="40"/>
          </p:nvPr>
        </p:nvSpPr>
        <p:spPr>
          <a:xfrm>
            <a:off x="3200400" y="6300788"/>
            <a:ext cx="2743200" cy="192087"/>
          </a:xfrm>
        </p:spPr>
        <p:txBody>
          <a:bodyPr/>
          <a:lstStyle/>
          <a:p>
            <a:r>
              <a:rPr lang="en-US" noProof="0" dirty="0">
                <a:hlinkClick r:id="rId3" action="ppaction://hlinksldjump"/>
              </a:rPr>
              <a:t>Access the text alternative for slide images.</a:t>
            </a:r>
          </a:p>
        </p:txBody>
      </p:sp>
      <p:sp>
        <p:nvSpPr>
          <p:cNvPr id="8" name="Slide Number Placeholder 4">
            <a:extLst>
              <a:ext uri="{FF2B5EF4-FFF2-40B4-BE49-F238E27FC236}">
                <a16:creationId xmlns:a16="http://schemas.microsoft.com/office/drawing/2014/main" id="{1D7AAA31-FD5A-40BB-862D-2C5229210C24}"/>
              </a:ext>
            </a:extLst>
          </p:cNvPr>
          <p:cNvSpPr>
            <a:spLocks noGrp="1"/>
          </p:cNvSpPr>
          <p:nvPr>
            <p:ph type="sldNum" sz="quarter" idx="10"/>
          </p:nvPr>
        </p:nvSpPr>
        <p:spPr/>
        <p:txBody>
          <a:bodyPr/>
          <a:lstStyle/>
          <a:p>
            <a:fld id="{68151E55-6873-49E2-B8D5-2F265E6F1973}" type="slidenum">
              <a:rPr lang="en-US" smtClean="0"/>
              <a:pPr/>
              <a:t>55</a:t>
            </a:fld>
            <a:endParaRPr lang="en-US"/>
          </a:p>
        </p:txBody>
      </p:sp>
    </p:spTree>
    <p:extLst>
      <p:ext uri="{BB962C8B-B14F-4D97-AF65-F5344CB8AC3E}">
        <p14:creationId xmlns:p14="http://schemas.microsoft.com/office/powerpoint/2010/main" val="764090861"/>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D8E9DE-C59F-44CE-BD62-6AC1802FF635}"/>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Telomere maintenance</a:t>
            </a:r>
          </a:p>
        </p:txBody>
      </p:sp>
      <p:sp>
        <p:nvSpPr>
          <p:cNvPr id="3" name="Content Placeholder 2">
            <a:extLst>
              <a:ext uri="{FF2B5EF4-FFF2-40B4-BE49-F238E27FC236}">
                <a16:creationId xmlns:a16="http://schemas.microsoft.com/office/drawing/2014/main" id="{4243578A-DCB0-44C5-97DC-51BE80334DCE}"/>
              </a:ext>
            </a:extLst>
          </p:cNvPr>
          <p:cNvSpPr>
            <a:spLocks noGrp="1"/>
          </p:cNvSpPr>
          <p:nvPr>
            <p:ph sz="quarter" idx="11"/>
          </p:nvPr>
        </p:nvSpPr>
        <p:spPr/>
        <p:txBody>
          <a:bodyPr/>
          <a:lstStyle/>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The last primer removed from the 3′ end of the lagging strand cannot be replaced</a:t>
            </a:r>
          </a:p>
          <a:p>
            <a:pPr marL="347472" lvl="0" indent="-347472">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Result would be shortening of chromosomes with each round of cell division</a:t>
            </a:r>
          </a:p>
          <a:p>
            <a:pPr lvl="0">
              <a:spcBef>
                <a:spcPct val="20000"/>
              </a:spcBef>
              <a:spcAft>
                <a:spcPts val="1200"/>
              </a:spcAft>
              <a:buClr>
                <a:srgbClr val="003B48"/>
              </a:buClr>
            </a:pPr>
            <a:r>
              <a:rPr lang="en-US" i="1" dirty="0">
                <a:solidFill>
                  <a:srgbClr val="000000"/>
                </a:solidFill>
                <a:latin typeface="Arial" panose="020B0604020202020204" pitchFamily="34" charset="0"/>
                <a:ea typeface="Verdana" panose="020B0604030504040204" pitchFamily="34" charset="0"/>
              </a:rPr>
              <a:t>Telomerase</a:t>
            </a:r>
            <a:r>
              <a:rPr lang="en-US" dirty="0">
                <a:solidFill>
                  <a:srgbClr val="000000"/>
                </a:solidFill>
                <a:latin typeface="Arial" panose="020B0604020202020204" pitchFamily="34" charset="0"/>
                <a:ea typeface="Verdana" panose="020B0604030504040204" pitchFamily="34" charset="0"/>
              </a:rPr>
              <a:t> is an enzyme that synthesizes the telomere repeat sequences at the ends of strand</a:t>
            </a:r>
          </a:p>
          <a:p>
            <a:pPr marL="347472" lvl="0" indent="-347472">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Uses an internal R</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N</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 template (not the D</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N</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 itself)</a:t>
            </a:r>
          </a:p>
        </p:txBody>
      </p:sp>
      <p:sp>
        <p:nvSpPr>
          <p:cNvPr id="6" name="Slide Number Placeholder 3">
            <a:extLst>
              <a:ext uri="{FF2B5EF4-FFF2-40B4-BE49-F238E27FC236}">
                <a16:creationId xmlns:a16="http://schemas.microsoft.com/office/drawing/2014/main" id="{4DE8FF7D-1A32-4DD8-904F-3855C07893D1}"/>
              </a:ext>
            </a:extLst>
          </p:cNvPr>
          <p:cNvSpPr>
            <a:spLocks noGrp="1"/>
          </p:cNvSpPr>
          <p:nvPr>
            <p:ph type="sldNum" sz="quarter" idx="10"/>
          </p:nvPr>
        </p:nvSpPr>
        <p:spPr/>
        <p:txBody>
          <a:bodyPr/>
          <a:lstStyle/>
          <a:p>
            <a:fld id="{68151E55-6873-49E2-B8D5-2F265E6F1973}" type="slidenum">
              <a:rPr lang="en-US" smtClean="0"/>
              <a:pPr/>
              <a:t>56</a:t>
            </a:fld>
            <a:endParaRPr lang="en-US"/>
          </a:p>
        </p:txBody>
      </p:sp>
    </p:spTree>
    <p:extLst>
      <p:ext uri="{BB962C8B-B14F-4D97-AF65-F5344CB8AC3E}">
        <p14:creationId xmlns:p14="http://schemas.microsoft.com/office/powerpoint/2010/main" val="618538852"/>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F9B66D-EAE1-44B4-B4CE-9DAC67DF74C5}"/>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Action of telomerase</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9" name="Picture 2" descr="An illustration shows the action of telomerase.">
            <a:extLst>
              <a:ext uri="{FF2B5EF4-FFF2-40B4-BE49-F238E27FC236}">
                <a16:creationId xmlns:a16="http://schemas.microsoft.com/office/drawing/2014/main" id="{DD065702-2108-409B-8AB3-0CC1BAAC1B5A}"/>
              </a:ext>
            </a:extLst>
          </p:cNvPr>
          <p:cNvPicPr>
            <a:picLocks noChangeAspect="1" noChangeArrowheads="1"/>
          </p:cNvPicPr>
          <p:nvPr/>
        </p:nvPicPr>
        <p:blipFill>
          <a:blip r:embed="rId2"/>
          <a:stretch>
            <a:fillRect/>
          </a:stretch>
        </p:blipFill>
        <p:spPr bwMode="auto">
          <a:xfrm>
            <a:off x="2262793" y="1124405"/>
            <a:ext cx="4618415" cy="502920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Text Placeholder 3">
            <a:extLst>
              <a:ext uri="{FF2B5EF4-FFF2-40B4-BE49-F238E27FC236}">
                <a16:creationId xmlns:a16="http://schemas.microsoft.com/office/drawing/2014/main" id="{52BF17B8-1D2F-4A55-A665-11311B221089}"/>
              </a:ext>
            </a:extLst>
          </p:cNvPr>
          <p:cNvSpPr>
            <a:spLocks noGrp="1"/>
          </p:cNvSpPr>
          <p:nvPr>
            <p:ph type="body" sz="quarter" idx="40"/>
          </p:nvPr>
        </p:nvSpPr>
        <p:spPr>
          <a:xfrm>
            <a:off x="3200400" y="6300788"/>
            <a:ext cx="2743200" cy="192087"/>
          </a:xfrm>
        </p:spPr>
        <p:txBody>
          <a:bodyPr/>
          <a:lstStyle/>
          <a:p>
            <a:r>
              <a:rPr lang="en-US" noProof="0" dirty="0">
                <a:hlinkClick r:id="rId3" action="ppaction://hlinksldjump"/>
              </a:rPr>
              <a:t>Access the text alternative for slide images.</a:t>
            </a:r>
          </a:p>
        </p:txBody>
      </p:sp>
      <p:sp>
        <p:nvSpPr>
          <p:cNvPr id="8" name="Slide Number Placeholder 4">
            <a:extLst>
              <a:ext uri="{FF2B5EF4-FFF2-40B4-BE49-F238E27FC236}">
                <a16:creationId xmlns:a16="http://schemas.microsoft.com/office/drawing/2014/main" id="{9C339F43-A9B5-4E48-AF50-57AA89703B20}"/>
              </a:ext>
            </a:extLst>
          </p:cNvPr>
          <p:cNvSpPr>
            <a:spLocks noGrp="1"/>
          </p:cNvSpPr>
          <p:nvPr>
            <p:ph type="sldNum" sz="quarter" idx="10"/>
          </p:nvPr>
        </p:nvSpPr>
        <p:spPr/>
        <p:txBody>
          <a:bodyPr/>
          <a:lstStyle/>
          <a:p>
            <a:fld id="{68151E55-6873-49E2-B8D5-2F265E6F1973}" type="slidenum">
              <a:rPr lang="en-US" smtClean="0"/>
              <a:pPr/>
              <a:t>57</a:t>
            </a:fld>
            <a:endParaRPr lang="en-US"/>
          </a:p>
        </p:txBody>
      </p:sp>
    </p:spTree>
    <p:extLst>
      <p:ext uri="{BB962C8B-B14F-4D97-AF65-F5344CB8AC3E}">
        <p14:creationId xmlns:p14="http://schemas.microsoft.com/office/powerpoint/2010/main" val="84625263"/>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23113D-2650-4B8F-AF6B-A93EE81A3627}"/>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Regulation of telomerase</a:t>
            </a:r>
          </a:p>
        </p:txBody>
      </p:sp>
      <p:sp>
        <p:nvSpPr>
          <p:cNvPr id="3" name="Content Placeholder 2">
            <a:extLst>
              <a:ext uri="{FF2B5EF4-FFF2-40B4-BE49-F238E27FC236}">
                <a16:creationId xmlns:a16="http://schemas.microsoft.com/office/drawing/2014/main" id="{3AD9F87E-C3CA-4B44-ADC7-E7E908C41FEB}"/>
              </a:ext>
            </a:extLst>
          </p:cNvPr>
          <p:cNvSpPr>
            <a:spLocks noGrp="1"/>
          </p:cNvSpPr>
          <p:nvPr>
            <p:ph sz="quarter" idx="11"/>
          </p:nvPr>
        </p:nvSpPr>
        <p:spPr/>
        <p:txBody>
          <a:bodyPr/>
          <a:lstStyle/>
          <a:p>
            <a:pPr>
              <a:spcBef>
                <a:spcPts val="3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Telomerase activity is developmentally regulated</a:t>
            </a:r>
          </a:p>
          <a:p>
            <a:pPr marL="342900" indent="-342900">
              <a:spcBef>
                <a:spcPts val="3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High in early development/childhood</a:t>
            </a:r>
          </a:p>
          <a:p>
            <a:pPr marL="342900" indent="-342900">
              <a:spcBef>
                <a:spcPts val="3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Low in most somatic adult cells</a:t>
            </a:r>
          </a:p>
          <a:p>
            <a:pPr lvl="2" indent="-283464">
              <a:spcBef>
                <a:spcPts val="300"/>
              </a:spcBef>
              <a:spcAft>
                <a:spcPts val="600"/>
              </a:spcAft>
              <a:buClr>
                <a:srgbClr val="000000"/>
              </a:buClr>
            </a:pPr>
            <a:r>
              <a:rPr lang="en-US" dirty="0">
                <a:solidFill>
                  <a:srgbClr val="000000"/>
                </a:solidFill>
                <a:latin typeface="Arial" panose="020B0604020202020204" pitchFamily="34" charset="0"/>
                <a:ea typeface="Verdana" panose="020B0604030504040204" pitchFamily="34" charset="0"/>
              </a:rPr>
              <a:t>Exceptions: cells that must continue dividing (for example lymphocytes)</a:t>
            </a:r>
          </a:p>
          <a:p>
            <a:pPr>
              <a:spcBef>
                <a:spcPts val="3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Telomerase plays a role in senescence/aging</a:t>
            </a:r>
          </a:p>
          <a:p>
            <a:pPr marL="342900" indent="-342900">
              <a:spcBef>
                <a:spcPts val="3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Mice that completely lack telomerase activity had nonviable offspring after six generations</a:t>
            </a:r>
          </a:p>
          <a:p>
            <a:pPr>
              <a:spcBef>
                <a:spcPts val="3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Telomerase contributes to cancer</a:t>
            </a:r>
          </a:p>
          <a:p>
            <a:pPr marL="342900" indent="-342900">
              <a:spcBef>
                <a:spcPts val="3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Cancer cells generally show activation of telomerase to maintain telomere length</a:t>
            </a:r>
          </a:p>
        </p:txBody>
      </p:sp>
      <p:sp>
        <p:nvSpPr>
          <p:cNvPr id="6" name="Slide Number Placeholder 3">
            <a:extLst>
              <a:ext uri="{FF2B5EF4-FFF2-40B4-BE49-F238E27FC236}">
                <a16:creationId xmlns:a16="http://schemas.microsoft.com/office/drawing/2014/main" id="{6A20412A-956C-452E-9225-892D29D011AE}"/>
              </a:ext>
            </a:extLst>
          </p:cNvPr>
          <p:cNvSpPr>
            <a:spLocks noGrp="1"/>
          </p:cNvSpPr>
          <p:nvPr>
            <p:ph type="sldNum" sz="quarter" idx="10"/>
          </p:nvPr>
        </p:nvSpPr>
        <p:spPr/>
        <p:txBody>
          <a:bodyPr/>
          <a:lstStyle/>
          <a:p>
            <a:fld id="{68151E55-6873-49E2-B8D5-2F265E6F1973}" type="slidenum">
              <a:rPr lang="en-US" smtClean="0"/>
              <a:pPr/>
              <a:t>58</a:t>
            </a:fld>
            <a:endParaRPr lang="en-US"/>
          </a:p>
        </p:txBody>
      </p:sp>
    </p:spTree>
    <p:extLst>
      <p:ext uri="{BB962C8B-B14F-4D97-AF65-F5344CB8AC3E}">
        <p14:creationId xmlns:p14="http://schemas.microsoft.com/office/powerpoint/2010/main" val="3669237921"/>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FFBD71-C67F-4F59-81F4-54B64A746BCF}"/>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D</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N</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A damage constantly occurs</a:t>
            </a:r>
          </a:p>
        </p:txBody>
      </p:sp>
      <p:sp>
        <p:nvSpPr>
          <p:cNvPr id="3" name="Content Placeholder 2">
            <a:extLst>
              <a:ext uri="{FF2B5EF4-FFF2-40B4-BE49-F238E27FC236}">
                <a16:creationId xmlns:a16="http://schemas.microsoft.com/office/drawing/2014/main" id="{E332FC2D-024B-4EC3-830D-FCA9242DAA04}"/>
              </a:ext>
            </a:extLst>
          </p:cNvPr>
          <p:cNvSpPr>
            <a:spLocks noGrp="1"/>
          </p:cNvSpPr>
          <p:nvPr>
            <p:ph sz="quarter" idx="11"/>
          </p:nvPr>
        </p:nvSpPr>
        <p:spPr/>
        <p:txBody>
          <a:bodyPr/>
          <a:lstStyle/>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Random errors during to replication</a:t>
            </a:r>
          </a:p>
          <a:p>
            <a:pPr marL="347472" lvl="0" indent="-347472">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cs typeface="Arial" pitchFamily="34" charset="0"/>
              </a:rPr>
              <a:t>D</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N</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A</a:t>
            </a:r>
            <a:r>
              <a:rPr lang="en-US" dirty="0">
                <a:solidFill>
                  <a:srgbClr val="000000"/>
                </a:solidFill>
                <a:latin typeface="Arial" panose="020B0604020202020204" pitchFamily="34" charset="0"/>
                <a:ea typeface="Verdana" panose="020B0604030504040204" pitchFamily="34" charset="0"/>
              </a:rPr>
              <a:t> polymerases have proofreading ability to counteract</a:t>
            </a:r>
          </a:p>
          <a:p>
            <a:pPr lvl="0">
              <a:spcBef>
                <a:spcPct val="20000"/>
              </a:spcBef>
              <a:spcAft>
                <a:spcPts val="1200"/>
              </a:spcAft>
              <a:buClr>
                <a:srgbClr val="003B48"/>
              </a:buClr>
            </a:pPr>
            <a:r>
              <a:rPr lang="en-US" i="1" dirty="0">
                <a:solidFill>
                  <a:srgbClr val="000000"/>
                </a:solidFill>
                <a:latin typeface="Arial" panose="020B0604020202020204" pitchFamily="34" charset="0"/>
                <a:ea typeface="Verdana" panose="020B0604030504040204" pitchFamily="34" charset="0"/>
              </a:rPr>
              <a:t>Mutagens</a:t>
            </a:r>
            <a:r>
              <a:rPr lang="en-US" dirty="0">
                <a:solidFill>
                  <a:srgbClr val="000000"/>
                </a:solidFill>
                <a:latin typeface="Arial" panose="020B0604020202020204" pitchFamily="34" charset="0"/>
                <a:ea typeface="Verdana" panose="020B0604030504040204" pitchFamily="34" charset="0"/>
              </a:rPr>
              <a:t> – any agent that increases the number of mutations above background level</a:t>
            </a:r>
          </a:p>
          <a:p>
            <a:pPr marL="347472" lvl="0" indent="-347472">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Examples: radiation and chemicals</a:t>
            </a:r>
          </a:p>
          <a:p>
            <a:pPr lvl="0">
              <a:spcBef>
                <a:spcPct val="20000"/>
              </a:spcBef>
              <a:spcAft>
                <a:spcPts val="0"/>
              </a:spcAft>
              <a:buClr>
                <a:srgbClr val="003B48"/>
              </a:buClr>
            </a:pPr>
            <a:r>
              <a:rPr lang="en-US" dirty="0">
                <a:solidFill>
                  <a:srgbClr val="000000"/>
                </a:solidFill>
                <a:latin typeface="Arial" panose="020B0604020202020204" pitchFamily="34" charset="0"/>
                <a:ea typeface="Verdana" panose="020B0604030504040204" pitchFamily="34" charset="0"/>
              </a:rPr>
              <a:t>Importance of </a:t>
            </a:r>
            <a:r>
              <a:rPr lang="en-US" dirty="0">
                <a:solidFill>
                  <a:srgbClr val="000000"/>
                </a:solidFill>
                <a:latin typeface="Arial" panose="020B0604020202020204" pitchFamily="34" charset="0"/>
                <a:ea typeface="Verdana" panose="020B0604030504040204" pitchFamily="34" charset="0"/>
                <a:cs typeface="Arial" pitchFamily="34" charset="0"/>
              </a:rPr>
              <a:t>D</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N</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A</a:t>
            </a:r>
            <a:r>
              <a:rPr lang="en-US" dirty="0">
                <a:solidFill>
                  <a:srgbClr val="000000"/>
                </a:solidFill>
                <a:latin typeface="Arial" panose="020B0604020202020204" pitchFamily="34" charset="0"/>
                <a:ea typeface="Verdana" panose="020B0604030504040204" pitchFamily="34" charset="0"/>
              </a:rPr>
              <a:t> repair is indicated by the multiplicity of repair systems that have been discovered</a:t>
            </a:r>
          </a:p>
        </p:txBody>
      </p:sp>
      <p:sp>
        <p:nvSpPr>
          <p:cNvPr id="6" name="Slide Number Placeholder 3">
            <a:extLst>
              <a:ext uri="{FF2B5EF4-FFF2-40B4-BE49-F238E27FC236}">
                <a16:creationId xmlns:a16="http://schemas.microsoft.com/office/drawing/2014/main" id="{839B2F48-C204-47EE-90EB-8BCE6D115771}"/>
              </a:ext>
            </a:extLst>
          </p:cNvPr>
          <p:cNvSpPr>
            <a:spLocks noGrp="1"/>
          </p:cNvSpPr>
          <p:nvPr>
            <p:ph type="sldNum" sz="quarter" idx="10"/>
          </p:nvPr>
        </p:nvSpPr>
        <p:spPr/>
        <p:txBody>
          <a:bodyPr/>
          <a:lstStyle/>
          <a:p>
            <a:fld id="{68151E55-6873-49E2-B8D5-2F265E6F1973}" type="slidenum">
              <a:rPr lang="en-US" smtClean="0"/>
              <a:pPr/>
              <a:t>59</a:t>
            </a:fld>
            <a:endParaRPr lang="en-US"/>
          </a:p>
        </p:txBody>
      </p:sp>
    </p:spTree>
    <p:extLst>
      <p:ext uri="{BB962C8B-B14F-4D97-AF65-F5344CB8AC3E}">
        <p14:creationId xmlns:p14="http://schemas.microsoft.com/office/powerpoint/2010/main" val="143499852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5A80DD-3579-4CCC-9262-B2CD92558401}"/>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Griffith’s Results</a:t>
            </a:r>
            <a:r>
              <a:rPr lang="en-US" altLang="en-US" sz="1200" dirty="0">
                <a:solidFill>
                  <a:srgbClr val="000000"/>
                </a:solidFill>
                <a:latin typeface="Arial" panose="020B0604020202020204" pitchFamily="34" charset="0"/>
                <a:ea typeface="Microsoft YaHei" panose="020B0503020204020204" pitchFamily="34" charset="-122"/>
                <a:cs typeface="Arial" pitchFamily="34" charset="0"/>
              </a:rPr>
              <a:t> 2</a:t>
            </a:r>
            <a:endParaRPr lang="en-US" sz="1200"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7F85E08E-82DA-4929-8C63-2F029E12224F}"/>
              </a:ext>
            </a:extLst>
          </p:cNvPr>
          <p:cNvSpPr>
            <a:spLocks noGrp="1"/>
          </p:cNvSpPr>
          <p:nvPr>
            <p:ph sz="quarter" idx="11"/>
          </p:nvPr>
        </p:nvSpPr>
        <p:spPr>
          <a:xfrm>
            <a:off x="342900" y="1276710"/>
            <a:ext cx="3382260" cy="4974336"/>
          </a:xfrm>
        </p:spPr>
        <p:txBody>
          <a:bodyPr/>
          <a:lstStyle/>
          <a:p>
            <a:pPr>
              <a:spcBef>
                <a:spcPts val="600"/>
              </a:spcBef>
              <a:spcAft>
                <a:spcPts val="1200"/>
              </a:spcAft>
            </a:pPr>
            <a:r>
              <a:rPr lang="en-US" dirty="0"/>
              <a:t>Injection of:</a:t>
            </a:r>
          </a:p>
          <a:p>
            <a:pPr marL="342900" indent="-342900">
              <a:spcBef>
                <a:spcPts val="600"/>
              </a:spcBef>
              <a:spcAft>
                <a:spcPts val="1200"/>
              </a:spcAft>
              <a:buFont typeface="Arial" panose="020B0604020202020204" pitchFamily="34" charset="0"/>
              <a:buChar char="•"/>
            </a:pPr>
            <a:r>
              <a:rPr lang="en-US" dirty="0"/>
              <a:t>Heat-killed virulent (S) strain cells did not kill the mice</a:t>
            </a:r>
          </a:p>
          <a:p>
            <a:pPr marL="342900" indent="-342900">
              <a:spcBef>
                <a:spcPts val="600"/>
              </a:spcBef>
              <a:spcAft>
                <a:spcPts val="1200"/>
              </a:spcAft>
              <a:buFont typeface="Arial" panose="020B0604020202020204" pitchFamily="34" charset="0"/>
              <a:buChar char="•"/>
            </a:pPr>
            <a:r>
              <a:rPr lang="en-US" dirty="0"/>
              <a:t>Heat-killed virulent (S) strain + live nonvirulent (R) strain cells killed the mice</a:t>
            </a:r>
          </a:p>
        </p:txBody>
      </p:sp>
      <p:pic>
        <p:nvPicPr>
          <p:cNvPr id="9" name="Picture 3" descr="An illustration shows Griffith’s experiment.">
            <a:extLst>
              <a:ext uri="{FF2B5EF4-FFF2-40B4-BE49-F238E27FC236}">
                <a16:creationId xmlns:a16="http://schemas.microsoft.com/office/drawing/2014/main" id="{3251AA93-72AA-43C8-A483-99A58894EE59}"/>
              </a:ext>
            </a:extLst>
          </p:cNvPr>
          <p:cNvPicPr>
            <a:picLocks noChangeAspect="1" noChangeArrowheads="1"/>
          </p:cNvPicPr>
          <p:nvPr/>
        </p:nvPicPr>
        <p:blipFill rotWithShape="1">
          <a:blip r:embed="rId2"/>
          <a:srcRect l="48248"/>
          <a:stretch/>
        </p:blipFill>
        <p:spPr bwMode="auto">
          <a:xfrm>
            <a:off x="3930954" y="1410362"/>
            <a:ext cx="4935956" cy="4454462"/>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 Placeholder 4">
            <a:extLst>
              <a:ext uri="{FF2B5EF4-FFF2-40B4-BE49-F238E27FC236}">
                <a16:creationId xmlns:a16="http://schemas.microsoft.com/office/drawing/2014/main" id="{17FF43CA-19C7-4D8A-9C34-1FFABEF70EEA}"/>
              </a:ext>
            </a:extLst>
          </p:cNvPr>
          <p:cNvSpPr>
            <a:spLocks noGrp="1"/>
          </p:cNvSpPr>
          <p:nvPr>
            <p:ph type="body" sz="quarter" idx="40"/>
          </p:nvPr>
        </p:nvSpPr>
        <p:spPr>
          <a:xfrm>
            <a:off x="3200400" y="6300788"/>
            <a:ext cx="2743200" cy="192087"/>
          </a:xfrm>
        </p:spPr>
        <p:txBody>
          <a:bodyPr/>
          <a:lstStyle/>
          <a:p>
            <a:r>
              <a:rPr lang="en-US" noProof="0" dirty="0">
                <a:hlinkClick r:id="rId3" action="ppaction://hlinksldjump"/>
              </a:rPr>
              <a:t>Access the text alternative for slide images.</a:t>
            </a:r>
          </a:p>
        </p:txBody>
      </p:sp>
      <p:sp>
        <p:nvSpPr>
          <p:cNvPr id="8" name="Slide Number Placeholder 5">
            <a:extLst>
              <a:ext uri="{FF2B5EF4-FFF2-40B4-BE49-F238E27FC236}">
                <a16:creationId xmlns:a16="http://schemas.microsoft.com/office/drawing/2014/main" id="{44382970-48AB-4A30-87C2-4AE726339597}"/>
              </a:ext>
            </a:extLst>
          </p:cNvPr>
          <p:cNvSpPr>
            <a:spLocks noGrp="1"/>
          </p:cNvSpPr>
          <p:nvPr>
            <p:ph type="sldNum" sz="quarter" idx="10"/>
          </p:nvPr>
        </p:nvSpPr>
        <p:spPr/>
        <p:txBody>
          <a:bodyPr/>
          <a:lstStyle/>
          <a:p>
            <a:fld id="{68151E55-6873-49E2-B8D5-2F265E6F1973}" type="slidenum">
              <a:rPr lang="en-US" smtClean="0"/>
              <a:pPr/>
              <a:t>6</a:t>
            </a:fld>
            <a:endParaRPr lang="en-US"/>
          </a:p>
        </p:txBody>
      </p:sp>
    </p:spTree>
    <p:extLst>
      <p:ext uri="{BB962C8B-B14F-4D97-AF65-F5344CB8AC3E}">
        <p14:creationId xmlns:p14="http://schemas.microsoft.com/office/powerpoint/2010/main" val="1272166570"/>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F9B731-4749-47A6-A380-6622CAD6CB5B}"/>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Two categories of D</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N</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A repair</a:t>
            </a:r>
          </a:p>
        </p:txBody>
      </p:sp>
      <p:sp>
        <p:nvSpPr>
          <p:cNvPr id="3" name="Content Placeholder 2">
            <a:extLst>
              <a:ext uri="{FF2B5EF4-FFF2-40B4-BE49-F238E27FC236}">
                <a16:creationId xmlns:a16="http://schemas.microsoft.com/office/drawing/2014/main" id="{23E4BD6D-A1B5-4DE9-9D44-FA5F415D3B95}"/>
              </a:ext>
            </a:extLst>
          </p:cNvPr>
          <p:cNvSpPr>
            <a:spLocks noGrp="1"/>
          </p:cNvSpPr>
          <p:nvPr>
            <p:ph sz="quarter" idx="11"/>
          </p:nvPr>
        </p:nvSpPr>
        <p:spPr/>
        <p:txBody>
          <a:bodyPr/>
          <a:lstStyle/>
          <a:p>
            <a:pPr marL="457200" lvl="0" indent="-457200">
              <a:spcBef>
                <a:spcPts val="1200"/>
              </a:spcBef>
              <a:spcAft>
                <a:spcPts val="1200"/>
              </a:spcAft>
              <a:buClr>
                <a:srgbClr val="000000"/>
              </a:buClr>
              <a:buFont typeface="+mj-lt"/>
              <a:buAutoNum type="arabicPeriod"/>
            </a:pPr>
            <a:r>
              <a:rPr lang="en-US" dirty="0">
                <a:solidFill>
                  <a:srgbClr val="000000"/>
                </a:solidFill>
                <a:latin typeface="Arial" panose="020B0604020202020204" pitchFamily="34" charset="0"/>
                <a:ea typeface="Verdana" panose="020B0604030504040204" pitchFamily="34" charset="0"/>
              </a:rPr>
              <a:t>Specific repair</a:t>
            </a:r>
          </a:p>
          <a:p>
            <a:pPr marL="914400" lvl="0" indent="-452438">
              <a:spcBef>
                <a:spcPts val="12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Targets a single kind of lesion in </a:t>
            </a:r>
            <a:r>
              <a:rPr lang="en-US" dirty="0">
                <a:solidFill>
                  <a:srgbClr val="000000"/>
                </a:solidFill>
                <a:latin typeface="Arial" panose="020B0604020202020204" pitchFamily="34" charset="0"/>
                <a:ea typeface="Verdana" panose="020B0604030504040204" pitchFamily="34" charset="0"/>
                <a:cs typeface="Arial" pitchFamily="34" charset="0"/>
              </a:rPr>
              <a:t>D</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N</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A</a:t>
            </a:r>
            <a:r>
              <a:rPr lang="en-US" dirty="0">
                <a:solidFill>
                  <a:srgbClr val="000000"/>
                </a:solidFill>
                <a:latin typeface="Arial" panose="020B0604020202020204" pitchFamily="34" charset="0"/>
                <a:ea typeface="Verdana" panose="020B0604030504040204" pitchFamily="34" charset="0"/>
              </a:rPr>
              <a:t> and repairs only that damage</a:t>
            </a:r>
          </a:p>
          <a:p>
            <a:pPr marL="457200" lvl="0" indent="-457200">
              <a:spcBef>
                <a:spcPts val="1200"/>
              </a:spcBef>
              <a:spcAft>
                <a:spcPts val="1200"/>
              </a:spcAft>
              <a:buClr>
                <a:srgbClr val="000000"/>
              </a:buClr>
              <a:buFont typeface="+mj-lt"/>
              <a:buAutoNum type="arabicPeriod" startAt="2"/>
            </a:pPr>
            <a:r>
              <a:rPr lang="en-US" dirty="0">
                <a:solidFill>
                  <a:srgbClr val="000000"/>
                </a:solidFill>
                <a:latin typeface="Arial" panose="020B0604020202020204" pitchFamily="34" charset="0"/>
                <a:ea typeface="Verdana" panose="020B0604030504040204" pitchFamily="34" charset="0"/>
              </a:rPr>
              <a:t>Nonspecific</a:t>
            </a:r>
          </a:p>
          <a:p>
            <a:pPr marL="914400" lvl="0" indent="-452438">
              <a:spcBef>
                <a:spcPts val="12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Use a single mechanism to repair multiple kinds of lesions in </a:t>
            </a:r>
            <a:r>
              <a:rPr lang="en-US" dirty="0">
                <a:solidFill>
                  <a:srgbClr val="000000"/>
                </a:solidFill>
                <a:latin typeface="Arial" panose="020B0604020202020204" pitchFamily="34" charset="0"/>
                <a:ea typeface="Verdana" panose="020B0604030504040204" pitchFamily="34" charset="0"/>
                <a:cs typeface="Arial" pitchFamily="34" charset="0"/>
              </a:rPr>
              <a:t>D</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N</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A </a:t>
            </a:r>
            <a:endParaRPr lang="en-US" dirty="0">
              <a:solidFill>
                <a:srgbClr val="000000"/>
              </a:solidFill>
              <a:latin typeface="Arial" panose="020B0604020202020204" pitchFamily="34" charset="0"/>
              <a:ea typeface="Verdana" panose="020B0604030504040204" pitchFamily="34" charset="0"/>
            </a:endParaRPr>
          </a:p>
        </p:txBody>
      </p:sp>
      <p:sp>
        <p:nvSpPr>
          <p:cNvPr id="6" name="Slide Number Placeholder 3">
            <a:extLst>
              <a:ext uri="{FF2B5EF4-FFF2-40B4-BE49-F238E27FC236}">
                <a16:creationId xmlns:a16="http://schemas.microsoft.com/office/drawing/2014/main" id="{BA3B39A8-A09E-48FA-BDBA-3DF0296B3E4F}"/>
              </a:ext>
            </a:extLst>
          </p:cNvPr>
          <p:cNvSpPr>
            <a:spLocks noGrp="1"/>
          </p:cNvSpPr>
          <p:nvPr>
            <p:ph type="sldNum" sz="quarter" idx="10"/>
          </p:nvPr>
        </p:nvSpPr>
        <p:spPr/>
        <p:txBody>
          <a:bodyPr/>
          <a:lstStyle/>
          <a:p>
            <a:fld id="{68151E55-6873-49E2-B8D5-2F265E6F1973}" type="slidenum">
              <a:rPr lang="en-US" smtClean="0"/>
              <a:pPr/>
              <a:t>60</a:t>
            </a:fld>
            <a:endParaRPr lang="en-US"/>
          </a:p>
        </p:txBody>
      </p:sp>
    </p:spTree>
    <p:extLst>
      <p:ext uri="{BB962C8B-B14F-4D97-AF65-F5344CB8AC3E}">
        <p14:creationId xmlns:p14="http://schemas.microsoft.com/office/powerpoint/2010/main" val="397307576"/>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D8DADC-5999-4DF6-9F9A-3CBD4A87CCCA}"/>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Mismatch repair</a:t>
            </a:r>
          </a:p>
        </p:txBody>
      </p:sp>
      <p:sp>
        <p:nvSpPr>
          <p:cNvPr id="3" name="Content Placeholder 2">
            <a:extLst>
              <a:ext uri="{FF2B5EF4-FFF2-40B4-BE49-F238E27FC236}">
                <a16:creationId xmlns:a16="http://schemas.microsoft.com/office/drawing/2014/main" id="{B14060B6-082D-4A77-ABDE-C71175DAA1E3}"/>
              </a:ext>
            </a:extLst>
          </p:cNvPr>
          <p:cNvSpPr>
            <a:spLocks noGrp="1"/>
          </p:cNvSpPr>
          <p:nvPr>
            <p:ph sz="quarter" idx="11"/>
          </p:nvPr>
        </p:nvSpPr>
        <p:spPr/>
        <p:txBody>
          <a:bodyPr/>
          <a:lstStyle/>
          <a:p>
            <a:pPr lvl="0">
              <a:spcBef>
                <a:spcPts val="1200"/>
              </a:spcBef>
              <a:spcAft>
                <a:spcPts val="1200"/>
              </a:spcAft>
              <a:buClr>
                <a:srgbClr val="003B48"/>
              </a:buClr>
            </a:pPr>
            <a:r>
              <a:rPr lang="en-US" i="1" dirty="0">
                <a:solidFill>
                  <a:srgbClr val="000000"/>
                </a:solidFill>
                <a:latin typeface="Arial" panose="020B0604020202020204" pitchFamily="34" charset="0"/>
                <a:ea typeface="Verdana" panose="020B0604030504040204" pitchFamily="34" charset="0"/>
              </a:rPr>
              <a:t>Mismatch repair (M</a:t>
            </a:r>
            <a:r>
              <a:rPr lang="en-US" sz="100" i="1" dirty="0">
                <a:solidFill>
                  <a:srgbClr val="000000"/>
                </a:solidFill>
                <a:latin typeface="Arial" panose="020B0604020202020204" pitchFamily="34" charset="0"/>
                <a:ea typeface="Verdana" panose="020B0604030504040204" pitchFamily="34" charset="0"/>
              </a:rPr>
              <a:t> </a:t>
            </a:r>
            <a:r>
              <a:rPr lang="en-US" i="1" dirty="0" err="1">
                <a:solidFill>
                  <a:srgbClr val="000000"/>
                </a:solidFill>
                <a:latin typeface="Arial" panose="020B0604020202020204" pitchFamily="34" charset="0"/>
                <a:ea typeface="Verdana" panose="020B0604030504040204" pitchFamily="34" charset="0"/>
              </a:rPr>
              <a:t>M</a:t>
            </a:r>
            <a:r>
              <a:rPr lang="en-US" sz="100" i="1" dirty="0">
                <a:solidFill>
                  <a:srgbClr val="000000"/>
                </a:solidFill>
                <a:latin typeface="Arial" panose="020B0604020202020204" pitchFamily="34" charset="0"/>
                <a:ea typeface="Verdana" panose="020B0604030504040204" pitchFamily="34" charset="0"/>
              </a:rPr>
              <a:t> </a:t>
            </a:r>
            <a:r>
              <a:rPr lang="en-US" i="1" dirty="0">
                <a:solidFill>
                  <a:srgbClr val="000000"/>
                </a:solidFill>
                <a:latin typeface="Arial" panose="020B0604020202020204" pitchFamily="34" charset="0"/>
                <a:ea typeface="Verdana" panose="020B0604030504040204" pitchFamily="34" charset="0"/>
              </a:rPr>
              <a:t>R) </a:t>
            </a:r>
            <a:r>
              <a:rPr lang="en-US" dirty="0">
                <a:solidFill>
                  <a:srgbClr val="000000"/>
                </a:solidFill>
                <a:latin typeface="Arial" panose="020B0604020202020204" pitchFamily="34" charset="0"/>
                <a:ea typeface="Verdana" panose="020B0604030504040204" pitchFamily="34" charset="0"/>
              </a:rPr>
              <a:t>removes incorrect bases incorporated during </a:t>
            </a:r>
            <a:r>
              <a:rPr lang="en-US" dirty="0">
                <a:solidFill>
                  <a:srgbClr val="000000"/>
                </a:solidFill>
                <a:latin typeface="Arial" panose="020B0604020202020204" pitchFamily="34" charset="0"/>
                <a:ea typeface="Verdana" panose="020B0604030504040204" pitchFamily="34" charset="0"/>
                <a:cs typeface="Arial" pitchFamily="34" charset="0"/>
              </a:rPr>
              <a:t>D</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N</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A</a:t>
            </a:r>
            <a:r>
              <a:rPr lang="en-US" dirty="0">
                <a:solidFill>
                  <a:srgbClr val="000000"/>
                </a:solidFill>
                <a:latin typeface="Arial" panose="020B0604020202020204" pitchFamily="34" charset="0"/>
                <a:ea typeface="Verdana" panose="020B0604030504040204" pitchFamily="34" charset="0"/>
              </a:rPr>
              <a:t> replication</a:t>
            </a:r>
          </a:p>
          <a:p>
            <a:pPr marL="347472" lvl="0" indent="-347472">
              <a:spcBef>
                <a:spcPts val="12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Replaces them with the correct base by copying the template strand</a:t>
            </a:r>
          </a:p>
          <a:p>
            <a:pPr lvl="0">
              <a:spcBef>
                <a:spcPts val="12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Must distinguish between the template strand and the newly synthesized strand</a:t>
            </a:r>
          </a:p>
          <a:p>
            <a:pPr marL="347472" lvl="0" indent="-347472">
              <a:spcBef>
                <a:spcPts val="1200"/>
              </a:spcBef>
              <a:spcAft>
                <a:spcPts val="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In </a:t>
            </a:r>
            <a:r>
              <a:rPr lang="en-US" i="1" dirty="0">
                <a:solidFill>
                  <a:srgbClr val="000000"/>
                </a:solidFill>
                <a:latin typeface="Arial" panose="020B0604020202020204" pitchFamily="34" charset="0"/>
                <a:ea typeface="Verdana" panose="020B0604030504040204" pitchFamily="34" charset="0"/>
              </a:rPr>
              <a:t>E. coli</a:t>
            </a:r>
            <a:r>
              <a:rPr lang="en-US" dirty="0">
                <a:solidFill>
                  <a:srgbClr val="000000"/>
                </a:solidFill>
                <a:latin typeface="Arial" panose="020B0604020202020204" pitchFamily="34" charset="0"/>
                <a:ea typeface="Verdana" panose="020B0604030504040204" pitchFamily="34" charset="0"/>
              </a:rPr>
              <a:t>, this involves methylation of the A in the sequence 5′ GATC 3′</a:t>
            </a:r>
          </a:p>
          <a:p>
            <a:pPr marL="347472" lvl="0" indent="-347472">
              <a:spcBef>
                <a:spcPts val="1200"/>
              </a:spcBef>
              <a:spcAft>
                <a:spcPts val="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The newly synthesized strand will be unmethylated for a brief window during which M</a:t>
            </a:r>
            <a:r>
              <a:rPr lang="en-US" sz="100" dirty="0">
                <a:solidFill>
                  <a:srgbClr val="000000"/>
                </a:solidFill>
                <a:latin typeface="Arial" panose="020B0604020202020204" pitchFamily="34" charset="0"/>
                <a:ea typeface="Verdana" panose="020B0604030504040204" pitchFamily="34" charset="0"/>
              </a:rPr>
              <a:t> </a:t>
            </a:r>
            <a:r>
              <a:rPr lang="en-US" dirty="0" err="1">
                <a:solidFill>
                  <a:srgbClr val="000000"/>
                </a:solidFill>
                <a:latin typeface="Arial" panose="020B0604020202020204" pitchFamily="34" charset="0"/>
                <a:ea typeface="Verdana" panose="020B0604030504040204" pitchFamily="34" charset="0"/>
              </a:rPr>
              <a:t>M</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R can identify strands</a:t>
            </a:r>
          </a:p>
        </p:txBody>
      </p:sp>
      <p:sp>
        <p:nvSpPr>
          <p:cNvPr id="6" name="Slide Number Placeholder 3">
            <a:extLst>
              <a:ext uri="{FF2B5EF4-FFF2-40B4-BE49-F238E27FC236}">
                <a16:creationId xmlns:a16="http://schemas.microsoft.com/office/drawing/2014/main" id="{9FF6A003-A14B-4E89-8E66-17C081BE2F25}"/>
              </a:ext>
            </a:extLst>
          </p:cNvPr>
          <p:cNvSpPr>
            <a:spLocks noGrp="1"/>
          </p:cNvSpPr>
          <p:nvPr>
            <p:ph type="sldNum" sz="quarter" idx="10"/>
          </p:nvPr>
        </p:nvSpPr>
        <p:spPr/>
        <p:txBody>
          <a:bodyPr/>
          <a:lstStyle/>
          <a:p>
            <a:fld id="{68151E55-6873-49E2-B8D5-2F265E6F1973}" type="slidenum">
              <a:rPr lang="en-US" smtClean="0"/>
              <a:pPr/>
              <a:t>61</a:t>
            </a:fld>
            <a:endParaRPr lang="en-US"/>
          </a:p>
        </p:txBody>
      </p:sp>
    </p:spTree>
    <p:extLst>
      <p:ext uri="{BB962C8B-B14F-4D97-AF65-F5344CB8AC3E}">
        <p14:creationId xmlns:p14="http://schemas.microsoft.com/office/powerpoint/2010/main" val="3697471916"/>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2721A2-E75C-4C66-8608-4F1DCE37FCD5}"/>
              </a:ext>
            </a:extLst>
          </p:cNvPr>
          <p:cNvSpPr>
            <a:spLocks noGrp="1"/>
          </p:cNvSpPr>
          <p:nvPr>
            <p:ph type="title"/>
          </p:nvPr>
        </p:nvSpPr>
        <p:spPr/>
        <p:txBody>
          <a:bodyPr/>
          <a:lstStyle/>
          <a:p>
            <a:pPr lvl="0"/>
            <a:r>
              <a:rPr lang="en-US" altLang="en-US" dirty="0" err="1">
                <a:solidFill>
                  <a:srgbClr val="000000"/>
                </a:solidFill>
                <a:latin typeface="Arial" panose="020B0604020202020204" pitchFamily="34" charset="0"/>
                <a:ea typeface="Microsoft YaHei" panose="020B0503020204020204" pitchFamily="34" charset="-122"/>
                <a:cs typeface="Arial" pitchFamily="34" charset="0"/>
              </a:rPr>
              <a:t>Photorepair</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E74AD32E-DDFD-4F76-BA09-570C22364183}"/>
              </a:ext>
            </a:extLst>
          </p:cNvPr>
          <p:cNvSpPr>
            <a:spLocks noGrp="1"/>
          </p:cNvSpPr>
          <p:nvPr>
            <p:ph sz="quarter" idx="11"/>
          </p:nvPr>
        </p:nvSpPr>
        <p:spPr>
          <a:xfrm>
            <a:off x="342900" y="1276710"/>
            <a:ext cx="5251784" cy="4974336"/>
          </a:xfrm>
        </p:spPr>
        <p:txBody>
          <a:bodyPr/>
          <a:lstStyle/>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Specific repair mechanism</a:t>
            </a:r>
          </a:p>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Example: thymine dimers caused by U</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V light where adjacent </a:t>
            </a:r>
            <a:r>
              <a:rPr lang="en-US" dirty="0" err="1">
                <a:solidFill>
                  <a:srgbClr val="000000"/>
                </a:solidFill>
                <a:latin typeface="Arial" panose="020B0604020202020204" pitchFamily="34" charset="0"/>
                <a:ea typeface="Verdana" panose="020B0604030504040204" pitchFamily="34" charset="0"/>
              </a:rPr>
              <a:t>thymines</a:t>
            </a:r>
            <a:r>
              <a:rPr lang="en-US" dirty="0">
                <a:solidFill>
                  <a:srgbClr val="000000"/>
                </a:solidFill>
                <a:latin typeface="Arial" panose="020B0604020202020204" pitchFamily="34" charset="0"/>
                <a:ea typeface="Verdana" panose="020B0604030504040204" pitchFamily="34" charset="0"/>
              </a:rPr>
              <a:t> become covalently linked together </a:t>
            </a:r>
          </a:p>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Photolyase enzyme:</a:t>
            </a:r>
          </a:p>
          <a:p>
            <a:pPr marL="347472" lvl="0" indent="-347472">
              <a:spcBef>
                <a:spcPct val="20000"/>
              </a:spcBef>
              <a:spcAft>
                <a:spcPts val="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Absorbs light in visible range</a:t>
            </a:r>
          </a:p>
          <a:p>
            <a:pPr marL="347472" lvl="0" indent="-347472">
              <a:spcBef>
                <a:spcPct val="20000"/>
              </a:spcBef>
              <a:spcAft>
                <a:spcPts val="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Uses this energy to cleave thymine dimer</a:t>
            </a:r>
          </a:p>
        </p:txBody>
      </p:sp>
      <p:pic>
        <p:nvPicPr>
          <p:cNvPr id="9" name="Picture 3" descr="An illustration shows the repair of thymine dimer by photo repair.">
            <a:extLst>
              <a:ext uri="{FF2B5EF4-FFF2-40B4-BE49-F238E27FC236}">
                <a16:creationId xmlns:a16="http://schemas.microsoft.com/office/drawing/2014/main" id="{7A45B30A-886F-4BBA-80F0-B3D6FCCFC578}"/>
              </a:ext>
            </a:extLst>
          </p:cNvPr>
          <p:cNvPicPr>
            <a:picLocks noChangeAspect="1" noChangeArrowheads="1"/>
          </p:cNvPicPr>
          <p:nvPr/>
        </p:nvPicPr>
        <p:blipFill>
          <a:blip r:embed="rId2"/>
          <a:stretch>
            <a:fillRect/>
          </a:stretch>
        </p:blipFill>
        <p:spPr bwMode="auto">
          <a:xfrm>
            <a:off x="5862030" y="901688"/>
            <a:ext cx="2836229" cy="530352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Text Placeholder 4">
            <a:extLst>
              <a:ext uri="{FF2B5EF4-FFF2-40B4-BE49-F238E27FC236}">
                <a16:creationId xmlns:a16="http://schemas.microsoft.com/office/drawing/2014/main" id="{CDA400F7-55B6-4436-8088-CA537838B530}"/>
              </a:ext>
            </a:extLst>
          </p:cNvPr>
          <p:cNvSpPr>
            <a:spLocks noGrp="1"/>
          </p:cNvSpPr>
          <p:nvPr>
            <p:ph type="body" sz="quarter" idx="40"/>
          </p:nvPr>
        </p:nvSpPr>
        <p:spPr>
          <a:xfrm>
            <a:off x="3200400" y="6300788"/>
            <a:ext cx="2743200" cy="192087"/>
          </a:xfrm>
        </p:spPr>
        <p:txBody>
          <a:bodyPr/>
          <a:lstStyle/>
          <a:p>
            <a:r>
              <a:rPr lang="en-US" noProof="0" dirty="0">
                <a:hlinkClick r:id="rId3" action="ppaction://hlinksldjump"/>
              </a:rPr>
              <a:t>Access the text alternative for slide images.</a:t>
            </a:r>
          </a:p>
        </p:txBody>
      </p:sp>
      <p:sp>
        <p:nvSpPr>
          <p:cNvPr id="8" name="Slide Number Placeholder 5">
            <a:extLst>
              <a:ext uri="{FF2B5EF4-FFF2-40B4-BE49-F238E27FC236}">
                <a16:creationId xmlns:a16="http://schemas.microsoft.com/office/drawing/2014/main" id="{A2A4D334-2BB0-4F2D-8B90-527B00D9AA53}"/>
              </a:ext>
            </a:extLst>
          </p:cNvPr>
          <p:cNvSpPr>
            <a:spLocks noGrp="1"/>
          </p:cNvSpPr>
          <p:nvPr>
            <p:ph type="sldNum" sz="quarter" idx="10"/>
          </p:nvPr>
        </p:nvSpPr>
        <p:spPr/>
        <p:txBody>
          <a:bodyPr/>
          <a:lstStyle/>
          <a:p>
            <a:fld id="{68151E55-6873-49E2-B8D5-2F265E6F1973}" type="slidenum">
              <a:rPr lang="en-US" smtClean="0"/>
              <a:pPr/>
              <a:t>62</a:t>
            </a:fld>
            <a:endParaRPr lang="en-US"/>
          </a:p>
        </p:txBody>
      </p:sp>
    </p:spTree>
    <p:extLst>
      <p:ext uri="{BB962C8B-B14F-4D97-AF65-F5344CB8AC3E}">
        <p14:creationId xmlns:p14="http://schemas.microsoft.com/office/powerpoint/2010/main" val="4208335975"/>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7898A0-3F45-4397-BC60-C0B23199DD4C}"/>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Excision repair</a:t>
            </a:r>
          </a:p>
        </p:txBody>
      </p:sp>
      <p:sp>
        <p:nvSpPr>
          <p:cNvPr id="3" name="Content Placeholder 2">
            <a:extLst>
              <a:ext uri="{FF2B5EF4-FFF2-40B4-BE49-F238E27FC236}">
                <a16:creationId xmlns:a16="http://schemas.microsoft.com/office/drawing/2014/main" id="{A4E45BA4-2F58-4D20-BF13-037DB7C4A80D}"/>
              </a:ext>
            </a:extLst>
          </p:cNvPr>
          <p:cNvSpPr>
            <a:spLocks noGrp="1"/>
          </p:cNvSpPr>
          <p:nvPr>
            <p:ph sz="quarter" idx="11"/>
          </p:nvPr>
        </p:nvSpPr>
        <p:spPr/>
        <p:txBody>
          <a:bodyPr/>
          <a:lstStyle/>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Nonspecific repair</a:t>
            </a:r>
          </a:p>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Damaged region removed and replaced by </a:t>
            </a:r>
            <a:r>
              <a:rPr lang="en-US" dirty="0">
                <a:solidFill>
                  <a:srgbClr val="000000"/>
                </a:solidFill>
                <a:latin typeface="Arial" panose="020B0604020202020204" pitchFamily="34" charset="0"/>
                <a:ea typeface="Verdana" panose="020B0604030504040204" pitchFamily="34" charset="0"/>
                <a:cs typeface="Arial" pitchFamily="34" charset="0"/>
              </a:rPr>
              <a:t>D</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N</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A</a:t>
            </a:r>
            <a:r>
              <a:rPr lang="en-US" dirty="0">
                <a:solidFill>
                  <a:srgbClr val="000000"/>
                </a:solidFill>
                <a:latin typeface="Arial" panose="020B0604020202020204" pitchFamily="34" charset="0"/>
                <a:ea typeface="Verdana" panose="020B0604030504040204" pitchFamily="34" charset="0"/>
              </a:rPr>
              <a:t> synthesis:</a:t>
            </a:r>
          </a:p>
          <a:p>
            <a:pPr marL="457200" lvl="0" indent="-457200">
              <a:spcBef>
                <a:spcPct val="20000"/>
              </a:spcBef>
              <a:spcAft>
                <a:spcPts val="1200"/>
              </a:spcAft>
              <a:buClr>
                <a:srgbClr val="000000"/>
              </a:buClr>
              <a:buFont typeface="+mj-lt"/>
              <a:buAutoNum type="arabicPeriod"/>
            </a:pPr>
            <a:r>
              <a:rPr lang="en-US" dirty="0">
                <a:solidFill>
                  <a:srgbClr val="000000"/>
                </a:solidFill>
                <a:latin typeface="Arial" panose="020B0604020202020204" pitchFamily="34" charset="0"/>
                <a:ea typeface="Verdana" panose="020B0604030504040204" pitchFamily="34" charset="0"/>
              </a:rPr>
              <a:t>Recognition of damage</a:t>
            </a:r>
          </a:p>
          <a:p>
            <a:pPr marL="457200" lvl="0" indent="-457200">
              <a:spcBef>
                <a:spcPct val="20000"/>
              </a:spcBef>
              <a:spcAft>
                <a:spcPts val="1200"/>
              </a:spcAft>
              <a:buClr>
                <a:srgbClr val="000000"/>
              </a:buClr>
              <a:buFont typeface="+mj-lt"/>
              <a:buAutoNum type="arabicPeriod"/>
            </a:pPr>
            <a:r>
              <a:rPr lang="en-US" dirty="0">
                <a:solidFill>
                  <a:srgbClr val="000000"/>
                </a:solidFill>
                <a:latin typeface="Arial" panose="020B0604020202020204" pitchFamily="34" charset="0"/>
                <a:ea typeface="Verdana" panose="020B0604030504040204" pitchFamily="34" charset="0"/>
              </a:rPr>
              <a:t>Removal of the damaged region</a:t>
            </a:r>
          </a:p>
          <a:p>
            <a:pPr marL="457200" lvl="0" indent="-457200">
              <a:spcBef>
                <a:spcPct val="20000"/>
              </a:spcBef>
              <a:spcAft>
                <a:spcPts val="1200"/>
              </a:spcAft>
              <a:buClr>
                <a:srgbClr val="000000"/>
              </a:buClr>
              <a:buFont typeface="+mj-lt"/>
              <a:buAutoNum type="arabicPeriod"/>
            </a:pPr>
            <a:r>
              <a:rPr lang="en-US" dirty="0" err="1">
                <a:solidFill>
                  <a:srgbClr val="000000"/>
                </a:solidFill>
                <a:latin typeface="Arial" panose="020B0604020202020204" pitchFamily="34" charset="0"/>
                <a:ea typeface="Verdana" panose="020B0604030504040204" pitchFamily="34" charset="0"/>
              </a:rPr>
              <a:t>Resynthesis</a:t>
            </a:r>
            <a:r>
              <a:rPr lang="en-US" dirty="0">
                <a:solidFill>
                  <a:srgbClr val="000000"/>
                </a:solidFill>
                <a:latin typeface="Arial" panose="020B0604020202020204" pitchFamily="34" charset="0"/>
                <a:ea typeface="Verdana" panose="020B0604030504040204" pitchFamily="34" charset="0"/>
              </a:rPr>
              <a:t> using the information on the undamaged strand as a template</a:t>
            </a:r>
          </a:p>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In </a:t>
            </a:r>
            <a:r>
              <a:rPr lang="en-US" i="1" dirty="0">
                <a:solidFill>
                  <a:srgbClr val="000000"/>
                </a:solidFill>
                <a:latin typeface="Arial" panose="020B0604020202020204" pitchFamily="34" charset="0"/>
                <a:ea typeface="Verdana" panose="020B0604030504040204" pitchFamily="34" charset="0"/>
              </a:rPr>
              <a:t>E. coli</a:t>
            </a:r>
            <a:r>
              <a:rPr lang="en-US" dirty="0">
                <a:solidFill>
                  <a:srgbClr val="000000"/>
                </a:solidFill>
                <a:latin typeface="Arial" panose="020B0604020202020204" pitchFamily="34" charset="0"/>
                <a:ea typeface="Verdana" panose="020B0604030504040204" pitchFamily="34" charset="0"/>
              </a:rPr>
              <a:t>, proteins encoded by </a:t>
            </a:r>
            <a:r>
              <a:rPr lang="en-US" i="1" dirty="0" err="1">
                <a:solidFill>
                  <a:srgbClr val="000000"/>
                </a:solidFill>
                <a:latin typeface="Arial" panose="020B0604020202020204" pitchFamily="34" charset="0"/>
                <a:ea typeface="Verdana" panose="020B0604030504040204" pitchFamily="34" charset="0"/>
              </a:rPr>
              <a:t>uvr</a:t>
            </a:r>
            <a:r>
              <a:rPr lang="en-US" dirty="0">
                <a:solidFill>
                  <a:srgbClr val="000000"/>
                </a:solidFill>
                <a:latin typeface="Arial" panose="020B0604020202020204" pitchFamily="34" charset="0"/>
                <a:ea typeface="Verdana" panose="020B0604030504040204" pitchFamily="34" charset="0"/>
              </a:rPr>
              <a:t>-A, </a:t>
            </a:r>
            <a:r>
              <a:rPr lang="en-US" i="1" dirty="0">
                <a:solidFill>
                  <a:srgbClr val="000000"/>
                </a:solidFill>
                <a:latin typeface="Arial" panose="020B0604020202020204" pitchFamily="34" charset="0"/>
                <a:ea typeface="Verdana" panose="020B0604030504040204" pitchFamily="34" charset="0"/>
              </a:rPr>
              <a:t>-B</a:t>
            </a:r>
            <a:r>
              <a:rPr lang="en-US" dirty="0">
                <a:solidFill>
                  <a:srgbClr val="000000"/>
                </a:solidFill>
                <a:latin typeface="Arial" panose="020B0604020202020204" pitchFamily="34" charset="0"/>
                <a:ea typeface="Verdana" panose="020B0604030504040204" pitchFamily="34" charset="0"/>
              </a:rPr>
              <a:t>, and -</a:t>
            </a:r>
            <a:r>
              <a:rPr lang="en-US" i="1" dirty="0">
                <a:solidFill>
                  <a:srgbClr val="000000"/>
                </a:solidFill>
                <a:latin typeface="Arial" panose="020B0604020202020204" pitchFamily="34" charset="0"/>
                <a:ea typeface="Verdana" panose="020B0604030504040204" pitchFamily="34" charset="0"/>
              </a:rPr>
              <a:t>C</a:t>
            </a:r>
            <a:r>
              <a:rPr lang="en-US" dirty="0">
                <a:solidFill>
                  <a:srgbClr val="000000"/>
                </a:solidFill>
                <a:latin typeface="Arial" panose="020B0604020202020204" pitchFamily="34" charset="0"/>
                <a:ea typeface="Verdana" panose="020B0604030504040204" pitchFamily="34" charset="0"/>
              </a:rPr>
              <a:t> genes form a complex to carry out excision repair </a:t>
            </a:r>
          </a:p>
        </p:txBody>
      </p:sp>
      <p:sp>
        <p:nvSpPr>
          <p:cNvPr id="6" name="Slide Number Placeholder 3">
            <a:extLst>
              <a:ext uri="{FF2B5EF4-FFF2-40B4-BE49-F238E27FC236}">
                <a16:creationId xmlns:a16="http://schemas.microsoft.com/office/drawing/2014/main" id="{DB75E750-8589-483F-917D-6217F1AC4DAB}"/>
              </a:ext>
            </a:extLst>
          </p:cNvPr>
          <p:cNvSpPr>
            <a:spLocks noGrp="1"/>
          </p:cNvSpPr>
          <p:nvPr>
            <p:ph type="sldNum" sz="quarter" idx="10"/>
          </p:nvPr>
        </p:nvSpPr>
        <p:spPr/>
        <p:txBody>
          <a:bodyPr/>
          <a:lstStyle/>
          <a:p>
            <a:fld id="{68151E55-6873-49E2-B8D5-2F265E6F1973}" type="slidenum">
              <a:rPr lang="en-US" smtClean="0"/>
              <a:pPr/>
              <a:t>63</a:t>
            </a:fld>
            <a:endParaRPr lang="en-US"/>
          </a:p>
        </p:txBody>
      </p:sp>
    </p:spTree>
    <p:extLst>
      <p:ext uri="{BB962C8B-B14F-4D97-AF65-F5344CB8AC3E}">
        <p14:creationId xmlns:p14="http://schemas.microsoft.com/office/powerpoint/2010/main" val="362757480"/>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87759F-AD65-427C-8CB2-CC0002869BB7}"/>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Repair of damaged D</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N</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A by excision repair</a:t>
            </a:r>
          </a:p>
        </p:txBody>
      </p:sp>
      <p:pic>
        <p:nvPicPr>
          <p:cNvPr id="8" name="Picture 2" descr="An illustration shows repair of damaged DNA by excision repair.">
            <a:extLst>
              <a:ext uri="{FF2B5EF4-FFF2-40B4-BE49-F238E27FC236}">
                <a16:creationId xmlns:a16="http://schemas.microsoft.com/office/drawing/2014/main" id="{2D812D77-6F8E-4F61-8CCA-164F11CDC20F}"/>
              </a:ext>
            </a:extLst>
          </p:cNvPr>
          <p:cNvPicPr>
            <a:picLocks noChangeAspect="1" noChangeArrowheads="1"/>
          </p:cNvPicPr>
          <p:nvPr/>
        </p:nvPicPr>
        <p:blipFill>
          <a:blip r:embed="rId2"/>
          <a:stretch>
            <a:fillRect/>
          </a:stretch>
        </p:blipFill>
        <p:spPr bwMode="auto">
          <a:xfrm>
            <a:off x="2965525" y="1053809"/>
            <a:ext cx="3212951" cy="512064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 Placeholder 3">
            <a:extLst>
              <a:ext uri="{FF2B5EF4-FFF2-40B4-BE49-F238E27FC236}">
                <a16:creationId xmlns:a16="http://schemas.microsoft.com/office/drawing/2014/main" id="{20144776-38ED-4B61-8B46-67C852B9AF68}"/>
              </a:ext>
            </a:extLst>
          </p:cNvPr>
          <p:cNvSpPr>
            <a:spLocks noGrp="1"/>
          </p:cNvSpPr>
          <p:nvPr>
            <p:ph type="body" sz="quarter" idx="40"/>
          </p:nvPr>
        </p:nvSpPr>
        <p:spPr>
          <a:xfrm>
            <a:off x="3200400" y="6300788"/>
            <a:ext cx="2743200" cy="192087"/>
          </a:xfrm>
        </p:spPr>
        <p:txBody>
          <a:bodyPr/>
          <a:lstStyle/>
          <a:p>
            <a:r>
              <a:rPr lang="en-US" noProof="0" dirty="0">
                <a:hlinkClick r:id="rId3" action="ppaction://hlinksldjump"/>
              </a:rPr>
              <a:t>Access the text alternative for slide images.</a:t>
            </a:r>
          </a:p>
        </p:txBody>
      </p:sp>
      <p:sp>
        <p:nvSpPr>
          <p:cNvPr id="7" name="Slide Number Placeholder 4">
            <a:extLst>
              <a:ext uri="{FF2B5EF4-FFF2-40B4-BE49-F238E27FC236}">
                <a16:creationId xmlns:a16="http://schemas.microsoft.com/office/drawing/2014/main" id="{C277D784-C317-4638-AD3F-4269781D4C45}"/>
              </a:ext>
            </a:extLst>
          </p:cNvPr>
          <p:cNvSpPr>
            <a:spLocks noGrp="1"/>
          </p:cNvSpPr>
          <p:nvPr>
            <p:ph type="sldNum" sz="quarter" idx="10"/>
          </p:nvPr>
        </p:nvSpPr>
        <p:spPr/>
        <p:txBody>
          <a:bodyPr/>
          <a:lstStyle/>
          <a:p>
            <a:fld id="{68151E55-6873-49E2-B8D5-2F265E6F1973}" type="slidenum">
              <a:rPr lang="en-US" smtClean="0"/>
              <a:pPr/>
              <a:t>64</a:t>
            </a:fld>
            <a:endParaRPr lang="en-US"/>
          </a:p>
        </p:txBody>
      </p:sp>
    </p:spTree>
    <p:extLst>
      <p:ext uri="{BB962C8B-B14F-4D97-AF65-F5344CB8AC3E}">
        <p14:creationId xmlns:p14="http://schemas.microsoft.com/office/powerpoint/2010/main" val="3598448824"/>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2AFF59-4B2B-4677-BE09-03DAB7C2646D}"/>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Additional repair pathways</a:t>
            </a:r>
          </a:p>
        </p:txBody>
      </p:sp>
      <p:sp>
        <p:nvSpPr>
          <p:cNvPr id="3" name="Content Placeholder 2">
            <a:extLst>
              <a:ext uri="{FF2B5EF4-FFF2-40B4-BE49-F238E27FC236}">
                <a16:creationId xmlns:a16="http://schemas.microsoft.com/office/drawing/2014/main" id="{4F31456A-AF41-4899-A890-EA1A092A4805}"/>
              </a:ext>
            </a:extLst>
          </p:cNvPr>
          <p:cNvSpPr>
            <a:spLocks noGrp="1"/>
          </p:cNvSpPr>
          <p:nvPr>
            <p:ph sz="quarter" idx="11"/>
          </p:nvPr>
        </p:nvSpPr>
        <p:spPr/>
        <p:txBody>
          <a:bodyPr/>
          <a:lstStyle/>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Most </a:t>
            </a:r>
            <a:r>
              <a:rPr lang="en-US" dirty="0">
                <a:solidFill>
                  <a:srgbClr val="000000"/>
                </a:solidFill>
                <a:latin typeface="Arial" panose="020B0604020202020204" pitchFamily="34" charset="0"/>
                <a:ea typeface="Verdana" panose="020B0604030504040204" pitchFamily="34" charset="0"/>
                <a:cs typeface="Arial" pitchFamily="34" charset="0"/>
              </a:rPr>
              <a:t>D</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N</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A</a:t>
            </a:r>
            <a:r>
              <a:rPr lang="en-US" dirty="0">
                <a:solidFill>
                  <a:srgbClr val="000000"/>
                </a:solidFill>
                <a:latin typeface="Arial" panose="020B0604020202020204" pitchFamily="34" charset="0"/>
                <a:ea typeface="Verdana" panose="020B0604030504040204" pitchFamily="34" charset="0"/>
              </a:rPr>
              <a:t> repair mechanisms are error-free, some are actually error-prone</a:t>
            </a:r>
          </a:p>
          <a:p>
            <a:pPr marL="347472" lvl="0" indent="-347472">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”S</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O</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S response” system in </a:t>
            </a:r>
            <a:r>
              <a:rPr lang="en-US" i="1" dirty="0">
                <a:solidFill>
                  <a:srgbClr val="000000"/>
                </a:solidFill>
                <a:latin typeface="Arial" panose="020B0604020202020204" pitchFamily="34" charset="0"/>
                <a:ea typeface="Verdana" panose="020B0604030504040204" pitchFamily="34" charset="0"/>
              </a:rPr>
              <a:t>E. coli </a:t>
            </a:r>
            <a:r>
              <a:rPr lang="en-US" dirty="0">
                <a:solidFill>
                  <a:srgbClr val="000000"/>
                </a:solidFill>
                <a:latin typeface="Arial" panose="020B0604020202020204" pitchFamily="34" charset="0"/>
                <a:ea typeface="Verdana" panose="020B0604030504040204" pitchFamily="34" charset="0"/>
              </a:rPr>
              <a:t>is error prone, thought to be a last-ditch effort should there be too much damage for normal pathways to handle</a:t>
            </a:r>
          </a:p>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Repair of damage with actual breaks in </a:t>
            </a:r>
            <a:r>
              <a:rPr lang="en-US" dirty="0">
                <a:solidFill>
                  <a:srgbClr val="000000"/>
                </a:solidFill>
                <a:latin typeface="Arial" panose="020B0604020202020204" pitchFamily="34" charset="0"/>
                <a:ea typeface="Verdana" panose="020B0604030504040204" pitchFamily="34" charset="0"/>
                <a:cs typeface="Arial" pitchFamily="34" charset="0"/>
              </a:rPr>
              <a:t>D</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N</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A</a:t>
            </a:r>
            <a:r>
              <a:rPr lang="en-US" dirty="0">
                <a:solidFill>
                  <a:srgbClr val="000000"/>
                </a:solidFill>
                <a:latin typeface="Arial" panose="020B0604020202020204" pitchFamily="34" charset="0"/>
                <a:ea typeface="Verdana" panose="020B0604030504040204" pitchFamily="34" charset="0"/>
              </a:rPr>
              <a:t> uses systems with enzymes related to those used during meiosis recombination</a:t>
            </a:r>
          </a:p>
          <a:p>
            <a:pPr marL="347472" lvl="0" indent="-347472">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Thought that recombination enzymes originally evolved for </a:t>
            </a:r>
            <a:r>
              <a:rPr lang="en-US" dirty="0">
                <a:solidFill>
                  <a:srgbClr val="000000"/>
                </a:solidFill>
                <a:latin typeface="Arial" panose="020B0604020202020204" pitchFamily="34" charset="0"/>
                <a:ea typeface="Verdana" panose="020B0604030504040204" pitchFamily="34" charset="0"/>
                <a:cs typeface="Arial" pitchFamily="34" charset="0"/>
              </a:rPr>
              <a:t>D</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N</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A</a:t>
            </a:r>
            <a:r>
              <a:rPr lang="en-US" dirty="0">
                <a:solidFill>
                  <a:srgbClr val="000000"/>
                </a:solidFill>
                <a:latin typeface="Arial" panose="020B0604020202020204" pitchFamily="34" charset="0"/>
                <a:ea typeface="Verdana" panose="020B0604030504040204" pitchFamily="34" charset="0"/>
              </a:rPr>
              <a:t> repair</a:t>
            </a:r>
          </a:p>
        </p:txBody>
      </p:sp>
      <p:sp>
        <p:nvSpPr>
          <p:cNvPr id="6" name="Slide Number Placeholder 3">
            <a:extLst>
              <a:ext uri="{FF2B5EF4-FFF2-40B4-BE49-F238E27FC236}">
                <a16:creationId xmlns:a16="http://schemas.microsoft.com/office/drawing/2014/main" id="{C3CC0C15-9E2B-457C-AD35-84AFF0C138EC}"/>
              </a:ext>
            </a:extLst>
          </p:cNvPr>
          <p:cNvSpPr>
            <a:spLocks noGrp="1"/>
          </p:cNvSpPr>
          <p:nvPr>
            <p:ph type="sldNum" sz="quarter" idx="10"/>
          </p:nvPr>
        </p:nvSpPr>
        <p:spPr/>
        <p:txBody>
          <a:bodyPr/>
          <a:lstStyle/>
          <a:p>
            <a:fld id="{68151E55-6873-49E2-B8D5-2F265E6F1973}" type="slidenum">
              <a:rPr lang="en-US" smtClean="0"/>
              <a:pPr/>
              <a:t>65</a:t>
            </a:fld>
            <a:endParaRPr lang="en-US"/>
          </a:p>
        </p:txBody>
      </p:sp>
    </p:spTree>
    <p:extLst>
      <p:ext uri="{BB962C8B-B14F-4D97-AF65-F5344CB8AC3E}">
        <p14:creationId xmlns:p14="http://schemas.microsoft.com/office/powerpoint/2010/main" val="3363875470"/>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id="{01F94D74-BA49-499E-9CA3-6ADAFCEA393A}"/>
              </a:ext>
            </a:extLst>
          </p:cNvPr>
          <p:cNvSpPr>
            <a:spLocks noGrp="1"/>
          </p:cNvSpPr>
          <p:nvPr>
            <p:ph type="title"/>
          </p:nvPr>
        </p:nvSpPr>
        <p:spPr/>
        <p:txBody>
          <a:bodyPr/>
          <a:lstStyle/>
          <a:p>
            <a:r>
              <a:rPr lang="en-US" dirty="0">
                <a:latin typeface="+mj-lt"/>
              </a:rPr>
              <a:t>End of Main Content</a:t>
            </a:r>
          </a:p>
        </p:txBody>
      </p:sp>
      <p:sp>
        <p:nvSpPr>
          <p:cNvPr id="3" name="Text Placeholder 2">
            <a:extLst>
              <a:ext uri="{FF2B5EF4-FFF2-40B4-BE49-F238E27FC236}">
                <a16:creationId xmlns:a16="http://schemas.microsoft.com/office/drawing/2014/main" id="{F3E85652-D4EB-4ED2-BBA6-8823DD779F76}"/>
              </a:ext>
            </a:extLst>
          </p:cNvPr>
          <p:cNvSpPr>
            <a:spLocks noGrp="1"/>
          </p:cNvSpPr>
          <p:nvPr>
            <p:ph type="body" sz="quarter" idx="13"/>
          </p:nvPr>
        </p:nvSpPr>
        <p:spPr/>
        <p:txBody>
          <a:bodyPr/>
          <a:lstStyle/>
          <a:p>
            <a:pPr defTabSz="457200">
              <a:spcBef>
                <a:spcPct val="20000"/>
              </a:spcBef>
              <a:defRPr/>
            </a:pPr>
            <a:r>
              <a:rPr lang="en-US" dirty="0"/>
              <a:t>© 2023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1202583368"/>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C88242-31AB-427B-8857-866D707A4965}"/>
              </a:ext>
            </a:extLst>
          </p:cNvPr>
          <p:cNvSpPr>
            <a:spLocks noGrp="1"/>
          </p:cNvSpPr>
          <p:nvPr>
            <p:ph type="title"/>
          </p:nvPr>
        </p:nvSpPr>
        <p:spPr/>
        <p:txBody>
          <a:bodyPr/>
          <a:lstStyle/>
          <a:p>
            <a:r>
              <a:rPr lang="en-US" dirty="0">
                <a:latin typeface="+mj-lt"/>
              </a:rPr>
              <a:t>Accessibility Content: Text Alternatives for Images</a:t>
            </a:r>
          </a:p>
        </p:txBody>
      </p:sp>
    </p:spTree>
    <p:extLst>
      <p:ext uri="{BB962C8B-B14F-4D97-AF65-F5344CB8AC3E}">
        <p14:creationId xmlns:p14="http://schemas.microsoft.com/office/powerpoint/2010/main" val="1997930569"/>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solidFill>
                  <a:srgbClr val="000000"/>
                </a:solidFill>
                <a:latin typeface="Arial" panose="020B0604020202020204" pitchFamily="34" charset="0"/>
                <a:ea typeface="Microsoft YaHei" panose="020B0503020204020204" pitchFamily="34" charset="-122"/>
                <a:cs typeface="Arial" pitchFamily="34" charset="0"/>
              </a:rPr>
              <a:t>Griffith’s Results</a:t>
            </a:r>
            <a:r>
              <a:rPr lang="en-US" altLang="en-US" sz="1200" dirty="0">
                <a:solidFill>
                  <a:srgbClr val="000000"/>
                </a:solidFill>
                <a:latin typeface="Arial" panose="020B0604020202020204" pitchFamily="34" charset="0"/>
                <a:ea typeface="Microsoft YaHei" panose="020B0503020204020204" pitchFamily="34" charset="-122"/>
                <a:cs typeface="Arial" pitchFamily="34" charset="0"/>
              </a:rPr>
              <a:t> 1</a:t>
            </a:r>
            <a:r>
              <a:rPr lang="en-US" dirty="0"/>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Illustration A shows that the mouse died after getting injected with a live virulent strain of S. pneumoniae coated with polysaccharides. Illustration B shows that a mouse lives after getting injected with a live virulent strain of S. pneumoniae.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68</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57252996"/>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solidFill>
                  <a:srgbClr val="000000"/>
                </a:solidFill>
                <a:latin typeface="Arial" panose="020B0604020202020204" pitchFamily="34" charset="0"/>
                <a:ea typeface="Microsoft YaHei" panose="020B0503020204020204" pitchFamily="34" charset="-122"/>
                <a:cs typeface="Arial" pitchFamily="34" charset="0"/>
              </a:rPr>
              <a:t>Griffith’s Results</a:t>
            </a:r>
            <a:r>
              <a:rPr lang="en-US" altLang="en-US" sz="1200" dirty="0">
                <a:solidFill>
                  <a:srgbClr val="000000"/>
                </a:solidFill>
                <a:latin typeface="Arial" panose="020B0604020202020204" pitchFamily="34" charset="0"/>
                <a:ea typeface="Microsoft YaHei" panose="020B0503020204020204" pitchFamily="34" charset="-122"/>
                <a:cs typeface="Arial" pitchFamily="34" charset="0"/>
              </a:rPr>
              <a:t> 2</a:t>
            </a:r>
            <a:r>
              <a:rPr lang="en-US" dirty="0"/>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Illustration C shows that a mouse lives after getting injected with a heat-killed virulent strain of S. pneumoniae coated with a polysaccharide coat. Illustration D shows that the mouse died after getting injected with a mixture of heat-killed virulent coated with polysaccharide and live nonvirulent strains of S. pneumoniae.</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69</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346305727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A8CFEE-B3DF-4F76-A190-911600EA7E39}"/>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Transformation</a:t>
            </a:r>
          </a:p>
        </p:txBody>
      </p:sp>
      <p:sp>
        <p:nvSpPr>
          <p:cNvPr id="3" name="Content Placeholder 2">
            <a:extLst>
              <a:ext uri="{FF2B5EF4-FFF2-40B4-BE49-F238E27FC236}">
                <a16:creationId xmlns:a16="http://schemas.microsoft.com/office/drawing/2014/main" id="{2F793983-A2CE-4062-9953-6B3D92C65460}"/>
              </a:ext>
            </a:extLst>
          </p:cNvPr>
          <p:cNvSpPr>
            <a:spLocks noGrp="1"/>
          </p:cNvSpPr>
          <p:nvPr>
            <p:ph sz="quarter" idx="11"/>
          </p:nvPr>
        </p:nvSpPr>
        <p:spPr/>
        <p:txBody>
          <a:bodyPr/>
          <a:lstStyle/>
          <a:p>
            <a:pPr lvl="0">
              <a:spcBef>
                <a:spcPts val="600"/>
              </a:spcBef>
              <a:spcAft>
                <a:spcPts val="1200"/>
              </a:spcAft>
              <a:buClr>
                <a:srgbClr val="00403E"/>
              </a:buClr>
            </a:pPr>
            <a:r>
              <a:rPr lang="en-US" altLang="en-US" dirty="0">
                <a:solidFill>
                  <a:srgbClr val="000000"/>
                </a:solidFill>
                <a:latin typeface="Arial" panose="020B0604020202020204" pitchFamily="34" charset="0"/>
                <a:ea typeface="Microsoft YaHei" panose="020B0503020204020204" pitchFamily="34" charset="-122"/>
              </a:rPr>
              <a:t>Griffith called the transfer of virulence from the dead S strain cells into the live R strain cells </a:t>
            </a:r>
            <a:r>
              <a:rPr lang="en-US" altLang="en-US" i="1" dirty="0">
                <a:solidFill>
                  <a:srgbClr val="000000"/>
                </a:solidFill>
                <a:latin typeface="Arial" panose="020B0604020202020204" pitchFamily="34" charset="0"/>
                <a:ea typeface="Microsoft YaHei" panose="020B0503020204020204" pitchFamily="34" charset="-122"/>
              </a:rPr>
              <a:t>transformation</a:t>
            </a:r>
          </a:p>
          <a:p>
            <a:pPr marL="347472" lvl="0" indent="-347472">
              <a:spcBef>
                <a:spcPts val="600"/>
              </a:spcBef>
              <a:spcAft>
                <a:spcPts val="1200"/>
              </a:spcAft>
              <a:buClr>
                <a:srgbClr val="000000"/>
              </a:buClr>
              <a:buFont typeface="Arial" panose="020B0604020202020204" pitchFamily="34" charset="0"/>
              <a:buChar char="•"/>
            </a:pPr>
            <a:r>
              <a:rPr lang="en-US" altLang="en-US" dirty="0">
                <a:solidFill>
                  <a:srgbClr val="000000"/>
                </a:solidFill>
                <a:latin typeface="Arial" panose="020B0604020202020204" pitchFamily="34" charset="0"/>
                <a:ea typeface="Microsoft YaHei" panose="020B0503020204020204" pitchFamily="34" charset="-122"/>
              </a:rPr>
              <a:t>Did not know the mechanism for movement of genetic information </a:t>
            </a:r>
          </a:p>
          <a:p>
            <a:pPr lvl="0">
              <a:spcBef>
                <a:spcPts val="600"/>
              </a:spcBef>
              <a:spcAft>
                <a:spcPts val="1200"/>
              </a:spcAft>
              <a:buClr>
                <a:srgbClr val="00403E"/>
              </a:buClr>
            </a:pPr>
            <a:r>
              <a:rPr lang="en-US" altLang="en-US" dirty="0">
                <a:solidFill>
                  <a:srgbClr val="000000"/>
                </a:solidFill>
                <a:latin typeface="Arial" panose="020B0604020202020204" pitchFamily="34" charset="0"/>
                <a:ea typeface="Microsoft YaHei" panose="020B0503020204020204" pitchFamily="34" charset="-122"/>
              </a:rPr>
              <a:t>Modern interpretation is that genetic material was physically transferred between the cells</a:t>
            </a:r>
          </a:p>
        </p:txBody>
      </p:sp>
      <p:sp>
        <p:nvSpPr>
          <p:cNvPr id="6" name="Slide Number Placeholder 3">
            <a:extLst>
              <a:ext uri="{FF2B5EF4-FFF2-40B4-BE49-F238E27FC236}">
                <a16:creationId xmlns:a16="http://schemas.microsoft.com/office/drawing/2014/main" id="{60EBE0FC-CD98-404F-AA94-AF3244EAB18E}"/>
              </a:ext>
            </a:extLst>
          </p:cNvPr>
          <p:cNvSpPr>
            <a:spLocks noGrp="1"/>
          </p:cNvSpPr>
          <p:nvPr>
            <p:ph type="sldNum" sz="quarter" idx="10"/>
          </p:nvPr>
        </p:nvSpPr>
        <p:spPr/>
        <p:txBody>
          <a:bodyPr/>
          <a:lstStyle/>
          <a:p>
            <a:fld id="{68151E55-6873-49E2-B8D5-2F265E6F1973}" type="slidenum">
              <a:rPr lang="en-US" smtClean="0"/>
              <a:pPr/>
              <a:t>7</a:t>
            </a:fld>
            <a:endParaRPr lang="en-US"/>
          </a:p>
        </p:txBody>
      </p:sp>
    </p:spTree>
    <p:extLst>
      <p:ext uri="{BB962C8B-B14F-4D97-AF65-F5344CB8AC3E}">
        <p14:creationId xmlns:p14="http://schemas.microsoft.com/office/powerpoint/2010/main" val="2101454231"/>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solidFill>
                  <a:srgbClr val="000000"/>
                </a:solidFill>
                <a:latin typeface="Arial" panose="020B0604020202020204" pitchFamily="34" charset="0"/>
                <a:ea typeface="Microsoft YaHei" panose="020B0503020204020204" pitchFamily="34" charset="-122"/>
                <a:cs typeface="Arial" pitchFamily="34" charset="0"/>
              </a:rPr>
              <a:t>Hershey and Chase demonstrate that phage genetic material is D</a:t>
            </a:r>
            <a:r>
              <a:rPr lang="en-US" altLang="en-US" sz="100" dirty="0">
                <a:solidFill>
                  <a:srgbClr val="000000"/>
                </a:solidFill>
                <a:latin typeface="Arial" panose="020B0604020202020204" pitchFamily="34" charset="0"/>
                <a:ea typeface="Microsoft YaHei" panose="020B0503020204020204" pitchFamily="34" charset="-122"/>
                <a:cs typeface="Arial" pitchFamily="34" charset="0"/>
              </a:rPr>
              <a:t>  </a:t>
            </a:r>
            <a:r>
              <a:rPr lang="en-US" altLang="en-US" dirty="0">
                <a:solidFill>
                  <a:srgbClr val="000000"/>
                </a:solidFill>
                <a:latin typeface="Arial" panose="020B0604020202020204" pitchFamily="34" charset="0"/>
                <a:ea typeface="Microsoft YaHei" panose="020B0503020204020204" pitchFamily="34" charset="-122"/>
                <a:cs typeface="Arial" pitchFamily="34" charset="0"/>
              </a:rPr>
              <a:t>N</a:t>
            </a:r>
            <a:r>
              <a:rPr lang="en-US" altLang="en-US" sz="100" dirty="0">
                <a:solidFill>
                  <a:srgbClr val="000000"/>
                </a:solidFill>
                <a:latin typeface="Arial" panose="020B0604020202020204" pitchFamily="34" charset="0"/>
                <a:ea typeface="Microsoft YaHei" panose="020B0503020204020204" pitchFamily="34" charset="-122"/>
                <a:cs typeface="Arial" pitchFamily="34" charset="0"/>
              </a:rPr>
              <a:t>  </a:t>
            </a:r>
            <a:r>
              <a:rPr lang="en-US" altLang="en-US" dirty="0">
                <a:solidFill>
                  <a:srgbClr val="000000"/>
                </a:solidFill>
                <a:latin typeface="Arial" panose="020B0604020202020204" pitchFamily="34" charset="0"/>
                <a:ea typeface="Microsoft YaHei" panose="020B0503020204020204" pitchFamily="34" charset="-122"/>
                <a:cs typeface="Arial" pitchFamily="34" charset="0"/>
              </a:rPr>
              <a:t>A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sz="1800" dirty="0"/>
              <a:t>Hershey and Chase predicted that the phage life cycle requires reprogramming the cell to make phage proteins and that the information for this must be introduced into the cell during infection. To test their hypothesis and prediction they took advantage of the ability to label DNA with radioactive phosphate (P 32) and label protein with radioactive sulfur (S 35). Phages were grown on either S 35 or P 32 and then used to infect cells in two experiments. The phage heads remained attached to the outside of the cell and could e removed by agitation in a blender. The cell suspension could be collected by centrifugation, leaving the phage heads in the supernatant. They then looked for radioactive P thirty 2 and S thirty 5 in the cell suspension and supernatant. They found that only P thirty 2, and thus DNA, made it into the cell in any significant quantity, while S thirty 5, and thus bacteriophage protein, remained in the supernatant. They concluded that DNA must be the molecule used to reprogram the cell. How might this experiment compliment or extend the work of Avery on the identity of the transforming principle?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70</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1730316991"/>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t>Nucleotide subunits of D</a:t>
            </a:r>
            <a:r>
              <a:rPr lang="en-US" sz="100" dirty="0"/>
              <a:t> </a:t>
            </a:r>
            <a:r>
              <a:rPr lang="en-US" dirty="0"/>
              <a:t>N</a:t>
            </a:r>
            <a:r>
              <a:rPr lang="en-US" sz="100" dirty="0"/>
              <a:t> </a:t>
            </a:r>
            <a:r>
              <a:rPr lang="en-US" dirty="0"/>
              <a:t>A and R</a:t>
            </a:r>
            <a:r>
              <a:rPr lang="en-US" sz="100" dirty="0"/>
              <a:t> </a:t>
            </a:r>
            <a:r>
              <a:rPr lang="en-US" dirty="0"/>
              <a:t>N</a:t>
            </a:r>
            <a:r>
              <a:rPr lang="en-US" sz="100" dirty="0"/>
              <a:t> </a:t>
            </a:r>
            <a:r>
              <a:rPr lang="en-US" dirty="0"/>
              <a:t>A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purine nitrogenous bases adenine and guanine are used in both RNA and DNA. The pyrimidines in DNA are cytosine and thymine. RNA also uses cytosine but uses uracil instead of thymine.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71</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808329914"/>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solidFill>
                  <a:srgbClr val="000000"/>
                </a:solidFill>
                <a:latin typeface="Arial" panose="020B0604020202020204" pitchFamily="34" charset="0"/>
                <a:ea typeface="Verdana" panose="020B0604030504040204" pitchFamily="34" charset="0"/>
                <a:cs typeface="Arial" pitchFamily="34" charset="0"/>
              </a:rPr>
              <a:t>Phosphodiester bond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nucleotide has phosphate group is linked to the two sugars. Sugar: The carbon at positions 1, 2, 3, and 4 are bonded with the hydroxyl group. At the fifth position, carbon is bonded with the aldehyde group CH2OH. Phosphate group: It consists of phosphorus attached to four oxygen atoms, and with a net negative charge for oxygen atoms. The CH2 of the fifth position sugar is bonded with the oxygen of the phosphate group and another oxygen of the phosphate group is attached with the third position carbon of the second sugar.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72</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3482170415"/>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solidFill>
                  <a:srgbClr val="000000"/>
                </a:solidFill>
                <a:latin typeface="Arial" panose="020B0604020202020204" pitchFamily="34" charset="0"/>
                <a:ea typeface="Microsoft YaHei" panose="020B0503020204020204" pitchFamily="34" charset="-122"/>
                <a:cs typeface="Arial" pitchFamily="34" charset="0"/>
              </a:rPr>
              <a:t>Rosalind Franklin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X-rays scattered a pure fiber of DNA, which looks like the letter X.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73</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1458166864"/>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t>Structure of a single strand of D</a:t>
            </a:r>
            <a:r>
              <a:rPr lang="en-US" sz="100" dirty="0"/>
              <a:t> </a:t>
            </a:r>
            <a:r>
              <a:rPr lang="en-US" dirty="0"/>
              <a:t>N</a:t>
            </a:r>
            <a:r>
              <a:rPr lang="en-US" sz="100" dirty="0"/>
              <a:t> </a:t>
            </a:r>
            <a:r>
              <a:rPr lang="en-US" dirty="0"/>
              <a:t>A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A polynucleotide chain consists of a five-carbon sugar, which is attached to a phosphate group and a nitrogenous base. The five-carbon sugars are attached to the phosphate groups at 4 positions and the nitrogenous base at the first positions. The bond between the phosphate group and the sugar is labeled a Phosphodiester bond.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74</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843405958"/>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solidFill>
                  <a:srgbClr val="000000"/>
                </a:solidFill>
                <a:latin typeface="Arial" panose="020B0604020202020204" pitchFamily="34" charset="0"/>
                <a:ea typeface="Verdana" panose="020B0604030504040204" pitchFamily="34" charset="0"/>
                <a:cs typeface="Arial" pitchFamily="34" charset="0"/>
              </a:rPr>
              <a:t>The double helix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2 strands of DNA run parallel to each other and are made of sugar and phosphate. Attached to each sugar is one of the four types of nitrogenous bases in the following sequence: adenine, thymine; cytosine, guanine; thymine, adenine; and guanine-cytosine. The width of the DNA is 2nm, the length of the minor groove is 0.34 nm and the length of the major groove is 3.4 nm.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75</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120530917"/>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solidFill>
                  <a:srgbClr val="000000"/>
                </a:solidFill>
                <a:latin typeface="Arial" panose="020B0604020202020204" pitchFamily="34" charset="0"/>
                <a:ea typeface="Verdana" panose="020B0604030504040204" pitchFamily="34" charset="0"/>
                <a:cs typeface="Arial" pitchFamily="34" charset="0"/>
              </a:rPr>
              <a:t>Base-pairing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sz="1400" dirty="0"/>
              <a:t>Adenine bonds with Thymine. Adenine consists of a pentane ring fused with a hexane ring linearly with conjugated double bonds. It has an amino group at the sixth position carbon of the hexane ring. Double bonds exist between the carbon and nitrogen atoms of the sixth and first position; the second and third position of the hexane ring and the seventh and eighth position of the pentane ring. There is a double bond between the carbon atoms at the fourth and fifth positions. Thymine has two keto groups at positions 2 and 4 and a methyl group at position 5 in its heterocyclic aromatic ring. Double bonds exist between the carbon atoms at the fifth and sixth positions. The hydrogen bond is formed between the sixth position amino group of Adenine and the fourth position keto group of Thymine. Another hydrogen bond is formed between the first position nitrogen of Adenine and the third position amino group. Guanine bonds with Cytosine. Guanine consists of a pentane ring fused with a hexane ring linearly with conjugated double bonds. It has an amino group at the second position carbon of the hexane ring. Double bonds exist between the carbon and nitrogen atom of the first and second position; keto groups at the fourth position of the hexane ring and seventh and eighth position of the pentane ring. There is a double bond between the carbon atoms at the fifth and sixth positions. Cytosine consists of a hexane ring and amino group at its fourth position. At first position nitrogen is bonded with hydrogen. It has a keto group in the second position. Double bonds exist between the carbon and nitrogen atoms of the third and fourth position and carbon atoms of the fifth and sixth position. A hydrogen bond is formed between the fourth position keto group of Guanine and the fourth position amino group of Cytosine. The second hydrogen bond is formed between third-position amino groups of Guanine and Cytosine. The third hydrogen bond is formed between the second position amino group of Guanine and the second position keto group of Cytosine.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76</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142515837"/>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solidFill>
                  <a:srgbClr val="000000"/>
                </a:solidFill>
                <a:latin typeface="Arial" panose="020B0604020202020204" pitchFamily="34" charset="0"/>
                <a:ea typeface="Verdana" panose="020B0604030504040204" pitchFamily="34" charset="0"/>
                <a:cs typeface="Arial" pitchFamily="34" charset="0"/>
              </a:rPr>
              <a:t>Three Possible Models of D</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N</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A Replication</a:t>
            </a:r>
            <a:r>
              <a:rPr lang="en-US" sz="1200" dirty="0">
                <a:solidFill>
                  <a:srgbClr val="000000"/>
                </a:solidFill>
                <a:latin typeface="Arial" panose="020B0604020202020204" pitchFamily="34" charset="0"/>
                <a:ea typeface="Verdana" panose="020B0604030504040204" pitchFamily="34" charset="0"/>
                <a:cs typeface="Arial" pitchFamily="34" charset="0"/>
              </a:rPr>
              <a:t> 2</a:t>
            </a:r>
            <a:r>
              <a:rPr lang="en-US" dirty="0">
                <a:solidFill>
                  <a:srgbClr val="000000"/>
                </a:solidFill>
                <a:latin typeface="Arial" panose="020B0604020202020204" pitchFamily="34" charset="0"/>
                <a:ea typeface="Verdana" panose="020B0604030504040204" pitchFamily="34" charset="0"/>
                <a:cs typeface="Arial" pitchFamily="34" charset="0"/>
              </a:rPr>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Conservative model: A blue DNA is replicated into a duplex blue DNA. Semiconservative: A blue DNA is replicated into a duplex blue and orange DNA. A DNA will have an orange strand and a blue strand. Dispersive: A blue DNA is replicated into a duplex blue and orange DNA. Each DNA will have a combination of both orange and blue strands.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77</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1072181404"/>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solidFill>
                  <a:srgbClr val="000000"/>
                </a:solidFill>
                <a:latin typeface="Arial" panose="020B0604020202020204" pitchFamily="34" charset="0"/>
                <a:ea typeface="Verdana" panose="020B0604030504040204" pitchFamily="34" charset="0"/>
                <a:cs typeface="Arial" pitchFamily="34" charset="0"/>
              </a:rPr>
              <a:t>The Meselson–Stahl experiment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E.coli bacteria are grown in a beaker containing 15 N, which is then transferred to a beaker containing 14 N and is allowed to grow. 3 test tubes containing 3 samples are taken at three-time points and suspended in cesium chloride solution. The time points are 0 minutes (0 rounds), 20 minutes (1 round), and 40 minutes (2 rounds). The samples are centrifuged. At 0 rounds blue DNA is at the bottom of the test tube. At 1 round a strand of blue and a strand of orange DNA is a little raised from the bottom. At 2 rounds, an orange DNA is above a strand of blue and a strand of orange DNA. A schematic diagram shows the position of the DNAs in the test tubes, accompanied by a graph. For rounds 0 and 1 there is only 1 peak, whereas, for round 2, there are 2 peaks.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78</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1566668418"/>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solidFill>
                  <a:srgbClr val="000000"/>
                </a:solidFill>
                <a:latin typeface="Arial" panose="020B0604020202020204" pitchFamily="34" charset="0"/>
                <a:ea typeface="Microsoft YaHei" panose="020B0503020204020204" pitchFamily="34" charset="-122"/>
                <a:cs typeface="Arial" pitchFamily="34" charset="0"/>
              </a:rPr>
              <a:t>Action of </a:t>
            </a:r>
            <a:r>
              <a:rPr lang="en-US" dirty="0">
                <a:solidFill>
                  <a:srgbClr val="000000"/>
                </a:solidFill>
                <a:latin typeface="Arial" panose="020B0604020202020204" pitchFamily="34" charset="0"/>
                <a:ea typeface="Verdana" panose="020B0604030504040204" pitchFamily="34" charset="0"/>
                <a:cs typeface="Arial" pitchFamily="34" charset="0"/>
              </a:rPr>
              <a:t>D</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N</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A</a:t>
            </a:r>
            <a:r>
              <a:rPr lang="en-US" altLang="en-US" dirty="0">
                <a:solidFill>
                  <a:srgbClr val="000000"/>
                </a:solidFill>
                <a:latin typeface="Arial" panose="020B0604020202020204" pitchFamily="34" charset="0"/>
                <a:ea typeface="Microsoft YaHei" panose="020B0503020204020204" pitchFamily="34" charset="-122"/>
                <a:cs typeface="Arial" pitchFamily="34" charset="0"/>
              </a:rPr>
              <a:t> polymerase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Before DNA polymerase 3, the template strand of 3 prime to 5 prime has a sugar-phosphate backbone consisting of six rings where four are attached to the rings in the new strand. The new strand of 5 prime to 3 prime has four rings attached to a backbone and a single ring not attached to the backbone. After the process of DNA polymerase 3, the template strand is attached to the new stand-by five rings as the free ring in the new strand gets attached to its backbone. Pyrophosphate is released during this process.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79</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9872030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607468-1DA5-417F-94E8-C89A4B8233B4}"/>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Avery, MacLeod, &amp; McCarty – 1944</a:t>
            </a:r>
          </a:p>
        </p:txBody>
      </p:sp>
      <p:sp>
        <p:nvSpPr>
          <p:cNvPr id="3" name="Content Placeholder 2">
            <a:extLst>
              <a:ext uri="{FF2B5EF4-FFF2-40B4-BE49-F238E27FC236}">
                <a16:creationId xmlns:a16="http://schemas.microsoft.com/office/drawing/2014/main" id="{AA952364-0B08-4CAE-964E-213D98289368}"/>
              </a:ext>
            </a:extLst>
          </p:cNvPr>
          <p:cNvSpPr>
            <a:spLocks noGrp="1"/>
          </p:cNvSpPr>
          <p:nvPr>
            <p:ph sz="quarter" idx="11"/>
          </p:nvPr>
        </p:nvSpPr>
        <p:spPr/>
        <p:txBody>
          <a:bodyPr/>
          <a:lstStyle/>
          <a:p>
            <a:pPr marL="342900" lvl="0" indent="-342900">
              <a:spcBef>
                <a:spcPts val="624"/>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Microsoft YaHei" panose="020B0503020204020204" pitchFamily="34" charset="-122"/>
              </a:rPr>
              <a:t>Repeated Griffith’s experiment using purified cell extracts</a:t>
            </a:r>
          </a:p>
          <a:p>
            <a:pPr marL="342900" lvl="0" indent="-342900">
              <a:spcBef>
                <a:spcPts val="624"/>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Microsoft YaHei" panose="020B0503020204020204" pitchFamily="34" charset="-122"/>
              </a:rPr>
              <a:t>Removal of all protein from the transforming material did not destroy its ability to transform R strain cells</a:t>
            </a:r>
          </a:p>
          <a:p>
            <a:pPr marL="342900" lvl="0" indent="-342900">
              <a:spcBef>
                <a:spcPts val="624"/>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Microsoft YaHei" panose="020B0503020204020204" pitchFamily="34" charset="-122"/>
              </a:rPr>
              <a:t>D</a:t>
            </a:r>
            <a:r>
              <a:rPr lang="en-US" sz="100" dirty="0">
                <a:solidFill>
                  <a:srgbClr val="000000"/>
                </a:solidFill>
                <a:latin typeface="Arial" panose="020B0604020202020204" pitchFamily="34" charset="0"/>
                <a:ea typeface="Microsoft YaHei" panose="020B0503020204020204" pitchFamily="34" charset="-122"/>
              </a:rPr>
              <a:t> </a:t>
            </a:r>
            <a:r>
              <a:rPr lang="en-US" dirty="0">
                <a:solidFill>
                  <a:srgbClr val="000000"/>
                </a:solidFill>
                <a:latin typeface="Arial" panose="020B0604020202020204" pitchFamily="34" charset="0"/>
                <a:ea typeface="Microsoft YaHei" panose="020B0503020204020204" pitchFamily="34" charset="-122"/>
              </a:rPr>
              <a:t>N</a:t>
            </a:r>
            <a:r>
              <a:rPr lang="en-US" sz="100" dirty="0">
                <a:solidFill>
                  <a:srgbClr val="000000"/>
                </a:solidFill>
                <a:latin typeface="Arial" panose="020B0604020202020204" pitchFamily="34" charset="0"/>
                <a:ea typeface="Microsoft YaHei" panose="020B0503020204020204" pitchFamily="34" charset="-122"/>
              </a:rPr>
              <a:t> </a:t>
            </a:r>
            <a:r>
              <a:rPr lang="en-US" dirty="0">
                <a:solidFill>
                  <a:srgbClr val="000000"/>
                </a:solidFill>
                <a:latin typeface="Arial" panose="020B0604020202020204" pitchFamily="34" charset="0"/>
                <a:ea typeface="Microsoft YaHei" panose="020B0503020204020204" pitchFamily="34" charset="-122"/>
              </a:rPr>
              <a:t>A-digesting enzymes destroyed all transforming ability</a:t>
            </a:r>
          </a:p>
          <a:p>
            <a:pPr marL="342900" lvl="0" indent="-342900">
              <a:spcBef>
                <a:spcPts val="624"/>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Microsoft YaHei" panose="020B0503020204020204" pitchFamily="34" charset="-122"/>
              </a:rPr>
              <a:t>Supported D</a:t>
            </a:r>
            <a:r>
              <a:rPr lang="en-US" sz="100" dirty="0">
                <a:solidFill>
                  <a:srgbClr val="000000"/>
                </a:solidFill>
                <a:latin typeface="Arial" panose="020B0604020202020204" pitchFamily="34" charset="0"/>
                <a:ea typeface="Microsoft YaHei" panose="020B0503020204020204" pitchFamily="34" charset="-122"/>
              </a:rPr>
              <a:t> </a:t>
            </a:r>
            <a:r>
              <a:rPr lang="en-US" dirty="0">
                <a:solidFill>
                  <a:srgbClr val="000000"/>
                </a:solidFill>
                <a:latin typeface="Arial" panose="020B0604020202020204" pitchFamily="34" charset="0"/>
                <a:ea typeface="Microsoft YaHei" panose="020B0503020204020204" pitchFamily="34" charset="-122"/>
              </a:rPr>
              <a:t>N</a:t>
            </a:r>
            <a:r>
              <a:rPr lang="en-US" sz="100" dirty="0">
                <a:solidFill>
                  <a:srgbClr val="000000"/>
                </a:solidFill>
                <a:latin typeface="Arial" panose="020B0604020202020204" pitchFamily="34" charset="0"/>
                <a:ea typeface="Microsoft YaHei" panose="020B0503020204020204" pitchFamily="34" charset="-122"/>
              </a:rPr>
              <a:t> </a:t>
            </a:r>
            <a:r>
              <a:rPr lang="en-US" dirty="0">
                <a:solidFill>
                  <a:srgbClr val="000000"/>
                </a:solidFill>
                <a:latin typeface="Arial" panose="020B0604020202020204" pitchFamily="34" charset="0"/>
                <a:ea typeface="Microsoft YaHei" panose="020B0503020204020204" pitchFamily="34" charset="-122"/>
              </a:rPr>
              <a:t>A as the genetic material, at least in bacteria</a:t>
            </a:r>
          </a:p>
        </p:txBody>
      </p:sp>
      <p:sp>
        <p:nvSpPr>
          <p:cNvPr id="6" name="Slide Number Placeholder 3">
            <a:extLst>
              <a:ext uri="{FF2B5EF4-FFF2-40B4-BE49-F238E27FC236}">
                <a16:creationId xmlns:a16="http://schemas.microsoft.com/office/drawing/2014/main" id="{AD6ACB56-81C7-4F33-815E-88C32ED28FBE}"/>
              </a:ext>
            </a:extLst>
          </p:cNvPr>
          <p:cNvSpPr>
            <a:spLocks noGrp="1"/>
          </p:cNvSpPr>
          <p:nvPr>
            <p:ph type="sldNum" sz="quarter" idx="10"/>
          </p:nvPr>
        </p:nvSpPr>
        <p:spPr/>
        <p:txBody>
          <a:bodyPr/>
          <a:lstStyle/>
          <a:p>
            <a:fld id="{68151E55-6873-49E2-B8D5-2F265E6F1973}" type="slidenum">
              <a:rPr lang="en-US" smtClean="0"/>
              <a:pPr/>
              <a:t>8</a:t>
            </a:fld>
            <a:endParaRPr lang="en-US"/>
          </a:p>
        </p:txBody>
      </p:sp>
    </p:spTree>
    <p:extLst>
      <p:ext uri="{BB962C8B-B14F-4D97-AF65-F5344CB8AC3E}">
        <p14:creationId xmlns:p14="http://schemas.microsoft.com/office/powerpoint/2010/main" val="2243824152"/>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solidFill>
                  <a:srgbClr val="000000"/>
                </a:solidFill>
                <a:latin typeface="Arial" panose="020B0604020202020204" pitchFamily="34" charset="0"/>
                <a:ea typeface="Verdana" panose="020B0604030504040204" pitchFamily="34" charset="0"/>
                <a:cs typeface="Arial" pitchFamily="34" charset="0"/>
              </a:rPr>
              <a:t>Replication is bidirectional from a unique origin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It shows 2 concentric blue circles with the origin shaded and labeled between the circles on the left and termination shaded and labeled between the circles on the right. Two replisomes originate in the opposite direction from the origin. Two replisomes travel toward the termination site and form two concentric circles with a red outer circle and a blue inner circle.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80</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2354398559"/>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solidFill>
                  <a:srgbClr val="000000"/>
                </a:solidFill>
                <a:latin typeface="Arial" panose="020B0604020202020204" pitchFamily="34" charset="0"/>
                <a:ea typeface="Microsoft YaHei" panose="020B0503020204020204" pitchFamily="34" charset="-122"/>
                <a:cs typeface="Arial" pitchFamily="34" charset="0"/>
              </a:rPr>
              <a:t>Unwinding the helix causes torsional strain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In the first illustration for supercoiling, two replisomes are labeled. In the second illustration for no supercoiling, two replisomes, and DNA gyrase are labeled.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81</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3673393374"/>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solidFill>
                  <a:srgbClr val="000000"/>
                </a:solidFill>
                <a:latin typeface="Arial" panose="020B0604020202020204" pitchFamily="34" charset="0"/>
                <a:ea typeface="Microsoft YaHei" panose="020B0503020204020204" pitchFamily="34" charset="-122"/>
                <a:cs typeface="Arial" pitchFamily="34" charset="0"/>
              </a:rPr>
              <a:t>The lagging strand is synthesized in pieces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parts labeled are open helix and replicate, RNA primer, first RNA primer, Open helix and replicate further, Lagging strand (discontinuous), and second RNA primer.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82</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3548839771"/>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solidFill>
                  <a:srgbClr val="000000"/>
                </a:solidFill>
                <a:latin typeface="Arial" panose="020B0604020202020204" pitchFamily="34" charset="0"/>
                <a:ea typeface="Microsoft YaHei" panose="020B0503020204020204" pitchFamily="34" charset="-122"/>
                <a:cs typeface="Arial" pitchFamily="34" charset="0"/>
              </a:rPr>
              <a:t>Lagging-strand synthesis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parts labeled are leading strand (continuous), Primase, Okazaki fragment made by DNA, polymerase II, DNA polymerase I, RNA primer, Lagging strand (discontinuous), DNA ligase.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83</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727371936"/>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solidFill>
                  <a:srgbClr val="000000"/>
                </a:solidFill>
                <a:latin typeface="Arial" panose="020B0604020202020204" pitchFamily="34" charset="0"/>
                <a:ea typeface="Verdana" panose="020B0604030504040204" pitchFamily="34" charset="0"/>
                <a:cs typeface="Arial" pitchFamily="34" charset="0"/>
              </a:rPr>
              <a:t>A model for the structure of the replication fork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sz="1600" dirty="0"/>
              <a:t>The replisome clamp loader has a head with open beta clamps ready for attachment on the next section of the lagging strand. The clamp loader has 2 arms at its base that extend out and each attaches to a DNA polymerase 3, one synthesizing a new strand complementary to each template strand. Upstream of the clamp loader is a helicase enzyme unwinding and splitting the double helix into single strands. Upstream of the helicase is DNA gyrase relieving supercoiling and tension ahead of the replisome. Immediately downstream of the helicase on the lagging strand is a primase enzyme adding RNA primers. On the leading strand, there is the consistent spacing between the newly opened replication fork formed by helicase and the DNA polymerase 3 connected to the clamp loader. This leading strand Pol 3 is continuously attached and synthesizing the extending DNA double-strand formed with the leading strand as a template. On the lagging side, a loop is formed between the replication fork and the second DNA polymerase 3. As this Pol 3 elongates the Okazaki fragments the loop of the single strand grows larger until the Okazaki fragment is complete and the Pol 3 disassociates and then </a:t>
            </a:r>
            <a:r>
              <a:rPr lang="en-US" sz="1600" dirty="0" err="1"/>
              <a:t>reassociates</a:t>
            </a:r>
            <a:r>
              <a:rPr lang="en-US" sz="1600" dirty="0"/>
              <a:t> at the next primer. Downstream on the lagging strand, DNA polymerase 1 removes the RNA primers, and further downstream DNA ligase catalyzes phosphodiester bond formation between Okazaki fragments.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84</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3403976627"/>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t>D</a:t>
            </a:r>
            <a:r>
              <a:rPr lang="en-US" sz="100" dirty="0"/>
              <a:t> </a:t>
            </a:r>
            <a:r>
              <a:rPr lang="en-US" dirty="0"/>
              <a:t>N</a:t>
            </a:r>
            <a:r>
              <a:rPr lang="en-US" sz="100" dirty="0"/>
              <a:t> </a:t>
            </a:r>
            <a:r>
              <a:rPr lang="en-US" dirty="0"/>
              <a:t>A synthesis by the replisome: Stage 1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Stage 1: A DNA polymerase III enzyme is active on each strand. Primase synthesizes new primers for the lagging strand. The parts labeled are Helicase, DNA gyrase, DNA polymerase III, Leading strand, Clamp loader, RNA primer, Primase, Single-strand binding-proteins (S </a:t>
            </a:r>
            <a:r>
              <a:rPr lang="en-US" dirty="0" err="1"/>
              <a:t>S</a:t>
            </a:r>
            <a:r>
              <a:rPr lang="en-US" dirty="0"/>
              <a:t> B), beta clamp, Lagging strand, and RNA primer on the lagging strand.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85</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3900691836"/>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t>D</a:t>
            </a:r>
            <a:r>
              <a:rPr lang="en-US" sz="100" dirty="0"/>
              <a:t> </a:t>
            </a:r>
            <a:r>
              <a:rPr lang="en-US" dirty="0"/>
              <a:t>N</a:t>
            </a:r>
            <a:r>
              <a:rPr lang="en-US" sz="100" dirty="0"/>
              <a:t> </a:t>
            </a:r>
            <a:r>
              <a:rPr lang="en-US" dirty="0"/>
              <a:t>A synthesis by the replisome: Stage 2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Stage 2: The “loop” in the lagging-strand template allows replication to occur 5 prime-to-3 prime on both strands, with the complex moving to the left. The parts labeled are Loop grows, Second Okazaki fragment nears completion, First Okazaki fragment.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86</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1545594924"/>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t>D</a:t>
            </a:r>
            <a:r>
              <a:rPr lang="en-US" sz="100" dirty="0"/>
              <a:t> </a:t>
            </a:r>
            <a:r>
              <a:rPr lang="en-US" dirty="0"/>
              <a:t>N</a:t>
            </a:r>
            <a:r>
              <a:rPr lang="en-US" sz="100" dirty="0"/>
              <a:t> </a:t>
            </a:r>
            <a:r>
              <a:rPr lang="en-US" dirty="0"/>
              <a:t>A synthesis by the replisome: Stage 3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Stage 3: When the polymerase III on the lagging strand hits the previously synthesized fragment, it releases the beta clamp and the template strand. DNA polymerase I attach to remove the primer. The parts labeled are Lagging strand releases, beta clamp releases, DNA polymerase III, DNA polymerase I.</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87</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4172387656"/>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t>D</a:t>
            </a:r>
            <a:r>
              <a:rPr lang="en-US" sz="100" dirty="0"/>
              <a:t> </a:t>
            </a:r>
            <a:r>
              <a:rPr lang="en-US" dirty="0"/>
              <a:t>N</a:t>
            </a:r>
            <a:r>
              <a:rPr lang="en-US" sz="100" dirty="0"/>
              <a:t> </a:t>
            </a:r>
            <a:r>
              <a:rPr lang="en-US" dirty="0"/>
              <a:t>A synthesis by the replisome: Stage 4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Stage 4: The clamp loader attaches the beta clamp and transfers this to polymerase III, creating a new loop in the lagging-strand template. DNA ligase joins the fragments after DNA polymerase I remove the primers. The parts labeled are Clamp loader, DNA polymerase I detach after removing RNA primer, DNA ligase patches “nick”.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88</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1768034093"/>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t>D</a:t>
            </a:r>
            <a:r>
              <a:rPr lang="en-US" sz="100" dirty="0"/>
              <a:t> </a:t>
            </a:r>
            <a:r>
              <a:rPr lang="en-US" dirty="0"/>
              <a:t>N</a:t>
            </a:r>
            <a:r>
              <a:rPr lang="en-US" sz="100" dirty="0"/>
              <a:t> </a:t>
            </a:r>
            <a:r>
              <a:rPr lang="en-US" dirty="0"/>
              <a:t>A synthesis by the replisome: Stage 5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Stage 5: After the beta clamp is loaded, the DNA polymerase III on the lagging strand adds bases to the next Okazaki fragment. The parts labeled are Loop grows, New bases, Leading strand replicates continuously.</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89</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321261309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89E624-E355-4D7D-BFC8-4F678E06BF3B}"/>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Hershey &amp; Chase –1952</a:t>
            </a:r>
          </a:p>
        </p:txBody>
      </p:sp>
      <p:sp>
        <p:nvSpPr>
          <p:cNvPr id="3" name="Content Placeholder 2">
            <a:extLst>
              <a:ext uri="{FF2B5EF4-FFF2-40B4-BE49-F238E27FC236}">
                <a16:creationId xmlns:a16="http://schemas.microsoft.com/office/drawing/2014/main" id="{249B4DA6-DA26-4FC6-934A-353CF62E75DF}"/>
              </a:ext>
            </a:extLst>
          </p:cNvPr>
          <p:cNvSpPr>
            <a:spLocks noGrp="1"/>
          </p:cNvSpPr>
          <p:nvPr>
            <p:ph sz="quarter" idx="11"/>
          </p:nvPr>
        </p:nvSpPr>
        <p:spPr/>
        <p:txBody>
          <a:bodyPr/>
          <a:lstStyle/>
          <a:p>
            <a:pPr lvl="0">
              <a:spcBef>
                <a:spcPts val="12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Investigated genetic material using </a:t>
            </a:r>
            <a:r>
              <a:rPr lang="en-US" i="1" dirty="0">
                <a:solidFill>
                  <a:srgbClr val="000000"/>
                </a:solidFill>
                <a:latin typeface="Arial" panose="020B0604020202020204" pitchFamily="34" charset="0"/>
                <a:ea typeface="Verdana" panose="020B0604030504040204" pitchFamily="34" charset="0"/>
              </a:rPr>
              <a:t>bacteriophages </a:t>
            </a:r>
            <a:r>
              <a:rPr lang="en-US" dirty="0">
                <a:solidFill>
                  <a:srgbClr val="000000"/>
                </a:solidFill>
                <a:latin typeface="Arial" panose="020B0604020202020204" pitchFamily="34" charset="0"/>
                <a:ea typeface="Verdana" panose="020B0604030504040204" pitchFamily="34" charset="0"/>
              </a:rPr>
              <a:t>(also called </a:t>
            </a:r>
            <a:r>
              <a:rPr lang="en-US" i="1" dirty="0">
                <a:solidFill>
                  <a:srgbClr val="000000"/>
                </a:solidFill>
                <a:latin typeface="Arial" panose="020B0604020202020204" pitchFamily="34" charset="0"/>
                <a:ea typeface="Verdana" panose="020B0604030504040204" pitchFamily="34" charset="0"/>
              </a:rPr>
              <a:t>phages</a:t>
            </a:r>
            <a:r>
              <a:rPr lang="en-US" dirty="0">
                <a:solidFill>
                  <a:srgbClr val="000000"/>
                </a:solidFill>
                <a:latin typeface="Arial" panose="020B0604020202020204" pitchFamily="34" charset="0"/>
                <a:ea typeface="Verdana" panose="020B0604030504040204" pitchFamily="34" charset="0"/>
              </a:rPr>
              <a:t>)</a:t>
            </a:r>
            <a:r>
              <a:rPr lang="en-US" i="1"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viruses that infect bacteria</a:t>
            </a:r>
          </a:p>
          <a:p>
            <a:pPr marL="347472" lvl="0" indent="-347472">
              <a:spcBef>
                <a:spcPts val="12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Bacteriophages are composed of only </a:t>
            </a:r>
            <a:r>
              <a:rPr lang="en-US" dirty="0">
                <a:solidFill>
                  <a:srgbClr val="000000"/>
                </a:solidFill>
                <a:latin typeface="Arial" panose="020B0604020202020204" pitchFamily="34" charset="0"/>
                <a:ea typeface="Microsoft YaHei" panose="020B0503020204020204" pitchFamily="34" charset="-122"/>
              </a:rPr>
              <a:t>D</a:t>
            </a:r>
            <a:r>
              <a:rPr lang="en-US" sz="100" dirty="0">
                <a:solidFill>
                  <a:srgbClr val="000000"/>
                </a:solidFill>
                <a:latin typeface="Arial" panose="020B0604020202020204" pitchFamily="34" charset="0"/>
                <a:ea typeface="Microsoft YaHei" panose="020B0503020204020204" pitchFamily="34" charset="-122"/>
              </a:rPr>
              <a:t> </a:t>
            </a:r>
            <a:r>
              <a:rPr lang="en-US" dirty="0">
                <a:solidFill>
                  <a:srgbClr val="000000"/>
                </a:solidFill>
                <a:latin typeface="Arial" panose="020B0604020202020204" pitchFamily="34" charset="0"/>
                <a:ea typeface="Microsoft YaHei" panose="020B0503020204020204" pitchFamily="34" charset="-122"/>
              </a:rPr>
              <a:t>N</a:t>
            </a:r>
            <a:r>
              <a:rPr lang="en-US" sz="100" dirty="0">
                <a:solidFill>
                  <a:srgbClr val="000000"/>
                </a:solidFill>
                <a:latin typeface="Arial" panose="020B0604020202020204" pitchFamily="34" charset="0"/>
                <a:ea typeface="Microsoft YaHei" panose="020B0503020204020204" pitchFamily="34" charset="-122"/>
              </a:rPr>
              <a:t> </a:t>
            </a:r>
            <a:r>
              <a:rPr lang="en-US" dirty="0">
                <a:solidFill>
                  <a:srgbClr val="000000"/>
                </a:solidFill>
                <a:latin typeface="Arial" panose="020B0604020202020204" pitchFamily="34" charset="0"/>
                <a:ea typeface="Microsoft YaHei" panose="020B0503020204020204" pitchFamily="34" charset="-122"/>
              </a:rPr>
              <a:t>A</a:t>
            </a:r>
            <a:r>
              <a:rPr lang="en-US" dirty="0">
                <a:solidFill>
                  <a:srgbClr val="000000"/>
                </a:solidFill>
                <a:latin typeface="Arial" panose="020B0604020202020204" pitchFamily="34" charset="0"/>
                <a:ea typeface="Verdana" panose="020B0604030504040204" pitchFamily="34" charset="0"/>
              </a:rPr>
              <a:t> and protein</a:t>
            </a:r>
          </a:p>
          <a:p>
            <a:pPr lvl="0">
              <a:spcBef>
                <a:spcPts val="12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Wanted to determine which of these molecules is the genetic material that is injected into the bacteria</a:t>
            </a:r>
          </a:p>
        </p:txBody>
      </p:sp>
      <p:sp>
        <p:nvSpPr>
          <p:cNvPr id="6" name="Slide Number Placeholder 3">
            <a:extLst>
              <a:ext uri="{FF2B5EF4-FFF2-40B4-BE49-F238E27FC236}">
                <a16:creationId xmlns:a16="http://schemas.microsoft.com/office/drawing/2014/main" id="{AEE8D19B-1D01-4A9E-9133-B418B8FA051E}"/>
              </a:ext>
            </a:extLst>
          </p:cNvPr>
          <p:cNvSpPr>
            <a:spLocks noGrp="1"/>
          </p:cNvSpPr>
          <p:nvPr>
            <p:ph type="sldNum" sz="quarter" idx="10"/>
          </p:nvPr>
        </p:nvSpPr>
        <p:spPr/>
        <p:txBody>
          <a:bodyPr/>
          <a:lstStyle/>
          <a:p>
            <a:fld id="{68151E55-6873-49E2-B8D5-2F265E6F1973}" type="slidenum">
              <a:rPr lang="en-US" smtClean="0"/>
              <a:pPr/>
              <a:t>9</a:t>
            </a:fld>
            <a:endParaRPr lang="en-US"/>
          </a:p>
        </p:txBody>
      </p:sp>
    </p:spTree>
    <p:extLst>
      <p:ext uri="{BB962C8B-B14F-4D97-AF65-F5344CB8AC3E}">
        <p14:creationId xmlns:p14="http://schemas.microsoft.com/office/powerpoint/2010/main" val="2705697328"/>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solidFill>
                  <a:srgbClr val="000000"/>
                </a:solidFill>
                <a:latin typeface="Arial" panose="020B0604020202020204" pitchFamily="34" charset="0"/>
                <a:ea typeface="Microsoft YaHei" panose="020B0503020204020204" pitchFamily="34" charset="-122"/>
                <a:cs typeface="Arial" pitchFamily="34" charset="0"/>
              </a:rPr>
              <a:t>Replication of the end of linear </a:t>
            </a:r>
            <a:r>
              <a:rPr lang="en-US" dirty="0">
                <a:solidFill>
                  <a:srgbClr val="000000"/>
                </a:solidFill>
                <a:latin typeface="Arial" panose="020B0604020202020204" pitchFamily="34" charset="0"/>
                <a:ea typeface="Verdana" panose="020B0604030504040204" pitchFamily="34" charset="0"/>
              </a:rPr>
              <a:t>D</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N</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a:t>
            </a:r>
            <a:r>
              <a:rPr lang="en-US" altLang="en-US" dirty="0">
                <a:solidFill>
                  <a:srgbClr val="000000"/>
                </a:solidFill>
                <a:latin typeface="Arial" panose="020B0604020202020204" pitchFamily="34" charset="0"/>
                <a:ea typeface="Microsoft YaHei" panose="020B0503020204020204" pitchFamily="34" charset="-122"/>
                <a:cs typeface="Arial" pitchFamily="34" charset="0"/>
              </a:rPr>
              <a:t> presents a problem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It shows a magnified view of the leading strand and lagging strand. The replication of the first round starting at 5 prime 3 prime is complete as there is no problem on the leading strand. The replication of the lagging strand is not complete as there is a problem at the end. The last prime gets removed and it cannot be replaced, in the second round replication, resulting in a shortened template.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90</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3430554334"/>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solidFill>
                  <a:srgbClr val="000000"/>
                </a:solidFill>
                <a:latin typeface="Arial" panose="020B0604020202020204" pitchFamily="34" charset="0"/>
                <a:ea typeface="Microsoft YaHei" panose="020B0503020204020204" pitchFamily="34" charset="-122"/>
                <a:cs typeface="Arial" pitchFamily="34" charset="0"/>
              </a:rPr>
              <a:t>Action of telomerase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Telomerase containing an internal RNA is attached to the incomplete DNA chromosome end to replicate the extended strand. After the replication is completed, telomerase moves and continues to extend the telomere.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91</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463606999"/>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err="1">
                <a:solidFill>
                  <a:srgbClr val="000000"/>
                </a:solidFill>
                <a:latin typeface="Arial" panose="020B0604020202020204" pitchFamily="34" charset="0"/>
                <a:ea typeface="Microsoft YaHei" panose="020B0503020204020204" pitchFamily="34" charset="-122"/>
                <a:cs typeface="Arial" pitchFamily="34" charset="0"/>
              </a:rPr>
              <a:t>Photorepair</a:t>
            </a:r>
            <a:r>
              <a:rPr lang="en-US" altLang="en-US" dirty="0">
                <a:solidFill>
                  <a:srgbClr val="000000"/>
                </a:solidFill>
                <a:latin typeface="Arial" panose="020B0604020202020204" pitchFamily="34" charset="0"/>
                <a:ea typeface="Microsoft YaHei" panose="020B0503020204020204" pitchFamily="34" charset="-122"/>
                <a:cs typeface="Arial" pitchFamily="34" charset="0"/>
              </a:rPr>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It shows DNA strand with adjacent </a:t>
            </a:r>
            <a:r>
              <a:rPr lang="en-US" dirty="0" err="1"/>
              <a:t>thymines</a:t>
            </a:r>
            <a:r>
              <a:rPr lang="en-US" dirty="0"/>
              <a:t>. The U V light destroys the thymine dimer of the Helix. The photolyase binds to the damaged DNA and the thymine dimer is cleaved.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92</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1120544546"/>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solidFill>
                  <a:srgbClr val="000000"/>
                </a:solidFill>
                <a:latin typeface="Arial" panose="020B0604020202020204" pitchFamily="34" charset="0"/>
                <a:ea typeface="Verdana" panose="020B0604030504040204" pitchFamily="34" charset="0"/>
                <a:cs typeface="Arial" pitchFamily="34" charset="0"/>
              </a:rPr>
              <a:t>Repair of damaged D</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N</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A by excision repair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It shows a damaged or incorrect base in the DNA strand. Excision repair enzymes recognize damaged DNA. U v r A B C complex binds damaged DNA and the complex removes the damaged strand.  The DNA polymerase </a:t>
            </a:r>
            <a:r>
              <a:rPr lang="en-US" dirty="0" err="1"/>
              <a:t>resynthesis</a:t>
            </a:r>
            <a:r>
              <a:rPr lang="en-US" dirty="0"/>
              <a:t> the DNA strand.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93</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2761859319"/>
      </p:ext>
    </p:extLst>
  </p:cSld>
  <p:clrMapOvr>
    <a:masterClrMapping/>
  </p:clrMapOvr>
</p:sld>
</file>

<file path=ppt/theme/theme1.xml><?xml version="1.0" encoding="utf-8"?>
<a:theme xmlns:a="http://schemas.openxmlformats.org/drawingml/2006/main" name="Title Slides 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PPT_Template.potm" id="{78281C14-8914-489E-AACB-345A039C3E45}" vid="{FC17013A-BE89-413F-A8ED-77C8AF016AE4}"/>
    </a:ext>
  </a:extLst>
</a:theme>
</file>

<file path=ppt/theme/theme2.xml><?xml version="1.0" encoding="utf-8"?>
<a:theme xmlns:a="http://schemas.openxmlformats.org/drawingml/2006/main" name="MainContentSlideMaster">
  <a:themeElements>
    <a:clrScheme name="Custom 127">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494575"/>
      </a:hlink>
      <a:folHlink>
        <a:srgbClr val="625D9C"/>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PPT_Template.potm" id="{78281C14-8914-489E-AACB-345A039C3E45}" vid="{3678C5CA-F6B1-495A-9585-AA19FAECF00F}"/>
    </a:ext>
  </a:extLst>
</a:theme>
</file>

<file path=ppt/theme/theme3.xml><?xml version="1.0" encoding="utf-8"?>
<a:theme xmlns:a="http://schemas.openxmlformats.org/drawingml/2006/main" name="Closing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PPT_Template.potm" id="{78281C14-8914-489E-AACB-345A039C3E45}" vid="{7BE6367B-CB9C-48C6-A9AC-FE64130E0844}"/>
    </a:ext>
  </a:extLst>
</a:theme>
</file>

<file path=ppt/theme/theme4.xml><?xml version="1.0" encoding="utf-8"?>
<a:theme xmlns:a="http://schemas.openxmlformats.org/drawingml/2006/main" name="Divider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PPT_Template.potm" id="{78281C14-8914-489E-AACB-345A039C3E45}" vid="{82C40DF1-E5A2-4411-819F-ABABE98271FB}"/>
    </a:ext>
  </a:extLst>
</a:theme>
</file>

<file path=ppt/theme/theme5.xml><?xml version="1.0" encoding="utf-8"?>
<a:theme xmlns:a="http://schemas.openxmlformats.org/drawingml/2006/main" name="ImageDescriptionAppendixSlideMaster">
  <a:themeElements>
    <a:clrScheme name="Custom 12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494575"/>
      </a:hlink>
      <a:folHlink>
        <a:srgbClr val="625D9C"/>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PPT_Template.potm" id="{78281C14-8914-489E-AACB-345A039C3E45}" vid="{D95D8D80-EEC1-4CA0-9C6D-C98B4A0A47CC}"/>
    </a:ext>
  </a:extLst>
</a:theme>
</file>

<file path=ppt/theme/theme6.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MHHE_PPT_Template.potm" id="{78281C14-8914-489E-AACB-345A039C3E45}" vid="{60AACB5C-B444-4B87-A500-E0AB80EED3AE}"/>
    </a:ext>
  </a:ext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5259</TotalTime>
  <Words>5746</Words>
  <Application>Microsoft Office PowerPoint</Application>
  <PresentationFormat>On-screen Show (4:3)</PresentationFormat>
  <Paragraphs>515</Paragraphs>
  <Slides>93</Slides>
  <Notes>0</Notes>
  <HiddenSlides>27</HiddenSlides>
  <MMClips>0</MMClips>
  <ScaleCrop>false</ScaleCrop>
  <HeadingPairs>
    <vt:vector size="8" baseType="variant">
      <vt:variant>
        <vt:lpstr>Fonts Used</vt:lpstr>
      </vt:variant>
      <vt:variant>
        <vt:i4>6</vt:i4>
      </vt:variant>
      <vt:variant>
        <vt:lpstr>Theme</vt:lpstr>
      </vt:variant>
      <vt:variant>
        <vt:i4>6</vt:i4>
      </vt:variant>
      <vt:variant>
        <vt:lpstr>Embedded OLE Servers</vt:lpstr>
      </vt:variant>
      <vt:variant>
        <vt:i4>1</vt:i4>
      </vt:variant>
      <vt:variant>
        <vt:lpstr>Slide Titles</vt:lpstr>
      </vt:variant>
      <vt:variant>
        <vt:i4>93</vt:i4>
      </vt:variant>
    </vt:vector>
  </HeadingPairs>
  <TitlesOfParts>
    <vt:vector size="106" baseType="lpstr">
      <vt:lpstr>Microsoft YaHei</vt:lpstr>
      <vt:lpstr>Arial</vt:lpstr>
      <vt:lpstr>Calibri</vt:lpstr>
      <vt:lpstr>Helvetica</vt:lpstr>
      <vt:lpstr>Verdana</vt:lpstr>
      <vt:lpstr>Wingdings</vt:lpstr>
      <vt:lpstr>Title Slides Master</vt:lpstr>
      <vt:lpstr>MainContentSlideMaster</vt:lpstr>
      <vt:lpstr>ClosingMaster</vt:lpstr>
      <vt:lpstr>DividerSlideMaster</vt:lpstr>
      <vt:lpstr>ImageDescriptionAppendixSlideMaster</vt:lpstr>
      <vt:lpstr>Custom Design</vt:lpstr>
      <vt:lpstr>Equation</vt:lpstr>
      <vt:lpstr>Chapter 14</vt:lpstr>
      <vt:lpstr>Lecture Outline</vt:lpstr>
      <vt:lpstr>What are genes made of?</vt:lpstr>
      <vt:lpstr>Frederick Griffith – 1928</vt:lpstr>
      <vt:lpstr>Griffith’s Results 1</vt:lpstr>
      <vt:lpstr>Griffith’s Results 2</vt:lpstr>
      <vt:lpstr>Transformation</vt:lpstr>
      <vt:lpstr>Avery, MacLeod, &amp; McCarty – 1944</vt:lpstr>
      <vt:lpstr>Hershey &amp; Chase –1952</vt:lpstr>
      <vt:lpstr>Hershey &amp; Chase experiment</vt:lpstr>
      <vt:lpstr>Hershey and Chase demonstrate that phage genetic material is D  N  A</vt:lpstr>
      <vt:lpstr>D N A Structure</vt:lpstr>
      <vt:lpstr>Nucleotide subunits of D N A and R N A</vt:lpstr>
      <vt:lpstr>Phosphodiester bond</vt:lpstr>
      <vt:lpstr>Chargaff’s Rules</vt:lpstr>
      <vt:lpstr>Rosalind Franklin</vt:lpstr>
      <vt:lpstr>James Watson and Francis Crick – 1953 </vt:lpstr>
      <vt:lpstr>Structure of a single strand of D N A</vt:lpstr>
      <vt:lpstr>The double helix</vt:lpstr>
      <vt:lpstr>Base-pairing</vt:lpstr>
      <vt:lpstr>Antiparallel configuration</vt:lpstr>
      <vt:lpstr>Three Possible Models of D N A Replication 1</vt:lpstr>
      <vt:lpstr>Three Possible Models of D N A Replication 2</vt:lpstr>
      <vt:lpstr>Meselson and Stahl – 1958</vt:lpstr>
      <vt:lpstr>Meselson and Stahl’s Results</vt:lpstr>
      <vt:lpstr>The Meselson–Stahl experiment</vt:lpstr>
      <vt:lpstr>D N A Replication</vt:lpstr>
      <vt:lpstr>Stages of D N A replication</vt:lpstr>
      <vt:lpstr>Action of D N A polymerase</vt:lpstr>
      <vt:lpstr>D N A polymerase</vt:lpstr>
      <vt:lpstr>Prokaryotic Replication</vt:lpstr>
      <vt:lpstr>Replication is bidirectional from a unique origin</vt:lpstr>
      <vt:lpstr>E. coli has three D N A polymerases</vt:lpstr>
      <vt:lpstr>D N A polymerase activity</vt:lpstr>
      <vt:lpstr>Enzymes unwind D N A</vt:lpstr>
      <vt:lpstr>Unwinding the helix causes torsional strain</vt:lpstr>
      <vt:lpstr>Replication is semi discontinuous</vt:lpstr>
      <vt:lpstr>The lagging strand is synthesized in pieces</vt:lpstr>
      <vt:lpstr>Synthesis occurs at the replication fork</vt:lpstr>
      <vt:lpstr>Leading-strand synthesis</vt:lpstr>
      <vt:lpstr>Lagging-strand synthesis requires additional enzymes</vt:lpstr>
      <vt:lpstr>Lagging-strand synthesis</vt:lpstr>
      <vt:lpstr>Replisome</vt:lpstr>
      <vt:lpstr>A model for the structure of the replication fork</vt:lpstr>
      <vt:lpstr>D N A synthesis by the replisome: Stage 1</vt:lpstr>
      <vt:lpstr>D N A synthesis by the replisome: Stage 2</vt:lpstr>
      <vt:lpstr>D N A synthesis by the replisome: Stage 3</vt:lpstr>
      <vt:lpstr>D N A synthesis by the replisome: Stage 4</vt:lpstr>
      <vt:lpstr>D N A synthesis by the replisome: Stage 5</vt:lpstr>
      <vt:lpstr>Eukaryotic Replication</vt:lpstr>
      <vt:lpstr>Eukaryotic replication uses multiple origins</vt:lpstr>
      <vt:lpstr>The eukaryotic replication fork is more complex</vt:lpstr>
      <vt:lpstr>Archaeal and eukaryotic replication proteins are evolutionarily related</vt:lpstr>
      <vt:lpstr>Linear chromosomes have specialized ends</vt:lpstr>
      <vt:lpstr>Replication of the end of linear D N A presents a problem</vt:lpstr>
      <vt:lpstr>Telomere maintenance</vt:lpstr>
      <vt:lpstr>Action of telomerase</vt:lpstr>
      <vt:lpstr>Regulation of telomerase</vt:lpstr>
      <vt:lpstr>D N A damage constantly occurs</vt:lpstr>
      <vt:lpstr>Two categories of D N A repair</vt:lpstr>
      <vt:lpstr>Mismatch repair</vt:lpstr>
      <vt:lpstr>Photorepair</vt:lpstr>
      <vt:lpstr>Excision repair</vt:lpstr>
      <vt:lpstr>Repair of damaged D N A by excision repair</vt:lpstr>
      <vt:lpstr>Additional repair pathways</vt:lpstr>
      <vt:lpstr>End of Main Content</vt:lpstr>
      <vt:lpstr>Accessibility Content: Text Alternatives for Images</vt:lpstr>
      <vt:lpstr>Griffith’s Results 1 - Text Alternative</vt:lpstr>
      <vt:lpstr>Griffith’s Results 2 - Text Alternative</vt:lpstr>
      <vt:lpstr>Hershey and Chase demonstrate that phage genetic material is D  N  A - Text Alternative</vt:lpstr>
      <vt:lpstr>Nucleotide subunits of D N A and R N A - Text Alternative</vt:lpstr>
      <vt:lpstr>Phosphodiester bond - Text Alternative</vt:lpstr>
      <vt:lpstr>Rosalind Franklin - Text Alternative</vt:lpstr>
      <vt:lpstr>Structure of a single strand of D N A - Text Alternative</vt:lpstr>
      <vt:lpstr>The double helix - Text Alternative</vt:lpstr>
      <vt:lpstr>Base-pairing - Text Alternative</vt:lpstr>
      <vt:lpstr>Three Possible Models of D N A Replication 2 - Text Alternative</vt:lpstr>
      <vt:lpstr>The Meselson–Stahl experiment - Text Alternative</vt:lpstr>
      <vt:lpstr>Action of D N A polymerase - Text Alternative</vt:lpstr>
      <vt:lpstr>Replication is bidirectional from a unique origin - Text Alternative</vt:lpstr>
      <vt:lpstr>Unwinding the helix causes torsional strain - Text Alternative</vt:lpstr>
      <vt:lpstr>The lagging strand is synthesized in pieces - Text Alternative</vt:lpstr>
      <vt:lpstr>Lagging-strand synthesis - Text Alternative</vt:lpstr>
      <vt:lpstr>A model for the structure of the replication fork - Text Alternative</vt:lpstr>
      <vt:lpstr>D N A synthesis by the replisome: Stage 1 - Text Alternative</vt:lpstr>
      <vt:lpstr>D N A synthesis by the replisome: Stage 2 - Text Alternative</vt:lpstr>
      <vt:lpstr>D N A synthesis by the replisome: Stage 3 - Text Alternative</vt:lpstr>
      <vt:lpstr>D N A synthesis by the replisome: Stage 4 - Text Alternative</vt:lpstr>
      <vt:lpstr>D N A synthesis by the replisome: Stage 5 - Text Alternative</vt:lpstr>
      <vt:lpstr>Replication of the end of linear D N A presents a problem - Text Alternative</vt:lpstr>
      <vt:lpstr>Action of telomerase - Text Alternative</vt:lpstr>
      <vt:lpstr>Photorepair - Text Alternative</vt:lpstr>
      <vt:lpstr>Repair of damaged D N A by excision repair - Text Alternative</vt:lpstr>
    </vt:vector>
  </TitlesOfParts>
  <Company>McGraw-Hill LLC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BIOLOGY, Thirteenth Edition</dc:title>
  <dc:subject>Chapter 14: DNA: The Genetic Material</dc:subject>
  <dc:creator>Raven, Johnson, Mason, Losos, Duncan</dc:creator>
  <cp:keywords>Accessible PPT</cp:keywords>
  <cp:lastModifiedBy>Kiran</cp:lastModifiedBy>
  <cp:revision>958</cp:revision>
  <dcterms:created xsi:type="dcterms:W3CDTF">2019-07-27T05:34:11Z</dcterms:created>
  <dcterms:modified xsi:type="dcterms:W3CDTF">2022-04-05T05:13:58Z</dcterms:modified>
</cp:coreProperties>
</file>