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07"/>
  </p:notesMasterIdLst>
  <p:sldIdLst>
    <p:sldId id="406" r:id="rId7"/>
    <p:sldId id="309" r:id="rId8"/>
    <p:sldId id="310" r:id="rId9"/>
    <p:sldId id="311" r:id="rId10"/>
    <p:sldId id="407"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408" r:id="rId44"/>
    <p:sldId id="346" r:id="rId45"/>
    <p:sldId id="347" r:id="rId46"/>
    <p:sldId id="348" r:id="rId47"/>
    <p:sldId id="349" r:id="rId48"/>
    <p:sldId id="350" r:id="rId49"/>
    <p:sldId id="351" r:id="rId50"/>
    <p:sldId id="352" r:id="rId51"/>
    <p:sldId id="353" r:id="rId52"/>
    <p:sldId id="354" r:id="rId53"/>
    <p:sldId id="355" r:id="rId54"/>
    <p:sldId id="356" r:id="rId55"/>
    <p:sldId id="409" r:id="rId56"/>
    <p:sldId id="358" r:id="rId57"/>
    <p:sldId id="359" r:id="rId58"/>
    <p:sldId id="360" r:id="rId59"/>
    <p:sldId id="410" r:id="rId60"/>
    <p:sldId id="362" r:id="rId61"/>
    <p:sldId id="363" r:id="rId62"/>
    <p:sldId id="364" r:id="rId63"/>
    <p:sldId id="365" r:id="rId64"/>
    <p:sldId id="366" r:id="rId65"/>
    <p:sldId id="411" r:id="rId66"/>
    <p:sldId id="368" r:id="rId67"/>
    <p:sldId id="369" r:id="rId68"/>
    <p:sldId id="370" r:id="rId69"/>
    <p:sldId id="371" r:id="rId70"/>
    <p:sldId id="412" r:id="rId71"/>
    <p:sldId id="373" r:id="rId72"/>
    <p:sldId id="374" r:id="rId73"/>
    <p:sldId id="413" r:id="rId74"/>
    <p:sldId id="376" r:id="rId75"/>
    <p:sldId id="377" r:id="rId76"/>
    <p:sldId id="303" r:id="rId77"/>
    <p:sldId id="289" r:id="rId78"/>
    <p:sldId id="264" r:id="rId79"/>
    <p:sldId id="414" r:id="rId80"/>
    <p:sldId id="415" r:id="rId81"/>
    <p:sldId id="416" r:id="rId82"/>
    <p:sldId id="417" r:id="rId83"/>
    <p:sldId id="418" r:id="rId84"/>
    <p:sldId id="419" r:id="rId85"/>
    <p:sldId id="420" r:id="rId86"/>
    <p:sldId id="421" r:id="rId87"/>
    <p:sldId id="422" r:id="rId88"/>
    <p:sldId id="423" r:id="rId89"/>
    <p:sldId id="424" r:id="rId90"/>
    <p:sldId id="425" r:id="rId91"/>
    <p:sldId id="426" r:id="rId92"/>
    <p:sldId id="427" r:id="rId93"/>
    <p:sldId id="428" r:id="rId94"/>
    <p:sldId id="429" r:id="rId95"/>
    <p:sldId id="430" r:id="rId96"/>
    <p:sldId id="431" r:id="rId97"/>
    <p:sldId id="432" r:id="rId98"/>
    <p:sldId id="433" r:id="rId99"/>
    <p:sldId id="434" r:id="rId100"/>
    <p:sldId id="435" r:id="rId101"/>
    <p:sldId id="436" r:id="rId102"/>
    <p:sldId id="437" r:id="rId103"/>
    <p:sldId id="438" r:id="rId104"/>
    <p:sldId id="439" r:id="rId105"/>
    <p:sldId id="440" r:id="rId10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407"/>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408"/>
            <p14:sldId id="346"/>
            <p14:sldId id="347"/>
            <p14:sldId id="348"/>
            <p14:sldId id="349"/>
            <p14:sldId id="350"/>
            <p14:sldId id="351"/>
            <p14:sldId id="352"/>
            <p14:sldId id="353"/>
            <p14:sldId id="354"/>
            <p14:sldId id="355"/>
            <p14:sldId id="356"/>
            <p14:sldId id="409"/>
            <p14:sldId id="358"/>
            <p14:sldId id="359"/>
            <p14:sldId id="360"/>
            <p14:sldId id="410"/>
            <p14:sldId id="362"/>
            <p14:sldId id="363"/>
            <p14:sldId id="364"/>
            <p14:sldId id="365"/>
            <p14:sldId id="366"/>
            <p14:sldId id="411"/>
            <p14:sldId id="368"/>
            <p14:sldId id="369"/>
            <p14:sldId id="370"/>
            <p14:sldId id="371"/>
            <p14:sldId id="412"/>
            <p14:sldId id="373"/>
            <p14:sldId id="374"/>
            <p14:sldId id="413"/>
            <p14:sldId id="376"/>
            <p14:sldId id="377"/>
            <p14:sldId id="303"/>
          </p14:sldIdLst>
        </p14:section>
        <p14:section name="Appendix: Image Descriptions for Unsighted Students" id="{07080632-B756-45AF-BBF3-52DB3854CA65}">
          <p14:sldIdLst>
            <p14:sldId id="289"/>
            <p14:sldId id="264"/>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6"/>
            <p14:sldId id="437"/>
            <p14:sldId id="438"/>
            <p14:sldId id="439"/>
            <p14:sldId id="44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185" autoAdjust="0"/>
  </p:normalViewPr>
  <p:slideViewPr>
    <p:cSldViewPr snapToGrid="0" showGuides="1">
      <p:cViewPr varScale="1">
        <p:scale>
          <a:sx n="86" d="100"/>
          <a:sy n="86" d="100"/>
        </p:scale>
        <p:origin x="84" y="390"/>
      </p:cViewPr>
      <p:guideLst>
        <p:guide pos="3264"/>
        <p:guide orient="horz" pos="2256"/>
        <p:guide pos="5640"/>
      </p:guideLst>
    </p:cSldViewPr>
  </p:slideViewPr>
  <p:outlineViewPr>
    <p:cViewPr>
      <p:scale>
        <a:sx n="33" d="100"/>
        <a:sy n="33" d="100"/>
      </p:scale>
      <p:origin x="0" y="-7824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tableStyles" Target="tableStyles.xml"/><Relationship Id="rId16" Type="http://schemas.openxmlformats.org/officeDocument/2006/relationships/slide" Target="slides/slide10.xml"/><Relationship Id="rId107" Type="http://schemas.openxmlformats.org/officeDocument/2006/relationships/notesMaster" Target="notesMasters/notesMaster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commentAuthors" Target="commentAuthor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presProps" Target="presProps.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viewProps" Target="viewProp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3.wm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2" Type="http://schemas.openxmlformats.org/officeDocument/2006/relationships/slide" Target="slide59.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22.xml"/></Relationships>
</file>

<file path=ppt/slides/_rels/slide99.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15</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Genes and How They Work</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5B733-B5F2-4086-A045-0044772CC29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p>
        </p:txBody>
      </p:sp>
      <p:sp>
        <p:nvSpPr>
          <p:cNvPr id="3" name="Content Placeholder 2">
            <a:extLst>
              <a:ext uri="{FF2B5EF4-FFF2-40B4-BE49-F238E27FC236}">
                <a16:creationId xmlns:a16="http://schemas.microsoft.com/office/drawing/2014/main" id="{9EDFC164-B820-45F7-8702-71620A1DEBFF}"/>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a:t>
            </a:r>
            <a:r>
              <a:rPr lang="en-US" dirty="0">
                <a:solidFill>
                  <a:srgbClr val="000000"/>
                </a:solidFill>
                <a:latin typeface="Arial" panose="020B0604020202020204" pitchFamily="34" charset="0"/>
                <a:ea typeface="Verdana" panose="020B0604030504040204" pitchFamily="34" charset="0"/>
              </a:rPr>
              <a:t>is synthesized from a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template by transcription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Multiple kinds of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a:t>
            </a:r>
            <a:r>
              <a:rPr lang="en-US" dirty="0">
                <a:solidFill>
                  <a:srgbClr val="000000"/>
                </a:solidFill>
                <a:latin typeface="Arial" panose="020B0604020202020204" pitchFamily="34" charset="0"/>
                <a:ea typeface="Verdana" panose="020B0604030504040204" pitchFamily="34" charset="0"/>
              </a:rPr>
              <a:t>include:</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Messenger </a:t>
            </a:r>
            <a:r>
              <a:rPr lang="en-US" i="1" dirty="0">
                <a:solidFill>
                  <a:srgbClr val="000000"/>
                </a:solidFill>
                <a:latin typeface="Arial" panose="020B0604020202020204" pitchFamily="34" charset="0"/>
                <a:ea typeface="Verdana" panose="020B0604030504040204" pitchFamily="34" charset="0"/>
                <a:cs typeface="Arial" pitchFamily="34" charset="0"/>
              </a:rPr>
              <a:t>R</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N</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A </a:t>
            </a:r>
            <a:r>
              <a:rPr lang="en-US" i="1" dirty="0">
                <a:solidFill>
                  <a:srgbClr val="000000"/>
                </a:solidFill>
                <a:latin typeface="Arial" panose="020B0604020202020204" pitchFamily="34" charset="0"/>
                <a:ea typeface="Verdana" panose="020B0604030504040204" pitchFamily="34" charset="0"/>
              </a:rPr>
              <a:t>(</a:t>
            </a:r>
            <a:r>
              <a:rPr lang="en-US" i="1" dirty="0" err="1">
                <a:solidFill>
                  <a:srgbClr val="000000"/>
                </a:solidFill>
                <a:latin typeface="Arial" panose="020B0604020202020204" pitchFamily="34" charset="0"/>
                <a:ea typeface="Verdana" panose="020B0604030504040204" pitchFamily="34" charset="0"/>
              </a:rPr>
              <a:t>m</a:t>
            </a:r>
            <a:r>
              <a:rPr lang="en-US" i="1" dirty="0" err="1">
                <a:solidFill>
                  <a:srgbClr val="000000"/>
                </a:solidFill>
                <a:latin typeface="Arial" panose="020B0604020202020204" pitchFamily="34" charset="0"/>
                <a:ea typeface="Verdana" panose="020B0604030504040204" pitchFamily="34" charset="0"/>
                <a:cs typeface="Arial" pitchFamily="34" charset="0"/>
              </a:rPr>
              <a:t>R</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N</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A</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 intermediate form of information from nucleus to cytoplasm for processing</a:t>
            </a:r>
            <a:endParaRPr lang="en-US" i="1"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Ribosomal </a:t>
            </a:r>
            <a:r>
              <a:rPr lang="en-US" i="1" dirty="0">
                <a:solidFill>
                  <a:srgbClr val="000000"/>
                </a:solidFill>
                <a:latin typeface="Arial" panose="020B0604020202020204" pitchFamily="34" charset="0"/>
                <a:ea typeface="Verdana" panose="020B0604030504040204" pitchFamily="34" charset="0"/>
                <a:cs typeface="Arial" pitchFamily="34" charset="0"/>
              </a:rPr>
              <a:t>R</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N</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rPr>
              <a:t>(</a:t>
            </a:r>
            <a:r>
              <a:rPr lang="en-US" i="1" dirty="0" err="1">
                <a:solidFill>
                  <a:srgbClr val="000000"/>
                </a:solidFill>
                <a:latin typeface="Arial" panose="020B0604020202020204" pitchFamily="34" charset="0"/>
                <a:ea typeface="Verdana" panose="020B0604030504040204" pitchFamily="34" charset="0"/>
              </a:rPr>
              <a:t>rR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a:t>
            </a:r>
            <a:r>
              <a:rPr lang="en-US" dirty="0">
                <a:solidFill>
                  <a:srgbClr val="000000"/>
                </a:solidFill>
                <a:latin typeface="Arial" panose="020B0604020202020204" pitchFamily="34" charset="0"/>
                <a:ea typeface="Verdana" panose="020B0604030504040204" pitchFamily="34" charset="0"/>
              </a:rPr>
              <a:t>– class of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a:t>
            </a:r>
            <a:r>
              <a:rPr lang="en-US" dirty="0">
                <a:solidFill>
                  <a:srgbClr val="000000"/>
                </a:solidFill>
                <a:latin typeface="Arial" panose="020B0604020202020204" pitchFamily="34" charset="0"/>
                <a:ea typeface="Verdana" panose="020B0604030504040204" pitchFamily="34" charset="0"/>
              </a:rPr>
              <a:t>found in ribosomes, is essential for their function in protein production</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Transfer </a:t>
            </a:r>
            <a:r>
              <a:rPr lang="en-US" i="1" dirty="0">
                <a:solidFill>
                  <a:srgbClr val="000000"/>
                </a:solidFill>
                <a:latin typeface="Arial" panose="020B0604020202020204" pitchFamily="34" charset="0"/>
                <a:ea typeface="Verdana" panose="020B0604030504040204" pitchFamily="34" charset="0"/>
                <a:cs typeface="Arial" pitchFamily="34" charset="0"/>
              </a:rPr>
              <a:t>R</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N</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A</a:t>
            </a:r>
            <a:r>
              <a:rPr lang="en-US" i="1" dirty="0">
                <a:solidFill>
                  <a:srgbClr val="000000"/>
                </a:solidFill>
                <a:latin typeface="Arial" panose="020B0604020202020204" pitchFamily="34" charset="0"/>
                <a:ea typeface="Verdana" panose="020B0604030504040204" pitchFamily="34" charset="0"/>
              </a:rPr>
              <a:t> (t</a:t>
            </a:r>
            <a:r>
              <a:rPr lang="en-US" i="1" dirty="0">
                <a:solidFill>
                  <a:srgbClr val="000000"/>
                </a:solidFill>
                <a:latin typeface="Arial" panose="020B0604020202020204" pitchFamily="34" charset="0"/>
                <a:ea typeface="Verdana" panose="020B0604030504040204" pitchFamily="34" charset="0"/>
                <a:cs typeface="Arial" pitchFamily="34" charset="0"/>
              </a:rPr>
              <a:t>R</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N</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A</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 intermediary adapter molecule between </a:t>
            </a:r>
            <a:r>
              <a:rPr lang="en-US" dirty="0" err="1">
                <a:solidFill>
                  <a:srgbClr val="000000"/>
                </a:solidFill>
                <a:latin typeface="Arial" panose="020B0604020202020204" pitchFamily="34" charset="0"/>
                <a:ea typeface="Verdana" panose="020B0604030504040204" pitchFamily="34" charset="0"/>
              </a:rPr>
              <a:t>m</a:t>
            </a:r>
            <a:r>
              <a:rPr lang="en-US" dirty="0" err="1">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and amino acids during protein synthesis </a:t>
            </a:r>
          </a:p>
        </p:txBody>
      </p:sp>
      <p:sp>
        <p:nvSpPr>
          <p:cNvPr id="6" name="Slide Number Placeholder 3">
            <a:extLst>
              <a:ext uri="{FF2B5EF4-FFF2-40B4-BE49-F238E27FC236}">
                <a16:creationId xmlns:a16="http://schemas.microsoft.com/office/drawing/2014/main" id="{A42D8A68-A7BA-4C7D-9416-65ACE4129E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2154661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Chromosomal mutations change the structure of chromosomes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5 prime A T G C </a:t>
            </a:r>
            <a:r>
              <a:rPr lang="en-US" dirty="0" err="1"/>
              <a:t>C</a:t>
            </a:r>
            <a:r>
              <a:rPr lang="en-US" dirty="0"/>
              <a:t> T (CG) T A T C G C T G A 3 prime, template 3 prime T A C G </a:t>
            </a:r>
            <a:r>
              <a:rPr lang="en-US" dirty="0" err="1"/>
              <a:t>G</a:t>
            </a:r>
            <a:r>
              <a:rPr lang="en-US" dirty="0"/>
              <a:t> A </a:t>
            </a:r>
            <a:r>
              <a:rPr lang="en-US" dirty="0" err="1"/>
              <a:t>A</a:t>
            </a:r>
            <a:r>
              <a:rPr lang="en-US" dirty="0"/>
              <a:t> T A G C G A C T 5 prime and m RNA 5 prime A U G C  </a:t>
            </a:r>
            <a:r>
              <a:rPr lang="en-US" dirty="0" err="1"/>
              <a:t>C</a:t>
            </a:r>
            <a:r>
              <a:rPr lang="en-US" dirty="0"/>
              <a:t> U </a:t>
            </a:r>
            <a:r>
              <a:rPr lang="en-US" dirty="0" err="1"/>
              <a:t>U</a:t>
            </a:r>
            <a:r>
              <a:rPr lang="en-US" dirty="0"/>
              <a:t> A U C G C U G A 3 prime and protein Met-Pro Tyr </a:t>
            </a:r>
            <a:r>
              <a:rPr lang="en-US" dirty="0" err="1"/>
              <a:t>Arg</a:t>
            </a:r>
            <a:r>
              <a:rPr lang="en-US" dirty="0"/>
              <a:t> Stop. In the missense mutation (c), 5 prime A T G C </a:t>
            </a:r>
            <a:r>
              <a:rPr lang="en-US" dirty="0" err="1"/>
              <a:t>C</a:t>
            </a:r>
            <a:r>
              <a:rPr lang="en-US" dirty="0"/>
              <a:t> T </a:t>
            </a:r>
            <a:r>
              <a:rPr lang="en-US" dirty="0" err="1"/>
              <a:t>T</a:t>
            </a:r>
            <a:r>
              <a:rPr lang="en-US" dirty="0"/>
              <a:t> A T C A (AT) CTGA 3 prime, template 3 prime T A C G </a:t>
            </a:r>
            <a:r>
              <a:rPr lang="en-US" dirty="0" err="1"/>
              <a:t>G</a:t>
            </a:r>
            <a:r>
              <a:rPr lang="en-US" dirty="0"/>
              <a:t> A </a:t>
            </a:r>
            <a:r>
              <a:rPr lang="en-US" dirty="0" err="1"/>
              <a:t>A</a:t>
            </a:r>
            <a:r>
              <a:rPr lang="en-US" dirty="0"/>
              <a:t> T A G T G A C T 5 prime and m RNA 5 prime A U G C </a:t>
            </a:r>
            <a:r>
              <a:rPr lang="en-US" dirty="0" err="1"/>
              <a:t>C</a:t>
            </a:r>
            <a:r>
              <a:rPr lang="en-US" dirty="0"/>
              <a:t> U </a:t>
            </a:r>
            <a:r>
              <a:rPr lang="en-US" dirty="0" err="1"/>
              <a:t>U</a:t>
            </a:r>
            <a:r>
              <a:rPr lang="en-US" dirty="0"/>
              <a:t> A U C G C U G A 3 prime and protein Met-Pro Tyr A r g Stop. In the nonsense mutation (c), 5 prime A T G C </a:t>
            </a:r>
            <a:r>
              <a:rPr lang="en-US" dirty="0" err="1"/>
              <a:t>C</a:t>
            </a:r>
            <a:r>
              <a:rPr lang="en-US" dirty="0"/>
              <a:t> T </a:t>
            </a:r>
            <a:r>
              <a:rPr lang="en-US" dirty="0" err="1"/>
              <a:t>T</a:t>
            </a:r>
            <a:r>
              <a:rPr lang="en-US" dirty="0"/>
              <a:t> A </a:t>
            </a:r>
            <a:r>
              <a:rPr lang="en-US" dirty="0" err="1"/>
              <a:t>A</a:t>
            </a:r>
            <a:r>
              <a:rPr lang="en-US" dirty="0"/>
              <a:t> (AT) CGC TGA 3 prime, template 3 prime T A C G </a:t>
            </a:r>
            <a:r>
              <a:rPr lang="en-US" dirty="0" err="1"/>
              <a:t>G</a:t>
            </a:r>
            <a:r>
              <a:rPr lang="en-US" dirty="0"/>
              <a:t> A </a:t>
            </a:r>
            <a:r>
              <a:rPr lang="en-US" dirty="0" err="1"/>
              <a:t>A</a:t>
            </a:r>
            <a:r>
              <a:rPr lang="en-US" dirty="0"/>
              <a:t> T </a:t>
            </a:r>
            <a:r>
              <a:rPr lang="en-US" dirty="0" err="1"/>
              <a:t>T</a:t>
            </a:r>
            <a:r>
              <a:rPr lang="en-US" dirty="0"/>
              <a:t> G C G A C T 5 prime and m RNA 5 prime A U G C </a:t>
            </a:r>
            <a:r>
              <a:rPr lang="en-US" dirty="0" err="1"/>
              <a:t>C</a:t>
            </a:r>
            <a:r>
              <a:rPr lang="en-US" dirty="0"/>
              <a:t> U </a:t>
            </a:r>
            <a:r>
              <a:rPr lang="en-US" dirty="0" err="1"/>
              <a:t>U</a:t>
            </a:r>
            <a:r>
              <a:rPr lang="en-US" dirty="0"/>
              <a:t> A </a:t>
            </a:r>
            <a:r>
              <a:rPr lang="en-US" dirty="0" err="1"/>
              <a:t>A</a:t>
            </a:r>
            <a:r>
              <a:rPr lang="en-US" dirty="0"/>
              <a:t> C G C U G A 3 prime and protein Met-Pro Stop."</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78428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384AB-32E9-478D-956F-B147ABC37E6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Multiple kinds of 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p>
        </p:txBody>
      </p:sp>
      <p:sp>
        <p:nvSpPr>
          <p:cNvPr id="3" name="Content Placeholder 2">
            <a:extLst>
              <a:ext uri="{FF2B5EF4-FFF2-40B4-BE49-F238E27FC236}">
                <a16:creationId xmlns:a16="http://schemas.microsoft.com/office/drawing/2014/main" id="{E9FA0187-F4C2-4701-B4F8-A9DAA04366FA}"/>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synthesized from a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template by transcription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Multiple kinds of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include:</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Small nuclear 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a:t>
            </a:r>
            <a:r>
              <a:rPr lang="en-US" i="1" dirty="0" err="1">
                <a:solidFill>
                  <a:srgbClr val="000000"/>
                </a:solidFill>
                <a:latin typeface="Arial" panose="020B0604020202020204" pitchFamily="34" charset="0"/>
                <a:ea typeface="Verdana" panose="020B0604030504040204" pitchFamily="34" charset="0"/>
              </a:rPr>
              <a:t>snR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a:t>
            </a:r>
            <a:r>
              <a:rPr lang="en-US" dirty="0">
                <a:solidFill>
                  <a:srgbClr val="000000"/>
                </a:solidFill>
                <a:latin typeface="Arial" panose="020B0604020202020204" pitchFamily="34" charset="0"/>
                <a:ea typeface="Verdana" panose="020B0604030504040204" pitchFamily="34" charset="0"/>
              </a:rPr>
              <a:t>– part of machinery involved in processing of “pre-</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 splicing</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Signal recognition particle 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(S</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P 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a:t>
            </a:r>
            <a:r>
              <a:rPr lang="en-US" dirty="0">
                <a:solidFill>
                  <a:srgbClr val="000000"/>
                </a:solidFill>
                <a:latin typeface="Arial" panose="020B0604020202020204" pitchFamily="34" charset="0"/>
                <a:ea typeface="Verdana" panose="020B0604030504040204" pitchFamily="34" charset="0"/>
              </a:rPr>
              <a:t>– mediator for proteins synthesized on the rough endoplasmic reticulum </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Small 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As (</a:t>
            </a:r>
            <a:r>
              <a:rPr lang="en-US" i="1" dirty="0" err="1">
                <a:solidFill>
                  <a:srgbClr val="000000"/>
                </a:solidFill>
                <a:latin typeface="Arial" panose="020B0604020202020204" pitchFamily="34" charset="0"/>
                <a:ea typeface="Verdana" panose="020B0604030504040204" pitchFamily="34" charset="0"/>
              </a:rPr>
              <a:t>miR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and </a:t>
            </a:r>
            <a:r>
              <a:rPr lang="en-US" i="1" dirty="0" err="1">
                <a:solidFill>
                  <a:srgbClr val="000000"/>
                </a:solidFill>
                <a:latin typeface="Arial" panose="020B0604020202020204" pitchFamily="34" charset="0"/>
                <a:ea typeface="Verdana" panose="020B0604030504040204" pitchFamily="34" charset="0"/>
              </a:rPr>
              <a:t>siR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a:t>
            </a:r>
            <a:r>
              <a:rPr lang="en-US" dirty="0">
                <a:solidFill>
                  <a:srgbClr val="000000"/>
                </a:solidFill>
                <a:latin typeface="Arial" panose="020B0604020202020204" pitchFamily="34" charset="0"/>
                <a:ea typeface="Verdana" panose="020B0604030504040204" pitchFamily="34" charset="0"/>
              </a:rPr>
              <a:t>– involved in control of gene expression</a:t>
            </a:r>
          </a:p>
        </p:txBody>
      </p:sp>
      <p:sp>
        <p:nvSpPr>
          <p:cNvPr id="6" name="Slide Number Placeholder 3">
            <a:extLst>
              <a:ext uri="{FF2B5EF4-FFF2-40B4-BE49-F238E27FC236}">
                <a16:creationId xmlns:a16="http://schemas.microsoft.com/office/drawing/2014/main" id="{7A5B90AB-B163-4CDD-924B-62C9D8BDB782}"/>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267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AC743-2716-4110-B737-03C8E3FE2D2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genetic code</a:t>
            </a:r>
          </a:p>
        </p:txBody>
      </p:sp>
      <p:sp>
        <p:nvSpPr>
          <p:cNvPr id="3" name="Content Placeholder 2">
            <a:extLst>
              <a:ext uri="{FF2B5EF4-FFF2-40B4-BE49-F238E27FC236}">
                <a16:creationId xmlns:a16="http://schemas.microsoft.com/office/drawing/2014/main" id="{79ABD50C-9ABC-4119-846D-DDBBC3A4E61F}"/>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Francis Crick and Sydney Brenner determined how the order of nucleotides in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encoded amino acid order</a:t>
            </a:r>
          </a:p>
          <a:p>
            <a:pPr marL="342900" lvl="0" indent="-342900">
              <a:spcBef>
                <a:spcPct val="200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Codon</a:t>
            </a:r>
            <a:r>
              <a:rPr lang="en-US" dirty="0">
                <a:solidFill>
                  <a:srgbClr val="000000"/>
                </a:solidFill>
                <a:latin typeface="Arial" panose="020B0604020202020204" pitchFamily="34" charset="0"/>
                <a:ea typeface="Verdana" panose="020B0604030504040204" pitchFamily="34" charset="0"/>
              </a:rPr>
              <a:t> – block of three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nucleotides corresponding to an amino acid</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Initially was unknown if codons are spaced (codon sequence punctuated) or unspaced (codons adjacent to each other)?</a:t>
            </a:r>
          </a:p>
        </p:txBody>
      </p:sp>
      <p:sp>
        <p:nvSpPr>
          <p:cNvPr id="6" name="Slide Number Placeholder 3">
            <a:extLst>
              <a:ext uri="{FF2B5EF4-FFF2-40B4-BE49-F238E27FC236}">
                <a16:creationId xmlns:a16="http://schemas.microsoft.com/office/drawing/2014/main" id="{F14B9615-3C11-4648-B2C9-163912A24F67}"/>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8554104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B5772-CCA7-4352-84D1-EFA680AC97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Messages with and without spaces are affected differently by a deletion</a:t>
            </a:r>
          </a:p>
        </p:txBody>
      </p:sp>
      <p:pic>
        <p:nvPicPr>
          <p:cNvPr id="8" name="Picture 2" descr="An illustration of sentences with spaces and sentences with no spaces.">
            <a:extLst>
              <a:ext uri="{FF2B5EF4-FFF2-40B4-BE49-F238E27FC236}">
                <a16:creationId xmlns:a16="http://schemas.microsoft.com/office/drawing/2014/main" id="{1AC7A9E3-B170-495A-B9B1-F09F5CE9F994}"/>
              </a:ext>
            </a:extLst>
          </p:cNvPr>
          <p:cNvPicPr>
            <a:picLocks noChangeAspect="1" noChangeArrowheads="1"/>
          </p:cNvPicPr>
          <p:nvPr/>
        </p:nvPicPr>
        <p:blipFill>
          <a:blip r:embed="rId2"/>
          <a:stretch>
            <a:fillRect/>
          </a:stretch>
        </p:blipFill>
        <p:spPr bwMode="auto">
          <a:xfrm>
            <a:off x="2191026" y="1176498"/>
            <a:ext cx="4761948"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a:extLst>
              <a:ext uri="{FF2B5EF4-FFF2-40B4-BE49-F238E27FC236}">
                <a16:creationId xmlns:a16="http://schemas.microsoft.com/office/drawing/2014/main" id="{4A47A12A-DB9A-460D-A841-A1EDAB9C814A}"/>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C074B6A1-5A13-4DEC-AE61-F25EE43EC7A6}"/>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488318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E6F2F-B453-476F-A43A-06721964B66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Reading codons</a:t>
            </a:r>
          </a:p>
        </p:txBody>
      </p:sp>
      <p:sp>
        <p:nvSpPr>
          <p:cNvPr id="3" name="Content Placeholder 2">
            <a:extLst>
              <a:ext uri="{FF2B5EF4-FFF2-40B4-BE49-F238E27FC236}">
                <a16:creationId xmlns:a16="http://schemas.microsoft.com/office/drawing/2014/main" id="{DBFBA2F5-CAD5-4765-8E34-7509CF334012}"/>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Crick, Brenner, and colleagues introduced </a:t>
            </a:r>
            <a:r>
              <a:rPr lang="en-US" i="1" dirty="0">
                <a:solidFill>
                  <a:srgbClr val="000000"/>
                </a:solidFill>
                <a:latin typeface="Arial" panose="020B0604020202020204" pitchFamily="34" charset="0"/>
                <a:ea typeface="Verdana" panose="020B0604030504040204" pitchFamily="34" charset="0"/>
              </a:rPr>
              <a:t>frameshift mutations</a:t>
            </a:r>
            <a:r>
              <a:rPr lang="en-US" dirty="0">
                <a:solidFill>
                  <a:srgbClr val="000000"/>
                </a:solidFill>
                <a:latin typeface="Arial" panose="020B0604020202020204" pitchFamily="34" charset="0"/>
                <a:ea typeface="Verdana" panose="020B0604030504040204" pitchFamily="34" charset="0"/>
              </a:rPr>
              <a:t>, single nucleotide (</a:t>
            </a:r>
            <a:r>
              <a:rPr lang="en-US" dirty="0" err="1">
                <a:solidFill>
                  <a:srgbClr val="000000"/>
                </a:solidFill>
                <a:latin typeface="Arial" panose="020B0604020202020204" pitchFamily="34" charset="0"/>
                <a:ea typeface="Verdana" panose="020B0604030504040204" pitchFamily="34" charset="0"/>
              </a:rPr>
              <a:t>nt</a:t>
            </a:r>
            <a:r>
              <a:rPr lang="en-US" dirty="0">
                <a:solidFill>
                  <a:srgbClr val="000000"/>
                </a:solidFill>
                <a:latin typeface="Arial" panose="020B0604020202020204" pitchFamily="34" charset="0"/>
                <a:ea typeface="Verdana" panose="020B0604030504040204" pitchFamily="34" charset="0"/>
              </a:rPr>
              <a:t>) insertions or deletions and looked for mutations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Additions or deletions of 1 or 2 </a:t>
            </a:r>
            <a:r>
              <a:rPr lang="en-US" dirty="0" err="1">
                <a:solidFill>
                  <a:srgbClr val="000000"/>
                </a:solidFill>
                <a:latin typeface="Arial" panose="020B0604020202020204" pitchFamily="34" charset="0"/>
                <a:ea typeface="Verdana" panose="020B0604030504040204" pitchFamily="34" charset="0"/>
              </a:rPr>
              <a:t>nts</a:t>
            </a:r>
            <a:r>
              <a:rPr lang="en-US" dirty="0">
                <a:solidFill>
                  <a:srgbClr val="000000"/>
                </a:solidFill>
                <a:latin typeface="Arial" panose="020B0604020202020204" pitchFamily="34" charset="0"/>
                <a:ea typeface="Verdana" panose="020B0604030504040204" pitchFamily="34" charset="0"/>
              </a:rPr>
              <a:t> shifted the genetic message</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Addition or deletion of 3 </a:t>
            </a:r>
            <a:r>
              <a:rPr lang="en-US" dirty="0" err="1">
                <a:solidFill>
                  <a:srgbClr val="000000"/>
                </a:solidFill>
                <a:latin typeface="Arial" panose="020B0604020202020204" pitchFamily="34" charset="0"/>
                <a:ea typeface="Verdana" panose="020B0604030504040204" pitchFamily="34" charset="0"/>
              </a:rPr>
              <a:t>nts</a:t>
            </a:r>
            <a:r>
              <a:rPr lang="en-US" dirty="0">
                <a:solidFill>
                  <a:srgbClr val="000000"/>
                </a:solidFill>
                <a:latin typeface="Arial" panose="020B0604020202020204" pitchFamily="34" charset="0"/>
                <a:ea typeface="Verdana" panose="020B0604030504040204" pitchFamily="34" charset="0"/>
              </a:rPr>
              <a:t> resulted in a protein that was normal aside from the addition/deletion</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Concluded that the genetic code is read in increments of three nucleotides, read continuously</a:t>
            </a:r>
          </a:p>
        </p:txBody>
      </p:sp>
      <p:sp>
        <p:nvSpPr>
          <p:cNvPr id="6" name="Slide Number Placeholder 3">
            <a:extLst>
              <a:ext uri="{FF2B5EF4-FFF2-40B4-BE49-F238E27FC236}">
                <a16:creationId xmlns:a16="http://schemas.microsoft.com/office/drawing/2014/main" id="{F8F63C1A-D8CE-468B-91A3-1B14E4C846B8}"/>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846626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4323D-FB8D-4873-B1F1-7CD38C18630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genetic code is triplet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scientific thinking, one base deleted, three bases deleted, and results.">
            <a:extLst>
              <a:ext uri="{FF2B5EF4-FFF2-40B4-BE49-F238E27FC236}">
                <a16:creationId xmlns:a16="http://schemas.microsoft.com/office/drawing/2014/main" id="{C0D2F18E-A324-4A0A-AA58-ED849EE64415}"/>
              </a:ext>
            </a:extLst>
          </p:cNvPr>
          <p:cNvPicPr>
            <a:picLocks noChangeAspect="1" noChangeArrowheads="1"/>
          </p:cNvPicPr>
          <p:nvPr/>
        </p:nvPicPr>
        <p:blipFill rotWithShape="1">
          <a:blip r:embed="rId2"/>
          <a:srcRect t="24153" b="19469"/>
          <a:stretch/>
        </p:blipFill>
        <p:spPr bwMode="auto">
          <a:xfrm>
            <a:off x="2164042" y="1127613"/>
            <a:ext cx="4815916"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EADBECBF-1D13-48A4-8A32-DDCE4F86913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9BE6374-76A6-4E40-83BA-FD3D8CC3B2F0}"/>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691964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F106A-9C92-441E-A98F-BFCDBCAE786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Codons specify amino acids</a:t>
            </a:r>
          </a:p>
        </p:txBody>
      </p:sp>
      <p:sp>
        <p:nvSpPr>
          <p:cNvPr id="3" name="Content Placeholder 2">
            <a:extLst>
              <a:ext uri="{FF2B5EF4-FFF2-40B4-BE49-F238E27FC236}">
                <a16:creationId xmlns:a16="http://schemas.microsoft.com/office/drawing/2014/main" id="{13C7176D-ACE6-4C14-9BB9-80D7F711956D}"/>
              </a:ext>
            </a:extLst>
          </p:cNvPr>
          <p:cNvSpPr>
            <a:spLocks noGrp="1"/>
          </p:cNvSpPr>
          <p:nvPr>
            <p:ph sz="quarter" idx="11"/>
          </p:nvPr>
        </p:nvSpPr>
        <p:spPr/>
        <p:txBody>
          <a:bodyPr/>
          <a:lstStyle/>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Marshall Nirenberg identified the codons that specify each amino acid</a:t>
            </a:r>
          </a:p>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Stop codons</a:t>
            </a:r>
          </a:p>
          <a:p>
            <a:pPr marL="347472" lvl="0" indent="-347472">
              <a:spcBef>
                <a:spcPts val="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Three codons (U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A</a:t>
            </a:r>
            <a:r>
              <a:rPr lang="en-US" dirty="0">
                <a:solidFill>
                  <a:srgbClr val="000000"/>
                </a:solidFill>
                <a:latin typeface="Arial" panose="020B0604020202020204" pitchFamily="34" charset="0"/>
                <a:ea typeface="Verdana" panose="020B0604030504040204" pitchFamily="34" charset="0"/>
              </a:rPr>
              <a:t>, 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 used to terminate translation</a:t>
            </a:r>
          </a:p>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Start codon</a:t>
            </a:r>
          </a:p>
          <a:p>
            <a:pPr marL="347472" lvl="0" indent="-347472">
              <a:spcBef>
                <a:spcPts val="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Codon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 used to signify the start of translation</a:t>
            </a:r>
          </a:p>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Code is degenerate, meaning that some amino acids are specified by more than one codon</a:t>
            </a:r>
          </a:p>
        </p:txBody>
      </p:sp>
      <p:sp>
        <p:nvSpPr>
          <p:cNvPr id="6" name="Slide Number Placeholder 3">
            <a:extLst>
              <a:ext uri="{FF2B5EF4-FFF2-40B4-BE49-F238E27FC236}">
                <a16:creationId xmlns:a16="http://schemas.microsoft.com/office/drawing/2014/main" id="{675ECF98-A379-4E63-B2AE-373B6B433332}"/>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792554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9B12C-E2CC-476F-A30A-C0F619E69DC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15.1</a:t>
            </a:r>
          </a:p>
        </p:txBody>
      </p:sp>
      <p:pic>
        <p:nvPicPr>
          <p:cNvPr id="9" name="Picture 2" descr="A table titled The Genetic Code shows first to third letters along with four sets of nucleotides.">
            <a:extLst>
              <a:ext uri="{FF2B5EF4-FFF2-40B4-BE49-F238E27FC236}">
                <a16:creationId xmlns:a16="http://schemas.microsoft.com/office/drawing/2014/main" id="{504895E9-1195-4F7A-90BC-805C7425C2E1}"/>
              </a:ext>
            </a:extLst>
          </p:cNvPr>
          <p:cNvPicPr>
            <a:picLocks noChangeAspect="1" noChangeArrowheads="1"/>
          </p:cNvPicPr>
          <p:nvPr/>
        </p:nvPicPr>
        <p:blipFill>
          <a:blip r:embed="rId2"/>
          <a:stretch>
            <a:fillRect/>
          </a:stretch>
        </p:blipFill>
        <p:spPr bwMode="auto">
          <a:xfrm>
            <a:off x="585354" y="1107572"/>
            <a:ext cx="7973293"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FD21939B-E00F-413B-BECF-534DAF3AA2B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4426E2F-E279-48FD-99FE-81C5D1B90C67}"/>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62918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0B37F-D2B6-4E29-817F-CDC56C6E71C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Code practically universal</a:t>
            </a:r>
          </a:p>
        </p:txBody>
      </p:sp>
      <p:sp>
        <p:nvSpPr>
          <p:cNvPr id="3" name="Content Placeholder 2">
            <a:extLst>
              <a:ext uri="{FF2B5EF4-FFF2-40B4-BE49-F238E27FC236}">
                <a16:creationId xmlns:a16="http://schemas.microsoft.com/office/drawing/2014/main" id="{77614484-D62F-45B7-91B6-112A2C454889}"/>
              </a:ext>
            </a:extLst>
          </p:cNvPr>
          <p:cNvSpPr>
            <a:spLocks noGrp="1"/>
          </p:cNvSpPr>
          <p:nvPr>
            <p:ph sz="quarter" idx="11"/>
          </p:nvPr>
        </p:nvSpPr>
        <p:spPr>
          <a:xfrm>
            <a:off x="342900" y="1276710"/>
            <a:ext cx="8458200" cy="2194560"/>
          </a:xfrm>
        </p:spPr>
        <p:txBody>
          <a:bodyPr/>
          <a:lstStyle/>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Strongest evidence that all living things share common ancestry</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Advances in genetic engineering</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Example: A transgenic pig engineered to express a gene from jellyfish that encodes green fluorescent protein (left piglet below)</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Mitochondria and chloroplasts have some differences in the code (for example different codon meanings)</a:t>
            </a:r>
          </a:p>
        </p:txBody>
      </p:sp>
      <p:pic>
        <p:nvPicPr>
          <p:cNvPr id="9" name="Picture 3" descr="A conventional piglet on the right and a piglet on the left was engineered to express a gene from jellyfish, that encodes green fluorescent protein.">
            <a:extLst>
              <a:ext uri="{FF2B5EF4-FFF2-40B4-BE49-F238E27FC236}">
                <a16:creationId xmlns:a16="http://schemas.microsoft.com/office/drawing/2014/main" id="{164D0DF9-B493-419E-B4EA-9F63412E464C}"/>
              </a:ext>
            </a:extLst>
          </p:cNvPr>
          <p:cNvPicPr>
            <a:picLocks noChangeAspect="1" noChangeArrowheads="1"/>
          </p:cNvPicPr>
          <p:nvPr/>
        </p:nvPicPr>
        <p:blipFill>
          <a:blip r:embed="rId2"/>
          <a:stretch>
            <a:fillRect/>
          </a:stretch>
        </p:blipFill>
        <p:spPr bwMode="auto">
          <a:xfrm>
            <a:off x="2469854" y="3517900"/>
            <a:ext cx="420429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97FCBB63-741C-4CC5-B087-D98213976B10}"/>
              </a:ext>
            </a:extLst>
          </p:cNvPr>
          <p:cNvSpPr>
            <a:spLocks noGrp="1"/>
          </p:cNvSpPr>
          <p:nvPr>
            <p:ph type="body" sz="quarter" idx="39"/>
          </p:nvPr>
        </p:nvSpPr>
        <p:spPr>
          <a:xfrm>
            <a:off x="3200400" y="6354968"/>
            <a:ext cx="2743200" cy="181356"/>
          </a:xfrm>
        </p:spPr>
        <p:txBody>
          <a:bodyPr/>
          <a:lstStyle/>
          <a:p>
            <a:pPr algn="ctr"/>
            <a:r>
              <a:rPr lang="en-US" dirty="0">
                <a:solidFill>
                  <a:schemeClr val="tx1"/>
                </a:solidFill>
              </a:rPr>
              <a:t>Image courtesy of University of Missouri Extension </a:t>
            </a:r>
          </a:p>
        </p:txBody>
      </p:sp>
      <p:sp>
        <p:nvSpPr>
          <p:cNvPr id="8" name="Slide Number Placeholder 5">
            <a:extLst>
              <a:ext uri="{FF2B5EF4-FFF2-40B4-BE49-F238E27FC236}">
                <a16:creationId xmlns:a16="http://schemas.microsoft.com/office/drawing/2014/main" id="{FC0AC07A-4C0B-4A4A-B31F-5493BB27B0C2}"/>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573944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19F3E-6DE7-4D47-974B-D9657475928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Prokaryotes have a single 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polymerase</a:t>
            </a:r>
          </a:p>
        </p:txBody>
      </p:sp>
      <p:sp>
        <p:nvSpPr>
          <p:cNvPr id="3" name="Content Placeholder 2">
            <a:extLst>
              <a:ext uri="{FF2B5EF4-FFF2-40B4-BE49-F238E27FC236}">
                <a16:creationId xmlns:a16="http://schemas.microsoft.com/office/drawing/2014/main" id="{FEBD4C5A-8D43-45C9-B2E5-A604F9A4B0FC}"/>
              </a:ext>
            </a:extLst>
          </p:cNvPr>
          <p:cNvSpPr>
            <a:spLocks noGrp="1"/>
          </p:cNvSpPr>
          <p:nvPr>
            <p:ph sz="quarter" idx="11"/>
          </p:nvPr>
        </p:nvSpPr>
        <p:spPr>
          <a:xfrm>
            <a:off x="342900" y="1276710"/>
            <a:ext cx="3708400" cy="4974336"/>
          </a:xfrm>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forms of </a:t>
            </a:r>
            <a:r>
              <a:rPr lang="en-US" i="1" dirty="0">
                <a:solidFill>
                  <a:srgbClr val="000000"/>
                </a:solidFill>
                <a:latin typeface="Arial" panose="020B0604020202020204" pitchFamily="34" charset="0"/>
                <a:ea typeface="Verdana" panose="020B0604030504040204" pitchFamily="34" charset="0"/>
              </a:rPr>
              <a:t>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polymerase</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624"/>
              </a:spcBef>
              <a:spcAft>
                <a:spcPts val="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Core polymerase</a:t>
            </a:r>
          </a:p>
          <a:p>
            <a:pPr marL="347472" lvl="0" indent="-347472">
              <a:spcBef>
                <a:spcPts val="624"/>
              </a:spcBef>
              <a:spcAft>
                <a:spcPts val="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Holoenzyme</a:t>
            </a:r>
          </a:p>
          <a:p>
            <a:pPr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Needed to accurately initiate synthesis</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Formed by addition of σ (sigma) subunit</a:t>
            </a:r>
          </a:p>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Transcription does not require a primer (versus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replication which does)</a:t>
            </a:r>
          </a:p>
        </p:txBody>
      </p:sp>
      <p:pic>
        <p:nvPicPr>
          <p:cNvPr id="9" name="Picture 3" descr="A prokaryotic RNA polymerase model with two alpha, beta, beta prime, sigma core enzyme holoenzyme.">
            <a:extLst>
              <a:ext uri="{FF2B5EF4-FFF2-40B4-BE49-F238E27FC236}">
                <a16:creationId xmlns:a16="http://schemas.microsoft.com/office/drawing/2014/main" id="{2E595E4E-132E-4104-BE8C-B8CFABC83ACB}"/>
              </a:ext>
            </a:extLst>
          </p:cNvPr>
          <p:cNvPicPr>
            <a:picLocks noChangeAspect="1" noChangeArrowheads="1"/>
          </p:cNvPicPr>
          <p:nvPr/>
        </p:nvPicPr>
        <p:blipFill>
          <a:blip r:embed="rId2"/>
          <a:stretch>
            <a:fillRect/>
          </a:stretch>
        </p:blipFill>
        <p:spPr bwMode="auto">
          <a:xfrm>
            <a:off x="4082303" y="2258061"/>
            <a:ext cx="4908937" cy="234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4D4D6F41-68CF-4BD4-BA14-17C35ECA8732}"/>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936918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37AA6-23B0-41F3-B63C-C9FD3F8C09B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Chapter 15: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Genes and How They Work</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1642537-4EC3-4882-9959-7B07EBD4732C}"/>
              </a:ext>
            </a:extLst>
          </p:cNvPr>
          <p:cNvSpPr>
            <a:spLocks noGrp="1"/>
          </p:cNvSpPr>
          <p:nvPr>
            <p:ph sz="quarter" idx="11"/>
          </p:nvPr>
        </p:nvSpPr>
        <p:spPr>
          <a:xfrm>
            <a:off x="342900" y="1276710"/>
            <a:ext cx="4309110" cy="4974336"/>
          </a:xfrm>
        </p:spPr>
        <p:txBody>
          <a:bodyPr/>
          <a:lstStyle/>
          <a:p>
            <a:pPr marL="731520" indent="-731520"/>
            <a:r>
              <a:rPr lang="en-US" sz="2200" b="1" dirty="0"/>
              <a:t>15.1	</a:t>
            </a:r>
            <a:r>
              <a:rPr lang="en-US" sz="2200" dirty="0"/>
              <a:t>The Nature of Genes </a:t>
            </a:r>
          </a:p>
          <a:p>
            <a:pPr marL="731520" indent="-731520"/>
            <a:r>
              <a:rPr lang="en-US" sz="2200" b="1" dirty="0"/>
              <a:t>15.2	</a:t>
            </a:r>
            <a:r>
              <a:rPr lang="en-US" sz="2200" dirty="0"/>
              <a:t>The Genetic Code </a:t>
            </a:r>
          </a:p>
          <a:p>
            <a:pPr marL="731520" indent="-731520"/>
            <a:r>
              <a:rPr lang="en-US" sz="2200" b="1" dirty="0"/>
              <a:t>15.3	</a:t>
            </a:r>
            <a:r>
              <a:rPr lang="en-US" sz="2200" dirty="0"/>
              <a:t>Prokaryotic Transcription </a:t>
            </a:r>
          </a:p>
          <a:p>
            <a:pPr marL="731520" indent="-731520"/>
            <a:r>
              <a:rPr lang="en-US" sz="2200" b="1" dirty="0"/>
              <a:t>15.4	</a:t>
            </a:r>
            <a:r>
              <a:rPr lang="en-US" sz="2200" dirty="0"/>
              <a:t>Eukaryotic Transcription </a:t>
            </a:r>
          </a:p>
          <a:p>
            <a:pPr marL="731520" indent="-731520"/>
            <a:r>
              <a:rPr lang="en-US" sz="2200" b="1" dirty="0"/>
              <a:t>15.5	</a:t>
            </a:r>
            <a:r>
              <a:rPr lang="en-US" sz="2200" dirty="0"/>
              <a:t>Eukaryotic pre-</a:t>
            </a:r>
            <a:r>
              <a:rPr lang="en-US" sz="2200" dirty="0" err="1"/>
              <a:t>mR</a:t>
            </a:r>
            <a:r>
              <a:rPr lang="en-US" sz="100" dirty="0"/>
              <a:t> </a:t>
            </a:r>
            <a:r>
              <a:rPr lang="en-US" sz="2200" dirty="0"/>
              <a:t>N</a:t>
            </a:r>
            <a:r>
              <a:rPr lang="en-US" sz="100" dirty="0"/>
              <a:t> </a:t>
            </a:r>
            <a:r>
              <a:rPr lang="en-US" sz="2200" dirty="0"/>
              <a:t>A Splicing </a:t>
            </a:r>
          </a:p>
          <a:p>
            <a:pPr marL="731520" indent="-731520"/>
            <a:r>
              <a:rPr lang="en-US" sz="2200" b="1" dirty="0"/>
              <a:t>15.6	</a:t>
            </a:r>
            <a:r>
              <a:rPr lang="en-US" sz="2200" dirty="0"/>
              <a:t>The Structure of </a:t>
            </a:r>
            <a:r>
              <a:rPr lang="en-US" sz="2200" dirty="0" err="1"/>
              <a:t>tR</a:t>
            </a:r>
            <a:r>
              <a:rPr lang="en-US" sz="100" dirty="0"/>
              <a:t> </a:t>
            </a:r>
            <a:r>
              <a:rPr lang="en-US" sz="2200" dirty="0"/>
              <a:t>N</a:t>
            </a:r>
            <a:r>
              <a:rPr lang="en-US" sz="100" dirty="0"/>
              <a:t> </a:t>
            </a:r>
            <a:r>
              <a:rPr lang="en-US" sz="2200" dirty="0"/>
              <a:t>A and Ribosomes </a:t>
            </a:r>
          </a:p>
          <a:p>
            <a:pPr marL="731520" indent="-731520"/>
            <a:r>
              <a:rPr lang="en-US" sz="2200" b="1" dirty="0"/>
              <a:t>15.7	</a:t>
            </a:r>
            <a:r>
              <a:rPr lang="en-US" sz="2200" dirty="0"/>
              <a:t>The Process of Translation </a:t>
            </a:r>
          </a:p>
          <a:p>
            <a:pPr marL="731520" indent="-731520"/>
            <a:r>
              <a:rPr lang="en-US" sz="2200" b="1" dirty="0"/>
              <a:t>15.8	</a:t>
            </a:r>
            <a:r>
              <a:rPr lang="en-US" sz="2200" dirty="0"/>
              <a:t>Summarizing Gene Expression </a:t>
            </a:r>
          </a:p>
          <a:p>
            <a:pPr marL="731520" indent="-731520"/>
            <a:r>
              <a:rPr lang="en-US" sz="2200" b="1" dirty="0"/>
              <a:t>15.9	</a:t>
            </a:r>
            <a:r>
              <a:rPr lang="en-US" sz="2200" dirty="0"/>
              <a:t>Mutation: Altered Genes </a:t>
            </a:r>
          </a:p>
        </p:txBody>
      </p:sp>
      <p:pic>
        <p:nvPicPr>
          <p:cNvPr id="7" name="Picture 3" descr="A micrograph captured at 1 micrometer shows a rod-shaped microorganism placed among several thin strands clumsily.">
            <a:extLst>
              <a:ext uri="{FF2B5EF4-FFF2-40B4-BE49-F238E27FC236}">
                <a16:creationId xmlns:a16="http://schemas.microsoft.com/office/drawing/2014/main" id="{9ED0E450-40FD-4E8D-864B-075DF374A869}"/>
              </a:ext>
            </a:extLst>
          </p:cNvPr>
          <p:cNvPicPr>
            <a:picLocks noChangeAspect="1" noChangeArrowheads="1"/>
          </p:cNvPicPr>
          <p:nvPr/>
        </p:nvPicPr>
        <p:blipFill>
          <a:blip r:embed="rId2"/>
          <a:stretch>
            <a:fillRect/>
          </a:stretch>
        </p:blipFill>
        <p:spPr bwMode="auto">
          <a:xfrm>
            <a:off x="4822949" y="1276709"/>
            <a:ext cx="3908703"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875D8606-81C6-4199-A748-4BF534B7F2B9}"/>
              </a:ext>
            </a:extLst>
          </p:cNvPr>
          <p:cNvSpPr>
            <a:spLocks noGrp="1"/>
          </p:cNvSpPr>
          <p:nvPr>
            <p:ph type="body" sz="quarter" idx="39"/>
          </p:nvPr>
        </p:nvSpPr>
        <p:spPr>
          <a:xfrm>
            <a:off x="5862900" y="6251046"/>
            <a:ext cx="1828800" cy="181356"/>
          </a:xfrm>
        </p:spPr>
        <p:txBody>
          <a:bodyPr/>
          <a:lstStyle/>
          <a:p>
            <a:pPr algn="ctr"/>
            <a:r>
              <a:rPr lang="en-US" dirty="0">
                <a:solidFill>
                  <a:schemeClr val="tx1"/>
                </a:solidFill>
              </a:rPr>
              <a:t> Dr. Gopal </a:t>
            </a:r>
            <a:r>
              <a:rPr lang="en-US" dirty="0" err="1">
                <a:solidFill>
                  <a:schemeClr val="tx1"/>
                </a:solidFill>
              </a:rPr>
              <a:t>Murti</a:t>
            </a:r>
            <a:r>
              <a:rPr lang="en-US" dirty="0">
                <a:solidFill>
                  <a:schemeClr val="tx1"/>
                </a:solidFill>
              </a:rPr>
              <a:t>/Science Source </a:t>
            </a:r>
          </a:p>
        </p:txBody>
      </p:sp>
      <p:sp>
        <p:nvSpPr>
          <p:cNvPr id="6" name="Slide Number Placeholder 5">
            <a:extLst>
              <a:ext uri="{FF2B5EF4-FFF2-40B4-BE49-F238E27FC236}">
                <a16:creationId xmlns:a16="http://schemas.microsoft.com/office/drawing/2014/main" id="{8A42952F-0FFD-4608-9CC2-CC732E4559C8}"/>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7222859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F7D2A-2AD1-42E0-9625-790A3733B8A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Transcription requirements</a:t>
            </a:r>
          </a:p>
        </p:txBody>
      </p:sp>
      <p:sp>
        <p:nvSpPr>
          <p:cNvPr id="3" name="Content Placeholder 2">
            <a:extLst>
              <a:ext uri="{FF2B5EF4-FFF2-40B4-BE49-F238E27FC236}">
                <a16:creationId xmlns:a16="http://schemas.microsoft.com/office/drawing/2014/main" id="{DBAB415D-B7F7-46DC-B0DA-35266B2A7779}"/>
              </a:ext>
            </a:extLst>
          </p:cNvPr>
          <p:cNvSpPr>
            <a:spLocks noGrp="1"/>
          </p:cNvSpPr>
          <p:nvPr>
            <p:ph sz="quarter" idx="11"/>
          </p:nvPr>
        </p:nvSpPr>
        <p:spPr>
          <a:xfrm>
            <a:off x="342900" y="1276710"/>
            <a:ext cx="8458200" cy="5212080"/>
          </a:xfrm>
        </p:spPr>
        <p:txBody>
          <a:bodyPr/>
          <a:lstStyle/>
          <a:p>
            <a:pPr marL="347472" lvl="0" indent="-347472">
              <a:spcBef>
                <a:spcPts val="6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Promoter – </a:t>
            </a:r>
            <a:r>
              <a:rPr lang="en-US" dirty="0">
                <a:solidFill>
                  <a:srgbClr val="000000"/>
                </a:solidFill>
                <a:latin typeface="Arial" panose="020B0604020202020204" pitchFamily="34" charset="0"/>
                <a:ea typeface="Verdana" panose="020B0604030504040204" pitchFamily="34" charset="0"/>
              </a:rPr>
              <a:t>forms recognition and binding site for RNA polymerase</a:t>
            </a:r>
          </a:p>
          <a:p>
            <a:pPr marL="347472" lvl="0" indent="-347472">
              <a:spcBef>
                <a:spcPts val="6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Start site </a:t>
            </a:r>
            <a:r>
              <a:rPr lang="en-US" dirty="0">
                <a:solidFill>
                  <a:srgbClr val="000000"/>
                </a:solidFill>
                <a:latin typeface="Arial" panose="020B0604020202020204" pitchFamily="34" charset="0"/>
                <a:ea typeface="Verdana" panose="020B0604030504040204" pitchFamily="34" charset="0"/>
              </a:rPr>
              <a:t>– actual site where RNA synthesis begins</a:t>
            </a:r>
          </a:p>
          <a:p>
            <a:pPr marL="347472" lvl="0" indent="-347472">
              <a:spcBef>
                <a:spcPts val="6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Terminator</a:t>
            </a:r>
            <a:r>
              <a:rPr lang="en-US" dirty="0">
                <a:solidFill>
                  <a:srgbClr val="000000"/>
                </a:solidFill>
                <a:latin typeface="Arial" panose="020B0604020202020204" pitchFamily="34" charset="0"/>
                <a:ea typeface="Verdana" panose="020B0604030504040204" pitchFamily="34" charset="0"/>
              </a:rPr>
              <a:t> – signal to end transcription</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Region from promotor to the terminator is called the </a:t>
            </a:r>
            <a:r>
              <a:rPr lang="en-US" i="1" dirty="0">
                <a:solidFill>
                  <a:srgbClr val="000000"/>
                </a:solidFill>
                <a:latin typeface="Arial" panose="020B0604020202020204" pitchFamily="34" charset="0"/>
                <a:ea typeface="Verdana" panose="020B0604030504040204" pitchFamily="34" charset="0"/>
              </a:rPr>
              <a:t>transcription unit</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Promoter</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upstream of the start site</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 transcribed</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Asymmetrical – indicates site of initiation and direction of transcription</a:t>
            </a:r>
          </a:p>
        </p:txBody>
      </p:sp>
      <p:sp>
        <p:nvSpPr>
          <p:cNvPr id="6" name="Slide Number Placeholder 3">
            <a:extLst>
              <a:ext uri="{FF2B5EF4-FFF2-40B4-BE49-F238E27FC236}">
                <a16:creationId xmlns:a16="http://schemas.microsoft.com/office/drawing/2014/main" id="{68415798-79AF-46AE-8AD0-67D8D38F85BE}"/>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40722341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36DD2-3301-4E5A-BE36-1E1A7AAD932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Transcription initiation</a:t>
            </a:r>
          </a:p>
        </p:txBody>
      </p:sp>
      <p:pic>
        <p:nvPicPr>
          <p:cNvPr id="9" name="Picture 2" descr="A process diagram of transcription of bacterial RNA polymerase.">
            <a:extLst>
              <a:ext uri="{FF2B5EF4-FFF2-40B4-BE49-F238E27FC236}">
                <a16:creationId xmlns:a16="http://schemas.microsoft.com/office/drawing/2014/main" id="{8DADF147-9837-441F-B93A-13A4DF3581DD}"/>
              </a:ext>
            </a:extLst>
          </p:cNvPr>
          <p:cNvPicPr>
            <a:picLocks noChangeAspect="1" noChangeArrowheads="1"/>
          </p:cNvPicPr>
          <p:nvPr/>
        </p:nvPicPr>
        <p:blipFill rotWithShape="1">
          <a:blip r:embed="rId2"/>
          <a:srcRect b="5621"/>
          <a:stretch/>
        </p:blipFill>
        <p:spPr bwMode="auto">
          <a:xfrm>
            <a:off x="166690" y="2228767"/>
            <a:ext cx="8810621" cy="2267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7B6C5B30-75A1-4F57-982E-76D9BED2605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A4F4DF8-3DB5-4C3F-A7CC-68139894B48B}"/>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515493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28190-5D98-43BA-BB88-D9D951A7C15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Transcription elongation</a:t>
            </a:r>
          </a:p>
        </p:txBody>
      </p:sp>
      <p:sp>
        <p:nvSpPr>
          <p:cNvPr id="3" name="Content Placeholder 2">
            <a:extLst>
              <a:ext uri="{FF2B5EF4-FFF2-40B4-BE49-F238E27FC236}">
                <a16:creationId xmlns:a16="http://schemas.microsoft.com/office/drawing/2014/main" id="{0F22CB42-33E4-44BA-A4CE-4857F57D27B7}"/>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chain grows in the 5′-to-3′ direction as ribonucleotides are added</a:t>
            </a:r>
          </a:p>
          <a:p>
            <a:pPr marL="342900" lvl="0" indent="-342900">
              <a:spcBef>
                <a:spcPct val="200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Transcription bubble </a:t>
            </a:r>
            <a:r>
              <a:rPr lang="en-US" dirty="0">
                <a:solidFill>
                  <a:srgbClr val="000000"/>
                </a:solidFill>
                <a:latin typeface="Arial" panose="020B0604020202020204" pitchFamily="34" charset="0"/>
                <a:ea typeface="Verdana" panose="020B0604030504040204" pitchFamily="34" charset="0"/>
              </a:rPr>
              <a:t>– contains RNA polymerase,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template, and growing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transcript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After the transcription bubble passes, the now-transcribed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rewound as it leaves the bubble</a:t>
            </a:r>
          </a:p>
        </p:txBody>
      </p:sp>
      <p:sp>
        <p:nvSpPr>
          <p:cNvPr id="6" name="Slide Number Placeholder 3">
            <a:extLst>
              <a:ext uri="{FF2B5EF4-FFF2-40B4-BE49-F238E27FC236}">
                <a16:creationId xmlns:a16="http://schemas.microsoft.com/office/drawing/2014/main" id="{04646AC4-1431-4F9B-BB76-8EF9363A6E24}"/>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5003519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9C118-3FF8-4687-9B96-14996741E67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Model of a transcription bubble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RNA polymerase and a magnified view of the RNA polymerase. ">
            <a:extLst>
              <a:ext uri="{FF2B5EF4-FFF2-40B4-BE49-F238E27FC236}">
                <a16:creationId xmlns:a16="http://schemas.microsoft.com/office/drawing/2014/main" id="{D5DACCCC-79D1-4140-9410-AC75F02291A9}"/>
              </a:ext>
            </a:extLst>
          </p:cNvPr>
          <p:cNvPicPr>
            <a:picLocks noChangeAspect="1" noChangeArrowheads="1"/>
          </p:cNvPicPr>
          <p:nvPr/>
        </p:nvPicPr>
        <p:blipFill rotWithShape="1">
          <a:blip r:embed="rId2"/>
          <a:srcRect l="7780" t="6866" r="7780" b="16420"/>
          <a:stretch/>
        </p:blipFill>
        <p:spPr bwMode="auto">
          <a:xfrm>
            <a:off x="1975757" y="1168400"/>
            <a:ext cx="5192486"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a:extLst>
              <a:ext uri="{FF2B5EF4-FFF2-40B4-BE49-F238E27FC236}">
                <a16:creationId xmlns:a16="http://schemas.microsoft.com/office/drawing/2014/main" id="{ADF9545F-41B2-40C5-81D2-CDF7A832EFC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6644B8F3-1D0B-4900-9A3F-E907D82437D0}"/>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42021769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29681-82BB-46D0-A9A3-BE75E78D7EA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Termination occurs at specific sites</a:t>
            </a:r>
          </a:p>
        </p:txBody>
      </p:sp>
      <p:sp>
        <p:nvSpPr>
          <p:cNvPr id="3" name="Content Placeholder 2">
            <a:extLst>
              <a:ext uri="{FF2B5EF4-FFF2-40B4-BE49-F238E27FC236}">
                <a16:creationId xmlns:a16="http://schemas.microsoft.com/office/drawing/2014/main" id="{C503B05F-609F-4DDD-A2E4-EBA5ACDA6894}"/>
              </a:ext>
            </a:extLst>
          </p:cNvPr>
          <p:cNvSpPr>
            <a:spLocks noGrp="1"/>
          </p:cNvSpPr>
          <p:nvPr>
            <p:ph sz="quarter" idx="11"/>
          </p:nvPr>
        </p:nvSpPr>
        <p:spPr>
          <a:xfrm>
            <a:off x="342900" y="1276710"/>
            <a:ext cx="8304532" cy="5212080"/>
          </a:xfrm>
        </p:spPr>
        <p:txBody>
          <a:bodyPr/>
          <a:lstStyle/>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Sequences the “stop” signal to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a:t>
            </a:r>
          </a:p>
          <a:p>
            <a:pPr marL="457200" lvl="0" indent="-457200">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hybrid within the transcription bubble dissociates</a:t>
            </a:r>
          </a:p>
          <a:p>
            <a:pPr marL="457200" lvl="0" indent="-457200">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releases the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457200" lvl="0" indent="-457200">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rewinds</a:t>
            </a:r>
          </a:p>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Simplest terminator: Series of G-C base-pairs followed by a series of A-T base-pairs</a:t>
            </a:r>
          </a:p>
          <a:p>
            <a:pPr marL="457200" lvl="0" indent="-457200">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form a hairpin, which causes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to pause at uracil</a:t>
            </a:r>
          </a:p>
          <a:p>
            <a:pPr marL="457200" lvl="0" indent="-457200">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U-A bonds are weakest bonds, results in dissociation of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from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 transcription bubble</a:t>
            </a:r>
          </a:p>
        </p:txBody>
      </p:sp>
      <p:sp>
        <p:nvSpPr>
          <p:cNvPr id="6" name="Slide Number Placeholder 3">
            <a:extLst>
              <a:ext uri="{FF2B5EF4-FFF2-40B4-BE49-F238E27FC236}">
                <a16:creationId xmlns:a16="http://schemas.microsoft.com/office/drawing/2014/main" id="{FFE823E7-7B3C-4142-B917-1861D551F091}"/>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922231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0AEB5-A95A-4FE0-9024-480E7C13287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Bacterial transcription terminator</a:t>
            </a:r>
          </a:p>
        </p:txBody>
      </p:sp>
      <p:pic>
        <p:nvPicPr>
          <p:cNvPr id="8" name="Picture 2" descr="RNA polymerase and a magnified view of the RNA polymerase.">
            <a:extLst>
              <a:ext uri="{FF2B5EF4-FFF2-40B4-BE49-F238E27FC236}">
                <a16:creationId xmlns:a16="http://schemas.microsoft.com/office/drawing/2014/main" id="{0230C425-1E37-4253-85EA-19A960E1298A}"/>
              </a:ext>
            </a:extLst>
          </p:cNvPr>
          <p:cNvPicPr>
            <a:picLocks noChangeAspect="1" noChangeArrowheads="1"/>
          </p:cNvPicPr>
          <p:nvPr/>
        </p:nvPicPr>
        <p:blipFill rotWithShape="1">
          <a:blip r:embed="rId2"/>
          <a:srcRect l="6891" t="11934" r="7714" b="8620"/>
          <a:stretch/>
        </p:blipFill>
        <p:spPr bwMode="auto">
          <a:xfrm>
            <a:off x="2049289" y="1117600"/>
            <a:ext cx="5045423"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3">
            <a:extLst>
              <a:ext uri="{FF2B5EF4-FFF2-40B4-BE49-F238E27FC236}">
                <a16:creationId xmlns:a16="http://schemas.microsoft.com/office/drawing/2014/main" id="{0F0C500B-E712-4972-96E6-0607365BB55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C0D17DF5-71E8-4B2B-8621-291FBCD50194}"/>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3744332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606F5-8AB9-46AB-8269-DE946DAECF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Coupling of transcription and translation</a:t>
            </a:r>
          </a:p>
        </p:txBody>
      </p:sp>
      <p:sp>
        <p:nvSpPr>
          <p:cNvPr id="3" name="Content Placeholder 2">
            <a:extLst>
              <a:ext uri="{FF2B5EF4-FFF2-40B4-BE49-F238E27FC236}">
                <a16:creationId xmlns:a16="http://schemas.microsoft.com/office/drawing/2014/main" id="{79CFE540-7631-484E-8185-2CC413E82085}"/>
              </a:ext>
            </a:extLst>
          </p:cNvPr>
          <p:cNvSpPr>
            <a:spLocks noGrp="1"/>
          </p:cNvSpPr>
          <p:nvPr>
            <p:ph sz="quarter" idx="11"/>
          </p:nvPr>
        </p:nvSpPr>
        <p:spPr>
          <a:xfrm>
            <a:off x="342900" y="1276710"/>
            <a:ext cx="3634740" cy="4585335"/>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Prokaryotic transcription is coupled to translation</a:t>
            </a:r>
          </a:p>
          <a:p>
            <a:pPr marL="347472" lvl="0" indent="-347472">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begins to be translated before transcription is finished</a:t>
            </a:r>
          </a:p>
        </p:txBody>
      </p:sp>
      <p:pic>
        <p:nvPicPr>
          <p:cNvPr id="9" name="Picture 3" descr="A micrograph of gene expression in E. coli. Arrow marks point to RNA polymerases. A diagram of transcription.">
            <a:extLst>
              <a:ext uri="{FF2B5EF4-FFF2-40B4-BE49-F238E27FC236}">
                <a16:creationId xmlns:a16="http://schemas.microsoft.com/office/drawing/2014/main" id="{0E388C24-FBB4-4C8A-B96C-527D0697DDED}"/>
              </a:ext>
            </a:extLst>
          </p:cNvPr>
          <p:cNvPicPr>
            <a:picLocks noChangeAspect="1" noChangeArrowheads="1"/>
          </p:cNvPicPr>
          <p:nvPr/>
        </p:nvPicPr>
        <p:blipFill>
          <a:blip r:embed="rId2"/>
          <a:stretch>
            <a:fillRect/>
          </a:stretch>
        </p:blipFill>
        <p:spPr bwMode="auto">
          <a:xfrm>
            <a:off x="4122054" y="1405677"/>
            <a:ext cx="4829290" cy="438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E13F978-3378-433A-B26F-04FAFF68E572}"/>
              </a:ext>
            </a:extLst>
          </p:cNvPr>
          <p:cNvSpPr>
            <a:spLocks noGrp="1"/>
          </p:cNvSpPr>
          <p:nvPr>
            <p:ph type="body" sz="quarter" idx="39"/>
          </p:nvPr>
        </p:nvSpPr>
        <p:spPr>
          <a:xfrm>
            <a:off x="5165099" y="5862045"/>
            <a:ext cx="2743200" cy="181356"/>
          </a:xfrm>
        </p:spPr>
        <p:txBody>
          <a:bodyPr/>
          <a:lstStyle/>
          <a:p>
            <a:pPr algn="ctr"/>
            <a:r>
              <a:rPr lang="en-US" dirty="0">
                <a:solidFill>
                  <a:schemeClr val="tx1"/>
                </a:solidFill>
              </a:rPr>
              <a:t>(top): Professor Oscar Miller/Science Source </a:t>
            </a:r>
          </a:p>
        </p:txBody>
      </p:sp>
      <p:sp>
        <p:nvSpPr>
          <p:cNvPr id="10" name="Text Placeholder 5">
            <a:extLst>
              <a:ext uri="{FF2B5EF4-FFF2-40B4-BE49-F238E27FC236}">
                <a16:creationId xmlns:a16="http://schemas.microsoft.com/office/drawing/2014/main" id="{EC7C6436-2FB3-4370-8181-0A9D3C9D63B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FD8A3436-6590-408B-9146-E97726AD32BB}"/>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5497500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C23A4-ECB6-44C6-8B13-A852E9B0521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Prokaryotes have operons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B2BB56A-C680-4658-88FB-EAABABB34923}"/>
              </a:ext>
            </a:extLst>
          </p:cNvPr>
          <p:cNvSpPr>
            <a:spLocks noGrp="1"/>
          </p:cNvSpPr>
          <p:nvPr>
            <p:ph sz="quarter" idx="11"/>
          </p:nvPr>
        </p:nvSpPr>
        <p:spPr/>
        <p:txBody>
          <a:bodyPr/>
          <a:lstStyle/>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Operon</a:t>
            </a:r>
            <a:r>
              <a:rPr lang="en-US" dirty="0">
                <a:solidFill>
                  <a:srgbClr val="000000"/>
                </a:solidFill>
                <a:latin typeface="Arial" panose="020B0604020202020204" pitchFamily="34" charset="0"/>
                <a:ea typeface="Verdana" panose="020B0604030504040204" pitchFamily="34" charset="0"/>
              </a:rPr>
              <a:t>: A single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may contain multiple genes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Grouping of functionally related genes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Encodes multiple enzymes for a pathway</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Can be regulated together</a:t>
            </a:r>
          </a:p>
        </p:txBody>
      </p:sp>
      <p:sp>
        <p:nvSpPr>
          <p:cNvPr id="6" name="Slide Number Placeholder 3">
            <a:extLst>
              <a:ext uri="{FF2B5EF4-FFF2-40B4-BE49-F238E27FC236}">
                <a16:creationId xmlns:a16="http://schemas.microsoft.com/office/drawing/2014/main" id="{D21834E8-F055-45F1-AC76-189DA7134E51}"/>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3964219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64F54-C449-470D-9B65-830C25568A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Eukaryotes have three 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polymerases</a:t>
            </a:r>
          </a:p>
        </p:txBody>
      </p:sp>
      <p:sp>
        <p:nvSpPr>
          <p:cNvPr id="3" name="Content Placeholder 2">
            <a:extLst>
              <a:ext uri="{FF2B5EF4-FFF2-40B4-BE49-F238E27FC236}">
                <a16:creationId xmlns:a16="http://schemas.microsoft.com/office/drawing/2014/main" id="{5769D2C7-5DC6-4F03-A58D-E6B4A08E8BF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Three different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polymerases:</a:t>
            </a:r>
          </a:p>
          <a:p>
            <a:pPr marL="457200" lvl="0" indent="-457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I transcribes </a:t>
            </a:r>
            <a:r>
              <a:rPr lang="en-US" dirty="0" err="1">
                <a:solidFill>
                  <a:srgbClr val="000000"/>
                </a:solidFill>
                <a:latin typeface="Arial" panose="020B0604020202020204" pitchFamily="34" charset="0"/>
                <a:ea typeface="Verdana" panose="020B0604030504040204" pitchFamily="34" charset="0"/>
              </a:rPr>
              <a:t>rR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457200" lvl="0" indent="-457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II transcribes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some </a:t>
            </a:r>
            <a:r>
              <a:rPr lang="en-US" dirty="0" err="1">
                <a:solidFill>
                  <a:srgbClr val="000000"/>
                </a:solidFill>
                <a:latin typeface="Arial" panose="020B0604020202020204" pitchFamily="34" charset="0"/>
                <a:ea typeface="Verdana" panose="020B0604030504040204" pitchFamily="34" charset="0"/>
              </a:rPr>
              <a:t>snR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457200" lvl="0" indent="-457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III transcribes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some other small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Each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recognizes its own promoter</a:t>
            </a:r>
          </a:p>
        </p:txBody>
      </p:sp>
      <p:sp>
        <p:nvSpPr>
          <p:cNvPr id="6" name="Slide Number Placeholder 3">
            <a:extLst>
              <a:ext uri="{FF2B5EF4-FFF2-40B4-BE49-F238E27FC236}">
                <a16:creationId xmlns:a16="http://schemas.microsoft.com/office/drawing/2014/main" id="{14DB3D45-EBBD-41D2-BE40-F31AD687F962}"/>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696993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2856F-EADD-4E47-9EF0-1788508FD97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polymerase promoters</a:t>
            </a:r>
          </a:p>
        </p:txBody>
      </p:sp>
      <p:sp>
        <p:nvSpPr>
          <p:cNvPr id="3" name="Content Placeholder 2">
            <a:extLst>
              <a:ext uri="{FF2B5EF4-FFF2-40B4-BE49-F238E27FC236}">
                <a16:creationId xmlns:a16="http://schemas.microsoft.com/office/drawing/2014/main" id="{60E54F49-7A76-48AD-A244-C26F8F4ACA3B}"/>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 I promoters: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Promoters are species specific </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 II promoters: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Consist of a “core promoter” that can be composed of a number of elements, including the TATA box (TATA sequence upstream of start site)</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 III promoters: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are found within the gene itself  </a:t>
            </a:r>
          </a:p>
        </p:txBody>
      </p:sp>
      <p:sp>
        <p:nvSpPr>
          <p:cNvPr id="6" name="Slide Number Placeholder 3">
            <a:extLst>
              <a:ext uri="{FF2B5EF4-FFF2-40B4-BE49-F238E27FC236}">
                <a16:creationId xmlns:a16="http://schemas.microsoft.com/office/drawing/2014/main" id="{0783E0C4-E884-47EE-B7C9-BBB1AEB254A4}"/>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065784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A8913-0853-45A2-82BF-6D8614454BD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Nature of Genes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B31294E-2365-44AA-A1A4-1D2ACA64DA0E}"/>
              </a:ext>
            </a:extLst>
          </p:cNvPr>
          <p:cNvSpPr>
            <a:spLocks noGrp="1"/>
          </p:cNvSpPr>
          <p:nvPr>
            <p:ph sz="quarter" idx="11"/>
          </p:nvPr>
        </p:nvSpPr>
        <p:spPr/>
        <p:txBody>
          <a:bodyPr/>
          <a:lstStyle/>
          <a:p>
            <a:pPr lvl="0">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Early ideas to explain how genes work came from studying human diseases</a:t>
            </a:r>
          </a:p>
          <a:p>
            <a:pPr lvl="0">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Archibald Garrod – 1902</a:t>
            </a:r>
          </a:p>
          <a:p>
            <a:pPr marL="347472" lvl="0" indent="-347472">
              <a:spcBef>
                <a:spcPct val="200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Recognized that alkaptonuria (disorder affecting urine color) is inherited via a recessive allele</a:t>
            </a:r>
          </a:p>
          <a:p>
            <a:pPr marL="347472" lvl="0" indent="-347472">
              <a:spcBef>
                <a:spcPct val="200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Proposed that patients with the disease lacked a particular enzyme</a:t>
            </a:r>
          </a:p>
          <a:p>
            <a:pPr lvl="0">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These ideas connected genes to enzymes</a:t>
            </a:r>
          </a:p>
        </p:txBody>
      </p:sp>
      <p:sp>
        <p:nvSpPr>
          <p:cNvPr id="6" name="Slide Number Placeholder 3">
            <a:extLst>
              <a:ext uri="{FF2B5EF4-FFF2-40B4-BE49-F238E27FC236}">
                <a16:creationId xmlns:a16="http://schemas.microsoft.com/office/drawing/2014/main" id="{E0C3131C-710B-44C4-B286-A4B2FA010BA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5611994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44FA4-9762-4A9C-B401-D959CB028BD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Core promoter and 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Pol II</a:t>
            </a:r>
          </a:p>
        </p:txBody>
      </p:sp>
      <p:sp>
        <p:nvSpPr>
          <p:cNvPr id="3" name="Content Placeholder 2">
            <a:extLst>
              <a:ext uri="{FF2B5EF4-FFF2-40B4-BE49-F238E27FC236}">
                <a16:creationId xmlns:a16="http://schemas.microsoft.com/office/drawing/2014/main" id="{2D6D2599-E5CB-41EB-A946-F83A2CE3A5A7}"/>
              </a:ext>
            </a:extLst>
          </p:cNvPr>
          <p:cNvSpPr>
            <a:spLocks noGrp="1"/>
          </p:cNvSpPr>
          <p:nvPr>
            <p:ph sz="quarter" idx="11"/>
          </p:nvPr>
        </p:nvSpPr>
        <p:spPr>
          <a:xfrm>
            <a:off x="342900" y="1276710"/>
            <a:ext cx="8458200" cy="5212080"/>
          </a:xfrm>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Initiation of transcription at Pol II promoters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Requires a series of transcription factors</a:t>
            </a:r>
          </a:p>
          <a:p>
            <a:pPr marL="731520"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Necessary to get the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II enzyme to a promoter and to initiate gene expression</a:t>
            </a:r>
          </a:p>
          <a:p>
            <a:pPr marL="731520"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Interact with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to form initiation complex at promoter</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Elongation complex factors coordinated by structural feature called the carboxyl terminal domain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Additional factors allow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 to transcribe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that is assembled as chromatin, including 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 (facilitates chromatin transcription) and chromatin-remodeling complexes</a:t>
            </a:r>
          </a:p>
        </p:txBody>
      </p:sp>
      <p:sp>
        <p:nvSpPr>
          <p:cNvPr id="6" name="Slide Number Placeholder 3">
            <a:extLst>
              <a:ext uri="{FF2B5EF4-FFF2-40B4-BE49-F238E27FC236}">
                <a16:creationId xmlns:a16="http://schemas.microsoft.com/office/drawing/2014/main" id="{5A9D9481-FC8F-46EF-963E-0A078B7F7523}"/>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4704796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5CAB7-9F22-4CC3-A446-1CFBC578AA15}"/>
              </a:ext>
            </a:extLst>
          </p:cNvPr>
          <p:cNvSpPr>
            <a:spLocks noGrp="1"/>
          </p:cNvSpPr>
          <p:nvPr>
            <p:ph type="title"/>
          </p:nvPr>
        </p:nvSpPr>
        <p:spPr/>
        <p:txBody>
          <a:bodyPr/>
          <a:lstStyle/>
          <a:p>
            <a:pPr lvl="0"/>
            <a:r>
              <a:rPr lang="en-US" altLang="en-US" dirty="0"/>
              <a:t>Eukaryotic initiation complex</a:t>
            </a:r>
            <a:endParaRPr lang="en-US" dirty="0"/>
          </a:p>
        </p:txBody>
      </p:sp>
      <p:pic>
        <p:nvPicPr>
          <p:cNvPr id="8" name="Picture 2" descr="An An illustration of transcription factors, RNA polymerase 2, an initiation complex.">
            <a:extLst>
              <a:ext uri="{FF2B5EF4-FFF2-40B4-BE49-F238E27FC236}">
                <a16:creationId xmlns:a16="http://schemas.microsoft.com/office/drawing/2014/main" id="{C14B5932-C2B7-4166-B182-4F480931DD67}"/>
              </a:ext>
            </a:extLst>
          </p:cNvPr>
          <p:cNvPicPr>
            <a:picLocks noChangeAspect="1" noChangeArrowheads="1"/>
          </p:cNvPicPr>
          <p:nvPr/>
        </p:nvPicPr>
        <p:blipFill rotWithShape="1">
          <a:blip r:embed="rId2"/>
          <a:srcRect t="12295"/>
          <a:stretch/>
        </p:blipFill>
        <p:spPr bwMode="auto">
          <a:xfrm>
            <a:off x="302312" y="1600198"/>
            <a:ext cx="8539376" cy="38495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786F90BA-7027-4833-8169-570419AE9E8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7EDE1A7E-4F30-49E2-BDC3-3D85733B10C9}"/>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3258944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85919-068C-46C2-8CA3-61DEE3709A1C}"/>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mR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modifications</a:t>
            </a:r>
          </a:p>
        </p:txBody>
      </p:sp>
      <p:sp>
        <p:nvSpPr>
          <p:cNvPr id="3" name="Content Placeholder 2">
            <a:extLst>
              <a:ext uri="{FF2B5EF4-FFF2-40B4-BE49-F238E27FC236}">
                <a16:creationId xmlns:a16="http://schemas.microsoft.com/office/drawing/2014/main" id="{030B8289-3D37-46F4-BB87-587D546D2134}"/>
              </a:ext>
            </a:extLst>
          </p:cNvPr>
          <p:cNvSpPr>
            <a:spLocks noGrp="1"/>
          </p:cNvSpPr>
          <p:nvPr>
            <p:ph sz="quarter" idx="11"/>
          </p:nvPr>
        </p:nvSpPr>
        <p:spPr>
          <a:xfrm>
            <a:off x="342900" y="1276710"/>
            <a:ext cx="8458200" cy="5120640"/>
          </a:xfrm>
        </p:spPr>
        <p:txBody>
          <a:bodyPr/>
          <a:lstStyle/>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eukaryotes, the primary transcript must be modified to become mature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Addition of a </a:t>
            </a:r>
            <a:r>
              <a:rPr lang="en-US" i="1" dirty="0">
                <a:solidFill>
                  <a:srgbClr val="000000"/>
                </a:solidFill>
                <a:latin typeface="Arial" panose="020B0604020202020204" pitchFamily="34" charset="0"/>
                <a:ea typeface="Verdana" panose="020B0604030504040204" pitchFamily="34" charset="0"/>
              </a:rPr>
              <a:t>5′ cap</a:t>
            </a:r>
          </a:p>
          <a:p>
            <a:pPr lvl="2" indent="-283464">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is added to 5′ end, with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modified by addition of methyl group, </a:t>
            </a:r>
            <a:r>
              <a:rPr lang="en-US" i="1" dirty="0">
                <a:solidFill>
                  <a:srgbClr val="000000"/>
                </a:solidFill>
                <a:latin typeface="Arial" panose="020B0604020202020204" pitchFamily="34" charset="0"/>
                <a:ea typeface="Verdana" panose="020B0604030504040204" pitchFamily="34" charset="0"/>
              </a:rPr>
              <a:t>called methyl-G cap</a:t>
            </a:r>
          </a:p>
          <a:p>
            <a:pPr lvl="2" indent="-283464">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Involved in translation initiation,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stability, and further processing</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Addition of a </a:t>
            </a:r>
            <a:r>
              <a:rPr lang="en-US" i="1" dirty="0">
                <a:solidFill>
                  <a:srgbClr val="000000"/>
                </a:solidFill>
                <a:latin typeface="Arial" panose="020B0604020202020204" pitchFamily="34" charset="0"/>
                <a:ea typeface="Verdana" panose="020B0604030504040204" pitchFamily="34" charset="0"/>
              </a:rPr>
              <a:t>3′ poly-A tail</a:t>
            </a:r>
          </a:p>
          <a:p>
            <a:pPr lvl="2" indent="-283464">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Created by poly-A polymerase</a:t>
            </a:r>
          </a:p>
          <a:p>
            <a:pPr lvl="2" indent="-283464">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Other termination mechanisms exist using other factors</a:t>
            </a:r>
          </a:p>
          <a:p>
            <a:pPr marL="347472" lvl="1" indent="-347472">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Removal of introns</a:t>
            </a:r>
          </a:p>
        </p:txBody>
      </p:sp>
      <p:sp>
        <p:nvSpPr>
          <p:cNvPr id="6" name="Slide Number Placeholder 3">
            <a:extLst>
              <a:ext uri="{FF2B5EF4-FFF2-40B4-BE49-F238E27FC236}">
                <a16:creationId xmlns:a16="http://schemas.microsoft.com/office/drawing/2014/main" id="{8CB9D2C8-E261-454E-B33A-222851E9CDCB}"/>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0548684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31A6D-7D47-4CB9-93AB-55B330A629E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Posttranscriptional modifications to 5′ and 3′ ends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of post-transcriptional modifications to 5 prime and 3 prime ends">
            <a:extLst>
              <a:ext uri="{FF2B5EF4-FFF2-40B4-BE49-F238E27FC236}">
                <a16:creationId xmlns:a16="http://schemas.microsoft.com/office/drawing/2014/main" id="{3B5A6B78-2AAE-4DD0-8C52-298C27B8D603}"/>
              </a:ext>
            </a:extLst>
          </p:cNvPr>
          <p:cNvPicPr>
            <a:picLocks noChangeAspect="1" noChangeArrowheads="1"/>
          </p:cNvPicPr>
          <p:nvPr/>
        </p:nvPicPr>
        <p:blipFill>
          <a:blip r:embed="rId2"/>
          <a:stretch>
            <a:fillRect/>
          </a:stretch>
        </p:blipFill>
        <p:spPr bwMode="auto">
          <a:xfrm>
            <a:off x="272052" y="1748194"/>
            <a:ext cx="8599896" cy="356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a:extLst>
              <a:ext uri="{FF2B5EF4-FFF2-40B4-BE49-F238E27FC236}">
                <a16:creationId xmlns:a16="http://schemas.microsoft.com/office/drawing/2014/main" id="{EE050648-002A-4100-8F48-5E56D27A7A1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FD30D526-1EEA-4181-A26D-61065BFE666D}"/>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5645335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823E7-8AA0-4DED-B8F8-DE4D7D97318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Eukaryotic gene structure</a:t>
            </a:r>
          </a:p>
        </p:txBody>
      </p:sp>
      <p:sp>
        <p:nvSpPr>
          <p:cNvPr id="3" name="Content Placeholder 2">
            <a:extLst>
              <a:ext uri="{FF2B5EF4-FFF2-40B4-BE49-F238E27FC236}">
                <a16:creationId xmlns:a16="http://schemas.microsoft.com/office/drawing/2014/main" id="{C9FDE475-6B9B-452C-95B6-63A5E07CEE6A}"/>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eukaryotic genes contain sequences that are </a:t>
            </a:r>
            <a:r>
              <a:rPr lang="en-US" b="1" dirty="0">
                <a:solidFill>
                  <a:srgbClr val="000000"/>
                </a:solidFill>
                <a:latin typeface="Arial" panose="020B0604020202020204" pitchFamily="34" charset="0"/>
                <a:ea typeface="Verdana" panose="020B0604030504040204" pitchFamily="34" charset="0"/>
              </a:rPr>
              <a:t>not</a:t>
            </a:r>
            <a:r>
              <a:rPr lang="en-US" dirty="0">
                <a:solidFill>
                  <a:srgbClr val="000000"/>
                </a:solidFill>
                <a:latin typeface="Arial" panose="020B0604020202020204" pitchFamily="34" charset="0"/>
                <a:ea typeface="Verdana" panose="020B0604030504040204" pitchFamily="34" charset="0"/>
              </a:rPr>
              <a:t> represented in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2900" lvl="0" indent="-342900">
              <a:spcBef>
                <a:spcPts val="6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Introns</a:t>
            </a:r>
            <a:r>
              <a:rPr lang="en-US" dirty="0">
                <a:solidFill>
                  <a:srgbClr val="000000"/>
                </a:solidFill>
                <a:latin typeface="Arial" panose="020B0604020202020204" pitchFamily="34" charset="0"/>
                <a:ea typeface="Verdana" panose="020B0604030504040204" pitchFamily="34" charset="0"/>
              </a:rPr>
              <a:t> (intervening sequences) – non-coding sequences</a:t>
            </a:r>
          </a:p>
          <a:p>
            <a:pPr marL="342900" lvl="0" indent="-342900">
              <a:spcBef>
                <a:spcPts val="6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Exons</a:t>
            </a:r>
            <a:r>
              <a:rPr lang="en-US" dirty="0">
                <a:solidFill>
                  <a:srgbClr val="000000"/>
                </a:solidFill>
                <a:latin typeface="Arial" panose="020B0604020202020204" pitchFamily="34" charset="0"/>
                <a:ea typeface="Verdana" panose="020B0604030504040204" pitchFamily="34" charset="0"/>
              </a:rPr>
              <a:t> (expressed sequences) – sequences that will be translated</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1 to 1.5% of humane genome is devoted to exons</a:t>
            </a:r>
          </a:p>
        </p:txBody>
      </p:sp>
      <p:sp>
        <p:nvSpPr>
          <p:cNvPr id="6" name="Slide Number Placeholder 3">
            <a:extLst>
              <a:ext uri="{FF2B5EF4-FFF2-40B4-BE49-F238E27FC236}">
                <a16:creationId xmlns:a16="http://schemas.microsoft.com/office/drawing/2014/main" id="{88D7026C-DE5C-47FD-A572-A6F10C180F89}"/>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4038743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2658D-9545-4732-8A3D-95AACA37573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Eukaryotic genes contain introns and exons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of eukaryotic genes contain exons and introns, an electron micrograph, and a schematic diagram of the micrograph.">
            <a:extLst>
              <a:ext uri="{FF2B5EF4-FFF2-40B4-BE49-F238E27FC236}">
                <a16:creationId xmlns:a16="http://schemas.microsoft.com/office/drawing/2014/main" id="{525548D7-15EE-4426-9833-5C18340A3177}"/>
              </a:ext>
            </a:extLst>
          </p:cNvPr>
          <p:cNvPicPr>
            <a:picLocks noChangeAspect="1" noChangeArrowheads="1"/>
          </p:cNvPicPr>
          <p:nvPr/>
        </p:nvPicPr>
        <p:blipFill>
          <a:blip r:embed="rId2"/>
          <a:stretch>
            <a:fillRect/>
          </a:stretch>
        </p:blipFill>
        <p:spPr bwMode="auto">
          <a:xfrm>
            <a:off x="2138103" y="1157967"/>
            <a:ext cx="4867794"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A237520C-17F1-400D-B10B-6351837CF6A2}"/>
              </a:ext>
            </a:extLst>
          </p:cNvPr>
          <p:cNvSpPr>
            <a:spLocks noGrp="1"/>
          </p:cNvSpPr>
          <p:nvPr>
            <p:ph type="body" sz="quarter" idx="39"/>
          </p:nvPr>
        </p:nvSpPr>
        <p:spPr>
          <a:xfrm>
            <a:off x="2743200" y="6013704"/>
            <a:ext cx="3657600" cy="181356"/>
          </a:xfrm>
        </p:spPr>
        <p:txBody>
          <a:bodyPr/>
          <a:lstStyle/>
          <a:p>
            <a:pPr algn="ctr"/>
            <a:r>
              <a:rPr lang="en-US" dirty="0">
                <a:solidFill>
                  <a:schemeClr val="tx1"/>
                </a:solidFill>
              </a:rPr>
              <a:t>(b): Courtesy of Dr. Bert O’Malley, Baylor College of Medicine </a:t>
            </a:r>
          </a:p>
        </p:txBody>
      </p:sp>
      <p:sp>
        <p:nvSpPr>
          <p:cNvPr id="3" name="Text Placeholder 4">
            <a:extLst>
              <a:ext uri="{FF2B5EF4-FFF2-40B4-BE49-F238E27FC236}">
                <a16:creationId xmlns:a16="http://schemas.microsoft.com/office/drawing/2014/main" id="{9A0AC1D7-BA4E-4D6F-AF20-6CC754D7962A}"/>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773669A3-A2B1-4E6B-86FD-7E8B7FE85525}"/>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6519596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DFFA7-9F7A-4D2E-93EA-9FC2C5AA6CB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Eukaryotic pre-</a:t>
            </a:r>
            <a:r>
              <a:rPr lang="en-US" dirty="0" err="1">
                <a:solidFill>
                  <a:srgbClr val="000000"/>
                </a:solidFill>
                <a:latin typeface="Arial" panose="020B0604020202020204" pitchFamily="34" charset="0"/>
                <a:ea typeface="Verdana" panose="020B0604030504040204" pitchFamily="34" charset="0"/>
                <a:cs typeface="Arial" pitchFamily="34" charset="0"/>
              </a:rPr>
              <a:t>mR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splicing</a:t>
            </a:r>
          </a:p>
        </p:txBody>
      </p:sp>
      <p:sp>
        <p:nvSpPr>
          <p:cNvPr id="3" name="Content Placeholder 2">
            <a:extLst>
              <a:ext uri="{FF2B5EF4-FFF2-40B4-BE49-F238E27FC236}">
                <a16:creationId xmlns:a16="http://schemas.microsoft.com/office/drawing/2014/main" id="{5B963A3F-5C1F-4C2D-A5E8-9A5D8CB2096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Eukaryotic cells deal with introns by cutting and putting back together the primary transcript to produce mature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the latter called </a:t>
            </a:r>
            <a:r>
              <a:rPr lang="en-US" i="1" dirty="0">
                <a:solidFill>
                  <a:srgbClr val="000000"/>
                </a:solidFill>
                <a:latin typeface="Arial" panose="020B0604020202020204" pitchFamily="34" charset="0"/>
                <a:ea typeface="Verdana" panose="020B0604030504040204" pitchFamily="34" charset="0"/>
              </a:rPr>
              <a:t>pre-</a:t>
            </a:r>
            <a:r>
              <a:rPr lang="en-US" i="1" dirty="0" err="1">
                <a:solidFill>
                  <a:srgbClr val="000000"/>
                </a:solidFill>
                <a:latin typeface="Arial" panose="020B0604020202020204" pitchFamily="34" charset="0"/>
                <a:ea typeface="Verdana" panose="020B0604030504040204" pitchFamily="34" charset="0"/>
              </a:rPr>
              <a:t>mR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splicing</a:t>
            </a:r>
          </a:p>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Small ribonucleoprotein particles (</a:t>
            </a:r>
            <a:r>
              <a:rPr lang="en-US" i="1" dirty="0" err="1">
                <a:solidFill>
                  <a:srgbClr val="000000"/>
                </a:solidFill>
                <a:latin typeface="Arial" panose="020B0604020202020204" pitchFamily="34" charset="0"/>
                <a:ea typeface="Verdana" panose="020B0604030504040204" pitchFamily="34" charset="0"/>
              </a:rPr>
              <a:t>snR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Ps) </a:t>
            </a:r>
            <a:r>
              <a:rPr lang="en-US" dirty="0">
                <a:solidFill>
                  <a:srgbClr val="000000"/>
                </a:solidFill>
                <a:latin typeface="Arial" panose="020B0604020202020204" pitchFamily="34" charset="0"/>
                <a:ea typeface="Verdana" panose="020B0604030504040204" pitchFamily="34" charset="0"/>
              </a:rPr>
              <a:t>recognize the intron–exon boundaries</a:t>
            </a:r>
          </a:p>
          <a:p>
            <a:pPr lvl="0">
              <a:spcBef>
                <a:spcPts val="6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snR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 cluster with other proteins to form spliceosome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Responsible for removing introns via splicing</a:t>
            </a:r>
          </a:p>
        </p:txBody>
      </p:sp>
      <p:sp>
        <p:nvSpPr>
          <p:cNvPr id="6" name="Slide Number Placeholder 3">
            <a:extLst>
              <a:ext uri="{FF2B5EF4-FFF2-40B4-BE49-F238E27FC236}">
                <a16:creationId xmlns:a16="http://schemas.microsoft.com/office/drawing/2014/main" id="{FF323088-187A-44D2-AAB1-B81E192D2F8A}"/>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7554363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08D63-DD35-47CE-9BBB-CD2F178DA0E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Pre-</a:t>
            </a:r>
            <a:r>
              <a:rPr lang="en-US" dirty="0" err="1">
                <a:solidFill>
                  <a:srgbClr val="000000"/>
                </a:solidFill>
                <a:latin typeface="Arial" panose="020B0604020202020204" pitchFamily="34" charset="0"/>
                <a:ea typeface="Verdana" panose="020B0604030504040204" pitchFamily="34" charset="0"/>
                <a:cs typeface="Arial" pitchFamily="34" charset="0"/>
              </a:rPr>
              <a:t>mR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splicing by the spliceosome</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pic>
        <p:nvPicPr>
          <p:cNvPr id="8" name="Picture 2" descr="An illustration of pre-mRNA splicing.">
            <a:extLst>
              <a:ext uri="{FF2B5EF4-FFF2-40B4-BE49-F238E27FC236}">
                <a16:creationId xmlns:a16="http://schemas.microsoft.com/office/drawing/2014/main" id="{E1917CAE-3E24-4412-916B-BB8EEBFF058B}"/>
              </a:ext>
            </a:extLst>
          </p:cNvPr>
          <p:cNvPicPr>
            <a:picLocks noChangeAspect="1" noChangeArrowheads="1"/>
          </p:cNvPicPr>
          <p:nvPr/>
        </p:nvPicPr>
        <p:blipFill rotWithShape="1">
          <a:blip r:embed="rId2"/>
          <a:srcRect r="5628" b="55527"/>
          <a:stretch/>
        </p:blipFill>
        <p:spPr bwMode="auto">
          <a:xfrm>
            <a:off x="1232787" y="1166488"/>
            <a:ext cx="6678426"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a:extLst>
              <a:ext uri="{FF2B5EF4-FFF2-40B4-BE49-F238E27FC236}">
                <a16:creationId xmlns:a16="http://schemas.microsoft.com/office/drawing/2014/main" id="{58E1E250-7C66-497B-AE66-34E6B14D066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995238AC-0F79-4D17-9D58-D99ED2E52DDB}"/>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4244378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08D63-DD35-47CE-9BBB-CD2F178DA0E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Pre-</a:t>
            </a:r>
            <a:r>
              <a:rPr lang="en-US" dirty="0" err="1">
                <a:solidFill>
                  <a:srgbClr val="000000"/>
                </a:solidFill>
                <a:latin typeface="Arial" panose="020B0604020202020204" pitchFamily="34" charset="0"/>
                <a:ea typeface="Verdana" panose="020B0604030504040204" pitchFamily="34" charset="0"/>
                <a:cs typeface="Arial" pitchFamily="34" charset="0"/>
              </a:rPr>
              <a:t>mR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splicing by the spliceosome</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pic>
        <p:nvPicPr>
          <p:cNvPr id="8" name="Picture 2" descr="An illustration of pre-mRNA splicing.">
            <a:extLst>
              <a:ext uri="{FF2B5EF4-FFF2-40B4-BE49-F238E27FC236}">
                <a16:creationId xmlns:a16="http://schemas.microsoft.com/office/drawing/2014/main" id="{E1917CAE-3E24-4412-916B-BB8EEBFF058B}"/>
              </a:ext>
            </a:extLst>
          </p:cNvPr>
          <p:cNvPicPr>
            <a:picLocks noChangeAspect="1" noChangeArrowheads="1"/>
          </p:cNvPicPr>
          <p:nvPr/>
        </p:nvPicPr>
        <p:blipFill rotWithShape="1">
          <a:blip r:embed="rId2"/>
          <a:srcRect l="-1" t="48309" r="703"/>
          <a:stretch/>
        </p:blipFill>
        <p:spPr bwMode="auto">
          <a:xfrm>
            <a:off x="1661100" y="1254760"/>
            <a:ext cx="5821801" cy="4754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a:extLst>
              <a:ext uri="{FF2B5EF4-FFF2-40B4-BE49-F238E27FC236}">
                <a16:creationId xmlns:a16="http://schemas.microsoft.com/office/drawing/2014/main" id="{58E1E250-7C66-497B-AE66-34E6B14D066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995238AC-0F79-4D17-9D58-D99ED2E52DDB}"/>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4218151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FFEE8-76BE-438B-B6C9-E6142EF7E60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Introns and exons</a:t>
            </a:r>
          </a:p>
        </p:txBody>
      </p:sp>
      <p:sp>
        <p:nvSpPr>
          <p:cNvPr id="3" name="Content Placeholder 2">
            <a:extLst>
              <a:ext uri="{FF2B5EF4-FFF2-40B4-BE49-F238E27FC236}">
                <a16:creationId xmlns:a16="http://schemas.microsoft.com/office/drawing/2014/main" id="{9AC6DAA5-D0AD-438E-95DF-7893368E937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There is no observed rule governing the number of introns per gene, or the size of introns and exons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Introns vary from 0 to 50 per gene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Sizes of introns and exons vary from &lt;20 to 7500 nucleotides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Theory of exon shuffling to explain presence of introns suggests exons are functional domains and intron-exon arrangements represent shuffling of those domains over evolutionary timescale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support from genetic data, but not universal</a:t>
            </a:r>
          </a:p>
        </p:txBody>
      </p:sp>
      <p:sp>
        <p:nvSpPr>
          <p:cNvPr id="6" name="Slide Number Placeholder 3">
            <a:extLst>
              <a:ext uri="{FF2B5EF4-FFF2-40B4-BE49-F238E27FC236}">
                <a16:creationId xmlns:a16="http://schemas.microsoft.com/office/drawing/2014/main" id="{A2E65B90-674C-4B68-8FF5-8624D1051B89}"/>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3990572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F3355-6D6C-46AD-AF03-A7736D8259A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Beadle and Tatum – 1941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0" name="Content Placeholder 2">
            <a:extLst>
              <a:ext uri="{FF2B5EF4-FFF2-40B4-BE49-F238E27FC236}">
                <a16:creationId xmlns:a16="http://schemas.microsoft.com/office/drawing/2014/main" id="{D86E6C51-E219-426E-BFE9-C0E1703EB14B}"/>
              </a:ext>
            </a:extLst>
          </p:cNvPr>
          <p:cNvSpPr>
            <a:spLocks noGrp="1"/>
          </p:cNvSpPr>
          <p:nvPr>
            <p:ph sz="quarter" idx="11"/>
          </p:nvPr>
        </p:nvSpPr>
        <p:spPr>
          <a:xfrm>
            <a:off x="342900" y="1276710"/>
            <a:ext cx="8458200" cy="2194560"/>
          </a:xfrm>
        </p:spPr>
        <p:txBody>
          <a:bodyPr/>
          <a:lstStyle/>
          <a:p>
            <a:pPr marL="342900" indent="-342900">
              <a:spcBef>
                <a:spcPts val="600"/>
              </a:spcBef>
              <a:spcAft>
                <a:spcPts val="600"/>
              </a:spcAft>
              <a:buFont typeface="Arial" panose="020B0604020202020204" pitchFamily="34" charset="0"/>
              <a:buChar char="•"/>
            </a:pPr>
            <a:r>
              <a:rPr lang="en-US" dirty="0"/>
              <a:t>Studied a bread mold, </a:t>
            </a:r>
            <a:r>
              <a:rPr lang="en-US" i="1" dirty="0"/>
              <a:t>Neurospora </a:t>
            </a:r>
            <a:r>
              <a:rPr lang="en-US" i="1" dirty="0" err="1"/>
              <a:t>crassa</a:t>
            </a:r>
            <a:endParaRPr lang="en-US" i="1" dirty="0"/>
          </a:p>
          <a:p>
            <a:pPr marL="342900" indent="-342900">
              <a:spcBef>
                <a:spcPts val="600"/>
              </a:spcBef>
              <a:spcAft>
                <a:spcPts val="600"/>
              </a:spcAft>
              <a:buFont typeface="Arial" panose="020B0604020202020204" pitchFamily="34" charset="0"/>
              <a:buChar char="•"/>
            </a:pPr>
            <a:r>
              <a:rPr lang="en-US" dirty="0"/>
              <a:t>Used X-rays to damage D</a:t>
            </a:r>
            <a:r>
              <a:rPr lang="en-US" sz="200" dirty="0"/>
              <a:t> </a:t>
            </a:r>
            <a:r>
              <a:rPr lang="en-US" dirty="0"/>
              <a:t>N</a:t>
            </a:r>
            <a:r>
              <a:rPr lang="en-US" sz="200" dirty="0"/>
              <a:t> </a:t>
            </a:r>
            <a:r>
              <a:rPr lang="en-US" dirty="0"/>
              <a:t>A</a:t>
            </a:r>
          </a:p>
          <a:p>
            <a:pPr marL="342900" indent="-342900">
              <a:spcBef>
                <a:spcPts val="600"/>
              </a:spcBef>
              <a:spcAft>
                <a:spcPts val="600"/>
              </a:spcAft>
              <a:buFont typeface="Arial" panose="020B0604020202020204" pitchFamily="34" charset="0"/>
              <a:buChar char="•"/>
            </a:pPr>
            <a:r>
              <a:rPr lang="en-US" dirty="0"/>
              <a:t>Looked for </a:t>
            </a:r>
            <a:r>
              <a:rPr lang="en-US" i="1" dirty="0"/>
              <a:t>nutritional mutations </a:t>
            </a:r>
            <a:r>
              <a:rPr lang="en-US" dirty="0"/>
              <a:t>by identifying spores unable to grow on minimal media containing: glucose + vitamin (biotin) + salts</a:t>
            </a:r>
          </a:p>
        </p:txBody>
      </p:sp>
      <p:pic>
        <p:nvPicPr>
          <p:cNvPr id="9" name="Picture 3" descr="An illustration of experimental procedures of gene growth.">
            <a:extLst>
              <a:ext uri="{FF2B5EF4-FFF2-40B4-BE49-F238E27FC236}">
                <a16:creationId xmlns:a16="http://schemas.microsoft.com/office/drawing/2014/main" id="{CD417A51-277A-4C6D-A70B-02BF5A75B0FD}"/>
              </a:ext>
            </a:extLst>
          </p:cNvPr>
          <p:cNvPicPr>
            <a:picLocks noChangeAspect="1"/>
          </p:cNvPicPr>
          <p:nvPr/>
        </p:nvPicPr>
        <p:blipFill rotWithShape="1">
          <a:blip r:embed="rId2"/>
          <a:srcRect b="72726"/>
          <a:stretch/>
        </p:blipFill>
        <p:spPr>
          <a:xfrm>
            <a:off x="2272057" y="3552257"/>
            <a:ext cx="4599886" cy="2651760"/>
          </a:xfrm>
          <a:prstGeom prst="rect">
            <a:avLst/>
          </a:prstGeom>
        </p:spPr>
      </p:pic>
      <p:sp>
        <p:nvSpPr>
          <p:cNvPr id="12" name="Text Placeholder 4">
            <a:extLst>
              <a:ext uri="{FF2B5EF4-FFF2-40B4-BE49-F238E27FC236}">
                <a16:creationId xmlns:a16="http://schemas.microsoft.com/office/drawing/2014/main" id="{B4195FC4-D194-4553-B322-783D0FA5150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690E826B-890B-49C9-BC12-5E1DA13444D4}"/>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3042079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DC80A-4C94-46A0-B894-C1B3D92DB7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Alternative splicing</a:t>
            </a:r>
          </a:p>
        </p:txBody>
      </p:sp>
      <p:sp>
        <p:nvSpPr>
          <p:cNvPr id="3" name="Content Placeholder 2">
            <a:extLst>
              <a:ext uri="{FF2B5EF4-FFF2-40B4-BE49-F238E27FC236}">
                <a16:creationId xmlns:a16="http://schemas.microsoft.com/office/drawing/2014/main" id="{F6F9693D-C8F4-41B8-973F-C93C7FB325D0}"/>
              </a:ext>
            </a:extLst>
          </p:cNvPr>
          <p:cNvSpPr>
            <a:spLocks noGrp="1"/>
          </p:cNvSpPr>
          <p:nvPr>
            <p:ph sz="quarter" idx="11"/>
          </p:nvPr>
        </p:nvSpPr>
        <p:spPr/>
        <p:txBody>
          <a:bodyPr/>
          <a:lstStyle/>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Transcriptome</a:t>
            </a:r>
            <a:r>
              <a:rPr lang="en-US" dirty="0">
                <a:solidFill>
                  <a:srgbClr val="000000"/>
                </a:solidFill>
                <a:latin typeface="Arial" panose="020B0604020202020204" pitchFamily="34" charset="0"/>
                <a:ea typeface="Verdana" panose="020B0604030504040204" pitchFamily="34" charset="0"/>
              </a:rPr>
              <a:t>: all the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 produced from a genome</a:t>
            </a:r>
          </a:p>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Proteome</a:t>
            </a:r>
            <a:r>
              <a:rPr lang="en-US" dirty="0">
                <a:solidFill>
                  <a:srgbClr val="000000"/>
                </a:solidFill>
                <a:latin typeface="Arial" panose="020B0604020202020204" pitchFamily="34" charset="0"/>
                <a:ea typeface="Verdana" panose="020B0604030504040204" pitchFamily="34" charset="0"/>
              </a:rPr>
              <a:t>: all the proteins produced from a genome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ratio of genes to transcripts to proteins is </a:t>
            </a:r>
            <a:r>
              <a:rPr lang="en-US" b="1" dirty="0">
                <a:solidFill>
                  <a:srgbClr val="000000"/>
                </a:solidFill>
                <a:latin typeface="Arial" panose="020B0604020202020204" pitchFamily="34" charset="0"/>
                <a:ea typeface="Verdana" panose="020B0604030504040204" pitchFamily="34" charset="0"/>
              </a:rPr>
              <a:t>not</a:t>
            </a:r>
            <a:r>
              <a:rPr lang="en-US" dirty="0">
                <a:solidFill>
                  <a:srgbClr val="000000"/>
                </a:solidFill>
                <a:latin typeface="Arial" panose="020B0604020202020204" pitchFamily="34" charset="0"/>
                <a:ea typeface="Verdana" panose="020B0604030504040204" pitchFamily="34" charset="0"/>
              </a:rPr>
              <a:t> 1:1:1</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Alternative splicing, process of a single primary transcript being spliced into different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 by including different sets of exons, can account for deviation from balanced ratio</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Current estimates are ~20,000 human protein-encoding genes and 80,000+ protein-encoding transcripts </a:t>
            </a:r>
          </a:p>
        </p:txBody>
      </p:sp>
      <p:sp>
        <p:nvSpPr>
          <p:cNvPr id="6" name="Slide Number Placeholder 3">
            <a:extLst>
              <a:ext uri="{FF2B5EF4-FFF2-40B4-BE49-F238E27FC236}">
                <a16:creationId xmlns:a16="http://schemas.microsoft.com/office/drawing/2014/main" id="{EE21C1D4-A3B1-48FE-83D9-73DC99A7E48D}"/>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1400686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6F6F1-1263-4269-B125-082CEA2955B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Effect of alternative splicing</a:t>
            </a:r>
          </a:p>
        </p:txBody>
      </p:sp>
      <p:sp>
        <p:nvSpPr>
          <p:cNvPr id="3" name="Content Placeholder 2">
            <a:extLst>
              <a:ext uri="{FF2B5EF4-FFF2-40B4-BE49-F238E27FC236}">
                <a16:creationId xmlns:a16="http://schemas.microsoft.com/office/drawing/2014/main" id="{866ADF1B-75BC-4AAD-98AE-A91D87AD3865}"/>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Estimated that 95% of human genes produce multiple splice products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Average of 1.5 to 10 transcripts per gene currently estimated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human genetic disorders may be due to altered splicing</a:t>
            </a:r>
          </a:p>
        </p:txBody>
      </p:sp>
      <p:sp>
        <p:nvSpPr>
          <p:cNvPr id="6" name="Slide Number Placeholder 3">
            <a:extLst>
              <a:ext uri="{FF2B5EF4-FFF2-40B4-BE49-F238E27FC236}">
                <a16:creationId xmlns:a16="http://schemas.microsoft.com/office/drawing/2014/main" id="{345A71B9-1C70-4A43-83E9-D757627C78EC}"/>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41826166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1F0B1-6817-409C-9ECD-E00BCF4C8B0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Structure of 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and Ribosomes</a:t>
            </a:r>
          </a:p>
        </p:txBody>
      </p:sp>
      <p:sp>
        <p:nvSpPr>
          <p:cNvPr id="3" name="Content Placeholder 2">
            <a:extLst>
              <a:ext uri="{FF2B5EF4-FFF2-40B4-BE49-F238E27FC236}">
                <a16:creationId xmlns:a16="http://schemas.microsoft.com/office/drawing/2014/main" id="{7BB03839-D405-402E-A805-592CE85A09A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Ribosomes are the key macromolecular machine involved in translation, requires interaction with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to synthesize proteins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molecules can interact with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amino acids, carry amino acids to the ribosome for incorporation into a polypeptide</a:t>
            </a:r>
          </a:p>
          <a:p>
            <a:pPr marL="457200" lvl="0" indent="-457200">
              <a:spcBef>
                <a:spcPct val="20000"/>
              </a:spcBef>
              <a:spcAft>
                <a:spcPts val="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Aminoacyl-tR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synthetases </a:t>
            </a:r>
            <a:r>
              <a:rPr lang="en-US" dirty="0">
                <a:solidFill>
                  <a:srgbClr val="000000"/>
                </a:solidFill>
                <a:latin typeface="Arial" panose="020B0604020202020204" pitchFamily="34" charset="0"/>
                <a:ea typeface="Verdana" panose="020B0604030504040204" pitchFamily="34" charset="0"/>
              </a:rPr>
              <a:t>add amino acids to the </a:t>
            </a:r>
            <a:r>
              <a:rPr lang="en-US" i="1" dirty="0">
                <a:solidFill>
                  <a:srgbClr val="000000"/>
                </a:solidFill>
                <a:latin typeface="Arial" panose="020B0604020202020204" pitchFamily="34" charset="0"/>
                <a:ea typeface="Verdana" panose="020B0604030504040204" pitchFamily="34" charset="0"/>
              </a:rPr>
              <a:t>acceptor stem </a:t>
            </a:r>
            <a:r>
              <a:rPr lang="en-US" dirty="0">
                <a:solidFill>
                  <a:srgbClr val="000000"/>
                </a:solidFill>
                <a:latin typeface="Arial" panose="020B0604020202020204" pitchFamily="34" charset="0"/>
                <a:ea typeface="Verdana" panose="020B0604030504040204" pitchFamily="34" charset="0"/>
              </a:rPr>
              <a:t>of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457200" lvl="0" indent="-457200">
              <a:spcBef>
                <a:spcPct val="20000"/>
              </a:spcBef>
              <a:spcAft>
                <a:spcPts val="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Anticodon loop </a:t>
            </a:r>
            <a:r>
              <a:rPr lang="en-US" dirty="0">
                <a:solidFill>
                  <a:srgbClr val="000000"/>
                </a:solidFill>
                <a:latin typeface="Arial" panose="020B0604020202020204" pitchFamily="34" charset="0"/>
                <a:ea typeface="Verdana" panose="020B0604030504040204" pitchFamily="34" charset="0"/>
              </a:rPr>
              <a:t>contains three nucleotides complementary to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codons (anticodon)</a:t>
            </a:r>
          </a:p>
        </p:txBody>
      </p:sp>
      <p:sp>
        <p:nvSpPr>
          <p:cNvPr id="6" name="Slide Number Placeholder 3">
            <a:extLst>
              <a:ext uri="{FF2B5EF4-FFF2-40B4-BE49-F238E27FC236}">
                <a16:creationId xmlns:a16="http://schemas.microsoft.com/office/drawing/2014/main" id="{3E479C20-2B68-40EF-99C7-D66CB8052638}"/>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2876719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F1469-0563-4155-BEB7-09A18E4E6C8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structure of tR</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2 D cloverleaf model, 3 D ribbon-like model, 3 D space-filled model, and icon.">
            <a:extLst>
              <a:ext uri="{FF2B5EF4-FFF2-40B4-BE49-F238E27FC236}">
                <a16:creationId xmlns:a16="http://schemas.microsoft.com/office/drawing/2014/main" id="{386C7DE0-5C2C-4BC9-B3A0-7156880A294F}"/>
              </a:ext>
            </a:extLst>
          </p:cNvPr>
          <p:cNvPicPr>
            <a:picLocks noChangeAspect="1" noChangeArrowheads="1"/>
          </p:cNvPicPr>
          <p:nvPr/>
        </p:nvPicPr>
        <p:blipFill>
          <a:blip r:embed="rId2"/>
          <a:stretch>
            <a:fillRect/>
          </a:stretch>
        </p:blipFill>
        <p:spPr bwMode="auto">
          <a:xfrm>
            <a:off x="178677" y="1704145"/>
            <a:ext cx="8786645" cy="2722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C984B45A-E8E4-43FA-B657-EEDE208BB432}"/>
              </a:ext>
            </a:extLst>
          </p:cNvPr>
          <p:cNvSpPr>
            <a:spLocks noGrp="1"/>
          </p:cNvSpPr>
          <p:nvPr>
            <p:ph type="body" sz="quarter" idx="39"/>
          </p:nvPr>
        </p:nvSpPr>
        <p:spPr>
          <a:xfrm>
            <a:off x="3657600" y="4587356"/>
            <a:ext cx="1828800" cy="181356"/>
          </a:xfrm>
        </p:spPr>
        <p:txBody>
          <a:bodyPr/>
          <a:lstStyle/>
          <a:p>
            <a:pPr algn="ctr"/>
            <a:r>
              <a:rPr lang="en-US" dirty="0">
                <a:solidFill>
                  <a:schemeClr val="tx1"/>
                </a:solidFill>
              </a:rPr>
              <a:t>(c): </a:t>
            </a:r>
            <a:r>
              <a:rPr lang="en-US" dirty="0" err="1">
                <a:solidFill>
                  <a:schemeClr val="tx1"/>
                </a:solidFill>
              </a:rPr>
              <a:t>petarg</a:t>
            </a:r>
            <a:r>
              <a:rPr lang="en-US" dirty="0">
                <a:solidFill>
                  <a:schemeClr val="tx1"/>
                </a:solidFill>
              </a:rPr>
              <a:t>/Shutterstock </a:t>
            </a:r>
          </a:p>
        </p:txBody>
      </p:sp>
      <p:sp>
        <p:nvSpPr>
          <p:cNvPr id="14" name="Text Placeholder 4">
            <a:extLst>
              <a:ext uri="{FF2B5EF4-FFF2-40B4-BE49-F238E27FC236}">
                <a16:creationId xmlns:a16="http://schemas.microsoft.com/office/drawing/2014/main" id="{B04F113C-DE7C-427D-A51B-356E39FA38E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DF64D6CB-FD32-43C9-BA7D-67CC78344FD6}"/>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41686449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4F1B6-7F7C-4285-9177-3D01DD71673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Aminoacyl-tR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synthetase</a:t>
            </a:r>
          </a:p>
        </p:txBody>
      </p:sp>
      <p:sp>
        <p:nvSpPr>
          <p:cNvPr id="3" name="Content Placeholder 2">
            <a:extLst>
              <a:ext uri="{FF2B5EF4-FFF2-40B4-BE49-F238E27FC236}">
                <a16:creationId xmlns:a16="http://schemas.microsoft.com/office/drawing/2014/main" id="{3BEABC50-23B1-4B75-BD14-157917AF75B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Each aminoacyl-tR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synthetase recognizes only one amino acid but several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Charged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 has an amino acid added via a </a:t>
            </a:r>
            <a:r>
              <a:rPr lang="en-US" i="1" dirty="0">
                <a:solidFill>
                  <a:srgbClr val="000000"/>
                </a:solidFill>
                <a:latin typeface="Arial" panose="020B0604020202020204" pitchFamily="34" charset="0"/>
                <a:ea typeface="Verdana" panose="020B0604030504040204" pitchFamily="34" charset="0"/>
              </a:rPr>
              <a:t>charging reaction</a:t>
            </a:r>
            <a:r>
              <a:rPr lang="en-US" dirty="0">
                <a:solidFill>
                  <a:srgbClr val="000000"/>
                </a:solidFill>
                <a:latin typeface="Arial" panose="020B0604020202020204" pitchFamily="34" charset="0"/>
                <a:ea typeface="Verdana" panose="020B0604030504040204" pitchFamily="34" charset="0"/>
              </a:rPr>
              <a:t> using the energy from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Is an activated intermediate molecule that can undergo peptide bond formation spontaneously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Acceptor stem is joined to carboxyl terminus, means new peptide bonds are formed between amino group and carboxyl group of linked amino acids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Ribosomes do not verify amino acid attached to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p:txBody>
      </p:sp>
      <p:sp>
        <p:nvSpPr>
          <p:cNvPr id="6" name="Slide Number Placeholder 3">
            <a:extLst>
              <a:ext uri="{FF2B5EF4-FFF2-40B4-BE49-F238E27FC236}">
                <a16:creationId xmlns:a16="http://schemas.microsoft.com/office/drawing/2014/main" id="{CEDA9EA3-FDD4-4752-8DEF-69270F3217A1}"/>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20449380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68928-8DD2-4AA9-8B97-D41232732AA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tR</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 charging reaction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process diagram of t RNA charging reaction.">
            <a:extLst>
              <a:ext uri="{FF2B5EF4-FFF2-40B4-BE49-F238E27FC236}">
                <a16:creationId xmlns:a16="http://schemas.microsoft.com/office/drawing/2014/main" id="{F2284DB2-3323-4EE9-BD8B-95C7964DD664}"/>
              </a:ext>
            </a:extLst>
          </p:cNvPr>
          <p:cNvPicPr>
            <a:picLocks noChangeAspect="1" noChangeArrowheads="1"/>
          </p:cNvPicPr>
          <p:nvPr/>
        </p:nvPicPr>
        <p:blipFill rotWithShape="1">
          <a:blip r:embed="rId2"/>
          <a:srcRect l="4465" r="5767"/>
          <a:stretch/>
        </p:blipFill>
        <p:spPr bwMode="auto">
          <a:xfrm>
            <a:off x="324171" y="1526961"/>
            <a:ext cx="8495658" cy="420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C307729B-4601-4EDE-9B26-6CC55BAECBA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018FD92-F9D3-46D4-B40C-7BEB91A3EE0A}"/>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7372706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7658D-C523-4014-90E6-40689532690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Ribosomes</a:t>
            </a:r>
          </a:p>
        </p:txBody>
      </p:sp>
      <p:sp>
        <p:nvSpPr>
          <p:cNvPr id="3" name="Content Placeholder 2">
            <a:extLst>
              <a:ext uri="{FF2B5EF4-FFF2-40B4-BE49-F238E27FC236}">
                <a16:creationId xmlns:a16="http://schemas.microsoft.com/office/drawing/2014/main" id="{97FF7BEF-D018-47AD-A1D5-B8C4D9F9D23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Ribosomes have two subunits: large and small</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ribosome has multiple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A-binding sites:</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A (aminoacyl) site </a:t>
            </a:r>
            <a:r>
              <a:rPr lang="en-US" dirty="0">
                <a:solidFill>
                  <a:srgbClr val="000000"/>
                </a:solidFill>
                <a:latin typeface="Arial" panose="020B0604020202020204" pitchFamily="34" charset="0"/>
                <a:ea typeface="Verdana" panose="020B0604030504040204" pitchFamily="34" charset="0"/>
              </a:rPr>
              <a:t>– binds the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carrying the next amino acid</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P (peptidyl) site </a:t>
            </a:r>
            <a:r>
              <a:rPr lang="en-US" dirty="0">
                <a:solidFill>
                  <a:srgbClr val="000000"/>
                </a:solidFill>
                <a:latin typeface="Arial" panose="020B0604020202020204" pitchFamily="34" charset="0"/>
                <a:ea typeface="Verdana" panose="020B0604030504040204" pitchFamily="34" charset="0"/>
              </a:rPr>
              <a:t>– binds the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attached to the growing peptide chain</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E (exit) site </a:t>
            </a:r>
            <a:r>
              <a:rPr lang="en-US" dirty="0">
                <a:solidFill>
                  <a:srgbClr val="000000"/>
                </a:solidFill>
                <a:latin typeface="Arial" panose="020B0604020202020204" pitchFamily="34" charset="0"/>
                <a:ea typeface="Verdana" panose="020B0604030504040204" pitchFamily="34" charset="0"/>
              </a:rPr>
              <a:t>– binds the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that carried the previous amino acid added</a:t>
            </a:r>
          </a:p>
        </p:txBody>
      </p:sp>
      <p:sp>
        <p:nvSpPr>
          <p:cNvPr id="6" name="Slide Number Placeholder 3">
            <a:extLst>
              <a:ext uri="{FF2B5EF4-FFF2-40B4-BE49-F238E27FC236}">
                <a16:creationId xmlns:a16="http://schemas.microsoft.com/office/drawing/2014/main" id="{965886C7-4B62-4CCE-B139-F41166C6C33E}"/>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5331219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766DD-069A-425C-930B-C889CAFAE09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Ribosomes have a large and small subunit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of three structures of ribosomes. The ribosomes have large subunits and small subunits.">
            <a:extLst>
              <a:ext uri="{FF2B5EF4-FFF2-40B4-BE49-F238E27FC236}">
                <a16:creationId xmlns:a16="http://schemas.microsoft.com/office/drawing/2014/main" id="{C02E5C8C-3723-4DFF-BCA9-338BAD1AAEA2}"/>
              </a:ext>
            </a:extLst>
          </p:cNvPr>
          <p:cNvPicPr>
            <a:picLocks noChangeAspect="1" noChangeArrowheads="1"/>
          </p:cNvPicPr>
          <p:nvPr/>
        </p:nvPicPr>
        <p:blipFill rotWithShape="1">
          <a:blip r:embed="rId2"/>
          <a:srcRect t="9187"/>
          <a:stretch/>
        </p:blipFill>
        <p:spPr bwMode="auto">
          <a:xfrm>
            <a:off x="718089" y="1395660"/>
            <a:ext cx="7707823" cy="4401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a:extLst>
              <a:ext uri="{FF2B5EF4-FFF2-40B4-BE49-F238E27FC236}">
                <a16:creationId xmlns:a16="http://schemas.microsoft.com/office/drawing/2014/main" id="{D10F8157-52F4-4DB6-8D8E-12B1D80F445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5FAB59A-B306-42C1-8A66-88CE11CB5BC5}"/>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8493945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40AD8-DBA1-4A06-981C-384F8E3DFFC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Ribosome functions</a:t>
            </a:r>
          </a:p>
        </p:txBody>
      </p:sp>
      <p:sp>
        <p:nvSpPr>
          <p:cNvPr id="3" name="Content Placeholder 2">
            <a:extLst>
              <a:ext uri="{FF2B5EF4-FFF2-40B4-BE49-F238E27FC236}">
                <a16:creationId xmlns:a16="http://schemas.microsoft.com/office/drawing/2014/main" id="{4BBDEAFA-B0EB-4C7F-82BC-8B43E1753628}"/>
              </a:ext>
            </a:extLst>
          </p:cNvPr>
          <p:cNvSpPr>
            <a:spLocks noGrp="1"/>
          </p:cNvSpPr>
          <p:nvPr>
            <p:ph sz="quarter" idx="11"/>
          </p:nvPr>
        </p:nvSpPr>
        <p:spPr>
          <a:xfrm>
            <a:off x="342900" y="1276710"/>
            <a:ext cx="8561070" cy="4974336"/>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ribosome has two primary functions: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Decode the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(primarily small subunit)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 peptide bonds</a:t>
            </a:r>
          </a:p>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Peptidyl transferase </a:t>
            </a:r>
            <a:r>
              <a:rPr lang="en-US" dirty="0">
                <a:solidFill>
                  <a:srgbClr val="000000"/>
                </a:solidFill>
                <a:latin typeface="Arial" panose="020B0604020202020204" pitchFamily="34" charset="0"/>
                <a:ea typeface="Verdana" panose="020B0604030504040204" pitchFamily="34" charset="0"/>
              </a:rPr>
              <a:t>is the enzymatic component of the ribosome, part of the large subunit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Forms peptide bonds between amino acids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Activity of ribosomes mostly thought to be carried out by </a:t>
            </a:r>
            <a:r>
              <a:rPr lang="en-US" dirty="0" err="1">
                <a:solidFill>
                  <a:srgbClr val="000000"/>
                </a:solidFill>
                <a:latin typeface="Arial" panose="020B0604020202020204" pitchFamily="34" charset="0"/>
                <a:ea typeface="Verdana" panose="020B0604030504040204" pitchFamily="34" charset="0"/>
              </a:rPr>
              <a:t>rR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versus the protein component</a:t>
            </a:r>
          </a:p>
        </p:txBody>
      </p:sp>
      <p:sp>
        <p:nvSpPr>
          <p:cNvPr id="6" name="Slide Number Placeholder 3">
            <a:extLst>
              <a:ext uri="{FF2B5EF4-FFF2-40B4-BE49-F238E27FC236}">
                <a16:creationId xmlns:a16="http://schemas.microsoft.com/office/drawing/2014/main" id="{84EFA239-061A-4D4C-9417-082EFC4DE52D}"/>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4491138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0F004-1827-40DA-A485-5ED0FF1CB0F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Prokaryotic translation</a:t>
            </a:r>
          </a:p>
        </p:txBody>
      </p:sp>
      <p:sp>
        <p:nvSpPr>
          <p:cNvPr id="3" name="Content Placeholder 2">
            <a:extLst>
              <a:ext uri="{FF2B5EF4-FFF2-40B4-BE49-F238E27FC236}">
                <a16:creationId xmlns:a16="http://schemas.microsoft.com/office/drawing/2014/main" id="{6FCA42EA-9DDC-4E81-9317-AFE5B161F4C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prokaryotes, </a:t>
            </a:r>
            <a:r>
              <a:rPr lang="en-US" i="1" dirty="0">
                <a:solidFill>
                  <a:srgbClr val="000000"/>
                </a:solidFill>
                <a:latin typeface="Arial" panose="020B0604020202020204" pitchFamily="34" charset="0"/>
                <a:ea typeface="Verdana" panose="020B0604030504040204" pitchFamily="34" charset="0"/>
              </a:rPr>
              <a:t>initiation complex </a:t>
            </a:r>
            <a:r>
              <a:rPr lang="en-US" dirty="0">
                <a:solidFill>
                  <a:srgbClr val="000000"/>
                </a:solidFill>
                <a:latin typeface="Arial" panose="020B0604020202020204" pitchFamily="34" charset="0"/>
                <a:ea typeface="Verdana" panose="020B0604030504040204" pitchFamily="34" charset="0"/>
              </a:rPr>
              <a:t>includes:</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Initiator tR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a:t>
            </a:r>
            <a:r>
              <a:rPr lang="en-US" dirty="0">
                <a:solidFill>
                  <a:srgbClr val="000000"/>
                </a:solidFill>
                <a:latin typeface="Arial" panose="020B0604020202020204" pitchFamily="34" charset="0"/>
                <a:ea typeface="Verdana" panose="020B0604030504040204" pitchFamily="34" charset="0"/>
              </a:rPr>
              <a:t>charged with N-</a:t>
            </a:r>
            <a:r>
              <a:rPr lang="en-US" dirty="0" err="1">
                <a:solidFill>
                  <a:srgbClr val="000000"/>
                </a:solidFill>
                <a:latin typeface="Arial" panose="020B0604020202020204" pitchFamily="34" charset="0"/>
                <a:ea typeface="Verdana" panose="020B0604030504040204" pitchFamily="34" charset="0"/>
              </a:rPr>
              <a:t>formylmethionine</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ribosomal subunit</a:t>
            </a:r>
          </a:p>
          <a:p>
            <a:pPr marL="347472" lvl="0" indent="-347472">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strand</a:t>
            </a:r>
          </a:p>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Ribosome binding sequence (R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B</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S) </a:t>
            </a:r>
            <a:r>
              <a:rPr lang="en-US" dirty="0">
                <a:solidFill>
                  <a:srgbClr val="000000"/>
                </a:solidFill>
                <a:latin typeface="Arial" panose="020B0604020202020204" pitchFamily="34" charset="0"/>
                <a:ea typeface="Verdana" panose="020B0604030504040204" pitchFamily="34" charset="0"/>
              </a:rPr>
              <a:t>of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positions small subunit correctly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Large subunit is added once above components join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Initiator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bound to P site with A site empty</a:t>
            </a:r>
          </a:p>
        </p:txBody>
      </p:sp>
      <p:sp>
        <p:nvSpPr>
          <p:cNvPr id="6" name="Slide Number Placeholder 3">
            <a:extLst>
              <a:ext uri="{FF2B5EF4-FFF2-40B4-BE49-F238E27FC236}">
                <a16:creationId xmlns:a16="http://schemas.microsoft.com/office/drawing/2014/main" id="{8D3BDE91-C34B-406B-8039-1CACAA89EEE3}"/>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71525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F3355-6D6C-46AD-AF03-A7736D8259A6}"/>
              </a:ext>
            </a:extLst>
          </p:cNvPr>
          <p:cNvSpPr>
            <a:spLocks noGrp="1"/>
          </p:cNvSpPr>
          <p:nvPr>
            <p:ph type="title"/>
          </p:nvPr>
        </p:nvSpPr>
        <p:spPr/>
        <p:txBody>
          <a:bodyPr/>
          <a:lstStyle/>
          <a:p>
            <a:pPr lvl="0"/>
            <a:r>
              <a:rPr lang="en-US" dirty="0"/>
              <a:t>Beadle and Tatum results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experimental procedures of results.">
            <a:extLst>
              <a:ext uri="{FF2B5EF4-FFF2-40B4-BE49-F238E27FC236}">
                <a16:creationId xmlns:a16="http://schemas.microsoft.com/office/drawing/2014/main" id="{CD417A51-277A-4C6D-A70B-02BF5A75B0FD}"/>
              </a:ext>
            </a:extLst>
          </p:cNvPr>
          <p:cNvPicPr>
            <a:picLocks noChangeAspect="1"/>
          </p:cNvPicPr>
          <p:nvPr/>
        </p:nvPicPr>
        <p:blipFill rotWithShape="1">
          <a:blip r:embed="rId2"/>
          <a:srcRect t="28338" b="25236"/>
          <a:stretch/>
        </p:blipFill>
        <p:spPr>
          <a:xfrm>
            <a:off x="241299" y="1259115"/>
            <a:ext cx="4193352" cy="4114800"/>
          </a:xfrm>
          <a:prstGeom prst="rect">
            <a:avLst/>
          </a:prstGeom>
        </p:spPr>
      </p:pic>
      <p:pic>
        <p:nvPicPr>
          <p:cNvPr id="11" name="Picture 3" descr="An illustration of experimental procedures of conclusion.">
            <a:extLst>
              <a:ext uri="{FF2B5EF4-FFF2-40B4-BE49-F238E27FC236}">
                <a16:creationId xmlns:a16="http://schemas.microsoft.com/office/drawing/2014/main" id="{88D37274-9B5E-48B7-B497-96661BB719FF}"/>
              </a:ext>
            </a:extLst>
          </p:cNvPr>
          <p:cNvPicPr>
            <a:picLocks noChangeAspect="1"/>
          </p:cNvPicPr>
          <p:nvPr/>
        </p:nvPicPr>
        <p:blipFill rotWithShape="1">
          <a:blip r:embed="rId2"/>
          <a:srcRect t="76696"/>
          <a:stretch/>
        </p:blipFill>
        <p:spPr>
          <a:xfrm>
            <a:off x="4534380" y="1259115"/>
            <a:ext cx="4455405" cy="2194560"/>
          </a:xfrm>
          <a:prstGeom prst="rect">
            <a:avLst/>
          </a:prstGeom>
        </p:spPr>
      </p:pic>
      <p:sp>
        <p:nvSpPr>
          <p:cNvPr id="12" name="Text Placeholder 4">
            <a:extLst>
              <a:ext uri="{FF2B5EF4-FFF2-40B4-BE49-F238E27FC236}">
                <a16:creationId xmlns:a16="http://schemas.microsoft.com/office/drawing/2014/main" id="{B4195FC4-D194-4553-B322-783D0FA5150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690E826B-890B-49C9-BC12-5E1DA13444D4}"/>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6071170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766DD-069A-425C-930B-C889CAFAE09E}"/>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Initiation of translation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of ribosomes with initiation factors, initiation complex, and the complete ribosome.">
            <a:extLst>
              <a:ext uri="{FF2B5EF4-FFF2-40B4-BE49-F238E27FC236}">
                <a16:creationId xmlns:a16="http://schemas.microsoft.com/office/drawing/2014/main" id="{C02E5C8C-3723-4DFF-BCA9-338BAD1AAEA2}"/>
              </a:ext>
            </a:extLst>
          </p:cNvPr>
          <p:cNvPicPr>
            <a:picLocks noChangeAspect="1" noChangeArrowheads="1"/>
          </p:cNvPicPr>
          <p:nvPr/>
        </p:nvPicPr>
        <p:blipFill>
          <a:blip r:embed="rId2"/>
          <a:stretch>
            <a:fillRect/>
          </a:stretch>
        </p:blipFill>
        <p:spPr bwMode="auto">
          <a:xfrm>
            <a:off x="325718" y="1926599"/>
            <a:ext cx="8492565" cy="26517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a:extLst>
              <a:ext uri="{FF2B5EF4-FFF2-40B4-BE49-F238E27FC236}">
                <a16:creationId xmlns:a16="http://schemas.microsoft.com/office/drawing/2014/main" id="{D10F8157-52F4-4DB6-8D8E-12B1D80F445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5FAB59A-B306-42C1-8A66-88CE11CB5BC5}"/>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1901214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4ECBA-9578-4C7B-A92D-B39E65C1E83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Eukaryotic translation</a:t>
            </a:r>
          </a:p>
        </p:txBody>
      </p:sp>
      <p:sp>
        <p:nvSpPr>
          <p:cNvPr id="3" name="Content Placeholder 2">
            <a:extLst>
              <a:ext uri="{FF2B5EF4-FFF2-40B4-BE49-F238E27FC236}">
                <a16:creationId xmlns:a16="http://schemas.microsoft.com/office/drawing/2014/main" id="{F3B4801F-8403-43D9-A0F4-1391D433925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Initiations in eukaryotes similar except: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Initiating amino acid is methionine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More complicated initiation complex</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Lack of an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 small subunit binds to 5′ cap of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p:txBody>
      </p:sp>
      <p:sp>
        <p:nvSpPr>
          <p:cNvPr id="6" name="Slide Number Placeholder 3">
            <a:extLst>
              <a:ext uri="{FF2B5EF4-FFF2-40B4-BE49-F238E27FC236}">
                <a16:creationId xmlns:a16="http://schemas.microsoft.com/office/drawing/2014/main" id="{F3AD3669-4549-4D80-8860-165FF000A1F7}"/>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3347620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5E9E8-4A50-4DF8-9091-927D60D2E57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Translation elongation</a:t>
            </a:r>
          </a:p>
        </p:txBody>
      </p:sp>
      <p:sp>
        <p:nvSpPr>
          <p:cNvPr id="3" name="Content Placeholder 2">
            <a:extLst>
              <a:ext uri="{FF2B5EF4-FFF2-40B4-BE49-F238E27FC236}">
                <a16:creationId xmlns:a16="http://schemas.microsoft.com/office/drawing/2014/main" id="{ECA1261E-2F65-4B36-AE1D-ABDFFE59454D}"/>
              </a:ext>
            </a:extLst>
          </p:cNvPr>
          <p:cNvSpPr>
            <a:spLocks noGrp="1"/>
          </p:cNvSpPr>
          <p:nvPr>
            <p:ph sz="quarter" idx="11"/>
          </p:nvPr>
        </p:nvSpPr>
        <p:spPr>
          <a:xfrm>
            <a:off x="342900" y="1276710"/>
            <a:ext cx="8458200" cy="510123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Elongation adds amino acids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2nd charged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can bind to empty A site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Requires </a:t>
            </a:r>
            <a:r>
              <a:rPr lang="en-US" i="1" dirty="0">
                <a:solidFill>
                  <a:srgbClr val="000000"/>
                </a:solidFill>
                <a:latin typeface="Arial" panose="020B0604020202020204" pitchFamily="34" charset="0"/>
                <a:ea typeface="Verdana" panose="020B0604030504040204" pitchFamily="34" charset="0"/>
              </a:rPr>
              <a:t>elongation factor </a:t>
            </a:r>
            <a:r>
              <a:rPr lang="en-US" dirty="0">
                <a:solidFill>
                  <a:srgbClr val="000000"/>
                </a:solidFill>
                <a:latin typeface="Arial" panose="020B0604020202020204" pitchFamily="34" charset="0"/>
                <a:ea typeface="Verdana" panose="020B0604030504040204" pitchFamily="34" charset="0"/>
              </a:rPr>
              <a:t>called </a:t>
            </a:r>
            <a:r>
              <a:rPr lang="en-US" i="1" dirty="0">
                <a:solidFill>
                  <a:srgbClr val="000000"/>
                </a:solidFill>
                <a:latin typeface="Arial" panose="020B0604020202020204" pitchFamily="34" charset="0"/>
                <a:ea typeface="Verdana" panose="020B0604030504040204" pitchFamily="34" charset="0"/>
              </a:rPr>
              <a:t>E</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F-Tu </a:t>
            </a:r>
            <a:r>
              <a:rPr lang="en-US" dirty="0">
                <a:solidFill>
                  <a:srgbClr val="000000"/>
                </a:solidFill>
                <a:latin typeface="Arial" panose="020B0604020202020204" pitchFamily="34" charset="0"/>
                <a:ea typeface="Verdana" panose="020B0604030504040204" pitchFamily="34" charset="0"/>
              </a:rPr>
              <a:t>to bind to tRNA and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Peptide bond can then form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Addition of successive amino acids occurs as a cycle</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Matching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anticodon with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codon</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Peptide bond formation</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Translocation of ribosome</a:t>
            </a:r>
          </a:p>
        </p:txBody>
      </p:sp>
      <p:sp>
        <p:nvSpPr>
          <p:cNvPr id="6" name="Slide Number Placeholder 3">
            <a:extLst>
              <a:ext uri="{FF2B5EF4-FFF2-40B4-BE49-F238E27FC236}">
                <a16:creationId xmlns:a16="http://schemas.microsoft.com/office/drawing/2014/main" id="{1C995E0D-3FF8-43B9-A8A1-1B86CB4C38B8}"/>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7720441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E9D94-FD2D-4883-A0B5-3E2229AF86F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Peptide bond formation</a:t>
            </a:r>
          </a:p>
        </p:txBody>
      </p:sp>
      <p:pic>
        <p:nvPicPr>
          <p:cNvPr id="9" name="Picture 2" descr="An illustration of peptide bond formation in a ribosome.">
            <a:extLst>
              <a:ext uri="{FF2B5EF4-FFF2-40B4-BE49-F238E27FC236}">
                <a16:creationId xmlns:a16="http://schemas.microsoft.com/office/drawing/2014/main" id="{3FAC4165-F8E9-4B27-8AF0-3E11645D9C05}"/>
              </a:ext>
            </a:extLst>
          </p:cNvPr>
          <p:cNvPicPr>
            <a:picLocks noChangeAspect="1" noChangeArrowheads="1"/>
          </p:cNvPicPr>
          <p:nvPr/>
        </p:nvPicPr>
        <p:blipFill>
          <a:blip r:embed="rId2"/>
          <a:stretch>
            <a:fillRect/>
          </a:stretch>
        </p:blipFill>
        <p:spPr bwMode="auto">
          <a:xfrm>
            <a:off x="522112" y="1407489"/>
            <a:ext cx="8099777" cy="4136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952B334A-2824-46A0-B898-78B4393DBD6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E87E7C0-EDF9-48CC-8125-D9BB07015482}"/>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5053766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E9D94-FD2D-4883-A0B5-3E2229AF86F2}"/>
              </a:ext>
            </a:extLst>
          </p:cNvPr>
          <p:cNvSpPr>
            <a:spLocks noGrp="1"/>
          </p:cNvSpPr>
          <p:nvPr>
            <p:ph type="title"/>
          </p:nvPr>
        </p:nvSpPr>
        <p:spPr/>
        <p:txBody>
          <a:bodyPr/>
          <a:lstStyle/>
          <a:p>
            <a:pPr lvl="0"/>
            <a:r>
              <a:rPr lang="en-US" dirty="0"/>
              <a:t>Elongation cycle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an elongation cycle of the ribosome.">
            <a:extLst>
              <a:ext uri="{FF2B5EF4-FFF2-40B4-BE49-F238E27FC236}">
                <a16:creationId xmlns:a16="http://schemas.microsoft.com/office/drawing/2014/main" id="{3FAC4165-F8E9-4B27-8AF0-3E11645D9C05}"/>
              </a:ext>
            </a:extLst>
          </p:cNvPr>
          <p:cNvPicPr>
            <a:picLocks noChangeAspect="1" noChangeArrowheads="1"/>
          </p:cNvPicPr>
          <p:nvPr/>
        </p:nvPicPr>
        <p:blipFill rotWithShape="1">
          <a:blip r:embed="rId2"/>
          <a:srcRect l="1983" b="2907"/>
          <a:stretch/>
        </p:blipFill>
        <p:spPr bwMode="auto">
          <a:xfrm>
            <a:off x="1944064" y="1101289"/>
            <a:ext cx="5255872"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952B334A-2824-46A0-B898-78B4393DBD6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E87E7C0-EDF9-48CC-8125-D9BB07015482}"/>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34391136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EB3ED-E48B-4A5F-9925-7DEE9A7B32D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Wobble pairing</a:t>
            </a:r>
          </a:p>
        </p:txBody>
      </p:sp>
      <p:sp>
        <p:nvSpPr>
          <p:cNvPr id="3" name="Content Placeholder 2">
            <a:extLst>
              <a:ext uri="{FF2B5EF4-FFF2-40B4-BE49-F238E27FC236}">
                <a16:creationId xmlns:a16="http://schemas.microsoft.com/office/drawing/2014/main" id="{15152C87-453F-4CC6-9408-07614AA24874}"/>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There are fewer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 than codons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Wobble pairing allows less stringent pairing between the 3′ base of the codon and the 5′ base of the anticodon</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allows a lower number of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 to accommodate all codons</a:t>
            </a:r>
          </a:p>
        </p:txBody>
      </p:sp>
      <p:sp>
        <p:nvSpPr>
          <p:cNvPr id="6" name="Slide Number Placeholder 3">
            <a:extLst>
              <a:ext uri="{FF2B5EF4-FFF2-40B4-BE49-F238E27FC236}">
                <a16:creationId xmlns:a16="http://schemas.microsoft.com/office/drawing/2014/main" id="{BB56BECF-1BE6-4D91-BDB9-A0D627BAC3B5}"/>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4872173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F2F31-0517-461C-A742-C782518416A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Translation termination</a:t>
            </a:r>
          </a:p>
        </p:txBody>
      </p:sp>
      <p:sp>
        <p:nvSpPr>
          <p:cNvPr id="3" name="Content Placeholder 2">
            <a:extLst>
              <a:ext uri="{FF2B5EF4-FFF2-40B4-BE49-F238E27FC236}">
                <a16:creationId xmlns:a16="http://schemas.microsoft.com/office/drawing/2014/main" id="{809FA170-94C1-4EF9-973C-80B913E2B74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Elongation continues until the ribosome encounters a stop codon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Stop codons do not bind to 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Stop codons are recognized by release factors which release the polypeptide from the ribosome</a:t>
            </a:r>
          </a:p>
        </p:txBody>
      </p:sp>
      <p:sp>
        <p:nvSpPr>
          <p:cNvPr id="6" name="Slide Number Placeholder 3">
            <a:extLst>
              <a:ext uri="{FF2B5EF4-FFF2-40B4-BE49-F238E27FC236}">
                <a16:creationId xmlns:a16="http://schemas.microsoft.com/office/drawing/2014/main" id="{C5623F79-B8AC-4C81-AFF2-F96B8D77C8C2}"/>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14665327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D74CD-2611-497D-94EE-087F69639A6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Termination of protein synthesis</a:t>
            </a:r>
          </a:p>
        </p:txBody>
      </p:sp>
      <p:pic>
        <p:nvPicPr>
          <p:cNvPr id="8" name="Picture 2" descr="An illustration of termination of protein synthesis.">
            <a:extLst>
              <a:ext uri="{FF2B5EF4-FFF2-40B4-BE49-F238E27FC236}">
                <a16:creationId xmlns:a16="http://schemas.microsoft.com/office/drawing/2014/main" id="{CEAF07AF-F60A-4F1C-AB5C-0DC7BD75F117}"/>
              </a:ext>
            </a:extLst>
          </p:cNvPr>
          <p:cNvPicPr>
            <a:picLocks noChangeAspect="1" noChangeArrowheads="1"/>
          </p:cNvPicPr>
          <p:nvPr/>
        </p:nvPicPr>
        <p:blipFill>
          <a:blip r:embed="rId2"/>
          <a:stretch>
            <a:fillRect/>
          </a:stretch>
        </p:blipFill>
        <p:spPr bwMode="auto">
          <a:xfrm>
            <a:off x="2369671" y="1162172"/>
            <a:ext cx="4404658" cy="495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a:extLst>
              <a:ext uri="{FF2B5EF4-FFF2-40B4-BE49-F238E27FC236}">
                <a16:creationId xmlns:a16="http://schemas.microsoft.com/office/drawing/2014/main" id="{5CA9B02B-E263-478E-8F01-3D2AEFD2E3D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300FAA48-1DAD-4F7B-A6BD-C7054637C471}"/>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21993810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A384D-CBBB-4D30-B193-C57C1226621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Protein targeting</a:t>
            </a:r>
          </a:p>
        </p:txBody>
      </p:sp>
      <p:sp>
        <p:nvSpPr>
          <p:cNvPr id="3" name="Content Placeholder 2">
            <a:extLst>
              <a:ext uri="{FF2B5EF4-FFF2-40B4-BE49-F238E27FC236}">
                <a16:creationId xmlns:a16="http://schemas.microsoft.com/office/drawing/2014/main" id="{8BB1B98A-459A-4552-9948-05AE1077E3F1}"/>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eukaryotes, translation may occur in the cytoplasm or the rough endoplasmic reticulum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p>
          <a:p>
            <a:pPr marL="342900" lvl="0" indent="-342900">
              <a:spcBef>
                <a:spcPts val="6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Signal sequences </a:t>
            </a:r>
            <a:r>
              <a:rPr lang="en-US" dirty="0">
                <a:solidFill>
                  <a:srgbClr val="000000"/>
                </a:solidFill>
                <a:latin typeface="Arial" panose="020B0604020202020204" pitchFamily="34" charset="0"/>
                <a:ea typeface="Verdana" panose="020B0604030504040204" pitchFamily="34" charset="0"/>
              </a:rPr>
              <a:t>at the beginning of the polypeptide sequence bind to the </a:t>
            </a:r>
            <a:r>
              <a:rPr lang="en-US" i="1" dirty="0">
                <a:solidFill>
                  <a:srgbClr val="000000"/>
                </a:solidFill>
                <a:latin typeface="Arial" panose="020B0604020202020204" pitchFamily="34" charset="0"/>
                <a:ea typeface="Verdana" panose="020B0604030504040204" pitchFamily="34" charset="0"/>
              </a:rPr>
              <a:t>signal recognition particle (S</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P) </a:t>
            </a:r>
            <a:r>
              <a:rPr lang="en-US" dirty="0">
                <a:solidFill>
                  <a:srgbClr val="000000"/>
                </a:solidFill>
                <a:latin typeface="Arial" panose="020B0604020202020204" pitchFamily="34" charset="0"/>
                <a:ea typeface="Verdana" panose="020B0604030504040204" pitchFamily="34" charset="0"/>
              </a:rPr>
              <a:t>in the cytoplasm</a:t>
            </a:r>
            <a:endParaRPr lang="en-US" i="1" dirty="0">
              <a:solidFill>
                <a:srgbClr val="000000"/>
              </a:solidFill>
              <a:latin typeface="Arial" panose="020B0604020202020204" pitchFamily="34" charset="0"/>
              <a:ea typeface="Verdana" panose="020B0604030504040204" pitchFamily="34" charset="0"/>
            </a:endParaRP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signal sequence and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complex are recognized by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 receptor proteins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Docking holds ribosome to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Beginning of the protein-trafficking pathway</a:t>
            </a:r>
          </a:p>
        </p:txBody>
      </p:sp>
      <p:sp>
        <p:nvSpPr>
          <p:cNvPr id="6" name="Slide Number Placeholder 3">
            <a:extLst>
              <a:ext uri="{FF2B5EF4-FFF2-40B4-BE49-F238E27FC236}">
                <a16:creationId xmlns:a16="http://schemas.microsoft.com/office/drawing/2014/main" id="{066BDAA5-0BE5-46E0-B96C-E5377277523C}"/>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2966132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B4B52-B0EA-4617-9BAD-8D1ECB2CFC2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Synthesis of proteins on 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E</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p>
        </p:txBody>
      </p:sp>
      <p:pic>
        <p:nvPicPr>
          <p:cNvPr id="9" name="Picture 2" descr="An illustration of a synthesis of protein on the rough endoplasmic reticulum.">
            <a:extLst>
              <a:ext uri="{FF2B5EF4-FFF2-40B4-BE49-F238E27FC236}">
                <a16:creationId xmlns:a16="http://schemas.microsoft.com/office/drawing/2014/main" id="{893B9E0B-E912-4016-8B44-7166E1634AD2}"/>
              </a:ext>
            </a:extLst>
          </p:cNvPr>
          <p:cNvPicPr>
            <a:picLocks noChangeAspect="1" noChangeArrowheads="1"/>
          </p:cNvPicPr>
          <p:nvPr/>
        </p:nvPicPr>
        <p:blipFill rotWithShape="1">
          <a:blip r:embed="rId2"/>
          <a:srcRect b="7523"/>
          <a:stretch/>
        </p:blipFill>
        <p:spPr bwMode="auto">
          <a:xfrm>
            <a:off x="563405" y="1269702"/>
            <a:ext cx="801719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99AC2B5C-17D7-4204-89D0-C9F6F216335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368375C-E464-4015-8174-FBFA59F0B5EA}"/>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1422161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C5421-39B3-43F9-A717-872DC8F3F71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Led to one-gene/one-enzyme hypothesis</a:t>
            </a:r>
          </a:p>
        </p:txBody>
      </p:sp>
      <p:sp>
        <p:nvSpPr>
          <p:cNvPr id="3" name="Content Placeholder 2">
            <a:extLst>
              <a:ext uri="{FF2B5EF4-FFF2-40B4-BE49-F238E27FC236}">
                <a16:creationId xmlns:a16="http://schemas.microsoft.com/office/drawing/2014/main" id="{41B4CC97-8425-4D84-8C55-581901A1B139}"/>
              </a:ext>
            </a:extLst>
          </p:cNvPr>
          <p:cNvSpPr>
            <a:spLocks noGrp="1"/>
          </p:cNvSpPr>
          <p:nvPr>
            <p:ph sz="quarter" idx="11"/>
          </p:nvPr>
        </p:nvSpPr>
        <p:spPr/>
        <p:txBody>
          <a:bodyPr/>
          <a:lstStyle/>
          <a:p>
            <a:pPr lvl="0">
              <a:spcBef>
                <a:spcPts val="1200"/>
              </a:spcBef>
              <a:spcAft>
                <a:spcPts val="6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Beadle and Tatum looked for fungal cells lacking specific enzymes</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The enzymes were required for the biochemical pathway producing the amino acid arginine</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They identified mutants deficient in each enzyme of the pathway by supplementing minimal media with biochemical intermediates</a:t>
            </a:r>
          </a:p>
          <a:p>
            <a:pPr lvl="0">
              <a:spcBef>
                <a:spcPts val="1200"/>
              </a:spcBef>
              <a:spcAft>
                <a:spcPts val="6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One-gene/one-enzyme hypothesis has now been modified to:</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One-gene/one-polypeptide hypothesis</a:t>
            </a:r>
          </a:p>
        </p:txBody>
      </p:sp>
      <p:sp>
        <p:nvSpPr>
          <p:cNvPr id="6" name="Slide Number Placeholder 3">
            <a:extLst>
              <a:ext uri="{FF2B5EF4-FFF2-40B4-BE49-F238E27FC236}">
                <a16:creationId xmlns:a16="http://schemas.microsoft.com/office/drawing/2014/main" id="{1FAD537C-AC86-45B3-9E85-99451123E983}"/>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384712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B4B52-B0EA-4617-9BAD-8D1ECB2CFC29}"/>
              </a:ext>
            </a:extLst>
          </p:cNvPr>
          <p:cNvSpPr>
            <a:spLocks noGrp="1"/>
          </p:cNvSpPr>
          <p:nvPr>
            <p:ph type="title"/>
          </p:nvPr>
        </p:nvSpPr>
        <p:spPr/>
        <p:txBody>
          <a:bodyPr/>
          <a:lstStyle/>
          <a:p>
            <a:pPr lvl="0"/>
            <a:r>
              <a:rPr lang="en-US" dirty="0"/>
              <a:t>Summarizing gene expression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a gene expression process.">
            <a:extLst>
              <a:ext uri="{FF2B5EF4-FFF2-40B4-BE49-F238E27FC236}">
                <a16:creationId xmlns:a16="http://schemas.microsoft.com/office/drawing/2014/main" id="{893B9E0B-E912-4016-8B44-7166E1634AD2}"/>
              </a:ext>
            </a:extLst>
          </p:cNvPr>
          <p:cNvPicPr>
            <a:picLocks noChangeAspect="1" noChangeArrowheads="1"/>
          </p:cNvPicPr>
          <p:nvPr/>
        </p:nvPicPr>
        <p:blipFill rotWithShape="1">
          <a:blip r:embed="rId2"/>
          <a:srcRect l="3080" t="3462"/>
          <a:stretch/>
        </p:blipFill>
        <p:spPr bwMode="auto">
          <a:xfrm>
            <a:off x="1783929" y="977377"/>
            <a:ext cx="5576142" cy="521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99AC2B5C-17D7-4204-89D0-C9F6F216335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368375C-E464-4015-8174-FBFA59F0B5EA}"/>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30137067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90ACE-7A87-4E02-8AED-D721893594B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15.2</a:t>
            </a:r>
          </a:p>
        </p:txBody>
      </p:sp>
      <p:sp>
        <p:nvSpPr>
          <p:cNvPr id="3" name="Content Placeholder 2">
            <a:extLst>
              <a:ext uri="{FF2B5EF4-FFF2-40B4-BE49-F238E27FC236}">
                <a16:creationId xmlns:a16="http://schemas.microsoft.com/office/drawing/2014/main" id="{C4FA834F-ABC5-44DC-A307-9390CC9D1647}"/>
              </a:ext>
            </a:extLst>
          </p:cNvPr>
          <p:cNvSpPr>
            <a:spLocks noGrp="1"/>
          </p:cNvSpPr>
          <p:nvPr>
            <p:ph sz="quarter" idx="11"/>
          </p:nvPr>
        </p:nvSpPr>
        <p:spPr>
          <a:xfrm>
            <a:off x="218744" y="1110922"/>
            <a:ext cx="8706512" cy="678611"/>
          </a:xfrm>
        </p:spPr>
        <p:txBody>
          <a:bodyPr/>
          <a:lstStyle/>
          <a:p>
            <a:r>
              <a:rPr lang="en-US" sz="2000" b="1" dirty="0"/>
              <a:t>TABLE 15.2 Differences Between Prokaryotic and Eukaryotic Gene Expression </a:t>
            </a:r>
            <a:endParaRPr lang="en-US" sz="2000" dirty="0"/>
          </a:p>
        </p:txBody>
      </p:sp>
      <p:graphicFrame>
        <p:nvGraphicFramePr>
          <p:cNvPr id="10" name="Table 3">
            <a:extLst>
              <a:ext uri="{FF2B5EF4-FFF2-40B4-BE49-F238E27FC236}">
                <a16:creationId xmlns:a16="http://schemas.microsoft.com/office/drawing/2014/main" id="{53DF20B0-2D61-4914-A9B2-C36D536F7EAF}"/>
              </a:ext>
            </a:extLst>
          </p:cNvPr>
          <p:cNvGraphicFramePr>
            <a:graphicFrameLocks noGrp="1"/>
          </p:cNvGraphicFramePr>
          <p:nvPr>
            <p:extLst>
              <p:ext uri="{D42A27DB-BD31-4B8C-83A1-F6EECF244321}">
                <p14:modId xmlns:p14="http://schemas.microsoft.com/office/powerpoint/2010/main" val="336870236"/>
              </p:ext>
            </p:extLst>
          </p:nvPr>
        </p:nvGraphicFramePr>
        <p:xfrm>
          <a:off x="218744" y="1867826"/>
          <a:ext cx="8706512" cy="4511040"/>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1664556073"/>
                    </a:ext>
                  </a:extLst>
                </a:gridCol>
                <a:gridCol w="3540152">
                  <a:extLst>
                    <a:ext uri="{9D8B030D-6E8A-4147-A177-3AD203B41FA5}">
                      <a16:colId xmlns:a16="http://schemas.microsoft.com/office/drawing/2014/main" val="1061856727"/>
                    </a:ext>
                  </a:extLst>
                </a:gridCol>
                <a:gridCol w="3108960">
                  <a:extLst>
                    <a:ext uri="{9D8B030D-6E8A-4147-A177-3AD203B41FA5}">
                      <a16:colId xmlns:a16="http://schemas.microsoft.com/office/drawing/2014/main" val="3447235711"/>
                    </a:ext>
                  </a:extLst>
                </a:gridCol>
              </a:tblGrid>
              <a:tr h="283768">
                <a:tc>
                  <a:txBody>
                    <a:bodyPr/>
                    <a:lstStyle/>
                    <a:p>
                      <a:r>
                        <a:rPr lang="en-IN" sz="1300" b="1" i="0" u="none" strike="noStrike" kern="1200" baseline="0" dirty="0">
                          <a:solidFill>
                            <a:schemeClr val="tx1"/>
                          </a:solidFill>
                          <a:latin typeface="+mn-lt"/>
                          <a:ea typeface="+mn-ea"/>
                          <a:cs typeface="+mn-cs"/>
                        </a:rPr>
                        <a:t>Characteristic</a:t>
                      </a:r>
                      <a:endParaRPr lang="en-IN" sz="1300" b="0" i="0" u="none" strike="noStrike" kern="1200" baseline="0" dirty="0">
                        <a:solidFill>
                          <a:schemeClr val="tx1"/>
                        </a:solidFill>
                        <a:latin typeface="+mn-lt"/>
                        <a:ea typeface="+mn-ea"/>
                        <a:cs typeface="+mn-cs"/>
                      </a:endParaRPr>
                    </a:p>
                  </a:txBody>
                  <a:tcPr anchor="b"/>
                </a:tc>
                <a:tc>
                  <a:txBody>
                    <a:bodyPr/>
                    <a:lstStyle/>
                    <a:p>
                      <a:r>
                        <a:rPr lang="en-IN" sz="1300" b="1" i="0" u="none" strike="noStrike" kern="1200" baseline="0" dirty="0">
                          <a:solidFill>
                            <a:schemeClr val="tx1"/>
                          </a:solidFill>
                          <a:latin typeface="+mn-lt"/>
                          <a:ea typeface="+mn-ea"/>
                          <a:cs typeface="+mn-cs"/>
                        </a:rPr>
                        <a:t>Prokaryotes </a:t>
                      </a:r>
                      <a:endParaRPr lang="en-IN" sz="1300" b="0" i="0" u="none" strike="noStrike" kern="1200" baseline="0" dirty="0">
                        <a:solidFill>
                          <a:schemeClr val="tx1"/>
                        </a:solidFill>
                        <a:latin typeface="+mn-lt"/>
                        <a:ea typeface="+mn-ea"/>
                        <a:cs typeface="+mn-cs"/>
                      </a:endParaRPr>
                    </a:p>
                  </a:txBody>
                  <a:tcPr anchor="b"/>
                </a:tc>
                <a:tc>
                  <a:txBody>
                    <a:bodyPr/>
                    <a:lstStyle/>
                    <a:p>
                      <a:r>
                        <a:rPr lang="en-IN" sz="1300" b="1" i="0" u="none" strike="noStrike" kern="1200" baseline="0" dirty="0">
                          <a:solidFill>
                            <a:schemeClr val="tx1"/>
                          </a:solidFill>
                          <a:latin typeface="+mn-lt"/>
                          <a:ea typeface="+mn-ea"/>
                          <a:cs typeface="+mn-cs"/>
                        </a:rPr>
                        <a:t>Eukaryotes </a:t>
                      </a:r>
                      <a:endParaRPr lang="en-IN" sz="1300" b="0" i="0" u="none" strike="noStrike" kern="1200" baseline="0" dirty="0">
                        <a:solidFill>
                          <a:schemeClr val="tx1"/>
                        </a:solidFill>
                        <a:latin typeface="+mn-lt"/>
                        <a:ea typeface="+mn-ea"/>
                        <a:cs typeface="+mn-cs"/>
                      </a:endParaRPr>
                    </a:p>
                  </a:txBody>
                  <a:tcPr anchor="b"/>
                </a:tc>
                <a:extLst>
                  <a:ext uri="{0D108BD9-81ED-4DB2-BD59-A6C34878D82A}">
                    <a16:rowId xmlns:a16="http://schemas.microsoft.com/office/drawing/2014/main" val="616880796"/>
                  </a:ext>
                </a:extLst>
              </a:tr>
              <a:tr h="680561">
                <a:tc>
                  <a:txBody>
                    <a:bodyPr/>
                    <a:lstStyle/>
                    <a:p>
                      <a:r>
                        <a:rPr lang="en-IN" sz="1300" b="0" i="0" u="none" strike="noStrike" kern="1200" baseline="0" dirty="0">
                          <a:solidFill>
                            <a:schemeClr val="tx1"/>
                          </a:solidFill>
                          <a:latin typeface="+mn-lt"/>
                          <a:ea typeface="+mn-ea"/>
                          <a:cs typeface="+mn-cs"/>
                        </a:rPr>
                        <a:t>Introns </a:t>
                      </a:r>
                    </a:p>
                  </a:txBody>
                  <a:tcPr/>
                </a:tc>
                <a:tc>
                  <a:txBody>
                    <a:bodyPr/>
                    <a:lstStyle/>
                    <a:p>
                      <a:r>
                        <a:rPr lang="en-US" sz="1300" b="0" i="0" u="none" strike="noStrike" kern="1200" baseline="0" dirty="0">
                          <a:solidFill>
                            <a:schemeClr val="tx1"/>
                          </a:solidFill>
                          <a:latin typeface="+mn-lt"/>
                          <a:ea typeface="+mn-ea"/>
                          <a:cs typeface="+mn-cs"/>
                        </a:rPr>
                        <a:t>No introns, although some archaeal genes possess them. </a:t>
                      </a:r>
                    </a:p>
                    <a:p>
                      <a:endParaRPr lang="en-US" sz="1300" dirty="0">
                        <a:latin typeface="Arial (Body)"/>
                      </a:endParaRPr>
                    </a:p>
                  </a:txBody>
                  <a:tcPr/>
                </a:tc>
                <a:tc>
                  <a:txBody>
                    <a:bodyPr/>
                    <a:lstStyle/>
                    <a:p>
                      <a:r>
                        <a:rPr lang="en-IN" sz="1300" b="0" i="0" u="none" strike="noStrike" kern="1200" baseline="0" dirty="0">
                          <a:solidFill>
                            <a:schemeClr val="tx1"/>
                          </a:solidFill>
                          <a:latin typeface="+mn-lt"/>
                          <a:ea typeface="+mn-ea"/>
                          <a:cs typeface="+mn-cs"/>
                        </a:rPr>
                        <a:t>Most genes contain introns. </a:t>
                      </a:r>
                    </a:p>
                  </a:txBody>
                  <a:tcPr/>
                </a:tc>
                <a:extLst>
                  <a:ext uri="{0D108BD9-81ED-4DB2-BD59-A6C34878D82A}">
                    <a16:rowId xmlns:a16="http://schemas.microsoft.com/office/drawing/2014/main" val="2023511950"/>
                  </a:ext>
                </a:extLst>
              </a:tr>
              <a:tr h="1077555">
                <a:tc>
                  <a:txBody>
                    <a:bodyPr/>
                    <a:lstStyle/>
                    <a:p>
                      <a:r>
                        <a:rPr lang="en-US" sz="1300" b="0" i="0" u="none" strike="noStrike" kern="1200" baseline="0" dirty="0">
                          <a:solidFill>
                            <a:schemeClr val="tx1"/>
                          </a:solidFill>
                          <a:latin typeface="+mn-lt"/>
                          <a:ea typeface="+mn-ea"/>
                          <a:cs typeface="+mn-cs"/>
                        </a:rPr>
                        <a:t>Number of genes in mRNA </a:t>
                      </a:r>
                    </a:p>
                  </a:txBody>
                  <a:tcPr/>
                </a:tc>
                <a:tc>
                  <a:txBody>
                    <a:bodyPr/>
                    <a:lstStyle/>
                    <a:p>
                      <a:r>
                        <a:rPr lang="en-US" sz="1300" b="0" i="0" u="none" strike="noStrike" kern="1200" baseline="0" dirty="0">
                          <a:solidFill>
                            <a:schemeClr val="tx1"/>
                          </a:solidFill>
                          <a:latin typeface="+mn-lt"/>
                          <a:ea typeface="+mn-ea"/>
                          <a:cs typeface="+mn-cs"/>
                        </a:rPr>
                        <a:t>Several genes may be transcribed into a single mRNA molecule. Often these have related functions and form an operon, which helps coordinate regulation of biochemical pathways. </a:t>
                      </a:r>
                    </a:p>
                  </a:txBody>
                  <a:tcPr/>
                </a:tc>
                <a:tc>
                  <a:txBody>
                    <a:bodyPr/>
                    <a:lstStyle/>
                    <a:p>
                      <a:r>
                        <a:rPr lang="en-US" sz="1300" b="0" i="0" u="none" strike="noStrike" kern="1200" baseline="0" dirty="0">
                          <a:solidFill>
                            <a:schemeClr val="tx1"/>
                          </a:solidFill>
                          <a:latin typeface="+mn-lt"/>
                          <a:ea typeface="+mn-ea"/>
                          <a:cs typeface="+mn-cs"/>
                        </a:rPr>
                        <a:t>Only one gene per mRNA molecule; regulation of pathways accomplished in other ways.</a:t>
                      </a:r>
                    </a:p>
                  </a:txBody>
                  <a:tcPr/>
                </a:tc>
                <a:extLst>
                  <a:ext uri="{0D108BD9-81ED-4DB2-BD59-A6C34878D82A}">
                    <a16:rowId xmlns:a16="http://schemas.microsoft.com/office/drawing/2014/main" val="2140649073"/>
                  </a:ext>
                </a:extLst>
              </a:tr>
              <a:tr h="680561">
                <a:tc>
                  <a:txBody>
                    <a:bodyPr/>
                    <a:lstStyle/>
                    <a:p>
                      <a:r>
                        <a:rPr lang="en-US" sz="1300" b="0" i="0" u="none" strike="noStrike" kern="1200" baseline="0" dirty="0">
                          <a:solidFill>
                            <a:schemeClr val="tx1"/>
                          </a:solidFill>
                          <a:latin typeface="+mn-lt"/>
                          <a:ea typeface="+mn-ea"/>
                          <a:cs typeface="+mn-cs"/>
                        </a:rPr>
                        <a:t>Site of transcription and translation </a:t>
                      </a:r>
                    </a:p>
                  </a:txBody>
                  <a:tcPr/>
                </a:tc>
                <a:tc>
                  <a:txBody>
                    <a:bodyPr/>
                    <a:lstStyle/>
                    <a:p>
                      <a:r>
                        <a:rPr lang="en-US" sz="1300" b="0" i="0" u="none" strike="noStrike" kern="1200" baseline="0" dirty="0">
                          <a:solidFill>
                            <a:schemeClr val="tx1"/>
                          </a:solidFill>
                          <a:latin typeface="+mn-lt"/>
                          <a:ea typeface="+mn-ea"/>
                          <a:cs typeface="+mn-cs"/>
                        </a:rPr>
                        <a:t>No membrane-bounded nucleus; transcription and translation are coupled. </a:t>
                      </a:r>
                    </a:p>
                  </a:txBody>
                  <a:tcPr/>
                </a:tc>
                <a:tc>
                  <a:txBody>
                    <a:bodyPr/>
                    <a:lstStyle/>
                    <a:p>
                      <a:r>
                        <a:rPr lang="en-US" sz="1300" b="0" i="0" u="none" strike="noStrike" kern="1200" baseline="0" dirty="0">
                          <a:solidFill>
                            <a:schemeClr val="tx1"/>
                          </a:solidFill>
                          <a:latin typeface="+mn-lt"/>
                          <a:ea typeface="+mn-ea"/>
                          <a:cs typeface="+mn-cs"/>
                        </a:rPr>
                        <a:t>Transcription in nucleus; mRNA is transported to the cytoplasm for translation.</a:t>
                      </a:r>
                    </a:p>
                  </a:txBody>
                  <a:tcPr/>
                </a:tc>
                <a:extLst>
                  <a:ext uri="{0D108BD9-81ED-4DB2-BD59-A6C34878D82A}">
                    <a16:rowId xmlns:a16="http://schemas.microsoft.com/office/drawing/2014/main" val="246725448"/>
                  </a:ext>
                </a:extLst>
              </a:tr>
              <a:tr h="680561">
                <a:tc>
                  <a:txBody>
                    <a:bodyPr/>
                    <a:lstStyle/>
                    <a:p>
                      <a:r>
                        <a:rPr lang="en-IN" sz="1300" b="0" i="0" u="none" strike="noStrike" kern="1200" baseline="0" dirty="0">
                          <a:solidFill>
                            <a:schemeClr val="tx1"/>
                          </a:solidFill>
                          <a:latin typeface="+mn-lt"/>
                          <a:ea typeface="+mn-ea"/>
                          <a:cs typeface="+mn-cs"/>
                        </a:rPr>
                        <a:t>Initiation of translation </a:t>
                      </a:r>
                    </a:p>
                  </a:txBody>
                  <a:tcPr/>
                </a:tc>
                <a:tc>
                  <a:txBody>
                    <a:bodyPr/>
                    <a:lstStyle/>
                    <a:p>
                      <a:r>
                        <a:rPr lang="en-US" sz="1300" b="0" i="0" u="none" strike="noStrike" kern="1200" baseline="0" dirty="0">
                          <a:solidFill>
                            <a:schemeClr val="tx1"/>
                          </a:solidFill>
                          <a:latin typeface="+mn-lt"/>
                          <a:ea typeface="+mn-ea"/>
                          <a:cs typeface="+mn-cs"/>
                        </a:rPr>
                        <a:t>Begins at AUG codon preceded by special sequence that binds the ribosome. </a:t>
                      </a:r>
                    </a:p>
                  </a:txBody>
                  <a:tcPr/>
                </a:tc>
                <a:tc>
                  <a:txBody>
                    <a:bodyPr/>
                    <a:lstStyle/>
                    <a:p>
                      <a:r>
                        <a:rPr lang="en-US" sz="1300" b="0" i="0" u="none" strike="noStrike" kern="1200" baseline="0" dirty="0">
                          <a:solidFill>
                            <a:schemeClr val="tx1"/>
                          </a:solidFill>
                          <a:latin typeface="+mn-lt"/>
                          <a:ea typeface="+mn-ea"/>
                          <a:cs typeface="+mn-cs"/>
                        </a:rPr>
                        <a:t>Begins at AUG codon preceded by the 5′ cap (methylated GTP) that binds the ribosome. </a:t>
                      </a:r>
                    </a:p>
                  </a:txBody>
                  <a:tcPr/>
                </a:tc>
                <a:extLst>
                  <a:ext uri="{0D108BD9-81ED-4DB2-BD59-A6C34878D82A}">
                    <a16:rowId xmlns:a16="http://schemas.microsoft.com/office/drawing/2014/main" val="30921435"/>
                  </a:ext>
                </a:extLst>
              </a:tr>
              <a:tr h="1077555">
                <a:tc>
                  <a:txBody>
                    <a:bodyPr/>
                    <a:lstStyle/>
                    <a:p>
                      <a:r>
                        <a:rPr lang="en-US" sz="1300" b="0" i="0" u="none" strike="noStrike" kern="1200" baseline="0" dirty="0">
                          <a:solidFill>
                            <a:schemeClr val="tx1"/>
                          </a:solidFill>
                          <a:latin typeface="+mn-lt"/>
                          <a:ea typeface="+mn-ea"/>
                          <a:cs typeface="+mn-cs"/>
                        </a:rPr>
                        <a:t>Modification of mRNA after transcription </a:t>
                      </a:r>
                    </a:p>
                  </a:txBody>
                  <a:tcPr/>
                </a:tc>
                <a:tc>
                  <a:txBody>
                    <a:bodyPr/>
                    <a:lstStyle/>
                    <a:p>
                      <a:r>
                        <a:rPr lang="en-US" sz="1300" b="0" i="0" u="none" strike="noStrike" kern="1200" baseline="0" dirty="0">
                          <a:solidFill>
                            <a:schemeClr val="tx1"/>
                          </a:solidFill>
                          <a:latin typeface="+mn-lt"/>
                          <a:ea typeface="+mn-ea"/>
                          <a:cs typeface="+mn-cs"/>
                        </a:rPr>
                        <a:t>None; translation begins before transcription is completed. Transcription and translation are coupled. </a:t>
                      </a:r>
                    </a:p>
                  </a:txBody>
                  <a:tcPr/>
                </a:tc>
                <a:tc>
                  <a:txBody>
                    <a:bodyPr/>
                    <a:lstStyle/>
                    <a:p>
                      <a:r>
                        <a:rPr lang="en-US" sz="1300" b="0" i="0" u="none" strike="noStrike" kern="1200" baseline="0" dirty="0">
                          <a:solidFill>
                            <a:schemeClr val="tx1"/>
                          </a:solidFill>
                          <a:latin typeface="+mn-lt"/>
                          <a:ea typeface="+mn-ea"/>
                          <a:cs typeface="+mn-cs"/>
                        </a:rPr>
                        <a:t>A number of modifications while the mRNA is in the nucleus: introns are removed and exons are spliced together; a 5′ cap is added; a poly-A tail is added. </a:t>
                      </a:r>
                    </a:p>
                  </a:txBody>
                  <a:tcPr/>
                </a:tc>
                <a:extLst>
                  <a:ext uri="{0D108BD9-81ED-4DB2-BD59-A6C34878D82A}">
                    <a16:rowId xmlns:a16="http://schemas.microsoft.com/office/drawing/2014/main" val="2720534780"/>
                  </a:ext>
                </a:extLst>
              </a:tr>
            </a:tbl>
          </a:graphicData>
        </a:graphic>
      </p:graphicFrame>
      <p:sp>
        <p:nvSpPr>
          <p:cNvPr id="9" name="Slide Number Placeholder 4">
            <a:extLst>
              <a:ext uri="{FF2B5EF4-FFF2-40B4-BE49-F238E27FC236}">
                <a16:creationId xmlns:a16="http://schemas.microsoft.com/office/drawing/2014/main" id="{4F22B87E-9508-473F-B957-334F33CD8712}"/>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9531935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7694E-858F-4FC1-8CE9-6F0D59B10E0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Mutation: Altered genes</a:t>
            </a:r>
          </a:p>
        </p:txBody>
      </p:sp>
      <p:sp>
        <p:nvSpPr>
          <p:cNvPr id="3" name="Content Placeholder 2">
            <a:extLst>
              <a:ext uri="{FF2B5EF4-FFF2-40B4-BE49-F238E27FC236}">
                <a16:creationId xmlns:a16="http://schemas.microsoft.com/office/drawing/2014/main" id="{C39325C0-71BA-4FC3-9F81-2221A36D4C69}"/>
              </a:ext>
            </a:extLst>
          </p:cNvPr>
          <p:cNvSpPr>
            <a:spLocks noGrp="1"/>
          </p:cNvSpPr>
          <p:nvPr>
            <p:ph sz="quarter" idx="11"/>
          </p:nvPr>
        </p:nvSpPr>
        <p:spPr>
          <a:xfrm>
            <a:off x="342900" y="1276710"/>
            <a:ext cx="8304532" cy="4974336"/>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Mutations are defined as heritable change in the genetic material, multiple types: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a:t>
            </a:r>
            <a:r>
              <a:rPr lang="en-US" i="1" dirty="0">
                <a:solidFill>
                  <a:srgbClr val="000000"/>
                </a:solidFill>
                <a:latin typeface="Arial" panose="020B0604020202020204" pitchFamily="34" charset="0"/>
                <a:ea typeface="Verdana" panose="020B0604030504040204" pitchFamily="34" charset="0"/>
              </a:rPr>
              <a:t> point mutation </a:t>
            </a:r>
            <a:r>
              <a:rPr lang="en-US" dirty="0">
                <a:solidFill>
                  <a:srgbClr val="000000"/>
                </a:solidFill>
                <a:latin typeface="Arial" panose="020B0604020202020204" pitchFamily="34" charset="0"/>
                <a:ea typeface="Verdana" panose="020B0604030504040204" pitchFamily="34" charset="0"/>
              </a:rPr>
              <a:t>leads to </a:t>
            </a:r>
            <a:r>
              <a:rPr lang="en-US" i="1" dirty="0">
                <a:solidFill>
                  <a:srgbClr val="000000"/>
                </a:solidFill>
                <a:latin typeface="Arial" panose="020B0604020202020204" pitchFamily="34" charset="0"/>
                <a:ea typeface="Verdana" panose="020B0604030504040204" pitchFamily="34" charset="0"/>
              </a:rPr>
              <a:t>single-nucleotide variation (S</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V) </a:t>
            </a:r>
            <a:r>
              <a:rPr lang="en-US" dirty="0">
                <a:solidFill>
                  <a:srgbClr val="000000"/>
                </a:solidFill>
                <a:latin typeface="Arial" panose="020B0604020202020204" pitchFamily="34" charset="0"/>
                <a:ea typeface="Verdana" panose="020B0604030504040204" pitchFamily="34" charset="0"/>
              </a:rPr>
              <a:t>in populations (also called </a:t>
            </a:r>
            <a:r>
              <a:rPr lang="en-US" i="1" dirty="0">
                <a:solidFill>
                  <a:srgbClr val="000000"/>
                </a:solidFill>
                <a:latin typeface="Arial" panose="020B0604020202020204" pitchFamily="34" charset="0"/>
                <a:ea typeface="Verdana" panose="020B0604030504040204" pitchFamily="34" charset="0"/>
              </a:rPr>
              <a:t>single-nucleotide polymorphisms S</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Ps</a:t>
            </a:r>
            <a:r>
              <a:rPr lang="en-US" dirty="0">
                <a:solidFill>
                  <a:srgbClr val="000000"/>
                </a:solidFill>
                <a:latin typeface="Arial" panose="020B0604020202020204" pitchFamily="34" charset="0"/>
                <a:ea typeface="Verdana" panose="020B0604030504040204" pitchFamily="34" charset="0"/>
              </a:rPr>
              <a:t>):</a:t>
            </a:r>
            <a:endParaRPr lang="en-US" i="1" dirty="0">
              <a:solidFill>
                <a:srgbClr val="000000"/>
              </a:solidFill>
              <a:latin typeface="Arial" panose="020B0604020202020204" pitchFamily="34" charset="0"/>
              <a:ea typeface="Verdana" panose="020B0604030504040204" pitchFamily="34" charset="0"/>
            </a:endParaRP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Base substitution – substitution of one base for another, two categories: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Transition if purine-purine or pyrimidine-pyrimidine mutation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Transversion if purine-pyrimidine or vice-versa mutation</a:t>
            </a:r>
          </a:p>
        </p:txBody>
      </p:sp>
      <p:sp>
        <p:nvSpPr>
          <p:cNvPr id="6" name="Slide Number Placeholder 3">
            <a:extLst>
              <a:ext uri="{FF2B5EF4-FFF2-40B4-BE49-F238E27FC236}">
                <a16:creationId xmlns:a16="http://schemas.microsoft.com/office/drawing/2014/main" id="{45AD2103-B509-4108-98DF-30D3F01A5729}"/>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1517581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98C96-5DE9-40A2-8957-5A7C09449F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Mutation: Point mutations</a:t>
            </a:r>
          </a:p>
        </p:txBody>
      </p:sp>
      <p:sp>
        <p:nvSpPr>
          <p:cNvPr id="3" name="Content Placeholder 2">
            <a:extLst>
              <a:ext uri="{FF2B5EF4-FFF2-40B4-BE49-F238E27FC236}">
                <a16:creationId xmlns:a16="http://schemas.microsoft.com/office/drawing/2014/main" id="{BF774B72-F921-4913-B87E-23AF36F1A5B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Classes of point mutations: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Silent mutation – same amino acid inserted, no net effect</a:t>
            </a:r>
          </a:p>
          <a:p>
            <a:pPr marL="347472" lvl="0" indent="-347472">
              <a:spcBef>
                <a:spcPct val="200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Missense mutation </a:t>
            </a:r>
            <a:r>
              <a:rPr lang="en-US" dirty="0">
                <a:solidFill>
                  <a:srgbClr val="000000"/>
                </a:solidFill>
                <a:latin typeface="Arial" panose="020B0604020202020204" pitchFamily="34" charset="0"/>
                <a:ea typeface="Verdana" panose="020B0604030504040204" pitchFamily="34" charset="0"/>
              </a:rPr>
              <a:t>– changes amino acid inserted</a:t>
            </a:r>
          </a:p>
          <a:p>
            <a:pPr marL="347472" lvl="0" indent="-347472">
              <a:spcBef>
                <a:spcPct val="200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Nonsense mutations </a:t>
            </a:r>
            <a:r>
              <a:rPr lang="en-US" dirty="0">
                <a:solidFill>
                  <a:srgbClr val="000000"/>
                </a:solidFill>
                <a:latin typeface="Arial" panose="020B0604020202020204" pitchFamily="34" charset="0"/>
                <a:ea typeface="Verdana" panose="020B0604030504040204" pitchFamily="34" charset="0"/>
              </a:rPr>
              <a:t>– changed to stop codon</a:t>
            </a:r>
          </a:p>
        </p:txBody>
      </p:sp>
      <p:sp>
        <p:nvSpPr>
          <p:cNvPr id="6" name="Slide Number Placeholder 3">
            <a:extLst>
              <a:ext uri="{FF2B5EF4-FFF2-40B4-BE49-F238E27FC236}">
                <a16:creationId xmlns:a16="http://schemas.microsoft.com/office/drawing/2014/main" id="{54DEFCEE-85B3-4AB3-91CC-E0839989AF27}"/>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16084656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2D0ED-9E67-42C5-9D50-97B2C63A2A7C}"/>
              </a:ext>
            </a:extLst>
          </p:cNvPr>
          <p:cNvSpPr>
            <a:spLocks noGrp="1"/>
          </p:cNvSpPr>
          <p:nvPr>
            <p:ph type="title"/>
          </p:nvPr>
        </p:nvSpPr>
        <p:spPr>
          <a:xfrm>
            <a:off x="342900" y="304800"/>
            <a:ext cx="379476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Types of point mutations</a:t>
            </a:r>
          </a:p>
        </p:txBody>
      </p:sp>
      <p:pic>
        <p:nvPicPr>
          <p:cNvPr id="10" name="Picture 2" descr="An illustration of gene mutation (a), silent mutation (b), a missense mutation (c), and a nonsense mutation (d).">
            <a:extLst>
              <a:ext uri="{FF2B5EF4-FFF2-40B4-BE49-F238E27FC236}">
                <a16:creationId xmlns:a16="http://schemas.microsoft.com/office/drawing/2014/main" id="{6C7A02F6-F7CA-4667-95CA-378AA0FBB6BF}"/>
              </a:ext>
            </a:extLst>
          </p:cNvPr>
          <p:cNvPicPr>
            <a:picLocks noChangeAspect="1" noChangeArrowheads="1"/>
          </p:cNvPicPr>
          <p:nvPr/>
        </p:nvPicPr>
        <p:blipFill>
          <a:blip r:embed="rId2"/>
          <a:stretch>
            <a:fillRect/>
          </a:stretch>
        </p:blipFill>
        <p:spPr bwMode="auto">
          <a:xfrm>
            <a:off x="4743824" y="105895"/>
            <a:ext cx="2992966" cy="612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20D21564-22C6-4542-92CB-14C7AFEB51C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4">
            <a:extLst>
              <a:ext uri="{FF2B5EF4-FFF2-40B4-BE49-F238E27FC236}">
                <a16:creationId xmlns:a16="http://schemas.microsoft.com/office/drawing/2014/main" id="{7DF95271-7AA2-44B6-B9CF-A9F5A959F911}"/>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34760797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2D0ED-9E67-42C5-9D50-97B2C63A2A7C}"/>
              </a:ext>
            </a:extLst>
          </p:cNvPr>
          <p:cNvSpPr>
            <a:spLocks noGrp="1"/>
          </p:cNvSpPr>
          <p:nvPr>
            <p:ph type="title"/>
          </p:nvPr>
        </p:nvSpPr>
        <p:spPr/>
        <p:txBody>
          <a:bodyPr/>
          <a:lstStyle/>
          <a:p>
            <a:pPr lvl="0"/>
            <a:r>
              <a:rPr lang="en-US" dirty="0"/>
              <a:t>Sickle cell anemia is caused by an altered protein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An illustration of normal HBB sequence and abnormal HBB sequence.">
            <a:extLst>
              <a:ext uri="{FF2B5EF4-FFF2-40B4-BE49-F238E27FC236}">
                <a16:creationId xmlns:a16="http://schemas.microsoft.com/office/drawing/2014/main" id="{6C7A02F6-F7CA-4667-95CA-378AA0FBB6BF}"/>
              </a:ext>
            </a:extLst>
          </p:cNvPr>
          <p:cNvPicPr>
            <a:picLocks noChangeAspect="1" noChangeArrowheads="1"/>
          </p:cNvPicPr>
          <p:nvPr/>
        </p:nvPicPr>
        <p:blipFill>
          <a:blip r:embed="rId2"/>
          <a:stretch>
            <a:fillRect/>
          </a:stretch>
        </p:blipFill>
        <p:spPr bwMode="auto">
          <a:xfrm>
            <a:off x="362023" y="1676907"/>
            <a:ext cx="8419954" cy="31089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7C6EA889-94FF-4701-B761-536AE0424E5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4">
            <a:extLst>
              <a:ext uri="{FF2B5EF4-FFF2-40B4-BE49-F238E27FC236}">
                <a16:creationId xmlns:a16="http://schemas.microsoft.com/office/drawing/2014/main" id="{7DF95271-7AA2-44B6-B9CF-A9F5A959F911}"/>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21234468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E7FAF-13C9-4FD3-8426-FEBD21954F7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Other types of mutations</a:t>
            </a:r>
          </a:p>
        </p:txBody>
      </p:sp>
      <p:sp>
        <p:nvSpPr>
          <p:cNvPr id="3" name="Content Placeholder 2">
            <a:extLst>
              <a:ext uri="{FF2B5EF4-FFF2-40B4-BE49-F238E27FC236}">
                <a16:creationId xmlns:a16="http://schemas.microsoft.com/office/drawing/2014/main" id="{7302DBC5-0844-4E31-8E5F-387F3BECB474}"/>
              </a:ext>
            </a:extLst>
          </p:cNvPr>
          <p:cNvSpPr>
            <a:spLocks noGrp="1"/>
          </p:cNvSpPr>
          <p:nvPr>
            <p:ph sz="quarter" idx="11"/>
          </p:nvPr>
        </p:nvSpPr>
        <p:spPr>
          <a:xfrm>
            <a:off x="342900" y="1276709"/>
            <a:ext cx="8458200" cy="5160185"/>
          </a:xfrm>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Gain or loss of 1 to 50 bp is called an indel (insertion/deletion)</a:t>
            </a:r>
          </a:p>
          <a:p>
            <a:pPr lvl="0">
              <a:spcBef>
                <a:spcPct val="200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Frameshift mutations</a:t>
            </a:r>
            <a:r>
              <a:rPr lang="en-US" dirty="0">
                <a:solidFill>
                  <a:srgbClr val="000000"/>
                </a:solidFill>
                <a:latin typeface="Arial" panose="020B0604020202020204" pitchFamily="34" charset="0"/>
                <a:ea typeface="Verdana" panose="020B0604030504040204" pitchFamily="34" charset="0"/>
              </a:rPr>
              <a:t>:</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Addition or deletion of a base</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Much more profound consequences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Alter reading frame downstream</a:t>
            </a:r>
          </a:p>
          <a:p>
            <a:pPr lvl="0">
              <a:spcBef>
                <a:spcPct val="200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Trinucleotide repeat (T</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 </a:t>
            </a:r>
            <a:r>
              <a:rPr lang="en-US" dirty="0">
                <a:solidFill>
                  <a:srgbClr val="000000"/>
                </a:solidFill>
                <a:latin typeface="Arial" panose="020B0604020202020204" pitchFamily="34" charset="0"/>
                <a:ea typeface="Verdana" panose="020B0604030504040204" pitchFamily="34" charset="0"/>
              </a:rPr>
              <a:t>or </a:t>
            </a:r>
            <a:r>
              <a:rPr lang="en-US" i="1" dirty="0">
                <a:solidFill>
                  <a:srgbClr val="000000"/>
                </a:solidFill>
                <a:latin typeface="Arial" panose="020B0604020202020204" pitchFamily="34" charset="0"/>
                <a:ea typeface="Verdana" panose="020B0604030504040204" pitchFamily="34" charset="0"/>
              </a:rPr>
              <a:t>triplet repeat </a:t>
            </a:r>
            <a:r>
              <a:rPr lang="en-US" dirty="0">
                <a:solidFill>
                  <a:srgbClr val="000000"/>
                </a:solidFill>
                <a:latin typeface="Arial" panose="020B0604020202020204" pitchFamily="34" charset="0"/>
                <a:ea typeface="Verdana" panose="020B0604030504040204" pitchFamily="34" charset="0"/>
              </a:rPr>
              <a:t>mutation</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Huntington disease and other neurodegenerative disorders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Repeat unit is expanded in the disease allele relative to the normal</a:t>
            </a:r>
          </a:p>
        </p:txBody>
      </p:sp>
      <p:sp>
        <p:nvSpPr>
          <p:cNvPr id="6" name="Slide Number Placeholder 3">
            <a:extLst>
              <a:ext uri="{FF2B5EF4-FFF2-40B4-BE49-F238E27FC236}">
                <a16:creationId xmlns:a16="http://schemas.microsoft.com/office/drawing/2014/main" id="{54C2E03E-D722-4652-A5AA-2CA838CBBA66}"/>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9717036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F871F-C07C-4A37-AE05-E8AF0F5BB5B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Structural variation</a:t>
            </a:r>
          </a:p>
        </p:txBody>
      </p:sp>
      <p:sp>
        <p:nvSpPr>
          <p:cNvPr id="3" name="Content Placeholder 2">
            <a:extLst>
              <a:ext uri="{FF2B5EF4-FFF2-40B4-BE49-F238E27FC236}">
                <a16:creationId xmlns:a16="http://schemas.microsoft.com/office/drawing/2014/main" id="{811EDEDC-E66A-4FB5-98DD-90F33F45F8B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Genetic mutations that affect &gt;50 bp are called structural variation, multiple types: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a:t>
            </a:r>
            <a:r>
              <a:rPr lang="en-US" i="1" dirty="0">
                <a:solidFill>
                  <a:srgbClr val="000000"/>
                </a:solidFill>
                <a:latin typeface="Arial" panose="020B0604020202020204" pitchFamily="34" charset="0"/>
                <a:ea typeface="Verdana" panose="020B0604030504040204" pitchFamily="34" charset="0"/>
              </a:rPr>
              <a:t>copy number variation (C</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V) </a:t>
            </a:r>
            <a:r>
              <a:rPr lang="en-US" dirty="0">
                <a:solidFill>
                  <a:srgbClr val="000000"/>
                </a:solidFill>
                <a:latin typeface="Arial" panose="020B0604020202020204" pitchFamily="34" charset="0"/>
                <a:ea typeface="Verdana" panose="020B0604030504040204" pitchFamily="34" charset="0"/>
              </a:rPr>
              <a:t>refers to differences in the number of copies of a particular genetic region</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Can be the result of loss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via </a:t>
            </a:r>
            <a:r>
              <a:rPr lang="en-US" i="1" dirty="0">
                <a:solidFill>
                  <a:srgbClr val="000000"/>
                </a:solidFill>
                <a:latin typeface="Arial" panose="020B0604020202020204" pitchFamily="34" charset="0"/>
                <a:ea typeface="Verdana" panose="020B0604030504040204" pitchFamily="34" charset="0"/>
              </a:rPr>
              <a:t>deletion</a:t>
            </a:r>
            <a:r>
              <a:rPr lang="en-US" dirty="0">
                <a:solidFill>
                  <a:srgbClr val="000000"/>
                </a:solidFill>
                <a:latin typeface="Arial" panose="020B0604020202020204" pitchFamily="34" charset="0"/>
                <a:ea typeface="Verdana" panose="020B0604030504040204" pitchFamily="34" charset="0"/>
              </a:rPr>
              <a:t>, or gain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via </a:t>
            </a:r>
            <a:r>
              <a:rPr lang="en-US" i="1" dirty="0">
                <a:solidFill>
                  <a:srgbClr val="000000"/>
                </a:solidFill>
                <a:latin typeface="Arial" panose="020B0604020202020204" pitchFamily="34" charset="0"/>
                <a:ea typeface="Verdana" panose="020B0604030504040204" pitchFamily="34" charset="0"/>
              </a:rPr>
              <a:t>insertion</a:t>
            </a:r>
            <a:r>
              <a:rPr lang="en-US" dirty="0">
                <a:solidFill>
                  <a:srgbClr val="000000"/>
                </a:solidFill>
                <a:latin typeface="Arial" panose="020B0604020202020204" pitchFamily="34" charset="0"/>
                <a:ea typeface="Verdana" panose="020B0604030504040204" pitchFamily="34" charset="0"/>
              </a:rPr>
              <a:t> or </a:t>
            </a:r>
            <a:r>
              <a:rPr lang="en-US" i="1" dirty="0">
                <a:solidFill>
                  <a:srgbClr val="000000"/>
                </a:solidFill>
                <a:latin typeface="Arial" panose="020B0604020202020204" pitchFamily="34" charset="0"/>
                <a:ea typeface="Verdana" panose="020B0604030504040204" pitchFamily="34" charset="0"/>
              </a:rPr>
              <a:t>duplication</a:t>
            </a:r>
          </a:p>
          <a:p>
            <a:pPr marL="347472" lvl="1" indent="-347472">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Entire chromosome segments can be inverted (</a:t>
            </a:r>
            <a:r>
              <a:rPr lang="en-US" i="1" dirty="0">
                <a:solidFill>
                  <a:srgbClr val="000000"/>
                </a:solidFill>
                <a:latin typeface="Arial" panose="020B0604020202020204" pitchFamily="34" charset="0"/>
                <a:ea typeface="Verdana" panose="020B0604030504040204" pitchFamily="34" charset="0"/>
              </a:rPr>
              <a:t>inversions</a:t>
            </a:r>
            <a:r>
              <a:rPr lang="en-US" dirty="0">
                <a:solidFill>
                  <a:srgbClr val="000000"/>
                </a:solidFill>
                <a:latin typeface="Arial" panose="020B0604020202020204" pitchFamily="34" charset="0"/>
                <a:ea typeface="Verdana" panose="020B0604030504040204" pitchFamily="34" charset="0"/>
              </a:rPr>
              <a:t>) or transferred between chromosomes (</a:t>
            </a:r>
            <a:r>
              <a:rPr lang="en-US" i="1" dirty="0">
                <a:solidFill>
                  <a:srgbClr val="000000"/>
                </a:solidFill>
                <a:latin typeface="Arial" panose="020B0604020202020204" pitchFamily="34" charset="0"/>
                <a:ea typeface="Verdana" panose="020B0604030504040204" pitchFamily="34" charset="0"/>
              </a:rPr>
              <a:t>reciprocal</a:t>
            </a:r>
            <a:r>
              <a:rPr lang="en-US"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translocations</a:t>
            </a:r>
            <a:r>
              <a:rPr lang="en-US" dirty="0">
                <a:solidFill>
                  <a:srgbClr val="000000"/>
                </a:solidFill>
                <a:latin typeface="Arial" panose="020B0604020202020204" pitchFamily="34" charset="0"/>
                <a:ea typeface="Verdana" panose="020B0604030504040204" pitchFamily="34" charset="0"/>
              </a:rPr>
              <a:t>)</a:t>
            </a:r>
          </a:p>
        </p:txBody>
      </p:sp>
      <p:sp>
        <p:nvSpPr>
          <p:cNvPr id="6" name="Slide Number Placeholder 3">
            <a:extLst>
              <a:ext uri="{FF2B5EF4-FFF2-40B4-BE49-F238E27FC236}">
                <a16:creationId xmlns:a16="http://schemas.microsoft.com/office/drawing/2014/main" id="{36281C4D-B162-4648-AC52-1DE40FCD596A}"/>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32653032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2D0ED-9E67-42C5-9D50-97B2C63A2A7C}"/>
              </a:ext>
            </a:extLst>
          </p:cNvPr>
          <p:cNvSpPr>
            <a:spLocks noGrp="1"/>
          </p:cNvSpPr>
          <p:nvPr>
            <p:ph type="title"/>
          </p:nvPr>
        </p:nvSpPr>
        <p:spPr>
          <a:xfrm>
            <a:off x="342900" y="304800"/>
            <a:ext cx="3909060" cy="1235242"/>
          </a:xfrm>
        </p:spPr>
        <p:txBody>
          <a:bodyPr/>
          <a:lstStyle/>
          <a:p>
            <a:pPr lvl="0"/>
            <a:r>
              <a:rPr lang="en-US" dirty="0"/>
              <a:t>Chromosomal mutations change the structure of chromosomes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of deletion, duplication, inversion, and reciprocal translocation.">
            <a:extLst>
              <a:ext uri="{FF2B5EF4-FFF2-40B4-BE49-F238E27FC236}">
                <a16:creationId xmlns:a16="http://schemas.microsoft.com/office/drawing/2014/main" id="{6C7A02F6-F7CA-4667-95CA-378AA0FBB6BF}"/>
              </a:ext>
            </a:extLst>
          </p:cNvPr>
          <p:cNvPicPr>
            <a:picLocks noChangeAspect="1" noChangeArrowheads="1"/>
          </p:cNvPicPr>
          <p:nvPr/>
        </p:nvPicPr>
        <p:blipFill>
          <a:blip r:embed="rId2"/>
          <a:stretch>
            <a:fillRect/>
          </a:stretch>
        </p:blipFill>
        <p:spPr bwMode="auto">
          <a:xfrm>
            <a:off x="4251946" y="125730"/>
            <a:ext cx="4536128" cy="60350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7C6EA889-94FF-4701-B761-536AE0424E5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4">
            <a:extLst>
              <a:ext uri="{FF2B5EF4-FFF2-40B4-BE49-F238E27FC236}">
                <a16:creationId xmlns:a16="http://schemas.microsoft.com/office/drawing/2014/main" id="{7DF95271-7AA2-44B6-B9CF-A9F5A959F911}"/>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31882533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0A5E-EE32-4764-BC72-C6B08E32FFB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Mutations and evolution</a:t>
            </a:r>
          </a:p>
        </p:txBody>
      </p:sp>
      <p:sp>
        <p:nvSpPr>
          <p:cNvPr id="3" name="Content Placeholder 2">
            <a:extLst>
              <a:ext uri="{FF2B5EF4-FFF2-40B4-BE49-F238E27FC236}">
                <a16:creationId xmlns:a16="http://schemas.microsoft.com/office/drawing/2014/main" id="{66082B6D-B8E5-4DC6-ACB8-1604AC397F6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Mutations are the starting point for evolution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Research has shown large scale alteration of chromosomes important evolutionary force when ancestral genes are duplicated followed by  functional divergence of the duplicates </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Too much change, however, is harmful to the individual with a greatly altered genome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Balance must exist between amount of new variation and health of species</a:t>
            </a:r>
          </a:p>
        </p:txBody>
      </p:sp>
      <p:sp>
        <p:nvSpPr>
          <p:cNvPr id="6" name="Slide Number Placeholder 3">
            <a:extLst>
              <a:ext uri="{FF2B5EF4-FFF2-40B4-BE49-F238E27FC236}">
                <a16:creationId xmlns:a16="http://schemas.microsoft.com/office/drawing/2014/main" id="{FD72706A-6877-4A9B-B084-B0D30FE8B0F7}"/>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1255299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C7E60-B0E8-4B87-98DF-4B94D46EE2D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central dogma describes information flow</a:t>
            </a:r>
          </a:p>
        </p:txBody>
      </p:sp>
      <p:sp>
        <p:nvSpPr>
          <p:cNvPr id="3" name="Content Placeholder 2">
            <a:extLst>
              <a:ext uri="{FF2B5EF4-FFF2-40B4-BE49-F238E27FC236}">
                <a16:creationId xmlns:a16="http://schemas.microsoft.com/office/drawing/2014/main" id="{9BBA3932-92CC-453D-A2CF-EE6799DBCB40}"/>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described by Francis Crick</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Information only flows from</a:t>
            </a:r>
          </a:p>
          <a:p>
            <a:pPr lvl="0" algn="ctr">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 protein</a:t>
            </a:r>
          </a:p>
          <a:p>
            <a:pPr marL="342900" lvl="0" indent="-342900">
              <a:spcBef>
                <a:spcPct val="200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Transcription</a:t>
            </a:r>
            <a:r>
              <a:rPr lang="en-US" dirty="0">
                <a:solidFill>
                  <a:srgbClr val="000000"/>
                </a:solidFill>
                <a:latin typeface="Arial" panose="020B0604020202020204" pitchFamily="34" charset="0"/>
                <a:ea typeface="Verdana" panose="020B0604030504040204" pitchFamily="34" charset="0"/>
              </a:rPr>
              <a:t> =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(both nucleic acids)</a:t>
            </a:r>
          </a:p>
          <a:p>
            <a:pPr marL="342900" lvl="0" indent="-342900">
              <a:spcBef>
                <a:spcPct val="200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Translation</a:t>
            </a:r>
            <a:r>
              <a:rPr lang="en-US" dirty="0">
                <a:solidFill>
                  <a:srgbClr val="000000"/>
                </a:solidFill>
                <a:latin typeface="Arial" panose="020B0604020202020204" pitchFamily="34" charset="0"/>
                <a:ea typeface="Verdana" panose="020B0604030504040204" pitchFamily="34" charset="0"/>
              </a:rPr>
              <a:t> =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 protein (from nucleic acid to protein)</a:t>
            </a:r>
          </a:p>
          <a:p>
            <a:pPr marL="342900" lvl="0" indent="-342900">
              <a:spcBef>
                <a:spcPct val="200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Retroviruses</a:t>
            </a:r>
            <a:r>
              <a:rPr lang="en-US" dirty="0">
                <a:solidFill>
                  <a:srgbClr val="000000"/>
                </a:solidFill>
                <a:latin typeface="Arial" panose="020B0604020202020204" pitchFamily="34" charset="0"/>
                <a:ea typeface="Verdana" panose="020B0604030504040204" pitchFamily="34" charset="0"/>
              </a:rPr>
              <a:t> violate this order using </a:t>
            </a:r>
            <a:r>
              <a:rPr lang="en-US" i="1" dirty="0">
                <a:solidFill>
                  <a:srgbClr val="000000"/>
                </a:solidFill>
                <a:latin typeface="Arial" panose="020B0604020202020204" pitchFamily="34" charset="0"/>
                <a:ea typeface="Verdana" panose="020B0604030504040204" pitchFamily="34" charset="0"/>
              </a:rPr>
              <a:t>reverse transcriptase</a:t>
            </a:r>
            <a:r>
              <a:rPr lang="en-US" dirty="0">
                <a:solidFill>
                  <a:srgbClr val="000000"/>
                </a:solidFill>
                <a:latin typeface="Arial" panose="020B0604020202020204" pitchFamily="34" charset="0"/>
                <a:ea typeface="Verdana" panose="020B0604030504040204" pitchFamily="34" charset="0"/>
              </a:rPr>
              <a:t> to convert their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genome into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p:txBody>
      </p:sp>
      <p:sp>
        <p:nvSpPr>
          <p:cNvPr id="6" name="Slide Number Placeholder 3">
            <a:extLst>
              <a:ext uri="{FF2B5EF4-FFF2-40B4-BE49-F238E27FC236}">
                <a16:creationId xmlns:a16="http://schemas.microsoft.com/office/drawing/2014/main" id="{35666F54-7238-4F7F-A3CF-65AAE8870D02}"/>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961022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2EE67-43A7-4E40-9BDB-878C4B8E775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Human mutation rates</a:t>
            </a:r>
          </a:p>
        </p:txBody>
      </p:sp>
      <p:sp>
        <p:nvSpPr>
          <p:cNvPr id="3" name="Content Placeholder 2">
            <a:extLst>
              <a:ext uri="{FF2B5EF4-FFF2-40B4-BE49-F238E27FC236}">
                <a16:creationId xmlns:a16="http://schemas.microsoft.com/office/drawing/2014/main" id="{E215C779-B216-4EA3-9E67-2ED147D4DE33}"/>
              </a:ext>
            </a:extLst>
          </p:cNvPr>
          <p:cNvSpPr>
            <a:spLocks noGrp="1"/>
          </p:cNvSpPr>
          <p:nvPr>
            <p:ph sz="quarter" idx="11"/>
          </p:nvPr>
        </p:nvSpPr>
        <p:spPr>
          <a:xfrm>
            <a:off x="342900" y="1276710"/>
            <a:ext cx="8458200" cy="136362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Can now be measured directly via whole-genome sequencing of parents and their children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Studies estimate mutation rate of</a:t>
            </a:r>
          </a:p>
        </p:txBody>
      </p:sp>
      <p:graphicFrame>
        <p:nvGraphicFramePr>
          <p:cNvPr id="8" name="Object 3">
            <a:extLst>
              <a:ext uri="{FF2B5EF4-FFF2-40B4-BE49-F238E27FC236}">
                <a16:creationId xmlns:a16="http://schemas.microsoft.com/office/drawing/2014/main" id="{D3D5372E-AAF6-4C6A-9A1E-71D5E5E70B5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655831493"/>
              </p:ext>
            </p:extLst>
          </p:nvPr>
        </p:nvGraphicFramePr>
        <p:xfrm>
          <a:off x="5327650" y="2297430"/>
          <a:ext cx="1905000" cy="342900"/>
        </p:xfrm>
        <a:graphic>
          <a:graphicData uri="http://schemas.openxmlformats.org/presentationml/2006/ole">
            <mc:AlternateContent xmlns:mc="http://schemas.openxmlformats.org/markup-compatibility/2006">
              <mc:Choice xmlns:v="urn:schemas-microsoft-com:vml" Requires="v">
                <p:oleObj spid="_x0000_s1061" name="Equation" r:id="rId3" imgW="1904760" imgH="342720" progId="Equation.DSMT4">
                  <p:embed/>
                </p:oleObj>
              </mc:Choice>
              <mc:Fallback>
                <p:oleObj name="Equation" r:id="rId3" imgW="1904760" imgH="342720" progId="Equation.DSMT4">
                  <p:embed/>
                  <p:pic>
                    <p:nvPicPr>
                      <p:cNvPr id="0" name=""/>
                      <p:cNvPicPr/>
                      <p:nvPr/>
                    </p:nvPicPr>
                    <p:blipFill>
                      <a:blip r:embed="rId4"/>
                      <a:stretch>
                        <a:fillRect/>
                      </a:stretch>
                    </p:blipFill>
                    <p:spPr>
                      <a:xfrm>
                        <a:off x="5327650" y="2297430"/>
                        <a:ext cx="19050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EF92DB42-B734-4554-9877-5D4B585AEBFE}"/>
              </a:ext>
            </a:extLst>
          </p:cNvPr>
          <p:cNvSpPr>
            <a:spLocks noGrp="1"/>
          </p:cNvSpPr>
          <p:nvPr>
            <p:ph sz="quarter" idx="15"/>
          </p:nvPr>
        </p:nvSpPr>
        <p:spPr>
          <a:xfrm>
            <a:off x="342900" y="2227685"/>
            <a:ext cx="8218170" cy="2717293"/>
          </a:xfrm>
        </p:spPr>
        <p:txBody>
          <a:bodyPr/>
          <a:lstStyle/>
          <a:p>
            <a:pPr marL="347472" lvl="0" indent="6583680">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per nucleotide per generation (44 to 82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Vs per genome)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Indels occur about 1/5</a:t>
            </a:r>
            <a:r>
              <a:rPr lang="en-US" baseline="30000" dirty="0">
                <a:solidFill>
                  <a:srgbClr val="000000"/>
                </a:solidFill>
                <a:latin typeface="Arial" panose="020B0604020202020204" pitchFamily="34" charset="0"/>
                <a:ea typeface="Verdana" panose="020B0604030504040204" pitchFamily="34" charset="0"/>
              </a:rPr>
              <a:t>th</a:t>
            </a:r>
            <a:r>
              <a:rPr lang="en-US" dirty="0">
                <a:solidFill>
                  <a:srgbClr val="000000"/>
                </a:solidFill>
                <a:latin typeface="Arial" panose="020B0604020202020204" pitchFamily="34" charset="0"/>
                <a:ea typeface="Verdana" panose="020B0604030504040204" pitchFamily="34" charset="0"/>
              </a:rPr>
              <a:t> to 1/10</a:t>
            </a:r>
            <a:r>
              <a:rPr lang="en-US" baseline="30000" dirty="0">
                <a:solidFill>
                  <a:srgbClr val="000000"/>
                </a:solidFill>
                <a:latin typeface="Arial" panose="020B0604020202020204" pitchFamily="34" charset="0"/>
                <a:ea typeface="Verdana" panose="020B0604030504040204" pitchFamily="34" charset="0"/>
              </a:rPr>
              <a:t>th</a:t>
            </a:r>
            <a:r>
              <a:rPr lang="en-US" dirty="0">
                <a:solidFill>
                  <a:srgbClr val="000000"/>
                </a:solidFill>
                <a:latin typeface="Arial" panose="020B0604020202020204" pitchFamily="34" charset="0"/>
                <a:ea typeface="Verdana" panose="020B0604030504040204" pitchFamily="34" charset="0"/>
              </a:rPr>
              <a:t>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rate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Vs occur at an even lower rate, estimated at one large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per 42 births</a:t>
            </a:r>
          </a:p>
        </p:txBody>
      </p:sp>
      <p:sp>
        <p:nvSpPr>
          <p:cNvPr id="6" name="Slide Number Placeholder 5">
            <a:extLst>
              <a:ext uri="{FF2B5EF4-FFF2-40B4-BE49-F238E27FC236}">
                <a16:creationId xmlns:a16="http://schemas.microsoft.com/office/drawing/2014/main" id="{BBA66509-8F84-4DAC-AF2B-CE3F7C94D733}"/>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249325642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Beadle and Tatum – 1941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Wild-type Neurospora </a:t>
            </a:r>
            <a:r>
              <a:rPr lang="en-US" dirty="0" err="1"/>
              <a:t>crassa</a:t>
            </a:r>
            <a:r>
              <a:rPr lang="en-US" dirty="0"/>
              <a:t> mutagenize with X-rays grow on rich medium gives no growth on minimal medium and growth on the minimal medium plus arginine, a r g mutants.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Beadle and Tatum results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Results, a mutation in enzyme E plus ornithine grown, plus citrulline grown, plus arginosuccinate grown, and plus arginine grown. The mutation in enzyme F plus ornithine no growth, plus citrulline grown, plus arginosuccinate grown, and plus arginine grown. The mutation in enzyme G, plus ornithine no growth, plus citrulline no growth, plus arginosuccinate grown and plus arginine grown. The mutation in enzyme H, plus ornithine no growth, plus citrulline no growth, plus arginosuccinate no growth, and plus arginine was grown. In conclusion, glutamate gives enzymes encoded by a r g genes E and a r g genes a r g E, ornithine gives F, and a r g F, citrulline G, and </a:t>
            </a:r>
            <a:r>
              <a:rPr lang="en-US" dirty="0" err="1"/>
              <a:t>ar</a:t>
            </a:r>
            <a:r>
              <a:rPr lang="en-US" dirty="0"/>
              <a:t> g </a:t>
            </a:r>
            <a:r>
              <a:rPr lang="en-US" dirty="0" err="1"/>
              <a:t>G</a:t>
            </a:r>
            <a:r>
              <a:rPr lang="en-US" dirty="0"/>
              <a:t> give arginosuccinate gives H, and a r g H gives arginine.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590093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central dogma of molecular biology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 Eukaryotes, prokaryotes with DNA gives 3 prime and 5 prime DNA template strand with G A T C T </a:t>
            </a:r>
            <a:r>
              <a:rPr lang="en-US" dirty="0" err="1"/>
              <a:t>T</a:t>
            </a:r>
            <a:r>
              <a:rPr lang="en-US" dirty="0"/>
              <a:t> C. Transcription of the DNA template strand gives 5 prime 3 prime C U A G A </a:t>
            </a:r>
            <a:r>
              <a:rPr lang="en-US" dirty="0" err="1"/>
              <a:t>A</a:t>
            </a:r>
            <a:r>
              <a:rPr lang="en-US" dirty="0"/>
              <a:t> G m RNA. Translation of the m RNA gives protein.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6679500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Transcription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Transcription of a DNA with coding (sense) 5 prime T C A G C </a:t>
            </a:r>
            <a:r>
              <a:rPr lang="en-US" dirty="0" err="1"/>
              <a:t>C</a:t>
            </a:r>
            <a:r>
              <a:rPr lang="en-US" dirty="0"/>
              <a:t> G T C A G C T 3 prime template (antisense) 3 prime A G T C G </a:t>
            </a:r>
            <a:r>
              <a:rPr lang="en-US" dirty="0" err="1"/>
              <a:t>G</a:t>
            </a:r>
            <a:r>
              <a:rPr lang="en-US" dirty="0"/>
              <a:t> C A G T C G A 5 prime gives coding 5 prime U C A G C </a:t>
            </a:r>
            <a:r>
              <a:rPr lang="en-US" dirty="0" err="1"/>
              <a:t>C</a:t>
            </a:r>
            <a:r>
              <a:rPr lang="en-US" dirty="0"/>
              <a:t> G U C A G C U 3 prime m RNA.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300027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Messages with and without spaces are affected differently by a deletion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Sentence with spaces WHY DID THE RED BAT EAT THE FAT RAT (all uppercase letters) delete one letter WHY DID HE RED BAT EAT THE FAT RAT (all uppercase letters) only one word changed THE to HE. Sentence with no spaces WHYDIDTHEREDBATEATTHEFATRAT (all uppercase letters) deletes one letter gives  WHYDIDHEREDBATEATTHEFATRAT (all uppercase letters), all words after deletion changed.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0607776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genetic code is triplet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 Scientific thinking, hypothesis: The genetic code is read in groups of three bases. Prediction: If the genetic code is read in groups of three, then the deletion of one or two bases would shift the reading frame after the deletion. Deletion of three bases, however, would produce a protein with a single amino acid deleted but no change downstream. Test: Single-base deletion mutants are collected, each of which exhibits a mutant phenotype. Three of these deletions in a single region are combined to assess the effect of the deletion of three bases. One base was deleted. Amino acids M e t (AUG)-Pro (CCU)-</a:t>
            </a:r>
            <a:r>
              <a:rPr lang="en-US" sz="1600" dirty="0" err="1"/>
              <a:t>Thr</a:t>
            </a:r>
            <a:r>
              <a:rPr lang="en-US" sz="1600" dirty="0"/>
              <a:t> (ACG)-His (CAC)-</a:t>
            </a:r>
            <a:r>
              <a:rPr lang="en-US" sz="1600" dirty="0" err="1"/>
              <a:t>Arg</a:t>
            </a:r>
            <a:r>
              <a:rPr lang="en-US" sz="1600" dirty="0"/>
              <a:t> (CGC)-Asp (GAC)-Ala (GCA)-Ser (UCA) delete one base gives Met (AUG)-Pro (CCU)-Ser (AGC)-</a:t>
            </a:r>
            <a:r>
              <a:rPr lang="en-US" sz="1600" dirty="0" err="1"/>
              <a:t>Thr</a:t>
            </a:r>
            <a:r>
              <a:rPr lang="en-US" sz="1600" dirty="0"/>
              <a:t> (ACC)-Ala (GCG)-</a:t>
            </a:r>
            <a:r>
              <a:rPr lang="en-US" sz="1600" dirty="0" err="1"/>
              <a:t>Thr</a:t>
            </a:r>
            <a:r>
              <a:rPr lang="en-US" sz="1600" dirty="0"/>
              <a:t> (ACG)-His (CAUCA) all amino acids changed after deletion. Three bases were deleted. Amino acids Met (AUG)-Pro (CCU)-</a:t>
            </a:r>
            <a:r>
              <a:rPr lang="en-US" sz="1600" dirty="0" err="1"/>
              <a:t>Thr</a:t>
            </a:r>
            <a:r>
              <a:rPr lang="en-US" sz="1600" dirty="0"/>
              <a:t> (ACG)-His (CAC)-</a:t>
            </a:r>
            <a:r>
              <a:rPr lang="en-US" sz="1600" dirty="0" err="1"/>
              <a:t>Arg</a:t>
            </a:r>
            <a:r>
              <a:rPr lang="en-US" sz="1600" dirty="0"/>
              <a:t> (CGC)-Asp (GAC)-Ala (GCA)-Ser (UCA) delete three bases ACG gives </a:t>
            </a:r>
            <a:r>
              <a:rPr lang="en-US" sz="1600" dirty="0" err="1"/>
              <a:t>Meor</a:t>
            </a:r>
            <a:r>
              <a:rPr lang="en-US" sz="1600" dirty="0"/>
              <a:t> (AUG)-Pro (CCU)-His (CAC)-</a:t>
            </a:r>
            <a:r>
              <a:rPr lang="en-US" sz="1600" dirty="0" err="1"/>
              <a:t>Arg</a:t>
            </a:r>
            <a:r>
              <a:rPr lang="en-US" sz="1600" dirty="0"/>
              <a:t> (CGC)-Asp (GAC)-Ala (GCA)-Ser (UCA) amino acids do not change after the third deletion. Result: The combination of three deletions does not have the same drastic effect as the loss of one or two bases. Conclusion: The genetic code is read in groups of three. Further Experiments: If you also had mutants with single-base additions, what would be the effect of combining a deletion and an addition question mark.</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035565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Table 15.1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sz="1600" dirty="0"/>
              <a:t>The table consists of three columns with column headers such as the first letter, second letter, and third letter. The data given in the table column-wise are Column 1, First letter: U, C, A, G. Column 2 consists of four sub-columns such as U, C, A, G. Column 2, Second letter: Sub-column 1, U: 1) UUU, UUC - Phenylalanine (</a:t>
            </a:r>
            <a:r>
              <a:rPr lang="en-IN" sz="1600" dirty="0" err="1"/>
              <a:t>Phe</a:t>
            </a:r>
            <a:r>
              <a:rPr lang="en-IN" sz="1600" dirty="0"/>
              <a:t>); UUA, UUG - Leucine (Leu). 2) CUU, CUC, CUA, CUG - Leucine (Leu). 3) AUU, AUC, AUA - Isoleucine (Ile). AUG - Methionine; "Start" (Met). 4) GUU, GUC, GUA, GUG - Valine (Val). Sub-column 2, C: 1) UCU, UCC, UCA, UCG - Serine (Ser). 2) CCU, CCC, CCA, CCG - Proline (Pro). 3) ACU, ACC, ACA, ACG - Threonine (</a:t>
            </a:r>
            <a:r>
              <a:rPr lang="en-IN" sz="1600" dirty="0" err="1"/>
              <a:t>Thr</a:t>
            </a:r>
            <a:r>
              <a:rPr lang="en-IN" sz="1600" dirty="0"/>
              <a:t>). 4) GCU, GCC, GCA, GCG - Alanine (Ala). Sub-column 3, A: 1) UAU, UAC - Tyrosine (Tyr); UAA - "Stop" UAG - "Stop" 2) CAU, CAC - Histidine (His); CAA, CAG - Glutamine (</a:t>
            </a:r>
            <a:r>
              <a:rPr lang="en-IN" sz="1600" dirty="0" err="1"/>
              <a:t>Gln</a:t>
            </a:r>
            <a:r>
              <a:rPr lang="en-IN" sz="1600" dirty="0"/>
              <a:t>). 3) AAU, AAC - Asparagine (</a:t>
            </a:r>
            <a:r>
              <a:rPr lang="en-IN" sz="1600" dirty="0" err="1"/>
              <a:t>Asn</a:t>
            </a:r>
            <a:r>
              <a:rPr lang="en-IN" sz="1600" dirty="0"/>
              <a:t>); AAA, AAG - Lysine (Lys). 4) GAU, GAC - Aspartate (Asp); GAA, GAG - Glutamate (Glu). Sub-column 4, G: UGU, UGC - Cysteine (</a:t>
            </a:r>
            <a:r>
              <a:rPr lang="en-IN" sz="1600" dirty="0" err="1"/>
              <a:t>Cys</a:t>
            </a:r>
            <a:r>
              <a:rPr lang="en-IN" sz="1600" dirty="0"/>
              <a:t>); UGA - "Stop" UGG - Tryptophan (</a:t>
            </a:r>
            <a:r>
              <a:rPr lang="en-IN" sz="1600" dirty="0" err="1"/>
              <a:t>Trp</a:t>
            </a:r>
            <a:r>
              <a:rPr lang="en-IN" sz="1600" dirty="0"/>
              <a:t>). 2) CGU, CGC, CGA, CGG - Arginine (</a:t>
            </a:r>
            <a:r>
              <a:rPr lang="en-IN" sz="1600" dirty="0" err="1"/>
              <a:t>Arg</a:t>
            </a:r>
            <a:r>
              <a:rPr lang="en-IN" sz="1600" dirty="0"/>
              <a:t>). 3) AGU, AGC - Serine (Ser); AGA, AGG - Arginine )</a:t>
            </a:r>
            <a:r>
              <a:rPr lang="en-IN" sz="1600" dirty="0" err="1"/>
              <a:t>Arg</a:t>
            </a:r>
            <a:r>
              <a:rPr lang="en-IN" sz="1600" dirty="0"/>
              <a:t>). 4) GGU, GGC, GGA, GGG - Glycine (</a:t>
            </a:r>
            <a:r>
              <a:rPr lang="en-IN" sz="1600" dirty="0" err="1"/>
              <a:t>Gly</a:t>
            </a:r>
            <a:r>
              <a:rPr lang="en-IN" sz="1600" dirty="0"/>
              <a:t>). Column s, Third letter: 1) U, C, A, G. 2) U, C, A, G. 3) U, C, A, G. 4) U, C, A, G.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133532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4892E-D26D-4764-9BFA-80D4E3BADFC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central dogma of molecular biology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of a transcription of DNA and translation of RNA.">
            <a:extLst>
              <a:ext uri="{FF2B5EF4-FFF2-40B4-BE49-F238E27FC236}">
                <a16:creationId xmlns:a16="http://schemas.microsoft.com/office/drawing/2014/main" id="{CDCB6AAD-26A3-4DC5-9256-7122B0CFF7A0}"/>
              </a:ext>
            </a:extLst>
          </p:cNvPr>
          <p:cNvPicPr>
            <a:picLocks noChangeAspect="1" noChangeArrowheads="1"/>
          </p:cNvPicPr>
          <p:nvPr/>
        </p:nvPicPr>
        <p:blipFill>
          <a:blip r:embed="rId2"/>
          <a:stretch>
            <a:fillRect/>
          </a:stretch>
        </p:blipFill>
        <p:spPr bwMode="auto">
          <a:xfrm>
            <a:off x="914643" y="1168217"/>
            <a:ext cx="7314715"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3">
            <a:extLst>
              <a:ext uri="{FF2B5EF4-FFF2-40B4-BE49-F238E27FC236}">
                <a16:creationId xmlns:a16="http://schemas.microsoft.com/office/drawing/2014/main" id="{38D74E59-33F9-4071-A44D-E72CAAE0D48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7EA56BB1-B4F8-4D48-A147-4E1AB9DCB749}"/>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7816090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Transcription initiation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RNA polymerase with the template strand, coding strand, 5 prime 3 prime up dream, 5 prime 3 prime downstream, start site plus 1, T </a:t>
            </a:r>
            <a:r>
              <a:rPr lang="en-US" dirty="0" err="1"/>
              <a:t>T</a:t>
            </a:r>
            <a:r>
              <a:rPr lang="en-US" dirty="0"/>
              <a:t> G A C A promoter (negative 35 sequences), T A T A </a:t>
            </a:r>
            <a:r>
              <a:rPr lang="en-US" dirty="0" err="1"/>
              <a:t>A</a:t>
            </a:r>
            <a:r>
              <a:rPr lang="en-US" dirty="0"/>
              <a:t> T  promoter (negative 10 sequences) gives sigma binds to DNA helix opens at negative 10 sequence gives RNA polymerase bound to unwound DNA, transcription bubble, start site RNA synthesis begins, A TP and sigma dissociate.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130088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Model of a transcription bubble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RNA polymerase has start site, DNA, an mRNA upstream 5 prime 3 prime rewinding coding strand unwinding downstream 3 prime 5 prime, template strand, and transcription bubble.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560157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Bacterial transcription terminator</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RNA polymerase has DNA. The magnified view shows 5 prime 3 prime, 3 prime 5 prime, with cytosine, guanine, adenine, and uracil, m RNA hairpin causes RNA polymerase to pause, four or more U ribonucleotides gives DNA, and RNA polymerase dissociates, m RNA dissociates from DNA.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4039311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Coupling of transcription and translation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 RNA with RNA polymerase gives m RNA with RNA polymerase, ribosomes, and polyribosome to DNA to RNA polymerase, and polypeptide chains.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4844435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t>Eukaryotic initiation complex</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transcription factor has T A T A box, eukaryotic DNA other transcription factors are approaching the transcription factor. 1. A transcription factor recognizes and binds to the T A T A box sequence, which is part of the core promoter. 2. Other transcription factors are recruited, and the initiation complex begins to build. 3. Ultimately, RNA polymerase II associates with the transcription factors and the DNA, forming the initiation complex, and transcription begins.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9222984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Posttranscriptional modifications to 5′ and 3′ ends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5 prime cap with adenosine triphosphate with a methyl group, m RNA, A </a:t>
            </a:r>
            <a:r>
              <a:rPr lang="en-US" dirty="0" err="1"/>
              <a:t>A</a:t>
            </a:r>
            <a:r>
              <a:rPr lang="en-US" dirty="0"/>
              <a:t> U A </a:t>
            </a:r>
            <a:r>
              <a:rPr lang="en-US" dirty="0" err="1"/>
              <a:t>A</a:t>
            </a:r>
            <a:r>
              <a:rPr lang="en-US" dirty="0"/>
              <a:t> </a:t>
            </a:r>
            <a:r>
              <a:rPr lang="en-US" dirty="0" err="1"/>
              <a:t>A</a:t>
            </a:r>
            <a:r>
              <a:rPr lang="en-US" dirty="0"/>
              <a:t>, 3 prime poly-A tail A </a:t>
            </a:r>
            <a:r>
              <a:rPr lang="en-US" dirty="0" err="1"/>
              <a:t>A</a:t>
            </a:r>
            <a:r>
              <a:rPr lang="en-US" dirty="0"/>
              <a:t> </a:t>
            </a:r>
            <a:r>
              <a:rPr lang="en-US" dirty="0" err="1"/>
              <a:t>A</a:t>
            </a:r>
            <a:r>
              <a:rPr lang="en-US" dirty="0"/>
              <a:t> </a:t>
            </a:r>
            <a:r>
              <a:rPr lang="en-US" dirty="0" err="1"/>
              <a:t>A</a:t>
            </a:r>
            <a:r>
              <a:rPr lang="en-US" dirty="0"/>
              <a:t> </a:t>
            </a:r>
            <a:r>
              <a:rPr lang="en-US" dirty="0" err="1"/>
              <a:t>A</a:t>
            </a:r>
            <a:r>
              <a:rPr lang="en-US" dirty="0"/>
              <a:t> </a:t>
            </a:r>
            <a:r>
              <a:rPr lang="en-US" dirty="0" err="1"/>
              <a:t>A</a:t>
            </a:r>
            <a:r>
              <a:rPr lang="en-US" dirty="0"/>
              <a:t> </a:t>
            </a:r>
            <a:r>
              <a:rPr lang="en-US" dirty="0" err="1"/>
              <a:t>A</a:t>
            </a:r>
            <a:r>
              <a:rPr lang="en-US" dirty="0"/>
              <a:t> 3 prime.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2992121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Eukaryotic genes contain introns and exons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Transcription of a DNA template with E 1, I 1, E 2, I 2, E 3, I 3, E 4, I 4 gives a primary RNA transcript with 5 prime caps 3 prime poly-A tail. Introns are removed to give mature m RNA 5 prime cap and 3 prime poly-A tail. The electron micrograph and the schematic diagram show labels 1, 2, 3, 4, 5, 6, and 7, intron, m RNA, DNA, and exon.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3075491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Pre-</a:t>
            </a:r>
            <a:r>
              <a:rPr lang="en-US" dirty="0" err="1">
                <a:solidFill>
                  <a:srgbClr val="000000"/>
                </a:solidFill>
                <a:latin typeface="Arial" panose="020B0604020202020204" pitchFamily="34" charset="0"/>
                <a:ea typeface="Verdana" panose="020B0604030504040204" pitchFamily="34" charset="0"/>
                <a:cs typeface="Arial" pitchFamily="34" charset="0"/>
              </a:rPr>
              <a:t>mR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splicing by the spliceosome</a:t>
            </a:r>
            <a:r>
              <a:rPr lang="en-US" sz="1200" dirty="0">
                <a:solidFill>
                  <a:srgbClr val="000000"/>
                </a:solidFill>
                <a:latin typeface="Arial" panose="020B0604020202020204" pitchFamily="34" charset="0"/>
                <a:ea typeface="Verdana" panose="020B0604030504040204" pitchFamily="34" charset="0"/>
                <a:cs typeface="Arial" pitchFamily="34" charset="0"/>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 A strand with 5 prime and 3 prime, exon 1, s n RNA, intron, branch point A, s n RNP s, and exon 2. 1. S n RNA forms base-pairs with 5 prime ends of the intron, and at the branch, the site gives 2. S n RNP s associate with other factors to form spliceosome gives 3. 5 prime ends of the intron is removed and forms bond at the branch site, forming a list.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7863690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Pre-</a:t>
            </a:r>
            <a:r>
              <a:rPr lang="en-US" dirty="0" err="1">
                <a:solidFill>
                  <a:srgbClr val="000000"/>
                </a:solidFill>
                <a:latin typeface="Arial" panose="020B0604020202020204" pitchFamily="34" charset="0"/>
                <a:ea typeface="Verdana" panose="020B0604030504040204" pitchFamily="34" charset="0"/>
                <a:cs typeface="Arial" pitchFamily="34" charset="0"/>
              </a:rPr>
              <a:t>mR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splicing by the spliceosome</a:t>
            </a:r>
            <a:r>
              <a:rPr lang="en-US" sz="1200" dirty="0">
                <a:solidFill>
                  <a:srgbClr val="000000"/>
                </a:solidFill>
                <a:latin typeface="Arial" panose="020B0604020202020204" pitchFamily="34" charset="0"/>
                <a:ea typeface="Verdana" panose="020B0604030504040204" pitchFamily="34" charset="0"/>
                <a:cs typeface="Arial" pitchFamily="34" charset="0"/>
              </a:rPr>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3 prime ends of the intron are then cut to give a mature m RNA with 5 prime, 3 prime, exon 1, and exon 2, excised intron. 4. Exons are joined, spliceosome disassembles.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63438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structure of tR</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2 D cloverleaf model has hairpin structures, 3 prime acceptor ends, 5 prime, and an anticodon loop at the bottom. The 3 D ribbon-like model has an acceptor end and anticodon loop. The 3 D space-filled model has an acceptor end and anticodon loop. The icon has an acceptor end and anticodon end.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6276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70EB8-D655-4C1C-B2A8-C05458CDA9E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Transcription</a:t>
            </a:r>
          </a:p>
        </p:txBody>
      </p:sp>
      <p:pic>
        <p:nvPicPr>
          <p:cNvPr id="10" name="Picture 2" descr="An illustration of a transcription of a DNA to give m RNA.">
            <a:extLst>
              <a:ext uri="{FF2B5EF4-FFF2-40B4-BE49-F238E27FC236}">
                <a16:creationId xmlns:a16="http://schemas.microsoft.com/office/drawing/2014/main" id="{518A27D2-BB72-4E4F-8CA3-A55BD9517177}"/>
              </a:ext>
            </a:extLst>
          </p:cNvPr>
          <p:cNvPicPr>
            <a:picLocks noChangeAspect="1"/>
          </p:cNvPicPr>
          <p:nvPr/>
        </p:nvPicPr>
        <p:blipFill>
          <a:blip r:embed="rId2"/>
          <a:stretch>
            <a:fillRect/>
          </a:stretch>
        </p:blipFill>
        <p:spPr>
          <a:xfrm>
            <a:off x="461041" y="1391155"/>
            <a:ext cx="8221918" cy="2286000"/>
          </a:xfrm>
          <a:prstGeom prst="rect">
            <a:avLst/>
          </a:prstGeom>
        </p:spPr>
      </p:pic>
      <p:sp>
        <p:nvSpPr>
          <p:cNvPr id="4" name="Content Placeholder 3">
            <a:extLst>
              <a:ext uri="{FF2B5EF4-FFF2-40B4-BE49-F238E27FC236}">
                <a16:creationId xmlns:a16="http://schemas.microsoft.com/office/drawing/2014/main" id="{0C604FD7-529C-433C-9058-327B5132974F}"/>
              </a:ext>
            </a:extLst>
          </p:cNvPr>
          <p:cNvSpPr>
            <a:spLocks noGrp="1"/>
          </p:cNvSpPr>
          <p:nvPr>
            <p:ph sz="quarter" idx="11"/>
          </p:nvPr>
        </p:nvSpPr>
        <p:spPr>
          <a:xfrm>
            <a:off x="342900" y="4045310"/>
            <a:ext cx="8458200" cy="2025290"/>
          </a:xfrm>
        </p:spPr>
        <p:txBody>
          <a:bodyPr/>
          <a:lstStyle/>
          <a:p>
            <a:pPr marL="342900" lvl="0" indent="-342900">
              <a:spcBef>
                <a:spcPts val="400"/>
              </a:spcBef>
              <a:spcAft>
                <a:spcPts val="4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A-directed synthesis of R</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a:t>
            </a:r>
          </a:p>
          <a:p>
            <a:pPr marL="342900" lvl="0" indent="-342900">
              <a:spcBef>
                <a:spcPts val="400"/>
              </a:spcBef>
              <a:spcAft>
                <a:spcPts val="4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Only one strand of D</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 copied as R</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 called the </a:t>
            </a:r>
            <a:r>
              <a:rPr lang="en-US" sz="2000" i="1" dirty="0">
                <a:solidFill>
                  <a:srgbClr val="000000"/>
                </a:solidFill>
                <a:latin typeface="Arial" panose="020B0604020202020204" pitchFamily="34" charset="0"/>
                <a:ea typeface="Verdana" panose="020B0604030504040204" pitchFamily="34" charset="0"/>
              </a:rPr>
              <a:t>template strand</a:t>
            </a:r>
          </a:p>
          <a:p>
            <a:pPr marL="342900" lvl="0" indent="-342900">
              <a:spcBef>
                <a:spcPts val="400"/>
              </a:spcBef>
              <a:spcAft>
                <a:spcPts val="4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Strand of D</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 not used as template is the </a:t>
            </a:r>
            <a:r>
              <a:rPr lang="en-US" sz="2000" i="1" dirty="0">
                <a:solidFill>
                  <a:srgbClr val="000000"/>
                </a:solidFill>
                <a:latin typeface="Arial" panose="020B0604020202020204" pitchFamily="34" charset="0"/>
                <a:ea typeface="Verdana" panose="020B0604030504040204" pitchFamily="34" charset="0"/>
              </a:rPr>
              <a:t>coding strand</a:t>
            </a:r>
          </a:p>
          <a:p>
            <a:pPr marL="342900" lvl="0" indent="-342900">
              <a:spcBef>
                <a:spcPts val="400"/>
              </a:spcBef>
              <a:spcAft>
                <a:spcPts val="4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T (thymine) in D</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 replaced by U (uracil) in R</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a:t>
            </a:r>
          </a:p>
          <a:p>
            <a:pPr marL="342900" lvl="0" indent="-342900">
              <a:spcBef>
                <a:spcPts val="400"/>
              </a:spcBef>
              <a:spcAft>
                <a:spcPts val="400"/>
              </a:spcAft>
              <a:buClr>
                <a:schemeClr val="tx1"/>
              </a:buClr>
              <a:buFont typeface="Arial" panose="020B0604020202020204" pitchFamily="34" charset="0"/>
              <a:buChar char="•"/>
            </a:pPr>
            <a:r>
              <a:rPr lang="en-US" sz="2000"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 used to direct synthesis of polypeptides</a:t>
            </a:r>
          </a:p>
        </p:txBody>
      </p:sp>
      <p:sp>
        <p:nvSpPr>
          <p:cNvPr id="5" name="Content Placeholder 4">
            <a:extLst>
              <a:ext uri="{FF2B5EF4-FFF2-40B4-BE49-F238E27FC236}">
                <a16:creationId xmlns:a16="http://schemas.microsoft.com/office/drawing/2014/main" id="{6DF6D6AD-6D5F-4706-922F-05F3C87DF52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29D14D57-D89B-48D6-BE21-1E1B348BC31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8575702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tR</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 charging reaction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1. In the first step of the reaction, the amino acid is activated. The amino acid reacts with ATP to produce an intermediate with the carboxyl end of the amino acid attached to AMP. The two-terminal phosphates (pyrophosphates) are cleaved from ATP in this reaction. An aminoacyl-t RNA synthetase with t RNA site and amino acid site, where NH 3 plus T r p carboxyl group in the presence of ATP and 2 Pi gives an anticodon specific to tryptophan t RNA accepting site OH attaches to aminoacyl-t RNA synthetase. 2. The amino acid-AMP complex remains bound to the enzyme. The t RNA next binds to the enzyme. 3. The second step of the reaction transfers the amino acid from A M P to the t RNA, producing a charged t RNA and A M P. The charged t RNA consists of a specific amino acid attached to the 3 prime acceptor stem of its RNA.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0007793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Ribosomes have a large and small subunit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structure has 90 degrees rotation. The second structure has 0 degrees. The third structure has m RNA with 5 prime and 3 prime.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1031624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Initiation of translation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ribosome with a small subunit, UACM e t, m RNA with 5 prime and 3 prime AUG. The reaction of a ribosome with initiation factor, m RNA with initiator factor in the presence of GDP plus P I from GTP gives an initiation complex with m RNA, UAC, AUG is highlighted, and a large subunit approaches to give a complete ribosome with m RNA, E site, t RNA in the P site and A site.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0511080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Peptide bond formation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ribosome with m RNA with a P site, amino acid 1 NH 3 plus C (double bond O) O, and A site NH 3 plus amino acid 2 C (double bond O) O peptide bond formation gives an mRNA with P site empty t RNA and hydroxide and A site with polypeptide chain NH 3 plus amino group, amino acid 1 C (double bond O) N peptide bond, amino acid 2 and C (double bond O) O. Amine end (N-terminus) NH 3 plus, amino acid 1 amino acid 2 amino acid 3 amino acid 4 amino acid 5 amino acid 6 amino acid 7 COO carboxyl end (C terminus).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4545371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Elongation cycle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1. Matching t RNA anticodon with m RNA codon. Sectioned ribosome with GTP and elongation factor releases elongation factor GDP plus P </a:t>
            </a:r>
            <a:r>
              <a:rPr lang="en-US" dirty="0" err="1"/>
              <a:t>i</a:t>
            </a:r>
            <a:r>
              <a:rPr lang="en-US" dirty="0"/>
              <a:t> gives a ribosome. 2. Peptide bond formation.  3. Translocation of the ribosome. The ribosome with peptide bond with GTP, elongation factor give GDP plus P I gives a growing polypeptide with ejected t RNA gives A ribosome with m RNA with 5 prime 3 prime and EPA, and the next round.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1614006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Termination of protein synthesis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ribosome with sectioned ribosome with E site, P site with ACC, UGG, and A sites, and release factor gives a ribosome with polypeptide chain releases shows dissociation.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561494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Synthesis of proteins on 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E</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ribosome with a ribosome synthesizing peptide, exit tunnel, and signal with a signal recognition particle gives a ribosome with SR P binds to signal peptide, arresting elongation docking gives a ribosome in protein channel of rough endoplasmic reticulum and gives a ribosome with polypeptide elongation continues. The parts labeled are cytoplasm and lumen of the rough endoplasmic reticulum.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2161950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Summarizing gene expression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RNA polymerase 2 in the nucleus copies one strand of the DNA to produce the primary transcript. 2. The primary transcript is processed by the addition of a 5 prime methyl-G cap, cleavage and polyadenylation of the 3 prime ends, and removal of introns. The mature m RNA is then exported through the nuclear pores of the cytoplasm. A primary RNA transcript and mature m RNA with 5 caps, poly-A tail, and cut intron. 3. The 5 prime caps of the m RNA associates with the small subunit of the ribosome. The initiator t RNA and large subunit are added to form an initiation complex. The m RNA with 5 prime caps, ribosome with small subunit, and large subunit in the cytoplasm. 4. The ribosome cycle begins with the growing peptide attached to the t RNA in the P site. The next charged t RNA binds to the A site with its anticodon complementary to the codon in the m RNA in this site. 5. Peptide bonds form between the amino terminus of the next amino acid and the carboxyl terminus of the growing peptide. This transforms the growing peptide to the t RNA in the A site, leaving the t RNA in the P site empty. 6. Ribosome translocation moves the ribosome relative to the m RNA and its bound t RNAs. This moves the growing chain into the P site, leaving the empty t RNA in the E site and the A site ready to bind the next charged t RNA.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4210999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Types of point mutations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sz="1800" dirty="0"/>
              <a:t>In (a) coding 5 prime A T G C </a:t>
            </a:r>
            <a:r>
              <a:rPr lang="en-IN" sz="1800" dirty="0" err="1"/>
              <a:t>C</a:t>
            </a:r>
            <a:r>
              <a:rPr lang="en-IN" sz="1800" dirty="0"/>
              <a:t> T (CG) TAT (AT) CG (AT) CTGA 3 prime, template 3 prime T A C G </a:t>
            </a:r>
            <a:r>
              <a:rPr lang="en-IN" sz="1800" dirty="0" err="1"/>
              <a:t>G</a:t>
            </a:r>
            <a:r>
              <a:rPr lang="en-IN" sz="1800" dirty="0"/>
              <a:t> A </a:t>
            </a:r>
            <a:r>
              <a:rPr lang="en-IN" sz="1800" dirty="0" err="1"/>
              <a:t>A</a:t>
            </a:r>
            <a:r>
              <a:rPr lang="en-IN" sz="1800" dirty="0"/>
              <a:t> T A G C G A C T 5 prime and m RNA 5 prime A U G C </a:t>
            </a:r>
            <a:r>
              <a:rPr lang="en-IN" sz="1800" dirty="0" err="1"/>
              <a:t>C</a:t>
            </a:r>
            <a:r>
              <a:rPr lang="en-IN" sz="1800" dirty="0"/>
              <a:t> U </a:t>
            </a:r>
            <a:r>
              <a:rPr lang="en-IN" sz="1800" dirty="0" err="1"/>
              <a:t>U</a:t>
            </a:r>
            <a:r>
              <a:rPr lang="en-IN" sz="1800" dirty="0"/>
              <a:t> AU C G C U G A 3 prime and protein Met-Pro Tyr </a:t>
            </a:r>
            <a:r>
              <a:rPr lang="en-IN" sz="1800" dirty="0" err="1"/>
              <a:t>Arg</a:t>
            </a:r>
            <a:r>
              <a:rPr lang="en-IN" sz="1800" dirty="0"/>
              <a:t> Stop are present. The 6th (T, A, U), 9th (T, A, U), and 11th (G, C, G) nucleotides on coding, template, and mRNA are marked vertically. In the silent mutation (b), 5 prime A T G C </a:t>
            </a:r>
            <a:r>
              <a:rPr lang="en-IN" sz="1800" dirty="0" err="1"/>
              <a:t>C</a:t>
            </a:r>
            <a:r>
              <a:rPr lang="en-IN" sz="1800" dirty="0"/>
              <a:t> </a:t>
            </a:r>
            <a:r>
              <a:rPr lang="en-IN" sz="1800" dirty="0" err="1"/>
              <a:t>C</a:t>
            </a:r>
            <a:r>
              <a:rPr lang="en-IN" sz="1800" dirty="0"/>
              <a:t> T A T C G C T G A 3 prime, template 3 prime T A C G </a:t>
            </a:r>
            <a:r>
              <a:rPr lang="en-IN" sz="1800" dirty="0" err="1"/>
              <a:t>G</a:t>
            </a:r>
            <a:r>
              <a:rPr lang="en-IN" sz="1800" dirty="0"/>
              <a:t> </a:t>
            </a:r>
            <a:r>
              <a:rPr lang="en-IN" sz="1800" dirty="0" err="1"/>
              <a:t>G</a:t>
            </a:r>
            <a:r>
              <a:rPr lang="en-IN" sz="1800" dirty="0"/>
              <a:t> A T A G C G A C T 5 prime, m RNA 5 prime AUG CC C UAU CGC UGA–3 prime, protein Met Pro Tyr </a:t>
            </a:r>
            <a:r>
              <a:rPr lang="en-IN" sz="1800" dirty="0" err="1"/>
              <a:t>Arg</a:t>
            </a:r>
            <a:r>
              <a:rPr lang="en-IN" sz="1800" dirty="0"/>
              <a:t> Stop are present. The 6th nucleotide (C, G, C) on coding, template, and mRNA are marked vertically. In the missense mutation (c), 5 prime A T G C </a:t>
            </a:r>
            <a:r>
              <a:rPr lang="en-IN" sz="1800" dirty="0" err="1"/>
              <a:t>C</a:t>
            </a:r>
            <a:r>
              <a:rPr lang="en-IN" sz="1800" dirty="0"/>
              <a:t> </a:t>
            </a:r>
            <a:r>
              <a:rPr lang="en-IN" sz="1800" dirty="0" err="1"/>
              <a:t>C</a:t>
            </a:r>
            <a:r>
              <a:rPr lang="en-IN" sz="1800" dirty="0"/>
              <a:t> T A T C G C T G A 3 prime, template 3 prime T A C G </a:t>
            </a:r>
            <a:r>
              <a:rPr lang="en-IN" sz="1800" dirty="0" err="1"/>
              <a:t>G</a:t>
            </a:r>
            <a:r>
              <a:rPr lang="en-IN" sz="1800" dirty="0"/>
              <a:t> </a:t>
            </a:r>
            <a:r>
              <a:rPr lang="en-IN" sz="1800" dirty="0" err="1"/>
              <a:t>G</a:t>
            </a:r>
            <a:r>
              <a:rPr lang="en-IN" sz="1800" dirty="0"/>
              <a:t> A T A G C G A C T 5 prime, m RNA 5 prime AUG CC C UAU CGC UGA–3 prime, protein Met Pro Tyr </a:t>
            </a:r>
            <a:r>
              <a:rPr lang="en-IN" sz="1800" dirty="0" err="1"/>
              <a:t>Arg</a:t>
            </a:r>
            <a:r>
              <a:rPr lang="en-IN" sz="1800" dirty="0"/>
              <a:t> Stop are present. The 11th nucleotide (A, T, A) on coding, template, and mRNA is marked vertically. In the nonsense mutation (d), 5 prime A T G C </a:t>
            </a:r>
            <a:r>
              <a:rPr lang="en-IN" sz="1800" dirty="0" err="1"/>
              <a:t>C</a:t>
            </a:r>
            <a:r>
              <a:rPr lang="en-IN" sz="1800" dirty="0"/>
              <a:t> </a:t>
            </a:r>
            <a:r>
              <a:rPr lang="en-IN" sz="1800" dirty="0" err="1"/>
              <a:t>C</a:t>
            </a:r>
            <a:r>
              <a:rPr lang="en-IN" sz="1800" dirty="0"/>
              <a:t> T A T C G C T G A 3 prime, template 3 prime T A C G </a:t>
            </a:r>
            <a:r>
              <a:rPr lang="en-IN" sz="1800" dirty="0" err="1"/>
              <a:t>G</a:t>
            </a:r>
            <a:r>
              <a:rPr lang="en-IN" sz="1800" dirty="0"/>
              <a:t> </a:t>
            </a:r>
            <a:r>
              <a:rPr lang="en-IN" sz="1800" dirty="0" err="1"/>
              <a:t>G</a:t>
            </a:r>
            <a:r>
              <a:rPr lang="en-IN" sz="1800" dirty="0"/>
              <a:t> A T A G C G A C T 5 prime, m RNA 5 prime AUG CC C UAU CGC UGA–3 prime, protein Met Pro Tyr </a:t>
            </a:r>
            <a:r>
              <a:rPr lang="en-IN" sz="1800" dirty="0" err="1"/>
              <a:t>Arg</a:t>
            </a:r>
            <a:r>
              <a:rPr lang="en-IN" sz="1800" dirty="0"/>
              <a:t> Stop are present. The 9th nucleotide (A, T, A) on coding, template, and mRNA is marked vertically.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5251608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Sickle cell anemia is caused by an altered protein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normal H B </a:t>
            </a:r>
            <a:r>
              <a:rPr lang="en-US" dirty="0" err="1"/>
              <a:t>B</a:t>
            </a:r>
            <a:r>
              <a:rPr lang="en-US" dirty="0"/>
              <a:t> sequence has amino acids L e u (CTG), T h r (ACT), P r o (CCT), G l u (polar) (GAG), G l u (GAG), L y s (AAG) and S e r (TCT). The abnormal H B </a:t>
            </a:r>
            <a:r>
              <a:rPr lang="en-US" dirty="0" err="1"/>
              <a:t>B</a:t>
            </a:r>
            <a:r>
              <a:rPr lang="en-US" dirty="0"/>
              <a:t> sequence with amino acids L e u (CTG), T h r (ACT), P r o (CCT), V a l (GTG), G l u (GAG), L y s (AAG) and S e r (TCT). The normal deoxygenated tetramer has alpha 1, alpha 2, beta 1, and beta 2. The abnormal deoxygenated tetramer has sticky nonpolar sites alpha 1, alpha 2, beta 1, and beta 2. Tetramers form long chains when deoxygenated. This distorts the normal red blood cell shape into a sickle shape.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9480158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5305</TotalTime>
  <Words>7404</Words>
  <Application>Microsoft Office PowerPoint</Application>
  <PresentationFormat>On-screen Show (4:3)</PresentationFormat>
  <Paragraphs>557</Paragraphs>
  <Slides>100</Slides>
  <Notes>0</Notes>
  <HiddenSlides>29</HiddenSlides>
  <MMClips>0</MMClips>
  <ScaleCrop>false</ScaleCrop>
  <HeadingPairs>
    <vt:vector size="8" baseType="variant">
      <vt:variant>
        <vt:lpstr>Fonts Used</vt:lpstr>
      </vt:variant>
      <vt:variant>
        <vt:i4>6</vt:i4>
      </vt:variant>
      <vt:variant>
        <vt:lpstr>Theme</vt:lpstr>
      </vt:variant>
      <vt:variant>
        <vt:i4>6</vt:i4>
      </vt:variant>
      <vt:variant>
        <vt:lpstr>Embedded OLE Servers</vt:lpstr>
      </vt:variant>
      <vt:variant>
        <vt:i4>1</vt:i4>
      </vt:variant>
      <vt:variant>
        <vt:lpstr>Slide Titles</vt:lpstr>
      </vt:variant>
      <vt:variant>
        <vt:i4>100</vt:i4>
      </vt:variant>
    </vt:vector>
  </HeadingPairs>
  <TitlesOfParts>
    <vt:vector size="113" baseType="lpstr">
      <vt:lpstr>Microsoft YaHei</vt:lpstr>
      <vt:lpstr>Arial</vt:lpstr>
      <vt:lpstr>Arial (Body)</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15</vt:lpstr>
      <vt:lpstr>Chapter 15: Genes and How They Work</vt:lpstr>
      <vt:lpstr>The Nature of Genes</vt:lpstr>
      <vt:lpstr>Beadle and Tatum – 1941</vt:lpstr>
      <vt:lpstr>Beadle and Tatum results</vt:lpstr>
      <vt:lpstr>Led to one-gene/one-enzyme hypothesis</vt:lpstr>
      <vt:lpstr>The central dogma describes information flow</vt:lpstr>
      <vt:lpstr>The central dogma of molecular biology</vt:lpstr>
      <vt:lpstr>Transcription</vt:lpstr>
      <vt:lpstr>R N A</vt:lpstr>
      <vt:lpstr>Multiple kinds of R N A</vt:lpstr>
      <vt:lpstr>The genetic code</vt:lpstr>
      <vt:lpstr>Messages with and without spaces are affected differently by a deletion</vt:lpstr>
      <vt:lpstr>Reading codons</vt:lpstr>
      <vt:lpstr>The genetic code is triplet</vt:lpstr>
      <vt:lpstr>Codons specify amino acids</vt:lpstr>
      <vt:lpstr>Table 15.1</vt:lpstr>
      <vt:lpstr>Code practically universal</vt:lpstr>
      <vt:lpstr>Prokaryotes have a single R N A polymerase</vt:lpstr>
      <vt:lpstr>Transcription requirements</vt:lpstr>
      <vt:lpstr>Transcription initiation</vt:lpstr>
      <vt:lpstr>Transcription elongation</vt:lpstr>
      <vt:lpstr>Model of a transcription bubble</vt:lpstr>
      <vt:lpstr>Termination occurs at specific sites</vt:lpstr>
      <vt:lpstr>Bacterial transcription terminator</vt:lpstr>
      <vt:lpstr>Coupling of transcription and translation</vt:lpstr>
      <vt:lpstr>Prokaryotes have operons</vt:lpstr>
      <vt:lpstr>Eukaryotes have three R N A polymerases</vt:lpstr>
      <vt:lpstr>R N A polymerase promoters</vt:lpstr>
      <vt:lpstr>Core promoter and R N A Pol II</vt:lpstr>
      <vt:lpstr>Eukaryotic initiation complex</vt:lpstr>
      <vt:lpstr>mR N A modifications</vt:lpstr>
      <vt:lpstr>Posttranscriptional modifications to 5′ and 3′ ends</vt:lpstr>
      <vt:lpstr>Eukaryotic gene structure</vt:lpstr>
      <vt:lpstr>Eukaryotic genes contain introns and exons</vt:lpstr>
      <vt:lpstr>Eukaryotic pre-mR N A splicing</vt:lpstr>
      <vt:lpstr>Pre-mR N A splicing by the spliceosome 1</vt:lpstr>
      <vt:lpstr>Pre-mR N A splicing by the spliceosome 2</vt:lpstr>
      <vt:lpstr>Introns and exons</vt:lpstr>
      <vt:lpstr>Alternative splicing</vt:lpstr>
      <vt:lpstr>Effect of alternative splicing</vt:lpstr>
      <vt:lpstr>The Structure of tR N A and Ribosomes</vt:lpstr>
      <vt:lpstr>The structure of tR N A</vt:lpstr>
      <vt:lpstr>Aminoacyl-tR N A synthetase</vt:lpstr>
      <vt:lpstr>tR N A charging reaction</vt:lpstr>
      <vt:lpstr>Ribosomes</vt:lpstr>
      <vt:lpstr>Ribosomes have a large and small subunit</vt:lpstr>
      <vt:lpstr>Ribosome functions</vt:lpstr>
      <vt:lpstr>Prokaryotic translation</vt:lpstr>
      <vt:lpstr>Initiation of translation</vt:lpstr>
      <vt:lpstr>Eukaryotic translation</vt:lpstr>
      <vt:lpstr>Translation elongation</vt:lpstr>
      <vt:lpstr>Peptide bond formation</vt:lpstr>
      <vt:lpstr>Elongation cycle</vt:lpstr>
      <vt:lpstr>Wobble pairing</vt:lpstr>
      <vt:lpstr>Translation termination</vt:lpstr>
      <vt:lpstr>Termination of protein synthesis</vt:lpstr>
      <vt:lpstr>Protein targeting</vt:lpstr>
      <vt:lpstr>Synthesis of proteins on R E R</vt:lpstr>
      <vt:lpstr>Summarizing gene expression</vt:lpstr>
      <vt:lpstr>Table 15.2</vt:lpstr>
      <vt:lpstr>Mutation: Altered genes</vt:lpstr>
      <vt:lpstr>Mutation: Point mutations</vt:lpstr>
      <vt:lpstr>Types of point mutations</vt:lpstr>
      <vt:lpstr>Sickle cell anemia is caused by an altered protein</vt:lpstr>
      <vt:lpstr>Other types of mutations</vt:lpstr>
      <vt:lpstr>Structural variation</vt:lpstr>
      <vt:lpstr>Chromosomal mutations change the structure of chromosomes</vt:lpstr>
      <vt:lpstr>Mutations and evolution</vt:lpstr>
      <vt:lpstr>Human mutation rates</vt:lpstr>
      <vt:lpstr>End of Main Content</vt:lpstr>
      <vt:lpstr>Accessibility Content: Text Alternatives for Images</vt:lpstr>
      <vt:lpstr>Beadle and Tatum – 1941 - Text Alternative</vt:lpstr>
      <vt:lpstr>Beadle and Tatum results - Text Alternative</vt:lpstr>
      <vt:lpstr>The central dogma of molecular biology - Text Alternative</vt:lpstr>
      <vt:lpstr>Transcription - Text Alternative</vt:lpstr>
      <vt:lpstr>Messages with and without spaces are affected differently by a deletion - Text Alternative</vt:lpstr>
      <vt:lpstr>The genetic code is triplet - Text Alternative</vt:lpstr>
      <vt:lpstr>Table 15.1 - Text Alternative</vt:lpstr>
      <vt:lpstr>Transcription initiation - Text Alternative</vt:lpstr>
      <vt:lpstr>Model of a transcription bubble - Text Alternative</vt:lpstr>
      <vt:lpstr>Bacterial transcription terminator - Text Alternative</vt:lpstr>
      <vt:lpstr>Coupling of transcription and translation - Text Alternative</vt:lpstr>
      <vt:lpstr>Eukaryotic initiation complex - Text Alternative</vt:lpstr>
      <vt:lpstr>Posttranscriptional modifications to 5′ and 3′ ends - Text Alternative</vt:lpstr>
      <vt:lpstr>Eukaryotic genes contain introns and exons - Text Alternative</vt:lpstr>
      <vt:lpstr>Pre-mR N A splicing by the spliceosome 1 - Text Alternative</vt:lpstr>
      <vt:lpstr>Pre-mR N A splicing by the spliceosome 2 - Text Alternative</vt:lpstr>
      <vt:lpstr>The structure of tR N A - Text Alternative</vt:lpstr>
      <vt:lpstr>tR N A charging reaction - Text Alternative</vt:lpstr>
      <vt:lpstr>Ribosomes have a large and small subunit - Text Alternative</vt:lpstr>
      <vt:lpstr>Initiation of translation - Text Alternative</vt:lpstr>
      <vt:lpstr>Peptide bond formation - Text Alternative</vt:lpstr>
      <vt:lpstr>Elongation cycle - Text Alternative</vt:lpstr>
      <vt:lpstr>Termination of protein synthesis - Text Alternative</vt:lpstr>
      <vt:lpstr>Synthesis of proteins on R E R - Text Alternative</vt:lpstr>
      <vt:lpstr>Summarizing gene expression - Text Alternative</vt:lpstr>
      <vt:lpstr>Types of point mutations - Text Alternative</vt:lpstr>
      <vt:lpstr>Sickle cell anemia is caused by an altered protein - Text Alternative</vt:lpstr>
      <vt:lpstr>Chromosomal mutations change the structure of chromosomes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15: Genes and How They Work</dc:subject>
  <dc:creator>Raven, Johnson, Mason, Losos, Duncan</dc:creator>
  <cp:keywords>Accessible PPT</cp:keywords>
  <cp:lastModifiedBy>Kiran</cp:lastModifiedBy>
  <cp:revision>986</cp:revision>
  <dcterms:created xsi:type="dcterms:W3CDTF">2019-07-27T05:34:11Z</dcterms:created>
  <dcterms:modified xsi:type="dcterms:W3CDTF">2022-04-05T05:16:24Z</dcterms:modified>
</cp:coreProperties>
</file>