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5"/>
  </p:notesMasterIdLst>
  <p:sldIdLst>
    <p:sldId id="406" r:id="rId7"/>
    <p:sldId id="658" r:id="rId8"/>
    <p:sldId id="659" r:id="rId9"/>
    <p:sldId id="729" r:id="rId10"/>
    <p:sldId id="312" r:id="rId11"/>
    <p:sldId id="313" r:id="rId12"/>
    <p:sldId id="661" r:id="rId13"/>
    <p:sldId id="315" r:id="rId14"/>
    <p:sldId id="730" r:id="rId15"/>
    <p:sldId id="731" r:id="rId16"/>
    <p:sldId id="732" r:id="rId17"/>
    <p:sldId id="733" r:id="rId18"/>
    <p:sldId id="734" r:id="rId19"/>
    <p:sldId id="735" r:id="rId20"/>
    <p:sldId id="736" r:id="rId21"/>
    <p:sldId id="737" r:id="rId22"/>
    <p:sldId id="738" r:id="rId23"/>
    <p:sldId id="739" r:id="rId24"/>
    <p:sldId id="740" r:id="rId25"/>
    <p:sldId id="741" r:id="rId26"/>
    <p:sldId id="742" r:id="rId27"/>
    <p:sldId id="743" r:id="rId28"/>
    <p:sldId id="744" r:id="rId29"/>
    <p:sldId id="745" r:id="rId30"/>
    <p:sldId id="746" r:id="rId31"/>
    <p:sldId id="747" r:id="rId32"/>
    <p:sldId id="748" r:id="rId33"/>
    <p:sldId id="749" r:id="rId34"/>
    <p:sldId id="662" r:id="rId35"/>
    <p:sldId id="750" r:id="rId36"/>
    <p:sldId id="751" r:id="rId37"/>
    <p:sldId id="752" r:id="rId38"/>
    <p:sldId id="753" r:id="rId39"/>
    <p:sldId id="754" r:id="rId40"/>
    <p:sldId id="755" r:id="rId41"/>
    <p:sldId id="756" r:id="rId42"/>
    <p:sldId id="757" r:id="rId43"/>
    <p:sldId id="758" r:id="rId44"/>
    <p:sldId id="759" r:id="rId45"/>
    <p:sldId id="760" r:id="rId46"/>
    <p:sldId id="761" r:id="rId47"/>
    <p:sldId id="762" r:id="rId48"/>
    <p:sldId id="726" r:id="rId49"/>
    <p:sldId id="764" r:id="rId50"/>
    <p:sldId id="765" r:id="rId51"/>
    <p:sldId id="766" r:id="rId52"/>
    <p:sldId id="767" r:id="rId53"/>
    <p:sldId id="768" r:id="rId54"/>
    <p:sldId id="769" r:id="rId55"/>
    <p:sldId id="770" r:id="rId56"/>
    <p:sldId id="664" r:id="rId57"/>
    <p:sldId id="771" r:id="rId58"/>
    <p:sldId id="772" r:id="rId59"/>
    <p:sldId id="773" r:id="rId60"/>
    <p:sldId id="774" r:id="rId61"/>
    <p:sldId id="775" r:id="rId62"/>
    <p:sldId id="303" r:id="rId63"/>
    <p:sldId id="289" r:id="rId64"/>
    <p:sldId id="264" r:id="rId65"/>
    <p:sldId id="776" r:id="rId66"/>
    <p:sldId id="777" r:id="rId67"/>
    <p:sldId id="778" r:id="rId68"/>
    <p:sldId id="779" r:id="rId69"/>
    <p:sldId id="780" r:id="rId70"/>
    <p:sldId id="781" r:id="rId71"/>
    <p:sldId id="782" r:id="rId72"/>
    <p:sldId id="783" r:id="rId73"/>
    <p:sldId id="784" r:id="rId74"/>
    <p:sldId id="785" r:id="rId75"/>
    <p:sldId id="786" r:id="rId76"/>
    <p:sldId id="787" r:id="rId77"/>
    <p:sldId id="788" r:id="rId78"/>
    <p:sldId id="789" r:id="rId79"/>
    <p:sldId id="790" r:id="rId80"/>
    <p:sldId id="791" r:id="rId81"/>
    <p:sldId id="792" r:id="rId82"/>
    <p:sldId id="793" r:id="rId83"/>
    <p:sldId id="794"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659"/>
            <p14:sldId id="729"/>
            <p14:sldId id="312"/>
            <p14:sldId id="313"/>
            <p14:sldId id="661"/>
            <p14:sldId id="315"/>
            <p14:sldId id="730"/>
            <p14:sldId id="731"/>
            <p14:sldId id="732"/>
            <p14:sldId id="733"/>
            <p14:sldId id="734"/>
            <p14:sldId id="735"/>
            <p14:sldId id="736"/>
            <p14:sldId id="737"/>
            <p14:sldId id="738"/>
            <p14:sldId id="739"/>
            <p14:sldId id="740"/>
            <p14:sldId id="741"/>
            <p14:sldId id="742"/>
            <p14:sldId id="743"/>
            <p14:sldId id="744"/>
            <p14:sldId id="745"/>
            <p14:sldId id="746"/>
            <p14:sldId id="747"/>
            <p14:sldId id="748"/>
            <p14:sldId id="749"/>
            <p14:sldId id="662"/>
            <p14:sldId id="750"/>
            <p14:sldId id="751"/>
            <p14:sldId id="752"/>
            <p14:sldId id="753"/>
            <p14:sldId id="754"/>
            <p14:sldId id="755"/>
            <p14:sldId id="756"/>
            <p14:sldId id="757"/>
            <p14:sldId id="758"/>
            <p14:sldId id="759"/>
            <p14:sldId id="760"/>
            <p14:sldId id="761"/>
            <p14:sldId id="762"/>
            <p14:sldId id="726"/>
            <p14:sldId id="764"/>
            <p14:sldId id="765"/>
            <p14:sldId id="766"/>
            <p14:sldId id="767"/>
            <p14:sldId id="768"/>
            <p14:sldId id="769"/>
            <p14:sldId id="770"/>
            <p14:sldId id="664"/>
            <p14:sldId id="771"/>
            <p14:sldId id="772"/>
            <p14:sldId id="773"/>
            <p14:sldId id="774"/>
            <p14:sldId id="775"/>
            <p14:sldId id="303"/>
          </p14:sldIdLst>
        </p14:section>
        <p14:section name="Appendix: Image Descriptions for Unsighted Students" id="{07080632-B756-45AF-BBF3-52DB3854CA65}">
          <p14:sldIdLst>
            <p14:sldId id="289"/>
            <p14:sldId id="264"/>
            <p14:sldId id="776"/>
            <p14:sldId id="777"/>
            <p14:sldId id="778"/>
            <p14:sldId id="779"/>
            <p14:sldId id="780"/>
            <p14:sldId id="781"/>
            <p14:sldId id="782"/>
            <p14:sldId id="783"/>
            <p14:sldId id="784"/>
            <p14:sldId id="785"/>
            <p14:sldId id="786"/>
            <p14:sldId id="787"/>
            <p14:sldId id="788"/>
            <p14:sldId id="789"/>
            <p14:sldId id="790"/>
            <p14:sldId id="791"/>
            <p14:sldId id="792"/>
            <p14:sldId id="793"/>
            <p14:sldId id="79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1"/>
    <a:srgbClr val="E8DED2"/>
    <a:srgbClr val="4A3C5C"/>
    <a:srgbClr val="804100"/>
    <a:srgbClr val="00648B"/>
    <a:srgbClr val="066568"/>
    <a:srgbClr val="595959"/>
    <a:srgbClr val="714884"/>
    <a:srgbClr val="EFEBF5"/>
    <a:srgbClr val="D6CB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037" autoAdjust="0"/>
  </p:normalViewPr>
  <p:slideViewPr>
    <p:cSldViewPr snapToGrid="0" showGuides="1">
      <p:cViewPr varScale="1">
        <p:scale>
          <a:sx n="121" d="100"/>
          <a:sy n="121" d="100"/>
        </p:scale>
        <p:origin x="1368" y="90"/>
      </p:cViewPr>
      <p:guideLst>
        <p:guide pos="3264"/>
        <p:guide orient="horz" pos="2256"/>
        <p:guide pos="5640"/>
      </p:guideLst>
    </p:cSldViewPr>
  </p:slideViewPr>
  <p:outlineViewPr>
    <p:cViewPr>
      <p:scale>
        <a:sx n="33" d="100"/>
        <a:sy n="33" d="100"/>
      </p:scale>
      <p:origin x="0" y="-6180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slide" Target="slides/slide78.xml"/><Relationship Id="rId89"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slide" Target="slides/slide73.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slide" Target="slides/slide76.xml"/><Relationship Id="rId90" Type="http://schemas.openxmlformats.org/officeDocument/2006/relationships/tableStyles" Target="tableStyles.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11/14/2023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9.jpg"/><Relationship Id="rId1" Type="http://schemas.openxmlformats.org/officeDocument/2006/relationships/slideLayout" Target="../slideLayouts/slideLayout6.xml"/><Relationship Id="rId4" Type="http://schemas.openxmlformats.org/officeDocument/2006/relationships/slide" Target="slide57.xml"/></Relationships>
</file>

<file path=ppt/slides/_rels/slide17.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1.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6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3.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6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6.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6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7.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6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0.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6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6.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6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9.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8.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7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6.xml"/><Relationship Id="rId1" Type="http://schemas.openxmlformats.org/officeDocument/2006/relationships/slideLayout" Target="../slideLayouts/slideLayout22.xml"/><Relationship Id="rId4" Type="http://schemas.openxmlformats.org/officeDocument/2006/relationships/slide" Target="slide40.xml"/></Relationships>
</file>

<file path=ppt/slides/_rels/slide7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8.xml"/><Relationship Id="rId1" Type="http://schemas.openxmlformats.org/officeDocument/2006/relationships/slideLayout" Target="../slideLayouts/slideLayout22.xml"/><Relationship Id="rId4" Type="http://schemas.openxmlformats.org/officeDocument/2006/relationships/slide" Target="slide40.xml"/></Relationships>
</file>

<file path=ppt/slides/_rels/slide7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55.xml"/><Relationship Id="rId1" Type="http://schemas.openxmlformats.org/officeDocument/2006/relationships/slideLayout" Target="../slideLayouts/slideLayout22.xml"/><Relationship Id="rId4" Type="http://schemas.openxmlformats.org/officeDocument/2006/relationships/slide" Target="slide40.xml"/></Relationships>
</file>

<file path=ppt/slides/_rels/slide78.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56.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16</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Control of Gene Expression</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a:t>
            </a:r>
            <a:r>
              <a:rPr lang="en-US" i="1" dirty="0">
                <a:solidFill>
                  <a:srgbClr val="000000"/>
                </a:solidFill>
                <a:latin typeface="Arial" panose="020B0604020202020204" pitchFamily="34" charset="0"/>
                <a:ea typeface="Verdana" panose="020B0604030504040204" pitchFamily="34" charset="0"/>
                <a:cs typeface="Arial" pitchFamily="34" charset="0"/>
              </a:rPr>
              <a:t>lac</a:t>
            </a:r>
            <a:r>
              <a:rPr lang="en-US" dirty="0">
                <a:solidFill>
                  <a:srgbClr val="000000"/>
                </a:solidFill>
                <a:latin typeface="Arial" panose="020B0604020202020204" pitchFamily="34" charset="0"/>
                <a:ea typeface="Verdana" panose="020B0604030504040204" pitchFamily="34" charset="0"/>
                <a:cs typeface="Arial" pitchFamily="34" charset="0"/>
              </a:rPr>
              <a:t> operon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lac</a:t>
            </a:r>
            <a:r>
              <a:rPr lang="en-US" i="1" dirty="0"/>
              <a:t> operon</a:t>
            </a:r>
            <a:r>
              <a:rPr lang="en-US" dirty="0"/>
              <a:t> encodes proteins necessary for the use of lactose as an energy source</a:t>
            </a:r>
          </a:p>
          <a:p>
            <a:pPr marL="342900" indent="-342900">
              <a:spcBef>
                <a:spcPts val="600"/>
              </a:spcBef>
              <a:spcAft>
                <a:spcPts val="1200"/>
              </a:spcAft>
              <a:buFont typeface="Arial" panose="020B0604020202020204" pitchFamily="34" charset="0"/>
              <a:buChar char="•"/>
            </a:pPr>
            <a:r>
              <a:rPr lang="en-US" dirty="0"/>
              <a:t>β-galactosidase (</a:t>
            </a:r>
            <a:r>
              <a:rPr lang="en-US" i="1" dirty="0"/>
              <a:t>lacZ</a:t>
            </a:r>
            <a:r>
              <a:rPr lang="en-US" dirty="0"/>
              <a:t>), permease (</a:t>
            </a:r>
            <a:r>
              <a:rPr lang="en-US" i="1" dirty="0" err="1"/>
              <a:t>lacY</a:t>
            </a:r>
            <a:r>
              <a:rPr lang="en-US" dirty="0"/>
              <a:t>), and transacetylase (</a:t>
            </a:r>
            <a:r>
              <a:rPr lang="en-US" i="1" dirty="0" err="1"/>
              <a:t>lacA</a:t>
            </a:r>
            <a:r>
              <a:rPr lang="en-US" dirty="0"/>
              <a:t>)</a:t>
            </a:r>
          </a:p>
          <a:p>
            <a:pPr>
              <a:spcBef>
                <a:spcPts val="600"/>
              </a:spcBef>
              <a:spcAft>
                <a:spcPts val="1200"/>
              </a:spcAft>
            </a:pPr>
            <a:r>
              <a:rPr lang="en-US" dirty="0"/>
              <a:t>Gene for the </a:t>
            </a:r>
            <a:r>
              <a:rPr lang="en-US" i="1" dirty="0"/>
              <a:t>lac</a:t>
            </a:r>
            <a:r>
              <a:rPr lang="en-US" dirty="0"/>
              <a:t> repressor (</a:t>
            </a:r>
            <a:r>
              <a:rPr lang="en-US" i="1" dirty="0" err="1"/>
              <a:t>lacI</a:t>
            </a:r>
            <a:r>
              <a:rPr lang="en-US" dirty="0"/>
              <a:t>) is linked to the rest of the </a:t>
            </a:r>
            <a:r>
              <a:rPr lang="en-US" i="1" dirty="0"/>
              <a:t>lac</a:t>
            </a:r>
            <a:r>
              <a:rPr lang="en-US" dirty="0"/>
              <a:t> operon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9348793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The </a:t>
            </a:r>
            <a:r>
              <a:rPr lang="en-US" i="1" dirty="0"/>
              <a:t>lac</a:t>
            </a:r>
            <a:r>
              <a:rPr lang="en-US" dirty="0"/>
              <a:t> region of the </a:t>
            </a:r>
            <a:r>
              <a:rPr lang="en-US" i="1" dirty="0"/>
              <a:t>E. coli </a:t>
            </a:r>
            <a:r>
              <a:rPr lang="en-US" dirty="0"/>
              <a:t>chromosome</a:t>
            </a:r>
          </a:p>
        </p:txBody>
      </p:sp>
      <p:pic>
        <p:nvPicPr>
          <p:cNvPr id="8" name="Picture 2" descr="The lac control system consists of a regulatory region followed by a coding region in sequence.">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5015"/>
          <a:stretch/>
        </p:blipFill>
        <p:spPr>
          <a:xfrm>
            <a:off x="326347" y="1779126"/>
            <a:ext cx="8491306" cy="320040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50343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Negative regulation of the</a:t>
            </a:r>
            <a:r>
              <a:rPr lang="en-US" i="1" dirty="0">
                <a:solidFill>
                  <a:srgbClr val="000000"/>
                </a:solidFill>
                <a:latin typeface="Arial" panose="020B0604020202020204" pitchFamily="34" charset="0"/>
                <a:ea typeface="Verdana" panose="020B0604030504040204" pitchFamily="34" charset="0"/>
                <a:cs typeface="Arial" pitchFamily="34" charset="0"/>
              </a:rPr>
              <a:t> lac </a:t>
            </a:r>
            <a:r>
              <a:rPr lang="en-US" dirty="0">
                <a:solidFill>
                  <a:srgbClr val="000000"/>
                </a:solidFill>
                <a:latin typeface="Arial" panose="020B0604020202020204" pitchFamily="34" charset="0"/>
                <a:ea typeface="Verdana" panose="020B0604030504040204" pitchFamily="34" charset="0"/>
                <a:cs typeface="Arial" pitchFamily="34" charset="0"/>
              </a:rPr>
              <a:t>operon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600"/>
              </a:spcAft>
            </a:pPr>
            <a:r>
              <a:rPr lang="en-US" dirty="0"/>
              <a:t>The </a:t>
            </a:r>
            <a:r>
              <a:rPr lang="en-US" i="1" dirty="0"/>
              <a:t>lac</a:t>
            </a:r>
            <a:r>
              <a:rPr lang="en-US" dirty="0"/>
              <a:t> operon is negatively regulated by a repressor protein:</a:t>
            </a:r>
          </a:p>
          <a:p>
            <a:pPr marL="342900" indent="-342900">
              <a:spcBef>
                <a:spcPts val="1200"/>
              </a:spcBef>
              <a:spcAft>
                <a:spcPts val="600"/>
              </a:spcAft>
              <a:buFont typeface="Arial" panose="020B0604020202020204" pitchFamily="34" charset="0"/>
              <a:buChar char="•"/>
            </a:pPr>
            <a:r>
              <a:rPr lang="en-US" i="1" dirty="0"/>
              <a:t>lac</a:t>
            </a:r>
            <a:r>
              <a:rPr lang="en-US" dirty="0"/>
              <a:t> repressor binds to the operator to block transcription</a:t>
            </a:r>
          </a:p>
          <a:p>
            <a:pPr marL="342900" indent="-342900">
              <a:spcBef>
                <a:spcPts val="1200"/>
              </a:spcBef>
              <a:spcAft>
                <a:spcPts val="600"/>
              </a:spcAft>
              <a:buFont typeface="Arial" panose="020B0604020202020204" pitchFamily="34" charset="0"/>
              <a:buChar char="•"/>
            </a:pPr>
            <a:r>
              <a:rPr lang="en-US" dirty="0"/>
              <a:t>In the presence of lactose, an inducer molecule (allolactose) binds to the repressor protein</a:t>
            </a:r>
          </a:p>
          <a:p>
            <a:pPr marL="342900" indent="-342900">
              <a:spcBef>
                <a:spcPts val="1200"/>
              </a:spcBef>
              <a:spcAft>
                <a:spcPts val="600"/>
              </a:spcAft>
              <a:buFont typeface="Arial" panose="020B0604020202020204" pitchFamily="34" charset="0"/>
              <a:buChar char="•"/>
            </a:pPr>
            <a:r>
              <a:rPr lang="en-US" dirty="0"/>
              <a:t>Repressor can no longer bind to operator</a:t>
            </a:r>
          </a:p>
          <a:p>
            <a:pPr marL="342900" indent="-342900">
              <a:spcBef>
                <a:spcPts val="1200"/>
              </a:spcBef>
              <a:spcAft>
                <a:spcPts val="600"/>
              </a:spcAft>
              <a:buFont typeface="Arial" panose="020B0604020202020204" pitchFamily="34" charset="0"/>
              <a:buChar char="•"/>
            </a:pPr>
            <a:r>
              <a:rPr lang="en-US" dirty="0"/>
              <a:t>Transcription proceeds</a:t>
            </a:r>
          </a:p>
          <a:p>
            <a:pPr>
              <a:spcBef>
                <a:spcPts val="1200"/>
              </a:spcBef>
              <a:spcAft>
                <a:spcPts val="600"/>
              </a:spcAft>
            </a:pPr>
            <a:r>
              <a:rPr lang="en-US" dirty="0"/>
              <a:t>Even in the absence of lactose, the </a:t>
            </a:r>
            <a:r>
              <a:rPr lang="en-US" i="1" dirty="0"/>
              <a:t>lac</a:t>
            </a:r>
            <a:r>
              <a:rPr lang="en-US" dirty="0"/>
              <a:t> operon is expressed at a very low level</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936404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Lactose absent</a:t>
            </a:r>
          </a:p>
        </p:txBody>
      </p:sp>
      <p:pic>
        <p:nvPicPr>
          <p:cNvPr id="8" name="Picture 2" descr="An illustration of lactose absent l a c operon is repressed.">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51645"/>
          <a:stretch/>
        </p:blipFill>
        <p:spPr>
          <a:xfrm>
            <a:off x="285212" y="1831090"/>
            <a:ext cx="8573577" cy="3195818"/>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132403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Lactose present</a:t>
            </a:r>
          </a:p>
        </p:txBody>
      </p:sp>
      <p:pic>
        <p:nvPicPr>
          <p:cNvPr id="8" name="Picture 2" descr="An illustration of  lactose present l a c operon is induced.">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49023" b="4957"/>
          <a:stretch/>
        </p:blipFill>
        <p:spPr>
          <a:xfrm>
            <a:off x="319037" y="1745264"/>
            <a:ext cx="8505927" cy="301752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77369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Glucose repression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Aft>
                <a:spcPts val="200"/>
              </a:spcAft>
            </a:pPr>
            <a:r>
              <a:rPr lang="en-US" i="1" dirty="0"/>
              <a:t>Glucose repression </a:t>
            </a:r>
            <a:r>
              <a:rPr lang="en-US" dirty="0"/>
              <a:t>is a mechanism for the preferential use of glucose in the presence of other sugars (for example lactose)</a:t>
            </a:r>
          </a:p>
          <a:p>
            <a:pPr marL="342900" indent="-342900">
              <a:spcAft>
                <a:spcPts val="600"/>
              </a:spcAft>
              <a:buFont typeface="Arial" panose="020B0604020202020204" pitchFamily="34" charset="0"/>
              <a:buChar char="•"/>
            </a:pPr>
            <a:r>
              <a:rPr lang="en-US" dirty="0"/>
              <a:t>Glucose used first, then lactose</a:t>
            </a:r>
          </a:p>
          <a:p>
            <a:pPr marL="342900" indent="-342900">
              <a:spcAft>
                <a:spcPts val="600"/>
              </a:spcAft>
              <a:buFont typeface="Arial" panose="020B0604020202020204" pitchFamily="34" charset="0"/>
              <a:buChar char="•"/>
            </a:pPr>
            <a:r>
              <a:rPr lang="en-US" dirty="0"/>
              <a:t>Mechanism involves activator protein that stimulates transcription</a:t>
            </a:r>
          </a:p>
          <a:p>
            <a:pPr marL="342900" indent="-342900">
              <a:spcAft>
                <a:spcPts val="600"/>
              </a:spcAft>
              <a:buFont typeface="Arial" panose="020B0604020202020204" pitchFamily="34" charset="0"/>
              <a:buChar char="•"/>
            </a:pPr>
            <a:r>
              <a:rPr lang="en-US" i="1" dirty="0"/>
              <a:t>Catabolic activator protein (CAP) </a:t>
            </a:r>
            <a:r>
              <a:rPr lang="en-US" dirty="0"/>
              <a:t>is an allosteric protein with cAMP as effector</a:t>
            </a:r>
          </a:p>
          <a:p>
            <a:pPr marL="342900" indent="-342900">
              <a:spcAft>
                <a:spcPts val="600"/>
              </a:spcAft>
              <a:buFont typeface="Arial" panose="020B0604020202020204" pitchFamily="34" charset="0"/>
              <a:buChar char="•"/>
            </a:pPr>
            <a:r>
              <a:rPr lang="en-US" dirty="0"/>
              <a:t>Level of cAMP in cells is reduced in the presence of glucose so that no stimulation of transcription from CAP-responsive operons takes place</a:t>
            </a:r>
          </a:p>
          <a:p>
            <a:pPr>
              <a:spcAft>
                <a:spcPts val="600"/>
              </a:spcAft>
            </a:pPr>
            <a:r>
              <a:rPr lang="en-US" i="1" dirty="0"/>
              <a:t>Inducer exclusion </a:t>
            </a:r>
            <a:r>
              <a:rPr lang="en-US" dirty="0"/>
              <a:t>– presence of glucose inhibits the transport of lactose into the cell</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117946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Effect of glucose on the </a:t>
            </a:r>
            <a:r>
              <a:rPr lang="en-US" i="1" dirty="0"/>
              <a:t>lac</a:t>
            </a:r>
            <a:r>
              <a:rPr lang="en-US" dirty="0"/>
              <a:t> operon</a:t>
            </a:r>
            <a:r>
              <a:rPr lang="en-US" sz="1200" dirty="0"/>
              <a:t> 1</a:t>
            </a:r>
          </a:p>
        </p:txBody>
      </p:sp>
      <p:pic>
        <p:nvPicPr>
          <p:cNvPr id="8" name="Picture 2" descr="An illustration of glucose low, inducer present, promoter activated (a).">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46252"/>
          <a:stretch/>
        </p:blipFill>
        <p:spPr>
          <a:xfrm>
            <a:off x="352091" y="1777971"/>
            <a:ext cx="8439818" cy="347472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48064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Effect of glucose on the </a:t>
            </a:r>
            <a:r>
              <a:rPr lang="en-US" i="1" dirty="0"/>
              <a:t>lac</a:t>
            </a:r>
            <a:r>
              <a:rPr lang="en-US" dirty="0"/>
              <a:t> operon</a:t>
            </a:r>
            <a:r>
              <a:rPr lang="en-US" sz="1200" dirty="0"/>
              <a:t> 2</a:t>
            </a:r>
          </a:p>
        </p:txBody>
      </p:sp>
      <p:pic>
        <p:nvPicPr>
          <p:cNvPr id="8" name="Picture 2" descr="An illustration of glucose high, inducer absent, promoter not activated (b).">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38755" t="53253"/>
          <a:stretch/>
        </p:blipFill>
        <p:spPr>
          <a:xfrm>
            <a:off x="805676" y="1631667"/>
            <a:ext cx="7532648" cy="4404117"/>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261884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i="1" dirty="0" err="1">
                <a:solidFill>
                  <a:srgbClr val="000000"/>
                </a:solidFill>
                <a:latin typeface="Arial" panose="020B0604020202020204" pitchFamily="34" charset="0"/>
                <a:ea typeface="Verdana" panose="020B0604030504040204" pitchFamily="34" charset="0"/>
                <a:cs typeface="Arial" pitchFamily="34" charset="0"/>
              </a:rPr>
              <a:t>trp</a:t>
            </a:r>
            <a:r>
              <a:rPr lang="en-US" dirty="0">
                <a:solidFill>
                  <a:srgbClr val="000000"/>
                </a:solidFill>
                <a:latin typeface="Arial" panose="020B0604020202020204" pitchFamily="34" charset="0"/>
                <a:ea typeface="Verdana" panose="020B0604030504040204" pitchFamily="34" charset="0"/>
                <a:cs typeface="Arial" pitchFamily="34" charset="0"/>
              </a:rPr>
              <a:t> operon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marL="342900" indent="-342900">
              <a:spcBef>
                <a:spcPts val="1200"/>
              </a:spcBef>
              <a:spcAft>
                <a:spcPts val="1200"/>
              </a:spcAft>
              <a:buFont typeface="Arial" panose="020B0604020202020204" pitchFamily="34" charset="0"/>
              <a:buChar char="•"/>
            </a:pPr>
            <a:r>
              <a:rPr lang="en-US" i="1" dirty="0" err="1"/>
              <a:t>trp</a:t>
            </a:r>
            <a:r>
              <a:rPr lang="en-US" dirty="0"/>
              <a:t> operon encodes genes for the biosynthesis of tryptophan</a:t>
            </a:r>
          </a:p>
          <a:p>
            <a:pPr marL="342900" indent="-342900">
              <a:spcBef>
                <a:spcPts val="1200"/>
              </a:spcBef>
              <a:spcAft>
                <a:spcPts val="1200"/>
              </a:spcAft>
              <a:buFont typeface="Arial" panose="020B0604020202020204" pitchFamily="34" charset="0"/>
              <a:buChar char="•"/>
            </a:pPr>
            <a:r>
              <a:rPr lang="en-US" dirty="0"/>
              <a:t>The operon is not expressed when the cell contains sufficient amounts of tryptophan</a:t>
            </a:r>
          </a:p>
          <a:p>
            <a:pPr marL="342900" indent="-342900">
              <a:spcBef>
                <a:spcPts val="1200"/>
              </a:spcBef>
              <a:spcAft>
                <a:spcPts val="1200"/>
              </a:spcAft>
              <a:buFont typeface="Arial" panose="020B0604020202020204" pitchFamily="34" charset="0"/>
              <a:buChar char="•"/>
            </a:pPr>
            <a:r>
              <a:rPr lang="en-US" dirty="0"/>
              <a:t>The operon is expressed when levels of tryptophan are low</a:t>
            </a:r>
          </a:p>
          <a:p>
            <a:pPr marL="342900" indent="-342900">
              <a:spcBef>
                <a:spcPts val="1200"/>
              </a:spcBef>
              <a:spcAft>
                <a:spcPts val="1200"/>
              </a:spcAft>
              <a:buFont typeface="Arial" panose="020B0604020202020204" pitchFamily="34" charset="0"/>
              <a:buChar char="•"/>
            </a:pPr>
            <a:r>
              <a:rPr lang="en-US" i="1" dirty="0" err="1"/>
              <a:t>trp</a:t>
            </a:r>
            <a:r>
              <a:rPr lang="en-US" dirty="0"/>
              <a:t> repressor is a helix-turn-helix protein that binds to the operator site located adjacent to the </a:t>
            </a:r>
            <a:r>
              <a:rPr lang="en-US" i="1" dirty="0" err="1"/>
              <a:t>trp</a:t>
            </a:r>
            <a:r>
              <a:rPr lang="en-US" dirty="0"/>
              <a:t> promoter</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6968007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Negative regulation of the </a:t>
            </a:r>
            <a:r>
              <a:rPr lang="en-US" i="1" dirty="0" err="1">
                <a:solidFill>
                  <a:srgbClr val="000000"/>
                </a:solidFill>
                <a:latin typeface="Arial" panose="020B0604020202020204" pitchFamily="34" charset="0"/>
                <a:ea typeface="Verdana" panose="020B0604030504040204" pitchFamily="34" charset="0"/>
                <a:cs typeface="Arial" pitchFamily="34" charset="0"/>
              </a:rPr>
              <a:t>trp</a:t>
            </a:r>
            <a:r>
              <a:rPr lang="en-US" dirty="0">
                <a:solidFill>
                  <a:srgbClr val="000000"/>
                </a:solidFill>
                <a:latin typeface="Arial" panose="020B0604020202020204" pitchFamily="34" charset="0"/>
                <a:ea typeface="Verdana" panose="020B0604030504040204" pitchFamily="34" charset="0"/>
                <a:cs typeface="Arial" pitchFamily="34" charset="0"/>
              </a:rPr>
              <a:t> operon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1200"/>
              </a:spcBef>
              <a:spcAft>
                <a:spcPts val="600"/>
              </a:spcAft>
            </a:pPr>
            <a:r>
              <a:rPr lang="en-US" dirty="0"/>
              <a:t>The </a:t>
            </a:r>
            <a:r>
              <a:rPr lang="en-US" i="1" dirty="0" err="1"/>
              <a:t>trp</a:t>
            </a:r>
            <a:r>
              <a:rPr lang="en-US" dirty="0"/>
              <a:t> operon is negatively regulated by the </a:t>
            </a:r>
            <a:r>
              <a:rPr lang="en-US" i="1" dirty="0" err="1"/>
              <a:t>trp</a:t>
            </a:r>
            <a:r>
              <a:rPr lang="en-US" dirty="0"/>
              <a:t> repressor protein:</a:t>
            </a:r>
          </a:p>
          <a:p>
            <a:pPr marL="342900" indent="-342900">
              <a:spcBef>
                <a:spcPts val="1200"/>
              </a:spcBef>
              <a:spcAft>
                <a:spcPts val="600"/>
              </a:spcAft>
              <a:buFont typeface="Arial" panose="020B0604020202020204" pitchFamily="34" charset="0"/>
              <a:buChar char="•"/>
            </a:pPr>
            <a:r>
              <a:rPr lang="en-US" i="1" dirty="0" err="1"/>
              <a:t>trp</a:t>
            </a:r>
            <a:r>
              <a:rPr lang="en-US" dirty="0"/>
              <a:t> repressor binds to the operator to block transcription</a:t>
            </a:r>
          </a:p>
          <a:p>
            <a:pPr marL="342900" indent="-342900">
              <a:spcBef>
                <a:spcPts val="1200"/>
              </a:spcBef>
              <a:spcAft>
                <a:spcPts val="600"/>
              </a:spcAft>
              <a:buFont typeface="Arial" panose="020B0604020202020204" pitchFamily="34" charset="0"/>
              <a:buChar char="•"/>
            </a:pPr>
            <a:r>
              <a:rPr lang="en-US" dirty="0"/>
              <a:t>Binding of repressor to the operator requires a corepressor which is tryptophan (operon is repressed)</a:t>
            </a:r>
          </a:p>
          <a:p>
            <a:pPr marL="342900" indent="-342900">
              <a:spcBef>
                <a:spcPts val="1200"/>
              </a:spcBef>
              <a:spcAft>
                <a:spcPts val="600"/>
              </a:spcAft>
              <a:buFont typeface="Arial" panose="020B0604020202020204" pitchFamily="34" charset="0"/>
              <a:buChar char="•"/>
            </a:pPr>
            <a:r>
              <a:rPr lang="en-US" dirty="0"/>
              <a:t>When tryptophan levels fall, the repressor cannot bind to the operator (operon is </a:t>
            </a:r>
            <a:r>
              <a:rPr lang="en-US" i="1" dirty="0" err="1"/>
              <a:t>derepressed</a:t>
            </a:r>
            <a:r>
              <a:rPr lang="en-US" dirty="0"/>
              <a:t>, versus being induced)</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732218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FA39892D-AF28-4340-A75F-2750005A1001}"/>
              </a:ext>
            </a:extLst>
          </p:cNvPr>
          <p:cNvSpPr>
            <a:spLocks noGrp="1"/>
          </p:cNvSpPr>
          <p:nvPr>
            <p:ph sz="quarter" idx="11"/>
          </p:nvPr>
        </p:nvSpPr>
        <p:spPr>
          <a:xfrm>
            <a:off x="342899" y="1276710"/>
            <a:ext cx="4801977" cy="4974336"/>
          </a:xfrm>
        </p:spPr>
        <p:txBody>
          <a:bodyPr/>
          <a:lstStyle/>
          <a:p>
            <a:pPr marL="731520" indent="-731520">
              <a:spcBef>
                <a:spcPts val="600"/>
              </a:spcBef>
              <a:spcAft>
                <a:spcPts val="1200"/>
              </a:spcAft>
            </a:pPr>
            <a:r>
              <a:rPr lang="en-US" sz="2200" b="1" dirty="0"/>
              <a:t>16.1	</a:t>
            </a:r>
            <a:r>
              <a:rPr lang="en-US" sz="2200" dirty="0"/>
              <a:t>Control of Gene Expression </a:t>
            </a:r>
          </a:p>
          <a:p>
            <a:pPr marL="731520" indent="-731520">
              <a:spcBef>
                <a:spcPts val="600"/>
              </a:spcBef>
              <a:spcAft>
                <a:spcPts val="1200"/>
              </a:spcAft>
            </a:pPr>
            <a:r>
              <a:rPr lang="en-US" sz="2200" b="1" dirty="0"/>
              <a:t>16.2	</a:t>
            </a:r>
            <a:r>
              <a:rPr lang="en-US" sz="2200" dirty="0"/>
              <a:t>Regulatory Proteins </a:t>
            </a:r>
          </a:p>
          <a:p>
            <a:pPr marL="731520" indent="-731520">
              <a:spcBef>
                <a:spcPts val="600"/>
              </a:spcBef>
              <a:spcAft>
                <a:spcPts val="1200"/>
              </a:spcAft>
            </a:pPr>
            <a:r>
              <a:rPr lang="en-US" sz="2200" b="1" dirty="0"/>
              <a:t>16.3	</a:t>
            </a:r>
            <a:r>
              <a:rPr lang="en-US" sz="2200" dirty="0"/>
              <a:t>Prokaryotic Regulation </a:t>
            </a:r>
          </a:p>
          <a:p>
            <a:pPr marL="731520" indent="-731520">
              <a:spcBef>
                <a:spcPts val="600"/>
              </a:spcBef>
              <a:spcAft>
                <a:spcPts val="1200"/>
              </a:spcAft>
            </a:pPr>
            <a:r>
              <a:rPr lang="en-US" sz="2200" b="1" dirty="0"/>
              <a:t>16.4	</a:t>
            </a:r>
            <a:r>
              <a:rPr lang="en-US" sz="2200" dirty="0"/>
              <a:t>Eukaryotic Regulation </a:t>
            </a:r>
          </a:p>
          <a:p>
            <a:pPr marL="731520" indent="-731520">
              <a:spcBef>
                <a:spcPts val="600"/>
              </a:spcBef>
              <a:spcAft>
                <a:spcPts val="1200"/>
              </a:spcAft>
            </a:pPr>
            <a:r>
              <a:rPr lang="en-US" sz="2200" b="1" dirty="0"/>
              <a:t>16.5	</a:t>
            </a:r>
            <a:r>
              <a:rPr lang="en-US" sz="2200" dirty="0"/>
              <a:t>Chromatin Structure Affects Gene Expression </a:t>
            </a:r>
          </a:p>
          <a:p>
            <a:pPr marL="731520" indent="-731520">
              <a:spcBef>
                <a:spcPts val="600"/>
              </a:spcBef>
              <a:spcAft>
                <a:spcPts val="1200"/>
              </a:spcAft>
            </a:pPr>
            <a:r>
              <a:rPr lang="en-US" sz="2200" b="1" dirty="0"/>
              <a:t>16.6	</a:t>
            </a:r>
            <a:r>
              <a:rPr lang="en-US" sz="2200" dirty="0"/>
              <a:t>Eukaryotic Posttranscriptional Regulation </a:t>
            </a:r>
          </a:p>
          <a:p>
            <a:pPr marL="731520" indent="-731520">
              <a:spcBef>
                <a:spcPts val="600"/>
              </a:spcBef>
              <a:spcAft>
                <a:spcPts val="1200"/>
              </a:spcAft>
            </a:pPr>
            <a:r>
              <a:rPr lang="en-US" sz="2200" b="1" dirty="0"/>
              <a:t>16.7	</a:t>
            </a:r>
            <a:r>
              <a:rPr lang="en-US" sz="2200" dirty="0"/>
              <a:t>Protein Degradation </a:t>
            </a:r>
          </a:p>
        </p:txBody>
      </p:sp>
      <p:pic>
        <p:nvPicPr>
          <p:cNvPr id="8" name="Picture 3" descr="A micrograph captured at 6 micrometers shows a microorganism of irregular elongated shape. The organism has a bulged center.">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511003" y="1424777"/>
            <a:ext cx="3074253" cy="4663440"/>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6133729" y="6182402"/>
            <a:ext cx="1828800" cy="181356"/>
          </a:xfrm>
        </p:spPr>
        <p:txBody>
          <a:bodyPr/>
          <a:lstStyle/>
          <a:p>
            <a:pPr algn="ctr"/>
            <a:r>
              <a:rPr lang="en-US" dirty="0">
                <a:solidFill>
                  <a:schemeClr val="tx1"/>
                </a:solidFill>
              </a:rPr>
              <a:t>Science Source</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How the </a:t>
            </a:r>
            <a:r>
              <a:rPr lang="en-US" i="1" dirty="0" err="1"/>
              <a:t>trp</a:t>
            </a:r>
            <a:r>
              <a:rPr lang="en-US" dirty="0"/>
              <a:t> operon is controlled</a:t>
            </a:r>
            <a:r>
              <a:rPr lang="en-US" sz="1200" dirty="0"/>
              <a:t> 1</a:t>
            </a:r>
          </a:p>
        </p:txBody>
      </p:sp>
      <p:pic>
        <p:nvPicPr>
          <p:cNvPr id="8" name="Picture 2" descr="An illustration of tryptophan absent, operon derepressed (a).">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55500"/>
          <a:stretch/>
        </p:blipFill>
        <p:spPr>
          <a:xfrm>
            <a:off x="454852" y="1811382"/>
            <a:ext cx="8234296" cy="315633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188731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How the </a:t>
            </a:r>
            <a:r>
              <a:rPr lang="en-US" i="1" dirty="0" err="1"/>
              <a:t>trp</a:t>
            </a:r>
            <a:r>
              <a:rPr lang="en-US" dirty="0"/>
              <a:t> operon is controlled</a:t>
            </a:r>
            <a:r>
              <a:rPr lang="en-US" sz="1200" dirty="0"/>
              <a:t> 2</a:t>
            </a:r>
          </a:p>
        </p:txBody>
      </p:sp>
      <p:pic>
        <p:nvPicPr>
          <p:cNvPr id="8" name="Picture 2" descr="An illustration of  tryptophan present, operon repressed (b).">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44521" b="1"/>
          <a:stretch/>
        </p:blipFill>
        <p:spPr>
          <a:xfrm>
            <a:off x="251930" y="1577728"/>
            <a:ext cx="8640140" cy="4128971"/>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19677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Tryptophan binding alters repressor conformation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a:xfrm>
            <a:off x="342900" y="1276710"/>
            <a:ext cx="4019780" cy="4974336"/>
          </a:xfrm>
        </p:spPr>
        <p:txBody>
          <a:bodyPr/>
          <a:lstStyle/>
          <a:p>
            <a:pPr marL="342900" indent="-342900">
              <a:spcAft>
                <a:spcPts val="1200"/>
              </a:spcAft>
              <a:buFont typeface="Arial" panose="020B0604020202020204" pitchFamily="34" charset="0"/>
              <a:buChar char="•"/>
            </a:pPr>
            <a:r>
              <a:rPr lang="en-US" dirty="0"/>
              <a:t>Tryptophan binding increases the distance between the two recognition helices</a:t>
            </a:r>
          </a:p>
          <a:p>
            <a:pPr marL="342900" indent="-342900">
              <a:spcAft>
                <a:spcPts val="1200"/>
              </a:spcAft>
              <a:buFont typeface="Arial" panose="020B0604020202020204" pitchFamily="34" charset="0"/>
              <a:buChar char="•"/>
            </a:pPr>
            <a:r>
              <a:rPr lang="en-US" dirty="0"/>
              <a:t>The repressor can then fit snugly into two adjacent portions of the major groove in DNA</a:t>
            </a:r>
          </a:p>
        </p:txBody>
      </p:sp>
      <p:pic>
        <p:nvPicPr>
          <p:cNvPr id="8" name="Picture 3" descr="The reaction of a repressor with a tryptophan gives a helix fit with the repressor with a distance of 3.4 nanometers between helices.">
            <a:extLst>
              <a:ext uri="{FF2B5EF4-FFF2-40B4-BE49-F238E27FC236}">
                <a16:creationId xmlns:a16="http://schemas.microsoft.com/office/drawing/2014/main" id="{E5BAC912-B110-431A-996F-EB9DD43D96B4}"/>
              </a:ext>
            </a:extLst>
          </p:cNvPr>
          <p:cNvPicPr>
            <a:picLocks noChangeAspect="1"/>
          </p:cNvPicPr>
          <p:nvPr/>
        </p:nvPicPr>
        <p:blipFill>
          <a:blip r:embed="rId2"/>
          <a:stretch>
            <a:fillRect/>
          </a:stretch>
        </p:blipFill>
        <p:spPr>
          <a:xfrm>
            <a:off x="4484177" y="1276710"/>
            <a:ext cx="4495031" cy="4696193"/>
          </a:xfrm>
          <a:prstGeom prst="rect">
            <a:avLst/>
          </a:prstGeom>
        </p:spPr>
      </p:pic>
      <p:sp>
        <p:nvSpPr>
          <p:cNvPr id="6" name="Slide Number Placeholder 4">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5674742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Eukaryotic regulation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1200"/>
              </a:spcBef>
              <a:spcAft>
                <a:spcPts val="600"/>
              </a:spcAft>
            </a:pPr>
            <a:r>
              <a:rPr lang="en-US" dirty="0"/>
              <a:t>Control of transcription more complex</a:t>
            </a:r>
          </a:p>
          <a:p>
            <a:pPr>
              <a:spcBef>
                <a:spcPts val="1200"/>
              </a:spcBef>
              <a:spcAft>
                <a:spcPts val="600"/>
              </a:spcAft>
            </a:pPr>
            <a:r>
              <a:rPr lang="en-US" dirty="0"/>
              <a:t>Major differences from prokaryotes:</a:t>
            </a:r>
          </a:p>
          <a:p>
            <a:pPr marL="342900" indent="-342900">
              <a:spcBef>
                <a:spcPts val="1200"/>
              </a:spcBef>
              <a:spcAft>
                <a:spcPts val="600"/>
              </a:spcAft>
              <a:buFont typeface="Arial" panose="020B0604020202020204" pitchFamily="34" charset="0"/>
              <a:buChar char="•"/>
            </a:pPr>
            <a:r>
              <a:rPr lang="en-US" dirty="0"/>
              <a:t>Eukaryotes have D</a:t>
            </a:r>
            <a:r>
              <a:rPr lang="en-US" sz="100" dirty="0"/>
              <a:t> </a:t>
            </a:r>
            <a:r>
              <a:rPr lang="en-US" dirty="0"/>
              <a:t>N</a:t>
            </a:r>
            <a:r>
              <a:rPr lang="en-US" sz="100" dirty="0"/>
              <a:t> </a:t>
            </a:r>
            <a:r>
              <a:rPr lang="en-US" dirty="0"/>
              <a:t>A organized into chromatin</a:t>
            </a:r>
          </a:p>
          <a:p>
            <a:pPr lvl="2">
              <a:spcBef>
                <a:spcPts val="1200"/>
              </a:spcBef>
              <a:spcAft>
                <a:spcPts val="600"/>
              </a:spcAft>
            </a:pPr>
            <a:r>
              <a:rPr lang="en-US" dirty="0"/>
              <a:t>Complicates protein-D</a:t>
            </a:r>
            <a:r>
              <a:rPr lang="en-US" sz="100" dirty="0"/>
              <a:t> </a:t>
            </a:r>
            <a:r>
              <a:rPr lang="en-US" dirty="0"/>
              <a:t>N</a:t>
            </a:r>
            <a:r>
              <a:rPr lang="en-US" sz="100" dirty="0"/>
              <a:t> </a:t>
            </a:r>
            <a:r>
              <a:rPr lang="en-US" dirty="0"/>
              <a:t>A interaction</a:t>
            </a:r>
          </a:p>
          <a:p>
            <a:pPr marL="342900" indent="-342900">
              <a:spcBef>
                <a:spcPts val="1200"/>
              </a:spcBef>
              <a:spcAft>
                <a:spcPts val="600"/>
              </a:spcAft>
              <a:buFont typeface="Arial" panose="020B0604020202020204" pitchFamily="34" charset="0"/>
              <a:buChar char="•"/>
            </a:pPr>
            <a:r>
              <a:rPr lang="en-US" dirty="0"/>
              <a:t>Eukaryotic transcription occurs in nucleus while translation occurs in cytoplasm</a:t>
            </a:r>
          </a:p>
          <a:p>
            <a:pPr>
              <a:spcBef>
                <a:spcPts val="1200"/>
              </a:spcBef>
              <a:spcAft>
                <a:spcPts val="600"/>
              </a:spcAft>
            </a:pPr>
            <a:r>
              <a:rPr lang="en-US" dirty="0"/>
              <a:t>Amount of D</a:t>
            </a:r>
            <a:r>
              <a:rPr lang="en-US" sz="100" dirty="0"/>
              <a:t> </a:t>
            </a:r>
            <a:r>
              <a:rPr lang="en-US" dirty="0"/>
              <a:t>N</a:t>
            </a:r>
            <a:r>
              <a:rPr lang="en-US" sz="100" dirty="0"/>
              <a:t> </a:t>
            </a:r>
            <a:r>
              <a:rPr lang="en-US" dirty="0"/>
              <a:t>A involved in regulating eukaryotic genes much larger</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6095206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Transcription factor nomenclature</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600"/>
              </a:spcBef>
              <a:spcAft>
                <a:spcPts val="1200"/>
              </a:spcAft>
            </a:pPr>
            <a:r>
              <a:rPr lang="en-US" dirty="0"/>
              <a:t>General transcription factors are named with letter designations following T</a:t>
            </a:r>
            <a:r>
              <a:rPr lang="en-US" sz="100" dirty="0"/>
              <a:t> </a:t>
            </a:r>
            <a:r>
              <a:rPr lang="en-US" dirty="0"/>
              <a:t>F and a roman numeral designation of which R</a:t>
            </a:r>
            <a:r>
              <a:rPr lang="en-US" sz="100" dirty="0"/>
              <a:t> </a:t>
            </a:r>
            <a:r>
              <a:rPr lang="en-US" dirty="0"/>
              <a:t>N</a:t>
            </a:r>
            <a:r>
              <a:rPr lang="en-US" sz="100" dirty="0"/>
              <a:t> </a:t>
            </a:r>
            <a:r>
              <a:rPr lang="en-US" dirty="0"/>
              <a:t>A polymerase the transcription factor it interacts with, examples:</a:t>
            </a:r>
          </a:p>
          <a:p>
            <a:pPr marL="342900" indent="-342900">
              <a:spcBef>
                <a:spcPts val="600"/>
              </a:spcBef>
              <a:spcAft>
                <a:spcPts val="1200"/>
              </a:spcAft>
              <a:buFont typeface="Arial" panose="020B0604020202020204" pitchFamily="34" charset="0"/>
              <a:buChar char="•"/>
            </a:pPr>
            <a:r>
              <a:rPr lang="en-US" dirty="0"/>
              <a:t>T</a:t>
            </a:r>
            <a:r>
              <a:rPr lang="en-US" sz="100" dirty="0"/>
              <a:t> </a:t>
            </a:r>
            <a:r>
              <a:rPr lang="en-US" dirty="0"/>
              <a:t>F</a:t>
            </a:r>
            <a:r>
              <a:rPr lang="en-US" sz="100" dirty="0"/>
              <a:t> </a:t>
            </a:r>
            <a:r>
              <a:rPr lang="en-US" dirty="0"/>
              <a:t>I = transcription factor R</a:t>
            </a:r>
            <a:r>
              <a:rPr lang="en-US" sz="100" dirty="0"/>
              <a:t> </a:t>
            </a:r>
            <a:r>
              <a:rPr lang="en-US" dirty="0"/>
              <a:t>N</a:t>
            </a:r>
            <a:r>
              <a:rPr lang="en-US" sz="100" dirty="0"/>
              <a:t> </a:t>
            </a:r>
            <a:r>
              <a:rPr lang="en-US" dirty="0"/>
              <a:t>A polymerase I</a:t>
            </a:r>
          </a:p>
          <a:p>
            <a:pPr marL="342900" indent="-342900">
              <a:spcBef>
                <a:spcPts val="600"/>
              </a:spcBef>
              <a:spcAft>
                <a:spcPts val="1200"/>
              </a:spcAft>
              <a:buFont typeface="Arial" panose="020B0604020202020204" pitchFamily="34" charset="0"/>
              <a:buChar char="•"/>
            </a:pPr>
            <a:r>
              <a:rPr lang="en-US" dirty="0"/>
              <a:t>T</a:t>
            </a:r>
            <a:r>
              <a:rPr lang="en-US" sz="100" dirty="0"/>
              <a:t> </a:t>
            </a:r>
            <a:r>
              <a:rPr lang="en-US" dirty="0"/>
              <a:t>F</a:t>
            </a:r>
            <a:r>
              <a:rPr lang="en-US" sz="100" dirty="0"/>
              <a:t> </a:t>
            </a:r>
            <a:r>
              <a:rPr lang="en-US" dirty="0"/>
              <a:t>I</a:t>
            </a:r>
            <a:r>
              <a:rPr lang="en-US" sz="100" dirty="0"/>
              <a:t> </a:t>
            </a:r>
            <a:r>
              <a:rPr lang="en-US" dirty="0" err="1"/>
              <a:t>I</a:t>
            </a:r>
            <a:r>
              <a:rPr lang="en-US" sz="100" dirty="0"/>
              <a:t> </a:t>
            </a:r>
            <a:r>
              <a:rPr lang="en-US" dirty="0"/>
              <a:t>D = transcription factor R</a:t>
            </a:r>
            <a:r>
              <a:rPr lang="en-US" sz="100" dirty="0"/>
              <a:t> </a:t>
            </a:r>
            <a:r>
              <a:rPr lang="en-US" dirty="0"/>
              <a:t>N</a:t>
            </a:r>
            <a:r>
              <a:rPr lang="en-US" sz="100" dirty="0"/>
              <a:t> </a:t>
            </a:r>
            <a:r>
              <a:rPr lang="en-US" dirty="0"/>
              <a:t>A polymerase II D</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9715733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General transcription factors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600"/>
              </a:spcBef>
              <a:spcAft>
                <a:spcPts val="1200"/>
              </a:spcAft>
            </a:pPr>
            <a:r>
              <a:rPr lang="en-US" i="1" dirty="0"/>
              <a:t>General transcription factors</a:t>
            </a:r>
            <a:r>
              <a:rPr lang="en-US" dirty="0"/>
              <a:t>:</a:t>
            </a:r>
            <a:endParaRPr lang="en-US" i="1" dirty="0"/>
          </a:p>
          <a:p>
            <a:pPr marL="342900" indent="-342900">
              <a:spcBef>
                <a:spcPts val="600"/>
              </a:spcBef>
              <a:spcAft>
                <a:spcPts val="1200"/>
              </a:spcAft>
              <a:buFont typeface="Arial" panose="020B0604020202020204" pitchFamily="34" charset="0"/>
              <a:buChar char="•"/>
            </a:pPr>
            <a:r>
              <a:rPr lang="en-US" dirty="0"/>
              <a:t>Necessary for the assembly of a transcription apparatus and recruitment of R</a:t>
            </a:r>
            <a:r>
              <a:rPr lang="en-US" sz="100" dirty="0"/>
              <a:t> </a:t>
            </a:r>
            <a:r>
              <a:rPr lang="en-US" dirty="0"/>
              <a:t>N</a:t>
            </a:r>
            <a:r>
              <a:rPr lang="en-US" sz="100" dirty="0"/>
              <a:t> </a:t>
            </a:r>
            <a:r>
              <a:rPr lang="en-US" dirty="0"/>
              <a:t>A polymerase II to a promoter</a:t>
            </a:r>
          </a:p>
          <a:p>
            <a:pPr marL="342900" indent="-342900">
              <a:spcBef>
                <a:spcPts val="600"/>
              </a:spcBef>
              <a:spcAft>
                <a:spcPts val="1200"/>
              </a:spcAft>
              <a:buFont typeface="Arial" panose="020B0604020202020204" pitchFamily="34" charset="0"/>
              <a:buChar char="•"/>
            </a:pPr>
            <a:r>
              <a:rPr lang="en-US" dirty="0"/>
              <a:t>TFIID recognizes T</a:t>
            </a:r>
            <a:r>
              <a:rPr lang="en-US" sz="100" dirty="0"/>
              <a:t> </a:t>
            </a:r>
            <a:r>
              <a:rPr lang="en-US" dirty="0"/>
              <a:t>A</a:t>
            </a:r>
            <a:r>
              <a:rPr lang="en-US" sz="100" dirty="0"/>
              <a:t> </a:t>
            </a:r>
            <a:r>
              <a:rPr lang="en-US" dirty="0"/>
              <a:t>T</a:t>
            </a:r>
            <a:r>
              <a:rPr lang="en-US" sz="100" dirty="0"/>
              <a:t> </a:t>
            </a:r>
            <a:r>
              <a:rPr lang="en-US" dirty="0"/>
              <a:t>A box sequences.</a:t>
            </a:r>
          </a:p>
          <a:p>
            <a:pPr marL="342900" indent="-342900">
              <a:spcBef>
                <a:spcPts val="600"/>
              </a:spcBef>
              <a:spcAft>
                <a:spcPts val="1200"/>
              </a:spcAft>
              <a:buFont typeface="Arial" panose="020B0604020202020204" pitchFamily="34" charset="0"/>
              <a:buChar char="•"/>
            </a:pPr>
            <a:r>
              <a:rPr lang="en-US" dirty="0"/>
              <a:t>After TFIID binds, TFIIE, TFIIF, TFIIA, TFIIB, and TFIIH bind, along with many transcription-associated factors (TAFs)</a:t>
            </a:r>
          </a:p>
          <a:p>
            <a:pPr marL="342900" indent="-342900">
              <a:spcBef>
                <a:spcPts val="600"/>
              </a:spcBef>
              <a:spcAft>
                <a:spcPts val="1200"/>
              </a:spcAft>
              <a:buFont typeface="Arial" panose="020B0604020202020204" pitchFamily="34" charset="0"/>
              <a:buChar char="•"/>
            </a:pPr>
            <a:r>
              <a:rPr lang="en-US" dirty="0"/>
              <a:t>This initiation complex can initiate synthesis at a basal level</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437140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Eukaryotic initiation complex</a:t>
            </a:r>
            <a:endParaRPr lang="en-US" sz="1200" dirty="0"/>
          </a:p>
        </p:txBody>
      </p:sp>
      <p:pic>
        <p:nvPicPr>
          <p:cNvPr id="8" name="Picture 2" descr="In the eukaryotic initiation complex, there are several transcription factors and transcription-associated factors that bind the RNA polymeras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101485" y="1262993"/>
            <a:ext cx="6941031" cy="475488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74006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Specific transcription factors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1200"/>
              </a:spcBef>
              <a:spcAft>
                <a:spcPts val="600"/>
              </a:spcAft>
            </a:pPr>
            <a:r>
              <a:rPr lang="en-US" i="1" dirty="0"/>
              <a:t>Specific transcription factors</a:t>
            </a:r>
            <a:r>
              <a:rPr lang="en-US" dirty="0"/>
              <a:t>:</a:t>
            </a:r>
            <a:endParaRPr lang="en-US" i="1" dirty="0"/>
          </a:p>
          <a:p>
            <a:pPr marL="342900" indent="-342900">
              <a:spcBef>
                <a:spcPts val="1200"/>
              </a:spcBef>
              <a:spcAft>
                <a:spcPts val="600"/>
              </a:spcAft>
              <a:buFont typeface="Arial" panose="020B0604020202020204" pitchFamily="34" charset="0"/>
              <a:buChar char="•"/>
            </a:pPr>
            <a:r>
              <a:rPr lang="en-US" dirty="0"/>
              <a:t>Act in a tissue- or time-dependent manner to stimulate higher levels of transcription than the basal level</a:t>
            </a:r>
          </a:p>
          <a:p>
            <a:pPr marL="342900" indent="-342900">
              <a:spcBef>
                <a:spcPts val="1200"/>
              </a:spcBef>
              <a:spcAft>
                <a:spcPts val="600"/>
              </a:spcAft>
              <a:buFont typeface="Arial" panose="020B0604020202020204" pitchFamily="34" charset="0"/>
              <a:buChar char="•"/>
            </a:pPr>
            <a:r>
              <a:rPr lang="en-US" dirty="0"/>
              <a:t>Each factor consists of a D</a:t>
            </a:r>
            <a:r>
              <a:rPr lang="en-US" sz="100" dirty="0"/>
              <a:t> </a:t>
            </a:r>
            <a:r>
              <a:rPr lang="en-US" dirty="0"/>
              <a:t>N</a:t>
            </a:r>
            <a:r>
              <a:rPr lang="en-US" sz="100" dirty="0"/>
              <a:t> </a:t>
            </a:r>
            <a:r>
              <a:rPr lang="en-US" dirty="0"/>
              <a:t>A-binding domain and a separate activating domain that interacts with the transcription apparatus; these domains are independent in the protein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129732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Promoters and enhancers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600"/>
              </a:spcBef>
              <a:spcAft>
                <a:spcPts val="1200"/>
              </a:spcAft>
            </a:pPr>
            <a:r>
              <a:rPr lang="en-US" dirty="0"/>
              <a:t>Promoters form the binding sites for general transcription factors</a:t>
            </a:r>
          </a:p>
          <a:p>
            <a:pPr marL="342900" indent="-342900">
              <a:spcBef>
                <a:spcPts val="600"/>
              </a:spcBef>
              <a:spcAft>
                <a:spcPts val="1200"/>
              </a:spcAft>
              <a:buFont typeface="Arial" panose="020B0604020202020204" pitchFamily="34" charset="0"/>
              <a:buChar char="•"/>
            </a:pPr>
            <a:r>
              <a:rPr lang="en-US" dirty="0"/>
              <a:t>Mediate the binding of R</a:t>
            </a:r>
            <a:r>
              <a:rPr lang="en-US" sz="100" dirty="0"/>
              <a:t> </a:t>
            </a:r>
            <a:r>
              <a:rPr lang="en-US" dirty="0"/>
              <a:t>N</a:t>
            </a:r>
            <a:r>
              <a:rPr lang="en-US" sz="100" dirty="0"/>
              <a:t> </a:t>
            </a:r>
            <a:r>
              <a:rPr lang="en-US" dirty="0"/>
              <a:t>A polymerase II to the promoter</a:t>
            </a:r>
          </a:p>
          <a:p>
            <a:pPr>
              <a:spcBef>
                <a:spcPts val="600"/>
              </a:spcBef>
              <a:spcAft>
                <a:spcPts val="1200"/>
              </a:spcAft>
            </a:pPr>
            <a:r>
              <a:rPr lang="en-US" i="1" dirty="0"/>
              <a:t>Enhancers</a:t>
            </a:r>
            <a:r>
              <a:rPr lang="en-US" dirty="0"/>
              <a:t> are the binding site of the specific transcription factors</a:t>
            </a:r>
          </a:p>
          <a:p>
            <a:pPr marL="342900" indent="-342900">
              <a:spcBef>
                <a:spcPts val="600"/>
              </a:spcBef>
              <a:spcAft>
                <a:spcPts val="1200"/>
              </a:spcAft>
              <a:buFont typeface="Arial" panose="020B0604020202020204" pitchFamily="34" charset="0"/>
              <a:buChar char="•"/>
            </a:pPr>
            <a:r>
              <a:rPr lang="en-US" dirty="0"/>
              <a:t>Act over large distances by bending D</a:t>
            </a:r>
            <a:r>
              <a:rPr lang="en-US" sz="100" dirty="0"/>
              <a:t> </a:t>
            </a:r>
            <a:r>
              <a:rPr lang="en-US" dirty="0"/>
              <a:t>N</a:t>
            </a:r>
            <a:r>
              <a:rPr lang="en-US" sz="100" dirty="0"/>
              <a:t> </a:t>
            </a:r>
            <a:r>
              <a:rPr lang="en-US" dirty="0"/>
              <a:t>A to form loop to position enhancer closer to promoter</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3608311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D</a:t>
            </a:r>
            <a:r>
              <a:rPr lang="en-US" sz="100" dirty="0"/>
              <a:t> </a:t>
            </a:r>
            <a:r>
              <a:rPr lang="en-US" dirty="0"/>
              <a:t>N</a:t>
            </a:r>
            <a:r>
              <a:rPr lang="en-US" sz="100" dirty="0"/>
              <a:t> </a:t>
            </a:r>
            <a:r>
              <a:rPr lang="en-US" dirty="0"/>
              <a:t>A looping</a:t>
            </a:r>
          </a:p>
        </p:txBody>
      </p:sp>
      <p:pic>
        <p:nvPicPr>
          <p:cNvPr id="4" name="Picture 2" descr="Photomicrographs of DNA looping and schematic diagrams of the DNA looping.">
            <a:extLst>
              <a:ext uri="{FF2B5EF4-FFF2-40B4-BE49-F238E27FC236}">
                <a16:creationId xmlns:a16="http://schemas.microsoft.com/office/drawing/2014/main" id="{41E2C1C2-FCBF-44F3-A59A-F1CDF7B8397D}"/>
              </a:ext>
            </a:extLst>
          </p:cNvPr>
          <p:cNvPicPr>
            <a:picLocks noChangeAspect="1"/>
          </p:cNvPicPr>
          <p:nvPr/>
        </p:nvPicPr>
        <p:blipFill>
          <a:blip r:embed="rId2"/>
          <a:stretch>
            <a:fillRect/>
          </a:stretch>
        </p:blipFill>
        <p:spPr>
          <a:xfrm>
            <a:off x="419100" y="1227185"/>
            <a:ext cx="8305800" cy="4492752"/>
          </a:xfrm>
          <a:prstGeom prst="rect">
            <a:avLst/>
          </a:prstGeom>
        </p:spPr>
      </p:pic>
      <p:sp>
        <p:nvSpPr>
          <p:cNvPr id="7" name="Content Placeholder 3">
            <a:extLst>
              <a:ext uri="{FF2B5EF4-FFF2-40B4-BE49-F238E27FC236}">
                <a16:creationId xmlns:a16="http://schemas.microsoft.com/office/drawing/2014/main" id="{77C27463-B0B4-4D9F-AF13-FE0ED3D5A4BA}"/>
              </a:ext>
            </a:extLst>
          </p:cNvPr>
          <p:cNvSpPr>
            <a:spLocks noGrp="1"/>
          </p:cNvSpPr>
          <p:nvPr>
            <p:ph sz="quarter" idx="11"/>
          </p:nvPr>
        </p:nvSpPr>
        <p:spPr>
          <a:xfrm>
            <a:off x="2900304" y="5790468"/>
            <a:ext cx="3105380" cy="192025"/>
          </a:xfrm>
        </p:spPr>
        <p:txBody>
          <a:bodyPr/>
          <a:lstStyle/>
          <a:p>
            <a:pPr algn="ctr"/>
            <a:r>
              <a:rPr lang="en-US" sz="800" dirty="0"/>
              <a:t>Courtesy of Dr. Harrison Echols and Dr. Sydney </a:t>
            </a:r>
            <a:r>
              <a:rPr lang="en-US" sz="800" dirty="0" err="1"/>
              <a:t>Kustu</a:t>
            </a:r>
            <a:endParaRPr lang="en-US" sz="800" dirty="0"/>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25157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Controlling gene expression</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569746" cy="4974336"/>
          </a:xfrm>
        </p:spPr>
        <p:txBody>
          <a:bodyPr/>
          <a:lstStyle/>
          <a:p>
            <a:pPr marL="342900" indent="-342900">
              <a:spcBef>
                <a:spcPts val="600"/>
              </a:spcBef>
              <a:spcAft>
                <a:spcPts val="1200"/>
              </a:spcAft>
              <a:buFont typeface="Arial" panose="020B0604020202020204" pitchFamily="34" charset="0"/>
              <a:buChar char="•"/>
            </a:pPr>
            <a:r>
              <a:rPr lang="en-US" altLang="en-US" dirty="0"/>
              <a:t>Controlling gene expression is often accomplished by controlling transcription initiation</a:t>
            </a:r>
          </a:p>
          <a:p>
            <a:pPr marL="342900" indent="-342900">
              <a:spcBef>
                <a:spcPts val="600"/>
              </a:spcBef>
              <a:spcAft>
                <a:spcPts val="1200"/>
              </a:spcAft>
              <a:buFont typeface="Arial" panose="020B0604020202020204" pitchFamily="34" charset="0"/>
              <a:buChar char="•"/>
            </a:pPr>
            <a:r>
              <a:rPr lang="en-US" altLang="en-US" i="1" dirty="0"/>
              <a:t>Regulatory proteins </a:t>
            </a:r>
            <a:r>
              <a:rPr lang="en-US" altLang="en-US" dirty="0"/>
              <a:t>bind to D</a:t>
            </a:r>
            <a:r>
              <a:rPr lang="en-US" altLang="en-US" sz="100" dirty="0"/>
              <a:t> </a:t>
            </a:r>
            <a:r>
              <a:rPr lang="en-US" altLang="en-US" dirty="0"/>
              <a:t>N</a:t>
            </a:r>
            <a:r>
              <a:rPr lang="en-US" altLang="en-US" sz="100" dirty="0"/>
              <a:t> </a:t>
            </a:r>
            <a:r>
              <a:rPr lang="en-US" altLang="en-US" dirty="0"/>
              <a:t>A, modulate binding of R</a:t>
            </a:r>
            <a:r>
              <a:rPr lang="en-US" altLang="en-US" sz="100" dirty="0"/>
              <a:t> </a:t>
            </a:r>
            <a:r>
              <a:rPr lang="en-US" altLang="en-US" dirty="0"/>
              <a:t>N</a:t>
            </a:r>
            <a:r>
              <a:rPr lang="en-US" altLang="en-US" sz="100" dirty="0"/>
              <a:t> </a:t>
            </a:r>
            <a:r>
              <a:rPr lang="en-US" altLang="en-US" dirty="0"/>
              <a:t>A polymerase to promoter</a:t>
            </a:r>
          </a:p>
          <a:p>
            <a:pPr marL="342900" indent="-342900">
              <a:spcBef>
                <a:spcPts val="600"/>
              </a:spcBef>
              <a:spcAft>
                <a:spcPts val="1200"/>
              </a:spcAft>
              <a:buFont typeface="Arial" panose="020B0604020202020204" pitchFamily="34" charset="0"/>
              <a:buChar char="•"/>
            </a:pPr>
            <a:r>
              <a:rPr lang="en-US" altLang="en-US" dirty="0"/>
              <a:t>Prokaryotic organisms regulate gene expression in response to their environment</a:t>
            </a:r>
          </a:p>
          <a:p>
            <a:pPr marL="342900" indent="-342900">
              <a:spcBef>
                <a:spcPts val="600"/>
              </a:spcBef>
              <a:spcAft>
                <a:spcPts val="1200"/>
              </a:spcAft>
              <a:buFont typeface="Arial" panose="020B0604020202020204" pitchFamily="34" charset="0"/>
              <a:buChar char="•"/>
            </a:pPr>
            <a:r>
              <a:rPr lang="en-US" altLang="en-US" dirty="0"/>
              <a:t>Eukaryotic cells regulate gene expression to maintain a constant internal environment (homeostasis) in the organism</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40320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Enhancers</a:t>
            </a:r>
            <a:endParaRPr lang="en-US" sz="1200" dirty="0"/>
          </a:p>
        </p:txBody>
      </p:sp>
      <p:pic>
        <p:nvPicPr>
          <p:cNvPr id="8" name="Picture 2" descr="Illustrated is a transcription reaction in the gene in the presence of enhancer, activator, and transcription factor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003995" y="1144186"/>
            <a:ext cx="5136011" cy="4996055"/>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708515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Coactivators and mediators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600"/>
              </a:spcBef>
              <a:spcAft>
                <a:spcPts val="1200"/>
              </a:spcAft>
            </a:pPr>
            <a:r>
              <a:rPr lang="en-US" dirty="0"/>
              <a:t>Coactivators and mediators are also required for the function of transcription factors</a:t>
            </a:r>
          </a:p>
          <a:p>
            <a:pPr marL="342900" indent="-342900">
              <a:spcBef>
                <a:spcPts val="600"/>
              </a:spcBef>
              <a:spcAft>
                <a:spcPts val="1200"/>
              </a:spcAft>
              <a:buFont typeface="Arial" panose="020B0604020202020204" pitchFamily="34" charset="0"/>
              <a:buChar char="•"/>
            </a:pPr>
            <a:r>
              <a:rPr lang="en-US" dirty="0"/>
              <a:t>Bind to transcription factors and bind to other parts of the transcription apparatus</a:t>
            </a:r>
          </a:p>
          <a:p>
            <a:pPr marL="342900" indent="-342900">
              <a:spcBef>
                <a:spcPts val="600"/>
              </a:spcBef>
              <a:spcAft>
                <a:spcPts val="1200"/>
              </a:spcAft>
              <a:buFont typeface="Arial" panose="020B0604020202020204" pitchFamily="34" charset="0"/>
              <a:buChar char="•"/>
            </a:pPr>
            <a:r>
              <a:rPr lang="en-US" dirty="0"/>
              <a:t>Mediators essential to some but not all transcription factors</a:t>
            </a:r>
          </a:p>
          <a:p>
            <a:pPr marL="342900" indent="-342900">
              <a:spcBef>
                <a:spcPts val="600"/>
              </a:spcBef>
              <a:spcAft>
                <a:spcPts val="1200"/>
              </a:spcAft>
              <a:buFont typeface="Arial" panose="020B0604020202020204" pitchFamily="34" charset="0"/>
              <a:buChar char="•"/>
            </a:pPr>
            <a:r>
              <a:rPr lang="en-US" dirty="0"/>
              <a:t>Number of coactivators is small compared to number of transcription factors because the same coactivator can be used with multiple TF</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9589097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Transcription complex</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marL="342900" indent="-342900">
              <a:spcBef>
                <a:spcPts val="1200"/>
              </a:spcBef>
              <a:spcAft>
                <a:spcPts val="1200"/>
              </a:spcAft>
              <a:buFont typeface="Arial" panose="020B0604020202020204" pitchFamily="34" charset="0"/>
              <a:buChar char="•"/>
            </a:pPr>
            <a:r>
              <a:rPr lang="en-US" dirty="0"/>
              <a:t>Nearly every eukaryotic gene represents a unique case</a:t>
            </a:r>
          </a:p>
          <a:p>
            <a:pPr marL="342900" indent="-342900">
              <a:spcBef>
                <a:spcPts val="1200"/>
              </a:spcBef>
              <a:spcAft>
                <a:spcPts val="1200"/>
              </a:spcAft>
              <a:buFont typeface="Arial" panose="020B0604020202020204" pitchFamily="34" charset="0"/>
              <a:buChar char="•"/>
            </a:pPr>
            <a:r>
              <a:rPr lang="en-US" dirty="0"/>
              <a:t>Virtually all genes that are transcribed by R</a:t>
            </a:r>
            <a:r>
              <a:rPr lang="en-US" sz="100" dirty="0"/>
              <a:t> </a:t>
            </a:r>
            <a:r>
              <a:rPr lang="en-US" dirty="0"/>
              <a:t>N</a:t>
            </a:r>
            <a:r>
              <a:rPr lang="en-US" sz="100" dirty="0"/>
              <a:t> </a:t>
            </a:r>
            <a:r>
              <a:rPr lang="en-US" dirty="0"/>
              <a:t>A polymerase II need the same suite of general factors to assemble an initiation complex</a:t>
            </a:r>
          </a:p>
          <a:p>
            <a:pPr marL="342900" indent="-342900">
              <a:spcBef>
                <a:spcPts val="1200"/>
              </a:spcBef>
              <a:spcAft>
                <a:spcPts val="1200"/>
              </a:spcAft>
              <a:buFont typeface="Arial" panose="020B0604020202020204" pitchFamily="34" charset="0"/>
              <a:buChar char="•"/>
            </a:pPr>
            <a:r>
              <a:rPr lang="en-US" dirty="0"/>
              <a:t>Ultimate level of transcription depend on specific transcription factors that together make up the </a:t>
            </a:r>
            <a:r>
              <a:rPr lang="en-US" i="1" dirty="0"/>
              <a:t>transcription complex</a:t>
            </a:r>
            <a:endParaRPr lang="en-US" dirty="0"/>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0920568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Interactions within the transcription complex</a:t>
            </a:r>
            <a:endParaRPr lang="en-US" sz="1200" dirty="0"/>
          </a:p>
        </p:txBody>
      </p:sp>
      <p:pic>
        <p:nvPicPr>
          <p:cNvPr id="8" name="Picture 2" descr="Several enhancers regions, activators, coactivators, and transcription factors may be involved with the transcription complex.">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4045"/>
          <a:stretch/>
        </p:blipFill>
        <p:spPr>
          <a:xfrm>
            <a:off x="798186" y="1186171"/>
            <a:ext cx="7547629" cy="484632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472250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Eukaryotic chromatin structure</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marL="342900" indent="-342900">
              <a:spcBef>
                <a:spcPts val="1200"/>
              </a:spcBef>
              <a:spcAft>
                <a:spcPts val="1200"/>
              </a:spcAft>
              <a:buFont typeface="Arial" panose="020B0604020202020204" pitchFamily="34" charset="0"/>
              <a:buChar char="•"/>
            </a:pPr>
            <a:r>
              <a:rPr lang="en-US" dirty="0"/>
              <a:t>D</a:t>
            </a:r>
            <a:r>
              <a:rPr lang="en-US" sz="100" dirty="0"/>
              <a:t> </a:t>
            </a:r>
            <a:r>
              <a:rPr lang="en-US" dirty="0"/>
              <a:t>N</a:t>
            </a:r>
            <a:r>
              <a:rPr lang="en-US" sz="100" dirty="0"/>
              <a:t> </a:t>
            </a:r>
            <a:r>
              <a:rPr lang="en-US" dirty="0"/>
              <a:t>A wound around histone proteins to form nucleosomes</a:t>
            </a:r>
          </a:p>
          <a:p>
            <a:pPr marL="342900" indent="-342900">
              <a:spcBef>
                <a:spcPts val="1200"/>
              </a:spcBef>
              <a:spcAft>
                <a:spcPts val="1200"/>
              </a:spcAft>
              <a:buFont typeface="Arial" panose="020B0604020202020204" pitchFamily="34" charset="0"/>
              <a:buChar char="•"/>
            </a:pPr>
            <a:r>
              <a:rPr lang="en-US" dirty="0"/>
              <a:t>Nucleosomes and histones complicates the process of transcription (that is restricts access of the transcription machinery to the D</a:t>
            </a:r>
            <a:r>
              <a:rPr lang="en-US" sz="100" dirty="0"/>
              <a:t> </a:t>
            </a:r>
            <a:r>
              <a:rPr lang="en-US" dirty="0"/>
              <a:t>N</a:t>
            </a:r>
            <a:r>
              <a:rPr lang="en-US" sz="100" dirty="0"/>
              <a:t> </a:t>
            </a:r>
            <a:r>
              <a:rPr lang="en-US" dirty="0"/>
              <a:t>A)</a:t>
            </a:r>
          </a:p>
          <a:p>
            <a:pPr marL="342900" indent="-342900">
              <a:spcBef>
                <a:spcPts val="1200"/>
              </a:spcBef>
              <a:spcAft>
                <a:spcPts val="1200"/>
              </a:spcAft>
              <a:buFont typeface="Arial" panose="020B0604020202020204" pitchFamily="34" charset="0"/>
              <a:buChar char="•"/>
            </a:pPr>
            <a:r>
              <a:rPr lang="en-US" dirty="0"/>
              <a:t>Chromatin structure is selectively modulated to allow transcription, etc.</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41281349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Epigenetic alterations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marL="342900" indent="-342900">
              <a:spcBef>
                <a:spcPts val="1200"/>
              </a:spcBef>
              <a:spcAft>
                <a:spcPts val="1200"/>
              </a:spcAft>
              <a:buFont typeface="Arial" panose="020B0604020202020204" pitchFamily="34" charset="0"/>
              <a:buChar char="•"/>
            </a:pPr>
            <a:r>
              <a:rPr lang="en-US" dirty="0"/>
              <a:t>Alterations in chromatin structure are thought to be the basis for epigenetics – heritable changes in phenotype not due to changes in D</a:t>
            </a:r>
            <a:r>
              <a:rPr lang="en-US" sz="100" dirty="0"/>
              <a:t> </a:t>
            </a:r>
            <a:r>
              <a:rPr lang="en-US" dirty="0"/>
              <a:t>N</a:t>
            </a:r>
            <a:r>
              <a:rPr lang="en-US" sz="100" dirty="0"/>
              <a:t> </a:t>
            </a:r>
            <a:r>
              <a:rPr lang="en-US" dirty="0"/>
              <a:t>A sequence</a:t>
            </a:r>
          </a:p>
          <a:p>
            <a:pPr marL="342900" indent="-342900">
              <a:spcBef>
                <a:spcPts val="1200"/>
              </a:spcBef>
              <a:spcAft>
                <a:spcPts val="1200"/>
              </a:spcAft>
              <a:buFont typeface="Arial" panose="020B0604020202020204" pitchFamily="34" charset="0"/>
              <a:buChar char="•"/>
            </a:pPr>
            <a:r>
              <a:rPr lang="en-US" dirty="0"/>
              <a:t>Epigenetic alterations must persist in the absence of the initiating stimulus, and must be inherited through cell division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2403840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Chromatin modifications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600"/>
              </a:spcBef>
              <a:spcAft>
                <a:spcPts val="1200"/>
              </a:spcAft>
            </a:pPr>
            <a:r>
              <a:rPr lang="en-US" dirty="0"/>
              <a:t>D</a:t>
            </a:r>
            <a:r>
              <a:rPr lang="en-US" sz="100" dirty="0"/>
              <a:t> </a:t>
            </a:r>
            <a:r>
              <a:rPr lang="en-US" dirty="0"/>
              <a:t>N</a:t>
            </a:r>
            <a:r>
              <a:rPr lang="en-US" sz="100" dirty="0"/>
              <a:t> </a:t>
            </a:r>
            <a:r>
              <a:rPr lang="en-US" dirty="0"/>
              <a:t>A methylation</a:t>
            </a:r>
          </a:p>
          <a:p>
            <a:pPr marL="342900" indent="-342900">
              <a:spcBef>
                <a:spcPts val="600"/>
              </a:spcBef>
              <a:buFont typeface="Arial" panose="020B0604020202020204" pitchFamily="34" charset="0"/>
              <a:buChar char="•"/>
            </a:pPr>
            <a:r>
              <a:rPr lang="en-US" dirty="0"/>
              <a:t>High levels of D</a:t>
            </a:r>
            <a:r>
              <a:rPr lang="en-US" sz="100" dirty="0"/>
              <a:t> </a:t>
            </a:r>
            <a:r>
              <a:rPr lang="en-US" dirty="0"/>
              <a:t>N</a:t>
            </a:r>
            <a:r>
              <a:rPr lang="en-US" sz="100" dirty="0"/>
              <a:t> </a:t>
            </a:r>
            <a:r>
              <a:rPr lang="en-US" dirty="0"/>
              <a:t>A  methylation correlate with inactive genes</a:t>
            </a:r>
          </a:p>
          <a:p>
            <a:pPr marL="342900" indent="-342900">
              <a:spcBef>
                <a:spcPts val="600"/>
              </a:spcBef>
              <a:spcAft>
                <a:spcPts val="1200"/>
              </a:spcAft>
              <a:buFont typeface="Arial" panose="020B0604020202020204" pitchFamily="34" charset="0"/>
              <a:buChar char="•"/>
            </a:pPr>
            <a:r>
              <a:rPr lang="en-US" dirty="0"/>
              <a:t>Allele-specific gene expression seen in genomic imprinting is at least partially due to D</a:t>
            </a:r>
            <a:r>
              <a:rPr lang="en-US" sz="100" dirty="0"/>
              <a:t> </a:t>
            </a:r>
            <a:r>
              <a:rPr lang="en-US" dirty="0"/>
              <a:t>N</a:t>
            </a:r>
            <a:r>
              <a:rPr lang="en-US" sz="100" dirty="0"/>
              <a:t> </a:t>
            </a:r>
            <a:r>
              <a:rPr lang="en-US" dirty="0"/>
              <a:t>A methylation</a:t>
            </a:r>
          </a:p>
          <a:p>
            <a:pPr>
              <a:spcBef>
                <a:spcPts val="600"/>
              </a:spcBef>
              <a:spcAft>
                <a:spcPts val="1200"/>
              </a:spcAft>
            </a:pPr>
            <a:r>
              <a:rPr lang="en-US" dirty="0"/>
              <a:t>X-chromosome inactivation</a:t>
            </a:r>
          </a:p>
          <a:p>
            <a:pPr marL="342900" indent="-342900">
              <a:spcBef>
                <a:spcPts val="600"/>
              </a:spcBef>
              <a:buFont typeface="Arial" panose="020B0604020202020204" pitchFamily="34" charset="0"/>
              <a:buChar char="•"/>
            </a:pPr>
            <a:r>
              <a:rPr lang="en-US" dirty="0"/>
              <a:t>Mammalian females inactivate one X chromosome as a form of dosage compensation</a:t>
            </a:r>
          </a:p>
          <a:p>
            <a:pPr marL="342900" indent="-342900">
              <a:spcBef>
                <a:spcPts val="600"/>
              </a:spcBef>
              <a:buFont typeface="Arial" panose="020B0604020202020204" pitchFamily="34" charset="0"/>
              <a:buChar char="•"/>
            </a:pPr>
            <a:r>
              <a:rPr lang="en-US" dirty="0"/>
              <a:t>Long noncoding R</a:t>
            </a:r>
            <a:r>
              <a:rPr lang="en-US" sz="100" dirty="0"/>
              <a:t> </a:t>
            </a:r>
            <a:r>
              <a:rPr lang="en-US" dirty="0"/>
              <a:t>N</a:t>
            </a:r>
            <a:r>
              <a:rPr lang="en-US" sz="100" dirty="0"/>
              <a:t> </a:t>
            </a:r>
            <a:r>
              <a:rPr lang="en-US" dirty="0"/>
              <a:t>A called X-inactivation-specific transcript (</a:t>
            </a:r>
            <a:r>
              <a:rPr lang="en-US" i="1" dirty="0" err="1"/>
              <a:t>Xist</a:t>
            </a:r>
            <a:r>
              <a:rPr lang="en-US" dirty="0"/>
              <a:t>) coats the entire inactive X chromosome, leading to histone modification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1001972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Histone modifications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600"/>
              </a:spcBef>
              <a:spcAft>
                <a:spcPts val="300"/>
              </a:spcAft>
            </a:pPr>
            <a:r>
              <a:rPr lang="en-US" dirty="0"/>
              <a:t>Complex topic</a:t>
            </a:r>
          </a:p>
          <a:p>
            <a:pPr marL="342900" indent="-342900">
              <a:spcBef>
                <a:spcPts val="600"/>
              </a:spcBef>
              <a:spcAft>
                <a:spcPts val="300"/>
              </a:spcAft>
              <a:buFont typeface="Arial" panose="020B0604020202020204" pitchFamily="34" charset="0"/>
              <a:buChar char="•"/>
            </a:pPr>
            <a:r>
              <a:rPr lang="en-US" dirty="0"/>
              <a:t>Four possible histones can be modified</a:t>
            </a:r>
          </a:p>
          <a:p>
            <a:pPr marL="342900" indent="-342900">
              <a:spcBef>
                <a:spcPts val="600"/>
              </a:spcBef>
              <a:spcAft>
                <a:spcPts val="300"/>
              </a:spcAft>
              <a:buFont typeface="Arial" panose="020B0604020202020204" pitchFamily="34" charset="0"/>
              <a:buChar char="•"/>
            </a:pPr>
            <a:r>
              <a:rPr lang="en-US" dirty="0"/>
              <a:t>Acetylation, methylation, phosphorylation are all possible modifications</a:t>
            </a:r>
          </a:p>
          <a:p>
            <a:pPr marL="342900" indent="-342900">
              <a:spcBef>
                <a:spcPts val="600"/>
              </a:spcBef>
              <a:spcAft>
                <a:spcPts val="300"/>
              </a:spcAft>
              <a:buFont typeface="Arial" panose="020B0604020202020204" pitchFamily="34" charset="0"/>
              <a:buChar char="•"/>
            </a:pPr>
            <a:r>
              <a:rPr lang="en-US" dirty="0"/>
              <a:t>In general acetylation is correlated with active sites of transcription</a:t>
            </a:r>
          </a:p>
          <a:p>
            <a:pPr>
              <a:spcBef>
                <a:spcPts val="600"/>
              </a:spcBef>
              <a:spcAft>
                <a:spcPts val="300"/>
              </a:spcAft>
            </a:pPr>
            <a:r>
              <a:rPr lang="en-US" dirty="0"/>
              <a:t>Some transcription coactivators have been shown to be </a:t>
            </a:r>
            <a:r>
              <a:rPr lang="en-US" i="1" dirty="0"/>
              <a:t>histone acetylases (HATs)</a:t>
            </a:r>
          </a:p>
          <a:p>
            <a:pPr lvl="1">
              <a:spcBef>
                <a:spcPts val="600"/>
              </a:spcBef>
              <a:spcAft>
                <a:spcPts val="300"/>
              </a:spcAft>
            </a:pPr>
            <a:r>
              <a:rPr lang="en-US" dirty="0"/>
              <a:t>Transcription is increased by removing higher order chromatin structure that would prevent transcription</a:t>
            </a:r>
          </a:p>
          <a:p>
            <a:pPr marL="0" lvl="1" indent="0">
              <a:spcBef>
                <a:spcPts val="600"/>
              </a:spcBef>
              <a:spcAft>
                <a:spcPts val="300"/>
              </a:spcAft>
              <a:buNone/>
            </a:pPr>
            <a:r>
              <a:rPr lang="en-US" i="1" dirty="0"/>
              <a:t>Histone deacetylases (HDACs) </a:t>
            </a:r>
            <a:r>
              <a:rPr lang="en-US" dirty="0"/>
              <a:t>remove acetyl groups from histones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0048676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Histone modification affects chromatin structure</a:t>
            </a:r>
            <a:endParaRPr lang="en-US" sz="1200" dirty="0"/>
          </a:p>
        </p:txBody>
      </p:sp>
      <p:pic>
        <p:nvPicPr>
          <p:cNvPr id="8" name="Picture 2" descr="An illustration of condensed solenoid and DNA available for transcrip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878052" y="1090162"/>
            <a:ext cx="5387896" cy="503191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463270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Chromatin-remodeling complexes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600"/>
              </a:spcBef>
              <a:spcAft>
                <a:spcPts val="1200"/>
              </a:spcAft>
            </a:pPr>
            <a:r>
              <a:rPr lang="en-US" i="1" dirty="0"/>
              <a:t>Chromatin-remodeling complexes </a:t>
            </a:r>
            <a:r>
              <a:rPr lang="en-US" dirty="0"/>
              <a:t>contain enzymes that modify histones and D</a:t>
            </a:r>
            <a:r>
              <a:rPr lang="en-US" sz="100" dirty="0"/>
              <a:t> </a:t>
            </a:r>
            <a:r>
              <a:rPr lang="en-US" dirty="0"/>
              <a:t>N</a:t>
            </a:r>
            <a:r>
              <a:rPr lang="en-US" sz="100" dirty="0"/>
              <a:t> </a:t>
            </a:r>
            <a:r>
              <a:rPr lang="en-US" dirty="0"/>
              <a:t>A, and alter chromatin structure</a:t>
            </a:r>
            <a:endParaRPr lang="en-US" i="1" dirty="0"/>
          </a:p>
          <a:p>
            <a:pPr>
              <a:spcBef>
                <a:spcPts val="600"/>
              </a:spcBef>
              <a:spcAft>
                <a:spcPts val="1200"/>
              </a:spcAft>
            </a:pPr>
            <a:r>
              <a:rPr lang="en-US" dirty="0"/>
              <a:t>A</a:t>
            </a:r>
            <a:r>
              <a:rPr lang="en-US" sz="100" dirty="0"/>
              <a:t> </a:t>
            </a:r>
            <a:r>
              <a:rPr lang="en-US" dirty="0"/>
              <a:t>T</a:t>
            </a:r>
            <a:r>
              <a:rPr lang="en-US" sz="100" dirty="0"/>
              <a:t> </a:t>
            </a:r>
            <a:r>
              <a:rPr lang="en-US" dirty="0"/>
              <a:t>P-dependent chromatin remodeling factors (one class of remodeling factors):</a:t>
            </a:r>
          </a:p>
          <a:p>
            <a:pPr marL="342900" indent="-342900">
              <a:spcBef>
                <a:spcPts val="600"/>
              </a:spcBef>
              <a:spcAft>
                <a:spcPts val="1200"/>
              </a:spcAft>
              <a:buFont typeface="Arial" panose="020B0604020202020204" pitchFamily="34" charset="0"/>
              <a:buChar char="•"/>
            </a:pPr>
            <a:r>
              <a:rPr lang="en-US" dirty="0"/>
              <a:t>Function as molecular motors</a:t>
            </a:r>
          </a:p>
          <a:p>
            <a:pPr marL="342900" indent="-342900">
              <a:spcBef>
                <a:spcPts val="600"/>
              </a:spcBef>
              <a:spcAft>
                <a:spcPts val="1200"/>
              </a:spcAft>
              <a:buFont typeface="Arial" panose="020B0604020202020204" pitchFamily="34" charset="0"/>
              <a:buChar char="•"/>
            </a:pPr>
            <a:r>
              <a:rPr lang="en-US" dirty="0"/>
              <a:t>Catalyze four different changes in D</a:t>
            </a:r>
            <a:r>
              <a:rPr lang="en-US" sz="100" dirty="0"/>
              <a:t> </a:t>
            </a:r>
            <a:r>
              <a:rPr lang="en-US" dirty="0"/>
              <a:t>N</a:t>
            </a:r>
            <a:r>
              <a:rPr lang="en-US" sz="100" dirty="0"/>
              <a:t> </a:t>
            </a:r>
            <a:r>
              <a:rPr lang="en-US" dirty="0"/>
              <a:t>A/histone binding</a:t>
            </a:r>
          </a:p>
          <a:p>
            <a:pPr marL="342900" indent="-342900">
              <a:spcBef>
                <a:spcPts val="600"/>
              </a:spcBef>
              <a:spcAft>
                <a:spcPts val="1200"/>
              </a:spcAft>
              <a:buFont typeface="Arial" panose="020B0604020202020204" pitchFamily="34" charset="0"/>
              <a:buChar char="•"/>
            </a:pPr>
            <a:r>
              <a:rPr lang="en-US" dirty="0"/>
              <a:t>Make D</a:t>
            </a:r>
            <a:r>
              <a:rPr lang="en-US" sz="100" dirty="0"/>
              <a:t> </a:t>
            </a:r>
            <a:r>
              <a:rPr lang="en-US" dirty="0"/>
              <a:t>N</a:t>
            </a:r>
            <a:r>
              <a:rPr lang="en-US" sz="100" dirty="0"/>
              <a:t> </a:t>
            </a:r>
            <a:r>
              <a:rPr lang="en-US" dirty="0"/>
              <a:t>A more accessible to regulatory proteins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581426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Regulatory proteins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a:xfrm>
            <a:off x="342900" y="1276710"/>
            <a:ext cx="8569746" cy="4974336"/>
          </a:xfrm>
        </p:spPr>
        <p:txBody>
          <a:bodyPr/>
          <a:lstStyle/>
          <a:p>
            <a:pPr>
              <a:spcBef>
                <a:spcPts val="600"/>
              </a:spcBef>
              <a:spcAft>
                <a:spcPts val="1200"/>
              </a:spcAft>
            </a:pPr>
            <a:r>
              <a:rPr lang="en-US" dirty="0"/>
              <a:t>Gene expression is often controlled by regulatory proteins binding to specific D</a:t>
            </a:r>
            <a:r>
              <a:rPr lang="en-US" sz="100" dirty="0"/>
              <a:t> </a:t>
            </a:r>
            <a:r>
              <a:rPr lang="en-US" dirty="0"/>
              <a:t>N</a:t>
            </a:r>
            <a:r>
              <a:rPr lang="en-US" sz="100" dirty="0"/>
              <a:t> </a:t>
            </a:r>
            <a:r>
              <a:rPr lang="en-US" dirty="0"/>
              <a:t>A sequences</a:t>
            </a:r>
          </a:p>
          <a:p>
            <a:pPr marL="342900" indent="-342900">
              <a:spcBef>
                <a:spcPts val="600"/>
              </a:spcBef>
              <a:spcAft>
                <a:spcPts val="1200"/>
              </a:spcAft>
              <a:buFont typeface="Arial" panose="020B0604020202020204" pitchFamily="34" charset="0"/>
              <a:buChar char="•"/>
            </a:pPr>
            <a:r>
              <a:rPr lang="en-US" dirty="0"/>
              <a:t>Regulatory proteins gain access to the bases of D</a:t>
            </a:r>
            <a:r>
              <a:rPr lang="en-US" sz="100" dirty="0"/>
              <a:t> </a:t>
            </a:r>
            <a:r>
              <a:rPr lang="en-US" dirty="0"/>
              <a:t>N</a:t>
            </a:r>
            <a:r>
              <a:rPr lang="en-US" sz="100" dirty="0"/>
              <a:t> </a:t>
            </a:r>
            <a:r>
              <a:rPr lang="en-US" dirty="0"/>
              <a:t>A at the major groove</a:t>
            </a:r>
          </a:p>
          <a:p>
            <a:pPr marL="342900" indent="-342900">
              <a:spcBef>
                <a:spcPts val="600"/>
              </a:spcBef>
              <a:spcAft>
                <a:spcPts val="1200"/>
              </a:spcAft>
              <a:buFont typeface="Arial" panose="020B0604020202020204" pitchFamily="34" charset="0"/>
              <a:buChar char="•"/>
            </a:pPr>
            <a:r>
              <a:rPr lang="en-US" dirty="0"/>
              <a:t>Regulatory proteins possess D</a:t>
            </a:r>
            <a:r>
              <a:rPr lang="en-US" sz="100" dirty="0"/>
              <a:t> </a:t>
            </a:r>
            <a:r>
              <a:rPr lang="en-US" dirty="0"/>
              <a:t>N</a:t>
            </a:r>
            <a:r>
              <a:rPr lang="en-US" sz="100" dirty="0"/>
              <a:t> </a:t>
            </a:r>
            <a:r>
              <a:rPr lang="en-US" dirty="0"/>
              <a:t>A-binding motifs</a:t>
            </a:r>
          </a:p>
          <a:p>
            <a:pPr marL="342900" indent="-342900">
              <a:spcBef>
                <a:spcPts val="600"/>
              </a:spcBef>
              <a:spcAft>
                <a:spcPts val="1200"/>
              </a:spcAft>
              <a:buFont typeface="Arial" panose="020B0604020202020204" pitchFamily="34" charset="0"/>
              <a:buChar char="•"/>
            </a:pPr>
            <a:r>
              <a:rPr lang="en-US" dirty="0"/>
              <a:t>Either block transcription by preventing R</a:t>
            </a:r>
            <a:r>
              <a:rPr lang="en-US" sz="100" dirty="0"/>
              <a:t> </a:t>
            </a:r>
            <a:r>
              <a:rPr lang="en-US" dirty="0"/>
              <a:t>N</a:t>
            </a:r>
            <a:r>
              <a:rPr lang="en-US" sz="100" dirty="0"/>
              <a:t> </a:t>
            </a:r>
            <a:r>
              <a:rPr lang="en-US" dirty="0"/>
              <a:t>A polymerase to bind, or stimulate transcription by facilitating R</a:t>
            </a:r>
            <a:r>
              <a:rPr lang="en-US" sz="100" dirty="0"/>
              <a:t> </a:t>
            </a:r>
            <a:r>
              <a:rPr lang="en-US" dirty="0"/>
              <a:t>N</a:t>
            </a:r>
            <a:r>
              <a:rPr lang="en-US" sz="100" dirty="0"/>
              <a:t> </a:t>
            </a:r>
            <a:r>
              <a:rPr lang="en-US" dirty="0"/>
              <a:t>A polymerase binding to promoter </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1141643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Function of A</a:t>
            </a:r>
            <a:r>
              <a:rPr lang="en-US" sz="100" dirty="0"/>
              <a:t> </a:t>
            </a:r>
            <a:r>
              <a:rPr lang="en-US" dirty="0"/>
              <a:t>T</a:t>
            </a:r>
            <a:r>
              <a:rPr lang="en-US" sz="100" dirty="0"/>
              <a:t> </a:t>
            </a:r>
            <a:r>
              <a:rPr lang="en-US" dirty="0"/>
              <a:t>P-dependent remodeling factors</a:t>
            </a:r>
            <a:endParaRPr lang="en-US" sz="1200" dirty="0"/>
          </a:p>
        </p:txBody>
      </p:sp>
      <p:pic>
        <p:nvPicPr>
          <p:cNvPr id="8" name="Picture 2" descr="Four types of ATP-dependent nucleosome remodeling.">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20556" t="9668" r="14626" b="3322"/>
          <a:stretch/>
        </p:blipFill>
        <p:spPr>
          <a:xfrm>
            <a:off x="2459130" y="1102770"/>
            <a:ext cx="4225740" cy="5078886"/>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674436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Posttranscriptional regulation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1200"/>
              </a:spcBef>
              <a:spcAft>
                <a:spcPts val="600"/>
              </a:spcAft>
            </a:pPr>
            <a:r>
              <a:rPr lang="en-US" dirty="0"/>
              <a:t>Control of gene expression usually involves the control of transcription initiation</a:t>
            </a:r>
          </a:p>
          <a:p>
            <a:pPr>
              <a:spcBef>
                <a:spcPts val="1200"/>
              </a:spcBef>
              <a:spcAft>
                <a:spcPts val="600"/>
              </a:spcAft>
            </a:pPr>
            <a:r>
              <a:rPr lang="en-US" dirty="0"/>
              <a:t>Gene expression can be controlled after transcription with:</a:t>
            </a:r>
          </a:p>
          <a:p>
            <a:pPr marL="342900" indent="-342900">
              <a:spcBef>
                <a:spcPts val="1200"/>
              </a:spcBef>
              <a:spcAft>
                <a:spcPts val="600"/>
              </a:spcAft>
              <a:buFont typeface="Arial" panose="020B0604020202020204" pitchFamily="34" charset="0"/>
              <a:buChar char="•"/>
            </a:pPr>
            <a:r>
              <a:rPr lang="en-US" dirty="0"/>
              <a:t>Small RNAs</a:t>
            </a:r>
          </a:p>
          <a:p>
            <a:pPr lvl="2">
              <a:spcBef>
                <a:spcPts val="1200"/>
              </a:spcBef>
              <a:spcAft>
                <a:spcPts val="600"/>
              </a:spcAft>
            </a:pPr>
            <a:r>
              <a:rPr lang="en-US" dirty="0"/>
              <a:t>miRNA and siRNA</a:t>
            </a:r>
          </a:p>
          <a:p>
            <a:pPr marL="342900" indent="-342900">
              <a:spcBef>
                <a:spcPts val="1200"/>
              </a:spcBef>
              <a:spcAft>
                <a:spcPts val="600"/>
              </a:spcAft>
              <a:buFont typeface="Arial" panose="020B0604020202020204" pitchFamily="34" charset="0"/>
              <a:buChar char="•"/>
            </a:pPr>
            <a:r>
              <a:rPr lang="en-US" dirty="0"/>
              <a:t>Alternative splicing</a:t>
            </a:r>
          </a:p>
          <a:p>
            <a:pPr marL="342900" indent="-342900">
              <a:spcBef>
                <a:spcPts val="1200"/>
              </a:spcBef>
              <a:spcAft>
                <a:spcPts val="600"/>
              </a:spcAft>
              <a:buFont typeface="Arial" panose="020B0604020202020204" pitchFamily="34" charset="0"/>
              <a:buChar char="•"/>
            </a:pPr>
            <a:r>
              <a:rPr lang="en-US" dirty="0"/>
              <a:t>R</a:t>
            </a:r>
            <a:r>
              <a:rPr lang="en-US" sz="100" dirty="0"/>
              <a:t> </a:t>
            </a:r>
            <a:r>
              <a:rPr lang="en-US" dirty="0"/>
              <a:t>N</a:t>
            </a:r>
            <a:r>
              <a:rPr lang="en-US" sz="100" dirty="0"/>
              <a:t> </a:t>
            </a:r>
            <a:r>
              <a:rPr lang="en-US" dirty="0"/>
              <a:t>A editing</a:t>
            </a:r>
          </a:p>
          <a:p>
            <a:pPr marL="342900" indent="-342900">
              <a:spcBef>
                <a:spcPts val="1200"/>
              </a:spcBef>
              <a:spcAft>
                <a:spcPts val="600"/>
              </a:spcAft>
              <a:buFont typeface="Arial" panose="020B0604020202020204" pitchFamily="34" charset="0"/>
              <a:buChar char="•"/>
            </a:pPr>
            <a:r>
              <a:rPr lang="en-US" dirty="0"/>
              <a:t>mRNA degradation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346490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Small RNAs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marL="342900" indent="-342900">
              <a:spcBef>
                <a:spcPts val="1200"/>
              </a:spcBef>
              <a:spcAft>
                <a:spcPts val="1200"/>
              </a:spcAft>
              <a:buFont typeface="Arial" panose="020B0604020202020204" pitchFamily="34" charset="0"/>
              <a:buChar char="•"/>
            </a:pPr>
            <a:r>
              <a:rPr lang="en-US" i="1" dirty="0"/>
              <a:t>lin-4</a:t>
            </a:r>
            <a:r>
              <a:rPr lang="en-US" dirty="0"/>
              <a:t> mutant alters developmental timing in </a:t>
            </a:r>
            <a:r>
              <a:rPr lang="en-US" i="1" dirty="0"/>
              <a:t>C. elegans</a:t>
            </a:r>
            <a:endParaRPr lang="en-US" dirty="0"/>
          </a:p>
          <a:p>
            <a:pPr marL="342900" indent="-342900">
              <a:spcBef>
                <a:spcPts val="1200"/>
              </a:spcBef>
              <a:spcAft>
                <a:spcPts val="1200"/>
              </a:spcAft>
              <a:buFont typeface="Arial" panose="020B0604020202020204" pitchFamily="34" charset="0"/>
              <a:buChar char="•"/>
            </a:pPr>
            <a:r>
              <a:rPr lang="en-US" i="1" dirty="0"/>
              <a:t>lin-4</a:t>
            </a:r>
            <a:r>
              <a:rPr lang="en-US" dirty="0"/>
              <a:t> does not encode a protein product, instead, it encodes two small R</a:t>
            </a:r>
            <a:r>
              <a:rPr lang="en-US" sz="100" dirty="0"/>
              <a:t> </a:t>
            </a:r>
            <a:r>
              <a:rPr lang="en-US" dirty="0"/>
              <a:t>N</a:t>
            </a:r>
            <a:r>
              <a:rPr lang="en-US" sz="100" dirty="0"/>
              <a:t> </a:t>
            </a:r>
            <a:r>
              <a:rPr lang="en-US" dirty="0"/>
              <a:t>A molecules</a:t>
            </a:r>
          </a:p>
          <a:p>
            <a:pPr marL="342900" indent="-342900">
              <a:spcBef>
                <a:spcPts val="1200"/>
              </a:spcBef>
              <a:spcAft>
                <a:spcPts val="1200"/>
              </a:spcAft>
              <a:buFont typeface="Arial" panose="020B0604020202020204" pitchFamily="34" charset="0"/>
              <a:buChar char="•"/>
            </a:pPr>
            <a:r>
              <a:rPr lang="en-US" dirty="0"/>
              <a:t>lin-4 R</a:t>
            </a:r>
            <a:r>
              <a:rPr lang="en-US" sz="100" dirty="0"/>
              <a:t> </a:t>
            </a:r>
            <a:r>
              <a:rPr lang="en-US" dirty="0"/>
              <a:t>N</a:t>
            </a:r>
            <a:r>
              <a:rPr lang="en-US" sz="100" dirty="0"/>
              <a:t> </a:t>
            </a:r>
            <a:r>
              <a:rPr lang="en-US" dirty="0"/>
              <a:t>A acts as a transcriptional repressor of an mRNA</a:t>
            </a:r>
          </a:p>
          <a:p>
            <a:pPr marL="342900" indent="-342900">
              <a:spcBef>
                <a:spcPts val="1200"/>
              </a:spcBef>
              <a:spcAft>
                <a:spcPts val="1200"/>
              </a:spcAft>
              <a:buFont typeface="Arial" panose="020B0604020202020204" pitchFamily="34" charset="0"/>
              <a:buChar char="•"/>
            </a:pPr>
            <a:r>
              <a:rPr lang="en-US" dirty="0"/>
              <a:t>First discovered miRNA; many more found subsequently – currently 1881 known human miRNA sequences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41782527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800C7-D6DE-4D31-A2F0-60A741A189D8}"/>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Using a transcriptional reporter gene</a:t>
            </a:r>
            <a:endParaRPr lang="en-US" dirty="0"/>
          </a:p>
        </p:txBody>
      </p:sp>
      <p:sp>
        <p:nvSpPr>
          <p:cNvPr id="3" name="Content Placeholder 2">
            <a:extLst>
              <a:ext uri="{FF2B5EF4-FFF2-40B4-BE49-F238E27FC236}">
                <a16:creationId xmlns:a16="http://schemas.microsoft.com/office/drawing/2014/main" id="{0831CF92-D9A5-4CB2-BD26-85FDA9F0B111}"/>
              </a:ext>
            </a:extLst>
          </p:cNvPr>
          <p:cNvSpPr>
            <a:spLocks noGrp="1"/>
          </p:cNvSpPr>
          <p:nvPr>
            <p:ph sz="quarter" idx="11"/>
          </p:nvPr>
        </p:nvSpPr>
        <p:spPr>
          <a:xfrm>
            <a:off x="342900" y="1013820"/>
            <a:ext cx="8595360" cy="274320"/>
          </a:xfrm>
          <a:solidFill>
            <a:srgbClr val="4A3C5C"/>
          </a:solidFill>
        </p:spPr>
        <p:txBody>
          <a:bodyPr/>
          <a:lstStyle/>
          <a:p>
            <a:r>
              <a:rPr lang="en-US" sz="1400" b="1" dirty="0">
                <a:solidFill>
                  <a:schemeClr val="bg1"/>
                </a:solidFill>
              </a:rPr>
              <a:t>SCIENTIFIC THINKING</a:t>
            </a:r>
            <a:endParaRPr lang="en-US" sz="1400" dirty="0">
              <a:solidFill>
                <a:schemeClr val="bg1"/>
              </a:solidFill>
            </a:endParaRPr>
          </a:p>
        </p:txBody>
      </p:sp>
      <p:sp>
        <p:nvSpPr>
          <p:cNvPr id="4" name="Content Placeholder 3">
            <a:extLst>
              <a:ext uri="{FF2B5EF4-FFF2-40B4-BE49-F238E27FC236}">
                <a16:creationId xmlns:a16="http://schemas.microsoft.com/office/drawing/2014/main" id="{6A6ECDDE-682C-42F9-B74D-C3972D46D3BE}"/>
              </a:ext>
            </a:extLst>
          </p:cNvPr>
          <p:cNvSpPr>
            <a:spLocks noGrp="1"/>
          </p:cNvSpPr>
          <p:nvPr>
            <p:ph sz="quarter" idx="15"/>
          </p:nvPr>
        </p:nvSpPr>
        <p:spPr>
          <a:xfrm>
            <a:off x="342899" y="1300332"/>
            <a:ext cx="8595359" cy="4937760"/>
          </a:xfrm>
          <a:solidFill>
            <a:srgbClr val="F0E9E1"/>
          </a:solidFill>
        </p:spPr>
        <p:txBody>
          <a:bodyPr/>
          <a:lstStyle/>
          <a:p>
            <a:pPr>
              <a:spcAft>
                <a:spcPts val="100"/>
              </a:spcAft>
            </a:pPr>
            <a:r>
              <a:rPr lang="en-US" sz="1050" b="1" dirty="0"/>
              <a:t>Hypothesis: </a:t>
            </a:r>
            <a:r>
              <a:rPr lang="en-US" sz="1050" i="1" dirty="0"/>
              <a:t>The region of the </a:t>
            </a:r>
            <a:r>
              <a:rPr lang="en-US" sz="1050" dirty="0"/>
              <a:t>lin-14 </a:t>
            </a:r>
            <a:r>
              <a:rPr lang="en-US" sz="1050" i="1" dirty="0"/>
              <a:t>gene complementary to the </a:t>
            </a:r>
            <a:r>
              <a:rPr lang="en-US" sz="1050" dirty="0"/>
              <a:t>lin-4 </a:t>
            </a:r>
            <a:r>
              <a:rPr lang="en-US" sz="1050" i="1" dirty="0"/>
              <a:t>miRNA controls </a:t>
            </a:r>
            <a:r>
              <a:rPr lang="en-US" sz="1050" dirty="0"/>
              <a:t>lin-14 </a:t>
            </a:r>
            <a:r>
              <a:rPr lang="en-US" sz="1050" i="1" dirty="0"/>
              <a:t>expression.</a:t>
            </a:r>
          </a:p>
          <a:p>
            <a:pPr>
              <a:spcAft>
                <a:spcPts val="100"/>
              </a:spcAft>
            </a:pPr>
            <a:r>
              <a:rPr lang="en-US" sz="1050" b="1" dirty="0"/>
              <a:t>Prediction: </a:t>
            </a:r>
            <a:r>
              <a:rPr lang="en-US" sz="1050" i="1" dirty="0"/>
              <a:t>If the </a:t>
            </a:r>
            <a:r>
              <a:rPr lang="en-US" sz="1050" dirty="0"/>
              <a:t>lin-4 </a:t>
            </a:r>
            <a:r>
              <a:rPr lang="en-US" sz="1050" i="1" dirty="0"/>
              <a:t>complementary region of the </a:t>
            </a:r>
            <a:r>
              <a:rPr lang="en-US" sz="1050" dirty="0"/>
              <a:t>lin-14 </a:t>
            </a:r>
            <a:r>
              <a:rPr lang="en-US" sz="1050" i="1" dirty="0"/>
              <a:t>gene is spliced into a reporter gene, then this reporter gene should show regulation similar to that of </a:t>
            </a:r>
            <a:r>
              <a:rPr lang="en-US" sz="1050" dirty="0"/>
              <a:t>lin-14</a:t>
            </a:r>
            <a:r>
              <a:rPr lang="en-US" sz="1050" i="1" dirty="0"/>
              <a:t>.</a:t>
            </a:r>
          </a:p>
          <a:p>
            <a:pPr>
              <a:spcAft>
                <a:spcPts val="100"/>
              </a:spcAft>
            </a:pPr>
            <a:r>
              <a:rPr lang="en-US" sz="1050" b="1" dirty="0"/>
              <a:t>Test: </a:t>
            </a:r>
            <a:r>
              <a:rPr lang="en-US" sz="1050" i="1" dirty="0"/>
              <a:t>Recombinant DNA is used to make two versions of a reporter gene </a:t>
            </a:r>
            <a:r>
              <a:rPr lang="en-US" sz="1050" dirty="0"/>
              <a:t>(-galactosidase)</a:t>
            </a:r>
            <a:r>
              <a:rPr lang="en-US" sz="1050" i="1" dirty="0"/>
              <a:t>. In transgenic worms (</a:t>
            </a:r>
            <a:r>
              <a:rPr lang="en-US" sz="1050" dirty="0"/>
              <a:t>C. elegans</a:t>
            </a:r>
            <a:r>
              <a:rPr lang="en-US" sz="1050" i="1" dirty="0"/>
              <a:t>), expression of the reporter gene produces a blue color.</a:t>
            </a:r>
          </a:p>
          <a:p>
            <a:pPr marL="182880" indent="-182880">
              <a:spcAft>
                <a:spcPts val="100"/>
              </a:spcAft>
              <a:buAutoNum type="arabicPeriod"/>
            </a:pPr>
            <a:r>
              <a:rPr lang="en-US" sz="1050" i="1" dirty="0"/>
              <a:t>The </a:t>
            </a:r>
            <a:r>
              <a:rPr lang="en-US" sz="1050" dirty="0"/>
              <a:t>-galactosidase </a:t>
            </a:r>
            <a:r>
              <a:rPr lang="en-US" sz="1050" i="1" dirty="0"/>
              <a:t>gene with the </a:t>
            </a:r>
            <a:r>
              <a:rPr lang="en-US" sz="1050" dirty="0"/>
              <a:t>lin-14 </a:t>
            </a:r>
            <a:r>
              <a:rPr lang="en-US" sz="1050" i="1" dirty="0"/>
              <a:t>3′</a:t>
            </a:r>
            <a:r>
              <a:rPr lang="en-US" sz="1050" dirty="0"/>
              <a:t> </a:t>
            </a:r>
            <a:r>
              <a:rPr lang="en-US" sz="1050" i="1" dirty="0"/>
              <a:t>untranslated region containing the </a:t>
            </a:r>
            <a:r>
              <a:rPr lang="en-US" sz="1050" dirty="0"/>
              <a:t>lin-4 </a:t>
            </a:r>
            <a:r>
              <a:rPr lang="en-US" sz="1050" i="1" dirty="0"/>
              <a:t>complementary region (construction shown below)</a:t>
            </a:r>
          </a:p>
          <a:p>
            <a:pPr marL="182880" indent="-182880">
              <a:spcAft>
                <a:spcPts val="100"/>
              </a:spcAft>
              <a:buAutoNum type="arabicPeriod"/>
            </a:pPr>
            <a:r>
              <a:rPr lang="en-US" sz="1050" i="1" dirty="0"/>
              <a:t>The </a:t>
            </a:r>
            <a:r>
              <a:rPr lang="en-US" sz="1050" dirty="0"/>
              <a:t>-galactosidase </a:t>
            </a:r>
            <a:r>
              <a:rPr lang="en-US" sz="1050" i="1" dirty="0"/>
              <a:t>gene with a control 3′</a:t>
            </a:r>
            <a:r>
              <a:rPr lang="en-US" sz="1050" dirty="0"/>
              <a:t> </a:t>
            </a:r>
            <a:r>
              <a:rPr lang="en-US" sz="1050" i="1" dirty="0"/>
              <a:t>untranslated region that lacks a </a:t>
            </a:r>
            <a:r>
              <a:rPr lang="en-US" sz="1050" dirty="0"/>
              <a:t>lin-4 </a:t>
            </a:r>
            <a:r>
              <a:rPr lang="en-US" sz="1050" i="1" dirty="0"/>
              <a:t>complementary region (not shown)</a:t>
            </a:r>
            <a:endParaRPr lang="en-US" sz="1050" dirty="0"/>
          </a:p>
        </p:txBody>
      </p:sp>
      <p:pic>
        <p:nvPicPr>
          <p:cNvPr id="10" name="Picture 4" descr="Researchers hypothesized that the region of the lin fourteen gene complementary to the lin 4 micro RNA controlled lin fourteen expressions.">
            <a:extLst>
              <a:ext uri="{FF2B5EF4-FFF2-40B4-BE49-F238E27FC236}">
                <a16:creationId xmlns:a16="http://schemas.microsoft.com/office/drawing/2014/main" id="{E93E4ED4-B222-4353-93FD-222D9EAE6B61}"/>
              </a:ext>
            </a:extLst>
          </p:cNvPr>
          <p:cNvPicPr>
            <a:picLocks noChangeAspect="1"/>
          </p:cNvPicPr>
          <p:nvPr/>
        </p:nvPicPr>
        <p:blipFill rotWithShape="1">
          <a:blip r:embed="rId2"/>
          <a:srcRect l="6192" t="32296" r="14849" b="26013"/>
          <a:stretch/>
        </p:blipFill>
        <p:spPr>
          <a:xfrm>
            <a:off x="3217258" y="2615125"/>
            <a:ext cx="2709484" cy="2377440"/>
          </a:xfrm>
          <a:prstGeom prst="rect">
            <a:avLst/>
          </a:prstGeom>
        </p:spPr>
      </p:pic>
      <p:sp>
        <p:nvSpPr>
          <p:cNvPr id="5" name="Content Placeholder 5">
            <a:extLst>
              <a:ext uri="{FF2B5EF4-FFF2-40B4-BE49-F238E27FC236}">
                <a16:creationId xmlns:a16="http://schemas.microsoft.com/office/drawing/2014/main" id="{E3852AFD-2D6A-4A32-8A1A-B5EF4FEAA2F3}"/>
              </a:ext>
            </a:extLst>
          </p:cNvPr>
          <p:cNvSpPr>
            <a:spLocks noGrp="1"/>
          </p:cNvSpPr>
          <p:nvPr>
            <p:ph sz="quarter" idx="17"/>
          </p:nvPr>
        </p:nvSpPr>
        <p:spPr>
          <a:xfrm>
            <a:off x="342900" y="4932937"/>
            <a:ext cx="8595360" cy="1290197"/>
          </a:xfrm>
        </p:spPr>
        <p:txBody>
          <a:bodyPr/>
          <a:lstStyle/>
          <a:p>
            <a:pPr>
              <a:spcAft>
                <a:spcPts val="200"/>
              </a:spcAft>
            </a:pPr>
            <a:r>
              <a:rPr lang="en-US" sz="1050" b="1" dirty="0"/>
              <a:t>Result: </a:t>
            </a:r>
          </a:p>
          <a:p>
            <a:pPr marL="182880" indent="-182880">
              <a:spcAft>
                <a:spcPts val="200"/>
              </a:spcAft>
              <a:buAutoNum type="arabicPeriod"/>
            </a:pPr>
            <a:r>
              <a:rPr lang="en-US" sz="1050" i="1" dirty="0"/>
              <a:t>Transgenic worms carrying reporter gene plus </a:t>
            </a:r>
            <a:r>
              <a:rPr lang="en-US" sz="1050" dirty="0"/>
              <a:t>lin-14 </a:t>
            </a:r>
            <a:r>
              <a:rPr lang="en-US" sz="1050" i="1" dirty="0"/>
              <a:t>3′</a:t>
            </a:r>
            <a:r>
              <a:rPr lang="en-US" sz="1050" dirty="0"/>
              <a:t> </a:t>
            </a:r>
            <a:r>
              <a:rPr lang="en-US" sz="1050" i="1" dirty="0"/>
              <a:t>untranslated region show expression in L1 but not L2 stage larvae. This is the pattern expected for the </a:t>
            </a:r>
            <a:r>
              <a:rPr lang="en-US" sz="1050" dirty="0"/>
              <a:t>lin-14 </a:t>
            </a:r>
            <a:r>
              <a:rPr lang="en-US" sz="1050" i="1" dirty="0"/>
              <a:t>gene, which is controlled by </a:t>
            </a:r>
            <a:r>
              <a:rPr lang="en-US" sz="1050" dirty="0"/>
              <a:t>lin-4</a:t>
            </a:r>
            <a:r>
              <a:rPr lang="en-US" sz="1050" i="1" dirty="0"/>
              <a:t>.</a:t>
            </a:r>
          </a:p>
          <a:p>
            <a:pPr marL="182880" indent="-182880">
              <a:spcAft>
                <a:spcPts val="200"/>
              </a:spcAft>
              <a:buAutoNum type="arabicPeriod"/>
            </a:pPr>
            <a:r>
              <a:rPr lang="en-US" sz="1050" i="1" dirty="0"/>
              <a:t>Transgenic worms with control reporter gene with 3</a:t>
            </a:r>
            <a:r>
              <a:rPr lang="en-US" sz="1050" dirty="0"/>
              <a:t> </a:t>
            </a:r>
            <a:r>
              <a:rPr lang="en-US" sz="1050" i="1" dirty="0"/>
              <a:t>untranslated region that lacks </a:t>
            </a:r>
            <a:r>
              <a:rPr lang="en-US" sz="1050" dirty="0"/>
              <a:t>lin-4 </a:t>
            </a:r>
            <a:r>
              <a:rPr lang="en-US" sz="1050" i="1" dirty="0"/>
              <a:t>complementary region show expression in both L1 and L2 larvae.</a:t>
            </a:r>
          </a:p>
          <a:p>
            <a:pPr>
              <a:spcAft>
                <a:spcPts val="200"/>
              </a:spcAft>
            </a:pPr>
            <a:r>
              <a:rPr lang="en-US" sz="1050" b="1" dirty="0"/>
              <a:t>Conclusion: </a:t>
            </a:r>
            <a:r>
              <a:rPr lang="en-US" sz="1050" i="1" dirty="0"/>
              <a:t>The 3</a:t>
            </a:r>
            <a:r>
              <a:rPr lang="en-US" sz="1050" dirty="0"/>
              <a:t> </a:t>
            </a:r>
            <a:r>
              <a:rPr lang="en-US" sz="1050" i="1" dirty="0"/>
              <a:t>untranslated region from </a:t>
            </a:r>
            <a:r>
              <a:rPr lang="en-US" sz="1050" dirty="0"/>
              <a:t>lin-14 </a:t>
            </a:r>
            <a:r>
              <a:rPr lang="en-US" sz="1050" i="1" dirty="0"/>
              <a:t>is </a:t>
            </a:r>
            <a:r>
              <a:rPr lang="en-US" sz="1050" i="1" dirty="0" err="1"/>
              <a:t>sucient</a:t>
            </a:r>
            <a:r>
              <a:rPr lang="en-US" sz="1050" i="1" dirty="0"/>
              <a:t> to turn o gene expression in L2 larvae.</a:t>
            </a:r>
          </a:p>
          <a:p>
            <a:pPr>
              <a:spcAft>
                <a:spcPts val="200"/>
              </a:spcAft>
            </a:pPr>
            <a:r>
              <a:rPr lang="en-US" sz="1050" b="1" dirty="0"/>
              <a:t>Further Experiments: </a:t>
            </a:r>
            <a:r>
              <a:rPr lang="en-US" sz="1050" i="1" dirty="0"/>
              <a:t>What expression pattern would you predict for these constructs in a mutant that lacks </a:t>
            </a:r>
            <a:r>
              <a:rPr lang="en-US" sz="1050" dirty="0"/>
              <a:t>lin-4 </a:t>
            </a:r>
            <a:r>
              <a:rPr lang="en-US" sz="1050" i="1" dirty="0"/>
              <a:t>function?</a:t>
            </a:r>
            <a:endParaRPr lang="en-US" sz="1050" dirty="0"/>
          </a:p>
        </p:txBody>
      </p:sp>
      <p:sp>
        <p:nvSpPr>
          <p:cNvPr id="13" name="Text Placeholder 6">
            <a:extLst>
              <a:ext uri="{FF2B5EF4-FFF2-40B4-BE49-F238E27FC236}">
                <a16:creationId xmlns:a16="http://schemas.microsoft.com/office/drawing/2014/main" id="{1B7D2826-BECB-49ED-9856-4A769377F510}"/>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9" name="Slide Number Placeholder 7">
            <a:extLst>
              <a:ext uri="{FF2B5EF4-FFF2-40B4-BE49-F238E27FC236}">
                <a16:creationId xmlns:a16="http://schemas.microsoft.com/office/drawing/2014/main" id="{5644C129-60E4-4FEC-A103-CDC5AAAF507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5826582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Micro-R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(miRNA)</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marL="342900" indent="-342900">
              <a:spcBef>
                <a:spcPts val="1200"/>
              </a:spcBef>
              <a:spcAft>
                <a:spcPts val="1200"/>
              </a:spcAft>
              <a:buFont typeface="Arial" panose="020B0604020202020204" pitchFamily="34" charset="0"/>
              <a:buChar char="•"/>
            </a:pPr>
            <a:r>
              <a:rPr lang="en-US" i="1" dirty="0"/>
              <a:t>Micro R</a:t>
            </a:r>
            <a:r>
              <a:rPr lang="en-US" sz="100" i="1" dirty="0"/>
              <a:t> </a:t>
            </a:r>
            <a:r>
              <a:rPr lang="en-US" i="1" dirty="0"/>
              <a:t>N</a:t>
            </a:r>
            <a:r>
              <a:rPr lang="en-US" sz="100" i="1" dirty="0"/>
              <a:t> </a:t>
            </a:r>
            <a:r>
              <a:rPr lang="en-US" i="1" dirty="0"/>
              <a:t>A </a:t>
            </a:r>
            <a:r>
              <a:rPr lang="en-US" dirty="0"/>
              <a:t>or </a:t>
            </a:r>
            <a:r>
              <a:rPr lang="en-US" i="1" dirty="0"/>
              <a:t>miRNA</a:t>
            </a:r>
            <a:r>
              <a:rPr lang="en-US" dirty="0"/>
              <a:t> production begins with RNA pol II producing a transcript called the </a:t>
            </a:r>
            <a:r>
              <a:rPr lang="en-US" dirty="0" err="1"/>
              <a:t>pri</a:t>
            </a:r>
            <a:r>
              <a:rPr lang="en-US" dirty="0"/>
              <a:t>-miRNA</a:t>
            </a:r>
          </a:p>
          <a:p>
            <a:pPr marL="342900" indent="-342900">
              <a:spcBef>
                <a:spcPts val="1200"/>
              </a:spcBef>
              <a:spcAft>
                <a:spcPts val="1200"/>
              </a:spcAft>
              <a:buFont typeface="Arial" panose="020B0604020202020204" pitchFamily="34" charset="0"/>
              <a:buChar char="•"/>
            </a:pPr>
            <a:r>
              <a:rPr lang="en-US" dirty="0"/>
              <a:t>miRNA folds back on itself to form a stem-and loop-structure which is cleaved by Drosha to form pre-miRNA</a:t>
            </a:r>
          </a:p>
          <a:p>
            <a:pPr marL="342900" indent="-342900">
              <a:spcBef>
                <a:spcPts val="1200"/>
              </a:spcBef>
              <a:spcAft>
                <a:spcPts val="1200"/>
              </a:spcAft>
              <a:buFont typeface="Arial" panose="020B0604020202020204" pitchFamily="34" charset="0"/>
              <a:buChar char="•"/>
            </a:pPr>
            <a:r>
              <a:rPr lang="en-US" dirty="0"/>
              <a:t>pre-miRNA exported from the nucleus and cleaved by Dicer to produce a short double stranded R</a:t>
            </a:r>
            <a:r>
              <a:rPr lang="en-US" sz="100" dirty="0"/>
              <a:t> </a:t>
            </a:r>
            <a:r>
              <a:rPr lang="en-US" dirty="0"/>
              <a:t>N</a:t>
            </a:r>
            <a:r>
              <a:rPr lang="en-US" sz="100" dirty="0"/>
              <a:t> </a:t>
            </a:r>
            <a:r>
              <a:rPr lang="en-US" dirty="0"/>
              <a:t>A containing the miRNA</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2006113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induced silencing complex</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1200"/>
              </a:spcBef>
              <a:spcAft>
                <a:spcPts val="1200"/>
              </a:spcAft>
            </a:pPr>
            <a:r>
              <a:rPr lang="en-US" dirty="0"/>
              <a:t>miRNA loaded into a protein complex called an </a:t>
            </a:r>
            <a:r>
              <a:rPr lang="en-US" i="1" dirty="0"/>
              <a:t>R</a:t>
            </a:r>
            <a:r>
              <a:rPr lang="en-US" sz="100" i="1" dirty="0"/>
              <a:t> </a:t>
            </a:r>
            <a:r>
              <a:rPr lang="en-US" i="1" dirty="0"/>
              <a:t>N</a:t>
            </a:r>
            <a:r>
              <a:rPr lang="en-US" sz="100" i="1" dirty="0"/>
              <a:t> </a:t>
            </a:r>
            <a:r>
              <a:rPr lang="en-US" i="1" dirty="0"/>
              <a:t>A induced silencing complex (R</a:t>
            </a:r>
            <a:r>
              <a:rPr lang="en-US" sz="100" i="1" dirty="0"/>
              <a:t> </a:t>
            </a:r>
            <a:r>
              <a:rPr lang="en-US" i="1" dirty="0"/>
              <a:t>I</a:t>
            </a:r>
            <a:r>
              <a:rPr lang="en-US" sz="100" i="1" dirty="0"/>
              <a:t> </a:t>
            </a:r>
            <a:r>
              <a:rPr lang="en-US" i="1" dirty="0"/>
              <a:t>S</a:t>
            </a:r>
            <a:r>
              <a:rPr lang="en-US" sz="100" i="1" dirty="0"/>
              <a:t> </a:t>
            </a:r>
            <a:r>
              <a:rPr lang="en-US" i="1" dirty="0"/>
              <a:t>C)</a:t>
            </a:r>
          </a:p>
          <a:p>
            <a:pPr>
              <a:spcBef>
                <a:spcPts val="1200"/>
              </a:spcBef>
              <a:spcAft>
                <a:spcPts val="1200"/>
              </a:spcAft>
            </a:pPr>
            <a:r>
              <a:rPr lang="en-US" dirty="0"/>
              <a:t>R</a:t>
            </a:r>
            <a:r>
              <a:rPr lang="en-US" sz="100" dirty="0"/>
              <a:t> </a:t>
            </a:r>
            <a:r>
              <a:rPr lang="en-US" dirty="0"/>
              <a:t>I</a:t>
            </a:r>
            <a:r>
              <a:rPr lang="en-US" sz="100" dirty="0"/>
              <a:t> </a:t>
            </a:r>
            <a:r>
              <a:rPr lang="en-US" dirty="0"/>
              <a:t>S</a:t>
            </a:r>
            <a:r>
              <a:rPr lang="en-US" sz="100" dirty="0"/>
              <a:t> </a:t>
            </a:r>
            <a:r>
              <a:rPr lang="en-US" dirty="0"/>
              <a:t>C includes the R</a:t>
            </a:r>
            <a:r>
              <a:rPr lang="en-US" sz="100" dirty="0"/>
              <a:t> </a:t>
            </a:r>
            <a:r>
              <a:rPr lang="en-US" dirty="0"/>
              <a:t>N</a:t>
            </a:r>
            <a:r>
              <a:rPr lang="en-US" sz="100" dirty="0"/>
              <a:t> </a:t>
            </a:r>
            <a:r>
              <a:rPr lang="en-US" dirty="0"/>
              <a:t>A-binding protein Ago, which interacts with the miRNA</a:t>
            </a:r>
          </a:p>
          <a:p>
            <a:pPr>
              <a:spcBef>
                <a:spcPts val="1200"/>
              </a:spcBef>
              <a:spcAft>
                <a:spcPts val="1200"/>
              </a:spcAft>
            </a:pPr>
            <a:r>
              <a:rPr lang="en-US" dirty="0"/>
              <a:t>R</a:t>
            </a:r>
            <a:r>
              <a:rPr lang="en-US" sz="100" dirty="0"/>
              <a:t> </a:t>
            </a:r>
            <a:r>
              <a:rPr lang="en-US" dirty="0"/>
              <a:t>I</a:t>
            </a:r>
            <a:r>
              <a:rPr lang="en-US" sz="100" dirty="0"/>
              <a:t> </a:t>
            </a:r>
            <a:r>
              <a:rPr lang="en-US" dirty="0"/>
              <a:t>S</a:t>
            </a:r>
            <a:r>
              <a:rPr lang="en-US" sz="100" dirty="0"/>
              <a:t> </a:t>
            </a:r>
            <a:r>
              <a:rPr lang="en-US" dirty="0"/>
              <a:t>C is targeted to repress the expression of genes based on sequence complementarity to the miRNA</a:t>
            </a:r>
          </a:p>
          <a:p>
            <a:pPr marL="342900" indent="-342900">
              <a:spcBef>
                <a:spcPts val="1200"/>
              </a:spcBef>
              <a:spcAft>
                <a:spcPts val="1200"/>
              </a:spcAft>
              <a:buFont typeface="Arial" panose="020B0604020202020204" pitchFamily="34" charset="0"/>
              <a:buChar char="•"/>
            </a:pPr>
            <a:r>
              <a:rPr lang="en-US" dirty="0"/>
              <a:t>Complementary region usually in 3’ untranslated region of genes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1350866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Biogenesis and function of </a:t>
            </a:r>
            <a:r>
              <a:rPr lang="en-US" dirty="0" err="1"/>
              <a:t>miR</a:t>
            </a:r>
            <a:r>
              <a:rPr lang="en-US" sz="100" dirty="0"/>
              <a:t> </a:t>
            </a:r>
            <a:r>
              <a:rPr lang="en-US" dirty="0"/>
              <a:t>N</a:t>
            </a:r>
            <a:r>
              <a:rPr lang="en-US" sz="100" dirty="0"/>
              <a:t> </a:t>
            </a:r>
            <a:r>
              <a:rPr lang="en-US" dirty="0"/>
              <a:t>A</a:t>
            </a:r>
            <a:endParaRPr lang="en-US" sz="1200" dirty="0"/>
          </a:p>
        </p:txBody>
      </p:sp>
      <p:pic>
        <p:nvPicPr>
          <p:cNvPr id="8" name="Picture 2" descr="An illustration of inhibition of translation.">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13812" t="3232" r="14459" b="15208"/>
          <a:stretch/>
        </p:blipFill>
        <p:spPr>
          <a:xfrm>
            <a:off x="3092325" y="1136096"/>
            <a:ext cx="2959350" cy="5012234"/>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24654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siR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marL="342900" indent="-342900">
              <a:spcBef>
                <a:spcPts val="1200"/>
              </a:spcBef>
              <a:spcAft>
                <a:spcPts val="1200"/>
              </a:spcAft>
              <a:buFont typeface="Arial" panose="020B0604020202020204" pitchFamily="34" charset="0"/>
              <a:buChar char="•"/>
            </a:pPr>
            <a:r>
              <a:rPr lang="en-US" i="1" dirty="0"/>
              <a:t>R</a:t>
            </a:r>
            <a:r>
              <a:rPr lang="en-US" sz="100" i="1" dirty="0"/>
              <a:t> </a:t>
            </a:r>
            <a:r>
              <a:rPr lang="en-US" i="1" dirty="0"/>
              <a:t>N</a:t>
            </a:r>
            <a:r>
              <a:rPr lang="en-US" sz="100" i="1" dirty="0"/>
              <a:t> </a:t>
            </a:r>
            <a:r>
              <a:rPr lang="en-US" i="1" dirty="0"/>
              <a:t>A interference </a:t>
            </a:r>
            <a:r>
              <a:rPr lang="en-US" dirty="0"/>
              <a:t>refers to small R</a:t>
            </a:r>
            <a:r>
              <a:rPr lang="en-US" sz="100" dirty="0"/>
              <a:t> </a:t>
            </a:r>
            <a:r>
              <a:rPr lang="en-US" dirty="0"/>
              <a:t>N</a:t>
            </a:r>
            <a:r>
              <a:rPr lang="en-US" sz="100" dirty="0"/>
              <a:t> </a:t>
            </a:r>
            <a:r>
              <a:rPr lang="en-US" dirty="0"/>
              <a:t>A gene silencing, involves the production of </a:t>
            </a:r>
            <a:r>
              <a:rPr lang="en-US" i="1" dirty="0"/>
              <a:t>small interfering RNAs (siRNAs)</a:t>
            </a:r>
          </a:p>
          <a:p>
            <a:pPr marL="342900" indent="-342900">
              <a:spcBef>
                <a:spcPts val="1200"/>
              </a:spcBef>
              <a:spcAft>
                <a:spcPts val="1200"/>
              </a:spcAft>
              <a:buFont typeface="Arial" panose="020B0604020202020204" pitchFamily="34" charset="0"/>
              <a:buChar char="•"/>
            </a:pPr>
            <a:r>
              <a:rPr lang="en-US" dirty="0"/>
              <a:t>Production similar to miRNAs but siRNAs arise from long double-stranded R</a:t>
            </a:r>
            <a:r>
              <a:rPr lang="en-US" sz="100" dirty="0"/>
              <a:t> </a:t>
            </a:r>
            <a:r>
              <a:rPr lang="en-US" dirty="0"/>
              <a:t>N</a:t>
            </a:r>
            <a:r>
              <a:rPr lang="en-US" sz="100" dirty="0"/>
              <a:t> </a:t>
            </a:r>
            <a:r>
              <a:rPr lang="en-US" dirty="0"/>
              <a:t>A</a:t>
            </a:r>
          </a:p>
          <a:p>
            <a:pPr marL="342900" indent="-342900">
              <a:spcBef>
                <a:spcPts val="1200"/>
              </a:spcBef>
              <a:spcAft>
                <a:spcPts val="1200"/>
              </a:spcAft>
              <a:buFont typeface="Arial" panose="020B0604020202020204" pitchFamily="34" charset="0"/>
              <a:buChar char="•"/>
            </a:pPr>
            <a:r>
              <a:rPr lang="en-US" dirty="0"/>
              <a:t>Dicer cuts yield multiple siRNAs which are loaded into RISC</a:t>
            </a:r>
          </a:p>
          <a:p>
            <a:pPr marL="342900" indent="-342900">
              <a:spcBef>
                <a:spcPts val="1200"/>
              </a:spcBef>
              <a:spcAft>
                <a:spcPts val="1200"/>
              </a:spcAft>
              <a:buFont typeface="Arial" panose="020B0604020202020204" pitchFamily="34" charset="0"/>
              <a:buChar char="•"/>
            </a:pPr>
            <a:r>
              <a:rPr lang="en-US" dirty="0"/>
              <a:t>Target mRNA is cleaved by siRNA containing RISC</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5111409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Biogenesis and function of </a:t>
            </a:r>
            <a:r>
              <a:rPr lang="en-US" dirty="0" err="1"/>
              <a:t>siR</a:t>
            </a:r>
            <a:r>
              <a:rPr lang="en-US" sz="100" dirty="0"/>
              <a:t> </a:t>
            </a:r>
            <a:r>
              <a:rPr lang="en-US" dirty="0"/>
              <a:t>N</a:t>
            </a:r>
            <a:r>
              <a:rPr lang="en-US" sz="100" dirty="0"/>
              <a:t> </a:t>
            </a:r>
            <a:r>
              <a:rPr lang="en-US" dirty="0"/>
              <a:t>A</a:t>
            </a:r>
            <a:endParaRPr lang="en-US" sz="1200" dirty="0"/>
          </a:p>
        </p:txBody>
      </p:sp>
      <p:pic>
        <p:nvPicPr>
          <p:cNvPr id="8" name="Picture 2" descr="An illustration of cleavage of target m RNA.">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9682"/>
          <a:stretch/>
        </p:blipFill>
        <p:spPr>
          <a:xfrm>
            <a:off x="2575362" y="1191003"/>
            <a:ext cx="3993277" cy="493776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1315787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Small 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A-other roles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marL="342900" indent="-342900">
              <a:spcBef>
                <a:spcPts val="1800"/>
              </a:spcBef>
              <a:spcAft>
                <a:spcPts val="1200"/>
              </a:spcAft>
              <a:buFont typeface="Arial" panose="020B0604020202020204" pitchFamily="34" charset="0"/>
              <a:buChar char="•"/>
            </a:pPr>
            <a:r>
              <a:rPr lang="en-US" altLang="en-US" dirty="0"/>
              <a:t>Evolutionary origin of small R</a:t>
            </a:r>
            <a:r>
              <a:rPr lang="en-US" altLang="en-US" sz="100" dirty="0"/>
              <a:t> </a:t>
            </a:r>
            <a:r>
              <a:rPr lang="en-US" altLang="en-US" dirty="0"/>
              <a:t>N</a:t>
            </a:r>
            <a:r>
              <a:rPr lang="en-US" altLang="en-US" sz="100" dirty="0"/>
              <a:t> </a:t>
            </a:r>
            <a:r>
              <a:rPr lang="en-US" altLang="en-US" dirty="0"/>
              <a:t>As may be an ancient pathway to protect the genome</a:t>
            </a:r>
          </a:p>
          <a:p>
            <a:pPr marL="342900" indent="-342900">
              <a:spcBef>
                <a:spcPts val="1800"/>
              </a:spcBef>
              <a:spcAft>
                <a:spcPts val="1200"/>
              </a:spcAft>
              <a:buFont typeface="Arial" panose="020B0604020202020204" pitchFamily="34" charset="0"/>
              <a:buChar char="•"/>
            </a:pPr>
            <a:r>
              <a:rPr lang="en-US" altLang="en-US" dirty="0"/>
              <a:t>R</a:t>
            </a:r>
            <a:r>
              <a:rPr lang="en-US" altLang="en-US" sz="100" dirty="0"/>
              <a:t> </a:t>
            </a:r>
            <a:r>
              <a:rPr lang="en-US" altLang="en-US" dirty="0"/>
              <a:t>N</a:t>
            </a:r>
            <a:r>
              <a:rPr lang="en-US" altLang="en-US" sz="100" dirty="0"/>
              <a:t> </a:t>
            </a:r>
            <a:r>
              <a:rPr lang="en-US" altLang="en-US" dirty="0"/>
              <a:t>A silencing pathways have been implicated in the formation of heterochromatin in different organisms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4031192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Reading the major groove of D</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a:xfrm>
            <a:off x="342900" y="1276710"/>
            <a:ext cx="4019780" cy="4974336"/>
          </a:xfrm>
        </p:spPr>
        <p:txBody>
          <a:bodyPr/>
          <a:lstStyle/>
          <a:p>
            <a:pPr marL="342900" indent="-342900">
              <a:spcBef>
                <a:spcPts val="600"/>
              </a:spcBef>
              <a:spcAft>
                <a:spcPts val="1200"/>
              </a:spcAft>
              <a:buFont typeface="Arial" panose="020B0604020202020204" pitchFamily="34" charset="0"/>
              <a:buChar char="•"/>
            </a:pPr>
            <a:r>
              <a:rPr lang="en-US" dirty="0"/>
              <a:t>Within the major groove, nucleotides’ hydrogen bond donors and acceptors are accessible</a:t>
            </a:r>
          </a:p>
          <a:p>
            <a:pPr marL="342900" indent="-342900">
              <a:spcBef>
                <a:spcPts val="600"/>
              </a:spcBef>
              <a:spcAft>
                <a:spcPts val="1200"/>
              </a:spcAft>
              <a:buFont typeface="Arial" panose="020B0604020202020204" pitchFamily="34" charset="0"/>
              <a:buChar char="•"/>
            </a:pPr>
            <a:r>
              <a:rPr lang="en-US" dirty="0"/>
              <a:t>Unique pattern of accessibility for each base pair combination enables proteins to read the sequence without unwinding D</a:t>
            </a:r>
            <a:r>
              <a:rPr lang="en-US" sz="100" dirty="0"/>
              <a:t> </a:t>
            </a:r>
            <a:r>
              <a:rPr lang="en-US" dirty="0"/>
              <a:t>N</a:t>
            </a:r>
            <a:r>
              <a:rPr lang="en-US" sz="100" dirty="0"/>
              <a:t> </a:t>
            </a:r>
            <a:r>
              <a:rPr lang="en-US" dirty="0"/>
              <a:t>A</a:t>
            </a:r>
          </a:p>
        </p:txBody>
      </p:sp>
      <p:pic>
        <p:nvPicPr>
          <p:cNvPr id="8" name="Picture 3" descr="An illustration of DNA molecule 1 and DNA molecule 2, major and minor grooves.">
            <a:extLst>
              <a:ext uri="{FF2B5EF4-FFF2-40B4-BE49-F238E27FC236}">
                <a16:creationId xmlns:a16="http://schemas.microsoft.com/office/drawing/2014/main" id="{E5BAC912-B110-431A-996F-EB9DD43D96B4}"/>
              </a:ext>
            </a:extLst>
          </p:cNvPr>
          <p:cNvPicPr>
            <a:picLocks noChangeAspect="1"/>
          </p:cNvPicPr>
          <p:nvPr/>
        </p:nvPicPr>
        <p:blipFill>
          <a:blip r:embed="rId2"/>
          <a:stretch>
            <a:fillRect/>
          </a:stretch>
        </p:blipFill>
        <p:spPr>
          <a:xfrm>
            <a:off x="5443620" y="1118326"/>
            <a:ext cx="2537328" cy="4999086"/>
          </a:xfrm>
          <a:prstGeom prst="rect">
            <a:avLst/>
          </a:prstGeom>
        </p:spPr>
      </p:pic>
      <p:sp>
        <p:nvSpPr>
          <p:cNvPr id="5" name="Text Placeholder 4">
            <a:extLst>
              <a:ext uri="{FF2B5EF4-FFF2-40B4-BE49-F238E27FC236}">
                <a16:creationId xmlns:a16="http://schemas.microsoft.com/office/drawing/2014/main" id="{531FD455-6FEF-402D-88BD-660FF684A79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234867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mi</a:t>
            </a:r>
            <a:r>
              <a:rPr lang="en-US" altLang="en-US" dirty="0" err="1"/>
              <a:t>R</a:t>
            </a:r>
            <a:r>
              <a:rPr lang="en-US" altLang="en-US" sz="100" dirty="0"/>
              <a:t> </a:t>
            </a:r>
            <a:r>
              <a:rPr lang="en-US" altLang="en-US" dirty="0"/>
              <a:t>N</a:t>
            </a:r>
            <a:r>
              <a:rPr lang="en-US" altLang="en-US" sz="100" dirty="0"/>
              <a:t> </a:t>
            </a:r>
            <a:r>
              <a:rPr lang="en-US" altLang="en-US" dirty="0"/>
              <a:t>A</a:t>
            </a:r>
            <a:r>
              <a:rPr lang="en-US" dirty="0">
                <a:solidFill>
                  <a:srgbClr val="000000"/>
                </a:solidFill>
                <a:latin typeface="Arial" panose="020B0604020202020204" pitchFamily="34" charset="0"/>
                <a:ea typeface="Verdana" panose="020B0604030504040204" pitchFamily="34" charset="0"/>
                <a:cs typeface="Arial" pitchFamily="34" charset="0"/>
              </a:rPr>
              <a:t> or </a:t>
            </a:r>
            <a:r>
              <a:rPr lang="en-US" dirty="0" err="1">
                <a:solidFill>
                  <a:srgbClr val="000000"/>
                </a:solidFill>
                <a:latin typeface="Arial" panose="020B0604020202020204" pitchFamily="34" charset="0"/>
                <a:ea typeface="Verdana" panose="020B0604030504040204" pitchFamily="34" charset="0"/>
                <a:cs typeface="Arial" pitchFamily="34" charset="0"/>
              </a:rPr>
              <a:t>si</a:t>
            </a:r>
            <a:r>
              <a:rPr lang="en-US" altLang="en-US" dirty="0" err="1"/>
              <a:t>R</a:t>
            </a:r>
            <a:r>
              <a:rPr lang="en-US" altLang="en-US" sz="100" dirty="0"/>
              <a:t> </a:t>
            </a:r>
            <a:r>
              <a:rPr lang="en-US" altLang="en-US" dirty="0"/>
              <a:t>N</a:t>
            </a:r>
            <a:r>
              <a:rPr lang="en-US" altLang="en-US" sz="100" dirty="0"/>
              <a:t> </a:t>
            </a:r>
            <a:r>
              <a:rPr lang="en-US" altLang="en-US" dirty="0"/>
              <a:t>A</a:t>
            </a:r>
            <a:r>
              <a:rPr lang="en-US" dirty="0">
                <a:solidFill>
                  <a:srgbClr val="000000"/>
                </a:solidFill>
                <a:latin typeface="Arial" panose="020B0604020202020204" pitchFamily="34" charset="0"/>
                <a:ea typeface="Verdana" panose="020B0604030504040204" pitchFamily="34" charset="0"/>
                <a:cs typeface="Arial" pitchFamily="34" charset="0"/>
              </a:rPr>
              <a:t>?</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1200"/>
              </a:spcBef>
              <a:spcAft>
                <a:spcPts val="600"/>
              </a:spcAft>
            </a:pPr>
            <a:r>
              <a:rPr lang="en-US" dirty="0"/>
              <a:t>Biogenesis of both miRNA and siRNA involves cleavage by Dicer and incorporation into a RISC complex</a:t>
            </a:r>
          </a:p>
          <a:p>
            <a:pPr>
              <a:spcBef>
                <a:spcPts val="1200"/>
              </a:spcBef>
              <a:spcAft>
                <a:spcPts val="600"/>
              </a:spcAft>
            </a:pPr>
            <a:r>
              <a:rPr lang="en-US" dirty="0"/>
              <a:t>Main difference is target</a:t>
            </a:r>
          </a:p>
          <a:p>
            <a:pPr marL="342900" indent="-342900">
              <a:spcBef>
                <a:spcPts val="1200"/>
              </a:spcBef>
              <a:spcAft>
                <a:spcPts val="600"/>
              </a:spcAft>
              <a:buFont typeface="Arial" panose="020B0604020202020204" pitchFamily="34" charset="0"/>
              <a:buChar char="•"/>
            </a:pPr>
            <a:r>
              <a:rPr lang="en-US" dirty="0" err="1"/>
              <a:t>mi</a:t>
            </a:r>
            <a:r>
              <a:rPr lang="en-US" altLang="en-US" dirty="0" err="1"/>
              <a:t>R</a:t>
            </a:r>
            <a:r>
              <a:rPr lang="en-US" altLang="en-US" sz="100" dirty="0"/>
              <a:t> </a:t>
            </a:r>
            <a:r>
              <a:rPr lang="en-US" altLang="en-US" dirty="0"/>
              <a:t>N</a:t>
            </a:r>
            <a:r>
              <a:rPr lang="en-US" altLang="en-US" sz="100" dirty="0"/>
              <a:t> </a:t>
            </a:r>
            <a:r>
              <a:rPr lang="en-US" altLang="en-US" dirty="0"/>
              <a:t>A</a:t>
            </a:r>
            <a:r>
              <a:rPr lang="en-US" dirty="0"/>
              <a:t> repress genes different from their origin</a:t>
            </a:r>
          </a:p>
          <a:p>
            <a:pPr marL="342900" indent="-342900">
              <a:spcBef>
                <a:spcPts val="1200"/>
              </a:spcBef>
              <a:spcAft>
                <a:spcPts val="600"/>
              </a:spcAft>
              <a:buFont typeface="Arial" panose="020B0604020202020204" pitchFamily="34" charset="0"/>
              <a:buChar char="•"/>
            </a:pPr>
            <a:r>
              <a:rPr lang="en-US" dirty="0"/>
              <a:t>Endogenous </a:t>
            </a:r>
            <a:r>
              <a:rPr lang="en-US" dirty="0" err="1"/>
              <a:t>si</a:t>
            </a:r>
            <a:r>
              <a:rPr lang="en-US" altLang="en-US" dirty="0" err="1"/>
              <a:t>R</a:t>
            </a:r>
            <a:r>
              <a:rPr lang="en-US" altLang="en-US" sz="100" dirty="0"/>
              <a:t> </a:t>
            </a:r>
            <a:r>
              <a:rPr lang="en-US" altLang="en-US" dirty="0"/>
              <a:t>N</a:t>
            </a:r>
            <a:r>
              <a:rPr lang="en-US" altLang="en-US" sz="100" dirty="0"/>
              <a:t> </a:t>
            </a:r>
            <a:r>
              <a:rPr lang="en-US" altLang="en-US" dirty="0"/>
              <a:t>A</a:t>
            </a:r>
            <a:r>
              <a:rPr lang="en-US" dirty="0"/>
              <a:t>s tend to repress genes they were derived from</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4282702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Alternative splicing</a:t>
            </a:r>
          </a:p>
        </p:txBody>
      </p:sp>
      <p:sp>
        <p:nvSpPr>
          <p:cNvPr id="7" name="Content Placeholder 2">
            <a:extLst>
              <a:ext uri="{FF2B5EF4-FFF2-40B4-BE49-F238E27FC236}">
                <a16:creationId xmlns:a16="http://schemas.microsoft.com/office/drawing/2014/main" id="{F6604D48-E871-43CC-B33F-9BC31F1C03C8}"/>
              </a:ext>
            </a:extLst>
          </p:cNvPr>
          <p:cNvSpPr>
            <a:spLocks noGrp="1"/>
          </p:cNvSpPr>
          <p:nvPr>
            <p:ph sz="quarter" idx="11"/>
          </p:nvPr>
        </p:nvSpPr>
        <p:spPr>
          <a:xfrm>
            <a:off x="342900" y="1276710"/>
            <a:ext cx="8458200" cy="1877940"/>
          </a:xfrm>
        </p:spPr>
        <p:txBody>
          <a:bodyPr/>
          <a:lstStyle/>
          <a:p>
            <a:pPr>
              <a:spcAft>
                <a:spcPts val="1200"/>
              </a:spcAft>
            </a:pPr>
            <a:r>
              <a:rPr lang="en-US" dirty="0"/>
              <a:t>Tissue-specific alternative splicing</a:t>
            </a:r>
          </a:p>
          <a:p>
            <a:pPr marL="342900" indent="-342900">
              <a:buFont typeface="Arial" panose="020B0604020202020204" pitchFamily="34" charset="0"/>
              <a:buChar char="•"/>
            </a:pPr>
            <a:r>
              <a:rPr lang="en-US" dirty="0"/>
              <a:t>Example: Same gene makes calcitonin in the thyroid, and calcitonin-gene related peptide (C</a:t>
            </a:r>
            <a:r>
              <a:rPr lang="en-US" sz="100" dirty="0"/>
              <a:t> </a:t>
            </a:r>
            <a:r>
              <a:rPr lang="en-US" dirty="0"/>
              <a:t>G</a:t>
            </a:r>
            <a:r>
              <a:rPr lang="en-US" sz="100" dirty="0"/>
              <a:t> </a:t>
            </a:r>
            <a:r>
              <a:rPr lang="en-US" dirty="0"/>
              <a:t>R</a:t>
            </a:r>
            <a:r>
              <a:rPr lang="en-US" sz="100" dirty="0"/>
              <a:t> </a:t>
            </a:r>
            <a:r>
              <a:rPr lang="en-US" dirty="0"/>
              <a:t>P) in the hypothalamus</a:t>
            </a:r>
          </a:p>
        </p:txBody>
      </p:sp>
      <p:pic>
        <p:nvPicPr>
          <p:cNvPr id="8" name="Picture 3" descr="A primary RNA transcript with 6 exons is spliced into 4 exons in the mature transcript in the thyroid and 5 exons in the hypothalamu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48966" y="3447949"/>
            <a:ext cx="8046068" cy="2597666"/>
          </a:xfrm>
          <a:prstGeom prst="rect">
            <a:avLst/>
          </a:prstGeom>
        </p:spPr>
      </p:pic>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351393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editing</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marL="342900" indent="-342900">
              <a:spcBef>
                <a:spcPts val="1200"/>
              </a:spcBef>
              <a:spcAft>
                <a:spcPts val="1200"/>
              </a:spcAft>
              <a:buFont typeface="Arial" panose="020B0604020202020204" pitchFamily="34" charset="0"/>
              <a:buChar char="•"/>
            </a:pPr>
            <a:r>
              <a:rPr lang="en-US" dirty="0"/>
              <a:t>The editing of mature </a:t>
            </a:r>
            <a:r>
              <a:rPr lang="en-US" dirty="0" err="1"/>
              <a:t>m</a:t>
            </a:r>
            <a:r>
              <a:rPr lang="en-US" dirty="0" err="1">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t> transcripts can produce an altered </a:t>
            </a:r>
            <a:r>
              <a:rPr lang="en-US" dirty="0" err="1"/>
              <a:t>m</a:t>
            </a:r>
            <a:r>
              <a:rPr lang="en-US" dirty="0" err="1">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t> that is not truly encoded in the genome</a:t>
            </a:r>
          </a:p>
          <a:p>
            <a:pPr marL="342900" indent="-342900">
              <a:spcBef>
                <a:spcPts val="1200"/>
              </a:spcBef>
              <a:spcAft>
                <a:spcPts val="1200"/>
              </a:spcAft>
              <a:buFont typeface="Arial" panose="020B0604020202020204" pitchFamily="34" charset="0"/>
              <a:buChar char="•"/>
            </a:pPr>
            <a:r>
              <a:rPr lang="en-US" dirty="0"/>
              <a:t>In mammals,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t> editing involves chemical modification of a base to change its base-pairing properties</a:t>
            </a:r>
          </a:p>
          <a:p>
            <a:pPr marL="342900" indent="-342900">
              <a:spcBef>
                <a:spcPts val="1200"/>
              </a:spcBef>
              <a:spcAft>
                <a:spcPts val="1200"/>
              </a:spcAft>
              <a:buFont typeface="Arial" panose="020B0604020202020204" pitchFamily="34" charset="0"/>
              <a:buChar char="•"/>
            </a:pPr>
            <a:r>
              <a:rPr lang="en-US" dirty="0"/>
              <a:t>The </a:t>
            </a:r>
            <a:r>
              <a:rPr lang="en-US" dirty="0" err="1"/>
              <a:t>m</a:t>
            </a:r>
            <a:r>
              <a:rPr lang="en-US" dirty="0" err="1">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t> for the serotonin (5-HT) receptor (brain receptor for opiates) is edited at multiple sites to produce 12 different isoforms of the protein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28725253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Other posttranscriptional control</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24090"/>
          </a:xfrm>
        </p:spPr>
        <p:txBody>
          <a:bodyPr/>
          <a:lstStyle/>
          <a:p>
            <a:pPr>
              <a:spcBef>
                <a:spcPts val="1200"/>
              </a:spcBef>
              <a:spcAft>
                <a:spcPts val="1200"/>
              </a:spcAft>
            </a:pPr>
            <a:r>
              <a:rPr lang="en-US" dirty="0"/>
              <a:t>Gene expression could be regulated at the point where the transcript crosses the nuclear membrane</a:t>
            </a:r>
          </a:p>
          <a:p>
            <a:pPr>
              <a:spcBef>
                <a:spcPts val="1200"/>
              </a:spcBef>
              <a:spcAft>
                <a:spcPts val="1200"/>
              </a:spcAft>
            </a:pPr>
            <a:r>
              <a:rPr lang="en-US" dirty="0"/>
              <a:t>Initiation of translation can be controlled, including by </a:t>
            </a:r>
            <a:r>
              <a:rPr lang="en-US" i="1" dirty="0"/>
              <a:t>translation repressor proteins </a:t>
            </a:r>
            <a:r>
              <a:rPr lang="en-US" dirty="0"/>
              <a:t>that bind to start of </a:t>
            </a:r>
            <a:r>
              <a:rPr lang="en-US" dirty="0" err="1"/>
              <a:t>m</a:t>
            </a:r>
            <a:r>
              <a:rPr lang="en-US" dirty="0" err="1">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t> which prevents ribosomes from binding </a:t>
            </a:r>
          </a:p>
          <a:p>
            <a:pPr>
              <a:spcBef>
                <a:spcPts val="1200"/>
              </a:spcBef>
              <a:spcAft>
                <a:spcPts val="1200"/>
              </a:spcAft>
            </a:pPr>
            <a:r>
              <a:rPr lang="en-US" dirty="0"/>
              <a:t>Mature </a:t>
            </a:r>
            <a:r>
              <a:rPr lang="en-US" dirty="0" err="1"/>
              <a:t>m</a:t>
            </a:r>
            <a:r>
              <a:rPr lang="en-US" dirty="0" err="1">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dirty="0"/>
              <a:t> molecules have various half-lives depending on the gene and the location (tissue) of expression</a:t>
            </a:r>
          </a:p>
          <a:p>
            <a:pPr marL="342900" indent="-342900">
              <a:spcBef>
                <a:spcPts val="1200"/>
              </a:spcBef>
              <a:spcAft>
                <a:spcPts val="1200"/>
              </a:spcAft>
              <a:buFont typeface="Arial" panose="020B0604020202020204" pitchFamily="34" charset="0"/>
              <a:buChar char="•"/>
            </a:pPr>
            <a:r>
              <a:rPr lang="en-US" dirty="0"/>
              <a:t>Target near poly-A tail can cause loss of the tail and destabilization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9197861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Protein degradation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a:xfrm>
            <a:off x="342900" y="1276710"/>
            <a:ext cx="4019780" cy="4974336"/>
          </a:xfrm>
        </p:spPr>
        <p:txBody>
          <a:bodyPr/>
          <a:lstStyle/>
          <a:p>
            <a:pPr>
              <a:spcBef>
                <a:spcPts val="600"/>
              </a:spcBef>
              <a:spcAft>
                <a:spcPts val="1200"/>
              </a:spcAft>
            </a:pPr>
            <a:r>
              <a:rPr lang="en-US" dirty="0"/>
              <a:t>Proteins are produced and degraded continually</a:t>
            </a:r>
          </a:p>
          <a:p>
            <a:pPr>
              <a:spcBef>
                <a:spcPts val="600"/>
              </a:spcBef>
              <a:spcAft>
                <a:spcPts val="1200"/>
              </a:spcAft>
            </a:pPr>
            <a:r>
              <a:rPr lang="en-US" dirty="0"/>
              <a:t>Lysosomes house proteases for nonspecific protein digestion</a:t>
            </a:r>
          </a:p>
          <a:p>
            <a:pPr>
              <a:spcBef>
                <a:spcPts val="600"/>
              </a:spcBef>
              <a:spcAft>
                <a:spcPts val="1200"/>
              </a:spcAft>
            </a:pPr>
            <a:r>
              <a:rPr lang="en-US" dirty="0"/>
              <a:t>Proteins marked specifically for destruction with ubiquitin</a:t>
            </a:r>
          </a:p>
          <a:p>
            <a:pPr marL="342900" indent="-342900">
              <a:spcBef>
                <a:spcPts val="600"/>
              </a:spcBef>
              <a:spcAft>
                <a:spcPts val="1200"/>
              </a:spcAft>
              <a:buFont typeface="Arial" panose="020B0604020202020204" pitchFamily="34" charset="0"/>
              <a:buChar char="•"/>
            </a:pPr>
            <a:r>
              <a:rPr lang="en-US" dirty="0"/>
              <a:t>Degradation occurs at the proteasome</a:t>
            </a:r>
          </a:p>
        </p:txBody>
      </p:sp>
      <p:pic>
        <p:nvPicPr>
          <p:cNvPr id="8" name="Picture 3" descr="Ubiquitin is added to the protein to be destroyed in the presence of ADP plus P from ATP and destroyed by proteolysis.">
            <a:extLst>
              <a:ext uri="{FF2B5EF4-FFF2-40B4-BE49-F238E27FC236}">
                <a16:creationId xmlns:a16="http://schemas.microsoft.com/office/drawing/2014/main" id="{E5BAC912-B110-431A-996F-EB9DD43D96B4}"/>
              </a:ext>
            </a:extLst>
          </p:cNvPr>
          <p:cNvPicPr>
            <a:picLocks noChangeAspect="1"/>
          </p:cNvPicPr>
          <p:nvPr/>
        </p:nvPicPr>
        <p:blipFill>
          <a:blip r:embed="rId2"/>
          <a:stretch>
            <a:fillRect/>
          </a:stretch>
        </p:blipFill>
        <p:spPr>
          <a:xfrm>
            <a:off x="4643571" y="1261108"/>
            <a:ext cx="4137427" cy="4713523"/>
          </a:xfrm>
          <a:prstGeom prst="rect">
            <a:avLst/>
          </a:prstGeom>
        </p:spPr>
      </p:pic>
      <p:sp>
        <p:nvSpPr>
          <p:cNvPr id="6" name="Slide Number Placeholder 4">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9363319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Degradation by the ubiquitin–proteasome pathway</a:t>
            </a:r>
            <a:endParaRPr lang="en-US" sz="1200" dirty="0"/>
          </a:p>
        </p:txBody>
      </p:sp>
      <p:pic>
        <p:nvPicPr>
          <p:cNvPr id="8" name="Picture 2" descr="A cyclic process of degradation by the ubiquitin-proteasome pathway.">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9046" r="6033" b="14946"/>
          <a:stretch/>
        </p:blipFill>
        <p:spPr>
          <a:xfrm>
            <a:off x="2123356" y="1067074"/>
            <a:ext cx="4897288" cy="5150279"/>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510937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Summary of gene expression control mechanisms</a:t>
            </a:r>
            <a:endParaRPr lang="en-US" sz="1200" dirty="0"/>
          </a:p>
        </p:txBody>
      </p:sp>
      <p:pic>
        <p:nvPicPr>
          <p:cNvPr id="8" name="Picture 2" descr="The many methods of regulating gene expression in eukaryotes are described.">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552442" y="1084529"/>
            <a:ext cx="6039116" cy="502920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52713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Reading the major groove of D</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vantage point is there on the top left. In DNA molecule one, guanine and cytosine with phosphate groups are bonded. Five hydrogen bond donors, hydrogen bond acceptors, three nitrogen, and two oxygen atoms are present. Three hydrogen atoms unable to form hydrogen bonds are there. The major groove is shown bidirectional on the top, and the minor groove is shown bidirectional below. In DNA molecule two, adenine and thymine with phosphate groups and sugar are bonded. Three hydrogen bond donors, hydrogen bond acceptors, three nitrogen, and two oxygen atoms are present. Three hydrogen atoms unable to form hydrogen bonds are there. One hydrophobic methyl group is there in the thymine. The major groove is shown bidirectional on the top, and the minor groove is shown bidirectional below.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A-binding motifs</a:t>
            </a:r>
          </a:p>
        </p:txBody>
      </p:sp>
      <p:sp>
        <p:nvSpPr>
          <p:cNvPr id="3" name="Content Placeholder 2">
            <a:extLst>
              <a:ext uri="{FF2B5EF4-FFF2-40B4-BE49-F238E27FC236}">
                <a16:creationId xmlns:a16="http://schemas.microsoft.com/office/drawing/2014/main" id="{7D043EF7-E593-4D14-AE11-1AAD1716E479}"/>
              </a:ext>
            </a:extLst>
          </p:cNvPr>
          <p:cNvSpPr>
            <a:spLocks noGrp="1"/>
          </p:cNvSpPr>
          <p:nvPr>
            <p:ph sz="quarter" idx="11"/>
          </p:nvPr>
        </p:nvSpPr>
        <p:spPr/>
        <p:txBody>
          <a:bodyPr/>
          <a:lstStyle/>
          <a:p>
            <a:pPr>
              <a:spcBef>
                <a:spcPts val="1200"/>
              </a:spcBef>
              <a:spcAft>
                <a:spcPts val="1200"/>
              </a:spcAft>
              <a:buClr>
                <a:srgbClr val="00403E"/>
              </a:buClr>
            </a:pPr>
            <a:r>
              <a:rPr lang="en-US" altLang="en-US" dirty="0">
                <a:latin typeface="Arial" panose="020B0604020202020204" pitchFamily="34" charset="0"/>
                <a:ea typeface="Microsoft YaHei" panose="020B0503020204020204" pitchFamily="34" charset="-122"/>
              </a:rPr>
              <a:t>Regions of regulatory proteins which bind to 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a:t>
            </a:r>
          </a:p>
          <a:p>
            <a:pPr marL="342900" indent="-342900">
              <a:spcBef>
                <a:spcPts val="1200"/>
              </a:spcBef>
              <a:buClr>
                <a:schemeClr val="tx1"/>
              </a:buClr>
              <a:buFont typeface="Arial" panose="020B0604020202020204" pitchFamily="34" charset="0"/>
              <a:buChar char="•"/>
            </a:pPr>
            <a:r>
              <a:rPr lang="en-US" altLang="en-US" i="1" dirty="0">
                <a:latin typeface="Arial" panose="020B0604020202020204" pitchFamily="34" charset="0"/>
                <a:ea typeface="Microsoft YaHei" panose="020B0503020204020204" pitchFamily="34" charset="-122"/>
              </a:rPr>
              <a:t>Helix-turn-helix </a:t>
            </a:r>
            <a:r>
              <a:rPr lang="en-US" altLang="en-US" dirty="0">
                <a:latin typeface="Arial" panose="020B0604020202020204" pitchFamily="34" charset="0"/>
                <a:ea typeface="Microsoft YaHei" panose="020B0503020204020204" pitchFamily="34" charset="-122"/>
              </a:rPr>
              <a:t>motif</a:t>
            </a:r>
            <a:r>
              <a:rPr lang="en-US" altLang="en-US" i="1"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 two α-helical segments linked by a nonhelical segment</a:t>
            </a:r>
          </a:p>
          <a:p>
            <a:pPr lvl="2" indent="-283464">
              <a:spcBef>
                <a:spcPts val="1200"/>
              </a:spcBef>
            </a:pPr>
            <a:r>
              <a:rPr lang="en-US" altLang="en-US" i="1" dirty="0">
                <a:latin typeface="Arial" panose="020B0604020202020204" pitchFamily="34" charset="0"/>
                <a:ea typeface="Microsoft YaHei" panose="020B0503020204020204" pitchFamily="34" charset="-122"/>
              </a:rPr>
              <a:t>Homeodomain</a:t>
            </a:r>
            <a:r>
              <a:rPr lang="en-US" altLang="en-US" dirty="0">
                <a:latin typeface="Arial" panose="020B0604020202020204" pitchFamily="34" charset="0"/>
                <a:ea typeface="Microsoft YaHei" panose="020B0503020204020204" pitchFamily="34" charset="-122"/>
              </a:rPr>
              <a:t> is a special class of helix-turn-helix and is critical in eukaryotic development</a:t>
            </a:r>
          </a:p>
          <a:p>
            <a:pPr marL="342900" indent="-342900">
              <a:spcBef>
                <a:spcPts val="1200"/>
              </a:spcBef>
              <a:buClr>
                <a:schemeClr val="tx1"/>
              </a:buClr>
              <a:buFont typeface="Arial" panose="020B0604020202020204" pitchFamily="34" charset="0"/>
              <a:buChar char="•"/>
            </a:pPr>
            <a:r>
              <a:rPr lang="en-US" altLang="en-US" i="1" dirty="0">
                <a:latin typeface="Arial" panose="020B0604020202020204" pitchFamily="34" charset="0"/>
                <a:ea typeface="Microsoft YaHei" panose="020B0503020204020204" pitchFamily="34" charset="-122"/>
              </a:rPr>
              <a:t>Zinc finger </a:t>
            </a:r>
            <a:r>
              <a:rPr lang="en-US" altLang="en-US" dirty="0">
                <a:latin typeface="Arial" panose="020B0604020202020204" pitchFamily="34" charset="0"/>
                <a:ea typeface="Microsoft YaHei" panose="020B0503020204020204" pitchFamily="34" charset="-122"/>
              </a:rPr>
              <a:t>motif</a:t>
            </a:r>
            <a:r>
              <a:rPr lang="en-US" altLang="en-US" i="1"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 several forms, use zinc atoms to coordinate 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 binding</a:t>
            </a:r>
          </a:p>
          <a:p>
            <a:pPr marL="342900" indent="-342900">
              <a:spcBef>
                <a:spcPts val="1200"/>
              </a:spcBef>
              <a:buClr>
                <a:schemeClr val="tx1"/>
              </a:buClr>
              <a:buFont typeface="Arial" panose="020B0604020202020204" pitchFamily="34" charset="0"/>
              <a:buChar char="•"/>
            </a:pPr>
            <a:r>
              <a:rPr lang="en-US" altLang="en-US" i="1" dirty="0">
                <a:latin typeface="Arial" panose="020B0604020202020204" pitchFamily="34" charset="0"/>
                <a:ea typeface="Microsoft YaHei" panose="020B0503020204020204" pitchFamily="34" charset="-122"/>
              </a:rPr>
              <a:t>Leucine zipper </a:t>
            </a:r>
            <a:r>
              <a:rPr lang="en-US" altLang="en-US" dirty="0">
                <a:latin typeface="Arial" panose="020B0604020202020204" pitchFamily="34" charset="0"/>
                <a:ea typeface="Microsoft YaHei" panose="020B0503020204020204" pitchFamily="34" charset="-122"/>
              </a:rPr>
              <a:t>motif</a:t>
            </a:r>
            <a:r>
              <a:rPr lang="en-US" altLang="en-US" i="1"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 dimerization motif in which region in one subunit interacts with a similar region on another subunit forming a zipper-like connection</a:t>
            </a:r>
          </a:p>
        </p:txBody>
      </p:sp>
      <p:sp>
        <p:nvSpPr>
          <p:cNvPr id="6" name="Slide Number Placeholder 3">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4309706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Major D</a:t>
            </a:r>
            <a:r>
              <a:rPr lang="en-US" sz="100" dirty="0"/>
              <a:t> </a:t>
            </a:r>
            <a:r>
              <a:rPr lang="en-US" dirty="0"/>
              <a:t>N</a:t>
            </a:r>
            <a:r>
              <a:rPr lang="en-US" sz="100" dirty="0"/>
              <a:t> </a:t>
            </a:r>
            <a:r>
              <a:rPr lang="en-US" dirty="0"/>
              <a:t>A-binding motifs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helix-turn-helix motif, the alpha helix is in a vertical position, turn, and alpha-helix (recognition helix) at the bottom with 90 degrees rotation gives alpha helix slightly slant and turn on the top. The helix-turn-helix motif has a height of 3.4 nanometers.  The leucine zipper motif has a zipper region.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332665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The </a:t>
            </a:r>
            <a:r>
              <a:rPr lang="en-US" i="1" dirty="0"/>
              <a:t>lac</a:t>
            </a:r>
            <a:r>
              <a:rPr lang="en-US" dirty="0"/>
              <a:t> region of the </a:t>
            </a:r>
            <a:r>
              <a:rPr lang="en-US" i="1" dirty="0"/>
              <a:t>E. coli </a:t>
            </a:r>
            <a:r>
              <a:rPr lang="en-US" dirty="0"/>
              <a:t>chromosome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regulatory region has in order a promoter for the I gene, the I gene itself that codes for a repressor protein, the catabolite activator protein binding site, the promoter for the lac operon, and the operator. Immediately following the regulatory region is the coding region, which consists of the gene for beta-galactosidase, the gene for permease, and the gene for transacetylase, in that order.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095681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Lactose absent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lactose absent l a c operon is repressed are m RNA, l a c repressor polypeptide, CAP binding site, c AMP, CAP, l a c repressor gene, promoter for l a c operon, RNA polymerase is blocked by the l a c repressor, l a c repressor (no lactose present), operator and no transcription enzyme to metabolize lactose not produced. The magnified view of the operator has l a c repressor and DNA.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903682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Lactose present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lactose present l a c operon is induced, the parts labeled are m RNA, RNA polymerase is not blocked, and transcription can occur. Allolactose (inducer) (lactose present). L a c repressor cannot bind to DNA. m RNA, translation gives beta-galactosidase, transacetylase, permease are enzymes to metabolize lactose produced.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166653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Effect of glucose on the </a:t>
            </a:r>
            <a:r>
              <a:rPr lang="en-US" i="1" dirty="0"/>
              <a:t>lac</a:t>
            </a:r>
            <a:r>
              <a:rPr lang="en-US" dirty="0"/>
              <a:t> operon</a:t>
            </a:r>
            <a:r>
              <a:rPr lang="en-US" sz="1200" dirty="0"/>
              <a:t> 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a DNA with c AMP, c AMP activates a CAP by causing a conformation change, the glucose level is low, c AMP is high, c AMP-CAP binds to DNA, CAP binding site. RNA polymerase is not blocked and transcription can occur gives m RNA. Repressor will not bind to DNA. Allolactose is on top.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681608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Effect of glucose on the </a:t>
            </a:r>
            <a:r>
              <a:rPr lang="en-US" i="1" dirty="0"/>
              <a:t>lac</a:t>
            </a:r>
            <a:r>
              <a:rPr lang="en-US" dirty="0"/>
              <a:t> operon</a:t>
            </a:r>
            <a:r>
              <a:rPr lang="en-US" sz="1200" dirty="0"/>
              <a:t> 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(b), CAP does not bind. The effector site is empty, and there is no confirmation change. Glucose is available, c AMP level is low. RNA polymerase is blocked by the l a c repressor. Repressor binds to DNA.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495475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How the </a:t>
            </a:r>
            <a:r>
              <a:rPr lang="en-US" i="1" dirty="0" err="1"/>
              <a:t>trp</a:t>
            </a:r>
            <a:r>
              <a:rPr lang="en-US" dirty="0"/>
              <a:t> operon is controlled</a:t>
            </a:r>
            <a:r>
              <a:rPr lang="en-US" sz="1200" dirty="0"/>
              <a:t> 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A m RNA, the gene for repressor gives inactive t r p repressor (no tryptophan present), and the t r p repressor cannot bind to DNA, promotor for t r p operon, operator, and RNA polymerase is not blocked, and transcription can occur translation gives enzymes for tryptophan synthesis produced D C B 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186341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How the </a:t>
            </a:r>
            <a:r>
              <a:rPr lang="en-US" i="1" dirty="0" err="1"/>
              <a:t>trp</a:t>
            </a:r>
            <a:r>
              <a:rPr lang="en-US" dirty="0"/>
              <a:t> operon is controlled</a:t>
            </a:r>
            <a:r>
              <a:rPr lang="en-US" sz="1200" dirty="0"/>
              <a:t> 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(b), the gene for t r p repressor with tryptophan gives tryptophan binds to the repressor, causing a conformation change, repressor conformation change allows it to bind to the operator. RNA polymerase is blocked by the t r p repressor, and transcription cannot occur. Enzymes for tryptophan synthesis not produced.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683711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Eukaryotic initiation complex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transcription factor 2 D forms a semi-circle with transcription factor 2 A that recognizes and wraps around the TA </a:t>
            </a:r>
            <a:r>
              <a:rPr lang="en-US" dirty="0" err="1"/>
              <a:t>TA</a:t>
            </a:r>
            <a:r>
              <a:rPr lang="en-US" dirty="0"/>
              <a:t> box in the core promoter region. RNA polymerase 2 binds to the transcription factor complex downstream of the TA </a:t>
            </a:r>
            <a:r>
              <a:rPr lang="en-US" dirty="0" err="1"/>
              <a:t>TA</a:t>
            </a:r>
            <a:r>
              <a:rPr lang="en-US" dirty="0"/>
              <a:t> box.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6800898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a:t>
            </a:r>
            <a:r>
              <a:rPr lang="en-US" sz="100" dirty="0"/>
              <a:t> </a:t>
            </a:r>
            <a:r>
              <a:rPr lang="en-US" dirty="0"/>
              <a:t>N</a:t>
            </a:r>
            <a:r>
              <a:rPr lang="en-US" sz="100" dirty="0"/>
              <a:t> </a:t>
            </a:r>
            <a:r>
              <a:rPr lang="en-US" dirty="0"/>
              <a:t>A looping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DNA with N t r C (activator), enhancer, and RNA polymerase with the promoter, bacterial RNA polymerase is loosely bound to the promoter. The activator (N t r C) binds at the enhancer in the presence of ADP from ATP gives DNA loops around so that the activator comes into contact with the RNA polymerase, the RNA polymerase with the activator approaches to the DNA and m RNA synthesis. The activator triggers RNA polymerase activation, and transcription begins, DNA unloops.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15606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Major D</a:t>
            </a:r>
            <a:r>
              <a:rPr lang="en-US" sz="100" dirty="0"/>
              <a:t> </a:t>
            </a:r>
            <a:r>
              <a:rPr lang="en-US" dirty="0"/>
              <a:t>N</a:t>
            </a:r>
            <a:r>
              <a:rPr lang="en-US" sz="100" dirty="0"/>
              <a:t> </a:t>
            </a:r>
            <a:r>
              <a:rPr lang="en-US" dirty="0"/>
              <a:t>A-binding motifs</a:t>
            </a:r>
          </a:p>
        </p:txBody>
      </p:sp>
      <p:pic>
        <p:nvPicPr>
          <p:cNvPr id="8" name="Picture 2" descr="An illustration of the helix-turn-helix motif and the leucine zipper motif.">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657358" y="1669531"/>
            <a:ext cx="7829284" cy="392130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30949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Enhancers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DNA with an enhancer far away from the gene, activator, TATA box, transcription factors, and RNA polymerase approaches to the strand, promoter, and transcribed region gives a DNA with the enhancer together with the gene and leads to m RNA synthesis.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234809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Interactions within the transcription complex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this example, there are 3 enhancer sequences. Each is farther upstream than the next. Each enhancer interacts with an activator that is bound to a transcription factor in the initiation complex or with RNA polymerase directly. The activators are regulatory proteins that bind to DNA at distant enhancer sites. When DNA folds so that the enhancer is brought into proximity with the initiation complex, the activator proteins interact with the complex to increase the rate of transcription. Coactivators are transcription factors that stabilize the transcription complex by bridging activator proteins with the complex. General factors are transcription factors that position RNA polymerase at the start of a protein-coding sequence and then release the polymerase to initiate transcription.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5676540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Histone modification affects chromatin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condensed solenoid with nucleosomes can block the binding of RNA polymerase 2 to the promoter. In the solenoid, amino acid histone tail and N-terminus are labeled. In the DNA available for transcription, the addition of acetyl groups to histone tails remodel the solenoid so that DNA is accessible for transcription. A magnified view shows an acetyl group in the solenoid.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2234454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Function of A</a:t>
            </a:r>
            <a:r>
              <a:rPr lang="en-US" sz="100" dirty="0"/>
              <a:t> </a:t>
            </a:r>
            <a:r>
              <a:rPr lang="en-US" dirty="0"/>
              <a:t>T</a:t>
            </a:r>
            <a:r>
              <a:rPr lang="en-US" sz="100" dirty="0"/>
              <a:t> </a:t>
            </a:r>
            <a:r>
              <a:rPr lang="en-US" dirty="0"/>
              <a:t>P-dependent remodeling factors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nucleosome sliding, the energy is ATP is used to move the nucleosome along with the DNA strand somewhat like a rope moving around a pulley. DNA wraps twice around nucleosomes and in remodeled nucleosomes, the two sections of DNA have moved further apart or closer together making them more or less accessible. In nucleosome displacement, the DNA is unwound from the nucleosome. In histone replacement, the present histone complex is replaced with another that has a different composition.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522837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Using a transcriptional reporter gene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Researchers predicted that if the line four complementary regions of the line fourteen genes is spliced into a reporter gene, then this reporter gene should show regulation similar to that of line fourteen. To test this they used recombinant DNA to make two versions of a gene construct containing the reporter gene beta-galactosidase. Expression of the reporter gene produces an easily detectable signal in transgenic C. elegans worms. In the first version they the reporter gene was paired with the line fourteen three prime untranslated regions containing the line four complementary region. And in the second version, the reporter gene was paired with a control three prime untranslated region that lacks a line four complementary region. They essentially created worms that had the line fourteen genes swapped out for the reporter gene, then one type of worm contained the complementary untranslated region, and one didn’t. The researchers found that transgenic worms carrying the reporter gene plus the line fourteen 3 prime untranslated regions expressed the construct in the early L 1 larval stage, but not later in the L 2 larval stage. The transgenic worms with the control reporter gene and 3 prime untranslated regions that lacked the line 4 complementary region expressed the reporter gene at both larval stages. The researchers concluded that the 3 prime untranslated region from line fourteen is sufficient to turn off gene expression in L 2 stage larvae. In further experiments, what expression pattern would you predict for these constructs in a mutant that lacks line 4 functions?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272377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Biogenesis and function of </a:t>
            </a:r>
            <a:r>
              <a:rPr lang="en-US" dirty="0" err="1"/>
              <a:t>miR</a:t>
            </a:r>
            <a:r>
              <a:rPr lang="en-US" sz="100" dirty="0"/>
              <a:t> </a:t>
            </a:r>
            <a:r>
              <a:rPr lang="en-US" dirty="0"/>
              <a:t>N</a:t>
            </a:r>
            <a:r>
              <a:rPr lang="en-US" sz="100" dirty="0"/>
              <a:t> </a:t>
            </a:r>
            <a:r>
              <a:rPr lang="en-US" dirty="0"/>
              <a: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DNA strand with RNA polymerase 2 and micro RNA gene in the nucleus gives a pre-micro RNA with Drosha gives a pre-micro RNA with exportin 5. The pre-micro RNA gives dicer. The dicer gives a mature m </a:t>
            </a:r>
            <a:r>
              <a:rPr lang="en-US" dirty="0" err="1"/>
              <a:t>i</a:t>
            </a:r>
            <a:r>
              <a:rPr lang="en-US" dirty="0"/>
              <a:t> RNA. The mature m </a:t>
            </a:r>
            <a:r>
              <a:rPr lang="en-US" dirty="0" err="1"/>
              <a:t>i</a:t>
            </a:r>
            <a:r>
              <a:rPr lang="en-US" dirty="0"/>
              <a:t> RNA gives A g o RISC. The A g o RISC gives m RNA A g o RISC, M RNA cleavage, and target m RNA, A g o RISC, and A g o RISC.</a:t>
            </a:r>
            <a:r>
              <a:rPr lang="en-US" sz="16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82056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Biogenesis and function of </a:t>
            </a:r>
            <a:r>
              <a:rPr lang="en-US" dirty="0" err="1"/>
              <a:t>siR</a:t>
            </a:r>
            <a:r>
              <a:rPr lang="en-US" sz="100" dirty="0"/>
              <a:t> </a:t>
            </a:r>
            <a:r>
              <a:rPr lang="en-US" dirty="0"/>
              <a:t>N</a:t>
            </a:r>
            <a:r>
              <a:rPr lang="en-US" sz="100" dirty="0"/>
              <a:t> </a:t>
            </a:r>
            <a:r>
              <a:rPr lang="en-US" dirty="0"/>
              <a: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Repeated cutting by dicer of exogenous d s RNA, transposon, the virus gives s </a:t>
            </a:r>
            <a:r>
              <a:rPr lang="en-US" dirty="0" err="1"/>
              <a:t>i</a:t>
            </a:r>
            <a:r>
              <a:rPr lang="en-US" dirty="0"/>
              <a:t> RNA s, P </a:t>
            </a:r>
            <a:r>
              <a:rPr lang="en-US" dirty="0" err="1"/>
              <a:t>P</a:t>
            </a:r>
            <a:r>
              <a:rPr lang="en-US" dirty="0"/>
              <a:t>, P </a:t>
            </a:r>
            <a:r>
              <a:rPr lang="en-US" dirty="0" err="1"/>
              <a:t>P</a:t>
            </a:r>
            <a:r>
              <a:rPr lang="en-US" dirty="0"/>
              <a:t>, P </a:t>
            </a:r>
            <a:r>
              <a:rPr lang="en-US" dirty="0" err="1"/>
              <a:t>P</a:t>
            </a:r>
            <a:r>
              <a:rPr lang="en-US" dirty="0"/>
              <a:t> and P </a:t>
            </a:r>
            <a:r>
              <a:rPr lang="en-US" dirty="0" err="1"/>
              <a:t>P</a:t>
            </a:r>
            <a:r>
              <a:rPr lang="en-US" dirty="0"/>
              <a:t> four pieces that give s </a:t>
            </a:r>
            <a:r>
              <a:rPr lang="en-US" dirty="0" err="1"/>
              <a:t>i</a:t>
            </a:r>
            <a:r>
              <a:rPr lang="en-US" dirty="0"/>
              <a:t> RNA in RISC Ago RISC plus A g o RISC give m RNA and a strand on The  RISC.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864798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Degradation by the ubiquitin–proteasome pathway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Degradation of proteasome gives polypeptide fragments, and in the presence of ADP plus P from A T, P gives ubiquitin. The ubiquitin in the presence of ADP from ATP gives ubiquitin ligase. The ubiquitin ligase gives targeted protein. The targeted protein in the presence of ADP plus P from ATP gives ubiquitination gives proteasome.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7517388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Summary of gene expression control mechanisms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Gene expression is first controlled at the initiation of the transcription phase. Access to DNA by regulatory proteins depends on chromatin structure. Initiation of transcription is controlled by transcription factors that bind promoters and enhancers. Gene expression is also controlled by altering the rate of RNA splicing in eukaryotes. Alternative splicing can produce multiple messenger RNAs from one gene. Gene expression can be regulated by controlling access to, or efficiency of, transport channels allowing passage of m RNAs through the nuclear membrane. Gene expression is also regulated at the level of protein synthesis. Many proteins take part in the translation process, and regulation of the availability of any of them alters the rate of gene expression by speeding or slowing protein synthesis. Gene expression is regulated by small RNA’s in the RNA interference process. Protein complexes containing s </a:t>
            </a:r>
            <a:r>
              <a:rPr lang="en-US" sz="1800" dirty="0" err="1"/>
              <a:t>i</a:t>
            </a:r>
            <a:r>
              <a:rPr lang="en-US" sz="1800" dirty="0"/>
              <a:t> RNA and m </a:t>
            </a:r>
            <a:r>
              <a:rPr lang="en-US" sz="1800" dirty="0" err="1"/>
              <a:t>i</a:t>
            </a:r>
            <a:r>
              <a:rPr lang="en-US" sz="1800" dirty="0"/>
              <a:t> RNA target-specific messenger RNAs for destruction or inhibit their translation. Gene expression is also controlled at the protein degradation stage. Proteins to be degraded are labeled with ubiquitin, then destroyed by the proteasome.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84277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Prokaryotic regulation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Aft>
                <a:spcPts val="1200"/>
              </a:spcAft>
            </a:pPr>
            <a:r>
              <a:rPr lang="en-US" dirty="0"/>
              <a:t>Transcription initiation can be positively or negatively controlled:</a:t>
            </a:r>
          </a:p>
          <a:p>
            <a:pPr marL="342900" indent="-342900">
              <a:buFont typeface="Arial" panose="020B0604020202020204" pitchFamily="34" charset="0"/>
              <a:buChar char="•"/>
            </a:pPr>
            <a:r>
              <a:rPr lang="en-US" i="1" dirty="0"/>
              <a:t>Positive control </a:t>
            </a:r>
            <a:r>
              <a:rPr lang="en-US" dirty="0"/>
              <a:t>– increases frequency</a:t>
            </a:r>
          </a:p>
          <a:p>
            <a:pPr lvl="2"/>
            <a:r>
              <a:rPr lang="en-US" dirty="0"/>
              <a:t>Activators enhance binding of R</a:t>
            </a:r>
            <a:r>
              <a:rPr lang="en-US" sz="100" dirty="0"/>
              <a:t> </a:t>
            </a:r>
            <a:r>
              <a:rPr lang="en-US" dirty="0"/>
              <a:t>N</a:t>
            </a:r>
            <a:r>
              <a:rPr lang="en-US" sz="100" dirty="0"/>
              <a:t> </a:t>
            </a:r>
            <a:r>
              <a:rPr lang="en-US" dirty="0"/>
              <a:t>A polymerase to promoter</a:t>
            </a:r>
          </a:p>
          <a:p>
            <a:pPr marL="342900" indent="-342900">
              <a:buFont typeface="Arial" panose="020B0604020202020204" pitchFamily="34" charset="0"/>
              <a:buChar char="•"/>
            </a:pPr>
            <a:r>
              <a:rPr lang="en-US" i="1" dirty="0"/>
              <a:t>Negative control </a:t>
            </a:r>
            <a:r>
              <a:rPr lang="en-US" dirty="0"/>
              <a:t>– decreases frequency</a:t>
            </a:r>
          </a:p>
          <a:p>
            <a:pPr lvl="2"/>
            <a:r>
              <a:rPr lang="en-US" i="1" dirty="0"/>
              <a:t>Repressors</a:t>
            </a:r>
            <a:r>
              <a:rPr lang="en-US" dirty="0"/>
              <a:t> bind to regulatory sites on D</a:t>
            </a:r>
            <a:r>
              <a:rPr lang="en-US" sz="100" dirty="0"/>
              <a:t> </a:t>
            </a:r>
            <a:r>
              <a:rPr lang="en-US" dirty="0"/>
              <a:t>N</a:t>
            </a:r>
            <a:r>
              <a:rPr lang="en-US" sz="100" dirty="0"/>
              <a:t> </a:t>
            </a:r>
            <a:r>
              <a:rPr lang="en-US" dirty="0"/>
              <a:t>A called </a:t>
            </a:r>
            <a:r>
              <a:rPr lang="en-US" i="1" dirty="0"/>
              <a:t>operators </a:t>
            </a:r>
            <a:r>
              <a:rPr lang="en-US" dirty="0"/>
              <a:t>that prevent or decrease initiation frequency</a:t>
            </a:r>
          </a:p>
          <a:p>
            <a:pPr marL="342900" indent="-342900">
              <a:buFont typeface="Arial" panose="020B0604020202020204" pitchFamily="34" charset="0"/>
              <a:buChar char="•"/>
            </a:pPr>
            <a:r>
              <a:rPr lang="en-US" dirty="0"/>
              <a:t>Effector molecules can act on both repressors and activators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904389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Induction and repression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Prokaryotic cells often respond to their environment by changes in gene expression</a:t>
            </a:r>
          </a:p>
          <a:p>
            <a:pPr marL="342900" indent="-342900">
              <a:spcBef>
                <a:spcPts val="600"/>
              </a:spcBef>
              <a:spcAft>
                <a:spcPts val="1200"/>
              </a:spcAft>
              <a:buFont typeface="Arial" panose="020B0604020202020204" pitchFamily="34" charset="0"/>
              <a:buChar char="•"/>
            </a:pPr>
            <a:r>
              <a:rPr lang="en-US" dirty="0"/>
              <a:t>Genes involved in the same metabolic pathway are organized in operons</a:t>
            </a:r>
          </a:p>
          <a:p>
            <a:pPr>
              <a:spcBef>
                <a:spcPts val="600"/>
              </a:spcBef>
              <a:spcAft>
                <a:spcPts val="1200"/>
              </a:spcAft>
            </a:pPr>
            <a:r>
              <a:rPr lang="en-US" i="1" dirty="0"/>
              <a:t>Induction</a:t>
            </a:r>
            <a:r>
              <a:rPr lang="en-US" dirty="0"/>
              <a:t> – enzymes for a certain pathway are produced in response to a substrate</a:t>
            </a:r>
          </a:p>
          <a:p>
            <a:pPr>
              <a:spcBef>
                <a:spcPts val="600"/>
              </a:spcBef>
              <a:spcAft>
                <a:spcPts val="1200"/>
              </a:spcAft>
            </a:pPr>
            <a:r>
              <a:rPr lang="en-US" i="1" dirty="0"/>
              <a:t>Repression</a:t>
            </a:r>
            <a:r>
              <a:rPr lang="en-US" dirty="0"/>
              <a:t> – capable of making an enzyme but does not</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44847946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5948</TotalTime>
  <Words>4887</Words>
  <Application>Microsoft Office PowerPoint</Application>
  <PresentationFormat>On-screen Show (4:3)</PresentationFormat>
  <Paragraphs>403</Paragraphs>
  <Slides>78</Slides>
  <Notes>0</Notes>
  <HiddenSlides>21</HiddenSlides>
  <MMClips>0</MMClips>
  <ScaleCrop>false</ScaleCrop>
  <HeadingPairs>
    <vt:vector size="6" baseType="variant">
      <vt:variant>
        <vt:lpstr>Fonts Used</vt:lpstr>
      </vt:variant>
      <vt:variant>
        <vt:i4>2</vt:i4>
      </vt:variant>
      <vt:variant>
        <vt:lpstr>Theme</vt:lpstr>
      </vt:variant>
      <vt:variant>
        <vt:i4>6</vt:i4>
      </vt:variant>
      <vt:variant>
        <vt:lpstr>Slide Titles</vt:lpstr>
      </vt:variant>
      <vt:variant>
        <vt:i4>78</vt:i4>
      </vt:variant>
    </vt:vector>
  </HeadingPairs>
  <TitlesOfParts>
    <vt:vector size="86" baseType="lpstr">
      <vt:lpstr>Arial</vt:lpstr>
      <vt:lpstr>Calibri</vt:lpstr>
      <vt:lpstr>Title Slides Master</vt:lpstr>
      <vt:lpstr>MainContentSlideMaster</vt:lpstr>
      <vt:lpstr>ClosingMaster</vt:lpstr>
      <vt:lpstr>DividerSlideMaster</vt:lpstr>
      <vt:lpstr>ImageDescriptionAppendixSlideMaster</vt:lpstr>
      <vt:lpstr>Custom Design</vt:lpstr>
      <vt:lpstr>Chapter 16</vt:lpstr>
      <vt:lpstr>Lecture Outline</vt:lpstr>
      <vt:lpstr>Controlling gene expression</vt:lpstr>
      <vt:lpstr>Regulatory proteins</vt:lpstr>
      <vt:lpstr>Reading the major groove of D N A</vt:lpstr>
      <vt:lpstr>D N A-binding motifs</vt:lpstr>
      <vt:lpstr>Major D N A-binding motifs</vt:lpstr>
      <vt:lpstr>Prokaryotic regulation</vt:lpstr>
      <vt:lpstr>Induction and repression</vt:lpstr>
      <vt:lpstr>The lac operon</vt:lpstr>
      <vt:lpstr>The lac region of the E. coli chromosome</vt:lpstr>
      <vt:lpstr>Negative regulation of the lac operon</vt:lpstr>
      <vt:lpstr>Lactose absent</vt:lpstr>
      <vt:lpstr>Lactose present</vt:lpstr>
      <vt:lpstr>Glucose repression</vt:lpstr>
      <vt:lpstr>Effect of glucose on the lac operon 1</vt:lpstr>
      <vt:lpstr>Effect of glucose on the lac operon 2</vt:lpstr>
      <vt:lpstr>trp operon</vt:lpstr>
      <vt:lpstr>Negative regulation of the trp operon</vt:lpstr>
      <vt:lpstr>How the trp operon is controlled 1</vt:lpstr>
      <vt:lpstr>How the trp operon is controlled 2</vt:lpstr>
      <vt:lpstr>Tryptophan binding alters repressor conformation</vt:lpstr>
      <vt:lpstr>Eukaryotic regulation</vt:lpstr>
      <vt:lpstr>Transcription factor nomenclature</vt:lpstr>
      <vt:lpstr>General transcription factors</vt:lpstr>
      <vt:lpstr>Eukaryotic initiation complex</vt:lpstr>
      <vt:lpstr>Specific transcription factors</vt:lpstr>
      <vt:lpstr>Promoters and enhancers</vt:lpstr>
      <vt:lpstr>D N A looping</vt:lpstr>
      <vt:lpstr>Enhancers</vt:lpstr>
      <vt:lpstr>Coactivators and mediators</vt:lpstr>
      <vt:lpstr>Transcription complex</vt:lpstr>
      <vt:lpstr>Interactions within the transcription complex</vt:lpstr>
      <vt:lpstr>Eukaryotic chromatin structure</vt:lpstr>
      <vt:lpstr>Epigenetic alterations</vt:lpstr>
      <vt:lpstr>Chromatin modifications</vt:lpstr>
      <vt:lpstr>Histone modifications</vt:lpstr>
      <vt:lpstr>Histone modification affects chromatin structure</vt:lpstr>
      <vt:lpstr>Chromatin-remodeling complexes</vt:lpstr>
      <vt:lpstr>Function of A T P-dependent remodeling factors</vt:lpstr>
      <vt:lpstr>Posttranscriptional regulation</vt:lpstr>
      <vt:lpstr>Small RNAs</vt:lpstr>
      <vt:lpstr>Using a transcriptional reporter gene</vt:lpstr>
      <vt:lpstr>Micro-R N A (miRNA)</vt:lpstr>
      <vt:lpstr>R N A induced silencing complex</vt:lpstr>
      <vt:lpstr>Biogenesis and function of miR N A</vt:lpstr>
      <vt:lpstr>siR N A</vt:lpstr>
      <vt:lpstr>Biogenesis and function of siR N A</vt:lpstr>
      <vt:lpstr>Small R N A-other roles</vt:lpstr>
      <vt:lpstr>miR N A or siR N A?</vt:lpstr>
      <vt:lpstr>Alternative splicing</vt:lpstr>
      <vt:lpstr>R N A editing</vt:lpstr>
      <vt:lpstr>Other posttranscriptional control</vt:lpstr>
      <vt:lpstr>Protein degradation</vt:lpstr>
      <vt:lpstr>Degradation by the ubiquitin–proteasome pathway</vt:lpstr>
      <vt:lpstr>Summary of gene expression control mechanisms</vt:lpstr>
      <vt:lpstr>End of Main Content</vt:lpstr>
      <vt:lpstr>Accessibility Content: Text Alternatives for Images</vt:lpstr>
      <vt:lpstr>Reading the major groove of D N A - Text Alternative</vt:lpstr>
      <vt:lpstr>Major D N A-binding motifs - Text Alternative</vt:lpstr>
      <vt:lpstr>The lac region of the E. coli chromosome - Text Alternative</vt:lpstr>
      <vt:lpstr>Lactose absent - Text Alternative</vt:lpstr>
      <vt:lpstr>Lactose present - Text Alternative</vt:lpstr>
      <vt:lpstr>Effect of glucose on the lac operon 1 - Text Alternative</vt:lpstr>
      <vt:lpstr>Effect of glucose on the lac operon 2 - Text Alternative</vt:lpstr>
      <vt:lpstr>How the trp operon is controlled 1 - Text Alternative</vt:lpstr>
      <vt:lpstr>How the trp operon is controlled 2 - Text Alternative</vt:lpstr>
      <vt:lpstr>Eukaryotic initiation complex - Text Alternative</vt:lpstr>
      <vt:lpstr>D N A looping - Text Alternative</vt:lpstr>
      <vt:lpstr>Enhancers - Text Alternative</vt:lpstr>
      <vt:lpstr>Interactions within the transcription complex - Text Alternative</vt:lpstr>
      <vt:lpstr>Histone modification affects chromatin structure - Text Alternative</vt:lpstr>
      <vt:lpstr>Function of A T P-dependent remodeling factors - Text Alternative</vt:lpstr>
      <vt:lpstr>Using a transcriptional reporter gene - Text Alternative</vt:lpstr>
      <vt:lpstr>Biogenesis and function of miR N A - Text Alternative</vt:lpstr>
      <vt:lpstr>Biogenesis and function of siR N A - Text Alternative</vt:lpstr>
      <vt:lpstr>Degradation by the ubiquitin–proteasome pathway - Text Alternative</vt:lpstr>
      <vt:lpstr>Summary of gene expression control mechanisms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16: Control of Gene Expression</dc:subject>
  <dc:creator>Raven, Johnson, Mason, Losos, Duncan</dc:creator>
  <cp:keywords>Accessible PPT</cp:keywords>
  <cp:lastModifiedBy>Sievers, Elizabeth</cp:lastModifiedBy>
  <cp:revision>1097</cp:revision>
  <dcterms:created xsi:type="dcterms:W3CDTF">2019-07-27T05:34:11Z</dcterms:created>
  <dcterms:modified xsi:type="dcterms:W3CDTF">2023-11-14T17:09:54Z</dcterms:modified>
</cp:coreProperties>
</file>